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7HF3mzAozeLArqHYiwTGLp6fV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LatoBlack-boldItalic.fntdata"/><Relationship Id="rId12" Type="http://schemas.openxmlformats.org/officeDocument/2006/relationships/slide" Target="slides/slide8.xml"/><Relationship Id="rId34" Type="http://schemas.openxmlformats.org/officeDocument/2006/relationships/font" Target="fonts/LatoBlack-bold.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Ver el primer video del curso y responder las siguientes preguntas de repaso:</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¿Por qué llamamos “Salmos” a este libro?</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¿Quiénes escribieron los Salmos? Aproximadamente, ¿cuándo lo hicieron?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¿Cuáles son las bendiciones de utilizar el libro de los Salmos?</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sz="1104">
                <a:solidFill>
                  <a:schemeClr val="dk1"/>
                </a:solidFill>
                <a:latin typeface="Calibri"/>
                <a:ea typeface="Calibri"/>
                <a:cs typeface="Calibri"/>
                <a:sym typeface="Calibri"/>
              </a:rPr>
              <a:t>Según el video, ¿Cuáles son los objetivos del curso? </a:t>
            </a:r>
            <a:endParaRPr>
              <a:solidFill>
                <a:schemeClr val="dk1"/>
              </a:solidFill>
              <a:latin typeface="Calibri"/>
              <a:ea typeface="Calibri"/>
              <a:cs typeface="Calibri"/>
              <a:sym typeface="Calibri"/>
            </a:endParaRPr>
          </a:p>
          <a:p>
            <a:pPr indent="0" lvl="0" marL="0" marR="171450" rtl="0" algn="l">
              <a:lnSpc>
                <a:spcPct val="107916"/>
              </a:lnSpc>
              <a:spcBef>
                <a:spcPts val="1200"/>
              </a:spcBef>
              <a:spcAft>
                <a:spcPts val="0"/>
              </a:spcAft>
              <a:buClr>
                <a:schemeClr val="dk1"/>
              </a:buClr>
              <a:buSzPts val="1100"/>
              <a:buFont typeface="Arial"/>
              <a:buNone/>
            </a:pPr>
            <a:r>
              <a:rPr b="1" i="1" lang="en-US" sz="1104">
                <a:solidFill>
                  <a:schemeClr val="dk1"/>
                </a:solidFill>
                <a:latin typeface="Calibri"/>
                <a:ea typeface="Calibri"/>
                <a:cs typeface="Calibri"/>
                <a:sym typeface="Calibri"/>
              </a:rPr>
              <a:t>Nota: </a:t>
            </a:r>
            <a:r>
              <a:rPr i="1" lang="en-US" sz="1104">
                <a:solidFill>
                  <a:schemeClr val="dk1"/>
                </a:solidFill>
                <a:latin typeface="Calibri"/>
                <a:ea typeface="Calibri"/>
                <a:cs typeface="Calibri"/>
                <a:sym typeface="Calibri"/>
              </a:rPr>
              <a:t>Por lo menos cinco minutos antes del comienzo de la clase en vivo, comparta el enlace para que  los alumnos puedan conectarse a la clase en vivo. </a:t>
            </a:r>
            <a:endParaRPr b="1" i="1">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8f58b83d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73 son atribuidos al Rey David, y es muy probable que algunos de los anónimos hayan sido escritos también por él; 24 o 25 salmos son atribuidos a los levitas, los compositores son Asaf, Hemán el ezraíta, Etán el ezraíta y un grupo llamado los hijos de Coré; los salmos 72 y 129 son atribuidos a Salomón el hijo de David y el salmo 90 es atribuido a Moisés. Tomando en cuenta a sus escritores, los salmos fueron escritos entre 1400 a.C. (El Salmo de Moisés) y el año 586 a.C. (Época de la destrucción del templo y la cautividad Babilónica)</a:t>
            </a:r>
            <a:endParaRPr>
              <a:solidFill>
                <a:schemeClr val="dk1"/>
              </a:solidFill>
              <a:latin typeface="Calibri"/>
              <a:ea typeface="Calibri"/>
              <a:cs typeface="Calibri"/>
              <a:sym typeface="Calibri"/>
            </a:endParaRPr>
          </a:p>
        </p:txBody>
      </p:sp>
      <p:sp>
        <p:nvSpPr>
          <p:cNvPr id="168" name="Google Shape;168;g2e8f58b83d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8f58b83d9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¿Cuáles son las bendiciones de utilizar el libro de los salmos?</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La oportunidad de alabar a Dios con cánticos y música. Los creyentes nos reunimos para expresar nuestro amor y agradecimiento a nuestro Señor cantando alabanzas </a:t>
            </a:r>
            <a:endParaRPr i="1" sz="1104">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Los Salmos nos ayudan a abrir nuestros corazones en la oración. En los salmos encontramos muchos pasajes que podemos utilizar en nuestras oraciones, mediante  los salmos el Espíritu Santo nos enseña palabras y pensamientos para nuestras oraciones. </a:t>
            </a:r>
            <a:endParaRPr>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Los Salmos son una fuente de doctrina. Mediante las enseñanzas de los salmos,  usted es bendecido con crecimiento espiritual; ya que como toda Palabra de Dios,  los Salmos son útiles para enseñar, reprender, corregir e instruir en justicia (2  Timoteo 3:16)</a:t>
            </a:r>
            <a:endParaRPr i="1"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75" name="Google Shape;175;g2e8f58b83d9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8f58b83d9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Según el video, ¿Cuáles son los objetivos del curso?</a:t>
            </a:r>
            <a:r>
              <a:rPr lang="en-US" sz="1104">
                <a:solidFill>
                  <a:schemeClr val="dk1"/>
                </a:solidFill>
                <a:latin typeface="Calibri"/>
                <a:ea typeface="Calibri"/>
                <a:cs typeface="Calibri"/>
                <a:sym typeface="Calibri"/>
              </a:rPr>
              <a:t> Los objetivos son los siguientes:</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3" name="Google Shape;183;g2e8f58b83d9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1cad20c04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403" lvl="2" marL="13716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Que tengan conocimiento básico de los salmos y en qué consiste la vida devocional del  creyente.</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Que lleguen a valorar los salmos porque allí en los cantos del Antiguo Testamento  encontramos a Cristo, encontramos las emociones y las oraciones del creyente.</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Que formen el hábito de estar en la palabra a diario en comunión con Dios, tengan un  plan para la vida devocional de su familia, y puedan formar un mensaje devocional para  compartir con un grupo de personas </a:t>
            </a:r>
            <a:endParaRPr i="1" sz="1104">
              <a:solidFill>
                <a:schemeClr val="dk1"/>
              </a:solidFill>
              <a:latin typeface="Calibri"/>
              <a:ea typeface="Calibri"/>
              <a:cs typeface="Calibri"/>
              <a:sym typeface="Calibri"/>
            </a:endParaRPr>
          </a:p>
          <a:p>
            <a:pPr indent="0" lvl="0" marL="0" rtl="0" algn="l">
              <a:lnSpc>
                <a:spcPct val="100000"/>
              </a:lnSpc>
              <a:spcBef>
                <a:spcPts val="1000"/>
              </a:spcBef>
              <a:spcAft>
                <a:spcPts val="400"/>
              </a:spcAft>
              <a:buSzPts val="1100"/>
              <a:buNone/>
            </a:pPr>
            <a:r>
              <a:t/>
            </a:r>
            <a:endParaRPr>
              <a:solidFill>
                <a:schemeClr val="dk1"/>
              </a:solidFill>
              <a:latin typeface="Calibri"/>
              <a:ea typeface="Calibri"/>
              <a:cs typeface="Calibri"/>
              <a:sym typeface="Calibri"/>
            </a:endParaRPr>
          </a:p>
        </p:txBody>
      </p:sp>
      <p:sp>
        <p:nvSpPr>
          <p:cNvPr id="191" name="Google Shape;191;g2e1cad20c04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8f58b83d9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Presentar. </a:t>
            </a:r>
            <a:r>
              <a:rPr lang="en-US" sz="1104">
                <a:solidFill>
                  <a:schemeClr val="dk1"/>
                </a:solidFill>
                <a:latin typeface="Calibri"/>
                <a:ea typeface="Calibri"/>
                <a:cs typeface="Calibri"/>
                <a:sym typeface="Calibri"/>
              </a:rPr>
              <a:t>En esta sección el profesor presentará mediante diapositiva lo siguiente: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b="1" lang="en-US" sz="1104">
                <a:solidFill>
                  <a:schemeClr val="dk1"/>
                </a:solidFill>
                <a:latin typeface="Calibri"/>
                <a:ea typeface="Calibri"/>
                <a:cs typeface="Calibri"/>
                <a:sym typeface="Calibri"/>
              </a:rPr>
              <a:t>El horario y calendario para la clase: </a:t>
            </a:r>
            <a:r>
              <a:rPr lang="en-US" sz="1104">
                <a:solidFill>
                  <a:schemeClr val="dk1"/>
                </a:solidFill>
                <a:latin typeface="Calibri"/>
                <a:ea typeface="Calibri"/>
                <a:cs typeface="Calibri"/>
                <a:sym typeface="Calibri"/>
              </a:rPr>
              <a:t>Normalmente serán 2 clases por semana con el tiempo  de una hora por clase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b="1" lang="en-US" sz="1104">
                <a:solidFill>
                  <a:schemeClr val="dk1"/>
                </a:solidFill>
                <a:latin typeface="Calibri"/>
                <a:ea typeface="Calibri"/>
                <a:cs typeface="Calibri"/>
                <a:sym typeface="Calibri"/>
              </a:rPr>
              <a:t>Las tareas: </a:t>
            </a:r>
            <a:r>
              <a:rPr lang="en-US" sz="1104">
                <a:solidFill>
                  <a:schemeClr val="dk1"/>
                </a:solidFill>
                <a:latin typeface="Calibri"/>
                <a:ea typeface="Calibri"/>
                <a:cs typeface="Calibri"/>
                <a:sym typeface="Calibri"/>
              </a:rPr>
              <a:t>Serán enviadas en el grupo de WhatsApp junto con el video de preparación para  la clase. </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b="1" lang="en-US" sz="1104">
                <a:solidFill>
                  <a:schemeClr val="dk1"/>
                </a:solidFill>
                <a:latin typeface="Calibri"/>
                <a:ea typeface="Calibri"/>
                <a:cs typeface="Calibri"/>
                <a:sym typeface="Calibri"/>
              </a:rPr>
              <a:t>Para aprobar este curso, vamos a hacer lo siguiente: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10" name="Google Shape;210;g2e8f58b83d9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8f58b83d9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Participar en la lectura diaria de los salmos, tomando mi turno para guiar las devociones  de práctica según las indicaciones del Profesor.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sz="1104">
                <a:solidFill>
                  <a:schemeClr val="dk1"/>
                </a:solidFill>
                <a:latin typeface="Calibri"/>
                <a:ea typeface="Calibri"/>
                <a:cs typeface="Calibri"/>
                <a:sym typeface="Calibri"/>
              </a:rPr>
              <a:t>Formar un directorio inicial para indicar qué texto compartir en cada ocasión, y voy a irlo  llenando con salmos y otros textos aptos para la ocasión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Formar un plan para mi vida devocional en lo personal, el mismo que lo consideraré con mi  consejero.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(Si se aplica:) Hablar con mi familia acerca de estar en la palabra juntos y tenemos el primer  paso hacia ello.  </a:t>
            </a:r>
            <a:endParaRPr sz="1104">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Preparar (por escrito, por audio o por video) una devoción final basada en un salmo,  utilizando el formato que se me enseñó y se lo entregué al profesor.</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17" name="Google Shape;217;g2e8f58b83d9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8f58b83d9_0_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Escuchando el Salmo 1. </a:t>
            </a:r>
            <a:r>
              <a:rPr lang="en-US">
                <a:solidFill>
                  <a:schemeClr val="dk1"/>
                </a:solidFill>
                <a:latin typeface="Calibri"/>
                <a:ea typeface="Calibri"/>
                <a:cs typeface="Calibri"/>
                <a:sym typeface="Calibri"/>
              </a:rPr>
              <a:t>El profesor lee el salmo, alguien del grupo lo lee, o se muestra un video</a:t>
            </a:r>
            <a:endParaRPr>
              <a:solidFill>
                <a:schemeClr val="dk1"/>
              </a:solidFill>
              <a:latin typeface="Calibri"/>
              <a:ea typeface="Calibri"/>
              <a:cs typeface="Calibri"/>
              <a:sym typeface="Calibri"/>
            </a:endParaRPr>
          </a:p>
          <a:p>
            <a:pPr indent="0" lvl="0" marL="228600" marR="171450" rtl="0" algn="l">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musical en YouTube del Salmo 1.</a:t>
            </a:r>
            <a:endParaRPr>
              <a:solidFill>
                <a:schemeClr val="dk1"/>
              </a:solidFill>
              <a:latin typeface="Calibri"/>
              <a:ea typeface="Calibri"/>
              <a:cs typeface="Calibri"/>
              <a:sym typeface="Calibri"/>
            </a:endParaRPr>
          </a:p>
        </p:txBody>
      </p:sp>
      <p:sp>
        <p:nvSpPr>
          <p:cNvPr id="241" name="Google Shape;241;g2e8f58b83d9_0_9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e8f58b83d9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Analizando el Salmo. </a:t>
            </a:r>
            <a:r>
              <a:rPr lang="en-US" sz="1104">
                <a:solidFill>
                  <a:schemeClr val="dk1"/>
                </a:solidFill>
                <a:latin typeface="Calibri"/>
                <a:ea typeface="Calibri"/>
                <a:cs typeface="Calibri"/>
                <a:sym typeface="Calibri"/>
              </a:rPr>
              <a:t>Mientras escuchamos el salmo (Leído o en video) identifique lo siguiente en el texto del Salmo.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Tema central del salmo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Pecado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Amor de Dios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¿Qué buena obra o actitud deseamos que Dios produzca en nosotros?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Voy a usar este salmo para… </a:t>
            </a:r>
            <a:endParaRPr b="1" sz="1104">
              <a:solidFill>
                <a:schemeClr val="dk1"/>
              </a:solidFill>
              <a:highlight>
                <a:srgbClr val="FFFFFF"/>
              </a:highlight>
              <a:latin typeface="Calibri"/>
              <a:ea typeface="Calibri"/>
              <a:cs typeface="Calibri"/>
              <a:sym typeface="Calibri"/>
            </a:endParaRPr>
          </a:p>
          <a:p>
            <a:pPr indent="0" lvl="0" marL="0" rtl="0" algn="l">
              <a:spcBef>
                <a:spcPts val="1000"/>
              </a:spcBef>
              <a:spcAft>
                <a:spcPts val="600"/>
              </a:spcAft>
              <a:buNone/>
            </a:pPr>
            <a:r>
              <a:t/>
            </a:r>
            <a:endParaRPr b="1">
              <a:solidFill>
                <a:schemeClr val="dk1"/>
              </a:solidFill>
              <a:latin typeface="Calibri"/>
              <a:ea typeface="Calibri"/>
              <a:cs typeface="Calibri"/>
              <a:sym typeface="Calibri"/>
            </a:endParaRPr>
          </a:p>
        </p:txBody>
      </p:sp>
      <p:sp>
        <p:nvSpPr>
          <p:cNvPr id="249" name="Google Shape;249;g2e8f58b83d9_0_7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e502832d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spcBef>
                <a:spcPts val="1762"/>
              </a:spcBef>
              <a:spcAft>
                <a:spcPts val="0"/>
              </a:spcAft>
              <a:buClr>
                <a:schemeClr val="dk1"/>
              </a:buClr>
              <a:buSzPts val="1100"/>
              <a:buFont typeface="Arial"/>
              <a:buNone/>
            </a:pPr>
            <a:r>
              <a:rPr b="1" lang="en-US" sz="1104">
                <a:solidFill>
                  <a:schemeClr val="dk1"/>
                </a:solidFill>
                <a:highlight>
                  <a:srgbClr val="FFFFFF"/>
                </a:highlight>
                <a:latin typeface="Calibri"/>
                <a:ea typeface="Calibri"/>
                <a:cs typeface="Calibri"/>
                <a:sym typeface="Calibri"/>
              </a:rPr>
              <a:t>Salmo 1</a:t>
            </a:r>
            <a:r>
              <a:rPr b="1" lang="en-US" sz="1104">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rtl="0" algn="ctr">
              <a:spcBef>
                <a:spcPts val="15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1 </a:t>
            </a:r>
            <a:r>
              <a:rPr lang="en-US" sz="1104">
                <a:solidFill>
                  <a:schemeClr val="dk1"/>
                </a:solidFill>
                <a:highlight>
                  <a:srgbClr val="FFFFFF"/>
                </a:highlight>
                <a:latin typeface="Calibri"/>
                <a:ea typeface="Calibri"/>
                <a:cs typeface="Calibri"/>
                <a:sym typeface="Calibri"/>
              </a:rPr>
              <a:t>Bienaventurado el varón que no anduvo en consejo de malos,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estuvo en camino de pecadores,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en silla de escarnecedores se ha sentado, </a:t>
            </a:r>
            <a:endParaRPr sz="1104">
              <a:solidFill>
                <a:schemeClr val="dk1"/>
              </a:solidFill>
              <a:highlight>
                <a:srgbClr val="FFFFFF"/>
              </a:highlight>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2 </a:t>
            </a:r>
            <a:r>
              <a:rPr lang="en-US" sz="1104">
                <a:solidFill>
                  <a:schemeClr val="dk1"/>
                </a:solidFill>
                <a:highlight>
                  <a:srgbClr val="FFFFFF"/>
                </a:highlight>
                <a:latin typeface="Calibri"/>
                <a:ea typeface="Calibri"/>
                <a:cs typeface="Calibri"/>
                <a:sym typeface="Calibri"/>
              </a:rPr>
              <a:t>sino que en la ley de Jehová está su delicia</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y en su Ley medita de día y de noche.</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3 </a:t>
            </a:r>
            <a:r>
              <a:rPr lang="en-US" sz="1104">
                <a:solidFill>
                  <a:schemeClr val="dk1"/>
                </a:solidFill>
                <a:highlight>
                  <a:srgbClr val="FFFFFF"/>
                </a:highlight>
                <a:latin typeface="Calibri"/>
                <a:ea typeface="Calibri"/>
                <a:cs typeface="Calibri"/>
                <a:sym typeface="Calibri"/>
              </a:rPr>
              <a:t>Será como árbol plantado junto a corrientes de aguas,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que da su fruto en su tiempo y su hoja no cae,</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y todo lo que hace prosperará. </a:t>
            </a:r>
            <a:endParaRPr sz="1104">
              <a:solidFill>
                <a:schemeClr val="dk1"/>
              </a:solidFill>
              <a:highlight>
                <a:srgbClr val="FFFFFF"/>
              </a:highlight>
              <a:latin typeface="Calibri"/>
              <a:ea typeface="Calibri"/>
              <a:cs typeface="Calibri"/>
              <a:sym typeface="Calibri"/>
            </a:endParaRPr>
          </a:p>
          <a:p>
            <a:pPr indent="0" lvl="0" marL="0" rtl="0" algn="ctr">
              <a:spcBef>
                <a:spcPts val="128"/>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4</a:t>
            </a:r>
            <a:r>
              <a:rPr lang="en-US" sz="1104">
                <a:solidFill>
                  <a:schemeClr val="dk1"/>
                </a:solidFill>
                <a:highlight>
                  <a:srgbClr val="FFFFFF"/>
                </a:highlight>
                <a:latin typeface="Calibri"/>
                <a:ea typeface="Calibri"/>
                <a:cs typeface="Calibri"/>
                <a:sym typeface="Calibri"/>
              </a:rPr>
              <a:t>No así los malos,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que son como el tamo que arrebata el viento.</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5 </a:t>
            </a:r>
            <a:r>
              <a:rPr lang="en-US" sz="1104">
                <a:solidFill>
                  <a:schemeClr val="dk1"/>
                </a:solidFill>
                <a:highlight>
                  <a:srgbClr val="FFFFFF"/>
                </a:highlight>
                <a:latin typeface="Calibri"/>
                <a:ea typeface="Calibri"/>
                <a:cs typeface="Calibri"/>
                <a:sym typeface="Calibri"/>
              </a:rPr>
              <a:t>Por tanto, no se levantarán los malos en el juicio</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los pecadores en la congregación de los justos,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140"/>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6 </a:t>
            </a:r>
            <a:r>
              <a:rPr lang="en-US" sz="1104">
                <a:solidFill>
                  <a:schemeClr val="dk1"/>
                </a:solidFill>
                <a:highlight>
                  <a:srgbClr val="FFFFFF"/>
                </a:highlight>
                <a:latin typeface="Calibri"/>
                <a:ea typeface="Calibri"/>
                <a:cs typeface="Calibri"/>
                <a:sym typeface="Calibri"/>
              </a:rPr>
              <a:t>porque Jehová conoce el camino de los justos,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mas la senda de los malos perecerá. </a:t>
            </a:r>
            <a:r>
              <a:rPr i="1" lang="en-US" sz="1104">
                <a:solidFill>
                  <a:schemeClr val="dk1"/>
                </a:solidFill>
                <a:highlight>
                  <a:srgbClr val="FFFFFF"/>
                </a:highlight>
                <a:latin typeface="Calibri"/>
                <a:ea typeface="Calibri"/>
                <a:cs typeface="Calibri"/>
                <a:sym typeface="Calibri"/>
              </a:rPr>
              <a:t>(R.V.1995)</a:t>
            </a:r>
            <a:r>
              <a:rPr i="1" lang="en-US" sz="1104">
                <a:solidFill>
                  <a:schemeClr val="dk1"/>
                </a:solidFill>
                <a:latin typeface="Calibri"/>
                <a:ea typeface="Calibri"/>
                <a:cs typeface="Calibri"/>
                <a:sym typeface="Calibri"/>
              </a:rPr>
              <a:t> </a:t>
            </a:r>
            <a:endParaRPr i="1" sz="1104">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74" name="Google Shape;274;g2ae502832d3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e8f58b83d9_0_8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spcBef>
                <a:spcPts val="1762"/>
              </a:spcBef>
              <a:spcAft>
                <a:spcPts val="0"/>
              </a:spcAft>
              <a:buClr>
                <a:schemeClr val="dk1"/>
              </a:buClr>
              <a:buSzPts val="1100"/>
              <a:buFont typeface="Arial"/>
              <a:buNone/>
            </a:pPr>
            <a:r>
              <a:rPr b="1" lang="en-US" sz="1104">
                <a:solidFill>
                  <a:schemeClr val="dk1"/>
                </a:solidFill>
                <a:highlight>
                  <a:srgbClr val="FFFFFF"/>
                </a:highlight>
                <a:latin typeface="Calibri"/>
                <a:ea typeface="Calibri"/>
                <a:cs typeface="Calibri"/>
                <a:sym typeface="Calibri"/>
              </a:rPr>
              <a:t>Salmo 1</a:t>
            </a:r>
            <a:r>
              <a:rPr b="1" lang="en-US" sz="1104">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rtl="0" algn="ctr">
              <a:spcBef>
                <a:spcPts val="15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1 </a:t>
            </a:r>
            <a:r>
              <a:rPr lang="en-US" sz="1104">
                <a:solidFill>
                  <a:schemeClr val="dk1"/>
                </a:solidFill>
                <a:highlight>
                  <a:srgbClr val="FFFFFF"/>
                </a:highlight>
                <a:latin typeface="Calibri"/>
                <a:ea typeface="Calibri"/>
                <a:cs typeface="Calibri"/>
                <a:sym typeface="Calibri"/>
              </a:rPr>
              <a:t>Bienaventurado el varón que no anduvo en consejo de malos,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estuvo en camino de pecadores,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en silla de escarnecedores se ha sentado, </a:t>
            </a:r>
            <a:endParaRPr sz="1104">
              <a:solidFill>
                <a:schemeClr val="dk1"/>
              </a:solidFill>
              <a:highlight>
                <a:srgbClr val="FFFFFF"/>
              </a:highlight>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2 </a:t>
            </a:r>
            <a:r>
              <a:rPr lang="en-US" sz="1104">
                <a:solidFill>
                  <a:schemeClr val="dk1"/>
                </a:solidFill>
                <a:highlight>
                  <a:srgbClr val="FFFFFF"/>
                </a:highlight>
                <a:latin typeface="Calibri"/>
                <a:ea typeface="Calibri"/>
                <a:cs typeface="Calibri"/>
                <a:sym typeface="Calibri"/>
              </a:rPr>
              <a:t>sino que en la ley de Jehová está su delicia</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y en su Ley medita de día y de noche.</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3 </a:t>
            </a:r>
            <a:r>
              <a:rPr lang="en-US" sz="1104">
                <a:solidFill>
                  <a:schemeClr val="dk1"/>
                </a:solidFill>
                <a:highlight>
                  <a:srgbClr val="FFFFFF"/>
                </a:highlight>
                <a:latin typeface="Calibri"/>
                <a:ea typeface="Calibri"/>
                <a:cs typeface="Calibri"/>
                <a:sym typeface="Calibri"/>
              </a:rPr>
              <a:t>Será como árbol plantado junto a corrientes de aguas,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que da su fruto en su tiempo y su hoja no cae,</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y todo lo que hace prosperará. </a:t>
            </a:r>
            <a:endParaRPr sz="1104">
              <a:solidFill>
                <a:schemeClr val="dk1"/>
              </a:solidFill>
              <a:highlight>
                <a:srgbClr val="FFFFFF"/>
              </a:highlight>
              <a:latin typeface="Calibri"/>
              <a:ea typeface="Calibri"/>
              <a:cs typeface="Calibri"/>
              <a:sym typeface="Calibri"/>
            </a:endParaRPr>
          </a:p>
          <a:p>
            <a:pPr indent="0" lvl="0" marL="0" rtl="0" algn="ctr">
              <a:spcBef>
                <a:spcPts val="128"/>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4</a:t>
            </a:r>
            <a:r>
              <a:rPr lang="en-US" sz="1104">
                <a:solidFill>
                  <a:schemeClr val="dk1"/>
                </a:solidFill>
                <a:highlight>
                  <a:srgbClr val="FFFFFF"/>
                </a:highlight>
                <a:latin typeface="Calibri"/>
                <a:ea typeface="Calibri"/>
                <a:cs typeface="Calibri"/>
                <a:sym typeface="Calibri"/>
              </a:rPr>
              <a:t>No así los malos,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que son como el tamo que arrebata el viento.</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5 </a:t>
            </a:r>
            <a:r>
              <a:rPr lang="en-US" sz="1104">
                <a:solidFill>
                  <a:schemeClr val="dk1"/>
                </a:solidFill>
                <a:highlight>
                  <a:srgbClr val="FFFFFF"/>
                </a:highlight>
                <a:latin typeface="Calibri"/>
                <a:ea typeface="Calibri"/>
                <a:cs typeface="Calibri"/>
                <a:sym typeface="Calibri"/>
              </a:rPr>
              <a:t>Por tanto, no se levantarán los malos en el juicio</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ni los pecadores en la congregación de los justos,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140"/>
              </a:spcBef>
              <a:spcAft>
                <a:spcPts val="0"/>
              </a:spcAft>
              <a:buClr>
                <a:schemeClr val="dk1"/>
              </a:buClr>
              <a:buSzPts val="1100"/>
              <a:buFont typeface="Arial"/>
              <a:buNone/>
            </a:pPr>
            <a:r>
              <a:rPr b="1" baseline="30000" lang="en-US" sz="1160">
                <a:solidFill>
                  <a:schemeClr val="dk1"/>
                </a:solidFill>
                <a:latin typeface="Calibri"/>
                <a:ea typeface="Calibri"/>
                <a:cs typeface="Calibri"/>
                <a:sym typeface="Calibri"/>
              </a:rPr>
              <a:t>6 </a:t>
            </a:r>
            <a:r>
              <a:rPr lang="en-US" sz="1104">
                <a:solidFill>
                  <a:schemeClr val="dk1"/>
                </a:solidFill>
                <a:highlight>
                  <a:srgbClr val="FFFFFF"/>
                </a:highlight>
                <a:latin typeface="Calibri"/>
                <a:ea typeface="Calibri"/>
                <a:cs typeface="Calibri"/>
                <a:sym typeface="Calibri"/>
              </a:rPr>
              <a:t>porque Jehová conoce el camino de los justos,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0" lvl="0" marL="0" rtl="0" algn="ctr">
              <a:spcBef>
                <a:spcPts val="56"/>
              </a:spcBef>
              <a:spcAft>
                <a:spcPts val="0"/>
              </a:spcAft>
              <a:buClr>
                <a:schemeClr val="dk1"/>
              </a:buClr>
              <a:buSzPts val="1100"/>
              <a:buFont typeface="Arial"/>
              <a:buNone/>
            </a:pPr>
            <a:r>
              <a:rPr lang="en-US" sz="1104">
                <a:solidFill>
                  <a:schemeClr val="dk1"/>
                </a:solidFill>
                <a:highlight>
                  <a:srgbClr val="FFFFFF"/>
                </a:highlight>
                <a:latin typeface="Calibri"/>
                <a:ea typeface="Calibri"/>
                <a:cs typeface="Calibri"/>
                <a:sym typeface="Calibri"/>
              </a:rPr>
              <a:t>mas la senda de los malos perecerá. </a:t>
            </a:r>
            <a:r>
              <a:rPr i="1" lang="en-US" sz="1104">
                <a:solidFill>
                  <a:schemeClr val="dk1"/>
                </a:solidFill>
                <a:highlight>
                  <a:srgbClr val="FFFFFF"/>
                </a:highlight>
                <a:latin typeface="Calibri"/>
                <a:ea typeface="Calibri"/>
                <a:cs typeface="Calibri"/>
                <a:sym typeface="Calibri"/>
              </a:rPr>
              <a:t>(R.V.1995)</a:t>
            </a:r>
            <a:r>
              <a:rPr i="1" lang="en-US" sz="1104">
                <a:solidFill>
                  <a:schemeClr val="dk1"/>
                </a:solidFill>
                <a:latin typeface="Calibri"/>
                <a:ea typeface="Calibri"/>
                <a:cs typeface="Calibri"/>
                <a:sym typeface="Calibri"/>
              </a:rPr>
              <a:t> </a:t>
            </a:r>
            <a:endParaRPr i="1" sz="1104">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82" name="Google Shape;282;g2e8f58b83d9_0_8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e8f58b83d9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Tema central:</a:t>
            </a:r>
            <a:r>
              <a:rPr lang="en-US" sz="1104">
                <a:solidFill>
                  <a:schemeClr val="dk1"/>
                </a:solidFill>
                <a:latin typeface="Calibri"/>
                <a:ea typeface="Calibri"/>
                <a:cs typeface="Calibri"/>
                <a:sym typeface="Calibri"/>
              </a:rPr>
              <a:t> Hay dos caminos.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Pecado:</a:t>
            </a:r>
            <a:r>
              <a:rPr lang="en-US" sz="1104">
                <a:solidFill>
                  <a:schemeClr val="dk1"/>
                </a:solidFill>
                <a:latin typeface="Calibri"/>
                <a:ea typeface="Calibri"/>
                <a:cs typeface="Calibri"/>
                <a:sym typeface="Calibri"/>
              </a:rPr>
              <a:t> Las respuestas serán variadas, por ejemplo, el escarnio, el camino de pecadores,  consejo de malos, y por otro lado, el lado negativo de las frases del salmo, como no meditar  en la ley de Jehová, ni deleitarse en ella, y finalmente el resultado de tales acciones: no  levantarse en el juicio, ni en la congregación de los justos y su senda perecerá.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Amor de Dios: </a:t>
            </a:r>
            <a:r>
              <a:rPr lang="en-US" sz="1104">
                <a:solidFill>
                  <a:schemeClr val="dk1"/>
                </a:solidFill>
                <a:latin typeface="Calibri"/>
                <a:ea typeface="Calibri"/>
                <a:cs typeface="Calibri"/>
                <a:sym typeface="Calibri"/>
              </a:rPr>
              <a:t>La forma en que se muestra el amor a Dios en este salmo es el gozo que Dios  le da al que se deleita en su ley, el resultado de gracia: Ser como árbol plantado junto a  corrientes de aguas, dando fruto a tiempo, sin que se caigan sus hojas, y prosperando en  todo lo que hace. Pero los pongo a pensar: ¿quién es el hombre indicado en este salmo?  ¿No es Cristo? Solo Cristo nunca anduvo en consejo de malos.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¿Qué buena obra o actitud deseamos que Dios produzca en nosotros? </a:t>
            </a:r>
            <a:r>
              <a:rPr lang="en-US" sz="1104">
                <a:solidFill>
                  <a:schemeClr val="dk1"/>
                </a:solidFill>
                <a:latin typeface="Calibri"/>
                <a:ea typeface="Calibri"/>
                <a:cs typeface="Calibri"/>
                <a:sym typeface="Calibri"/>
              </a:rPr>
              <a:t>Nuevamente las  respuestas serán variadas. Dé algo de tiempo para escucharlas y agregar, si es necesario,  las siguientes: el apartarse del mal, tener el deseo y deleitarse en escuchar la Palabra de  Dios, así como compartir el mensaje que recibimos de ella, recordando siempre que es la  Palabra la que obrará todo esto en cada uno de nosotros. </a:t>
            </a:r>
            <a:endParaRPr sz="1104">
              <a:solidFill>
                <a:schemeClr val="dk1"/>
              </a:solidFill>
              <a:latin typeface="Calibri"/>
              <a:ea typeface="Calibri"/>
              <a:cs typeface="Calibri"/>
              <a:sym typeface="Calibri"/>
            </a:endParaRPr>
          </a:p>
          <a:p>
            <a:pPr indent="-298704" lvl="0" marL="914400" marR="171450" rtl="0" algn="l">
              <a:spcBef>
                <a:spcPts val="1000"/>
              </a:spcBef>
              <a:spcAft>
                <a:spcPts val="1000"/>
              </a:spcAft>
              <a:buClr>
                <a:schemeClr val="dk1"/>
              </a:buClr>
              <a:buSzPts val="1104"/>
              <a:buFont typeface="Calibri"/>
              <a:buAutoNum type="arabicPeriod"/>
            </a:pPr>
            <a:r>
              <a:rPr b="1" lang="en-US" sz="1104">
                <a:solidFill>
                  <a:schemeClr val="dk1"/>
                </a:solidFill>
                <a:latin typeface="Calibri"/>
                <a:ea typeface="Calibri"/>
                <a:cs typeface="Calibri"/>
                <a:sym typeface="Calibri"/>
              </a:rPr>
              <a:t>Voy a usar este salmo para… </a:t>
            </a:r>
            <a:r>
              <a:rPr lang="en-US" sz="1104">
                <a:solidFill>
                  <a:schemeClr val="dk1"/>
                </a:solidFill>
                <a:latin typeface="Calibri"/>
                <a:ea typeface="Calibri"/>
                <a:cs typeface="Calibri"/>
                <a:sym typeface="Calibri"/>
              </a:rPr>
              <a:t>Según las respuestas que escuche de los alumnos, puede guiar  para la forma en que pueda usar el salmo según lo que haya comentado. </a:t>
            </a:r>
            <a:endParaRPr b="1">
              <a:solidFill>
                <a:schemeClr val="dk1"/>
              </a:solidFill>
              <a:latin typeface="Calibri"/>
              <a:ea typeface="Calibri"/>
              <a:cs typeface="Calibri"/>
              <a:sym typeface="Calibri"/>
            </a:endParaRPr>
          </a:p>
        </p:txBody>
      </p:sp>
      <p:sp>
        <p:nvSpPr>
          <p:cNvPr id="290" name="Google Shape;290;g2e8f58b83d9_0_8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8f58b83d9_0_8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403" lvl="2" marL="1371600" marR="171450" rtl="0" algn="l">
              <a:spcBef>
                <a:spcPts val="0"/>
              </a:spcBef>
              <a:spcAft>
                <a:spcPts val="0"/>
              </a:spcAft>
              <a:buClr>
                <a:schemeClr val="dk1"/>
              </a:buClr>
              <a:buSzPts val="1104"/>
              <a:buAutoNum type="romanLcPeriod"/>
            </a:pPr>
            <a:r>
              <a:rPr b="1" lang="en-US" sz="1104">
                <a:solidFill>
                  <a:schemeClr val="dk1"/>
                </a:solidFill>
                <a:latin typeface="Calibri"/>
                <a:ea typeface="Calibri"/>
                <a:cs typeface="Calibri"/>
                <a:sym typeface="Calibri"/>
              </a:rPr>
              <a:t>Presentar el proyecto “40 días en los salmos” (vea documento)</a:t>
            </a:r>
            <a:endParaRPr b="1"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AutoNum type="romanLcPeriod"/>
            </a:pPr>
            <a:r>
              <a:rPr lang="en-US" sz="1104">
                <a:solidFill>
                  <a:schemeClr val="dk1"/>
                </a:solidFill>
                <a:latin typeface="Calibri"/>
                <a:ea typeface="Calibri"/>
                <a:cs typeface="Calibri"/>
                <a:sym typeface="Calibri"/>
              </a:rPr>
              <a:t>Cada día vamos a leer un salmo. </a:t>
            </a:r>
            <a:endParaRPr b="1"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AutoNum type="romanLcPeriod"/>
            </a:pPr>
            <a:r>
              <a:rPr lang="en-US" sz="1104">
                <a:solidFill>
                  <a:schemeClr val="dk1"/>
                </a:solidFill>
                <a:latin typeface="Calibri"/>
                <a:ea typeface="Calibri"/>
                <a:cs typeface="Calibri"/>
                <a:sym typeface="Calibri"/>
              </a:rPr>
              <a:t>Nos vamos a turnar para compartir un mensaje devocional a base del salmo del día.</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AutoNum type="romanLcPeriod"/>
            </a:pPr>
            <a:r>
              <a:rPr lang="en-US" sz="1104">
                <a:solidFill>
                  <a:schemeClr val="dk1"/>
                </a:solidFill>
                <a:latin typeface="Calibri"/>
                <a:ea typeface="Calibri"/>
                <a:cs typeface="Calibri"/>
                <a:sym typeface="Calibri"/>
              </a:rPr>
              <a:t>La devoción se comparte en el grupo por escrito, o con un audio o video. </a:t>
            </a:r>
            <a:endParaRPr sz="1104">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AutoNum type="romanLcPeriod"/>
            </a:pPr>
            <a:r>
              <a:rPr lang="en-US" sz="1104">
                <a:solidFill>
                  <a:schemeClr val="dk1"/>
                </a:solidFill>
                <a:latin typeface="Calibri"/>
                <a:ea typeface="Calibri"/>
                <a:cs typeface="Calibri"/>
                <a:sym typeface="Calibri"/>
              </a:rPr>
              <a:t>El profesor les va a compartir el esquema para este proyecto. </a:t>
            </a:r>
            <a:endParaRPr>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None/>
            </a:pPr>
            <a:r>
              <a:t/>
            </a:r>
            <a:endParaRPr>
              <a:solidFill>
                <a:schemeClr val="dk1"/>
              </a:solidFill>
              <a:latin typeface="Calibri"/>
              <a:ea typeface="Calibri"/>
              <a:cs typeface="Calibri"/>
              <a:sym typeface="Calibri"/>
            </a:endParaRPr>
          </a:p>
        </p:txBody>
      </p:sp>
      <p:sp>
        <p:nvSpPr>
          <p:cNvPr id="315" name="Google Shape;315;g2e8f58b83d9_0_8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25" name="Google Shape;325;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sz="1104">
                <a:solidFill>
                  <a:schemeClr val="dk1"/>
                </a:solidFill>
                <a:latin typeface="Calibri"/>
                <a:ea typeface="Calibri"/>
                <a:cs typeface="Calibri"/>
                <a:sym typeface="Calibri"/>
              </a:rPr>
              <a:t>Recuerde a los alumnos sobre la tarea para la siguiente clase.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33" name="Google Shape;33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a:solidFill>
                <a:schemeClr val="dk1"/>
              </a:solidFill>
              <a:latin typeface="Calibri"/>
              <a:ea typeface="Calibri"/>
              <a:cs typeface="Calibri"/>
              <a:sym typeface="Calibri"/>
            </a:endParaRPr>
          </a:p>
          <a:p>
            <a:pPr indent="0" lvl="0" marL="0" rtl="0" algn="l">
              <a:lnSpc>
                <a:spcPct val="100000"/>
              </a:lnSpc>
              <a:spcBef>
                <a:spcPts val="600"/>
              </a:spcBef>
              <a:spcAft>
                <a:spcPts val="1000"/>
              </a:spcAft>
              <a:buNone/>
            </a:pPr>
            <a:r>
              <a:t/>
            </a:r>
            <a:endParaRPr>
              <a:solidFill>
                <a:schemeClr val="dk1"/>
              </a:solidFill>
              <a:latin typeface="Calibri"/>
              <a:ea typeface="Calibri"/>
              <a:cs typeface="Calibri"/>
              <a:sym typeface="Calibri"/>
            </a:endParaRPr>
          </a:p>
        </p:txBody>
      </p:sp>
      <p:sp>
        <p:nvSpPr>
          <p:cNvPr id="343" name="Google Shape;343;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57150" rtl="0" algn="l">
              <a:lnSpc>
                <a:spcPct val="100000"/>
              </a:lnSpc>
              <a:spcBef>
                <a:spcPts val="1000"/>
              </a:spcBef>
              <a:spcAft>
                <a:spcPts val="1000"/>
              </a:spcAft>
              <a:buNone/>
            </a:pPr>
            <a:r>
              <a:t/>
            </a:r>
            <a:endParaRPr/>
          </a:p>
        </p:txBody>
      </p:sp>
      <p:sp>
        <p:nvSpPr>
          <p:cNvPr id="351" name="Google Shape;351;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Salude a los alumnos mientras entren a la clase en vivo</a:t>
            </a:r>
            <a:r>
              <a:rPr b="1" lang="en-US">
                <a:solidFill>
                  <a:schemeClr val="dk1"/>
                </a:solidFill>
                <a:latin typeface="Calibri"/>
                <a:ea typeface="Calibri"/>
                <a:cs typeface="Calibri"/>
                <a:sym typeface="Calibri"/>
              </a:rPr>
              <a:t>- </a:t>
            </a:r>
            <a:r>
              <a:rPr lang="en-US" sz="1104">
                <a:solidFill>
                  <a:schemeClr val="dk1"/>
                </a:solidFill>
                <a:latin typeface="Calibri"/>
                <a:ea typeface="Calibri"/>
                <a:cs typeface="Calibri"/>
                <a:sym typeface="Calibri"/>
              </a:rPr>
              <a:t>Preséntese como el instructor del curso  y comparta un poco de sus antecedentes. Permita que cada alumno se presente a sí mismo, esto  puede tardar un poco más debido a que es la primera clase. (5 minutos).  </a:t>
            </a:r>
            <a:endParaRPr b="1">
              <a:solidFill>
                <a:schemeClr val="dk1"/>
              </a:solidFill>
              <a:latin typeface="Calibri"/>
              <a:ea typeface="Calibri"/>
              <a:cs typeface="Calibri"/>
              <a:sym typeface="Calibri"/>
            </a:endParaRPr>
          </a:p>
          <a:p>
            <a:pPr indent="0" lvl="0" marL="228600" marR="171450" rtl="0" algn="l">
              <a:spcBef>
                <a:spcPts val="100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Repaso de las normas de Academia Cristo para los cursos en línea </a:t>
            </a:r>
            <a:r>
              <a:rPr lang="en-US" sz="1104">
                <a:solidFill>
                  <a:schemeClr val="dk1"/>
                </a:solidFill>
                <a:latin typeface="Calibri"/>
                <a:ea typeface="Calibri"/>
                <a:cs typeface="Calibri"/>
                <a:sym typeface="Calibri"/>
              </a:rPr>
              <a:t>y las reglas básicas de la etiqueta de los mismos. Recuerde que estos alumnos habrán hecho esto muchas veces así ́que esta parte puede ser breve en este curso. (5 minutos)</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sz="1104">
                <a:solidFill>
                  <a:schemeClr val="dk1"/>
                </a:solidFill>
                <a:latin typeface="Calibri"/>
                <a:ea typeface="Calibri"/>
                <a:cs typeface="Calibri"/>
                <a:sym typeface="Calibri"/>
              </a:rPr>
              <a:t>Querido Padre Celestial: reconocemos que no hemos llevado una vida libre de pecado,  que merecemos tu castigo, y te imploramos tu misericordia y perdón, siempre por los méritos de  tu Hijo Jesús, y te agradecemos que nos permites iniciar este nuevo curso para que tu Palabra nos  guíe a una vida devocional diaria, para ser fortalecidos a través de tu Palabra. En el nombre de tu  Hijo, Jesús, oramos. Amén. (5 minutos)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91440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sz="1104">
                <a:solidFill>
                  <a:schemeClr val="dk1"/>
                </a:solidFill>
                <a:latin typeface="Calibri"/>
                <a:ea typeface="Calibri"/>
                <a:cs typeface="Calibri"/>
                <a:sym typeface="Calibri"/>
              </a:rPr>
              <a:t>Pregunta de introducción. </a:t>
            </a:r>
            <a:r>
              <a:rPr lang="en-US" sz="1104">
                <a:solidFill>
                  <a:schemeClr val="dk1"/>
                </a:solidFill>
                <a:latin typeface="Calibri"/>
                <a:ea typeface="Calibri"/>
                <a:cs typeface="Calibri"/>
                <a:sym typeface="Calibri"/>
              </a:rPr>
              <a:t>¿En qué consiste una buena canción para alabar a Dios? Piense en su  canción favorita. ¿El estilo? ¿La música? Las respuestas serán variadas, permitiendo que algunos  compartan con el grupo lo que piensan.</a:t>
            </a:r>
            <a:endParaRPr>
              <a:solidFill>
                <a:schemeClr val="dk1"/>
              </a:solidFill>
              <a:latin typeface="Calibri"/>
              <a:ea typeface="Calibri"/>
              <a:cs typeface="Calibri"/>
              <a:sym typeface="Calibri"/>
            </a:endParaRPr>
          </a:p>
        </p:txBody>
      </p:sp>
      <p:sp>
        <p:nvSpPr>
          <p:cNvPr id="144" name="Google Shape;14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 las preguntas del video. </a:t>
            </a:r>
            <a:r>
              <a:rPr lang="en-US" sz="1104">
                <a:solidFill>
                  <a:schemeClr val="dk1"/>
                </a:solidFill>
                <a:latin typeface="Calibri"/>
                <a:ea typeface="Calibri"/>
                <a:cs typeface="Calibri"/>
                <a:sym typeface="Calibri"/>
              </a:rPr>
              <a:t>El profesor puede pedir a los estudiantes sus propias preguntas y comentarios; sin embargo, el enfoque principal será en las preguntas que se enviaron  en la preparación para la clase. (10 minutos) </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b="1" lang="en-US" sz="1104">
                <a:solidFill>
                  <a:schemeClr val="dk1"/>
                </a:solidFill>
                <a:latin typeface="Calibri"/>
                <a:ea typeface="Calibri"/>
                <a:cs typeface="Calibri"/>
                <a:sym typeface="Calibri"/>
              </a:rPr>
              <a:t>¿Por qué llamamos “Salmos” a este libro? </a:t>
            </a:r>
            <a:endParaRPr b="1" sz="1104">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sz="1104">
                <a:solidFill>
                  <a:schemeClr val="dk1"/>
                </a:solidFill>
                <a:latin typeface="Calibri"/>
                <a:ea typeface="Calibri"/>
                <a:cs typeface="Calibri"/>
                <a:sym typeface="Calibri"/>
              </a:rPr>
              <a:t>Lo llamamos Salmos, ya que es el título que se  le dio en la traducción al griego del Antiguo Testamento conocida como la Septuaginta. </a:t>
            </a:r>
            <a:r>
              <a:rPr b="1" i="1" lang="en-US" sz="1104">
                <a:solidFill>
                  <a:schemeClr val="dk1"/>
                </a:solidFill>
                <a:latin typeface="Calibri"/>
                <a:ea typeface="Calibri"/>
                <a:cs typeface="Calibri"/>
                <a:sym typeface="Calibri"/>
              </a:rPr>
              <a:t>Psalmós </a:t>
            </a:r>
            <a:r>
              <a:rPr lang="en-US" sz="1104">
                <a:solidFill>
                  <a:schemeClr val="dk1"/>
                </a:solidFill>
                <a:latin typeface="Calibri"/>
                <a:ea typeface="Calibri"/>
                <a:cs typeface="Calibri"/>
                <a:sym typeface="Calibri"/>
              </a:rPr>
              <a:t>significa “música de instrumento de cuerda” o “canción que se acompaña con  un instrumento de cuerda”</a:t>
            </a:r>
            <a:endParaRPr b="1">
              <a:solidFill>
                <a:schemeClr val="dk1"/>
              </a:solidFill>
              <a:latin typeface="Calibri"/>
              <a:ea typeface="Calibri"/>
              <a:cs typeface="Calibri"/>
              <a:sym typeface="Calibri"/>
            </a:endParaRPr>
          </a:p>
        </p:txBody>
      </p:sp>
      <p:sp>
        <p:nvSpPr>
          <p:cNvPr id="152" name="Google Shape;152;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8f58b83d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¿Quiénes escribieron los Salmos? ¿Aproximadamente cuando lo hicieron?</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160" name="Google Shape;160;g2e8f58b83d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31" cy="5236029"/>
          </a:xfrm>
          <a:prstGeom prst="rect">
            <a:avLst/>
          </a:prstGeom>
          <a:noFill/>
          <a:ln>
            <a:noFill/>
          </a:ln>
        </p:spPr>
      </p:pic>
      <p:sp>
        <p:nvSpPr>
          <p:cNvPr id="87" name="Google Shape;87;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8" name="Google Shape;88;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a:blip r:embed="rId4">
            <a:alphaModFix/>
          </a:blip>
          <a:stretch>
            <a:fillRect/>
          </a:stretch>
        </p:blipFill>
        <p:spPr>
          <a:xfrm>
            <a:off x="2041075" y="525664"/>
            <a:ext cx="2187900" cy="135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e8f58b83d9_0_11"/>
          <p:cNvSpPr txBox="1"/>
          <p:nvPr/>
        </p:nvSpPr>
        <p:spPr>
          <a:xfrm>
            <a:off x="474875" y="3385150"/>
            <a:ext cx="114246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El Rey David, los levitas (</a:t>
            </a:r>
            <a:r>
              <a:rPr lang="en-US" sz="4000">
                <a:solidFill>
                  <a:schemeClr val="dk1"/>
                </a:solidFill>
                <a:latin typeface="Lato"/>
                <a:ea typeface="Lato"/>
                <a:cs typeface="Lato"/>
                <a:sym typeface="Lato"/>
              </a:rPr>
              <a:t>Asaf, Hemán el ezraíta, Etán el ezraíta y los hijos de Coré</a:t>
            </a:r>
            <a:r>
              <a:rPr b="1" lang="en-US" sz="4000">
                <a:solidFill>
                  <a:schemeClr val="dk1"/>
                </a:solidFill>
                <a:latin typeface="Lato"/>
                <a:ea typeface="Lato"/>
                <a:cs typeface="Lato"/>
                <a:sym typeface="Lato"/>
              </a:rPr>
              <a:t>), Salomón el </a:t>
            </a:r>
            <a:endParaRPr b="1"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hijo de David, y Moisés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71" name="Google Shape;171;g2e8f58b83d9_0_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2" name="Google Shape;172;g2e8f58b83d9_0_11"/>
          <p:cNvSpPr txBox="1"/>
          <p:nvPr/>
        </p:nvSpPr>
        <p:spPr>
          <a:xfrm>
            <a:off x="746850" y="17462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1400 a.C. - 586 a.C.</a:t>
            </a:r>
            <a:endParaRPr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e8f58b83d9_0_9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2e8f58b83d9_0_9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9" name="Google Shape;179;g2e8f58b83d9_0_96"/>
          <p:cNvSpPr txBox="1"/>
          <p:nvPr/>
        </p:nvSpPr>
        <p:spPr>
          <a:xfrm>
            <a:off x="3875725" y="26993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las bendiciones de utilizar el libro de los salmos?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0" name="Google Shape;180;g2e8f58b83d9_0_9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e8f58b83d9_0_10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e8f58b83d9_0_10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7" name="Google Shape;187;g2e8f58b83d9_0_104"/>
          <p:cNvSpPr txBox="1"/>
          <p:nvPr/>
        </p:nvSpPr>
        <p:spPr>
          <a:xfrm>
            <a:off x="3875725" y="26993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Según el video,</a:t>
            </a:r>
            <a:r>
              <a:rPr b="1" lang="en-US" sz="4000">
                <a:solidFill>
                  <a:schemeClr val="dk1"/>
                </a:solidFill>
                <a:latin typeface="Lato"/>
                <a:ea typeface="Lato"/>
                <a:cs typeface="Lato"/>
                <a:sym typeface="Lato"/>
              </a:rPr>
              <a:t> ¿Cuáles son los objetivos del curso?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88" name="Google Shape;188;g2e8f58b83d9_0_10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e1cad20c04_0_223"/>
          <p:cNvSpPr txBox="1"/>
          <p:nvPr/>
        </p:nvSpPr>
        <p:spPr>
          <a:xfrm>
            <a:off x="1517927" y="444550"/>
            <a:ext cx="8958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del Curso</a:t>
            </a:r>
            <a:endParaRPr b="0" i="0" sz="6000" u="none" cap="none" strike="noStrike">
              <a:solidFill>
                <a:srgbClr val="009444"/>
              </a:solidFill>
              <a:latin typeface="Lato"/>
              <a:ea typeface="Lato"/>
              <a:cs typeface="Lato"/>
              <a:sym typeface="Lato"/>
            </a:endParaRPr>
          </a:p>
        </p:txBody>
      </p:sp>
      <p:cxnSp>
        <p:nvCxnSpPr>
          <p:cNvPr id="194" name="Google Shape;194;g2e1cad20c04_0_223"/>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95" name="Google Shape;195;g2e1cad20c04_0_2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96" name="Google Shape;196;g2e1cad20c04_0_223"/>
          <p:cNvSpPr/>
          <p:nvPr/>
        </p:nvSpPr>
        <p:spPr>
          <a:xfrm>
            <a:off x="551075" y="2011531"/>
            <a:ext cx="11197389"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7" name="Google Shape;197;g2e1cad20c04_0_223"/>
          <p:cNvSpPr/>
          <p:nvPr/>
        </p:nvSpPr>
        <p:spPr>
          <a:xfrm>
            <a:off x="916620" y="2265282"/>
            <a:ext cx="664759"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8" name="Google Shape;198;g2e1cad20c04_0_223"/>
          <p:cNvSpPr/>
          <p:nvPr/>
        </p:nvSpPr>
        <p:spPr>
          <a:xfrm>
            <a:off x="1946796" y="2011050"/>
            <a:ext cx="9801653"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9" name="Google Shape;199;g2e1cad20c04_0_223"/>
          <p:cNvSpPr txBox="1"/>
          <p:nvPr/>
        </p:nvSpPr>
        <p:spPr>
          <a:xfrm>
            <a:off x="1946796" y="2011050"/>
            <a:ext cx="9801653"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Tener conocimiento básico de los salmos y en qué consiste la vida devocional del  creyente.</a:t>
            </a:r>
            <a:endParaRPr sz="2500">
              <a:solidFill>
                <a:schemeClr val="lt1"/>
              </a:solidFill>
              <a:latin typeface="Lato"/>
              <a:ea typeface="Lato"/>
              <a:cs typeface="Lato"/>
              <a:sym typeface="Lato"/>
            </a:endParaRPr>
          </a:p>
        </p:txBody>
      </p:sp>
      <p:sp>
        <p:nvSpPr>
          <p:cNvPr id="200" name="Google Shape;200;g2e1cad20c04_0_223"/>
          <p:cNvSpPr/>
          <p:nvPr/>
        </p:nvSpPr>
        <p:spPr>
          <a:xfrm>
            <a:off x="551075" y="3345048"/>
            <a:ext cx="11197500" cy="14379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g2e1cad20c04_0_223"/>
          <p:cNvSpPr/>
          <p:nvPr/>
        </p:nvSpPr>
        <p:spPr>
          <a:xfrm>
            <a:off x="916620" y="3751208"/>
            <a:ext cx="6648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2" name="Google Shape;202;g2e1cad20c04_0_223"/>
          <p:cNvSpPr/>
          <p:nvPr/>
        </p:nvSpPr>
        <p:spPr>
          <a:xfrm>
            <a:off x="1946796" y="3345048"/>
            <a:ext cx="9801600" cy="14379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3" name="Google Shape;203;g2e1cad20c04_0_223"/>
          <p:cNvSpPr txBox="1"/>
          <p:nvPr/>
        </p:nvSpPr>
        <p:spPr>
          <a:xfrm>
            <a:off x="1946796" y="3345048"/>
            <a:ext cx="9801600" cy="14379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Llegar a valorar los salmos porque allí en los cantos del Antiguo Testamento  encontramos a Cristo, encontramos las emociones y las oraciones del creyente.</a:t>
            </a:r>
            <a:endParaRPr sz="2500">
              <a:solidFill>
                <a:schemeClr val="lt1"/>
              </a:solidFill>
              <a:latin typeface="Lato"/>
              <a:ea typeface="Lato"/>
              <a:cs typeface="Lato"/>
              <a:sym typeface="Lato"/>
            </a:endParaRPr>
          </a:p>
        </p:txBody>
      </p:sp>
      <p:sp>
        <p:nvSpPr>
          <p:cNvPr id="204" name="Google Shape;204;g2e1cad20c04_0_223"/>
          <p:cNvSpPr/>
          <p:nvPr/>
        </p:nvSpPr>
        <p:spPr>
          <a:xfrm>
            <a:off x="551075" y="5013723"/>
            <a:ext cx="11197500" cy="14379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g2e1cad20c04_0_223"/>
          <p:cNvSpPr/>
          <p:nvPr/>
        </p:nvSpPr>
        <p:spPr>
          <a:xfrm>
            <a:off x="916620" y="5419883"/>
            <a:ext cx="6648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g2e1cad20c04_0_223"/>
          <p:cNvSpPr/>
          <p:nvPr/>
        </p:nvSpPr>
        <p:spPr>
          <a:xfrm>
            <a:off x="1946796" y="5013723"/>
            <a:ext cx="9801600" cy="14379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7" name="Google Shape;207;g2e1cad20c04_0_223"/>
          <p:cNvSpPr txBox="1"/>
          <p:nvPr/>
        </p:nvSpPr>
        <p:spPr>
          <a:xfrm>
            <a:off x="1946796" y="5013723"/>
            <a:ext cx="9801600" cy="14379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Formar el hábito de estar en la palabra a diario en comunión con Dios, tener un  plan para la vida devocional de su familia, y formar un mensaje devocional para  compartir con un grupo de personas </a:t>
            </a:r>
            <a:endParaRPr sz="25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2e8f58b83d9_0_119"/>
          <p:cNvSpPr txBox="1"/>
          <p:nvPr/>
        </p:nvSpPr>
        <p:spPr>
          <a:xfrm>
            <a:off x="2093150" y="1490400"/>
            <a:ext cx="9501900" cy="39711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b="1" lang="en-US" sz="3600">
                <a:solidFill>
                  <a:schemeClr val="dk1"/>
                </a:solidFill>
                <a:latin typeface="Lato"/>
                <a:ea typeface="Lato"/>
                <a:cs typeface="Lato"/>
                <a:sym typeface="Lato"/>
              </a:rPr>
              <a:t>El horario y calendario: </a:t>
            </a:r>
            <a:r>
              <a:rPr lang="en-US" sz="3600">
                <a:solidFill>
                  <a:schemeClr val="dk1"/>
                </a:solidFill>
                <a:latin typeface="Lato"/>
                <a:ea typeface="Lato"/>
                <a:cs typeface="Lato"/>
                <a:sym typeface="Lato"/>
              </a:rPr>
              <a:t>2 clases por semana; una hora por clase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b="1" lang="en-US" sz="3600">
                <a:solidFill>
                  <a:schemeClr val="dk1"/>
                </a:solidFill>
                <a:latin typeface="Lato"/>
                <a:ea typeface="Lato"/>
                <a:cs typeface="Lato"/>
                <a:sym typeface="Lato"/>
              </a:rPr>
              <a:t>Las tareas: </a:t>
            </a:r>
            <a:r>
              <a:rPr lang="en-US" sz="3600">
                <a:solidFill>
                  <a:schemeClr val="dk1"/>
                </a:solidFill>
                <a:latin typeface="Lato"/>
                <a:ea typeface="Lato"/>
                <a:cs typeface="Lato"/>
                <a:sym typeface="Lato"/>
              </a:rPr>
              <a:t>Serán enviadas en el grupo de WhatsApp junto con el video </a:t>
            </a:r>
            <a:endParaRPr sz="3600">
              <a:solidFill>
                <a:schemeClr val="dk1"/>
              </a:solidFill>
              <a:latin typeface="Lato"/>
              <a:ea typeface="Lato"/>
              <a:cs typeface="Lato"/>
              <a:sym typeface="Lato"/>
            </a:endParaRPr>
          </a:p>
          <a:p>
            <a:pPr indent="0" lvl="0" marL="457200" rtl="0" algn="l">
              <a:spcBef>
                <a:spcPts val="0"/>
              </a:spcBef>
              <a:spcAft>
                <a:spcPts val="0"/>
              </a:spcAft>
              <a:buNone/>
            </a:pPr>
            <a:r>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Para aprobar este curso, vamos a hacer lo siguiente:  </a:t>
            </a:r>
            <a:endParaRPr sz="3600">
              <a:solidFill>
                <a:schemeClr val="dk1"/>
              </a:solidFill>
              <a:latin typeface="Lato"/>
              <a:ea typeface="Lato"/>
              <a:cs typeface="Lato"/>
              <a:sym typeface="Lato"/>
            </a:endParaRPr>
          </a:p>
        </p:txBody>
      </p:sp>
      <p:sp>
        <p:nvSpPr>
          <p:cNvPr id="213" name="Google Shape;213;g2e8f58b83d9_0_1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4" name="Google Shape;214;g2e8f58b83d9_0_11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pic>
        <p:nvPicPr>
          <p:cNvPr descr="A green bird with leaves&#10;&#10;Description automatically generated" id="219" name="Google Shape;219;g2e8f58b83d9_0_12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20" name="Google Shape;220;g2e8f58b83d9_0_126"/>
          <p:cNvSpPr/>
          <p:nvPr/>
        </p:nvSpPr>
        <p:spPr>
          <a:xfrm>
            <a:off x="2315117" y="2730783"/>
            <a:ext cx="792300" cy="49200"/>
          </a:xfrm>
          <a:prstGeom prst="roundRect">
            <a:avLst>
              <a:gd fmla="val 50000" name="adj"/>
            </a:avLst>
          </a:prstGeom>
          <a:solidFill>
            <a:srgbClr val="88888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1" name="Google Shape;221;g2e8f58b83d9_0_126"/>
          <p:cNvSpPr/>
          <p:nvPr/>
        </p:nvSpPr>
        <p:spPr>
          <a:xfrm>
            <a:off x="1192909" y="2342768"/>
            <a:ext cx="792300" cy="792300"/>
          </a:xfrm>
          <a:prstGeom prst="ellipse">
            <a:avLst/>
          </a:prstGeom>
          <a:noFill/>
          <a:ln cap="flat" cmpd="sng" w="38100">
            <a:solidFill>
              <a:srgbClr val="00944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2" name="Google Shape;222;g2e8f58b83d9_0_126"/>
          <p:cNvSpPr txBox="1"/>
          <p:nvPr/>
        </p:nvSpPr>
        <p:spPr>
          <a:xfrm>
            <a:off x="1297906" y="2346612"/>
            <a:ext cx="582300" cy="428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3500">
                <a:latin typeface="Lato"/>
                <a:ea typeface="Lato"/>
                <a:cs typeface="Lato"/>
                <a:sym typeface="Lato"/>
              </a:rPr>
              <a:t>1</a:t>
            </a:r>
            <a:endParaRPr b="1" sz="3500">
              <a:latin typeface="Lato"/>
              <a:ea typeface="Lato"/>
              <a:cs typeface="Lato"/>
              <a:sym typeface="Lato"/>
            </a:endParaRPr>
          </a:p>
        </p:txBody>
      </p:sp>
      <p:sp>
        <p:nvSpPr>
          <p:cNvPr id="223" name="Google Shape;223;g2e8f58b83d9_0_126"/>
          <p:cNvSpPr txBox="1"/>
          <p:nvPr/>
        </p:nvSpPr>
        <p:spPr>
          <a:xfrm>
            <a:off x="449731" y="3281111"/>
            <a:ext cx="2278800" cy="59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100">
                <a:latin typeface="Lato"/>
                <a:ea typeface="Lato"/>
                <a:cs typeface="Lato"/>
                <a:sym typeface="Lato"/>
              </a:rPr>
              <a:t>Participar en la lectura diara de </a:t>
            </a:r>
            <a:endParaRPr b="1" sz="2100">
              <a:latin typeface="Lato"/>
              <a:ea typeface="Lato"/>
              <a:cs typeface="Lato"/>
              <a:sym typeface="Lato"/>
            </a:endParaRPr>
          </a:p>
          <a:p>
            <a:pPr indent="0" lvl="0" marL="0" rtl="0" algn="ctr">
              <a:lnSpc>
                <a:spcPct val="115000"/>
              </a:lnSpc>
              <a:spcBef>
                <a:spcPts val="0"/>
              </a:spcBef>
              <a:spcAft>
                <a:spcPts val="0"/>
              </a:spcAft>
              <a:buNone/>
            </a:pPr>
            <a:r>
              <a:rPr b="1" lang="en-US" sz="2100">
                <a:latin typeface="Lato"/>
                <a:ea typeface="Lato"/>
                <a:cs typeface="Lato"/>
                <a:sym typeface="Lato"/>
              </a:rPr>
              <a:t>los salmos; guiar devociones</a:t>
            </a:r>
            <a:endParaRPr b="1" sz="2100">
              <a:latin typeface="Lato"/>
              <a:ea typeface="Lato"/>
              <a:cs typeface="Lato"/>
              <a:sym typeface="Lato"/>
            </a:endParaRPr>
          </a:p>
        </p:txBody>
      </p:sp>
      <p:sp>
        <p:nvSpPr>
          <p:cNvPr id="224" name="Google Shape;224;g2e8f58b83d9_0_126"/>
          <p:cNvSpPr/>
          <p:nvPr/>
        </p:nvSpPr>
        <p:spPr>
          <a:xfrm>
            <a:off x="3542222" y="2342768"/>
            <a:ext cx="792300" cy="792300"/>
          </a:xfrm>
          <a:prstGeom prst="ellipse">
            <a:avLst/>
          </a:prstGeom>
          <a:noFill/>
          <a:ln cap="flat" cmpd="sng" w="38100">
            <a:solidFill>
              <a:srgbClr val="00944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5" name="Google Shape;225;g2e8f58b83d9_0_126"/>
          <p:cNvSpPr/>
          <p:nvPr/>
        </p:nvSpPr>
        <p:spPr>
          <a:xfrm>
            <a:off x="5860932" y="2342768"/>
            <a:ext cx="792300" cy="792300"/>
          </a:xfrm>
          <a:prstGeom prst="ellipse">
            <a:avLst/>
          </a:prstGeom>
          <a:noFill/>
          <a:ln cap="flat" cmpd="sng" w="38100">
            <a:solidFill>
              <a:srgbClr val="00944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6" name="Google Shape;226;g2e8f58b83d9_0_126"/>
          <p:cNvSpPr/>
          <p:nvPr/>
        </p:nvSpPr>
        <p:spPr>
          <a:xfrm>
            <a:off x="8179634" y="2342768"/>
            <a:ext cx="792300" cy="792300"/>
          </a:xfrm>
          <a:prstGeom prst="ellipse">
            <a:avLst/>
          </a:prstGeom>
          <a:noFill/>
          <a:ln cap="flat" cmpd="sng" w="38100">
            <a:solidFill>
              <a:srgbClr val="00944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7" name="Google Shape;227;g2e8f58b83d9_0_126"/>
          <p:cNvSpPr/>
          <p:nvPr/>
        </p:nvSpPr>
        <p:spPr>
          <a:xfrm>
            <a:off x="4754200" y="2730783"/>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8" name="Google Shape;228;g2e8f58b83d9_0_126"/>
          <p:cNvSpPr/>
          <p:nvPr/>
        </p:nvSpPr>
        <p:spPr>
          <a:xfrm>
            <a:off x="7072967" y="2730783"/>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29" name="Google Shape;229;g2e8f58b83d9_0_126"/>
          <p:cNvSpPr txBox="1"/>
          <p:nvPr/>
        </p:nvSpPr>
        <p:spPr>
          <a:xfrm>
            <a:off x="3639669" y="2346612"/>
            <a:ext cx="582300" cy="428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3500">
                <a:latin typeface="Lato"/>
                <a:ea typeface="Lato"/>
                <a:cs typeface="Lato"/>
                <a:sym typeface="Lato"/>
              </a:rPr>
              <a:t>2</a:t>
            </a:r>
            <a:endParaRPr b="1" sz="3500">
              <a:latin typeface="Lato"/>
              <a:ea typeface="Lato"/>
              <a:cs typeface="Lato"/>
              <a:sym typeface="Lato"/>
            </a:endParaRPr>
          </a:p>
        </p:txBody>
      </p:sp>
      <p:sp>
        <p:nvSpPr>
          <p:cNvPr id="230" name="Google Shape;230;g2e8f58b83d9_0_126"/>
          <p:cNvSpPr txBox="1"/>
          <p:nvPr/>
        </p:nvSpPr>
        <p:spPr>
          <a:xfrm>
            <a:off x="5966106" y="2346612"/>
            <a:ext cx="582300" cy="428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3500">
                <a:latin typeface="Lato"/>
                <a:ea typeface="Lato"/>
                <a:cs typeface="Lato"/>
                <a:sym typeface="Lato"/>
              </a:rPr>
              <a:t>3</a:t>
            </a:r>
            <a:endParaRPr b="1" sz="3500">
              <a:latin typeface="Lato"/>
              <a:ea typeface="Lato"/>
              <a:cs typeface="Lato"/>
              <a:sym typeface="Lato"/>
            </a:endParaRPr>
          </a:p>
        </p:txBody>
      </p:sp>
      <p:sp>
        <p:nvSpPr>
          <p:cNvPr id="231" name="Google Shape;231;g2e8f58b83d9_0_126"/>
          <p:cNvSpPr txBox="1"/>
          <p:nvPr/>
        </p:nvSpPr>
        <p:spPr>
          <a:xfrm>
            <a:off x="8292281" y="2346612"/>
            <a:ext cx="582300" cy="428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3500">
                <a:latin typeface="Lato"/>
                <a:ea typeface="Lato"/>
                <a:cs typeface="Lato"/>
                <a:sym typeface="Lato"/>
              </a:rPr>
              <a:t>4</a:t>
            </a:r>
            <a:endParaRPr b="1" sz="3500">
              <a:latin typeface="Lato"/>
              <a:ea typeface="Lato"/>
              <a:cs typeface="Lato"/>
              <a:sym typeface="Lato"/>
            </a:endParaRPr>
          </a:p>
        </p:txBody>
      </p:sp>
      <p:sp>
        <p:nvSpPr>
          <p:cNvPr id="232" name="Google Shape;232;g2e8f58b83d9_0_126"/>
          <p:cNvSpPr/>
          <p:nvPr/>
        </p:nvSpPr>
        <p:spPr>
          <a:xfrm>
            <a:off x="10392934" y="2313443"/>
            <a:ext cx="792300" cy="792300"/>
          </a:xfrm>
          <a:prstGeom prst="ellipse">
            <a:avLst/>
          </a:prstGeom>
          <a:noFill/>
          <a:ln cap="flat" cmpd="sng" w="38100">
            <a:solidFill>
              <a:srgbClr val="00944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33" name="Google Shape;233;g2e8f58b83d9_0_126"/>
          <p:cNvSpPr/>
          <p:nvPr/>
        </p:nvSpPr>
        <p:spPr>
          <a:xfrm>
            <a:off x="9286267" y="2701458"/>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latin typeface="Lato"/>
              <a:ea typeface="Lato"/>
              <a:cs typeface="Lato"/>
              <a:sym typeface="Lato"/>
            </a:endParaRPr>
          </a:p>
        </p:txBody>
      </p:sp>
      <p:sp>
        <p:nvSpPr>
          <p:cNvPr id="234" name="Google Shape;234;g2e8f58b83d9_0_126"/>
          <p:cNvSpPr txBox="1"/>
          <p:nvPr/>
        </p:nvSpPr>
        <p:spPr>
          <a:xfrm>
            <a:off x="10505581" y="2317287"/>
            <a:ext cx="582300" cy="428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3500">
                <a:latin typeface="Lato"/>
                <a:ea typeface="Lato"/>
                <a:cs typeface="Lato"/>
                <a:sym typeface="Lato"/>
              </a:rPr>
              <a:t>5</a:t>
            </a:r>
            <a:endParaRPr b="1" sz="3500">
              <a:latin typeface="Lato"/>
              <a:ea typeface="Lato"/>
              <a:cs typeface="Lato"/>
              <a:sym typeface="Lato"/>
            </a:endParaRPr>
          </a:p>
        </p:txBody>
      </p:sp>
      <p:sp>
        <p:nvSpPr>
          <p:cNvPr id="235" name="Google Shape;235;g2e8f58b83d9_0_126"/>
          <p:cNvSpPr txBox="1"/>
          <p:nvPr/>
        </p:nvSpPr>
        <p:spPr>
          <a:xfrm>
            <a:off x="2791431" y="3281111"/>
            <a:ext cx="2278800" cy="59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100">
                <a:latin typeface="Lato"/>
                <a:ea typeface="Lato"/>
                <a:cs typeface="Lato"/>
                <a:sym typeface="Lato"/>
              </a:rPr>
              <a:t>Formar un directorio inicial para indicar qué texto compartir en cada ocasión</a:t>
            </a:r>
            <a:endParaRPr b="1" sz="2100">
              <a:latin typeface="Lato"/>
              <a:ea typeface="Lato"/>
              <a:cs typeface="Lato"/>
              <a:sym typeface="Lato"/>
            </a:endParaRPr>
          </a:p>
        </p:txBody>
      </p:sp>
      <p:sp>
        <p:nvSpPr>
          <p:cNvPr id="236" name="Google Shape;236;g2e8f58b83d9_0_126"/>
          <p:cNvSpPr txBox="1"/>
          <p:nvPr/>
        </p:nvSpPr>
        <p:spPr>
          <a:xfrm>
            <a:off x="5117681" y="3281111"/>
            <a:ext cx="2278800" cy="59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100">
                <a:latin typeface="Lato"/>
                <a:ea typeface="Lato"/>
                <a:cs typeface="Lato"/>
                <a:sym typeface="Lato"/>
              </a:rPr>
              <a:t>Formar un plan para mi vida devocional en lo personal</a:t>
            </a:r>
            <a:endParaRPr b="1" sz="2100">
              <a:latin typeface="Lato"/>
              <a:ea typeface="Lato"/>
              <a:cs typeface="Lato"/>
              <a:sym typeface="Lato"/>
            </a:endParaRPr>
          </a:p>
        </p:txBody>
      </p:sp>
      <p:sp>
        <p:nvSpPr>
          <p:cNvPr id="237" name="Google Shape;237;g2e8f58b83d9_0_126"/>
          <p:cNvSpPr txBox="1"/>
          <p:nvPr/>
        </p:nvSpPr>
        <p:spPr>
          <a:xfrm>
            <a:off x="7436381" y="3281111"/>
            <a:ext cx="2278800" cy="59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100">
                <a:latin typeface="Lato"/>
                <a:ea typeface="Lato"/>
                <a:cs typeface="Lato"/>
                <a:sym typeface="Lato"/>
              </a:rPr>
              <a:t>Hablar con mi familia acerca de estar en la palabra juntos</a:t>
            </a:r>
            <a:endParaRPr b="1" sz="2100">
              <a:latin typeface="Lato"/>
              <a:ea typeface="Lato"/>
              <a:cs typeface="Lato"/>
              <a:sym typeface="Lato"/>
            </a:endParaRPr>
          </a:p>
        </p:txBody>
      </p:sp>
      <p:sp>
        <p:nvSpPr>
          <p:cNvPr id="238" name="Google Shape;238;g2e8f58b83d9_0_126"/>
          <p:cNvSpPr txBox="1"/>
          <p:nvPr/>
        </p:nvSpPr>
        <p:spPr>
          <a:xfrm>
            <a:off x="9649681" y="3281111"/>
            <a:ext cx="2278800" cy="59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100">
                <a:latin typeface="Lato"/>
                <a:ea typeface="Lato"/>
                <a:cs typeface="Lato"/>
                <a:sym typeface="Lato"/>
              </a:rPr>
              <a:t>Preparar una devoción final basada en un salmo</a:t>
            </a:r>
            <a:endParaRPr b="1" sz="21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2e8f58b83d9_0_9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g2e8f58b83d9_0_99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5" name="Google Shape;245;g2e8f58b83d9_0_99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46" name="Google Shape;246;g2e8f58b83d9_0_997"/>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Salmo 1</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e8f58b83d9_0_758"/>
          <p:cNvSpPr/>
          <p:nvPr/>
        </p:nvSpPr>
        <p:spPr>
          <a:xfrm rot="10800000">
            <a:off x="1352549" y="444544"/>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52" name="Google Shape;252;g2e8f58b83d9_0_758"/>
          <p:cNvSpPr txBox="1"/>
          <p:nvPr/>
        </p:nvSpPr>
        <p:spPr>
          <a:xfrm>
            <a:off x="1747721" y="444573"/>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Tema Central </a:t>
            </a:r>
            <a:endParaRPr b="1" sz="3700">
              <a:solidFill>
                <a:srgbClr val="595959"/>
              </a:solidFill>
              <a:latin typeface="Lato"/>
              <a:ea typeface="Lato"/>
              <a:cs typeface="Lato"/>
              <a:sym typeface="Lato"/>
            </a:endParaRPr>
          </a:p>
        </p:txBody>
      </p:sp>
      <p:sp>
        <p:nvSpPr>
          <p:cNvPr id="253" name="Google Shape;253;g2e8f58b83d9_0_758"/>
          <p:cNvSpPr/>
          <p:nvPr/>
        </p:nvSpPr>
        <p:spPr>
          <a:xfrm>
            <a:off x="850274" y="444564"/>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54" name="Google Shape;254;g2e8f58b83d9_0_758"/>
          <p:cNvSpPr/>
          <p:nvPr/>
        </p:nvSpPr>
        <p:spPr>
          <a:xfrm rot="10800000">
            <a:off x="1352549" y="1643783"/>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55" name="Google Shape;255;g2e8f58b83d9_0_758"/>
          <p:cNvSpPr txBox="1"/>
          <p:nvPr/>
        </p:nvSpPr>
        <p:spPr>
          <a:xfrm>
            <a:off x="1747721" y="1643812"/>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Pecado</a:t>
            </a:r>
            <a:endParaRPr b="1" sz="3700">
              <a:solidFill>
                <a:srgbClr val="000000"/>
              </a:solidFill>
              <a:latin typeface="Lato"/>
              <a:ea typeface="Lato"/>
              <a:cs typeface="Lato"/>
              <a:sym typeface="Lato"/>
            </a:endParaRPr>
          </a:p>
        </p:txBody>
      </p:sp>
      <p:sp>
        <p:nvSpPr>
          <p:cNvPr id="256" name="Google Shape;256;g2e8f58b83d9_0_758"/>
          <p:cNvSpPr/>
          <p:nvPr/>
        </p:nvSpPr>
        <p:spPr>
          <a:xfrm>
            <a:off x="850274" y="1643803"/>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57" name="Google Shape;257;g2e8f58b83d9_0_758"/>
          <p:cNvSpPr/>
          <p:nvPr/>
        </p:nvSpPr>
        <p:spPr>
          <a:xfrm rot="10800000">
            <a:off x="1352549" y="2843022"/>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58" name="Google Shape;258;g2e8f58b83d9_0_758"/>
          <p:cNvSpPr txBox="1"/>
          <p:nvPr/>
        </p:nvSpPr>
        <p:spPr>
          <a:xfrm>
            <a:off x="1747721" y="2843051"/>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Amor de Dios</a:t>
            </a:r>
            <a:endParaRPr b="1" sz="3700">
              <a:solidFill>
                <a:schemeClr val="dk1"/>
              </a:solidFill>
              <a:latin typeface="Lato"/>
              <a:ea typeface="Lato"/>
              <a:cs typeface="Lato"/>
              <a:sym typeface="Lato"/>
            </a:endParaRPr>
          </a:p>
        </p:txBody>
      </p:sp>
      <p:sp>
        <p:nvSpPr>
          <p:cNvPr id="259" name="Google Shape;259;g2e8f58b83d9_0_758"/>
          <p:cNvSpPr/>
          <p:nvPr/>
        </p:nvSpPr>
        <p:spPr>
          <a:xfrm>
            <a:off x="850274" y="2843043"/>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60" name="Google Shape;260;g2e8f58b83d9_0_758"/>
          <p:cNvSpPr/>
          <p:nvPr/>
        </p:nvSpPr>
        <p:spPr>
          <a:xfrm rot="10800000">
            <a:off x="1352549" y="4042261"/>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61" name="Google Shape;261;g2e8f58b83d9_0_758"/>
          <p:cNvSpPr txBox="1"/>
          <p:nvPr/>
        </p:nvSpPr>
        <p:spPr>
          <a:xfrm>
            <a:off x="1747721" y="4042289"/>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¿Qué buena obra o actitud…?</a:t>
            </a:r>
            <a:endParaRPr b="1" sz="3700">
              <a:solidFill>
                <a:srgbClr val="009444"/>
              </a:solidFill>
              <a:latin typeface="Lato"/>
              <a:ea typeface="Lato"/>
              <a:cs typeface="Lato"/>
              <a:sym typeface="Lato"/>
            </a:endParaRPr>
          </a:p>
        </p:txBody>
      </p:sp>
      <p:sp>
        <p:nvSpPr>
          <p:cNvPr id="262" name="Google Shape;262;g2e8f58b83d9_0_758"/>
          <p:cNvSpPr/>
          <p:nvPr/>
        </p:nvSpPr>
        <p:spPr>
          <a:xfrm>
            <a:off x="850274" y="4042282"/>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63" name="Google Shape;263;g2e8f58b83d9_0_758"/>
          <p:cNvSpPr txBox="1"/>
          <p:nvPr/>
        </p:nvSpPr>
        <p:spPr>
          <a:xfrm>
            <a:off x="1004800" y="366126"/>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1</a:t>
            </a:r>
            <a:endParaRPr b="1" sz="900">
              <a:solidFill>
                <a:schemeClr val="lt1"/>
              </a:solidFill>
              <a:latin typeface="Lato"/>
              <a:ea typeface="Lato"/>
              <a:cs typeface="Lato"/>
              <a:sym typeface="Lato"/>
            </a:endParaRPr>
          </a:p>
        </p:txBody>
      </p:sp>
      <p:sp>
        <p:nvSpPr>
          <p:cNvPr id="264" name="Google Shape;264;g2e8f58b83d9_0_758"/>
          <p:cNvSpPr txBox="1"/>
          <p:nvPr/>
        </p:nvSpPr>
        <p:spPr>
          <a:xfrm>
            <a:off x="1023783" y="1596936"/>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2</a:t>
            </a:r>
            <a:endParaRPr b="1" sz="900">
              <a:solidFill>
                <a:schemeClr val="lt1"/>
              </a:solidFill>
              <a:latin typeface="Lato"/>
              <a:ea typeface="Lato"/>
              <a:cs typeface="Lato"/>
              <a:sym typeface="Lato"/>
            </a:endParaRPr>
          </a:p>
        </p:txBody>
      </p:sp>
      <p:sp>
        <p:nvSpPr>
          <p:cNvPr id="265" name="Google Shape;265;g2e8f58b83d9_0_758"/>
          <p:cNvSpPr txBox="1"/>
          <p:nvPr/>
        </p:nvSpPr>
        <p:spPr>
          <a:xfrm>
            <a:off x="1023782" y="2812012"/>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3</a:t>
            </a:r>
            <a:endParaRPr b="1" sz="900">
              <a:solidFill>
                <a:schemeClr val="lt1"/>
              </a:solidFill>
              <a:latin typeface="Lato"/>
              <a:ea typeface="Lato"/>
              <a:cs typeface="Lato"/>
              <a:sym typeface="Lato"/>
            </a:endParaRPr>
          </a:p>
        </p:txBody>
      </p:sp>
      <p:sp>
        <p:nvSpPr>
          <p:cNvPr id="266" name="Google Shape;266;g2e8f58b83d9_0_758"/>
          <p:cNvSpPr txBox="1"/>
          <p:nvPr/>
        </p:nvSpPr>
        <p:spPr>
          <a:xfrm>
            <a:off x="1024417" y="4027089"/>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4</a:t>
            </a:r>
            <a:endParaRPr b="1" sz="900">
              <a:solidFill>
                <a:schemeClr val="lt1"/>
              </a:solidFill>
              <a:latin typeface="Lato"/>
              <a:ea typeface="Lato"/>
              <a:cs typeface="Lato"/>
              <a:sym typeface="Lato"/>
            </a:endParaRPr>
          </a:p>
        </p:txBody>
      </p:sp>
      <p:pic>
        <p:nvPicPr>
          <p:cNvPr descr="A green bird with leaves&#10;&#10;Description automatically generated" id="267" name="Google Shape;267;g2e8f58b83d9_0_75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68" name="Google Shape;268;g2e8f58b83d9_0_758"/>
          <p:cNvSpPr/>
          <p:nvPr/>
        </p:nvSpPr>
        <p:spPr>
          <a:xfrm rot="10800000">
            <a:off x="1352549" y="5243325"/>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69" name="Google Shape;269;g2e8f58b83d9_0_758"/>
          <p:cNvSpPr txBox="1"/>
          <p:nvPr/>
        </p:nvSpPr>
        <p:spPr>
          <a:xfrm>
            <a:off x="1747721" y="5243354"/>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Voy a usar este salmo para…</a:t>
            </a:r>
            <a:endParaRPr b="1" sz="3700">
              <a:solidFill>
                <a:schemeClr val="dk1"/>
              </a:solidFill>
              <a:latin typeface="Lato"/>
              <a:ea typeface="Lato"/>
              <a:cs typeface="Lato"/>
              <a:sym typeface="Lato"/>
            </a:endParaRPr>
          </a:p>
        </p:txBody>
      </p:sp>
      <p:sp>
        <p:nvSpPr>
          <p:cNvPr id="270" name="Google Shape;270;g2e8f58b83d9_0_758"/>
          <p:cNvSpPr/>
          <p:nvPr/>
        </p:nvSpPr>
        <p:spPr>
          <a:xfrm>
            <a:off x="850274" y="5243348"/>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71" name="Google Shape;271;g2e8f58b83d9_0_758"/>
          <p:cNvSpPr txBox="1"/>
          <p:nvPr/>
        </p:nvSpPr>
        <p:spPr>
          <a:xfrm>
            <a:off x="1024417" y="5228154"/>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5</a:t>
            </a:r>
            <a:endParaRPr b="1" sz="90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g2ae502832d3_0_124"/>
          <p:cNvSpPr txBox="1"/>
          <p:nvPr/>
        </p:nvSpPr>
        <p:spPr>
          <a:xfrm>
            <a:off x="3602250" y="314525"/>
            <a:ext cx="8297400" cy="7419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1 Bienaventurado el varón que no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anduvo en consejo de malos,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ni estuvo en camino de pecadores,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ni en silla de escarnecedores se ha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sentado,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2 sino que en la ley de Jehová está su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delicia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y en su Ley medita de día y de noche.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3 Será como árbol plantado junto 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corrientes de aguas,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que da su fruto en su tiempo y su hoja no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cae, y todo lo que hace prosperará.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sz="3400">
              <a:solidFill>
                <a:schemeClr val="dk1"/>
              </a:solidFill>
              <a:latin typeface="Lato"/>
              <a:ea typeface="Lato"/>
              <a:cs typeface="Lato"/>
              <a:sym typeface="Lato"/>
            </a:endParaRPr>
          </a:p>
        </p:txBody>
      </p:sp>
      <p:sp>
        <p:nvSpPr>
          <p:cNvPr id="277" name="Google Shape;277;g2ae502832d3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8" name="Google Shape;278;g2ae502832d3_0_12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9" name="Google Shape;279;g2ae502832d3_0_1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g2e8f58b83d9_0_864"/>
          <p:cNvSpPr txBox="1"/>
          <p:nvPr/>
        </p:nvSpPr>
        <p:spPr>
          <a:xfrm>
            <a:off x="3602250" y="466925"/>
            <a:ext cx="8297400" cy="6064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4 No así los malos,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que son como el tamo que arrebata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el viento.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5 Por tanto, no se levantarán los malos en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el juicio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ni los pecadores en la congregación de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los justos,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6 porque Jehová conoce el camino de los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justos,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a:t>
            </a:r>
            <a:r>
              <a:rPr lang="en-US" sz="3400">
                <a:solidFill>
                  <a:schemeClr val="dk1"/>
                </a:solidFill>
                <a:latin typeface="Lato"/>
                <a:ea typeface="Lato"/>
                <a:cs typeface="Lato"/>
                <a:sym typeface="Lato"/>
              </a:rPr>
              <a:t>mas la senda de los malos perecerá.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16:15-18</a:t>
            </a:r>
            <a:endParaRPr sz="3400">
              <a:solidFill>
                <a:schemeClr val="dk1"/>
              </a:solidFill>
              <a:latin typeface="Lato"/>
              <a:ea typeface="Lato"/>
              <a:cs typeface="Lato"/>
              <a:sym typeface="Lato"/>
            </a:endParaRPr>
          </a:p>
        </p:txBody>
      </p:sp>
      <p:sp>
        <p:nvSpPr>
          <p:cNvPr id="285" name="Google Shape;285;g2e8f58b83d9_0_86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g2e8f58b83d9_0_86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7" name="Google Shape;287;g2e8f58b83d9_0_86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e8f58b83d9_0_874"/>
          <p:cNvSpPr/>
          <p:nvPr/>
        </p:nvSpPr>
        <p:spPr>
          <a:xfrm rot="10800000">
            <a:off x="1352549" y="444544"/>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93" name="Google Shape;293;g2e8f58b83d9_0_874"/>
          <p:cNvSpPr txBox="1"/>
          <p:nvPr/>
        </p:nvSpPr>
        <p:spPr>
          <a:xfrm>
            <a:off x="1747721" y="444573"/>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Tema Central </a:t>
            </a:r>
            <a:endParaRPr b="1" sz="3700">
              <a:solidFill>
                <a:srgbClr val="595959"/>
              </a:solidFill>
              <a:latin typeface="Lato"/>
              <a:ea typeface="Lato"/>
              <a:cs typeface="Lato"/>
              <a:sym typeface="Lato"/>
            </a:endParaRPr>
          </a:p>
        </p:txBody>
      </p:sp>
      <p:sp>
        <p:nvSpPr>
          <p:cNvPr id="294" name="Google Shape;294;g2e8f58b83d9_0_874"/>
          <p:cNvSpPr/>
          <p:nvPr/>
        </p:nvSpPr>
        <p:spPr>
          <a:xfrm>
            <a:off x="850274" y="444564"/>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95" name="Google Shape;295;g2e8f58b83d9_0_874"/>
          <p:cNvSpPr/>
          <p:nvPr/>
        </p:nvSpPr>
        <p:spPr>
          <a:xfrm rot="10800000">
            <a:off x="1352549" y="1643783"/>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96" name="Google Shape;296;g2e8f58b83d9_0_874"/>
          <p:cNvSpPr txBox="1"/>
          <p:nvPr/>
        </p:nvSpPr>
        <p:spPr>
          <a:xfrm>
            <a:off x="1747721" y="1643812"/>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Pecado</a:t>
            </a:r>
            <a:endParaRPr b="1" sz="3700">
              <a:solidFill>
                <a:srgbClr val="000000"/>
              </a:solidFill>
              <a:latin typeface="Lato"/>
              <a:ea typeface="Lato"/>
              <a:cs typeface="Lato"/>
              <a:sym typeface="Lato"/>
            </a:endParaRPr>
          </a:p>
        </p:txBody>
      </p:sp>
      <p:sp>
        <p:nvSpPr>
          <p:cNvPr id="297" name="Google Shape;297;g2e8f58b83d9_0_874"/>
          <p:cNvSpPr/>
          <p:nvPr/>
        </p:nvSpPr>
        <p:spPr>
          <a:xfrm>
            <a:off x="850274" y="1643803"/>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298" name="Google Shape;298;g2e8f58b83d9_0_874"/>
          <p:cNvSpPr/>
          <p:nvPr/>
        </p:nvSpPr>
        <p:spPr>
          <a:xfrm rot="10800000">
            <a:off x="1352549" y="2843022"/>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299" name="Google Shape;299;g2e8f58b83d9_0_874"/>
          <p:cNvSpPr txBox="1"/>
          <p:nvPr/>
        </p:nvSpPr>
        <p:spPr>
          <a:xfrm>
            <a:off x="1747721" y="2843051"/>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Amor de Dios</a:t>
            </a:r>
            <a:endParaRPr b="1" sz="3700">
              <a:solidFill>
                <a:schemeClr val="dk1"/>
              </a:solidFill>
              <a:latin typeface="Lato"/>
              <a:ea typeface="Lato"/>
              <a:cs typeface="Lato"/>
              <a:sym typeface="Lato"/>
            </a:endParaRPr>
          </a:p>
        </p:txBody>
      </p:sp>
      <p:sp>
        <p:nvSpPr>
          <p:cNvPr id="300" name="Google Shape;300;g2e8f58b83d9_0_874"/>
          <p:cNvSpPr/>
          <p:nvPr/>
        </p:nvSpPr>
        <p:spPr>
          <a:xfrm>
            <a:off x="850274" y="2843043"/>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301" name="Google Shape;301;g2e8f58b83d9_0_874"/>
          <p:cNvSpPr/>
          <p:nvPr/>
        </p:nvSpPr>
        <p:spPr>
          <a:xfrm rot="10800000">
            <a:off x="1352549" y="4042261"/>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302" name="Google Shape;302;g2e8f58b83d9_0_874"/>
          <p:cNvSpPr txBox="1"/>
          <p:nvPr/>
        </p:nvSpPr>
        <p:spPr>
          <a:xfrm>
            <a:off x="1747721" y="4042289"/>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¿Qué buena obra o actitud…?</a:t>
            </a:r>
            <a:endParaRPr b="1" sz="3700">
              <a:solidFill>
                <a:srgbClr val="009444"/>
              </a:solidFill>
              <a:latin typeface="Lato"/>
              <a:ea typeface="Lato"/>
              <a:cs typeface="Lato"/>
              <a:sym typeface="Lato"/>
            </a:endParaRPr>
          </a:p>
        </p:txBody>
      </p:sp>
      <p:sp>
        <p:nvSpPr>
          <p:cNvPr id="303" name="Google Shape;303;g2e8f58b83d9_0_874"/>
          <p:cNvSpPr/>
          <p:nvPr/>
        </p:nvSpPr>
        <p:spPr>
          <a:xfrm>
            <a:off x="850274" y="4042282"/>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304" name="Google Shape;304;g2e8f58b83d9_0_874"/>
          <p:cNvSpPr txBox="1"/>
          <p:nvPr/>
        </p:nvSpPr>
        <p:spPr>
          <a:xfrm>
            <a:off x="1004800" y="366126"/>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1</a:t>
            </a:r>
            <a:endParaRPr b="1" sz="900">
              <a:solidFill>
                <a:schemeClr val="lt1"/>
              </a:solidFill>
              <a:latin typeface="Lato"/>
              <a:ea typeface="Lato"/>
              <a:cs typeface="Lato"/>
              <a:sym typeface="Lato"/>
            </a:endParaRPr>
          </a:p>
        </p:txBody>
      </p:sp>
      <p:sp>
        <p:nvSpPr>
          <p:cNvPr id="305" name="Google Shape;305;g2e8f58b83d9_0_874"/>
          <p:cNvSpPr txBox="1"/>
          <p:nvPr/>
        </p:nvSpPr>
        <p:spPr>
          <a:xfrm>
            <a:off x="1023783" y="1596936"/>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2</a:t>
            </a:r>
            <a:endParaRPr b="1" sz="900">
              <a:solidFill>
                <a:schemeClr val="lt1"/>
              </a:solidFill>
              <a:latin typeface="Lato"/>
              <a:ea typeface="Lato"/>
              <a:cs typeface="Lato"/>
              <a:sym typeface="Lato"/>
            </a:endParaRPr>
          </a:p>
        </p:txBody>
      </p:sp>
      <p:sp>
        <p:nvSpPr>
          <p:cNvPr id="306" name="Google Shape;306;g2e8f58b83d9_0_874"/>
          <p:cNvSpPr txBox="1"/>
          <p:nvPr/>
        </p:nvSpPr>
        <p:spPr>
          <a:xfrm>
            <a:off x="1023782" y="2812012"/>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3</a:t>
            </a:r>
            <a:endParaRPr b="1" sz="900">
              <a:solidFill>
                <a:schemeClr val="lt1"/>
              </a:solidFill>
              <a:latin typeface="Lato"/>
              <a:ea typeface="Lato"/>
              <a:cs typeface="Lato"/>
              <a:sym typeface="Lato"/>
            </a:endParaRPr>
          </a:p>
        </p:txBody>
      </p:sp>
      <p:sp>
        <p:nvSpPr>
          <p:cNvPr id="307" name="Google Shape;307;g2e8f58b83d9_0_874"/>
          <p:cNvSpPr txBox="1"/>
          <p:nvPr/>
        </p:nvSpPr>
        <p:spPr>
          <a:xfrm>
            <a:off x="1024417" y="4027089"/>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4</a:t>
            </a:r>
            <a:endParaRPr b="1" sz="900">
              <a:solidFill>
                <a:schemeClr val="lt1"/>
              </a:solidFill>
              <a:latin typeface="Lato"/>
              <a:ea typeface="Lato"/>
              <a:cs typeface="Lato"/>
              <a:sym typeface="Lato"/>
            </a:endParaRPr>
          </a:p>
        </p:txBody>
      </p:sp>
      <p:pic>
        <p:nvPicPr>
          <p:cNvPr descr="A green bird with leaves&#10;&#10;Description automatically generated" id="308" name="Google Shape;308;g2e8f58b83d9_0_87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09" name="Google Shape;309;g2e8f58b83d9_0_874"/>
          <p:cNvSpPr/>
          <p:nvPr/>
        </p:nvSpPr>
        <p:spPr>
          <a:xfrm rot="10800000">
            <a:off x="1352549" y="5243325"/>
            <a:ext cx="7725600" cy="10332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900">
              <a:latin typeface="Lato"/>
              <a:ea typeface="Lato"/>
              <a:cs typeface="Lato"/>
              <a:sym typeface="Lato"/>
            </a:endParaRPr>
          </a:p>
        </p:txBody>
      </p:sp>
      <p:sp>
        <p:nvSpPr>
          <p:cNvPr id="310" name="Google Shape;310;g2e8f58b83d9_0_874"/>
          <p:cNvSpPr txBox="1"/>
          <p:nvPr/>
        </p:nvSpPr>
        <p:spPr>
          <a:xfrm>
            <a:off x="1747721" y="5243354"/>
            <a:ext cx="7330200" cy="10332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l">
              <a:lnSpc>
                <a:spcPct val="90000"/>
              </a:lnSpc>
              <a:spcBef>
                <a:spcPts val="0"/>
              </a:spcBef>
              <a:spcAft>
                <a:spcPts val="0"/>
              </a:spcAft>
              <a:buClr>
                <a:srgbClr val="009444"/>
              </a:buClr>
              <a:buSzPts val="4200"/>
              <a:buFont typeface="Overlock"/>
              <a:buNone/>
            </a:pPr>
            <a:r>
              <a:rPr b="1" lang="en-US" sz="3700">
                <a:solidFill>
                  <a:srgbClr val="595959"/>
                </a:solidFill>
                <a:latin typeface="Lato"/>
                <a:ea typeface="Lato"/>
                <a:cs typeface="Lato"/>
                <a:sym typeface="Lato"/>
              </a:rPr>
              <a:t>Voy a usar este salmo para…</a:t>
            </a:r>
            <a:endParaRPr b="1" sz="3700">
              <a:solidFill>
                <a:schemeClr val="dk1"/>
              </a:solidFill>
              <a:latin typeface="Lato"/>
              <a:ea typeface="Lato"/>
              <a:cs typeface="Lato"/>
              <a:sym typeface="Lato"/>
            </a:endParaRPr>
          </a:p>
        </p:txBody>
      </p:sp>
      <p:sp>
        <p:nvSpPr>
          <p:cNvPr id="311" name="Google Shape;311;g2e8f58b83d9_0_874"/>
          <p:cNvSpPr/>
          <p:nvPr/>
        </p:nvSpPr>
        <p:spPr>
          <a:xfrm>
            <a:off x="850274" y="5243348"/>
            <a:ext cx="1004400" cy="10332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900">
              <a:latin typeface="Lato"/>
              <a:ea typeface="Lato"/>
              <a:cs typeface="Lato"/>
              <a:sym typeface="Lato"/>
            </a:endParaRPr>
          </a:p>
        </p:txBody>
      </p:sp>
      <p:sp>
        <p:nvSpPr>
          <p:cNvPr id="312" name="Google Shape;312;g2e8f58b83d9_0_874"/>
          <p:cNvSpPr txBox="1"/>
          <p:nvPr/>
        </p:nvSpPr>
        <p:spPr>
          <a:xfrm>
            <a:off x="1024417" y="5228154"/>
            <a:ext cx="609300" cy="112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700">
                <a:solidFill>
                  <a:schemeClr val="lt1"/>
                </a:solidFill>
                <a:latin typeface="Lato"/>
                <a:ea typeface="Lato"/>
                <a:cs typeface="Lato"/>
                <a:sym typeface="Lato"/>
              </a:rPr>
              <a:t>5</a:t>
            </a:r>
            <a:endParaRPr b="1" sz="9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g2e8f58b83d9_0_89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8" name="Google Shape;318;g2e8f58b83d9_0_89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9" name="Google Shape;319;g2e8f58b83d9_0_89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20" name="Google Shape;320;g2e8f58b83d9_0_898"/>
          <p:cNvSpPr txBox="1"/>
          <p:nvPr/>
        </p:nvSpPr>
        <p:spPr>
          <a:xfrm>
            <a:off x="3900778" y="6983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40 días en los salmos</a:t>
            </a:r>
            <a:endParaRPr i="0" sz="4860" u="none" cap="none" strike="noStrike">
              <a:solidFill>
                <a:srgbClr val="009444"/>
              </a:solidFill>
              <a:latin typeface="Lato"/>
              <a:ea typeface="Lato"/>
              <a:cs typeface="Lato"/>
              <a:sym typeface="Lato"/>
            </a:endParaRPr>
          </a:p>
        </p:txBody>
      </p:sp>
      <p:cxnSp>
        <p:nvCxnSpPr>
          <p:cNvPr id="321" name="Google Shape;321;g2e8f58b83d9_0_898"/>
          <p:cNvCxnSpPr/>
          <p:nvPr/>
        </p:nvCxnSpPr>
        <p:spPr>
          <a:xfrm>
            <a:off x="3985427" y="17377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22" name="Google Shape;322;g2e8f58b83d9_0_898"/>
          <p:cNvSpPr txBox="1"/>
          <p:nvPr/>
        </p:nvSpPr>
        <p:spPr>
          <a:xfrm>
            <a:off x="3715925" y="1896300"/>
            <a:ext cx="8183700" cy="45252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Cada día vamos a leer un salmo.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vamos a turnar para compartir </a:t>
            </a:r>
            <a:endParaRPr sz="3600">
              <a:solidFill>
                <a:schemeClr val="dk1"/>
              </a:solidFill>
              <a:latin typeface="Lato"/>
              <a:ea typeface="Lato"/>
              <a:cs typeface="Lato"/>
              <a:sym typeface="Lato"/>
            </a:endParaRPr>
          </a:p>
          <a:p>
            <a:pPr indent="0" lvl="0" marL="457200" rtl="0" algn="l">
              <a:spcBef>
                <a:spcPts val="0"/>
              </a:spcBef>
              <a:spcAft>
                <a:spcPts val="0"/>
              </a:spcAft>
              <a:buNone/>
            </a:pPr>
            <a:r>
              <a:rPr lang="en-US" sz="3600">
                <a:solidFill>
                  <a:schemeClr val="dk1"/>
                </a:solidFill>
                <a:latin typeface="Lato"/>
                <a:ea typeface="Lato"/>
                <a:cs typeface="Lato"/>
                <a:sym typeface="Lato"/>
              </a:rPr>
              <a:t>un mensaje devocional a base del salmo del día.</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La devoción se comparte en el grupo por escrito, o con un audio o video.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El profesor les va a compartir el esquema para este proyecto. </a:t>
            </a:r>
            <a:endParaRPr sz="36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28" name="Google Shape;328;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9" name="Google Shape;329;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30" name="Google Shape;330;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36" name="Google Shape;336;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7" name="Google Shape;337;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8" name="Google Shape;338;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39" name="Google Shape;339;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40" name="Google Shape;340;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46" name="Google Shape;346;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7" name="Google Shape;347;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8" name="Google Shape;348;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5" name="Google Shape;355;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56" name="Google Shape;356;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57" name="Google Shape;357;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58" name="Google Shape;358;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Introducción a los Salmos</a:t>
            </a:r>
            <a:endParaRPr sz="3888">
              <a:solidFill>
                <a:schemeClr val="dk1"/>
              </a:solidFill>
              <a:latin typeface="Lato"/>
              <a:ea typeface="Lato"/>
              <a:cs typeface="Lato"/>
              <a:sym typeface="Lato"/>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p28"/>
          <p:cNvSpPr txBox="1"/>
          <p:nvPr/>
        </p:nvSpPr>
        <p:spPr>
          <a:xfrm>
            <a:off x="3840450" y="2151450"/>
            <a:ext cx="7592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consiste una buena canción para alabar a Dios? </a:t>
            </a:r>
            <a:r>
              <a:rPr lang="en-US" sz="4000">
                <a:solidFill>
                  <a:schemeClr val="dk1"/>
                </a:solidFill>
                <a:latin typeface="Lato"/>
                <a:ea typeface="Lato"/>
                <a:cs typeface="Lato"/>
                <a:sym typeface="Lato"/>
              </a:rPr>
              <a:t>Piense en su  canción favorita.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estilo? ¿La música?</a:t>
            </a:r>
            <a:endParaRPr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8f58b83d9_0_989"/>
          <p:cNvSpPr txBox="1"/>
          <p:nvPr/>
        </p:nvSpPr>
        <p:spPr>
          <a:xfrm>
            <a:off x="3875725" y="26993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llamamos “Salmos”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a este libro?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8f58b83d9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8f58b83d9_0_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8f58b83d9_0_3"/>
          <p:cNvSpPr txBox="1"/>
          <p:nvPr/>
        </p:nvSpPr>
        <p:spPr>
          <a:xfrm>
            <a:off x="3875725" y="2089750"/>
            <a:ext cx="8023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¿Quiénes escribieron los Salmos?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¿Aproximadamente cuando lo hicieron?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8f58b83d9_0_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