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7" r:id="rId5"/>
    <p:sldId id="259" r:id="rId6"/>
    <p:sldId id="258" r:id="rId7"/>
    <p:sldId id="260" r:id="rId8"/>
    <p:sldId id="262" r:id="rId9"/>
    <p:sldId id="263" r:id="rId10"/>
    <p:sldId id="264" r:id="rId11"/>
    <p:sldId id="422" r:id="rId12"/>
    <p:sldId id="265" r:id="rId13"/>
    <p:sldId id="416" r:id="rId14"/>
    <p:sldId id="267" r:id="rId15"/>
    <p:sldId id="268" r:id="rId16"/>
    <p:sldId id="269" r:id="rId17"/>
    <p:sldId id="270" r:id="rId18"/>
    <p:sldId id="421" r:id="rId19"/>
    <p:sldId id="294" r:id="rId20"/>
    <p:sldId id="271" r:id="rId21"/>
    <p:sldId id="401" r:id="rId22"/>
    <p:sldId id="272" r:id="rId23"/>
    <p:sldId id="274" r:id="rId24"/>
    <p:sldId id="276" r:id="rId25"/>
    <p:sldId id="278" r:id="rId26"/>
    <p:sldId id="280" r:id="rId27"/>
    <p:sldId id="281" r:id="rId28"/>
    <p:sldId id="282" r:id="rId29"/>
    <p:sldId id="305" r:id="rId30"/>
    <p:sldId id="283" r:id="rId31"/>
    <p:sldId id="390" r:id="rId32"/>
    <p:sldId id="285" r:id="rId33"/>
    <p:sldId id="286" r:id="rId34"/>
    <p:sldId id="367" r:id="rId35"/>
    <p:sldId id="288" r:id="rId36"/>
    <p:sldId id="290" r:id="rId37"/>
    <p:sldId id="289" r:id="rId38"/>
    <p:sldId id="291" r:id="rId39"/>
    <p:sldId id="292" r:id="rId40"/>
  </p:sldIdLst>
  <p:sldSz cx="12192000" cy="6858000"/>
  <p:notesSz cx="6858000" cy="9144000"/>
  <p:embeddedFontLst>
    <p:embeddedFont>
      <p:font typeface="Cambria" panose="02040503050406030204" pitchFamily="18"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H9UVfl2K7aqQlRE0uFwY4inPq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19"/>
    <p:restoredTop sz="57621"/>
  </p:normalViewPr>
  <p:slideViewPr>
    <p:cSldViewPr snapToGrid="0">
      <p:cViewPr varScale="1">
        <p:scale>
          <a:sx n="43" d="100"/>
          <a:sy n="43" d="100"/>
        </p:scale>
        <p:origin x="22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BHXgBBlBr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4</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Ver el video de enseñanza: </a:t>
            </a:r>
            <a:r>
              <a:rPr lang="es-E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https://www.youtube.com/watch?v=aBHXgBBlBrI</a:t>
            </a:r>
            <a:r>
              <a:rPr lang="es-419" sz="18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Responder las preguntas: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¿Qué enseñan las dos historias (de los trabajadores y del esposo)?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¿Cómo define la lección el legalismo?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¿Cómo se ven las prédicas legalistas en la práctica?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¿Qué efecto tiene el legalismo en la relación de una persona con el Señor? </a:t>
            </a:r>
          </a:p>
          <a:p>
            <a:pPr marL="285750" marR="0" lvl="0" indent="-285750"/>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Leer 2 Corintios 5:14-21. ¿Cómo puede alguien estar motivado para amar a Dios, seguir sus caminos y hacer buenas obras?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indent="-228600">
              <a:buFontTx/>
              <a:buAutoNum type="arabicPeriod"/>
            </a:pPr>
            <a:r>
              <a:rPr lang="es-ES_tradnl" sz="1100" dirty="0">
                <a:effectLst/>
                <a:latin typeface="Calibri" panose="020F0502020204030204" pitchFamily="34" charset="0"/>
                <a:ea typeface="Calibri" panose="020F0502020204030204" pitchFamily="34" charset="0"/>
                <a:cs typeface="Calibri" panose="020F0502020204030204" pitchFamily="34" charset="0"/>
              </a:rPr>
              <a:t>¿Cómo define el legalismo el video de la tarea?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intento de motivar con la ley (mandatos o amenazas) a que otros vivan vidas “buenas”, muchas veces por parte de líderes, aunque cualquier cristiano puede caer en eso.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En la Lección 1 lo definimos como el mal uso o sobre énfasis de la ley: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Relación con Dios basada en reglas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Motivación impulsada por la ley</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Añadir leyes no bíblicas</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6bdc44d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Legalismo y reglas extrabíblicas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legalismo también implica imponer reglas que la Biblia no establece.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Se motiva a vivir “vidas cristianas” a través de mandatos humanos.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No se distingue entre el uso y el abuso de algo. Por ejemplo, que algunos abusen del alcohol no significa que su uso moderado sea pecado. El abuso no prohíbe el uso.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Ejemplos comunes: no tomar, fumar, bailar, maquillarse. Veremos estos temas más adelante.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81" name="Google Shape;181;g2f6bdc44d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6c7dfb3d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3. ¿Cómo se ven las prédicas legalistas en la práctica?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971550" lvl="0" indent="-298450" algn="l" rtl="0">
              <a:spcBef>
                <a:spcPts val="0"/>
              </a:spcBef>
              <a:spcAft>
                <a:spcPts val="1000"/>
              </a:spcAft>
              <a:buClr>
                <a:schemeClr val="dk1"/>
              </a:buClr>
              <a:buSzPts val="1100"/>
              <a:buFont typeface="Calibri"/>
              <a:buAutoNum type="arabicPeriod"/>
            </a:pPr>
            <a:endParaRPr u="sng" dirty="0">
              <a:solidFill>
                <a:schemeClr val="dk1"/>
              </a:solidFill>
              <a:latin typeface="Calibri"/>
              <a:ea typeface="Calibri"/>
              <a:cs typeface="Calibri"/>
              <a:sym typeface="Calibri"/>
            </a:endParaRPr>
          </a:p>
        </p:txBody>
      </p:sp>
      <p:sp>
        <p:nvSpPr>
          <p:cNvPr id="190" name="Google Shape;190;g2f6c7dfb3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6c7dfb3d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3. ¿Cómo se ven las prédicas legalistas en la práctica?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Enfatizan reglas más que el evangelio, incluso reglas no bíblicas o que ya no aplican.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 enfocan en lo que los miembros deben hacer para ser “verdaderos cristianos.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Transmiten que Dios está decepcionado con nuestros esfuerzos.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tu solo haces ___, Dios hará ______ por ti.”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diezmas, Dios te prosperará.”</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obedeces, Dios te bendecirá”</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crees lo suficiente, Dios te sanará.”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no usas maquillaje, tendrás un buen matrimonio.”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mensaje: Tu relación con Dios depende de tus obras.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También puede incluir abuso espiritual: manipular con culpa, vergüenza o control; usar la Biblia para dominar; omitir el evangelio; o abusar de la autoridad o enseñanzas sobre los roles del hombre la mujer.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98" name="Google Shape;198;g2f6c7dfb3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6c7dfb3d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4. ¿Cómo afecta el legalismo la relación con el Señor?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07" name="Google Shape;207;g2f6c7dfb3d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4. ¿Cómo afecta el legalismo la relación con el Señor?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Resentimiento hacia Dios: siempre exige, nunca está satisfecho.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 ven a Dios como un padre que solo critica, sin alabar ni agradecer.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Duda la salvación: “¿He hecho lo suficiente?”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uno no alcanza las expectativas, podría pensar que no es salvo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Orgullo espiritual: “Yo sí cumplo, yo sí valgo”.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Confianza en las obras, lo que termina negando la gracia de Dios.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legalismo puede provocar cambios externos rápidos por miedo, pero no transforma el corazón ni produce frutos verdaderos nacidos del amor a Dios.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90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419" sz="1800" b="1" dirty="0">
                <a:effectLst/>
                <a:latin typeface="Calibri" panose="020F0502020204030204" pitchFamily="34" charset="0"/>
                <a:ea typeface="Calibri" panose="020F0502020204030204" pitchFamily="34" charset="0"/>
              </a:rPr>
              <a:t>OBJETIVO #2: Explicar cómo el evangelio motiva a amar a Dios, basándonos en 2 Corintios 5:14-21.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6c7dfb3d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1. ¿Cómo puede uno estar motivado para amar a Dios, seguir sus caminos y hacer buenas obras?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15" name="Google Shape;215;g2f6c7dfb3d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 La motivación cristiana según 2 Corintios 5:14-21 (Pablo escribe a la iglesia en Corinto)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11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6bcc46de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_tradnl" sz="1800" i="1" dirty="0">
                <a:effectLst/>
                <a:latin typeface="Calibri" panose="020F0502020204030204" pitchFamily="34" charset="0"/>
                <a:ea typeface="Calibri" panose="020F0502020204030204" pitchFamily="34" charset="0"/>
                <a:cs typeface="Calibri" panose="020F0502020204030204" pitchFamily="34" charset="0"/>
              </a:rPr>
              <a:t>14 El amor de Cristo nos lleva a actuar así, al pensar que si uno murió por todos, entonces todos murieron; 15 y él murió por todos, para que los que viven ya no vivan para sí, sino para aquel que murió y resucitó por ellos.</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lang="en-US" dirty="0">
              <a:solidFill>
                <a:schemeClr val="dk1"/>
              </a:solidFill>
              <a:latin typeface="Calibri"/>
              <a:ea typeface="Calibri"/>
              <a:cs typeface="Calibri"/>
              <a:sym typeface="Calibri"/>
            </a:endParaRPr>
          </a:p>
          <a:p>
            <a:pPr marL="0" marR="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¿Qué nos impulsa? </a:t>
            </a: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V.14 El amor de Cristo nos impulsa. No es al revés.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V.14 Uno murió por todos – el amor de Cristo vino primero.</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V.14 Entonces todos murieron – con su muerte, pagó la nuestra. ¡Consumado es!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V.14-15 Cristo murió por todos para que los creyentes vivan no para sí mismos, sino para él.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Por la fe, su muerte es la nuestra; su resurrección también.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Vivimos una vida nueva, prestada – ahora es de Cristo y para Cristo.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No nos obliga la ley, nos mueve su amor.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23" name="Google Shape;223;g2f6bcc46de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6c7dfb3d7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16 Así que, de aquí en adelante, nosotros ya no conocemos a nadie desde el punto de vista humano; y aun si a Cristo lo conocimos desde el punto de vista humano, ya no lo conocemos así. 17 De modo que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si alguno está en Cristo, ya es una nueva creación;</a:t>
            </a:r>
            <a:r>
              <a:rPr lang="es-ES_tradnl" sz="1800" i="1" dirty="0">
                <a:effectLst/>
                <a:latin typeface="Calibri" panose="020F0502020204030204" pitchFamily="34" charset="0"/>
                <a:ea typeface="Calibri" panose="020F0502020204030204" pitchFamily="34" charset="0"/>
                <a:cs typeface="Calibri" panose="020F0502020204030204" pitchFamily="34" charset="0"/>
              </a:rPr>
              <a:t> atrás ha quedado lo viejo: ¡ahora ya todo es nuevo!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¿Qué somos por Cristo?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Ahora vemos a Jesús y a los demás desde una nueva perspectiva espiritual.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Su muerte y resurrección es también la nuestra.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Nos mueve lo que podemos dar (el evangelio), no lo que podemos recibir.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En Cristo, Dios ya no ve a la persona antigua. Somos nueva creación, y seguimos siéndolo. </a:t>
            </a:r>
            <a:endParaRPr lang="en-US" sz="1800" dirty="0">
              <a:effectLst/>
              <a:latin typeface="Calibri" panose="020F0502020204030204" pitchFamily="34" charset="0"/>
              <a:ea typeface="Calibri" panose="020F0502020204030204" pitchFamily="34" charset="0"/>
            </a:endParaRPr>
          </a:p>
          <a:p>
            <a:pPr marL="1371600" marR="171450" lvl="0" indent="0" algn="l" rtl="0">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39" name="Google Shape;239;g2f6c7dfb3d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6c7dfb3d7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i="1" dirty="0">
                <a:effectLst/>
                <a:latin typeface="Calibri" panose="020F0502020204030204" pitchFamily="34" charset="0"/>
                <a:ea typeface="Calibri" panose="020F0502020204030204" pitchFamily="34" charset="0"/>
                <a:cs typeface="Calibri" panose="020F0502020204030204" pitchFamily="34" charset="0"/>
              </a:rPr>
              <a:t>18 Y </a:t>
            </a:r>
            <a:r>
              <a:rPr lang="es-ES_tradnl" sz="1100" b="1" i="1" dirty="0">
                <a:effectLst/>
                <a:latin typeface="Calibri" panose="020F0502020204030204" pitchFamily="34" charset="0"/>
                <a:ea typeface="Calibri" panose="020F0502020204030204" pitchFamily="34" charset="0"/>
                <a:cs typeface="Calibri" panose="020F0502020204030204" pitchFamily="34" charset="0"/>
              </a:rPr>
              <a:t>todo esto proviene de Dios</a:t>
            </a:r>
            <a:r>
              <a:rPr lang="es-ES_tradnl" sz="1100" i="1" dirty="0">
                <a:effectLst/>
                <a:latin typeface="Calibri" panose="020F0502020204030204" pitchFamily="34" charset="0"/>
                <a:ea typeface="Calibri" panose="020F0502020204030204" pitchFamily="34" charset="0"/>
                <a:cs typeface="Calibri" panose="020F0502020204030204" pitchFamily="34" charset="0"/>
              </a:rPr>
              <a:t>, quien nos reconcilió consigo mismo a través de Cristo y nos dio el ministerio de la reconciliación. 19 Esto quiere decir que, en Cristo, </a:t>
            </a:r>
            <a:r>
              <a:rPr lang="es-ES_tradnl" sz="1100" b="1" i="1" dirty="0">
                <a:effectLst/>
                <a:latin typeface="Calibri" panose="020F0502020204030204" pitchFamily="34" charset="0"/>
                <a:ea typeface="Calibri" panose="020F0502020204030204" pitchFamily="34" charset="0"/>
                <a:cs typeface="Calibri" panose="020F0502020204030204" pitchFamily="34" charset="0"/>
              </a:rPr>
              <a:t>Dios estaba reconciliando al mundo consigo mismo, sin tomarles en cuenta sus pecados, y que a nosotros nos encargó el mensaje de la reconciliación</a:t>
            </a:r>
            <a:r>
              <a:rPr lang="es-ES_tradnl" sz="1100" i="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i="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¿Tengo que obrar para ser transformado?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No. Todo proviene de Dios.</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Él hizo el cambio: de enemigos a amigos, por Cristo.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V.18 Reconciliación – el significado básico de la palabra es “un cambio en la relación entre las personas, de una relación hostil y enemiga a una de paz y amistad. Dios nos reconcilió consigo mismo, es decir, Él decidió cambiar nuestra condición con Dios de enemigos a amigos. Y lo hizo, por medio de Cristo.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Dios nos ha encargado llevar ese mensaje. Somos instrumentos.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V. 18 Nos dio el ministerio de reconciliación que es el camino mediante el que dios hace que su mensaje de reconciliación llegue al mundo. Dios nos ha hecho misioneros.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No decimos: “Si crees, Dios perdonará.” Decimos: “Dios ya perdonó en Cristo. Cree.” </a:t>
            </a:r>
            <a:endParaRPr lang="en-US" sz="1100" dirty="0">
              <a:effectLst/>
              <a:latin typeface="Calibri" panose="020F0502020204030204" pitchFamily="34" charset="0"/>
              <a:ea typeface="Calibri" panose="020F0502020204030204" pitchFamily="34" charset="0"/>
            </a:endParaRPr>
          </a:p>
          <a:p>
            <a:pPr marL="1371600" marR="171450" lvl="0" indent="0" algn="l" rtl="0">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55" name="Google Shape;255;g2f6c7dfb3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6c7dfb3d7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20 Así que somos embajadores en nombre de Cristo, y como si Dios les rogara a ustedes por medio de nosotros, en nombre de Cristo les rogamos: «Reconcíliense con Dios».21 Al que no cometió ningún pecado, por nosotros Dios lo hizo pecado, para que en él nosotros fuéramos hechos justicia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Somos embajadores, con autoridad delegada.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Nuestro mensaje: reconcíliense con Dios</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Solo por Jesús hay reconciliación. Solo por fe recibimos sus beneficios.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El que rechaza, permanece en pecado.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Dios ya reconcilió al mundo, pero solo los que creen lo experimentan.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_tradnl" sz="1800" dirty="0">
                <a:effectLst/>
                <a:latin typeface="Calibri" panose="020F0502020204030204" pitchFamily="34" charset="0"/>
                <a:ea typeface="Calibri" panose="020F0502020204030204" pitchFamily="34" charset="0"/>
                <a:cs typeface="Calibri" panose="020F0502020204030204" pitchFamily="34" charset="0"/>
              </a:rPr>
              <a:t>V. 21 El gran intercambio: Cristo tomó nuestro pecado, y nosotros recibimos su justicia. </a:t>
            </a:r>
            <a:endParaRPr lang="en-US" sz="1800" dirty="0">
              <a:effectLst/>
              <a:latin typeface="Calibri" panose="020F0502020204030204" pitchFamily="34" charset="0"/>
              <a:ea typeface="Calibri" panose="020F0502020204030204" pitchFamily="34" charset="0"/>
            </a:endParaRPr>
          </a:p>
          <a:p>
            <a:pPr marL="1371600" marR="171450" lvl="0" indent="0" algn="l" rtl="0">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71" name="Google Shape;271;g2f6c7dfb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6bdc44d8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¿Cómo puede uno estar motivado para amar a Dios, seguir sus caminos y hacer buenas obras? </a:t>
            </a:r>
            <a:endParaRPr u="sng">
              <a:solidFill>
                <a:schemeClr val="dk1"/>
              </a:solidFill>
              <a:latin typeface="Calibri"/>
              <a:ea typeface="Calibri"/>
              <a:cs typeface="Calibri"/>
              <a:sym typeface="Calibri"/>
            </a:endParaRPr>
          </a:p>
        </p:txBody>
      </p:sp>
      <p:sp>
        <p:nvSpPr>
          <p:cNvPr id="287" name="Google Shape;287;g2f6bdc44d8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6bdc44d8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¿Cómo puede uno estar motivado para amar a Dios, seguir sus caminos y hacer buenas obras?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amor de Cristo nos lleva actuar así. El amor de Cristo nos impulsa</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Cristo murió por nosotros – su amor nos mueve a vivir por él.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por obligación: “Tiene que vivir por él.”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amor nos motiva: “Quiero vivir por él.”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Solo el evangelio puede motivar verdaderamente a amar a Dios y obedecerle. </a:t>
            </a:r>
            <a:endParaRPr lang="en-US" sz="1800" dirty="0">
              <a:effectLst/>
              <a:latin typeface="Calibri" panose="020F0502020204030204" pitchFamily="34" charset="0"/>
              <a:ea typeface="Calibri" panose="020F0502020204030204" pitchFamily="34" charset="0"/>
            </a:endParaRPr>
          </a:p>
          <a:p>
            <a:pPr marL="1073150" marR="171450" lvl="2" indent="0" algn="l" rtl="0">
              <a:spcBef>
                <a:spcPts val="0"/>
              </a:spcBef>
              <a:spcAft>
                <a:spcPts val="0"/>
              </a:spcAft>
              <a:buClr>
                <a:schemeClr val="dk1"/>
              </a:buClr>
              <a:buSzPts val="1100"/>
              <a:buFontTx/>
              <a:buNone/>
            </a:pPr>
            <a:endParaRPr sz="1000" dirty="0">
              <a:solidFill>
                <a:schemeClr val="dk1"/>
              </a:solidFill>
              <a:highlight>
                <a:srgbClr val="FFFFFF"/>
              </a:highlight>
              <a:latin typeface="Roboto"/>
              <a:ea typeface="Roboto"/>
              <a:cs typeface="Roboto"/>
              <a:sym typeface="Roboto"/>
            </a:endParaRPr>
          </a:p>
          <a:p>
            <a:pPr marL="0" lvl="0" indent="0" algn="l" rtl="0">
              <a:lnSpc>
                <a:spcPct val="100000"/>
              </a:lnSpc>
              <a:spcBef>
                <a:spcPts val="1000"/>
              </a:spcBef>
              <a:spcAft>
                <a:spcPts val="0"/>
              </a:spcAft>
              <a:buSzPts val="1100"/>
              <a:buNone/>
            </a:pPr>
            <a:endParaRPr dirty="0"/>
          </a:p>
        </p:txBody>
      </p:sp>
      <p:sp>
        <p:nvSpPr>
          <p:cNvPr id="295" name="Google Shape;295;g2f6bdc44d8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f6bdc44d8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_tradnl" sz="1100" dirty="0">
                <a:effectLst/>
                <a:latin typeface="Calibri" panose="020F0502020204030204" pitchFamily="34" charset="0"/>
                <a:ea typeface="Calibri" panose="020F0502020204030204" pitchFamily="34" charset="0"/>
                <a:cs typeface="Calibri" panose="020F0502020204030204" pitchFamily="34" charset="0"/>
              </a:rPr>
              <a:t>El evangelio da el deseo, la capacidad y la motivación para vivir según la voluntad de Dios. </a:t>
            </a:r>
            <a:endParaRPr lang="en-US" sz="1100" dirty="0">
              <a:effectLst/>
              <a:latin typeface="Calibri" panose="020F0502020204030204" pitchFamily="34" charset="0"/>
              <a:ea typeface="Calibri" panose="020F0502020204030204" pitchFamily="34" charset="0"/>
            </a:endParaRPr>
          </a:p>
          <a:p>
            <a:pPr marL="285750" marR="0" lvl="0" indent="-285750"/>
            <a:r>
              <a:rPr lang="es-ES_tradnl" sz="1100" dirty="0">
                <a:effectLst/>
                <a:latin typeface="Calibri" panose="020F0502020204030204" pitchFamily="34" charset="0"/>
                <a:ea typeface="Calibri" panose="020F0502020204030204" pitchFamily="34" charset="0"/>
                <a:cs typeface="Calibri" panose="020F0502020204030204" pitchFamily="34" charset="0"/>
              </a:rPr>
              <a:t>1 Juan 4:19 Nosotros le amamos a él, porque él nos amó primero.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¿Preguntas, comentarios o dudas? </a:t>
            </a:r>
            <a:endParaRPr lang="en-U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02" name="Google Shape;302;g2f6bdc44d8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b="1" dirty="0">
                <a:effectLst/>
                <a:latin typeface="Calibri" panose="020F0502020204030204" pitchFamily="34" charset="0"/>
                <a:ea typeface="Calibri" panose="020F0502020204030204" pitchFamily="34" charset="0"/>
              </a:rPr>
              <a:t>OBJETIVO #3: Practicar cómo hablar con otros sobre la motivación cristiana.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6bcc46d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“Pero la gente es tan terca que no van a obedecer si no amenazamos con la ley.” ¿Cómo responderías?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10" name="Google Shape;310;g2f6bcc46d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“Pero la gente es tan terca que no van a obedecer si no amenazamos con la ley.” ¿Cómo responderías?</a:t>
            </a:r>
            <a:r>
              <a:rPr lang="en-US" sz="1800" i="0" dirty="0">
                <a:solidFill>
                  <a:srgbClr val="000000"/>
                </a:solidFill>
                <a:effectLst/>
                <a:latin typeface="Calibri" panose="020F0502020204030204" pitchFamily="34" charset="0"/>
                <a:ea typeface="Calibri" panose="020F0502020204030204" pitchFamily="34" charset="0"/>
                <a:cs typeface="Arial"/>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0" lvl="0" indent="0" algn="just">
              <a:lnSpc>
                <a:spcPct val="107000"/>
              </a:lnSpc>
              <a:buFontTx/>
              <a:buNone/>
            </a:pPr>
            <a:endPar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ley puede motivar externamente, pero no transforma el corazón.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se agrada de las obras hechas por amor, no por obligación. “Buenas obras” motivados por ley no son buenas para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Juan 4:19 Nosotros le amamos a él, porque él nos amó primero.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spcAft>
                <a:spcPts val="800"/>
              </a:spcAft>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ley muestra la falta; solo el evangelio de el poder para cambiar.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943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6c7dfb3d7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Un hombre dijo: “En la iglesia católica me dijeron lo que tenía que hacer para ser salvo. En otra iglesia  me dijeron lo que tenía que dejar de hacer para ser salvo.” ¿Qué es el enfoque en ambos casos? </a:t>
            </a:r>
          </a:p>
          <a:p>
            <a:pPr marL="285750" marR="0" indent="-285750"/>
            <a:endParaRPr lang="en-US" sz="1800" dirty="0">
              <a:effectLst/>
              <a:latin typeface="Calibri" panose="020F0502020204030204" pitchFamily="34" charset="0"/>
              <a:ea typeface="Calibri" panose="020F0502020204030204" pitchFamily="34"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ambos, el enoque está en las obras del hombre.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Aunque diferentes, ambos mensajes se centran en lo que el ser humano hace o deja de hacer.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spcAft>
                <a:spcPts val="800"/>
              </a:spcAft>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enfoque correcto es Cristo. Solo su amor moitva una vida santa.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26" name="Google Shape;326;g2f6c7dfb3d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Introducción breve a Lección 4</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Bienvenidos a la Lección 4 de </a:t>
            </a:r>
            <a:r>
              <a:rPr lang="es-ES" sz="1800" i="1" dirty="0">
                <a:effectLst/>
                <a:latin typeface="Calibri" panose="020F0502020204030204" pitchFamily="34" charset="0"/>
                <a:ea typeface="Calibri" panose="020F0502020204030204" pitchFamily="34" charset="0"/>
              </a:rPr>
              <a:t>“Legalismo: Enemigo de la gracia.”</a:t>
            </a:r>
            <a:r>
              <a:rPr lang="es-ES" sz="1800" dirty="0">
                <a:effectLst/>
                <a:latin typeface="Calibri" panose="020F0502020204030204" pitchFamily="34" charset="0"/>
                <a:ea typeface="Calibri" panose="020F0502020204030204" pitchFamily="34" charset="0"/>
              </a:rPr>
              <a:t> Hoy hablaremos sobre la motivación cristiana: una motivación que nace del evangelio, no de la ley. </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6c7dfb3d7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a:lnSpc>
                <a:spcPct val="107000"/>
              </a:lnSpc>
              <a:spcAft>
                <a:spcPts val="800"/>
              </a:spcAft>
              <a:buFontTx/>
              <a:buNone/>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Hebreos 12:2 Fijemos la mirada en Jesús, el autor y consumador de la fe.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4" name="Google Shape;334;g2f6c7dfb3d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effectLst/>
                <a:latin typeface="Calibri" panose="020F0502020204030204" pitchFamily="34" charset="0"/>
                <a:ea typeface="Calibri" panose="020F0502020204030204" pitchFamily="34" charset="0"/>
                <a:cs typeface="Calibri" panose="020F0502020204030204" pitchFamily="34" charset="0"/>
              </a:rPr>
              <a:t>CONCLUSIÓN</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1. Gálatas 2:20-21: </a:t>
            </a:r>
            <a:r>
              <a:rPr lang="es-ES" sz="1800" i="1" dirty="0">
                <a:effectLst/>
                <a:latin typeface="Calibri" panose="020F0502020204030204" pitchFamily="34" charset="0"/>
                <a:ea typeface="Calibri" panose="020F0502020204030204" pitchFamily="34" charset="0"/>
                <a:cs typeface="Calibri" panose="020F0502020204030204" pitchFamily="34"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4. Anímales ya empezar en su proyecto final, contestando en sus propias palabras.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MX" sz="1800" kern="100" dirty="0">
                <a:effectLst/>
                <a:latin typeface="Calibri" panose="020F0502020204030204" pitchFamily="34" charset="0"/>
                <a:ea typeface="Cambria" panose="02040503050406030204" pitchFamily="18" charset="0"/>
                <a:cs typeface="Times New Roman" panose="02020603050405020304" pitchFamily="18" charset="0"/>
              </a:rPr>
              <a:t>1. Un amigo te dice, “¿Qué es el legalismo?” ¿Cómo le vas a contestar? (Lecciones 1, 4 y 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MX" sz="1800" kern="100" dirty="0">
                <a:effectLst/>
                <a:latin typeface="Calibri" panose="020F0502020204030204" pitchFamily="34" charset="0"/>
                <a:ea typeface="Cambria" panose="02040503050406030204" pitchFamily="18" charset="0"/>
                <a:cs typeface="Times New Roman" panose="02020603050405020304" pitchFamily="18" charset="0"/>
              </a:rPr>
              <a:t>**en todas las respuestas: refleja cómo el amor de Dios y la obra de Cristo motivan todo lo que decimos, pesamos y hacemos.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350" name="Google Shape;350;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68" name="Google Shape;3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Señor Dios, Gracias por darnos este tiempo para aprender de tu Palabra y reflexionar sobre lo que verdaderamente te agrada. Confesamos que muchas veces hemos buscado motivar o vivir por medio de la ley, olvidando el poder transformador de tu amor. Perdónanos por cuando hemos puesto cargas innecesarias sobre otros, o sobre nosotros mismos.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Gracias porque en Cristo ya somos tuyos. Gracias por tu amor perfecto, que no depende de nuestras obras, sino de la obra terminada de Jesús en la cruz. Ayúdanos a vivir no por miedo, sino por amor. Enséñanos a reflejar ese amor en nuestras palabras, nuestras decisiones y nuestras relaciones.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Bendice a cada uno de los que participó hoy. Que tu Espíritu Santo siga obrando en nuestros corazones, recordándonos cada día que vivimos por la fe en el Hijo de Dios, quien nos amó y se entregó por nosotros.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En el nombre de Jesús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60" name="Google Shape;36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378" name="Google Shape;378;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386" name="Google Shape;38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spcAft>
                <a:spcPts val="1000"/>
              </a:spcAft>
              <a:buFontTx/>
              <a:buNone/>
            </a:pPr>
            <a:r>
              <a:rPr lang="es-ES" sz="1800" dirty="0">
                <a:effectLst/>
                <a:latin typeface="Calibri" panose="020F0502020204030204" pitchFamily="34" charset="0"/>
                <a:ea typeface="Calibri" panose="020F0502020204030204" pitchFamily="34" charset="0"/>
              </a:rPr>
              <a:t>Querido Espíritu Santo, gracias por tu Palabra que da vida, por medio de la cual aprendemos sobre nuestra salvación y el amor de la Santa Trinidad. Perdónanos por no valorarla como deberíamos. Danos corazones deseaos de servirte al reflexionar en tu gran amor por nosotros. En el nombre de Jesús,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6bcc46de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1. La historia de los trabajadores</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Había un hombre llamado Enrique que decidió comprar unas hectáreas de tierra. Luego fue a la ciudad, donde buscó y encontró a tres hombres que eran pobres y estaban sin trabajo. De corazón, Enrique les ofreció empleo en su nuevo campo con muy buenos salarios. Los hombres aceptaron con gusto la oferta y comenzaron a trabajar.</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Sin embargo, los tres eran perezosos y solo trabajaban duro cuando estaba presente Enrique.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El hijo de Enrique, Guillermo, vio lo que pasaba y quería decir algo. Tenía ganas de regañarlos por no seguir las reglas de su padre. ¡Eran perezosos y necesitaban trabajar más duro!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Guillermo se dirigió al campo, dejó de lado su primera reacción, la de insultarlos y amenazarlos, y decidió hacer algo diferente. Cuando llegó a los hombres, les recordó cómo su padre los había buscado y les había dado trabajo cuando no tenían ninguno. Su padre les proporcionó un buen almuerzo todos los días. Les pagó bien. Su padre, Enrique, esperaba que trabajaran para él durante muchos años. El los apreciaba, vio que necesitaban un cambio en la vida, y se había complacido en dárselo.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Las palabras de Guillermo ablandaron los corazones de los tres hombres. Habían olvidado lo maravilloso que el padre había sido con ellos. Desde ese momento, comenzaron a trabajar duro. Cuando Enrique vio esto, ¡se puso contento! Los tres hombres ya no eran solo trabajadores. ¡Se habían vuelto más como sus hijos! ¡Los hombres trabajaron con gusto para Enrique durante muchos años y todos compartieron los frutos de su labor!</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4" name="Google Shape;144;g2f6bcc46d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6c7dfb3d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2. La historia del esposo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Un esposo le compra flores a su esposa para su aniversario.  Siente que es lo que ella espera.  Piensa: “Mejor lo hago para no meterme en problemas.” ¿Cómo se sentiría la esposa si supiera que así pensaba él? Su esposo le compró flores no por amor, sino por obligación.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f6c7dfb3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¿Cuál fue el propósito de las dos historias?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285750" marR="0" indent="-285750"/>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miedo del castigo puede frenar a alguien de hacer el mal (en este caso, de ser flojos en el trabajo), pero no puede hacerlos querer hacer el bien.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amor produce amor. Cuando recuerdan a los trabajadores del amor que les había mostrado el dueño, creó amor de su parte hacía el dueño.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Solamente el mensaje del evangelio puede producir amor en nosotros hacia Dios – un amor que se muestra en servicio dispuesto hacia el Señor.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58" name="Google Shape;158;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419" sz="1800" b="1" dirty="0">
                <a:effectLst/>
                <a:latin typeface="Calibri" panose="020F0502020204030204" pitchFamily="34" charset="0"/>
                <a:ea typeface="Calibri" panose="020F0502020204030204" pitchFamily="34" charset="0"/>
              </a:rPr>
              <a:t>OBJETIVO #1: Revisar el concepto del legalismo y su efecto en el corazón.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_tradnl" sz="1800" dirty="0">
                <a:effectLst/>
                <a:latin typeface="Calibri" panose="020F0502020204030204" pitchFamily="34" charset="0"/>
                <a:ea typeface="Calibri" panose="020F0502020204030204" pitchFamily="34" charset="0"/>
              </a:rPr>
              <a:t>1. ¿Cómo define el legalismo el video de la tarea? </a:t>
            </a:r>
            <a:r>
              <a:rPr lang="es-ES" sz="1800" i="1" dirty="0">
                <a:solidFill>
                  <a:srgbClr val="00B050"/>
                </a:solidFill>
                <a:effectLst/>
                <a:latin typeface="Calibri" panose="020F0502020204030204" pitchFamily="34" charset="0"/>
                <a:ea typeface="Calibri" panose="020F0502020204030204" pitchFamily="34" charset="0"/>
              </a:rPr>
              <a:t>Deja que los estudiantes respondan.</a:t>
            </a:r>
            <a:r>
              <a:rPr lang="en-US" dirty="0">
                <a:effectLst/>
              </a:rPr>
              <a:t> </a:t>
            </a:r>
            <a:endParaRPr u="sng" dirty="0">
              <a:solidFill>
                <a:schemeClr val="dk1"/>
              </a:solidFill>
              <a:latin typeface="Calibri"/>
              <a:ea typeface="Calibri"/>
              <a:cs typeface="Calibri"/>
              <a:sym typeface="Calibri"/>
            </a:endParaRPr>
          </a:p>
        </p:txBody>
      </p:sp>
      <p:sp>
        <p:nvSpPr>
          <p:cNvPr id="166" name="Google Shape;166;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Legalismo</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2108132"/>
            <a:ext cx="9994079" cy="3785611"/>
          </a:xfrm>
          <a:prstGeom prst="rect">
            <a:avLst/>
          </a:prstGeom>
          <a:noFill/>
          <a:ln>
            <a:noFill/>
          </a:ln>
        </p:spPr>
        <p:txBody>
          <a:bodyPr spcFirstLastPara="1" wrap="square" lIns="91425" tIns="45700" rIns="91425" bIns="45700" anchor="t" anchorCtr="0">
            <a:spAutoFit/>
          </a:bodyPr>
          <a:lstStyle/>
          <a:p>
            <a:r>
              <a:rPr lang="es-ES" sz="4000" b="1" dirty="0">
                <a:latin typeface="Calibri" panose="020F0502020204030204" pitchFamily="34" charset="0"/>
                <a:ea typeface="Lato"/>
                <a:cs typeface="Times New Roman" panose="02020603050405020304" pitchFamily="18" charset="0"/>
                <a:sym typeface="Lato"/>
              </a:rPr>
              <a:t>Legalismo: </a:t>
            </a:r>
            <a:r>
              <a:rPr lang="es-ES" sz="4000" dirty="0">
                <a:latin typeface="Calibri" panose="020F0502020204030204" pitchFamily="34" charset="0"/>
                <a:ea typeface="Lato"/>
                <a:cs typeface="Times New Roman" panose="02020603050405020304" pitchFamily="18" charset="0"/>
                <a:sym typeface="Lato"/>
              </a:rPr>
              <a:t>El mal uso de/énfasis excesivo </a:t>
            </a:r>
          </a:p>
          <a:p>
            <a:r>
              <a:rPr lang="es-ES" sz="4000" dirty="0">
                <a:latin typeface="Calibri" panose="020F0502020204030204" pitchFamily="34" charset="0"/>
                <a:ea typeface="Lato"/>
                <a:cs typeface="Times New Roman" panose="02020603050405020304" pitchFamily="18" charset="0"/>
                <a:sym typeface="Lato"/>
              </a:rPr>
              <a:t>                    en la ley </a:t>
            </a:r>
          </a:p>
          <a:p>
            <a:endParaRPr lang="es-ES" sz="4000" u="sng" dirty="0">
              <a:solidFill>
                <a:schemeClr val="dk1"/>
              </a:solidFill>
              <a:latin typeface="Calibri" panose="020F0502020204030204" pitchFamily="34" charset="0"/>
              <a:ea typeface="Lato"/>
              <a:cs typeface="Times New Roman" panose="02020603050405020304" pitchFamily="18" charset="0"/>
              <a:sym typeface="Lato"/>
            </a:endParaRP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Relación con Dios se basa en reglas</a:t>
            </a: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Motivación por la ley</a:t>
            </a: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Agrega leyes no bíblicas</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7058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g2f6bdc44d83_0_9"/>
          <p:cNvSpPr txBox="1"/>
          <p:nvPr/>
        </p:nvSpPr>
        <p:spPr>
          <a:xfrm>
            <a:off x="2374770" y="522041"/>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Reglas </a:t>
            </a:r>
            <a:r>
              <a:rPr lang="en-US" sz="4860" dirty="0" err="1">
                <a:solidFill>
                  <a:srgbClr val="009444"/>
                </a:solidFill>
                <a:latin typeface="Lato"/>
                <a:ea typeface="Lato"/>
                <a:cs typeface="Lato"/>
                <a:sym typeface="Lato"/>
              </a:rPr>
              <a:t>Extrabíblicas</a:t>
            </a:r>
            <a:endParaRPr sz="4860" b="0" i="0" u="none" strike="noStrike" cap="none" dirty="0">
              <a:solidFill>
                <a:srgbClr val="009444"/>
              </a:solidFill>
              <a:latin typeface="Lato"/>
              <a:ea typeface="Lato"/>
              <a:cs typeface="Lato"/>
              <a:sym typeface="Lato"/>
            </a:endParaRPr>
          </a:p>
        </p:txBody>
      </p:sp>
      <p:cxnSp>
        <p:nvCxnSpPr>
          <p:cNvPr id="184" name="Google Shape;184;g2f6bdc44d83_0_9"/>
          <p:cNvCxnSpPr/>
          <p:nvPr/>
        </p:nvCxnSpPr>
        <p:spPr>
          <a:xfrm>
            <a:off x="2374770" y="14766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5" name="Google Shape;185;g2f6bdc44d83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f6bdc44d83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f6bdc44d83_0_9"/>
          <p:cNvSpPr txBox="1"/>
          <p:nvPr/>
        </p:nvSpPr>
        <p:spPr>
          <a:xfrm>
            <a:off x="2161410" y="1959935"/>
            <a:ext cx="8784900" cy="301617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El </a:t>
            </a:r>
            <a:r>
              <a:rPr lang="en-US" sz="3300" dirty="0" err="1">
                <a:solidFill>
                  <a:schemeClr val="dk1"/>
                </a:solidFill>
                <a:latin typeface="Lato"/>
                <a:ea typeface="Lato"/>
                <a:cs typeface="Lato"/>
                <a:sym typeface="Lato"/>
              </a:rPr>
              <a:t>legalismo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implica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imponer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reglas</a:t>
            </a:r>
            <a:r>
              <a:rPr lang="en-US" sz="3300" dirty="0">
                <a:solidFill>
                  <a:schemeClr val="dk1"/>
                </a:solidFill>
                <a:latin typeface="Lato"/>
                <a:ea typeface="Lato"/>
                <a:cs typeface="Lato"/>
                <a:sym typeface="Lato"/>
              </a:rPr>
              <a:t> que la Biblia no </a:t>
            </a:r>
            <a:r>
              <a:rPr lang="en-US" sz="3300" dirty="0" err="1">
                <a:solidFill>
                  <a:schemeClr val="dk1"/>
                </a:solidFill>
                <a:latin typeface="Lato"/>
                <a:ea typeface="Lato"/>
                <a:cs typeface="Lato"/>
                <a:sym typeface="Lato"/>
              </a:rPr>
              <a:t>establece</a:t>
            </a:r>
            <a:r>
              <a:rPr lang="en-US" sz="3300" dirty="0">
                <a:solidFill>
                  <a:schemeClr val="dk1"/>
                </a:solidFill>
                <a:latin typeface="Lato"/>
                <a:ea typeface="Lato"/>
                <a:cs typeface="Lato"/>
                <a:sym typeface="Lato"/>
              </a:rPr>
              <a:t>. </a:t>
            </a: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Se </a:t>
            </a:r>
            <a:r>
              <a:rPr lang="en-US" sz="3300" dirty="0" err="1">
                <a:solidFill>
                  <a:schemeClr val="dk1"/>
                </a:solidFill>
                <a:latin typeface="Lato"/>
                <a:ea typeface="Lato"/>
                <a:cs typeface="Lato"/>
                <a:sym typeface="Lato"/>
              </a:rPr>
              <a:t>motiva</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través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mandatos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humanos</a:t>
            </a:r>
            <a:r>
              <a:rPr lang="en-US" sz="3300" dirty="0">
                <a:solidFill>
                  <a:schemeClr val="dk1"/>
                </a:solidFill>
                <a:latin typeface="Lato"/>
                <a:ea typeface="Lato"/>
                <a:cs typeface="Lato"/>
                <a:sym typeface="Lato"/>
              </a:rPr>
              <a:t>. </a:t>
            </a: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No se distingue entre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uso</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abuso</a:t>
            </a:r>
            <a:r>
              <a:rPr lang="en-US" sz="3300" dirty="0">
                <a:solidFill>
                  <a:schemeClr val="dk1"/>
                </a:solidFill>
                <a:latin typeface="Lato"/>
                <a:ea typeface="Lato"/>
                <a:cs typeface="Lato"/>
                <a:sym typeface="Lato"/>
              </a:rPr>
              <a:t> de algo. </a:t>
            </a:r>
            <a:r>
              <a:rPr lang="en-US" sz="3300" b="1" i="1" dirty="0">
                <a:solidFill>
                  <a:schemeClr val="dk1"/>
                </a:solidFill>
                <a:latin typeface="Lato"/>
                <a:ea typeface="Lato"/>
                <a:cs typeface="Lato"/>
                <a:sym typeface="Lato"/>
              </a:rPr>
              <a:t>El </a:t>
            </a:r>
            <a:r>
              <a:rPr lang="en-US" sz="3300" b="1" i="1" dirty="0" err="1">
                <a:solidFill>
                  <a:schemeClr val="dk1"/>
                </a:solidFill>
                <a:latin typeface="Lato"/>
                <a:ea typeface="Lato"/>
                <a:cs typeface="Lato"/>
                <a:sym typeface="Lato"/>
              </a:rPr>
              <a:t>abuso</a:t>
            </a:r>
            <a:r>
              <a:rPr lang="en-US" sz="3300" b="1" i="1" dirty="0">
                <a:solidFill>
                  <a:schemeClr val="dk1"/>
                </a:solidFill>
                <a:latin typeface="Lato"/>
                <a:ea typeface="Lato"/>
                <a:cs typeface="Lato"/>
                <a:sym typeface="Lato"/>
              </a:rPr>
              <a:t> no </a:t>
            </a:r>
            <a:r>
              <a:rPr lang="en-US" sz="3300" b="1" i="1" dirty="0" err="1">
                <a:solidFill>
                  <a:schemeClr val="dk1"/>
                </a:solidFill>
                <a:latin typeface="Lato"/>
                <a:ea typeface="Lato"/>
                <a:cs typeface="Lato"/>
                <a:sym typeface="Lato"/>
              </a:rPr>
              <a:t>prohíbe</a:t>
            </a:r>
            <a:r>
              <a:rPr lang="en-US" sz="3300" b="1" i="1" dirty="0">
                <a:solidFill>
                  <a:schemeClr val="dk1"/>
                </a:solidFill>
                <a:latin typeface="Lato"/>
                <a:ea typeface="Lato"/>
                <a:cs typeface="Lato"/>
                <a:sym typeface="Lato"/>
              </a:rPr>
              <a:t> </a:t>
            </a:r>
            <a:r>
              <a:rPr lang="en-US" sz="3300" b="1" i="1" dirty="0" err="1">
                <a:solidFill>
                  <a:schemeClr val="dk1"/>
                </a:solidFill>
                <a:latin typeface="Lato"/>
                <a:ea typeface="Lato"/>
                <a:cs typeface="Lato"/>
                <a:sym typeface="Lato"/>
              </a:rPr>
              <a:t>el</a:t>
            </a:r>
            <a:r>
              <a:rPr lang="en-US" sz="3300" b="1" i="1" dirty="0">
                <a:solidFill>
                  <a:schemeClr val="dk1"/>
                </a:solidFill>
                <a:latin typeface="Lato"/>
                <a:ea typeface="Lato"/>
                <a:cs typeface="Lato"/>
                <a:sym typeface="Lato"/>
              </a:rPr>
              <a:t> </a:t>
            </a:r>
            <a:r>
              <a:rPr lang="en-US" sz="3300" b="1" i="1" dirty="0" err="1">
                <a:solidFill>
                  <a:schemeClr val="dk1"/>
                </a:solidFill>
                <a:latin typeface="Lato"/>
                <a:ea typeface="Lato"/>
                <a:cs typeface="Lato"/>
                <a:sym typeface="Lato"/>
              </a:rPr>
              <a:t>uso</a:t>
            </a:r>
            <a:r>
              <a:rPr lang="en-US" sz="3300" b="1" i="1" dirty="0">
                <a:solidFill>
                  <a:schemeClr val="dk1"/>
                </a:solidFill>
                <a:latin typeface="Lato"/>
                <a:ea typeface="Lato"/>
                <a:cs typeface="Lato"/>
                <a:sym typeface="Lato"/>
              </a:rPr>
              <a:t>. </a:t>
            </a:r>
            <a:endParaRPr sz="3300" b="1" i="1" dirty="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g2f6c7dfb3d7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3" name="Google Shape;193;g2f6c7dfb3d7_0_21"/>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94" name="Google Shape;194;g2f6c7dfb3d7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5" name="Google Shape;195;g2f6c7dfb3d7_0_21"/>
          <p:cNvSpPr txBox="1"/>
          <p:nvPr/>
        </p:nvSpPr>
        <p:spPr>
          <a:xfrm>
            <a:off x="3287398" y="27672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ven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prédicas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legalistas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práctica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2f6c7dfb3d7_0_29"/>
          <p:cNvSpPr txBox="1"/>
          <p:nvPr/>
        </p:nvSpPr>
        <p:spPr>
          <a:xfrm>
            <a:off x="2374770" y="334847"/>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Prédicas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Legalistas</a:t>
            </a:r>
            <a:endParaRPr sz="4860" b="0" i="0" u="none" strike="noStrike" cap="none" dirty="0">
              <a:solidFill>
                <a:srgbClr val="009444"/>
              </a:solidFill>
              <a:latin typeface="Lato"/>
              <a:ea typeface="Lato"/>
              <a:cs typeface="Lato"/>
              <a:sym typeface="Lato"/>
            </a:endParaRPr>
          </a:p>
        </p:txBody>
      </p:sp>
      <p:cxnSp>
        <p:nvCxnSpPr>
          <p:cNvPr id="201" name="Google Shape;201;g2f6c7dfb3d7_0_29"/>
          <p:cNvCxnSpPr/>
          <p:nvPr/>
        </p:nvCxnSpPr>
        <p:spPr>
          <a:xfrm>
            <a:off x="2374770" y="122191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2" name="Google Shape;202;g2f6c7dfb3d7_0_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f6c7dfb3d7_0_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4" name="Google Shape;204;g2f6c7dfb3d7_0_29"/>
          <p:cNvSpPr txBox="1"/>
          <p:nvPr/>
        </p:nvSpPr>
        <p:spPr>
          <a:xfrm>
            <a:off x="1972418" y="1398806"/>
            <a:ext cx="8784900" cy="4924385"/>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Enfatizan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reglas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evangelio</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Enfocan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lo que </a:t>
            </a:r>
            <a:r>
              <a:rPr lang="en-US" sz="3300" dirty="0" err="1">
                <a:solidFill>
                  <a:schemeClr val="dk1"/>
                </a:solidFill>
                <a:latin typeface="Lato"/>
                <a:ea typeface="Lato"/>
                <a:cs typeface="Lato"/>
                <a:sym typeface="Lato"/>
              </a:rPr>
              <a:t>tiene</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hacer</a:t>
            </a:r>
            <a:r>
              <a:rPr lang="en-US" sz="3300" dirty="0">
                <a:solidFill>
                  <a:schemeClr val="dk1"/>
                </a:solidFill>
                <a:latin typeface="Lato"/>
                <a:ea typeface="Lato"/>
                <a:cs typeface="Lato"/>
                <a:sym typeface="Lato"/>
              </a:rPr>
              <a:t> para ser un “</a:t>
            </a:r>
            <a:r>
              <a:rPr lang="en-US" sz="3300" dirty="0" err="1">
                <a:solidFill>
                  <a:schemeClr val="dk1"/>
                </a:solidFill>
                <a:latin typeface="Lato"/>
                <a:ea typeface="Lato"/>
                <a:cs typeface="Lato"/>
                <a:sym typeface="Lato"/>
              </a:rPr>
              <a:t>verdadero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cristiano</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Transmiten</a:t>
            </a:r>
            <a:r>
              <a:rPr lang="en-US" sz="3300" dirty="0">
                <a:solidFill>
                  <a:schemeClr val="dk1"/>
                </a:solidFill>
                <a:latin typeface="Lato"/>
                <a:ea typeface="Lato"/>
                <a:cs typeface="Lato"/>
                <a:sym typeface="Lato"/>
              </a:rPr>
              <a:t> que Dios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decepcionado</a:t>
            </a:r>
            <a:r>
              <a:rPr lang="en-US" sz="3300" dirty="0">
                <a:solidFill>
                  <a:schemeClr val="dk1"/>
                </a:solidFill>
                <a:latin typeface="Lato"/>
                <a:ea typeface="Lato"/>
                <a:cs typeface="Lato"/>
                <a:sym typeface="Lato"/>
              </a:rPr>
              <a:t> </a:t>
            </a:r>
          </a:p>
          <a:p>
            <a:pPr marL="457200" lvl="0" indent="-438150" algn="l" rtl="0">
              <a:spcBef>
                <a:spcPts val="100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“Si </a:t>
            </a:r>
            <a:r>
              <a:rPr lang="en-US" sz="3300" b="1" dirty="0" err="1">
                <a:solidFill>
                  <a:schemeClr val="dk1"/>
                </a:solidFill>
                <a:latin typeface="Lato"/>
                <a:ea typeface="Lato"/>
                <a:cs typeface="Lato"/>
                <a:sym typeface="Lato"/>
              </a:rPr>
              <a:t>tu</a:t>
            </a:r>
            <a:r>
              <a:rPr lang="en-US" sz="3300" b="1" dirty="0">
                <a:solidFill>
                  <a:schemeClr val="dk1"/>
                </a:solidFill>
                <a:latin typeface="Lato"/>
                <a:ea typeface="Lato"/>
                <a:cs typeface="Lato"/>
                <a:sym typeface="Lato"/>
              </a:rPr>
              <a:t> solo </a:t>
            </a:r>
            <a:r>
              <a:rPr lang="en-US" sz="3300" b="1" dirty="0" err="1">
                <a:solidFill>
                  <a:schemeClr val="dk1"/>
                </a:solidFill>
                <a:latin typeface="Lato"/>
                <a:ea typeface="Lato"/>
                <a:cs typeface="Lato"/>
                <a:sym typeface="Lato"/>
              </a:rPr>
              <a:t>haces</a:t>
            </a:r>
            <a:r>
              <a:rPr lang="en-US" sz="3300" b="1" dirty="0">
                <a:solidFill>
                  <a:schemeClr val="dk1"/>
                </a:solidFill>
                <a:latin typeface="Lato"/>
                <a:ea typeface="Lato"/>
                <a:cs typeface="Lato"/>
                <a:sym typeface="Lato"/>
              </a:rPr>
              <a:t> ___, Dios </a:t>
            </a:r>
            <a:r>
              <a:rPr lang="en-US" sz="3300" b="1" dirty="0" err="1">
                <a:solidFill>
                  <a:schemeClr val="dk1"/>
                </a:solidFill>
                <a:latin typeface="Lato"/>
                <a:ea typeface="Lato"/>
                <a:cs typeface="Lato"/>
                <a:sym typeface="Lato"/>
              </a:rPr>
              <a:t>hará</a:t>
            </a:r>
            <a:r>
              <a:rPr lang="en-US" sz="3300" b="1" dirty="0">
                <a:solidFill>
                  <a:schemeClr val="dk1"/>
                </a:solidFill>
                <a:latin typeface="Lato"/>
                <a:ea typeface="Lato"/>
                <a:cs typeface="Lato"/>
                <a:sym typeface="Lato"/>
              </a:rPr>
              <a:t> ______ </a:t>
            </a:r>
            <a:r>
              <a:rPr lang="en-US" sz="3300" b="1" dirty="0" err="1">
                <a:solidFill>
                  <a:schemeClr val="dk1"/>
                </a:solidFill>
                <a:latin typeface="Lato"/>
                <a:ea typeface="Lato"/>
                <a:cs typeface="Lato"/>
                <a:sym typeface="Lato"/>
              </a:rPr>
              <a:t>por</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ti</a:t>
            </a:r>
            <a:r>
              <a:rPr lang="en-US" sz="3300" b="1" dirty="0">
                <a:solidFill>
                  <a:schemeClr val="dk1"/>
                </a:solidFill>
                <a:latin typeface="Lato"/>
                <a:ea typeface="Lato"/>
                <a:cs typeface="Lato"/>
                <a:sym typeface="Lato"/>
              </a:rPr>
              <a:t>”. </a:t>
            </a:r>
            <a:endParaRPr sz="3300" b="1" dirty="0">
              <a:solidFill>
                <a:schemeClr val="dk1"/>
              </a:solidFill>
              <a:latin typeface="Lato"/>
              <a:ea typeface="Lato"/>
              <a:cs typeface="Lato"/>
              <a:sym typeface="Lato"/>
            </a:endParaRPr>
          </a:p>
          <a:p>
            <a:pPr marL="457200" marR="0" lvl="0" indent="-438150" algn="l" rtl="0">
              <a:lnSpc>
                <a:spcPct val="100000"/>
              </a:lnSpc>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Abuso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espiritual</a:t>
            </a:r>
            <a:r>
              <a:rPr lang="en-US" sz="3300" dirty="0">
                <a:solidFill>
                  <a:schemeClr val="dk1"/>
                </a:solidFill>
                <a:latin typeface="Lato"/>
                <a:ea typeface="Lato"/>
                <a:cs typeface="Lato"/>
                <a:sym typeface="Lato"/>
              </a:rPr>
              <a:t>: manipular con culpa y control; usar la Biblia para </a:t>
            </a:r>
            <a:r>
              <a:rPr lang="en-US" sz="3300" dirty="0" err="1">
                <a:solidFill>
                  <a:schemeClr val="dk1"/>
                </a:solidFill>
                <a:latin typeface="Lato"/>
                <a:ea typeface="Lato"/>
                <a:cs typeface="Lato"/>
                <a:sym typeface="Lato"/>
              </a:rPr>
              <a:t>dominar</a:t>
            </a:r>
            <a:endParaRPr sz="3300"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f6c7dfb3d7_0_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f6c7dfb3d7_0_43"/>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pic>
        <p:nvPicPr>
          <p:cNvPr id="211" name="Google Shape;211;g2f6c7dfb3d7_0_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12" name="Google Shape;212;g2f6c7dfb3d7_0_43"/>
          <p:cNvSpPr txBox="1"/>
          <p:nvPr/>
        </p:nvSpPr>
        <p:spPr>
          <a:xfrm>
            <a:off x="3287398" y="2459250"/>
            <a:ext cx="74541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afecta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relación</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Señor</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92324"/>
            <a:ext cx="937998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009444"/>
                </a:solidFill>
                <a:latin typeface="Lato"/>
                <a:ea typeface="Lato"/>
                <a:cs typeface="Lato"/>
                <a:sym typeface="Lato"/>
              </a:rPr>
              <a:t>Legalismo</a:t>
            </a:r>
            <a:r>
              <a:rPr lang="en-US" sz="4000" dirty="0">
                <a:solidFill>
                  <a:srgbClr val="009444"/>
                </a:solidFill>
                <a:latin typeface="Lato"/>
                <a:ea typeface="Lato"/>
                <a:cs typeface="Lato"/>
                <a:sym typeface="Lato"/>
              </a:rPr>
              <a:t> y la </a:t>
            </a:r>
            <a:r>
              <a:rPr lang="en-US" sz="4000" dirty="0" err="1">
                <a:solidFill>
                  <a:srgbClr val="009444"/>
                </a:solidFill>
                <a:latin typeface="Lato"/>
                <a:ea typeface="Lato"/>
                <a:cs typeface="Lato"/>
                <a:sym typeface="Lato"/>
              </a:rPr>
              <a:t>relación</a:t>
            </a:r>
            <a:r>
              <a:rPr lang="en-US" sz="4000" dirty="0">
                <a:solidFill>
                  <a:srgbClr val="009444"/>
                </a:solidFill>
                <a:latin typeface="Lato"/>
                <a:ea typeface="Lato"/>
                <a:cs typeface="Lato"/>
                <a:sym typeface="Lato"/>
              </a:rPr>
              <a:t> con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Señor</a:t>
            </a:r>
            <a:endParaRPr sz="4000" dirty="0">
              <a:solidFill>
                <a:schemeClr val="tx1"/>
              </a:solidFill>
              <a:latin typeface="Lato"/>
              <a:ea typeface="Lato"/>
              <a:cs typeface="Lato"/>
              <a:sym typeface="Lato"/>
            </a:endParaRPr>
          </a:p>
        </p:txBody>
      </p:sp>
      <p:cxnSp>
        <p:nvCxnSpPr>
          <p:cNvPr id="195" name="Google Shape;195;p8"/>
          <p:cNvCxnSpPr/>
          <p:nvPr/>
        </p:nvCxnSpPr>
        <p:spPr>
          <a:xfrm>
            <a:off x="1976247" y="138624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1672311"/>
            <a:ext cx="9379983" cy="4524275"/>
          </a:xfrm>
          <a:prstGeom prst="rect">
            <a:avLst/>
          </a:prstGeom>
          <a:noFill/>
          <a:ln>
            <a:noFill/>
          </a:ln>
        </p:spPr>
        <p:txBody>
          <a:bodyPr spcFirstLastPara="1" wrap="square" lIns="91425" tIns="45700" rIns="91425" bIns="45700" anchor="t" anchorCtr="0">
            <a:spAutoFit/>
          </a:bodyPr>
          <a:lstStyle/>
          <a:p>
            <a:pPr marL="571500" indent="-571500">
              <a:buFont typeface="Arial" panose="020B0604020202020204" pitchFamily="34" charset="0"/>
              <a:buChar char="•"/>
            </a:pPr>
            <a:r>
              <a:rPr lang="en-US" sz="3600" dirty="0" err="1">
                <a:solidFill>
                  <a:schemeClr val="dk1"/>
                </a:solidFill>
                <a:latin typeface="Lato"/>
                <a:ea typeface="Lato"/>
                <a:cs typeface="Lato"/>
                <a:sym typeface="Lato"/>
              </a:rPr>
              <a:t>Resentimiento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hacia</a:t>
            </a:r>
            <a:r>
              <a:rPr lang="en-US" sz="3600" dirty="0">
                <a:solidFill>
                  <a:schemeClr val="dk1"/>
                </a:solidFill>
                <a:latin typeface="Lato"/>
                <a:ea typeface="Lato"/>
                <a:cs typeface="Lato"/>
                <a:sym typeface="Lato"/>
              </a:rPr>
              <a:t> Dios</a:t>
            </a:r>
          </a:p>
          <a:p>
            <a:pPr marL="571500" indent="-571500">
              <a:buFont typeface="Arial" panose="020B0604020202020204" pitchFamily="34" charset="0"/>
              <a:buChar char="•"/>
            </a:pPr>
            <a:r>
              <a:rPr lang="en-US" sz="3600" dirty="0">
                <a:solidFill>
                  <a:schemeClr val="dk1"/>
                </a:solidFill>
                <a:latin typeface="Lato"/>
                <a:ea typeface="Lato"/>
                <a:cs typeface="Lato"/>
                <a:sym typeface="Lato"/>
              </a:rPr>
              <a:t>Duda la </a:t>
            </a:r>
            <a:r>
              <a:rPr lang="en-US" sz="3600" dirty="0" err="1">
                <a:solidFill>
                  <a:schemeClr val="dk1"/>
                </a:solidFill>
                <a:latin typeface="Lato"/>
                <a:ea typeface="Lato"/>
                <a:cs typeface="Lato"/>
                <a:sym typeface="Lato"/>
              </a:rPr>
              <a:t>salvación</a:t>
            </a:r>
            <a:endParaRPr lang="en-US" sz="3600" dirty="0">
              <a:solidFill>
                <a:schemeClr val="dk1"/>
              </a:solidFill>
              <a:latin typeface="Lato"/>
              <a:ea typeface="Lato"/>
              <a:cs typeface="Lato"/>
              <a:sym typeface="Lato"/>
            </a:endParaRPr>
          </a:p>
          <a:p>
            <a:pPr marL="571500" indent="-571500">
              <a:buFont typeface="Arial" panose="020B0604020202020204" pitchFamily="34" charset="0"/>
              <a:buChar char="•"/>
            </a:pPr>
            <a:r>
              <a:rPr lang="en-US" sz="3600" dirty="0" err="1">
                <a:solidFill>
                  <a:schemeClr val="dk1"/>
                </a:solidFill>
                <a:latin typeface="Lato"/>
                <a:ea typeface="Lato"/>
                <a:cs typeface="Lato"/>
                <a:sym typeface="Lato"/>
              </a:rPr>
              <a:t>Orgullo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espiritual</a:t>
            </a:r>
            <a:endParaRPr lang="en-US" sz="3600" dirty="0">
              <a:solidFill>
                <a:schemeClr val="dk1"/>
              </a:solidFill>
              <a:latin typeface="Lato"/>
              <a:ea typeface="Lato"/>
              <a:cs typeface="Lato"/>
              <a:sym typeface="Lato"/>
            </a:endParaRPr>
          </a:p>
          <a:p>
            <a:pPr marL="571500" indent="-571500">
              <a:buFont typeface="Arial" panose="020B0604020202020204" pitchFamily="34" charset="0"/>
              <a:buChar char="•"/>
            </a:pPr>
            <a:r>
              <a:rPr lang="en-US" sz="3600" dirty="0">
                <a:solidFill>
                  <a:schemeClr val="dk1"/>
                </a:solidFill>
                <a:latin typeface="Lato"/>
                <a:ea typeface="Lato"/>
                <a:cs typeface="Lato"/>
                <a:sym typeface="Lato"/>
              </a:rPr>
              <a:t>Motiva </a:t>
            </a:r>
            <a:r>
              <a:rPr lang="en-US" sz="3600" dirty="0" err="1">
                <a:solidFill>
                  <a:schemeClr val="dk1"/>
                </a:solidFill>
                <a:latin typeface="Lato"/>
                <a:ea typeface="Lato"/>
                <a:cs typeface="Lato"/>
                <a:sym typeface="Lato"/>
              </a:rPr>
              <a:t>cambio</a:t>
            </a:r>
            <a:r>
              <a:rPr lang="en-US" sz="3600" dirty="0">
                <a:solidFill>
                  <a:schemeClr val="dk1"/>
                </a:solidFill>
                <a:latin typeface="Lato"/>
                <a:ea typeface="Lato"/>
                <a:cs typeface="Lato"/>
                <a:sym typeface="Lato"/>
              </a:rPr>
              <a:t> external, </a:t>
            </a:r>
            <a:r>
              <a:rPr lang="en-US" sz="3600" dirty="0" err="1">
                <a:solidFill>
                  <a:schemeClr val="dk1"/>
                </a:solidFill>
                <a:latin typeface="Lato"/>
                <a:ea typeface="Lato"/>
                <a:cs typeface="Lato"/>
                <a:sym typeface="Lato"/>
              </a:rPr>
              <a:t>pero</a:t>
            </a:r>
            <a:r>
              <a:rPr lang="en-US" sz="3600" dirty="0">
                <a:solidFill>
                  <a:schemeClr val="dk1"/>
                </a:solidFill>
                <a:latin typeface="Lato"/>
                <a:ea typeface="Lato"/>
                <a:cs typeface="Lato"/>
                <a:sym typeface="Lato"/>
              </a:rPr>
              <a:t> no de </a:t>
            </a:r>
            <a:r>
              <a:rPr lang="en-US" sz="3600" dirty="0" err="1">
                <a:solidFill>
                  <a:schemeClr val="dk1"/>
                </a:solidFill>
                <a:latin typeface="Lato"/>
                <a:ea typeface="Lato"/>
                <a:cs typeface="Lato"/>
                <a:sym typeface="Lato"/>
              </a:rPr>
              <a:t>corazón</a:t>
            </a:r>
            <a:endParaRPr lang="en-US" sz="3600" dirty="0">
              <a:solidFill>
                <a:schemeClr val="dk1"/>
              </a:solidFill>
              <a:latin typeface="Lato"/>
              <a:ea typeface="Lato"/>
              <a:cs typeface="Lato"/>
              <a:sym typeface="Lato"/>
            </a:endParaRPr>
          </a:p>
          <a:p>
            <a:pPr marL="571500" indent="-571500">
              <a:buFont typeface="Arial" panose="020B0604020202020204" pitchFamily="34" charset="0"/>
              <a:buChar char="•"/>
            </a:pPr>
            <a:r>
              <a:rPr lang="en-US" sz="3600" dirty="0" err="1">
                <a:solidFill>
                  <a:schemeClr val="dk1"/>
                </a:solidFill>
                <a:latin typeface="Lato"/>
                <a:ea typeface="Lato"/>
                <a:cs typeface="Lato"/>
                <a:sym typeface="Lato"/>
              </a:rPr>
              <a:t>Niegan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gracia</a:t>
            </a:r>
            <a:r>
              <a:rPr lang="en-US" sz="3600" dirty="0">
                <a:solidFill>
                  <a:schemeClr val="dk1"/>
                </a:solidFill>
                <a:latin typeface="Lato"/>
                <a:ea typeface="Lato"/>
                <a:cs typeface="Lato"/>
                <a:sym typeface="Lato"/>
              </a:rPr>
              <a:t> de Dios. </a:t>
            </a:r>
          </a:p>
          <a:p>
            <a:endParaRPr lang="en-US" sz="3600" dirty="0">
              <a:solidFill>
                <a:schemeClr val="dk1"/>
              </a:solidFill>
              <a:latin typeface="Lato"/>
              <a:ea typeface="Lato"/>
              <a:cs typeface="Lato"/>
              <a:sym typeface="Lato"/>
            </a:endParaRPr>
          </a:p>
          <a:p>
            <a:pPr algn="ctr"/>
            <a:r>
              <a:rPr lang="en-US" sz="3600" i="1" dirty="0" err="1">
                <a:solidFill>
                  <a:srgbClr val="00B050"/>
                </a:solidFill>
                <a:latin typeface="Lato"/>
                <a:ea typeface="Lato"/>
                <a:cs typeface="Lato"/>
                <a:sym typeface="Lato"/>
              </a:rPr>
              <a:t>Niega</a:t>
            </a:r>
            <a:r>
              <a:rPr lang="en-US" sz="3600" i="1" dirty="0">
                <a:solidFill>
                  <a:srgbClr val="00B050"/>
                </a:solidFill>
                <a:latin typeface="Lato"/>
                <a:ea typeface="Lato"/>
                <a:cs typeface="Lato"/>
                <a:sym typeface="Lato"/>
              </a:rPr>
              <a:t> la </a:t>
            </a:r>
            <a:r>
              <a:rPr lang="en-US" sz="3600" i="1" dirty="0" err="1">
                <a:solidFill>
                  <a:srgbClr val="00B050"/>
                </a:solidFill>
                <a:latin typeface="Lato"/>
                <a:ea typeface="Lato"/>
                <a:cs typeface="Lato"/>
                <a:sym typeface="Lato"/>
              </a:rPr>
              <a:t>gracia</a:t>
            </a:r>
            <a:r>
              <a:rPr lang="en-US" sz="3600" i="1" dirty="0">
                <a:solidFill>
                  <a:srgbClr val="00B050"/>
                </a:solidFill>
                <a:latin typeface="Lato"/>
                <a:ea typeface="Lato"/>
                <a:cs typeface="Lato"/>
                <a:sym typeface="Lato"/>
              </a:rPr>
              <a:t> de Dios. </a:t>
            </a:r>
            <a:endParaRPr sz="3600" i="1" dirty="0">
              <a:solidFill>
                <a:srgbClr val="00B050"/>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971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Revisar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concepto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legalismo</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su</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efecto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corazón</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motiva</a:t>
              </a:r>
              <a:r>
                <a:rPr lang="en-US" sz="2800" dirty="0">
                  <a:solidFill>
                    <a:schemeClr val="tx1"/>
                  </a:solidFill>
                  <a:latin typeface="Lato"/>
                  <a:ea typeface="Lato"/>
                  <a:cs typeface="Lato"/>
                  <a:sym typeface="Lato"/>
                </a:rPr>
                <a:t> a </a:t>
              </a:r>
              <a:r>
                <a:rPr lang="en-US" sz="2800" dirty="0" err="1">
                  <a:solidFill>
                    <a:schemeClr val="tx1"/>
                  </a:solidFill>
                  <a:latin typeface="Lato"/>
                  <a:ea typeface="Lato"/>
                  <a:cs typeface="Lato"/>
                  <a:sym typeface="Lato"/>
                </a:rPr>
                <a:t>amar</a:t>
              </a:r>
              <a:r>
                <a:rPr lang="en-US" sz="2800" dirty="0">
                  <a:solidFill>
                    <a:schemeClr val="tx1"/>
                  </a:solidFill>
                  <a:latin typeface="Lato"/>
                  <a:ea typeface="Lato"/>
                  <a:cs typeface="Lato"/>
                  <a:sym typeface="Lato"/>
                </a:rPr>
                <a:t> a Dios, </a:t>
              </a:r>
              <a:r>
                <a:rPr lang="en-US" sz="2800" dirty="0" err="1">
                  <a:solidFill>
                    <a:schemeClr val="tx1"/>
                  </a:solidFill>
                  <a:latin typeface="Lato"/>
                  <a:ea typeface="Lato"/>
                  <a:cs typeface="Lato"/>
                  <a:sym typeface="Lato"/>
                </a:rPr>
                <a:t>basándonos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2 </a:t>
              </a:r>
              <a:r>
                <a:rPr lang="en-US" sz="2800" dirty="0" err="1">
                  <a:solidFill>
                    <a:schemeClr val="tx1"/>
                  </a:solidFill>
                  <a:latin typeface="Lato"/>
                  <a:ea typeface="Lato"/>
                  <a:cs typeface="Lato"/>
                  <a:sym typeface="Lato"/>
                </a:rPr>
                <a:t>Corintios</a:t>
              </a:r>
              <a:r>
                <a:rPr lang="en-US" sz="2800" dirty="0">
                  <a:solidFill>
                    <a:schemeClr val="tx1"/>
                  </a:solidFill>
                  <a:latin typeface="Lato"/>
                  <a:ea typeface="Lato"/>
                  <a:cs typeface="Lato"/>
                  <a:sym typeface="Lato"/>
                </a:rPr>
                <a:t> 5:14-21.</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hablar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otros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motivación</a:t>
              </a:r>
              <a:r>
                <a:rPr lang="en-US" sz="2800" dirty="0">
                  <a:solidFill>
                    <a:schemeClr val="lt1"/>
                  </a:solidFill>
                  <a:latin typeface="Lato"/>
                  <a:ea typeface="Lato"/>
                  <a:cs typeface="Lato"/>
                  <a:sym typeface="Lato"/>
                </a:rPr>
                <a:t> Cristiana.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f6c7dfb3d7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f6c7dfb3d7_0_51"/>
          <p:cNvPicPr preferRelativeResize="0"/>
          <p:nvPr/>
        </p:nvPicPr>
        <p:blipFill rotWithShape="1">
          <a:blip r:embed="rId3">
            <a:alphaModFix/>
          </a:blip>
          <a:srcRect/>
          <a:stretch/>
        </p:blipFill>
        <p:spPr>
          <a:xfrm>
            <a:off x="-1" y="1681882"/>
            <a:ext cx="3125597" cy="3218436"/>
          </a:xfrm>
          <a:prstGeom prst="rect">
            <a:avLst/>
          </a:prstGeom>
          <a:noFill/>
          <a:ln>
            <a:noFill/>
          </a:ln>
          <a:effectLst>
            <a:outerShdw blurRad="50800" dist="38100" dir="2700000" algn="tl" rotWithShape="0">
              <a:srgbClr val="000000">
                <a:alpha val="40000"/>
              </a:srgbClr>
            </a:outerShdw>
          </a:effectLst>
        </p:spPr>
      </p:pic>
      <p:pic>
        <p:nvPicPr>
          <p:cNvPr id="219" name="Google Shape;219;g2f6c7dfb3d7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0" name="Google Shape;220;g2f6c7dfb3d7_0_51"/>
          <p:cNvSpPr txBox="1"/>
          <p:nvPr/>
        </p:nvSpPr>
        <p:spPr>
          <a:xfrm>
            <a:off x="3125596" y="2013550"/>
            <a:ext cx="74541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uno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motivado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amar</a:t>
            </a:r>
            <a:r>
              <a:rPr lang="en-US" sz="4000" b="1" dirty="0">
                <a:solidFill>
                  <a:schemeClr val="dk1"/>
                </a:solidFill>
                <a:latin typeface="Lato"/>
                <a:ea typeface="Lato"/>
                <a:cs typeface="Lato"/>
                <a:sym typeface="Lato"/>
              </a:rPr>
              <a:t> a Dios, </a:t>
            </a:r>
            <a:r>
              <a:rPr lang="en-US" sz="4000" b="1" dirty="0" err="1">
                <a:solidFill>
                  <a:schemeClr val="dk1"/>
                </a:solidFill>
                <a:latin typeface="Lato"/>
                <a:ea typeface="Lato"/>
                <a:cs typeface="Lato"/>
                <a:sym typeface="Lato"/>
              </a:rPr>
              <a:t>seguir</a:t>
            </a:r>
            <a:r>
              <a:rPr lang="en-US" sz="4000" b="1" dirty="0">
                <a:solidFill>
                  <a:schemeClr val="dk1"/>
                </a:solidFill>
                <a:latin typeface="Lato"/>
                <a:ea typeface="Lato"/>
                <a:cs typeface="Lato"/>
                <a:sym typeface="Lato"/>
              </a:rPr>
              <a:t> sus </a:t>
            </a:r>
            <a:r>
              <a:rPr lang="en-US" sz="4000" b="1" dirty="0" err="1">
                <a:solidFill>
                  <a:schemeClr val="dk1"/>
                </a:solidFill>
                <a:latin typeface="Lato"/>
                <a:ea typeface="Lato"/>
                <a:cs typeface="Lato"/>
                <a:sym typeface="Lato"/>
              </a:rPr>
              <a:t>caminos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buenas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257835" y="2324588"/>
            <a:ext cx="9130601"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motivación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cristiana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según</a:t>
            </a:r>
            <a:r>
              <a:rPr lang="en-US" sz="4860" dirty="0">
                <a:solidFill>
                  <a:srgbClr val="009444"/>
                </a:solidFill>
                <a:latin typeface="Lato"/>
                <a:ea typeface="Lato"/>
                <a:cs typeface="Lato"/>
                <a:sym typeface="Lato"/>
              </a:rPr>
              <a:t> </a:t>
            </a:r>
          </a:p>
          <a:p>
            <a:pPr marL="0" marR="0" lvl="0" indent="0" algn="l" rtl="0">
              <a:spcBef>
                <a:spcPts val="0"/>
              </a:spcBef>
              <a:spcAft>
                <a:spcPts val="0"/>
              </a:spcAft>
              <a:buNone/>
            </a:pPr>
            <a:r>
              <a:rPr lang="en-US" sz="4860" dirty="0">
                <a:solidFill>
                  <a:srgbClr val="009444"/>
                </a:solidFill>
                <a:latin typeface="Lato"/>
                <a:ea typeface="Lato"/>
                <a:cs typeface="Lato"/>
                <a:sym typeface="Lato"/>
              </a:rPr>
              <a:t>2 </a:t>
            </a:r>
            <a:r>
              <a:rPr lang="en-US" sz="4860" dirty="0" err="1">
                <a:solidFill>
                  <a:srgbClr val="009444"/>
                </a:solidFill>
                <a:latin typeface="Lato"/>
                <a:ea typeface="Lato"/>
                <a:cs typeface="Lato"/>
                <a:sym typeface="Lato"/>
              </a:rPr>
              <a:t>Corintios</a:t>
            </a:r>
            <a:r>
              <a:rPr lang="en-US" sz="4860" dirty="0">
                <a:solidFill>
                  <a:srgbClr val="009444"/>
                </a:solidFill>
                <a:latin typeface="Lato"/>
                <a:ea typeface="Lato"/>
                <a:cs typeface="Lato"/>
                <a:sym typeface="Lato"/>
              </a:rPr>
              <a:t> 5:14-21 </a:t>
            </a:r>
            <a:endParaRPr sz="3600" dirty="0">
              <a:solidFill>
                <a:schemeClr val="tx1"/>
              </a:solidFill>
              <a:latin typeface="Lato"/>
              <a:ea typeface="Lato"/>
              <a:cs typeface="Lato"/>
              <a:sym typeface="Lato"/>
            </a:endParaRPr>
          </a:p>
        </p:txBody>
      </p:sp>
      <p:cxnSp>
        <p:nvCxnSpPr>
          <p:cNvPr id="195" name="Google Shape;195;p8"/>
          <p:cNvCxnSpPr/>
          <p:nvPr/>
        </p:nvCxnSpPr>
        <p:spPr>
          <a:xfrm>
            <a:off x="2257835" y="426267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9736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f6bcc46dec_0_31"/>
          <p:cNvSpPr txBox="1"/>
          <p:nvPr/>
        </p:nvSpPr>
        <p:spPr>
          <a:xfrm>
            <a:off x="3203506" y="1460358"/>
            <a:ext cx="79965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i="1" dirty="0">
                <a:solidFill>
                  <a:schemeClr val="dk1"/>
                </a:solidFill>
                <a:latin typeface="Lato"/>
                <a:ea typeface="Lato"/>
                <a:cs typeface="Lato"/>
                <a:sym typeface="Lato"/>
              </a:rPr>
              <a:t>14</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El amor de Cristo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lleva</a:t>
            </a:r>
            <a:r>
              <a:rPr lang="en-US" sz="3400" b="1" dirty="0">
                <a:solidFill>
                  <a:schemeClr val="dk1"/>
                </a:solidFill>
                <a:latin typeface="Lato"/>
                <a:ea typeface="Lato"/>
                <a:cs typeface="Lato"/>
                <a:sym typeface="Lato"/>
              </a:rPr>
              <a:t> a </a:t>
            </a:r>
            <a:r>
              <a:rPr lang="en-US" sz="3400" b="1" dirty="0" err="1">
                <a:solidFill>
                  <a:schemeClr val="dk1"/>
                </a:solidFill>
                <a:latin typeface="Lato"/>
                <a:ea typeface="Lato"/>
                <a:cs typeface="Lato"/>
                <a:sym typeface="Lato"/>
              </a:rPr>
              <a:t>actuar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pensar</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uno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murieron</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15</a:t>
            </a:r>
            <a:r>
              <a:rPr lang="en-US" sz="3400"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él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murió</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todos</a:t>
            </a:r>
            <a:r>
              <a:rPr lang="en-US" sz="3400" b="1" dirty="0">
                <a:solidFill>
                  <a:schemeClr val="dk1"/>
                </a:solidFill>
                <a:latin typeface="Lato"/>
                <a:ea typeface="Lato"/>
                <a:cs typeface="Lato"/>
                <a:sym typeface="Lato"/>
              </a:rPr>
              <a:t>, para que </a:t>
            </a:r>
            <a:r>
              <a:rPr lang="en-US" sz="3400" b="1" dirty="0" err="1">
                <a:solidFill>
                  <a:schemeClr val="dk1"/>
                </a:solidFill>
                <a:latin typeface="Lato"/>
                <a:ea typeface="Lato"/>
                <a:cs typeface="Lato"/>
                <a:sym typeface="Lato"/>
              </a:rPr>
              <a:t>los</a:t>
            </a:r>
            <a:r>
              <a:rPr lang="en-US" sz="3400" b="1" dirty="0">
                <a:solidFill>
                  <a:schemeClr val="dk1"/>
                </a:solidFill>
                <a:latin typeface="Lato"/>
                <a:ea typeface="Lato"/>
                <a:cs typeface="Lato"/>
                <a:sym typeface="Lato"/>
              </a:rPr>
              <a:t> que </a:t>
            </a:r>
            <a:r>
              <a:rPr lang="en-US" sz="3400" b="1" dirty="0" err="1">
                <a:solidFill>
                  <a:schemeClr val="dk1"/>
                </a:solidFill>
                <a:latin typeface="Lato"/>
                <a:ea typeface="Lato"/>
                <a:cs typeface="Lato"/>
                <a:sym typeface="Lato"/>
              </a:rPr>
              <a:t>viven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ya</a:t>
            </a:r>
            <a:r>
              <a:rPr lang="en-US" sz="3400" b="1" dirty="0">
                <a:solidFill>
                  <a:schemeClr val="dk1"/>
                </a:solidFill>
                <a:latin typeface="Lato"/>
                <a:ea typeface="Lato"/>
                <a:cs typeface="Lato"/>
                <a:sym typeface="Lato"/>
              </a:rPr>
              <a:t> no </a:t>
            </a:r>
            <a:r>
              <a:rPr lang="en-US" sz="3400" b="1" dirty="0" err="1">
                <a:solidFill>
                  <a:schemeClr val="dk1"/>
                </a:solidFill>
                <a:latin typeface="Lato"/>
                <a:ea typeface="Lato"/>
                <a:cs typeface="Lato"/>
                <a:sym typeface="Lato"/>
              </a:rPr>
              <a:t>vivan</a:t>
            </a:r>
            <a:r>
              <a:rPr lang="en-US" sz="3400" b="1" dirty="0">
                <a:solidFill>
                  <a:schemeClr val="dk1"/>
                </a:solidFill>
                <a:latin typeface="Lato"/>
                <a:ea typeface="Lato"/>
                <a:cs typeface="Lato"/>
                <a:sym typeface="Lato"/>
              </a:rPr>
              <a:t> para </a:t>
            </a:r>
            <a:r>
              <a:rPr lang="en-US" sz="3400" b="1" dirty="0" err="1">
                <a:solidFill>
                  <a:schemeClr val="dk1"/>
                </a:solidFill>
                <a:latin typeface="Lato"/>
                <a:ea typeface="Lato"/>
                <a:cs typeface="Lato"/>
                <a:sym typeface="Lato"/>
              </a:rPr>
              <a:t>sí</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sino</a:t>
            </a:r>
            <a:r>
              <a:rPr lang="en-US" sz="3400" b="1" dirty="0">
                <a:solidFill>
                  <a:schemeClr val="dk1"/>
                </a:solidFill>
                <a:latin typeface="Lato"/>
                <a:ea typeface="Lato"/>
                <a:cs typeface="Lato"/>
                <a:sym typeface="Lato"/>
              </a:rPr>
              <a:t> para </a:t>
            </a:r>
            <a:r>
              <a:rPr lang="en-US" sz="3400" b="1" dirty="0" err="1">
                <a:solidFill>
                  <a:schemeClr val="dk1"/>
                </a:solidFill>
                <a:latin typeface="Lato"/>
                <a:ea typeface="Lato"/>
                <a:cs typeface="Lato"/>
                <a:sym typeface="Lato"/>
              </a:rPr>
              <a:t>aquel</a:t>
            </a:r>
            <a:r>
              <a:rPr lang="en-US" sz="3400" b="1" dirty="0">
                <a:solidFill>
                  <a:schemeClr val="dk1"/>
                </a:solidFill>
                <a:latin typeface="Lato"/>
                <a:ea typeface="Lato"/>
                <a:cs typeface="Lato"/>
                <a:sym typeface="Lato"/>
              </a:rPr>
              <a:t> que </a:t>
            </a:r>
            <a:r>
              <a:rPr lang="en-US" sz="3400" b="1" dirty="0" err="1">
                <a:solidFill>
                  <a:schemeClr val="dk1"/>
                </a:solidFill>
                <a:latin typeface="Lato"/>
                <a:ea typeface="Lato"/>
                <a:cs typeface="Lato"/>
                <a:sym typeface="Lato"/>
              </a:rPr>
              <a:t>murió</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resucitó</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ellos</a:t>
            </a:r>
            <a:r>
              <a:rPr lang="en-US" sz="3400" b="1" dirty="0">
                <a:solidFill>
                  <a:schemeClr val="dk1"/>
                </a:solidFill>
                <a:latin typeface="Lato"/>
                <a:ea typeface="Lato"/>
                <a:cs typeface="Lato"/>
                <a:sym typeface="Lato"/>
              </a:rPr>
              <a:t>.</a:t>
            </a:r>
            <a:endParaRPr sz="34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5:14-15</a:t>
            </a:r>
            <a:endParaRPr sz="3400" b="0" i="0" u="none" strike="noStrike" cap="none" dirty="0">
              <a:solidFill>
                <a:schemeClr val="dk1"/>
              </a:solidFill>
              <a:latin typeface="Lato"/>
              <a:ea typeface="Lato"/>
              <a:cs typeface="Lato"/>
              <a:sym typeface="Lato"/>
            </a:endParaRPr>
          </a:p>
        </p:txBody>
      </p:sp>
      <p:sp>
        <p:nvSpPr>
          <p:cNvPr id="226" name="Google Shape;226;g2f6bcc46dec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6bcc46dec_0_31"/>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28" name="Google Shape;228;g2f6bcc46dec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f6c7dfb3d7_0_60"/>
          <p:cNvSpPr txBox="1"/>
          <p:nvPr/>
        </p:nvSpPr>
        <p:spPr>
          <a:xfrm>
            <a:off x="3287399" y="927322"/>
            <a:ext cx="79965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i="1" dirty="0">
                <a:solidFill>
                  <a:schemeClr val="dk1"/>
                </a:solidFill>
                <a:latin typeface="Lato"/>
                <a:ea typeface="Lato"/>
                <a:cs typeface="Lato"/>
                <a:sym typeface="Lato"/>
              </a:rPr>
              <a:t>16</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de </a:t>
            </a:r>
            <a:r>
              <a:rPr lang="en-US" sz="3400" dirty="0" err="1">
                <a:solidFill>
                  <a:schemeClr val="dk1"/>
                </a:solidFill>
                <a:latin typeface="Lato"/>
                <a:ea typeface="Lato"/>
                <a:cs typeface="Lato"/>
                <a:sym typeface="Lato"/>
              </a:rPr>
              <a:t>aquí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adelante</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conocemos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punto de vista </a:t>
            </a:r>
            <a:r>
              <a:rPr lang="en-US" sz="3400" dirty="0" err="1">
                <a:solidFill>
                  <a:schemeClr val="dk1"/>
                </a:solidFill>
                <a:latin typeface="Lato"/>
                <a:ea typeface="Lato"/>
                <a:cs typeface="Lato"/>
                <a:sym typeface="Lato"/>
              </a:rPr>
              <a:t>humano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aun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 Cristo lo </a:t>
            </a:r>
            <a:r>
              <a:rPr lang="en-US" sz="3400" dirty="0" err="1">
                <a:solidFill>
                  <a:schemeClr val="dk1"/>
                </a:solidFill>
                <a:latin typeface="Lato"/>
                <a:ea typeface="Lato"/>
                <a:cs typeface="Lato"/>
                <a:sym typeface="Lato"/>
              </a:rPr>
              <a:t>conocimos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punto de vista </a:t>
            </a:r>
            <a:r>
              <a:rPr lang="en-US" sz="3400" dirty="0" err="1">
                <a:solidFill>
                  <a:schemeClr val="dk1"/>
                </a:solidFill>
                <a:latin typeface="Lato"/>
                <a:ea typeface="Lato"/>
                <a:cs typeface="Lato"/>
                <a:sym typeface="Lato"/>
              </a:rPr>
              <a:t>humano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lo </a:t>
            </a:r>
            <a:r>
              <a:rPr lang="en-US" sz="3400" dirty="0" err="1">
                <a:solidFill>
                  <a:schemeClr val="dk1"/>
                </a:solidFill>
                <a:latin typeface="Lato"/>
                <a:ea typeface="Lato"/>
                <a:cs typeface="Lato"/>
                <a:sym typeface="Lato"/>
              </a:rPr>
              <a:t>conocemos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17</a:t>
            </a:r>
            <a:r>
              <a:rPr lang="en-US" sz="3400" dirty="0">
                <a:solidFill>
                  <a:schemeClr val="dk1"/>
                </a:solidFill>
                <a:latin typeface="Lato"/>
                <a:ea typeface="Lato"/>
                <a:cs typeface="Lato"/>
                <a:sym typeface="Lato"/>
              </a:rPr>
              <a:t> De modo que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alguno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está</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en</a:t>
            </a:r>
            <a:r>
              <a:rPr lang="en-US" sz="3400" b="1" dirty="0">
                <a:solidFill>
                  <a:schemeClr val="dk1"/>
                </a:solidFill>
                <a:latin typeface="Lato"/>
                <a:ea typeface="Lato"/>
                <a:cs typeface="Lato"/>
                <a:sym typeface="Lato"/>
              </a:rPr>
              <a:t> Cristo, </a:t>
            </a:r>
            <a:r>
              <a:rPr lang="en-US" sz="3400" b="1" dirty="0" err="1">
                <a:solidFill>
                  <a:schemeClr val="dk1"/>
                </a:solidFill>
                <a:latin typeface="Lato"/>
                <a:ea typeface="Lato"/>
                <a:cs typeface="Lato"/>
                <a:sym typeface="Lato"/>
              </a:rPr>
              <a:t>ya</a:t>
            </a:r>
            <a:r>
              <a:rPr lang="en-US" sz="3400" b="1" dirty="0">
                <a:solidFill>
                  <a:schemeClr val="dk1"/>
                </a:solidFill>
                <a:latin typeface="Lato"/>
                <a:ea typeface="Lato"/>
                <a:cs typeface="Lato"/>
                <a:sym typeface="Lato"/>
              </a:rPr>
              <a:t> es </a:t>
            </a:r>
            <a:r>
              <a:rPr lang="en-US" sz="3400" b="1" dirty="0" err="1">
                <a:solidFill>
                  <a:schemeClr val="dk1"/>
                </a:solidFill>
                <a:latin typeface="Lato"/>
                <a:ea typeface="Lato"/>
                <a:cs typeface="Lato"/>
                <a:sym typeface="Lato"/>
              </a:rPr>
              <a:t>una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nueva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creación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atrás</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quedado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viejo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ahora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es nuevo!</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5:16-17</a:t>
            </a:r>
            <a:endParaRPr sz="3400" b="0" i="0" u="none" strike="noStrike" cap="none" dirty="0">
              <a:solidFill>
                <a:schemeClr val="dk1"/>
              </a:solidFill>
              <a:latin typeface="Lato"/>
              <a:ea typeface="Lato"/>
              <a:cs typeface="Lato"/>
              <a:sym typeface="Lato"/>
            </a:endParaRPr>
          </a:p>
        </p:txBody>
      </p:sp>
      <p:sp>
        <p:nvSpPr>
          <p:cNvPr id="242" name="Google Shape;242;g2f6c7dfb3d7_0_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f6c7dfb3d7_0_60"/>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4" name="Google Shape;244;g2f6c7dfb3d7_0_6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f6c7dfb3d7_0_68"/>
          <p:cNvSpPr txBox="1"/>
          <p:nvPr/>
        </p:nvSpPr>
        <p:spPr>
          <a:xfrm>
            <a:off x="3203506" y="920100"/>
            <a:ext cx="79965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i="1" dirty="0">
                <a:solidFill>
                  <a:schemeClr val="dk1"/>
                </a:solidFill>
                <a:latin typeface="Lato"/>
                <a:ea typeface="Lato"/>
                <a:cs typeface="Lato"/>
                <a:sym typeface="Lato"/>
              </a:rPr>
              <a:t>18</a:t>
            </a:r>
            <a:r>
              <a:rPr lang="en-US" sz="3400" dirty="0">
                <a:solidFill>
                  <a:schemeClr val="dk1"/>
                </a:solidFill>
                <a:latin typeface="Lato"/>
                <a:ea typeface="Lato"/>
                <a:cs typeface="Lato"/>
                <a:sym typeface="Lato"/>
              </a:rPr>
              <a:t> Y</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todo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esto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proviene</a:t>
            </a:r>
            <a:r>
              <a:rPr lang="en-US" sz="3400" b="1" dirty="0">
                <a:solidFill>
                  <a:schemeClr val="dk1"/>
                </a:solidFill>
                <a:latin typeface="Lato"/>
                <a:ea typeface="Lato"/>
                <a:cs typeface="Lato"/>
                <a:sym typeface="Lato"/>
              </a:rPr>
              <a:t> de Dios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reconcilió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consigo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través</a:t>
            </a:r>
            <a:r>
              <a:rPr lang="en-US" sz="3400" dirty="0">
                <a:solidFill>
                  <a:schemeClr val="dk1"/>
                </a:solidFill>
                <a:latin typeface="Lato"/>
                <a:ea typeface="Lato"/>
                <a:cs typeface="Lato"/>
                <a:sym typeface="Lato"/>
              </a:rPr>
              <a:t> de Cristo y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ministerio</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reconciliación</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19</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decir</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a:t>
            </a:r>
            <a:r>
              <a:rPr lang="en-US" sz="3400" b="1" dirty="0">
                <a:solidFill>
                  <a:schemeClr val="dk1"/>
                </a:solidFill>
                <a:latin typeface="Lato"/>
                <a:ea typeface="Lato"/>
                <a:cs typeface="Lato"/>
                <a:sym typeface="Lato"/>
              </a:rPr>
              <a:t>Dios </a:t>
            </a:r>
            <a:r>
              <a:rPr lang="en-US" sz="3400" b="1" dirty="0" err="1">
                <a:solidFill>
                  <a:schemeClr val="dk1"/>
                </a:solidFill>
                <a:latin typeface="Lato"/>
                <a:ea typeface="Lato"/>
                <a:cs typeface="Lato"/>
                <a:sym typeface="Lato"/>
              </a:rPr>
              <a:t>estaba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reconciliando</a:t>
            </a:r>
            <a:r>
              <a:rPr lang="en-US" sz="3400" b="1" dirty="0">
                <a:solidFill>
                  <a:schemeClr val="dk1"/>
                </a:solidFill>
                <a:latin typeface="Lato"/>
                <a:ea typeface="Lato"/>
                <a:cs typeface="Lato"/>
                <a:sym typeface="Lato"/>
              </a:rPr>
              <a:t> al </a:t>
            </a:r>
            <a:r>
              <a:rPr lang="en-US" sz="3400" b="1" dirty="0" err="1">
                <a:solidFill>
                  <a:schemeClr val="dk1"/>
                </a:solidFill>
                <a:latin typeface="Lato"/>
                <a:ea typeface="Lato"/>
                <a:cs typeface="Lato"/>
                <a:sym typeface="Lato"/>
              </a:rPr>
              <a:t>mundo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consigo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mismo</a:t>
            </a:r>
            <a:r>
              <a:rPr lang="en-US" sz="3400" b="1" dirty="0">
                <a:solidFill>
                  <a:schemeClr val="dk1"/>
                </a:solidFill>
                <a:latin typeface="Lato"/>
                <a:ea typeface="Lato"/>
                <a:cs typeface="Lato"/>
                <a:sym typeface="Lato"/>
              </a:rPr>
              <a:t>, sin </a:t>
            </a:r>
            <a:r>
              <a:rPr lang="en-US" sz="3400" b="1" dirty="0" err="1">
                <a:solidFill>
                  <a:schemeClr val="dk1"/>
                </a:solidFill>
                <a:latin typeface="Lato"/>
                <a:ea typeface="Lato"/>
                <a:cs typeface="Lato"/>
                <a:sym typeface="Lato"/>
              </a:rPr>
              <a:t>tomarles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cuenta</a:t>
            </a:r>
            <a:r>
              <a:rPr lang="en-US" sz="3400" b="1" dirty="0">
                <a:solidFill>
                  <a:schemeClr val="dk1"/>
                </a:solidFill>
                <a:latin typeface="Lato"/>
                <a:ea typeface="Lato"/>
                <a:cs typeface="Lato"/>
                <a:sym typeface="Lato"/>
              </a:rPr>
              <a:t> sus </a:t>
            </a:r>
            <a:r>
              <a:rPr lang="en-US" sz="3400" b="1" dirty="0" err="1">
                <a:solidFill>
                  <a:schemeClr val="dk1"/>
                </a:solidFill>
                <a:latin typeface="Lato"/>
                <a:ea typeface="Lato"/>
                <a:cs typeface="Lato"/>
                <a:sym typeface="Lato"/>
              </a:rPr>
              <a:t>pecados</a:t>
            </a:r>
            <a:r>
              <a:rPr lang="en-US" sz="3400" b="1" dirty="0">
                <a:solidFill>
                  <a:schemeClr val="dk1"/>
                </a:solidFill>
                <a:latin typeface="Lato"/>
                <a:ea typeface="Lato"/>
                <a:cs typeface="Lato"/>
                <a:sym typeface="Lato"/>
              </a:rPr>
              <a:t>, y que a </a:t>
            </a:r>
            <a:r>
              <a:rPr lang="en-US" sz="3400" b="1" dirty="0" err="1">
                <a:solidFill>
                  <a:schemeClr val="dk1"/>
                </a:solidFill>
                <a:latin typeface="Lato"/>
                <a:ea typeface="Lato"/>
                <a:cs typeface="Lato"/>
                <a:sym typeface="Lato"/>
              </a:rPr>
              <a:t>nosotros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encargó</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mensaje</a:t>
            </a:r>
            <a:r>
              <a:rPr lang="en-US" sz="3400" b="1" dirty="0">
                <a:solidFill>
                  <a:schemeClr val="dk1"/>
                </a:solidFill>
                <a:latin typeface="Lato"/>
                <a:ea typeface="Lato"/>
                <a:cs typeface="Lato"/>
                <a:sym typeface="Lato"/>
              </a:rPr>
              <a:t> de la </a:t>
            </a:r>
            <a:r>
              <a:rPr lang="en-US" sz="3400" b="1" dirty="0" err="1">
                <a:solidFill>
                  <a:schemeClr val="dk1"/>
                </a:solidFill>
                <a:latin typeface="Lato"/>
                <a:ea typeface="Lato"/>
                <a:cs typeface="Lato"/>
                <a:sym typeface="Lato"/>
              </a:rPr>
              <a:t>reconciliación</a:t>
            </a:r>
            <a:r>
              <a:rPr lang="en-US" sz="3400" b="1" dirty="0">
                <a:solidFill>
                  <a:schemeClr val="dk1"/>
                </a:solidFill>
                <a:latin typeface="Lato"/>
                <a:ea typeface="Lato"/>
                <a:cs typeface="Lato"/>
                <a:sym typeface="Lato"/>
              </a:rPr>
              <a:t>. </a:t>
            </a:r>
            <a:endParaRPr sz="34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5:18-19</a:t>
            </a:r>
            <a:endParaRPr sz="3400" b="0" i="0" u="none" strike="noStrike" cap="none" dirty="0">
              <a:solidFill>
                <a:schemeClr val="dk1"/>
              </a:solidFill>
              <a:latin typeface="Lato"/>
              <a:ea typeface="Lato"/>
              <a:cs typeface="Lato"/>
              <a:sym typeface="Lato"/>
            </a:endParaRPr>
          </a:p>
        </p:txBody>
      </p:sp>
      <p:sp>
        <p:nvSpPr>
          <p:cNvPr id="258" name="Google Shape;258;g2f6c7dfb3d7_0_6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f6c7dfb3d7_0_6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60" name="Google Shape;260;g2f6c7dfb3d7_0_6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2f6c7dfb3d7_0_76"/>
          <p:cNvSpPr txBox="1"/>
          <p:nvPr/>
        </p:nvSpPr>
        <p:spPr>
          <a:xfrm>
            <a:off x="3602250" y="924125"/>
            <a:ext cx="80973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i="1">
                <a:solidFill>
                  <a:schemeClr val="dk1"/>
                </a:solidFill>
                <a:latin typeface="Lato"/>
                <a:ea typeface="Lato"/>
                <a:cs typeface="Lato"/>
                <a:sym typeface="Lato"/>
              </a:rPr>
              <a:t>20 </a:t>
            </a:r>
            <a:r>
              <a:rPr lang="en-US" sz="3400">
                <a:solidFill>
                  <a:schemeClr val="dk1"/>
                </a:solidFill>
                <a:latin typeface="Lato"/>
                <a:ea typeface="Lato"/>
                <a:cs typeface="Lato"/>
                <a:sym typeface="Lato"/>
              </a:rPr>
              <a:t>Así que somos embajadores en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nombre de Cristo, y como si Dios les rogara a ustedes por medio de nosotros, en nombre de Cristo les rogamos: «Reconcíliense con Dios». </a:t>
            </a:r>
            <a:r>
              <a:rPr lang="en-US" sz="3400" i="1">
                <a:solidFill>
                  <a:schemeClr val="dk1"/>
                </a:solidFill>
                <a:latin typeface="Lato"/>
                <a:ea typeface="Lato"/>
                <a:cs typeface="Lato"/>
                <a:sym typeface="Lato"/>
              </a:rPr>
              <a:t>21 </a:t>
            </a:r>
            <a:r>
              <a:rPr lang="en-US" sz="3400">
                <a:solidFill>
                  <a:schemeClr val="dk1"/>
                </a:solidFill>
                <a:latin typeface="Lato"/>
                <a:ea typeface="Lato"/>
                <a:cs typeface="Lato"/>
                <a:sym typeface="Lato"/>
              </a:rPr>
              <a:t>Al que no cometió ningún pecado, por nosotros Dios lo hizo pecado, para que en él nosotros fuéramos hechos justicia de Dios.</a:t>
            </a:r>
            <a:endParaRPr sz="34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2 Corintios 5:20-21</a:t>
            </a:r>
            <a:endParaRPr sz="3400" b="0" i="0" u="none" strike="noStrike" cap="none">
              <a:solidFill>
                <a:schemeClr val="dk1"/>
              </a:solidFill>
              <a:latin typeface="Lato"/>
              <a:ea typeface="Lato"/>
              <a:cs typeface="Lato"/>
              <a:sym typeface="Lato"/>
            </a:endParaRPr>
          </a:p>
        </p:txBody>
      </p:sp>
      <p:sp>
        <p:nvSpPr>
          <p:cNvPr id="274" name="Google Shape;274;g2f6c7dfb3d7_0_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f6c7dfb3d7_0_7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6" name="Google Shape;276;g2f6c7dfb3d7_0_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6bdc44d83_0_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6bdc44d83_0_2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6bdc44d83_0_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6bdc44d83_0_22"/>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uno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motivado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amar</a:t>
            </a:r>
            <a:r>
              <a:rPr lang="en-US" sz="4000" b="1" dirty="0">
                <a:solidFill>
                  <a:schemeClr val="dk1"/>
                </a:solidFill>
                <a:latin typeface="Lato"/>
                <a:ea typeface="Lato"/>
                <a:cs typeface="Lato"/>
                <a:sym typeface="Lato"/>
              </a:rPr>
              <a:t> a Dios, </a:t>
            </a:r>
            <a:r>
              <a:rPr lang="en-US" sz="4000" b="1" dirty="0" err="1">
                <a:solidFill>
                  <a:schemeClr val="dk1"/>
                </a:solidFill>
                <a:latin typeface="Lato"/>
                <a:ea typeface="Lato"/>
                <a:cs typeface="Lato"/>
                <a:sym typeface="Lato"/>
              </a:rPr>
              <a:t>seguir</a:t>
            </a:r>
            <a:r>
              <a:rPr lang="en-US" sz="4000" b="1" dirty="0">
                <a:solidFill>
                  <a:schemeClr val="dk1"/>
                </a:solidFill>
                <a:latin typeface="Lato"/>
                <a:ea typeface="Lato"/>
                <a:cs typeface="Lato"/>
                <a:sym typeface="Lato"/>
              </a:rPr>
              <a:t> sus </a:t>
            </a:r>
            <a:r>
              <a:rPr lang="en-US" sz="4000" b="1" dirty="0" err="1">
                <a:solidFill>
                  <a:schemeClr val="dk1"/>
                </a:solidFill>
                <a:latin typeface="Lato"/>
                <a:ea typeface="Lato"/>
                <a:cs typeface="Lato"/>
                <a:sym typeface="Lato"/>
              </a:rPr>
              <a:t>caminos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buenas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f6bdc44d83_0_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 name="Google Shape;298;g2f6bdc44d83_0_45"/>
          <p:cNvSpPr txBox="1"/>
          <p:nvPr/>
        </p:nvSpPr>
        <p:spPr>
          <a:xfrm>
            <a:off x="1978529" y="1876870"/>
            <a:ext cx="9130601" cy="3908722"/>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El amor de Cristo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lleva</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actuar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así</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¡Cristo </a:t>
            </a:r>
            <a:r>
              <a:rPr lang="en-US" sz="3300" dirty="0" err="1">
                <a:solidFill>
                  <a:schemeClr val="dk1"/>
                </a:solidFill>
                <a:latin typeface="Lato"/>
                <a:ea typeface="Lato"/>
                <a:cs typeface="Lato"/>
                <a:sym typeface="Lato"/>
              </a:rPr>
              <a:t>murió</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No es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obligación</a:t>
            </a:r>
            <a:r>
              <a:rPr lang="en-US" sz="3300" dirty="0">
                <a:solidFill>
                  <a:schemeClr val="dk1"/>
                </a:solidFill>
                <a:latin typeface="Lato"/>
                <a:ea typeface="Lato"/>
                <a:cs typeface="Lato"/>
                <a:sym typeface="Lato"/>
              </a:rPr>
              <a:t>: “Tiene que </a:t>
            </a:r>
            <a:r>
              <a:rPr lang="en-US" sz="3300" dirty="0" err="1">
                <a:solidFill>
                  <a:schemeClr val="dk1"/>
                </a:solidFill>
                <a:latin typeface="Lato"/>
                <a:ea typeface="Lato"/>
                <a:cs typeface="Lato"/>
                <a:sym typeface="Lato"/>
              </a:rPr>
              <a:t>vivir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Su amor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motiva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Quiero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vivir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err="1">
                <a:solidFill>
                  <a:schemeClr val="dk1"/>
                </a:solidFill>
                <a:latin typeface="Lato"/>
                <a:ea typeface="Lato"/>
                <a:cs typeface="Lato"/>
                <a:sym typeface="Lato"/>
              </a:rPr>
              <a:t>Sólo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evangelio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puede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motivar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verdaderamente</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amar</a:t>
            </a:r>
            <a:r>
              <a:rPr lang="en-US" sz="3300" dirty="0">
                <a:solidFill>
                  <a:schemeClr val="dk1"/>
                </a:solidFill>
                <a:latin typeface="Lato"/>
                <a:ea typeface="Lato"/>
                <a:cs typeface="Lato"/>
                <a:sym typeface="Lato"/>
              </a:rPr>
              <a:t> a Dios y </a:t>
            </a:r>
            <a:r>
              <a:rPr lang="en-US" sz="3300" dirty="0" err="1">
                <a:solidFill>
                  <a:schemeClr val="dk1"/>
                </a:solidFill>
                <a:latin typeface="Lato"/>
                <a:ea typeface="Lato"/>
                <a:cs typeface="Lato"/>
                <a:sym typeface="Lato"/>
              </a:rPr>
              <a:t>obedecerle</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p:txBody>
      </p:sp>
      <p:pic>
        <p:nvPicPr>
          <p:cNvPr id="299" name="Google Shape;299;g2f6bdc44d83_0_4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94;p8">
            <a:extLst>
              <a:ext uri="{FF2B5EF4-FFF2-40B4-BE49-F238E27FC236}">
                <a16:creationId xmlns:a16="http://schemas.microsoft.com/office/drawing/2014/main" id="{CDA00ABD-36BB-663C-CB03-30A2E16A7E8B}"/>
              </a:ext>
            </a:extLst>
          </p:cNvPr>
          <p:cNvSpPr txBox="1"/>
          <p:nvPr/>
        </p:nvSpPr>
        <p:spPr>
          <a:xfrm>
            <a:off x="2201919" y="756083"/>
            <a:ext cx="913060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Nuestra </a:t>
            </a:r>
            <a:r>
              <a:rPr lang="en-US" sz="4860" dirty="0" err="1">
                <a:solidFill>
                  <a:srgbClr val="009444"/>
                </a:solidFill>
                <a:latin typeface="Lato"/>
                <a:ea typeface="Lato"/>
                <a:cs typeface="Lato"/>
                <a:sym typeface="Lato"/>
              </a:rPr>
              <a:t>motivación</a:t>
            </a:r>
            <a:endParaRPr sz="3600" dirty="0">
              <a:solidFill>
                <a:schemeClr val="tx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g2f6bdc44d83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g2f6bdc44d83_0_37"/>
          <p:cNvSpPr txBox="1"/>
          <p:nvPr/>
        </p:nvSpPr>
        <p:spPr>
          <a:xfrm>
            <a:off x="3206497" y="2505450"/>
            <a:ext cx="80706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le </a:t>
            </a:r>
            <a:r>
              <a:rPr lang="en-US" sz="3300" dirty="0" err="1">
                <a:solidFill>
                  <a:schemeClr val="dk1"/>
                </a:solidFill>
                <a:latin typeface="Lato"/>
                <a:ea typeface="Lato"/>
                <a:cs typeface="Lato"/>
                <a:sym typeface="Lato"/>
              </a:rPr>
              <a:t>amamos</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amó</a:t>
            </a:r>
            <a:r>
              <a:rPr lang="en-US" sz="3300" dirty="0">
                <a:solidFill>
                  <a:schemeClr val="dk1"/>
                </a:solidFill>
                <a:latin typeface="Lato"/>
                <a:ea typeface="Lato"/>
                <a:cs typeface="Lato"/>
                <a:sym typeface="Lato"/>
              </a:rPr>
              <a:t> primero.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Juan 4:19 </a:t>
            </a:r>
            <a:endParaRPr sz="3400" b="0" i="0" u="none" strike="noStrike" cap="none" dirty="0">
              <a:solidFill>
                <a:schemeClr val="dk1"/>
              </a:solidFill>
              <a:latin typeface="Lato"/>
              <a:ea typeface="Lato"/>
              <a:cs typeface="Lato"/>
              <a:sym typeface="Lato"/>
            </a:endParaRPr>
          </a:p>
        </p:txBody>
      </p:sp>
      <p:pic>
        <p:nvPicPr>
          <p:cNvPr id="306" name="Google Shape;306;g2f6bdc44d83_0_37"/>
          <p:cNvPicPr preferRelativeResize="0"/>
          <p:nvPr/>
        </p:nvPicPr>
        <p:blipFill rotWithShape="1">
          <a:blip r:embed="rId3">
            <a:alphaModFix/>
          </a:blip>
          <a:srcRect/>
          <a:stretch/>
        </p:blipFill>
        <p:spPr>
          <a:xfrm>
            <a:off x="80901" y="1686257"/>
            <a:ext cx="3125596" cy="3218436"/>
          </a:xfrm>
          <a:prstGeom prst="rect">
            <a:avLst/>
          </a:prstGeom>
          <a:noFill/>
          <a:ln>
            <a:noFill/>
          </a:ln>
          <a:effectLst>
            <a:outerShdw blurRad="50800" dist="38100" dir="2700000" algn="tl" rotWithShape="0">
              <a:srgbClr val="000000">
                <a:alpha val="40000"/>
              </a:srgbClr>
            </a:outerShdw>
          </a:effectLst>
        </p:spPr>
      </p:pic>
      <p:pic>
        <p:nvPicPr>
          <p:cNvPr id="307" name="Google Shape;307;g2f6bdc44d83_0_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Revisar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concepto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legalismo</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su</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efecto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corazón</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motiva</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amar</a:t>
              </a:r>
              <a:r>
                <a:rPr lang="en-US" sz="2800" dirty="0">
                  <a:solidFill>
                    <a:schemeClr val="lt1"/>
                  </a:solidFill>
                  <a:latin typeface="Lato"/>
                  <a:ea typeface="Lato"/>
                  <a:cs typeface="Lato"/>
                  <a:sym typeface="Lato"/>
                </a:rPr>
                <a:t> a Dios, </a:t>
              </a:r>
              <a:r>
                <a:rPr lang="en-US" sz="2800" dirty="0" err="1">
                  <a:solidFill>
                    <a:schemeClr val="lt1"/>
                  </a:solidFill>
                  <a:latin typeface="Lato"/>
                  <a:ea typeface="Lato"/>
                  <a:cs typeface="Lato"/>
                  <a:sym typeface="Lato"/>
                </a:rPr>
                <a:t>basándonos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2 </a:t>
              </a:r>
              <a:r>
                <a:rPr lang="en-US" sz="2800" dirty="0" err="1">
                  <a:solidFill>
                    <a:schemeClr val="lt1"/>
                  </a:solidFill>
                  <a:latin typeface="Lato"/>
                  <a:ea typeface="Lato"/>
                  <a:cs typeface="Lato"/>
                  <a:sym typeface="Lato"/>
                </a:rPr>
                <a:t>Corintios</a:t>
              </a:r>
              <a:r>
                <a:rPr lang="en-US" sz="2800" dirty="0">
                  <a:solidFill>
                    <a:schemeClr val="lt1"/>
                  </a:solidFill>
                  <a:latin typeface="Lato"/>
                  <a:ea typeface="Lato"/>
                  <a:cs typeface="Lato"/>
                  <a:sym typeface="Lato"/>
                </a:rPr>
                <a:t> 5:14-21.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hablar</a:t>
              </a:r>
              <a:r>
                <a:rPr lang="en-US" sz="2800" dirty="0">
                  <a:solidFill>
                    <a:schemeClr val="tx1"/>
                  </a:solidFill>
                  <a:latin typeface="Lato"/>
                  <a:ea typeface="Lato"/>
                  <a:cs typeface="Lato"/>
                  <a:sym typeface="Lato"/>
                </a:rPr>
                <a:t> con </a:t>
              </a:r>
              <a:r>
                <a:rPr lang="en-US" sz="2800" dirty="0" err="1">
                  <a:solidFill>
                    <a:schemeClr val="tx1"/>
                  </a:solidFill>
                  <a:latin typeface="Lato"/>
                  <a:ea typeface="Lato"/>
                  <a:cs typeface="Lato"/>
                  <a:sym typeface="Lato"/>
                </a:rPr>
                <a:t>otros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sobre</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motivación</a:t>
              </a:r>
              <a:r>
                <a:rPr lang="en-US" sz="2800" dirty="0">
                  <a:solidFill>
                    <a:schemeClr val="tx1"/>
                  </a:solidFill>
                  <a:latin typeface="Lato"/>
                  <a:ea typeface="Lato"/>
                  <a:cs typeface="Lato"/>
                  <a:sym typeface="Lato"/>
                </a:rPr>
                <a:t> Cristiana. </a:t>
              </a:r>
              <a:endParaRPr sz="2800" dirty="0">
                <a:solidFill>
                  <a:schemeClr val="tx1"/>
                </a:solidFill>
                <a:latin typeface="Lato"/>
                <a:ea typeface="Lato"/>
                <a:cs typeface="Lato"/>
                <a:sym typeface="La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2f6bcc46dec_0_15"/>
          <p:cNvSpPr txBox="1"/>
          <p:nvPr/>
        </p:nvSpPr>
        <p:spPr>
          <a:xfrm>
            <a:off x="3176206" y="2089750"/>
            <a:ext cx="80238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“Pero la </a:t>
            </a:r>
            <a:r>
              <a:rPr lang="en-US" sz="4000" dirty="0" err="1">
                <a:solidFill>
                  <a:schemeClr val="dk1"/>
                </a:solidFill>
                <a:latin typeface="Lato"/>
                <a:ea typeface="Lato"/>
                <a:cs typeface="Lato"/>
                <a:sym typeface="Lato"/>
              </a:rPr>
              <a:t>gente</a:t>
            </a:r>
            <a:r>
              <a:rPr lang="en-US" sz="4000" dirty="0">
                <a:solidFill>
                  <a:schemeClr val="dk1"/>
                </a:solidFill>
                <a:latin typeface="Lato"/>
                <a:ea typeface="Lato"/>
                <a:cs typeface="Lato"/>
                <a:sym typeface="Lato"/>
              </a:rPr>
              <a:t> es tan </a:t>
            </a:r>
            <a:r>
              <a:rPr lang="en-US" sz="4000" dirty="0" err="1">
                <a:solidFill>
                  <a:schemeClr val="dk1"/>
                </a:solidFill>
                <a:latin typeface="Lato"/>
                <a:ea typeface="Lato"/>
                <a:cs typeface="Lato"/>
                <a:sym typeface="Lato"/>
              </a:rPr>
              <a:t>terca</a:t>
            </a:r>
            <a:r>
              <a:rPr lang="en-US" sz="4000" dirty="0">
                <a:solidFill>
                  <a:schemeClr val="dk1"/>
                </a:solidFill>
                <a:latin typeface="Lato"/>
                <a:ea typeface="Lato"/>
                <a:cs typeface="Lato"/>
                <a:sym typeface="Lato"/>
              </a:rPr>
              <a:t> que no van a </a:t>
            </a:r>
            <a:r>
              <a:rPr lang="en-US" sz="4000" dirty="0" err="1">
                <a:solidFill>
                  <a:schemeClr val="dk1"/>
                </a:solidFill>
                <a:latin typeface="Lato"/>
                <a:ea typeface="Lato"/>
                <a:cs typeface="Lato"/>
                <a:sym typeface="Lato"/>
              </a:rPr>
              <a:t>obedecer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amenazamos</a:t>
            </a:r>
            <a:r>
              <a:rPr lang="en-US" sz="4000" dirty="0">
                <a:solidFill>
                  <a:schemeClr val="dk1"/>
                </a:solidFill>
                <a:latin typeface="Lato"/>
                <a:ea typeface="Lato"/>
                <a:cs typeface="Lato"/>
                <a:sym typeface="Lato"/>
              </a:rPr>
              <a:t> con la ley.” </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responderías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
        <p:nvSpPr>
          <p:cNvPr id="313" name="Google Shape;313;g2f6bcc46dec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4" name="Google Shape;314;g2f6bcc46dec_0_15"/>
          <p:cNvPicPr preferRelativeResize="0"/>
          <p:nvPr/>
        </p:nvPicPr>
        <p:blipFill rotWithShape="1">
          <a:blip r:embed="rId3">
            <a:alphaModFix/>
          </a:blip>
          <a:srcRect/>
          <a:stretch/>
        </p:blipFill>
        <p:spPr>
          <a:xfrm>
            <a:off x="0" y="1737214"/>
            <a:ext cx="3125597" cy="3218436"/>
          </a:xfrm>
          <a:prstGeom prst="rect">
            <a:avLst/>
          </a:prstGeom>
          <a:noFill/>
          <a:ln>
            <a:noFill/>
          </a:ln>
          <a:effectLst>
            <a:outerShdw blurRad="50800" dist="38100" dir="2700000" algn="tl" rotWithShape="0">
              <a:srgbClr val="000000">
                <a:alpha val="40000"/>
              </a:srgbClr>
            </a:outerShdw>
          </a:effectLst>
        </p:spPr>
      </p:pic>
      <p:pic>
        <p:nvPicPr>
          <p:cNvPr id="315" name="Google Shape;315;g2f6bcc46dec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86822"/>
            <a:ext cx="91306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Cómo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responderías</a:t>
            </a:r>
            <a:r>
              <a:rPr lang="en-US" sz="3600" b="1" dirty="0">
                <a:solidFill>
                  <a:srgbClr val="00B050"/>
                </a:solidFill>
                <a:latin typeface="Lato"/>
                <a:ea typeface="Lato"/>
                <a:cs typeface="Lato"/>
                <a:sym typeface="Lato"/>
              </a:rPr>
              <a:t>? “No van a </a:t>
            </a:r>
            <a:r>
              <a:rPr lang="en-US" sz="3600" b="1" dirty="0" err="1">
                <a:solidFill>
                  <a:srgbClr val="00B050"/>
                </a:solidFill>
                <a:latin typeface="Lato"/>
                <a:ea typeface="Lato"/>
                <a:cs typeface="Lato"/>
                <a:sym typeface="Lato"/>
              </a:rPr>
              <a:t>obedecer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si</a:t>
            </a:r>
            <a:r>
              <a:rPr lang="en-US" sz="3600" b="1" dirty="0">
                <a:solidFill>
                  <a:srgbClr val="00B050"/>
                </a:solidFill>
                <a:latin typeface="Lato"/>
                <a:ea typeface="Lato"/>
                <a:cs typeface="Lato"/>
                <a:sym typeface="Lato"/>
              </a:rPr>
              <a:t> no </a:t>
            </a:r>
            <a:r>
              <a:rPr lang="en-US" sz="3600" b="1" dirty="0" err="1">
                <a:solidFill>
                  <a:srgbClr val="00B050"/>
                </a:solidFill>
                <a:latin typeface="Lato"/>
                <a:ea typeface="Lato"/>
                <a:cs typeface="Lato"/>
                <a:sym typeface="Lato"/>
              </a:rPr>
              <a:t>amenazamos</a:t>
            </a:r>
            <a:r>
              <a:rPr lang="en-US" sz="3600" b="1" dirty="0">
                <a:solidFill>
                  <a:srgbClr val="00B050"/>
                </a:solidFill>
                <a:latin typeface="Lato"/>
                <a:ea typeface="Lato"/>
                <a:cs typeface="Lato"/>
                <a:sym typeface="Lato"/>
              </a:rPr>
              <a:t> con la ley.” </a:t>
            </a:r>
            <a:endParaRPr sz="3600" dirty="0">
              <a:solidFill>
                <a:srgbClr val="00B050"/>
              </a:solidFill>
              <a:latin typeface="Lato"/>
              <a:ea typeface="Lato"/>
              <a:cs typeface="Lato"/>
              <a:sym typeface="Lato"/>
            </a:endParaRPr>
          </a:p>
        </p:txBody>
      </p:sp>
      <p:cxnSp>
        <p:nvCxnSpPr>
          <p:cNvPr id="195" name="Google Shape;195;p8"/>
          <p:cNvCxnSpPr/>
          <p:nvPr/>
        </p:nvCxnSpPr>
        <p:spPr>
          <a:xfrm>
            <a:off x="1976247" y="184808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2151747"/>
            <a:ext cx="9768078" cy="3416279"/>
          </a:xfrm>
          <a:prstGeom prst="rect">
            <a:avLst/>
          </a:prstGeom>
          <a:noFill/>
          <a:ln>
            <a:noFill/>
          </a:ln>
        </p:spPr>
        <p:txBody>
          <a:bodyPr spcFirstLastPara="1" wrap="square" lIns="91425" tIns="45700" rIns="91425" bIns="45700" anchor="t" anchorCtr="0">
            <a:spAutoFit/>
          </a:bodyPr>
          <a:lstStyle/>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La ley puede motivar externamente, pero no transforma el corazón. </a:t>
            </a:r>
          </a:p>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El motivo que agrada a Dios: Amor</a:t>
            </a:r>
          </a:p>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“Buenas obras” motivados por ley no son buenas para Dios. </a:t>
            </a:r>
          </a:p>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Amamos a él, porque él nos amó primero.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93716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f6c7dfb3d7_0_128"/>
          <p:cNvSpPr txBox="1"/>
          <p:nvPr/>
        </p:nvSpPr>
        <p:spPr>
          <a:xfrm>
            <a:off x="3287398" y="920100"/>
            <a:ext cx="80238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“En la </a:t>
            </a:r>
            <a:r>
              <a:rPr lang="en-US" sz="4000" dirty="0" err="1">
                <a:solidFill>
                  <a:schemeClr val="dk1"/>
                </a:solidFill>
                <a:latin typeface="Lato"/>
                <a:ea typeface="Lato"/>
                <a:cs typeface="Lato"/>
                <a:sym typeface="Lato"/>
              </a:rPr>
              <a:t>iglesia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católica</a:t>
            </a:r>
            <a:r>
              <a:rPr lang="en-US" sz="4000" dirty="0">
                <a:solidFill>
                  <a:schemeClr val="dk1"/>
                </a:solidFill>
                <a:latin typeface="Lato"/>
                <a:ea typeface="Lato"/>
                <a:cs typeface="Lato"/>
                <a:sym typeface="Lato"/>
              </a:rPr>
              <a:t> me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dijeron</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tenía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hacer</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para ser salvo. En </a:t>
            </a:r>
            <a:r>
              <a:rPr lang="en-US" sz="4000" dirty="0" err="1">
                <a:solidFill>
                  <a:schemeClr val="dk1"/>
                </a:solidFill>
                <a:latin typeface="Lato"/>
                <a:ea typeface="Lato"/>
                <a:cs typeface="Lato"/>
                <a:sym typeface="Lato"/>
              </a:rPr>
              <a:t>otra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iglesia</a:t>
            </a:r>
            <a:r>
              <a:rPr lang="en-US" sz="4000" dirty="0">
                <a:solidFill>
                  <a:schemeClr val="dk1"/>
                </a:solidFill>
                <a:latin typeface="Lato"/>
                <a:ea typeface="Lato"/>
                <a:cs typeface="Lato"/>
                <a:sym typeface="Lato"/>
              </a:rPr>
              <a:t>  me </a:t>
            </a:r>
            <a:r>
              <a:rPr lang="en-US" sz="4000" dirty="0" err="1">
                <a:solidFill>
                  <a:schemeClr val="dk1"/>
                </a:solidFill>
                <a:latin typeface="Lato"/>
                <a:ea typeface="Lato"/>
                <a:cs typeface="Lato"/>
                <a:sym typeface="Lato"/>
              </a:rPr>
              <a:t>dijeron</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tenía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dejar</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hacer</a:t>
            </a:r>
            <a:r>
              <a:rPr lang="en-US" sz="4000" dirty="0">
                <a:solidFill>
                  <a:schemeClr val="dk1"/>
                </a:solidFill>
                <a:latin typeface="Lato"/>
                <a:ea typeface="Lato"/>
                <a:cs typeface="Lato"/>
                <a:sym typeface="Lato"/>
              </a:rPr>
              <a:t> para ser salvo.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enfoque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ambos </a:t>
            </a:r>
            <a:r>
              <a:rPr lang="en-US" sz="4000" b="1" dirty="0" err="1">
                <a:solidFill>
                  <a:schemeClr val="dk1"/>
                </a:solidFill>
                <a:latin typeface="Lato"/>
                <a:ea typeface="Lato"/>
                <a:cs typeface="Lato"/>
                <a:sym typeface="Lato"/>
              </a:rPr>
              <a:t>casos</a:t>
            </a:r>
            <a:r>
              <a:rPr lang="en-US" sz="4000" b="1"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
        <p:nvSpPr>
          <p:cNvPr id="329" name="Google Shape;329;g2f6c7dfb3d7_0_1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g2f6c7dfb3d7_0_128"/>
          <p:cNvPicPr preferRelativeResize="0"/>
          <p:nvPr/>
        </p:nvPicPr>
        <p:blipFill rotWithShape="1">
          <a:blip r:embed="rId3">
            <a:alphaModFix/>
          </a:blip>
          <a:srcRect/>
          <a:stretch/>
        </p:blipFill>
        <p:spPr>
          <a:xfrm>
            <a:off x="80900" y="1567038"/>
            <a:ext cx="3125597" cy="3218436"/>
          </a:xfrm>
          <a:prstGeom prst="rect">
            <a:avLst/>
          </a:prstGeom>
          <a:noFill/>
          <a:ln>
            <a:noFill/>
          </a:ln>
          <a:effectLst>
            <a:outerShdw blurRad="50800" dist="38100" dir="2700000" algn="tl" rotWithShape="0">
              <a:srgbClr val="000000">
                <a:alpha val="40000"/>
              </a:srgbClr>
            </a:outerShdw>
          </a:effectLst>
        </p:spPr>
      </p:pic>
      <p:pic>
        <p:nvPicPr>
          <p:cNvPr id="331" name="Google Shape;331;g2f6c7dfb3d7_0_12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10648" y="2127851"/>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sp>
        <p:nvSpPr>
          <p:cNvPr id="101" name="Google Shape;101;p2"/>
          <p:cNvSpPr txBox="1"/>
          <p:nvPr/>
        </p:nvSpPr>
        <p:spPr>
          <a:xfrm>
            <a:off x="3710648" y="3635574"/>
            <a:ext cx="7772100" cy="16754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Vida </a:t>
            </a:r>
            <a:r>
              <a:rPr lang="en-US" sz="3888" dirty="0" err="1">
                <a:solidFill>
                  <a:schemeClr val="dk1"/>
                </a:solidFill>
                <a:latin typeface="Lato"/>
                <a:ea typeface="Lato"/>
                <a:cs typeface="Lato"/>
                <a:sym typeface="Lato"/>
              </a:rPr>
              <a:t>Motivada</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por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Evangelio</a:t>
            </a: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a:solidFill>
                  <a:schemeClr val="dk1"/>
                </a:solidFill>
                <a:latin typeface="Lato"/>
                <a:ea typeface="Lato"/>
                <a:cs typeface="Lato"/>
                <a:sym typeface="Lato"/>
              </a:rPr>
              <a:t>2 </a:t>
            </a:r>
            <a:r>
              <a:rPr lang="en-US" sz="3200" b="1" i="1" u="none" strike="noStrike" cap="none" dirty="0" err="1">
                <a:solidFill>
                  <a:schemeClr val="dk1"/>
                </a:solidFill>
                <a:latin typeface="Lato"/>
                <a:ea typeface="Lato"/>
                <a:cs typeface="Lato"/>
                <a:sym typeface="Lato"/>
              </a:rPr>
              <a:t>Corintios</a:t>
            </a:r>
            <a:r>
              <a:rPr lang="en-US" sz="3200" b="1" i="1" u="none" strike="noStrike" cap="none" dirty="0">
                <a:solidFill>
                  <a:schemeClr val="dk1"/>
                </a:solidFill>
                <a:latin typeface="Lato"/>
                <a:ea typeface="Lato"/>
                <a:cs typeface="Lato"/>
                <a:sym typeface="Lato"/>
              </a:rPr>
              <a:t> 5:14-21</a:t>
            </a:r>
            <a:endParaRPr sz="3200"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710648"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292525"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f6c7dfb3d7_0_1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g2f6c7dfb3d7_0_136"/>
          <p:cNvSpPr txBox="1"/>
          <p:nvPr/>
        </p:nvSpPr>
        <p:spPr>
          <a:xfrm>
            <a:off x="3129406" y="2371925"/>
            <a:ext cx="80706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Fijemos</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mirada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Jesús,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autor</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consumador</a:t>
            </a:r>
            <a:r>
              <a:rPr lang="en-US" sz="3300" dirty="0">
                <a:solidFill>
                  <a:schemeClr val="dk1"/>
                </a:solidFill>
                <a:latin typeface="Lato"/>
                <a:ea typeface="Lato"/>
                <a:cs typeface="Lato"/>
                <a:sym typeface="Lato"/>
              </a:rPr>
              <a:t>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Hebreos</a:t>
            </a:r>
            <a:r>
              <a:rPr lang="en-US" sz="2800" i="1" dirty="0">
                <a:solidFill>
                  <a:schemeClr val="dk1"/>
                </a:solidFill>
                <a:latin typeface="Lato"/>
                <a:ea typeface="Lato"/>
                <a:cs typeface="Lato"/>
                <a:sym typeface="Lato"/>
              </a:rPr>
              <a:t> 12:2</a:t>
            </a:r>
            <a:endParaRPr sz="3400" b="0" i="0" u="none" strike="noStrike" cap="none" dirty="0">
              <a:solidFill>
                <a:schemeClr val="dk1"/>
              </a:solidFill>
              <a:latin typeface="Lato"/>
              <a:ea typeface="Lato"/>
              <a:cs typeface="Lato"/>
              <a:sym typeface="Lato"/>
            </a:endParaRPr>
          </a:p>
        </p:txBody>
      </p:sp>
      <p:pic>
        <p:nvPicPr>
          <p:cNvPr id="338" name="Google Shape;338;g2f6c7dfb3d7_0_136"/>
          <p:cNvPicPr preferRelativeResize="0"/>
          <p:nvPr/>
        </p:nvPicPr>
        <p:blipFill rotWithShape="1">
          <a:blip r:embed="rId3">
            <a:alphaModFix/>
          </a:blip>
          <a:srcRect/>
          <a:stretch/>
        </p:blipFill>
        <p:spPr>
          <a:xfrm>
            <a:off x="-1" y="1686257"/>
            <a:ext cx="3125596" cy="3218436"/>
          </a:xfrm>
          <a:prstGeom prst="rect">
            <a:avLst/>
          </a:prstGeom>
          <a:noFill/>
          <a:ln>
            <a:noFill/>
          </a:ln>
          <a:effectLst>
            <a:outerShdw blurRad="50800" dist="38100" dir="2700000" algn="tl" rotWithShape="0">
              <a:srgbClr val="000000">
                <a:alpha val="40000"/>
              </a:srgbClr>
            </a:outerShdw>
          </a:effectLst>
        </p:spPr>
      </p:pic>
      <p:pic>
        <p:nvPicPr>
          <p:cNvPr id="339" name="Google Shape;339;g2f6c7dfb3d7_0_13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g2f5882f685f_0_1050"/>
          <p:cNvSpPr txBox="1"/>
          <p:nvPr/>
        </p:nvSpPr>
        <p:spPr>
          <a:xfrm>
            <a:off x="3670182" y="11210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353" name="Google Shape;353;g2f5882f685f_0_1050"/>
          <p:cNvCxnSpPr/>
          <p:nvPr/>
        </p:nvCxnSpPr>
        <p:spPr>
          <a:xfrm>
            <a:off x="3773627" y="2365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4" name="Google Shape;354;g2f5882f685f_0_1050"/>
          <p:cNvSpPr txBox="1"/>
          <p:nvPr/>
        </p:nvSpPr>
        <p:spPr>
          <a:xfrm>
            <a:off x="3670175" y="2663625"/>
            <a:ext cx="7572000" cy="139521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1000"/>
              </a:spcAft>
              <a:buClr>
                <a:schemeClr val="dk1"/>
              </a:buClr>
              <a:buSzPts val="3400"/>
            </a:pPr>
            <a:r>
              <a:rPr lang="en-US" sz="3400" dirty="0">
                <a:solidFill>
                  <a:schemeClr val="dk1"/>
                </a:solidFill>
                <a:latin typeface="Lato"/>
                <a:ea typeface="Lato"/>
                <a:cs typeface="Lato"/>
                <a:sym typeface="Lato"/>
              </a:rPr>
              <a:t>1. Un amigo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dice, “¿</a:t>
            </a:r>
            <a:r>
              <a:rPr lang="en-US" sz="3400" dirty="0" err="1">
                <a:solidFill>
                  <a:schemeClr val="dk1"/>
                </a:solidFill>
                <a:latin typeface="Lato"/>
                <a:ea typeface="Lato"/>
                <a:cs typeface="Lato"/>
                <a:sym typeface="Lato"/>
              </a:rPr>
              <a:t>Qué</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legalismo</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a:t>
            </a:r>
            <a:r>
              <a:rPr lang="en-US" sz="3400" b="1" dirty="0" err="1">
                <a:solidFill>
                  <a:schemeClr val="dk1"/>
                </a:solidFill>
                <a:latin typeface="Lato"/>
                <a:ea typeface="Lato"/>
                <a:cs typeface="Lato"/>
                <a:sym typeface="Lato"/>
              </a:rPr>
              <a:t>Cómo</a:t>
            </a:r>
            <a:r>
              <a:rPr lang="en-US" sz="3400" b="1" dirty="0">
                <a:solidFill>
                  <a:schemeClr val="dk1"/>
                </a:solidFill>
                <a:latin typeface="Lato"/>
                <a:ea typeface="Lato"/>
                <a:cs typeface="Lato"/>
                <a:sym typeface="Lato"/>
              </a:rPr>
              <a:t> le vas a </a:t>
            </a:r>
            <a:r>
              <a:rPr lang="en-US" sz="3400" b="1" dirty="0" err="1">
                <a:solidFill>
                  <a:schemeClr val="dk1"/>
                </a:solidFill>
                <a:latin typeface="Lato"/>
                <a:ea typeface="Lato"/>
                <a:cs typeface="Lato"/>
                <a:sym typeface="Lato"/>
              </a:rPr>
              <a:t>contestar</a:t>
            </a:r>
            <a:r>
              <a:rPr lang="en-US" sz="3400" b="1" dirty="0">
                <a:solidFill>
                  <a:schemeClr val="dk1"/>
                </a:solidFill>
                <a:latin typeface="Lato"/>
                <a:ea typeface="Lato"/>
                <a:cs typeface="Lato"/>
                <a:sym typeface="Lato"/>
              </a:rPr>
              <a:t>? </a:t>
            </a:r>
            <a:endParaRPr sz="3400" b="1" i="0" u="none" strike="noStrike" cap="none" dirty="0">
              <a:solidFill>
                <a:schemeClr val="dk1"/>
              </a:solidFill>
              <a:latin typeface="Lato"/>
              <a:ea typeface="Lato"/>
              <a:cs typeface="Lato"/>
              <a:sym typeface="Lato"/>
            </a:endParaRPr>
          </a:p>
        </p:txBody>
      </p:sp>
      <p:sp>
        <p:nvSpPr>
          <p:cNvPr id="355" name="Google Shape;355;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7" name="Google Shape;357;g2f5882f685f_0_1050"/>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30"/>
          <p:cNvSpPr txBox="1"/>
          <p:nvPr/>
        </p:nvSpPr>
        <p:spPr>
          <a:xfrm>
            <a:off x="3670182" y="1819505"/>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71" name="Google Shape;371;p30"/>
          <p:cNvCxnSpPr/>
          <p:nvPr/>
        </p:nvCxnSpPr>
        <p:spPr>
          <a:xfrm>
            <a:off x="3438347" y="314314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2" name="Google Shape;37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30"/>
          <p:cNvPicPr preferRelativeResize="0"/>
          <p:nvPr/>
        </p:nvPicPr>
        <p:blipFill rotWithShape="1">
          <a:blip r:embed="rId3">
            <a:alphaModFix/>
          </a:blip>
          <a:srcRect/>
          <a:stretch/>
        </p:blipFill>
        <p:spPr>
          <a:xfrm>
            <a:off x="80940" y="1533925"/>
            <a:ext cx="3125596" cy="3218436"/>
          </a:xfrm>
          <a:prstGeom prst="rect">
            <a:avLst/>
          </a:prstGeom>
          <a:noFill/>
          <a:ln>
            <a:noFill/>
          </a:ln>
          <a:effectLst>
            <a:outerShdw blurRad="50800" dist="38100" dir="2700000" algn="tl" rotWithShape="0">
              <a:srgbClr val="000000">
                <a:alpha val="40000"/>
              </a:srgbClr>
            </a:outerShdw>
          </a:effectLst>
        </p:spPr>
      </p:pic>
      <p:sp>
        <p:nvSpPr>
          <p:cNvPr id="374" name="Google Shape;374;p30"/>
          <p:cNvSpPr txBox="1"/>
          <p:nvPr/>
        </p:nvSpPr>
        <p:spPr>
          <a:xfrm>
            <a:off x="3767506" y="3595504"/>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75" name="Google Shape;37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63" name="Google Shape;36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4" name="Google Shape;364;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65" name="Google Shape;36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81" name="Google Shape;38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2" name="Google Shape;382;g2adf2547317_0_9"/>
          <p:cNvPicPr preferRelativeResize="0"/>
          <p:nvPr/>
        </p:nvPicPr>
        <p:blipFill rotWithShape="1">
          <a:blip r:embed="rId3">
            <a:alphaModFix/>
          </a:blip>
          <a:srcRect/>
          <a:stretch/>
        </p:blipFill>
        <p:spPr>
          <a:xfrm>
            <a:off x="-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83" name="Google Shape;38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1" name="Google Shape;39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92" name="Google Shape;39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93" name="Google Shape;39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f6bcc46dec_0_6"/>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f6bcc46dec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8" name="Google Shape;148;g2f6bcc46dec_0_6"/>
          <p:cNvPicPr preferRelativeResize="0"/>
          <p:nvPr/>
        </p:nvPicPr>
        <p:blipFill>
          <a:blip r:embed="rId4">
            <a:alphaModFix/>
          </a:blip>
          <a:stretch>
            <a:fillRect/>
          </a:stretch>
        </p:blipFill>
        <p:spPr>
          <a:xfrm>
            <a:off x="1454850" y="527200"/>
            <a:ext cx="8727225" cy="580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f6c7dfb3d7_0_6"/>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f6c7dfb3d7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5" name="Google Shape;155;g2f6c7dfb3d7_0_6"/>
          <p:cNvPicPr preferRelativeResize="0"/>
          <p:nvPr/>
        </p:nvPicPr>
        <p:blipFill rotWithShape="1">
          <a:blip r:embed="rId4">
            <a:alphaModFix/>
          </a:blip>
          <a:srcRect b="38431"/>
          <a:stretch/>
        </p:blipFill>
        <p:spPr>
          <a:xfrm>
            <a:off x="1407125" y="393338"/>
            <a:ext cx="7838613" cy="60713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g2e8f58b83d9_0_98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62" name="Google Shape;162;g2e8f58b83d9_0_989"/>
          <p:cNvSpPr txBox="1"/>
          <p:nvPr/>
        </p:nvSpPr>
        <p:spPr>
          <a:xfrm>
            <a:off x="3287398" y="25469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de las dos </a:t>
            </a:r>
            <a:r>
              <a:rPr lang="en-US" sz="4000" b="1" dirty="0" err="1">
                <a:solidFill>
                  <a:schemeClr val="dk1"/>
                </a:solidFill>
                <a:latin typeface="Lato"/>
                <a:ea typeface="Lato"/>
                <a:cs typeface="Lato"/>
                <a:sym typeface="Lato"/>
              </a:rPr>
              <a:t>historias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63" name="Google Shape;163;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Revisar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concepto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su</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efecto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corazón</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motiva</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amar</a:t>
              </a:r>
              <a:r>
                <a:rPr lang="en-US" sz="2800" dirty="0">
                  <a:solidFill>
                    <a:schemeClr val="lt1"/>
                  </a:solidFill>
                  <a:latin typeface="Lato"/>
                  <a:ea typeface="Lato"/>
                  <a:cs typeface="Lato"/>
                  <a:sym typeface="Lato"/>
                </a:rPr>
                <a:t> a Dios, </a:t>
              </a:r>
              <a:r>
                <a:rPr lang="en-US" sz="2800" dirty="0" err="1">
                  <a:solidFill>
                    <a:schemeClr val="lt1"/>
                  </a:solidFill>
                  <a:latin typeface="Lato"/>
                  <a:ea typeface="Lato"/>
                  <a:cs typeface="Lato"/>
                  <a:sym typeface="Lato"/>
                </a:rPr>
                <a:t>basándonos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2 </a:t>
              </a:r>
              <a:r>
                <a:rPr lang="en-US" sz="2800" dirty="0" err="1">
                  <a:solidFill>
                    <a:schemeClr val="lt1"/>
                  </a:solidFill>
                  <a:latin typeface="Lato"/>
                  <a:ea typeface="Lato"/>
                  <a:cs typeface="Lato"/>
                  <a:sym typeface="Lato"/>
                </a:rPr>
                <a:t>Corintios</a:t>
              </a:r>
              <a:r>
                <a:rPr lang="en-US" sz="2800" dirty="0">
                  <a:solidFill>
                    <a:schemeClr val="lt1"/>
                  </a:solidFill>
                  <a:latin typeface="Lato"/>
                  <a:ea typeface="Lato"/>
                  <a:cs typeface="Lato"/>
                  <a:sym typeface="Lato"/>
                </a:rPr>
                <a:t> 5:14-21.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hablar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otros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motivación</a:t>
              </a:r>
              <a:r>
                <a:rPr lang="en-US" sz="2800" dirty="0">
                  <a:solidFill>
                    <a:schemeClr val="lt1"/>
                  </a:solidFill>
                  <a:latin typeface="Lato"/>
                  <a:ea typeface="Lato"/>
                  <a:cs typeface="Lato"/>
                  <a:sym typeface="Lato"/>
                </a:rPr>
                <a:t> Cristiana.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2eb293faa54_0_118"/>
          <p:cNvPicPr preferRelativeResize="0"/>
          <p:nvPr/>
        </p:nvPicPr>
        <p:blipFill rotWithShape="1">
          <a:blip r:embed="rId3">
            <a:alphaModFix/>
          </a:blip>
          <a:srcRect/>
          <a:stretch/>
        </p:blipFill>
        <p:spPr>
          <a:xfrm>
            <a:off x="80900" y="1597518"/>
            <a:ext cx="3125597" cy="3218436"/>
          </a:xfrm>
          <a:prstGeom prst="rect">
            <a:avLst/>
          </a:prstGeom>
          <a:noFill/>
          <a:ln>
            <a:noFill/>
          </a:ln>
          <a:effectLst>
            <a:outerShdw blurRad="50800" dist="38100" dir="2700000" algn="tl" rotWithShape="0">
              <a:srgbClr val="000000">
                <a:alpha val="40000"/>
              </a:srgbClr>
            </a:outerShdw>
          </a:effectLst>
        </p:spPr>
      </p:pic>
      <p:pic>
        <p:nvPicPr>
          <p:cNvPr id="170" name="Google Shape;17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1" name="Google Shape;171;g2eb293faa54_0_118"/>
          <p:cNvSpPr txBox="1"/>
          <p:nvPr/>
        </p:nvSpPr>
        <p:spPr>
          <a:xfrm>
            <a:off x="3176206" y="2544936"/>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define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 de la </a:t>
            </a:r>
            <a:r>
              <a:rPr lang="en-US" sz="4000" b="1" dirty="0" err="1">
                <a:solidFill>
                  <a:schemeClr val="dk1"/>
                </a:solidFill>
                <a:latin typeface="Lato"/>
                <a:ea typeface="Lato"/>
                <a:cs typeface="Lato"/>
                <a:sym typeface="Lato"/>
              </a:rPr>
              <a:t>tarea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527E19-1D6C-4057-8A1E-8A5A4D487B89}"/>
</file>

<file path=customXml/itemProps2.xml><?xml version="1.0" encoding="utf-8"?>
<ds:datastoreItem xmlns:ds="http://schemas.openxmlformats.org/officeDocument/2006/customXml" ds:itemID="{82861A8D-18F7-49BE-8597-C110ACE1100D}">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0F0C1A98-3939-45DF-AF1B-A6571B33B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3697</Words>
  <Application>Microsoft Macintosh PowerPoint</Application>
  <PresentationFormat>Widescreen</PresentationFormat>
  <Paragraphs>256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Courier New</vt:lpstr>
      <vt:lpstr>Symbol</vt:lpstr>
      <vt:lpstr>Lato</vt:lpstr>
      <vt:lpstr>Cambria</vt: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27</cp:revision>
  <dcterms:created xsi:type="dcterms:W3CDTF">2023-11-29T19:33:05Z</dcterms:created>
  <dcterms:modified xsi:type="dcterms:W3CDTF">2025-07-23T20:33:01Z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