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256" r:id="rId5"/>
    <p:sldId id="257" r:id="rId6"/>
    <p:sldId id="258" r:id="rId7"/>
    <p:sldId id="260" r:id="rId8"/>
    <p:sldId id="261" r:id="rId9"/>
    <p:sldId id="279" r:id="rId10"/>
    <p:sldId id="280" r:id="rId11"/>
    <p:sldId id="262" r:id="rId12"/>
    <p:sldId id="281" r:id="rId13"/>
    <p:sldId id="265" r:id="rId14"/>
    <p:sldId id="282" r:id="rId15"/>
    <p:sldId id="283" r:id="rId16"/>
    <p:sldId id="284" r:id="rId17"/>
    <p:sldId id="285" r:id="rId18"/>
    <p:sldId id="286" r:id="rId19"/>
    <p:sldId id="263" r:id="rId20"/>
    <p:sldId id="287" r:id="rId21"/>
    <p:sldId id="264" r:id="rId22"/>
    <p:sldId id="288" r:id="rId23"/>
    <p:sldId id="289" r:id="rId24"/>
    <p:sldId id="290" r:id="rId25"/>
    <p:sldId id="303" r:id="rId26"/>
    <p:sldId id="291" r:id="rId27"/>
    <p:sldId id="267" r:id="rId28"/>
    <p:sldId id="292" r:id="rId29"/>
    <p:sldId id="295" r:id="rId30"/>
    <p:sldId id="294" r:id="rId31"/>
    <p:sldId id="293" r:id="rId32"/>
    <p:sldId id="296" r:id="rId33"/>
    <p:sldId id="297" r:id="rId34"/>
    <p:sldId id="298" r:id="rId35"/>
    <p:sldId id="274" r:id="rId36"/>
    <p:sldId id="299" r:id="rId37"/>
    <p:sldId id="272" r:id="rId38"/>
    <p:sldId id="300" r:id="rId39"/>
    <p:sldId id="301" r:id="rId40"/>
    <p:sldId id="302" r:id="rId41"/>
    <p:sldId id="276" r:id="rId42"/>
    <p:sldId id="275" r:id="rId43"/>
    <p:sldId id="278" r:id="rId44"/>
  </p:sldIdLst>
  <p:sldSz cx="12192000" cy="6858000"/>
  <p:notesSz cx="6858000" cy="9144000"/>
  <p:embeddedFontLst>
    <p:embeddedFont>
      <p:font typeface="Cambria" panose="02040503050406030204" pitchFamily="18" charset="0"/>
      <p:regular r:id="rId46"/>
      <p:bold r:id="rId47"/>
      <p:italic r:id="rId48"/>
      <p:boldItalic r:id="rId49"/>
    </p:embeddedFont>
    <p:embeddedFont>
      <p:font typeface="Lato" panose="020F0502020204030203" pitchFamily="34" charset="0"/>
      <p:regular r:id="rId50"/>
      <p:bold r:id="rId51"/>
      <p:italic r:id="rId52"/>
      <p:boldItalic r:id="rId53"/>
    </p:embeddedFont>
    <p:embeddedFont>
      <p:font typeface="Lato Black" panose="020F0502020204030203" pitchFamily="34" charset="0"/>
      <p:bold r:id="rId54"/>
      <p:italic r:id="rId55"/>
      <p:boldItalic r:id="rId56"/>
    </p:embeddedFont>
    <p:embeddedFont>
      <p:font typeface="Noto Sans Symbols" panose="020F050202020403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hzpaHe6pxBpuFe7pHjh+jdgvM6/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481"/>
    <p:restoredTop sz="43691"/>
  </p:normalViewPr>
  <p:slideViewPr>
    <p:cSldViewPr snapToGrid="0">
      <p:cViewPr varScale="1">
        <p:scale>
          <a:sx n="20" d="100"/>
          <a:sy n="20" d="100"/>
        </p:scale>
        <p:origin x="216"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customschemas.google.com/relationships/presentationmetadata" Target="meta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vatican.va/archive/hist_councils/ii_vatican_council/documents/vat-ii_const_19641121_lumen-gentium_sp.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vatican.va/archive/hist_councils/ii_vatican_council/documents/vat-ii_decree_19651028_christus-dominus_sp.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HWNwkIY6-4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9ac8ef73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Tal vez has visto imágenes de Jesús en el pesebre y pensó: “Qué lindo bebé!” Pero olvida que ese bebé es el Dios Creador Todopoderoso. </a:t>
            </a: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Es un contraste impactante verlo indefenso al nacer, incapaz de alimentarse por sí mismo. </a:t>
            </a: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A lo largo de los Evangelios podemos seguir viendo su estado de humillación: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sin hogar.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hambriento en el desierto.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silencioso ante Pilato.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crucificado.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que murió.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Él no parecía muy poderoso en su estado de humillación.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8" name="Google Shape;168;g279ac8ef7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6BC7DE9A-71B1-A83C-A57C-FB1DDB1F5E1E}"/>
            </a:ext>
          </a:extLst>
        </p:cNvPr>
        <p:cNvGrpSpPr/>
        <p:nvPr/>
      </p:nvGrpSpPr>
      <p:grpSpPr>
        <a:xfrm>
          <a:off x="0" y="0"/>
          <a:ext cx="0" cy="0"/>
          <a:chOff x="0" y="0"/>
          <a:chExt cx="0" cy="0"/>
        </a:xfrm>
      </p:grpSpPr>
      <p:sp>
        <p:nvSpPr>
          <p:cNvPr id="143" name="Google Shape;143;g2e8f58b83d9_0_989:notes">
            <a:extLst>
              <a:ext uri="{FF2B5EF4-FFF2-40B4-BE49-F238E27FC236}">
                <a16:creationId xmlns:a16="http://schemas.microsoft.com/office/drawing/2014/main" id="{2DC188E0-9706-8F41-A420-ECCACFA7CF9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3. ¿Qué consuelo encontramos en la humillación de Jesucristo? ¿Para qué se humilló a sí mismo?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4" name="Google Shape;144;g2e8f58b83d9_0_989:notes">
            <a:extLst>
              <a:ext uri="{FF2B5EF4-FFF2-40B4-BE49-F238E27FC236}">
                <a16:creationId xmlns:a16="http://schemas.microsoft.com/office/drawing/2014/main" id="{F1CC3BA5-38A7-48A1-A81D-0B74D3A27E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62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C9EDF17B-3D0A-C2AA-0324-332DF21CCBC0}"/>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313B08EE-708A-E8A4-716C-5EE18AFA95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¿Qué consuelo encontramos en la humillación de Jesucristo? ¿Para qué se humilló a sí mismo?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se humilló (es decir, dejó de usar su poder y gloria por un tiempo) para salvarnos.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2 Corintios 8:9 pues ustedes ya conocen la gracia de nuestro Señor Jesucristo que, por amor a ustedes, siendo rico se hizo pobre, para que con su pobreza ustedes fueran enriquecidos.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Marcos 10:45 Porque ni siquiera el Hijo del Hombre vino para ser servido, sino para servir y para dar su vida en rescate por muchos.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070A4A18-2967-36FE-8DE3-7D95D94B91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2371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95727575-CFF2-2A40-4A61-6E2FDB893C7E}"/>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09A7333B-6E1D-5586-432F-89339A4464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b="0" i="1" dirty="0">
                <a:effectLst/>
                <a:latin typeface="Calibri" panose="020F0502020204030204" pitchFamily="34" charset="0"/>
                <a:ea typeface="Times New Roman" panose="02020603050405020304" pitchFamily="18" charset="0"/>
              </a:rPr>
              <a:t> </a:t>
            </a:r>
            <a:r>
              <a:rPr lang="es-ES" sz="1800" b="0" u="sng" dirty="0">
                <a:solidFill>
                  <a:srgbClr val="000000"/>
                </a:solidFill>
                <a:effectLst/>
                <a:latin typeface="Calibri" panose="020F0502020204030204" pitchFamily="34" charset="0"/>
                <a:ea typeface="Times New Roman" panose="02020603050405020304" pitchFamily="18" charset="0"/>
              </a:rPr>
              <a:t>OBJETIVOS DE LECCIÓN 4</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Describir la humillación de Cristo y su propósito.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1" dirty="0">
                <a:solidFill>
                  <a:srgbClr val="000000"/>
                </a:solidFill>
                <a:effectLst/>
                <a:latin typeface="Calibri" panose="020F0502020204030204" pitchFamily="34" charset="0"/>
                <a:ea typeface="Times New Roman" panose="02020603050405020304" pitchFamily="18" charset="0"/>
              </a:rPr>
              <a:t>Describir la exaltación de Cristo y su propósito.</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Identificar que significa “anticristo” y comprender cómo se opone a Cristo y a su obra de salvación. </a:t>
            </a:r>
            <a:endParaRPr lang="en-US" sz="1800" b="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80ED920C-A04E-0257-A4BA-AC6898DBCD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560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AF0830AD-AF05-0401-05C8-F13DF596D878}"/>
            </a:ext>
          </a:extLst>
        </p:cNvPr>
        <p:cNvGrpSpPr/>
        <p:nvPr/>
      </p:nvGrpSpPr>
      <p:grpSpPr>
        <a:xfrm>
          <a:off x="0" y="0"/>
          <a:ext cx="0" cy="0"/>
          <a:chOff x="0" y="0"/>
          <a:chExt cx="0" cy="0"/>
        </a:xfrm>
      </p:grpSpPr>
      <p:sp>
        <p:nvSpPr>
          <p:cNvPr id="182" name="Google Shape;182;g279abd6aa86_0_5:notes">
            <a:extLst>
              <a:ext uri="{FF2B5EF4-FFF2-40B4-BE49-F238E27FC236}">
                <a16:creationId xmlns:a16="http://schemas.microsoft.com/office/drawing/2014/main" id="{43B8C672-E0CF-7B30-A9DF-31C16590992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1. La exaltación de Jesucristo. ¿A qué nos referimos cuando hablamos de la exaltación de Cristo? </a:t>
            </a:r>
            <a:endParaRPr lang="en-US" sz="1800" dirty="0">
              <a:effectLst/>
              <a:latin typeface="Calibri" panose="020F0502020204030204" pitchFamily="34" charset="0"/>
              <a:ea typeface="Calibri" panose="020F0502020204030204" pitchFamily="34" charset="0"/>
            </a:endParaRPr>
          </a:p>
          <a:p>
            <a:pPr marL="0" marR="0" indent="0">
              <a:buFontTx/>
              <a:buNone/>
            </a:pPr>
            <a:endParaRPr sz="1104" b="1" dirty="0">
              <a:solidFill>
                <a:schemeClr val="dk1"/>
              </a:solidFill>
              <a:latin typeface="Calibri"/>
              <a:ea typeface="Calibri"/>
              <a:cs typeface="Calibri"/>
              <a:sym typeface="Calibri"/>
            </a:endParaRPr>
          </a:p>
        </p:txBody>
      </p:sp>
      <p:sp>
        <p:nvSpPr>
          <p:cNvPr id="183" name="Google Shape;183;g279abd6aa86_0_5:notes">
            <a:extLst>
              <a:ext uri="{FF2B5EF4-FFF2-40B4-BE49-F238E27FC236}">
                <a16:creationId xmlns:a16="http://schemas.microsoft.com/office/drawing/2014/main" id="{172BAA6D-59FE-1448-9F6D-F40A3E64C1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405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D26EE8C0-2E08-8BC4-56BC-B81B2DC1AEE4}"/>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269BB5B7-D7E5-871F-9E35-F0D62A7C624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La exaltación de Jesucristo. ¿A qué nos referimos cuando hablamos de la exaltación de Cristo?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Filipenses 2:9 Por lo cual Dios también lo exaltó hasta lo sumo, y le dio un nombre que es sobre todo nombre.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Cuando hablamos de la exaltación de Cristo, nos referimos a que, como Dios-hombre, volvió a hacer pleno uso de su poder y gloria celestiales.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Él consumó todo lo necesario para nuestra salvación y ahora está coronado de poder y gloria, gobernando su iglesia y guiándonos al cielo para estar con él por la eternidad.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No dejó de ser humano; sigue siendo nuestro hermano. Pero ahora, ha retomado plenamente la función y el uso de sus atributos divinos – por nosotros.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27A47C34-A3D7-46E5-A676-3161C68579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9083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¿Cómo fue exaltado Cristo? ¿Cuáles son algunas de las etapas de su exaltación?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152" name="Google Shape;152;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2C2EEB15-03EF-0CDB-B5AB-08113C37B2B9}"/>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48B06861-4EB5-629D-404C-AE78E12EF2E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¿Cómo fue exaltado Cristo? ¿Cuáles son algunas de las etapas de su exaltación?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descenso al infierno – Jesús fue y predicó a los espíritus encarcelados (1 Pedro 3:19)</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resurrección – Cristo resucitó de los muertos por la gloria del Padre (Romanos 6:4)</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acenso al cielo – El Señor fue recibido en el cielo y se sentó a la diestra de Dios (Marcos 16:19)</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reinado a la diestra de Dios Padre (Marcos 16:19)</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venida para juzgar a los vivos y a los muertos – Él es el que Dios ha puesto por Juez de vivos y muertos (Hechos 10:42)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B0EFEED0-A7E4-1F5D-4CAB-794452B952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1495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b293faa54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3. ¿Qué estaba haciendo Jesús cuando descendió al infierno? </a:t>
            </a:r>
            <a:br>
              <a:rPr lang="es-ES" sz="1100" dirty="0">
                <a:solidFill>
                  <a:srgbClr val="000000"/>
                </a:solidFill>
                <a:effectLst/>
                <a:latin typeface="Calibri" panose="020F0502020204030204" pitchFamily="34" charset="0"/>
                <a:ea typeface="Calibri" panose="020F0502020204030204" pitchFamily="34" charset="0"/>
              </a:rPr>
            </a:br>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1 Pedro 3:18-19 Porque también Cristo padeció una sola vez por los pecados, el justo por los injustos, para llevarnos a Dios, siendo a la verdad muerto en la carne, pero vivificado en espíritu; en el cual también fue y predicó a los espíritus encarcelados, </a:t>
            </a:r>
          </a:p>
          <a:p>
            <a:pPr marL="0" marR="0" lvl="0" indent="0">
              <a:buFontTx/>
              <a:buNone/>
            </a:pPr>
            <a:endPar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“Espíritus encarcelados” se refiere claramente al infierno. Estos son espíritus incrédulos “que desobedecieron en los días de Noé,” no las almas de creyentes. (Judas 6 habla de prisiones eternas; 2 Pedro 2:4 habla de ángeles que pecaron, arrojados a prisiones de oscuridad) </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“Predicó” no significa que evangelizó, sino que “proclamó”. La Biblia enseña que, una vez que una persona muere, su destino eterno queda sellado; no hay oportunidad de arrepentimiento después de la muerte. (Hebreos 9:27; Lucas 16:25-26)</a:t>
            </a: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Estaba proclamando su victoria sobre el diablo y los poderes del mal.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0" name="Google Shape;160;g2eb293faa54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847FD2E0-EB56-73BF-5C64-8AB353500E27}"/>
            </a:ext>
          </a:extLst>
        </p:cNvPr>
        <p:cNvGrpSpPr/>
        <p:nvPr/>
      </p:nvGrpSpPr>
      <p:grpSpPr>
        <a:xfrm>
          <a:off x="0" y="0"/>
          <a:ext cx="0" cy="0"/>
          <a:chOff x="0" y="0"/>
          <a:chExt cx="0" cy="0"/>
        </a:xfrm>
      </p:grpSpPr>
      <p:sp>
        <p:nvSpPr>
          <p:cNvPr id="159" name="Google Shape;159;g2eb293faa54_0_126:notes">
            <a:extLst>
              <a:ext uri="{FF2B5EF4-FFF2-40B4-BE49-F238E27FC236}">
                <a16:creationId xmlns:a16="http://schemas.microsoft.com/office/drawing/2014/main" id="{A9212ABE-8E7C-C938-96BB-BEE26F31C06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Colosenses 2:13-15 Pero ahora, Dios les ha dado vida juntamente con él, y les ha perdonado todos sus pecados. Ha anulado el acta de los decretos que había contra nosotros y que nos era adversa; la quitó de en medio y la clavó en la cruz. Desarmó además a los poderes y las potestades, y los exhibió públicamente al triunfar sobre ellos en la cruz.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Cristo despojó al diablo en la cruz, pagando por nuestros pecados.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Con su descenso al infierno, Cristo hizo pública su victoria sobre el diablo </a:t>
            </a: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El descenso de Cristo al infierno nos da la seguridad de su victoria total sobre el diablo y todo poder maligno.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0" name="Google Shape;160;g2eb293faa54_0_126:notes">
            <a:extLst>
              <a:ext uri="{FF2B5EF4-FFF2-40B4-BE49-F238E27FC236}">
                <a16:creationId xmlns:a16="http://schemas.microsoft.com/office/drawing/2014/main" id="{8EE15909-7E55-E690-70A9-A1F16E729D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095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Times New Roman" panose="02020603050405020304" pitchFamily="18" charset="0"/>
              </a:rPr>
              <a:t>1. Bienvenida y saludos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s-ES" sz="1800" dirty="0">
                <a:effectLst/>
                <a:latin typeface="Calibri" panose="020F0502020204030204" pitchFamily="34" charset="0"/>
                <a:ea typeface="Times New Roman" panose="02020603050405020304" pitchFamily="18" charset="0"/>
              </a:rPr>
            </a:br>
            <a:r>
              <a:rPr lang="es-ES" sz="1800" dirty="0">
                <a:effectLst/>
                <a:latin typeface="Calibri" panose="020F0502020204030204" pitchFamily="34" charset="0"/>
                <a:ea typeface="Times New Roman" panose="02020603050405020304" pitchFamily="18" charset="0"/>
              </a:rPr>
              <a:t>Hola a todos y bienvenidos de nuevo. Es una alegría poder continuar juntos en este estudio tan importante sobre lo que Cristo ha hecho por nosotros. En nuestras lecciones anteriores, vimos con claridad cómo Jesús ganó nuestra salvación: con su obediencia perfecta y con su muerte inocente, todo dado gratuitamente por la fe. Espero que eso haya fortalecido su confianza en que nuestra salvación se basa completamente en lo que él hizo por nosotros, y no en lo que nosotros hacemos por él. ¡Qué paz!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8C37DC37-0B9F-47B7-2790-C13071056F21}"/>
            </a:ext>
          </a:extLst>
        </p:cNvPr>
        <p:cNvGrpSpPr/>
        <p:nvPr/>
      </p:nvGrpSpPr>
      <p:grpSpPr>
        <a:xfrm>
          <a:off x="0" y="0"/>
          <a:ext cx="0" cy="0"/>
          <a:chOff x="0" y="0"/>
          <a:chExt cx="0" cy="0"/>
        </a:xfrm>
      </p:grpSpPr>
      <p:sp>
        <p:nvSpPr>
          <p:cNvPr id="143" name="Google Shape;143;g2e8f58b83d9_0_989:notes">
            <a:extLst>
              <a:ext uri="{FF2B5EF4-FFF2-40B4-BE49-F238E27FC236}">
                <a16:creationId xmlns:a16="http://schemas.microsoft.com/office/drawing/2014/main" id="{9D57FF47-E455-BC32-570B-E8C73F0BA13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4. ¿Qué consuelo encontramos en la exaltación de Jesucristo? ¿Por qué exaltó Dios a Cristo?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4" name="Google Shape;144;g2e8f58b83d9_0_989:notes">
            <a:extLst>
              <a:ext uri="{FF2B5EF4-FFF2-40B4-BE49-F238E27FC236}">
                <a16:creationId xmlns:a16="http://schemas.microsoft.com/office/drawing/2014/main" id="{1BA1C0E5-9F32-48F9-02CD-899161A09D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522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086E9004-1BEE-80D7-B699-54CB78D6FC8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4B30491D-D572-9FFC-86B5-2132907CCFB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¿Qué consuelo encontramos en la exaltación de Jesucristo? ¿Por qué exaltó Dios a Cristo?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Filipenses 2:9-11 Por lo cual Dios también lo exaltó hasta lo sumo, y le dio un nombre que es sobre todo nombre, para que en el nombre de Jesús se doble toda rodilla de los que están en los cielos, y en la tierra, y debajo de la tierra; y toda lengua confiese que Jesucristo es el Señor, para gloria de Dios el Padre.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Dios exaltó a Cristo para asegurarnos que él es verdaderamente nuestro Redentor. Su exaltación confirma y sella que su misión fue cumplida. Consumado es.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B772CBFB-A125-A71A-112F-6D5DA2E866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115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92F238A5-B6CB-532D-4DBC-2EF6ABC16C97}"/>
            </a:ext>
          </a:extLst>
        </p:cNvPr>
        <p:cNvGrpSpPr/>
        <p:nvPr/>
      </p:nvGrpSpPr>
      <p:grpSpPr>
        <a:xfrm>
          <a:off x="0" y="0"/>
          <a:ext cx="0" cy="0"/>
          <a:chOff x="0" y="0"/>
          <a:chExt cx="0" cy="0"/>
        </a:xfrm>
      </p:grpSpPr>
      <p:sp>
        <p:nvSpPr>
          <p:cNvPr id="167" name="Google Shape;167;g279ac8ef736_0_5:notes">
            <a:extLst>
              <a:ext uri="{FF2B5EF4-FFF2-40B4-BE49-F238E27FC236}">
                <a16:creationId xmlns:a16="http://schemas.microsoft.com/office/drawing/2014/main" id="{64C191DA-ECFA-E9F8-AB02-4A72ADDCD5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100" dirty="0">
                <a:effectLst/>
                <a:latin typeface="Calibri" panose="020F0502020204030204" pitchFamily="34" charset="0"/>
                <a:ea typeface="Calibri" panose="020F0502020204030204" pitchFamily="34" charset="0"/>
              </a:rPr>
              <a:t>Su exaltación confirma y sella que su misión fue cumplida. Consumado es. </a:t>
            </a:r>
            <a:endParaRPr lang="en-US" sz="110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8" name="Google Shape;168;g279ac8ef736_0_5:notes">
            <a:extLst>
              <a:ext uri="{FF2B5EF4-FFF2-40B4-BE49-F238E27FC236}">
                <a16:creationId xmlns:a16="http://schemas.microsoft.com/office/drawing/2014/main" id="{A0A3E083-4E9E-20D6-930D-EA38395ECE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9574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016994F5-F176-C001-A72D-6FBAFC5F5900}"/>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DAD51764-AE17-4990-0BE6-02DC9639240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b="0" i="1" dirty="0">
                <a:effectLst/>
                <a:latin typeface="Calibri" panose="020F0502020204030204" pitchFamily="34" charset="0"/>
                <a:ea typeface="Times New Roman" panose="02020603050405020304" pitchFamily="18" charset="0"/>
              </a:rPr>
              <a:t> </a:t>
            </a:r>
            <a:r>
              <a:rPr lang="es-ES" sz="1800" b="0" u="sng" dirty="0">
                <a:solidFill>
                  <a:srgbClr val="000000"/>
                </a:solidFill>
                <a:effectLst/>
                <a:latin typeface="Calibri" panose="020F0502020204030204" pitchFamily="34" charset="0"/>
                <a:ea typeface="Times New Roman" panose="02020603050405020304" pitchFamily="18" charset="0"/>
              </a:rPr>
              <a:t>OBJETIVOS DE LECCIÓN 4</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Describir la humillación de Cristo y su propósito.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Describir la exaltación de Cristo y su propósito.</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1" dirty="0">
                <a:solidFill>
                  <a:srgbClr val="000000"/>
                </a:solidFill>
                <a:effectLst/>
                <a:latin typeface="Calibri" panose="020F0502020204030204" pitchFamily="34" charset="0"/>
                <a:ea typeface="Times New Roman" panose="02020603050405020304" pitchFamily="18" charset="0"/>
              </a:rPr>
              <a:t>Identificar que significa “anticristo” y comprender cómo se opone a Cristo y a su obra de salvación. </a:t>
            </a:r>
            <a:endParaRPr lang="en-US" sz="1800" b="1"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324C068B-B5C2-70C9-E28A-837CB3B999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1404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9abd6aa8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El Anticristo</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Después de haber dedicado un tiempo considerable a estudiar quién es Cristo y su obra de salvación en las clases anteriores, ahora queremos profundizar en el tema de aquel que se opone a Jesús y a su obra redentora: el anticristo.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83" name="Google Shape;183;g279abd6aa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FD497977-E0B2-7F7A-5678-E761997EB762}"/>
            </a:ext>
          </a:extLst>
        </p:cNvPr>
        <p:cNvGrpSpPr/>
        <p:nvPr/>
      </p:nvGrpSpPr>
      <p:grpSpPr>
        <a:xfrm>
          <a:off x="0" y="0"/>
          <a:ext cx="0" cy="0"/>
          <a:chOff x="0" y="0"/>
          <a:chExt cx="0" cy="0"/>
        </a:xfrm>
      </p:grpSpPr>
      <p:sp>
        <p:nvSpPr>
          <p:cNvPr id="182" name="Google Shape;182;g279abd6aa86_0_5:notes">
            <a:extLst>
              <a:ext uri="{FF2B5EF4-FFF2-40B4-BE49-F238E27FC236}">
                <a16:creationId xmlns:a16="http://schemas.microsoft.com/office/drawing/2014/main" id="{FE7AB394-4E2E-F8D0-3CAF-7ADDD01CE28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El prefijo “anti” puede significar tanto “contra” como “en lugar de”. El Anticristo es alguien que se opone a Cristo al tratar de tomar su lugar – un falso Cristo, un tipo de Jesús sustituto. </a:t>
            </a:r>
          </a:p>
          <a:p>
            <a:pPr marL="342900" marR="0" lvl="0" indent="-342900">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Tanto el apóstol Juan como el apóstol Pablo advirtieron a los creyentes sobre el anticristo. Estudiemos sus palabras para comprender mejor esta amenaza a la verdadera fe.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83" name="Google Shape;183;g279abd6aa86_0_5:notes">
            <a:extLst>
              <a:ext uri="{FF2B5EF4-FFF2-40B4-BE49-F238E27FC236}">
                <a16:creationId xmlns:a16="http://schemas.microsoft.com/office/drawing/2014/main" id="{F3F6DE0C-94DE-F540-132F-73EA0EBE7B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9336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53034B61-A2F0-98AB-86B6-DF10C37F086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0A2AA6AA-B0C7-69B8-347F-6220F359864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Los anticristos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rPr>
              <a:t>1 Juan 2:18-19, 22 Hijitos, han llegado los últimos tiempos; y así como ustedes oyeron que el anticristo viene, ahora han surgido muchos anticristos; por esto sabemos que han llegado los últimos tiempos. Ellos salieron de nosotros, pero no eran de nosotros. Si hubieran sido de nosotros, habrían permanecido con nosotros. Pero salieron para que fuera evidente que no todos son de nosotros… ¿Quién es el mentiroso, sino el que niega que Jesús es el Cristo? Éste es el anticristo, el que niega al Padre y al Hijo.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Los anticristos: formaban parte de la iglesia (salieron de nosotros), pero enseñaban algo contrario, negando que Jesús es el Cristo</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Cuando hablamos de anticristos, nos referimos a cualquier persona, enseñanza o sistema que pretenda ocupar el lugar de Cristo.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Como cristianos, creemos que Jesús es nuestro único Salvador del pecado. Su muerte en la cruz pagó completamente la deuda de nuestros pecados. Nada se le puede añadir. Él lo hizo todo.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Cualquier enseñanza que pretenda reemplazar lo que Cristo ya hizo o que añada algo a su obra consumada actúa en el espíritu del anticristo, porque desvía la atención de Cristo como único mediador entre Dios y los hombres.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¡Que amenaza tan grave! Cristo es el único camino que nos reconcilia con Dios, y por eso el diablo ataca precisamente allí, buscando romper esa confianza. Su objetivo es destruir en las personas la fe en Jesús como Dios verdadero y Salvador perfecto.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Juan también menciona a un enemigo singular (V. 18), un gran Anticristo. Este concepto se desarrolla más ampliamente en 2 Tesalonicenses 2.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1E158A29-E101-56C5-4203-8CBFF7C799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842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14094B42-0E99-5445-7294-6AEFE6EE13A4}"/>
            </a:ext>
          </a:extLst>
        </p:cNvPr>
        <p:cNvGrpSpPr/>
        <p:nvPr/>
      </p:nvGrpSpPr>
      <p:grpSpPr>
        <a:xfrm>
          <a:off x="0" y="0"/>
          <a:ext cx="0" cy="0"/>
          <a:chOff x="0" y="0"/>
          <a:chExt cx="0" cy="0"/>
        </a:xfrm>
      </p:grpSpPr>
      <p:sp>
        <p:nvSpPr>
          <p:cNvPr id="182" name="Google Shape;182;g279abd6aa86_0_5:notes">
            <a:extLst>
              <a:ext uri="{FF2B5EF4-FFF2-40B4-BE49-F238E27FC236}">
                <a16:creationId xmlns:a16="http://schemas.microsoft.com/office/drawing/2014/main" id="{DB553000-ADDA-344A-FF8E-18513007107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El Anticristo: el hombre de pecado</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2 Tesalonicenses 2:1-12 es uno de los pasajes principales sobre el Anticristo. En esta sección, Pablo lo llama “el hombre de pecado”, otro nombre que describe su carácter y obra. ¿Qué aprendemos acerca del anticristo de estos versículos?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83" name="Google Shape;183;g279abd6aa86_0_5:notes">
            <a:extLst>
              <a:ext uri="{FF2B5EF4-FFF2-40B4-BE49-F238E27FC236}">
                <a16:creationId xmlns:a16="http://schemas.microsoft.com/office/drawing/2014/main" id="{51886FE5-55EA-9012-5F88-FD89BB7745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7212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1591E565-6BED-4C19-430A-E47A0AEFFC0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568F4AE9-844E-A28D-5E22-D91E880CC24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V.1-2 Hermanos, con respecto a la venida de nuestro Señor Jesucristo y nuestra reunión con él, les rogamos que no cambien fácilmente de manera de pensar. No se dejen asustar por nadie, ni siquiera por un espíritu, una palabra, o una carta que pretenda aparecer como nuestra, en el sentido de que el día del Señor está cerca.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i="1"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“el día del Señor” = se refiere al regreso de Cristo para juzgar al mundo.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349E2D87-0FE3-2862-2910-FC50C389A7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7582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FCBE3DA5-D065-EB8B-AE7E-634A98AE646C}"/>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2A715793-06A3-06FE-087C-3891182343D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V. 3-4 De ninguna manera se dejen engañar. Porque ese día no vendrá sin que antes venga la apostasía, y se manifieste el hombre de pecado, es decir, el hijo de perdición, el cual se opone y se enfrenta a todo lo que se llama Dios o es objeto de culto. Llega al grado de sentarse en el templo de Dios y de ocupar su lugar, haciéndose pasar por Dios.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i="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apostasía” significa negar o desertar la verdad de la salvación.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Pablo dice que la apostasía vendría acompañada del Anticristo. (V.3)</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Antes de la segunda venida de Jesús, aparecerá el Anticristo, que se opondrá a Dios (V.3)</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Anticristo actuará como si fuera Dios mismo, tomando un lugar especial dentro de la iglesia. (V.4)</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9C64CE00-3694-AC20-D5B8-EE4D78CD06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063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2. Introducción breve a la lección</a:t>
            </a:r>
          </a:p>
          <a:p>
            <a:pPr marL="0" marR="1270" indent="0">
              <a:lnSpc>
                <a:spcPct val="103000"/>
              </a:lnSpc>
              <a:spcAft>
                <a:spcPts val="50"/>
              </a:spcAft>
              <a:buFontTx/>
              <a:buNone/>
            </a:pPr>
            <a:endParaRPr lang="en-US" sz="1800" dirty="0">
              <a:effectLst/>
              <a:latin typeface="Times New Roman" panose="02020603050405020304" pitchFamily="18" charset="0"/>
              <a:ea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Hoy vamos a profundizar aún más en la obra de Jesús, enfocándonos en su humillación y su exaltación. Estas verdades nos muestran hasta dónde estuvo dispuesto a llegar por amor a nosotros, y cómo ahora reina con gloria para nuestro beneficio.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D070971A-0B8A-C8D6-81B6-962A0FBFC5FC}"/>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5BC346C2-B64A-E037-25E7-B47828F097C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V. 5-7 ¿No se acuerdan de que, cuando yo estaba todavía con ustedes, les advertía esto? Y ahora ustedes saben bien qué es lo que lo detiene, a fin de que a su debido tiempo se manifieste. Porque el misterio de la iniquidad ya está en acción, sólo que en este momento hay quien lo detiene, hasta que él a su vez sea quitado de en medio.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i="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oposición a Cristo ya existía cuando Pablo escribió esta carta. (V.6)</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Algo lo está frenando por el momento – entendemos que es la Palabra de Dios a través de la predicación fiel.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Pero llegará el día cuando el Anticristo se mostrará claramente</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16D29520-7443-80C8-B248-05E93FBE6E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9286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00D531EF-09FE-87B4-8205-F787E0B4876E}"/>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ACDA23A1-8056-3D62-1A50-0553E481368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V.8-10 Entonces se manifestará ese malvado, a quien el Señor matará con el espíritu de su boca y destruirá con el resplandor de su venida. La llegada de este malvado, que es obra de Satanás, vendrá acompañada de gran poder y de señales y prodigios engañosos, y con toda falsedad e iniquidad para los que se pierden, por no hacer querido recibir el amor de la verdad para ser salvados.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i="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Anticristo será destruido por Cristo en su regreso (V.8)</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Satanás lo apoyará, haciendo milagros falsos para engañar a muchas personas (V.9)</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Satanás usaría su poder para llevar a los seguidores del Anticristo a unirse con el hombre de pecado para negar la verdad de la salvación.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2C88A5E2-6098-7849-F07C-0D7255BA7B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5472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9ac8ef736_2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4. El Papado</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Aunque hay muchos anticristos en el mundo, el papado es el ejemplo más destacado y visible del espíritu del anticristo. Por eso, lo identificamos con el Anticristo y el hombre </a:t>
            </a:r>
            <a:r>
              <a:rPr lang="es-ES" sz="1100">
                <a:effectLst/>
                <a:latin typeface="Calibri" panose="020F0502020204030204" pitchFamily="34" charset="0"/>
                <a:ea typeface="Calibri" panose="020F0502020204030204" pitchFamily="34" charset="0"/>
              </a:rPr>
              <a:t>de iniquidad en 2 Tes 2. </a:t>
            </a:r>
            <a:endParaRPr lang="es-E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Según la Iglesia Católica Romana, el Papa es el infalible sustituto de Cristo en la tierra. El Papa tiene autoridad suprema sobre la iglesia y toma el lugar de Dios. (Vicario de Dios de la tierra)</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882 El </a:t>
            </a:r>
            <a:r>
              <a:rPr lang="es-ES" sz="1100" i="1" dirty="0">
                <a:effectLst/>
                <a:latin typeface="Calibri" panose="020F0502020204030204" pitchFamily="34" charset="0"/>
                <a:ea typeface="Calibri" panose="020F0502020204030204" pitchFamily="34" charset="0"/>
              </a:rPr>
              <a:t>Sumo Pontífice</a:t>
            </a:r>
            <a:r>
              <a:rPr lang="es-ES" sz="1100" dirty="0">
                <a:effectLst/>
                <a:latin typeface="Calibri" panose="020F0502020204030204" pitchFamily="34" charset="0"/>
                <a:ea typeface="Calibri" panose="020F0502020204030204" pitchFamily="34" charset="0"/>
              </a:rPr>
              <a:t>, obispo de Roma y sucesor de san Pedro, "es el principio y fundamento perpetuo y visible de unidad, tanto de los obispos como de la muchedumbre de los fieles </a:t>
            </a:r>
            <a:r>
              <a:rPr lang="es-ES" sz="1100" dirty="0">
                <a:solidFill>
                  <a:srgbClr val="000000"/>
                </a:solidFill>
                <a:effectLst/>
                <a:latin typeface="Calibri" panose="020F0502020204030204" pitchFamily="34" charset="0"/>
                <a:ea typeface="Calibri" panose="020F0502020204030204" pitchFamily="34" charset="0"/>
              </a:rPr>
              <a:t>"(</a:t>
            </a:r>
            <a:r>
              <a:rPr lang="es-ES" sz="1100" u="sng" dirty="0">
                <a:solidFill>
                  <a:srgbClr val="000000"/>
                </a:solidFill>
                <a:effectLst/>
                <a:latin typeface="Calibri" panose="020F0502020204030204" pitchFamily="34" charset="0"/>
                <a:ea typeface="Calibri" panose="020F0502020204030204" pitchFamily="34" charset="0"/>
                <a:hlinkClick r:id="rId3"/>
              </a:rPr>
              <a:t>LG</a:t>
            </a:r>
            <a:r>
              <a:rPr lang="es-ES" sz="1100" dirty="0">
                <a:solidFill>
                  <a:srgbClr val="000000"/>
                </a:solidFill>
                <a:effectLst/>
                <a:latin typeface="Calibri" panose="020F0502020204030204" pitchFamily="34" charset="0"/>
                <a:ea typeface="Calibri" panose="020F0502020204030204" pitchFamily="34" charset="0"/>
              </a:rPr>
              <a:t> 23). "El Pontífice Romano, en efecto, tiene en la Iglesia, en virtud de su función de Vicario de Cristo y Pastor de toda la Iglesia, la potestad plena, suprema y universal, que puede ejercer siempre con entera libertad" (</a:t>
            </a:r>
            <a:r>
              <a:rPr lang="es-ES" sz="1100" u="sng" dirty="0">
                <a:solidFill>
                  <a:srgbClr val="000000"/>
                </a:solidFill>
                <a:effectLst/>
                <a:latin typeface="Calibri" panose="020F0502020204030204" pitchFamily="34" charset="0"/>
                <a:ea typeface="Calibri" panose="020F0502020204030204" pitchFamily="34" charset="0"/>
                <a:hlinkClick r:id="rId3"/>
              </a:rPr>
              <a:t>LG</a:t>
            </a:r>
            <a:r>
              <a:rPr lang="es-ES" sz="1100" dirty="0">
                <a:solidFill>
                  <a:srgbClr val="000000"/>
                </a:solidFill>
                <a:effectLst/>
                <a:latin typeface="Calibri" panose="020F0502020204030204" pitchFamily="34" charset="0"/>
                <a:ea typeface="Calibri" panose="020F0502020204030204" pitchFamily="34" charset="0"/>
              </a:rPr>
              <a:t> 22; cf. </a:t>
            </a:r>
            <a:r>
              <a:rPr lang="es-ES" sz="1100" u="sng" dirty="0">
                <a:solidFill>
                  <a:srgbClr val="000000"/>
                </a:solidFill>
                <a:effectLst/>
                <a:latin typeface="Calibri" panose="020F0502020204030204" pitchFamily="34" charset="0"/>
                <a:ea typeface="Calibri" panose="020F0502020204030204" pitchFamily="34" charset="0"/>
                <a:hlinkClick r:id="rId4"/>
              </a:rPr>
              <a:t>CD</a:t>
            </a:r>
            <a:r>
              <a:rPr lang="es-ES" sz="1100" dirty="0">
                <a:solidFill>
                  <a:srgbClr val="000000"/>
                </a:solidFill>
                <a:effectLst/>
                <a:latin typeface="Calibri" panose="020F0502020204030204" pitchFamily="34" charset="0"/>
                <a:ea typeface="Calibri" panose="020F0502020204030204" pitchFamily="34" charset="0"/>
              </a:rPr>
              <a:t> 2. 9).</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891 "El Romano Pontífice, cabeza del colegio episcopal, goza de esta infalibilidad en virtud de su ministerio cuando, como Pastor y Maestro supremo de todos los fieles que confirma en la fe a sus hermanos, proclama por un acto definitivo la doctrina en cuestiones de fe y moral</a:t>
            </a: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u="sng" dirty="0">
              <a:solidFill>
                <a:schemeClr val="dk1"/>
              </a:solidFill>
              <a:latin typeface="Calibri"/>
              <a:ea typeface="Calibri"/>
              <a:cs typeface="Calibri"/>
              <a:sym typeface="Calibri"/>
            </a:endParaRPr>
          </a:p>
        </p:txBody>
      </p:sp>
      <p:sp>
        <p:nvSpPr>
          <p:cNvPr id="239" name="Google Shape;239;g279ac8ef736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AC266C71-C071-19A7-C60E-3F959C620F91}"/>
            </a:ext>
          </a:extLst>
        </p:cNvPr>
        <p:cNvGrpSpPr/>
        <p:nvPr/>
      </p:nvGrpSpPr>
      <p:grpSpPr>
        <a:xfrm>
          <a:off x="0" y="0"/>
          <a:ext cx="0" cy="0"/>
          <a:chOff x="0" y="0"/>
          <a:chExt cx="0" cy="0"/>
        </a:xfrm>
      </p:grpSpPr>
      <p:sp>
        <p:nvSpPr>
          <p:cNvPr id="238" name="Google Shape;238;g279ac8ef736_2_3:notes">
            <a:extLst>
              <a:ext uri="{FF2B5EF4-FFF2-40B4-BE49-F238E27FC236}">
                <a16:creationId xmlns:a16="http://schemas.microsoft.com/office/drawing/2014/main" id="{59DABDB4-59FC-7769-D90D-D205A569AF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Aunque la Iglesia Católica Romana habla del perdón de Cristo</a:t>
            </a:r>
            <a:r>
              <a:rPr lang="es-ES" sz="1100" dirty="0">
                <a:effectLst/>
                <a:latin typeface="Calibri" panose="020F0502020204030204" pitchFamily="34" charset="0"/>
                <a:ea typeface="Calibri" panose="020F0502020204030204" pitchFamily="34" charset="0"/>
              </a:rPr>
              <a:t>, niega la redención gratuita y completa de Cristo y en cambio enseñan la justificación por las obras. El catolicismo romano en verdad anima a la gente a que crea en Cristo para su perdón; pero después les enseña también a hacer obra de penitencia, a asistir a la misa, a orarle a Dios por medio de María y de los santos, y a sufrir en el purgatorio. </a:t>
            </a: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u="sng" dirty="0">
              <a:solidFill>
                <a:schemeClr val="dk1"/>
              </a:solidFill>
              <a:latin typeface="Calibri"/>
              <a:ea typeface="Calibri"/>
              <a:cs typeface="Calibri"/>
              <a:sym typeface="Calibri"/>
            </a:endParaRPr>
          </a:p>
        </p:txBody>
      </p:sp>
      <p:sp>
        <p:nvSpPr>
          <p:cNvPr id="239" name="Google Shape;239;g279ac8ef736_2_3:notes">
            <a:extLst>
              <a:ext uri="{FF2B5EF4-FFF2-40B4-BE49-F238E27FC236}">
                <a16:creationId xmlns:a16="http://schemas.microsoft.com/office/drawing/2014/main" id="{F47A7F83-9B06-5FB9-E80A-D2D24C18EE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7399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79abd6aa86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Si alguien dice que la fe que justifica no es más que confiar en la misericordia divina, que perdona los pecados por causa de Cristo; o que es solo esa confianza con la que estamos justificados: sea anatema: (Concilio de Trento, sexta Sesión, Canon 12).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sz="1104" b="1" dirty="0">
              <a:solidFill>
                <a:schemeClr val="dk1"/>
              </a:solidFill>
              <a:highlight>
                <a:srgbClr val="FFFFFF"/>
              </a:highlight>
              <a:latin typeface="Calibri"/>
              <a:ea typeface="Calibri"/>
              <a:cs typeface="Calibri"/>
              <a:sym typeface="Calibri"/>
            </a:endParaRPr>
          </a:p>
        </p:txBody>
      </p:sp>
      <p:sp>
        <p:nvSpPr>
          <p:cNvPr id="223" name="Google Shape;223;g279abd6aa8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12B56E7F-43F9-5E8B-D1CC-925CFCCBC2EB}"/>
            </a:ext>
          </a:extLst>
        </p:cNvPr>
        <p:cNvGrpSpPr/>
        <p:nvPr/>
      </p:nvGrpSpPr>
      <p:grpSpPr>
        <a:xfrm>
          <a:off x="0" y="0"/>
          <a:ext cx="0" cy="0"/>
          <a:chOff x="0" y="0"/>
          <a:chExt cx="0" cy="0"/>
        </a:xfrm>
      </p:grpSpPr>
      <p:sp>
        <p:nvSpPr>
          <p:cNvPr id="238" name="Google Shape;238;g279ac8ef736_2_3:notes">
            <a:extLst>
              <a:ext uri="{FF2B5EF4-FFF2-40B4-BE49-F238E27FC236}">
                <a16:creationId xmlns:a16="http://schemas.microsoft.com/office/drawing/2014/main" id="{D449CA3D-A472-D6C2-1959-543F2F6499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Con todos sus requisitos para llegar al cielo y decir que es la cabeza sobre toda la cristiandad por derecho divino, en esencia el papado está diciendo: “Incluso si crees en Cristo y tienes todo lo que es necesario para la salvación en él, sin embargo, es nada y todo en vano, a menos que me consideres tu dios seas sujeto y obediente de mí.” El Papa no permite que las personas sean salvas solo por Cristo y, por lo tanto, esto se establece en lugar de Cristo.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u="sng" dirty="0">
              <a:solidFill>
                <a:schemeClr val="dk1"/>
              </a:solidFill>
              <a:latin typeface="Calibri"/>
              <a:ea typeface="Calibri"/>
              <a:cs typeface="Calibri"/>
              <a:sym typeface="Calibri"/>
            </a:endParaRPr>
          </a:p>
        </p:txBody>
      </p:sp>
      <p:sp>
        <p:nvSpPr>
          <p:cNvPr id="239" name="Google Shape;239;g279ac8ef736_2_3:notes">
            <a:extLst>
              <a:ext uri="{FF2B5EF4-FFF2-40B4-BE49-F238E27FC236}">
                <a16:creationId xmlns:a16="http://schemas.microsoft.com/office/drawing/2014/main" id="{592C8397-A359-063A-BA20-CDA20F6F73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330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4D1A9AE6-A4A2-4BC2-0852-4A7EC58F8BCC}"/>
            </a:ext>
          </a:extLst>
        </p:cNvPr>
        <p:cNvGrpSpPr/>
        <p:nvPr/>
      </p:nvGrpSpPr>
      <p:grpSpPr>
        <a:xfrm>
          <a:off x="0" y="0"/>
          <a:ext cx="0" cy="0"/>
          <a:chOff x="0" y="0"/>
          <a:chExt cx="0" cy="0"/>
        </a:xfrm>
      </p:grpSpPr>
      <p:sp>
        <p:nvSpPr>
          <p:cNvPr id="159" name="Google Shape;159;g2eb293faa54_0_126:notes">
            <a:extLst>
              <a:ext uri="{FF2B5EF4-FFF2-40B4-BE49-F238E27FC236}">
                <a16:creationId xmlns:a16="http://schemas.microsoft.com/office/drawing/2014/main" id="{2EE98DC5-E26E-1835-B3B8-20CA236B0C3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5. ¿Qué pueden hacer los cristianos ante todas esas amenazas?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rPr>
              <a:t>1 Juan 2:26-27 Les he escrito esto acerca de los que los engañan. La unción que ustedes recibieron de él permanece en ustedes, y no tienen necesidad de que nadie les enseñe. Así como la unción misma les enseña todas las cosas, y es verdadera y no falsa, permanezcan en él, tal y como él les ha enseñado.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Dios ya nos ha dado lo que necesitamos para mantenernos firmes en la verdad: hemos sido ungidos con el Espíritu Santo que obre y fortalece la fe en nosotros. Contamos con la Palabra clara y firme de Dios.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0" name="Google Shape;160;g2eb293faa54_0_126:notes">
            <a:extLst>
              <a:ext uri="{FF2B5EF4-FFF2-40B4-BE49-F238E27FC236}">
                <a16:creationId xmlns:a16="http://schemas.microsoft.com/office/drawing/2014/main" id="{B5B0E6BF-910C-6BCE-C637-173A17DB95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9908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Estas son las preguntas del Proyecto Final que correspondientes a esta lección. Animo ustedes a comenzar desde ahora, escribiendo sus respuestas en un cuaderno utilizando información de la clase.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7. Describe la humillación y la exaltación de Cristo.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8. ¿Qué consuelo encontramos en la exaltación de Cristo, especialmente en su resurrección?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278" name="Google Shape;2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2. Encargar la tarea para la Lección 5: </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Ver el siguiente video breve de instrucción: </a:t>
            </a:r>
            <a:r>
              <a:rPr lang="es-ES" sz="1100" u="sng" dirty="0">
                <a:solidFill>
                  <a:srgbClr val="0000FF"/>
                </a:solidFill>
                <a:effectLst/>
                <a:latin typeface="Calibri" panose="020F0502020204030204" pitchFamily="34" charset="0"/>
                <a:ea typeface="Calibri" panose="020F0502020204030204" pitchFamily="34" charset="0"/>
                <a:hlinkClick r:id="rId3"/>
              </a:rPr>
              <a:t>https://www.youtube.com/watch?v=HWNwkIY6-4s</a:t>
            </a: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342900" marR="0" lvl="0" indent="-342900">
              <a:buFont typeface="Arial" panose="020B0604020202020204" pitchFamily="34" charset="0"/>
              <a:buChar char="●"/>
            </a:pPr>
            <a:r>
              <a:rPr lang="es-ES" sz="1100" dirty="0">
                <a:solidFill>
                  <a:srgbClr val="000000"/>
                </a:solidFill>
                <a:effectLst/>
                <a:latin typeface="Calibri" panose="020F0502020204030204" pitchFamily="34" charset="0"/>
                <a:ea typeface="Calibri" panose="020F0502020204030204" pitchFamily="34" charset="0"/>
                <a:cs typeface="Noto Sans Symbols"/>
              </a:rPr>
              <a:t>Leer </a:t>
            </a:r>
            <a:r>
              <a:rPr lang="es-ES" sz="1800" dirty="0">
                <a:solidFill>
                  <a:srgbClr val="000000"/>
                </a:solidFill>
                <a:effectLst/>
                <a:latin typeface="Calibri" panose="020F0502020204030204" pitchFamily="34" charset="0"/>
                <a:ea typeface="Calibri" panose="020F0502020204030204" pitchFamily="34" charset="0"/>
              </a:rPr>
              <a:t>Juan 16:4-15.</a:t>
            </a:r>
            <a:r>
              <a:rPr lang="en-US" dirty="0">
                <a:effectLst/>
              </a:rPr>
              <a:t> </a:t>
            </a:r>
            <a:r>
              <a:rPr lang="es-ES" sz="1100" dirty="0">
                <a:solidFill>
                  <a:srgbClr val="000000"/>
                </a:solidFill>
                <a:effectLst/>
                <a:latin typeface="Calibri" panose="020F0502020204030204" pitchFamily="34" charset="0"/>
                <a:ea typeface="Calibri" panose="020F0502020204030204" pitchFamily="34" charset="0"/>
                <a:cs typeface="Noto Sans Symbols"/>
              </a:rPr>
              <a:t> </a:t>
            </a:r>
            <a:endParaRPr lang="en-US" sz="1200" dirty="0">
              <a:effectLst/>
              <a:latin typeface="Noto Sans Symbols"/>
              <a:ea typeface="Noto Sans Symbols"/>
              <a:cs typeface="Noto Sans Symbols"/>
            </a:endParaRPr>
          </a:p>
          <a:p>
            <a:pPr marL="342900" marR="0" lvl="0" indent="-342900">
              <a:buFont typeface="Arial" panose="020B0604020202020204" pitchFamily="34" charset="0"/>
              <a:buChar char="●"/>
            </a:pPr>
            <a:r>
              <a:rPr lang="es-ES" sz="1100" dirty="0">
                <a:solidFill>
                  <a:srgbClr val="000000"/>
                </a:solidFill>
                <a:effectLst/>
                <a:latin typeface="Calibri" panose="020F0502020204030204" pitchFamily="34" charset="0"/>
                <a:ea typeface="Calibri" panose="020F0502020204030204" pitchFamily="34" charset="0"/>
                <a:cs typeface="Noto Sans Symbols"/>
              </a:rPr>
              <a:t>Reflexionar y responder:</a:t>
            </a:r>
            <a:endParaRPr lang="en-US" sz="1200" dirty="0">
              <a:effectLst/>
              <a:latin typeface="Noto Sans Symbols"/>
              <a:ea typeface="Noto Sans Symbols"/>
              <a:cs typeface="Noto Sans Symbols"/>
            </a:endParaRPr>
          </a:p>
          <a:p>
            <a:pPr marL="742950" marR="0" lvl="1" indent="-285750">
              <a:buFont typeface="Courier New" panose="02070309020205020404" pitchFamily="49" charset="0"/>
              <a:buChar char="o"/>
            </a:pPr>
            <a:r>
              <a:rPr lang="es-ES"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¿Cuál es la evidencia bíblica de que el Espíritu Santo es Dios?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¿Cuál es la voluntad de Dios para todos los seres humanos?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s-E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¿Por qué no podemos llegar a creer en Jesús por nuestra propia cuenta?</a:t>
            </a:r>
            <a:endParaRPr lang="en-US" sz="1800" kern="10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buFont typeface="Courier New" panose="02070309020205020404" pitchFamily="49" charset="0"/>
              <a:buChar char="o"/>
            </a:pPr>
            <a:endParaRPr sz="1104" dirty="0">
              <a:solidFill>
                <a:schemeClr val="dk1"/>
              </a:solidFill>
              <a:latin typeface="Calibri"/>
              <a:ea typeface="Calibri"/>
              <a:cs typeface="Calibri"/>
              <a:sym typeface="Calibri"/>
            </a:endParaRPr>
          </a:p>
        </p:txBody>
      </p:sp>
      <p:sp>
        <p:nvSpPr>
          <p:cNvPr id="256" name="Google Shape;25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de clausura y despedida</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Jesús, gracias por revelarnos tu grandeza tanto en tu humillación como en tu exaltación. Nos asombra saber que, siendo verdadero Dios, decidiste vivir como un siervo humilde, sufrir, morir y ser sepultado por amor a nosotros. Gracias por cada paso que diste hacia la cruz, cumpliendo perfectamente la voluntad del Padre para que nosotros tengamos vida eterna. Al recordar tu sacrificio, aumenta nuestra fe y confianza en ti como nuestro único Salvador.</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lgn="l">
              <a:buFontTx/>
              <a:buNone/>
            </a:pPr>
            <a:r>
              <a:rPr lang="es-ES" sz="1800" dirty="0">
                <a:effectLst/>
                <a:latin typeface="Calibri" panose="020F0502020204030204" pitchFamily="34" charset="0"/>
                <a:ea typeface="Calibri" panose="020F0502020204030204" pitchFamily="34" charset="0"/>
              </a:rPr>
              <a:t>Te alabamos también porque has resucitado y ahora reinas con poder y gloria. En un mundo lleno de confusión y falsedad, especialmente con la amenaza de los anticristos, te pedimos que nos mantengas firmes en la verdad de tu Palabra. Envía tu Espíritu Santo para guiarnos, fortalecernos y protegernos. Que nunca olvidemos que tú has vencido al pecado, al diablo y a la muerte, y que en ti tenemos victoria segura. En tu santo nombre oramos. Amén.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48" name="Google Shape;24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3. Oración </a:t>
            </a:r>
            <a:r>
              <a:rPr lang="es-ES" sz="1800" i="1" dirty="0">
                <a:solidFill>
                  <a:srgbClr val="00B050"/>
                </a:solidFill>
                <a:effectLst/>
                <a:latin typeface="Calibri" panose="020F0502020204030204" pitchFamily="34" charset="0"/>
                <a:ea typeface="Times New Roman" panose="02020603050405020304" pitchFamily="18" charset="0"/>
              </a:rPr>
              <a:t>Comienza con la siguiente oración (o usa una propia): </a:t>
            </a:r>
          </a:p>
          <a:p>
            <a:pPr marL="0" marR="1270" indent="0">
              <a:lnSpc>
                <a:spcPct val="103000"/>
              </a:lnSpc>
              <a:spcAft>
                <a:spcPts val="5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Querido Jesús, te agradecemos que, siendo nuestro Dios, te humillaste a una vida humana para salvarnos. Por amor, estabas dispuesto a sufrir por nosotros mucho más de lo que nos atreveríamos a sufrir. Por eso te damos las gracias eternas. Lograste la victoria completa y ahora reinas sobre todas las cosas. Guíanos con tu Palabra mientras continuamos estudiando lo que has hecho por nosotros. En tu nombre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None/>
            </a:pPr>
            <a:endParaRPr b="1" u="sng" dirty="0">
              <a:solidFill>
                <a:schemeClr val="dk1"/>
              </a:solidFill>
              <a:latin typeface="Calibri"/>
              <a:ea typeface="Calibri"/>
              <a:cs typeface="Calibri"/>
              <a:sym typeface="Calibri"/>
            </a:endParaRPr>
          </a:p>
        </p:txBody>
      </p:sp>
      <p:sp>
        <p:nvSpPr>
          <p:cNvPr id="274" name="Google Shape;27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b="0" i="1" dirty="0">
                <a:effectLst/>
                <a:latin typeface="Calibri" panose="020F0502020204030204" pitchFamily="34" charset="0"/>
                <a:ea typeface="Times New Roman" panose="02020603050405020304" pitchFamily="18" charset="0"/>
              </a:rPr>
              <a:t> </a:t>
            </a:r>
            <a:r>
              <a:rPr lang="es-ES" sz="1800" b="0" u="sng" dirty="0">
                <a:solidFill>
                  <a:srgbClr val="000000"/>
                </a:solidFill>
                <a:effectLst/>
                <a:latin typeface="Calibri" panose="020F0502020204030204" pitchFamily="34" charset="0"/>
                <a:ea typeface="Times New Roman" panose="02020603050405020304" pitchFamily="18" charset="0"/>
              </a:rPr>
              <a:t>OBJETIVOS DE LECCIÓN 4</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1" dirty="0">
                <a:solidFill>
                  <a:srgbClr val="000000"/>
                </a:solidFill>
                <a:effectLst/>
                <a:latin typeface="Calibri" panose="020F0502020204030204" pitchFamily="34" charset="0"/>
                <a:ea typeface="Times New Roman" panose="02020603050405020304" pitchFamily="18" charset="0"/>
              </a:rPr>
              <a:t>Describir la humillación de Cristo y su propósito.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Describir la exaltación de Cristo y su propósito.</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Identificar que significa “anticristo” y comprender cómo se opone a Cristo y a su obra de salvación. </a:t>
            </a:r>
            <a:endParaRPr lang="en-US" sz="1800" b="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25DDC2D8-79E5-D3BF-6940-79320DDB2F67}"/>
            </a:ext>
          </a:extLst>
        </p:cNvPr>
        <p:cNvGrpSpPr/>
        <p:nvPr/>
      </p:nvGrpSpPr>
      <p:grpSpPr>
        <a:xfrm>
          <a:off x="0" y="0"/>
          <a:ext cx="0" cy="0"/>
          <a:chOff x="0" y="0"/>
          <a:chExt cx="0" cy="0"/>
        </a:xfrm>
      </p:grpSpPr>
      <p:sp>
        <p:nvSpPr>
          <p:cNvPr id="182" name="Google Shape;182;g279abd6aa86_0_5:notes">
            <a:extLst>
              <a:ext uri="{FF2B5EF4-FFF2-40B4-BE49-F238E27FC236}">
                <a16:creationId xmlns:a16="http://schemas.microsoft.com/office/drawing/2014/main" id="{174FF468-C7C6-8607-325E-D77C6C7804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La humillación de Jesucristo. ¿A qué nos referimos cuando hablamos de la humillación de Cristo?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83" name="Google Shape;183;g279abd6aa86_0_5:notes">
            <a:extLst>
              <a:ext uri="{FF2B5EF4-FFF2-40B4-BE49-F238E27FC236}">
                <a16:creationId xmlns:a16="http://schemas.microsoft.com/office/drawing/2014/main" id="{A8193213-4331-EA9E-3A8E-692083050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583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2FED467A-1699-34CA-6B8A-B20A62C73D6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77DE6788-B3E4-0245-6A06-46B499BDA7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Filipenses 2:6-8 … quien, siendo en forma Dios, no estimó el ser igual a Dios como cosa a que aferrarse, sino que se despojó a sí mismo y tomó forma de siervo, y se hizo semejante a los hombres; y estando en la condición de hombre, se humilló a sí mismo y se hizo obediente hasta la muerte, y muerte de cruz.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Cuando hablamos de la humillación de Jesús, no usamos la palabra como se usa comúnmente hoy en día. Es cierto que, en su sufrimiento, otros lo humillaron, pero eso no es la esencia de su humillación. Más bien, nos referimos al hecho de que Cristo se humilló – se rebajó – a sí mismo, para poder salvarnos.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La humillación de Cristo significa que </a:t>
            </a:r>
            <a:r>
              <a:rPr lang="es-ES" sz="1800" dirty="0">
                <a:effectLst/>
                <a:latin typeface="Calibri" panose="020F0502020204030204" pitchFamily="34" charset="0"/>
                <a:ea typeface="Calibri" panose="020F0502020204030204" pitchFamily="34" charset="0"/>
                <a:cs typeface="Noto Sans Symbols" panose="020F0502020204030204" pitchFamily="34" charset="0"/>
              </a:rPr>
              <a:t>É</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 decidió no hacer uso pleno de su poder y gloria celestiales, para vivir y morir de manera humilde. No dejó de ser Dios; solo decidió por amor no aferrarse al pleno uso de sus atributos divinos para salvarnos. Voluntariamente se sometió a una vida humilde y pobreza, que culminó en su muerte en una cruz.</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DC0DA2DC-D4F0-98F5-FC37-CC8595D188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07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2. ¿Cómo se humilló Cristo? ¿Cuáles son algunas etapas de su humillación?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3F604DF5-7376-725A-50CF-F84DCEC01AD7}"/>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057523C3-12CB-EB12-AFBA-31F047EAFD3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2. ¿Cómo se humilló Cristo? ¿Cuáles son algunas etapas de su humillación? </a:t>
            </a:r>
            <a:r>
              <a:rPr lang="es-ES" sz="1800" i="1" dirty="0">
                <a:solidFill>
                  <a:srgbClr val="00B050"/>
                </a:solidFill>
                <a:effectLst/>
                <a:latin typeface="Calibri" panose="020F0502020204030204" pitchFamily="34" charset="0"/>
                <a:ea typeface="Calibri" panose="020F0502020204030204" pitchFamily="34" charset="0"/>
              </a:rPr>
              <a:t>Permita que los estudiantes respondan.</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Su concepción: Dios es omnipresente y llena todo el universo; pero Dios el Hijo escogió no hacer uso pleno de ese atributo para salvarnos. Se hizo tan pequeño que cabía en el vientre de su madre.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Su nacimiento y pobreza: Dios es el dueño de todas las cosas. Sin embargo, Dios el Hijo se humilló al nacer y vivir en las circunstancias más pobres. “Las zorras tienen guaridas y las aves de los cielos nidos, pero el Hijo del hombre no tiene </a:t>
            </a:r>
            <a:r>
              <a:rPr lang="es-ES" sz="1800" dirty="0">
                <a:effectLst/>
                <a:latin typeface="Calibri" panose="020F0502020204030204" pitchFamily="34" charset="0"/>
                <a:ea typeface="Calibri" panose="020F0502020204030204" pitchFamily="34" charset="0"/>
                <a:cs typeface="Noto Sans Symbols" panose="020F0502020204030204" pitchFamily="34" charset="0"/>
              </a:rPr>
              <a:t>dónde</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 recostar la cabeza” (Lucas 9:58).</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Su crecimiento: Dios es omnisciente. Sin embargo, Jesús creció en conocimiento; escogió no usar plenamente su omnisciencia y aprender, como lo hacemos nosotros. Dios no cambia, pero Jesús dejó eso de lado y creció, de niño a hombre.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Su sufrimiento: Como Dios, Jesús pudo haber usado su omnipotencia para librarse del sufrimiento que padeció en la cruz; incluso la multitud lo desafiaba a que bajara. Pero escogió no usar su poder para salvarse a sí mismo, para poder salvarnos a nosotros.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Su muerte: Dios es el autor de la vida. Sin embargo, se humilló y, en Jesús, experimentó una muerte real para salvarnos.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4A3678EE-8243-34CA-28AE-380DB41CE0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142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79ac8ef736_0_5"/>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79ac8ef73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2" name="Google Shape;172;g279ac8ef736_0_5"/>
          <p:cNvPicPr preferRelativeResize="0"/>
          <p:nvPr/>
        </p:nvPicPr>
        <p:blipFill>
          <a:blip r:embed="rId4">
            <a:alphaModFix/>
          </a:blip>
          <a:stretch>
            <a:fillRect/>
          </a:stretch>
        </p:blipFill>
        <p:spPr>
          <a:xfrm>
            <a:off x="1269325" y="500325"/>
            <a:ext cx="9045274" cy="5877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39B12B7A-D957-0B8E-350F-10E3C65E3E2D}"/>
            </a:ext>
          </a:extLst>
        </p:cNvPr>
        <p:cNvGrpSpPr/>
        <p:nvPr/>
      </p:nvGrpSpPr>
      <p:grpSpPr>
        <a:xfrm>
          <a:off x="0" y="0"/>
          <a:ext cx="0" cy="0"/>
          <a:chOff x="0" y="0"/>
          <a:chExt cx="0" cy="0"/>
        </a:xfrm>
      </p:grpSpPr>
      <p:sp>
        <p:nvSpPr>
          <p:cNvPr id="146" name="Google Shape;146;g2e8f58b83d9_0_989">
            <a:extLst>
              <a:ext uri="{FF2B5EF4-FFF2-40B4-BE49-F238E27FC236}">
                <a16:creationId xmlns:a16="http://schemas.microsoft.com/office/drawing/2014/main" id="{F43C9047-FCE7-A888-8CFA-B67F6AEA56C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a:extLst>
              <a:ext uri="{FF2B5EF4-FFF2-40B4-BE49-F238E27FC236}">
                <a16:creationId xmlns:a16="http://schemas.microsoft.com/office/drawing/2014/main" id="{DB98EA87-65D4-3983-EAD8-45CF1F63F7DE}"/>
              </a:ext>
            </a:extLst>
          </p:cNvPr>
          <p:cNvPicPr preferRelativeResize="0"/>
          <p:nvPr/>
        </p:nvPicPr>
        <p:blipFill rotWithShape="1">
          <a:blip r:embed="rId3">
            <a:alphaModFix/>
          </a:blip>
          <a:srcRect/>
          <a:stretch/>
        </p:blipFill>
        <p:spPr>
          <a:xfrm>
            <a:off x="0" y="159953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a:extLst>
              <a:ext uri="{FF2B5EF4-FFF2-40B4-BE49-F238E27FC236}">
                <a16:creationId xmlns:a16="http://schemas.microsoft.com/office/drawing/2014/main" id="{B1FCF342-14B8-9041-0F5B-A29CCB0C40D5}"/>
              </a:ext>
            </a:extLst>
          </p:cNvPr>
          <p:cNvSpPr txBox="1"/>
          <p:nvPr/>
        </p:nvSpPr>
        <p:spPr>
          <a:xfrm>
            <a:off x="3125597" y="2155470"/>
            <a:ext cx="8023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consuelo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encontramos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humillación</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Jesucristo</a:t>
            </a:r>
            <a:r>
              <a:rPr lang="en-US" sz="4000" b="1" dirty="0">
                <a:solidFill>
                  <a:schemeClr val="dk1"/>
                </a:solidFill>
                <a:latin typeface="Lato"/>
                <a:ea typeface="Lato"/>
                <a:cs typeface="Lato"/>
                <a:sym typeface="Lato"/>
              </a:rPr>
              <a:t>? </a:t>
            </a:r>
            <a:br>
              <a:rPr lang="en-US" sz="4000" b="1" dirty="0">
                <a:solidFill>
                  <a:schemeClr val="dk1"/>
                </a:solidFill>
                <a:latin typeface="Lato"/>
                <a:ea typeface="Lato"/>
                <a:cs typeface="Lato"/>
                <a:sym typeface="Lato"/>
              </a:rPr>
            </a:br>
            <a:br>
              <a:rPr lang="en-US" sz="4000" b="1" dirty="0">
                <a:solidFill>
                  <a:schemeClr val="dk1"/>
                </a:solidFill>
                <a:latin typeface="Lato"/>
                <a:ea typeface="Lato"/>
                <a:cs typeface="Lato"/>
                <a:sym typeface="Lato"/>
              </a:rPr>
            </a:br>
            <a:r>
              <a:rPr lang="en-US" sz="4000" b="1" dirty="0">
                <a:solidFill>
                  <a:schemeClr val="dk1"/>
                </a:solidFill>
                <a:latin typeface="Lato"/>
                <a:ea typeface="Lato"/>
                <a:cs typeface="Lato"/>
                <a:sym typeface="Lato"/>
              </a:rPr>
              <a:t>¿Para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humilló</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sí</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mismo</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a:extLst>
              <a:ext uri="{FF2B5EF4-FFF2-40B4-BE49-F238E27FC236}">
                <a16:creationId xmlns:a16="http://schemas.microsoft.com/office/drawing/2014/main" id="{E862B2D2-10C0-58D9-EB9E-2C327FE07F79}"/>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49941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F54EB4E2-45F2-4CCD-A443-5601F4099AB5}"/>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3C8178FB-8EFD-4A3C-EBDB-91E38FBB00CB}"/>
              </a:ext>
            </a:extLst>
          </p:cNvPr>
          <p:cNvSpPr txBox="1"/>
          <p:nvPr/>
        </p:nvSpPr>
        <p:spPr>
          <a:xfrm>
            <a:off x="3125595" y="875141"/>
            <a:ext cx="8407644" cy="51090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8:9</a:t>
            </a: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mn-lt"/>
                <a:ea typeface="Lato"/>
                <a:cs typeface="Lato"/>
                <a:sym typeface="Lato"/>
              </a:rPr>
              <a:t>Pues </a:t>
            </a:r>
            <a:r>
              <a:rPr lang="en-US" sz="3200" dirty="0" err="1">
                <a:solidFill>
                  <a:schemeClr val="dk1"/>
                </a:solidFill>
                <a:latin typeface="+mn-lt"/>
                <a:ea typeface="Lato"/>
                <a:cs typeface="Lato"/>
                <a:sym typeface="Lato"/>
              </a:rPr>
              <a:t>ustedes</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ya</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conocen</a:t>
            </a:r>
            <a:r>
              <a:rPr lang="en-US" sz="3200" dirty="0">
                <a:solidFill>
                  <a:schemeClr val="dk1"/>
                </a:solidFill>
                <a:latin typeface="+mn-lt"/>
                <a:ea typeface="Lato"/>
                <a:cs typeface="Lato"/>
                <a:sym typeface="Lato"/>
              </a:rPr>
              <a:t> la </a:t>
            </a:r>
            <a:r>
              <a:rPr lang="en-US" sz="3200" dirty="0" err="1">
                <a:solidFill>
                  <a:schemeClr val="dk1"/>
                </a:solidFill>
                <a:latin typeface="+mn-lt"/>
                <a:ea typeface="Lato"/>
                <a:cs typeface="Lato"/>
                <a:sym typeface="Lato"/>
              </a:rPr>
              <a:t>gracia</a:t>
            </a:r>
            <a:r>
              <a:rPr lang="en-US" sz="3200" dirty="0">
                <a:solidFill>
                  <a:schemeClr val="dk1"/>
                </a:solidFill>
                <a:latin typeface="+mn-lt"/>
                <a:ea typeface="Lato"/>
                <a:cs typeface="Lato"/>
                <a:sym typeface="Lato"/>
              </a:rPr>
              <a:t> de </a:t>
            </a:r>
            <a:r>
              <a:rPr lang="en-US" sz="3200" dirty="0" err="1">
                <a:solidFill>
                  <a:schemeClr val="dk1"/>
                </a:solidFill>
                <a:latin typeface="+mn-lt"/>
                <a:ea typeface="Lato"/>
                <a:cs typeface="Lato"/>
                <a:sym typeface="Lato"/>
              </a:rPr>
              <a:t>nuestro</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Señor</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Jesucristo</a:t>
            </a:r>
            <a:r>
              <a:rPr lang="en-US" sz="3200" dirty="0">
                <a:solidFill>
                  <a:schemeClr val="dk1"/>
                </a:solidFill>
                <a:latin typeface="+mn-lt"/>
                <a:ea typeface="Lato"/>
                <a:cs typeface="Lato"/>
                <a:sym typeface="Lato"/>
              </a:rPr>
              <a:t> que, </a:t>
            </a:r>
            <a:r>
              <a:rPr lang="en-US" sz="3200" dirty="0" err="1">
                <a:solidFill>
                  <a:schemeClr val="dk1"/>
                </a:solidFill>
                <a:latin typeface="+mn-lt"/>
                <a:ea typeface="Lato"/>
                <a:cs typeface="Lato"/>
                <a:sym typeface="Lato"/>
              </a:rPr>
              <a:t>por</a:t>
            </a:r>
            <a:r>
              <a:rPr lang="en-US" sz="3200" dirty="0">
                <a:solidFill>
                  <a:schemeClr val="dk1"/>
                </a:solidFill>
                <a:latin typeface="+mn-lt"/>
                <a:ea typeface="Lato"/>
                <a:cs typeface="Lato"/>
                <a:sym typeface="Lato"/>
              </a:rPr>
              <a:t> amor a </a:t>
            </a:r>
            <a:r>
              <a:rPr lang="en-US" sz="3200" dirty="0" err="1">
                <a:solidFill>
                  <a:schemeClr val="dk1"/>
                </a:solidFill>
                <a:latin typeface="+mn-lt"/>
                <a:ea typeface="Lato"/>
                <a:cs typeface="Lato"/>
                <a:sym typeface="Lato"/>
              </a:rPr>
              <a:t>ustedes</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siendo</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rico</a:t>
            </a:r>
            <a:r>
              <a:rPr lang="en-US" sz="3200" dirty="0">
                <a:solidFill>
                  <a:schemeClr val="dk1"/>
                </a:solidFill>
                <a:latin typeface="+mn-lt"/>
                <a:ea typeface="Lato"/>
                <a:cs typeface="Lato"/>
                <a:sym typeface="Lato"/>
              </a:rPr>
              <a:t> se </a:t>
            </a:r>
            <a:r>
              <a:rPr lang="en-US" sz="3200" dirty="0" err="1">
                <a:solidFill>
                  <a:schemeClr val="dk1"/>
                </a:solidFill>
                <a:latin typeface="+mn-lt"/>
                <a:ea typeface="Lato"/>
                <a:cs typeface="Lato"/>
                <a:sym typeface="Lato"/>
              </a:rPr>
              <a:t>hizo</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pobre</a:t>
            </a:r>
            <a:r>
              <a:rPr lang="en-US" sz="3200" dirty="0">
                <a:solidFill>
                  <a:schemeClr val="dk1"/>
                </a:solidFill>
                <a:latin typeface="+mn-lt"/>
                <a:ea typeface="Lato"/>
                <a:cs typeface="Lato"/>
                <a:sym typeface="Lato"/>
              </a:rPr>
              <a:t>, para que con </a:t>
            </a:r>
            <a:r>
              <a:rPr lang="en-US" sz="3200" dirty="0" err="1">
                <a:solidFill>
                  <a:schemeClr val="dk1"/>
                </a:solidFill>
                <a:latin typeface="+mn-lt"/>
                <a:ea typeface="Lato"/>
                <a:cs typeface="Lato"/>
                <a:sym typeface="Lato"/>
              </a:rPr>
              <a:t>su</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pobreza</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ustedes</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fueran</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enriquecidos</a:t>
            </a:r>
            <a:r>
              <a:rPr lang="en-US" sz="3200" dirty="0">
                <a:solidFill>
                  <a:schemeClr val="dk1"/>
                </a:solidFill>
                <a:latin typeface="+mn-lt"/>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lang="en-US" sz="32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mn-lt"/>
                <a:ea typeface="Lato"/>
                <a:cs typeface="Lato"/>
                <a:sym typeface="Lato"/>
              </a:rPr>
              <a:t>Marcos 10:45</a:t>
            </a: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Porque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ni</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siquiera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Hijo</a:t>
            </a:r>
            <a:r>
              <a:rPr lang="en-US" sz="3200" dirty="0">
                <a:solidFill>
                  <a:schemeClr val="dk1"/>
                </a:solidFill>
                <a:latin typeface="Lato"/>
                <a:ea typeface="Lato"/>
                <a:cs typeface="Lato"/>
                <a:sym typeface="Lato"/>
              </a:rPr>
              <a:t> del Hombre vino para ser </a:t>
            </a:r>
            <a:r>
              <a:rPr lang="en-US" sz="3200" dirty="0" err="1">
                <a:solidFill>
                  <a:schemeClr val="dk1"/>
                </a:solidFill>
                <a:latin typeface="Lato"/>
                <a:ea typeface="Lato"/>
                <a:cs typeface="Lato"/>
                <a:sym typeface="Lato"/>
              </a:rPr>
              <a:t>servido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sino</a:t>
            </a:r>
            <a:r>
              <a:rPr lang="en-US" sz="3200" dirty="0">
                <a:solidFill>
                  <a:schemeClr val="dk1"/>
                </a:solidFill>
                <a:latin typeface="Lato"/>
                <a:ea typeface="Lato"/>
                <a:cs typeface="Lato"/>
                <a:sym typeface="Lato"/>
              </a:rPr>
              <a:t> para server y para </a:t>
            </a:r>
            <a:r>
              <a:rPr lang="en-US" sz="3200" dirty="0" err="1">
                <a:solidFill>
                  <a:schemeClr val="dk1"/>
                </a:solidFill>
                <a:latin typeface="Lato"/>
                <a:ea typeface="Lato"/>
                <a:cs typeface="Lato"/>
                <a:sym typeface="Lato"/>
              </a:rPr>
              <a:t>dar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vida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rescate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muchos</a:t>
            </a:r>
            <a:r>
              <a:rPr lang="en-US" sz="3200" dirty="0">
                <a:solidFill>
                  <a:schemeClr val="dk1"/>
                </a:solidFill>
                <a:latin typeface="Lato"/>
                <a:ea typeface="Lato"/>
                <a:cs typeface="Lato"/>
                <a:sym typeface="Lato"/>
              </a:rPr>
              <a:t>. </a:t>
            </a:r>
          </a:p>
        </p:txBody>
      </p:sp>
      <p:sp>
        <p:nvSpPr>
          <p:cNvPr id="178" name="Google Shape;178;g2ee3aea5128_1_0">
            <a:extLst>
              <a:ext uri="{FF2B5EF4-FFF2-40B4-BE49-F238E27FC236}">
                <a16:creationId xmlns:a16="http://schemas.microsoft.com/office/drawing/2014/main" id="{D4FB25EA-00C9-ADB3-6030-9E7D3E9E7CB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7DA861D9-1383-CB2F-F837-D091A8B4CD37}"/>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27F1BA03-2897-95AE-7DF0-3562FC73813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74304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5EB4B499-01D4-F0A9-AE5A-14BA59022727}"/>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3F1EBED0-2EF8-03BE-BB5D-6CE0A3B87607}"/>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21926892-054E-09CA-80D0-9C3AFE624351}"/>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6A242E69-9EF4-3E8B-B9C5-5F077DB10A2F}"/>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43EA804B-C30F-BEA3-EDD0-E5C964758381}"/>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5B368466-800B-FCA7-236F-CF7CACA24080}"/>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FC540795-E346-4947-DA81-AC5EC3B0A875}"/>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8DAADFF-B3F4-4825-D83D-58953B20E51D}"/>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humillación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191F18C8-9D78-6639-19EE-A3E70678C58F}"/>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F5058374-A52F-DE00-E3F9-6D4F8819ABA8}"/>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12185973-164B-4718-5BF1-CEAC664F84AC}"/>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C24128C5-59F8-3A8E-9868-95C00FD32D68}"/>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exaltación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77AFDC02-D5F6-EFBB-A50D-2276E8A7574F}"/>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C6AE8A35-23C3-4FA5-036F-183EE8D6A4D8}"/>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D883AED6-AF09-3431-205B-2A04CE7559EB}"/>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0617A2CF-ED52-3D34-EAF3-FF183654D3E9}"/>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Identificar</a:t>
              </a:r>
              <a:r>
                <a:rPr lang="en-US" sz="2500" dirty="0">
                  <a:solidFill>
                    <a:schemeClr val="lt1"/>
                  </a:solidFill>
                  <a:latin typeface="Lato"/>
                  <a:ea typeface="Lato"/>
                  <a:cs typeface="Lato"/>
                  <a:sym typeface="Lato"/>
                </a:rPr>
                <a:t> que </a:t>
              </a:r>
              <a:r>
                <a:rPr lang="en-US" sz="2500" dirty="0" err="1">
                  <a:solidFill>
                    <a:schemeClr val="lt1"/>
                  </a:solidFill>
                  <a:latin typeface="Lato"/>
                  <a:ea typeface="Lato"/>
                  <a:cs typeface="Lato"/>
                  <a:sym typeface="Lato"/>
                </a:rPr>
                <a:t>significa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anticristo</a:t>
              </a:r>
              <a:r>
                <a:rPr lang="en-US" sz="2500" dirty="0">
                  <a:solidFill>
                    <a:schemeClr val="lt1"/>
                  </a:solidFill>
                  <a:latin typeface="Lato"/>
                  <a:ea typeface="Lato"/>
                  <a:cs typeface="Lato"/>
                  <a:sym typeface="Lato"/>
                </a:rPr>
                <a:t>” y </a:t>
              </a:r>
              <a:r>
                <a:rPr lang="en-US" sz="2500" dirty="0" err="1">
                  <a:solidFill>
                    <a:schemeClr val="lt1"/>
                  </a:solidFill>
                  <a:latin typeface="Lato"/>
                  <a:ea typeface="Lato"/>
                  <a:cs typeface="Lato"/>
                  <a:sym typeface="Lato"/>
                </a:rPr>
                <a:t>comprender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cómo</a:t>
              </a:r>
              <a:r>
                <a:rPr lang="en-US" sz="2500" dirty="0">
                  <a:solidFill>
                    <a:schemeClr val="lt1"/>
                  </a:solidFill>
                  <a:latin typeface="Lato"/>
                  <a:ea typeface="Lato"/>
                  <a:cs typeface="Lato"/>
                  <a:sym typeface="Lato"/>
                </a:rPr>
                <a:t> se </a:t>
              </a:r>
              <a:r>
                <a:rPr lang="en-US" sz="2500" dirty="0" err="1">
                  <a:solidFill>
                    <a:schemeClr val="lt1"/>
                  </a:solidFill>
                  <a:latin typeface="Lato"/>
                  <a:ea typeface="Lato"/>
                  <a:cs typeface="Lato"/>
                  <a:sym typeface="Lato"/>
                </a:rPr>
                <a:t>opone</a:t>
              </a:r>
              <a:r>
                <a:rPr lang="en-US" sz="2500" dirty="0">
                  <a:solidFill>
                    <a:schemeClr val="lt1"/>
                  </a:solidFill>
                  <a:latin typeface="Lato"/>
                  <a:ea typeface="Lato"/>
                  <a:cs typeface="Lato"/>
                  <a:sym typeface="Lato"/>
                </a:rPr>
                <a:t> a Cristo y a </a:t>
              </a:r>
              <a:r>
                <a:rPr lang="en-US" sz="2500" dirty="0" err="1">
                  <a:solidFill>
                    <a:schemeClr val="lt1"/>
                  </a:solidFill>
                  <a:latin typeface="Lato"/>
                  <a:ea typeface="Lato"/>
                  <a:cs typeface="Lato"/>
                  <a:sym typeface="Lato"/>
                </a:rPr>
                <a:t>su</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obra</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salvación</a:t>
              </a:r>
              <a:r>
                <a:rPr lang="en-US" sz="2500"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3B7DA589-0694-416C-F1B1-A608508A671C}"/>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5921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D54675C7-8EE5-8292-A599-735341B89B0C}"/>
            </a:ext>
          </a:extLst>
        </p:cNvPr>
        <p:cNvGrpSpPr/>
        <p:nvPr/>
      </p:nvGrpSpPr>
      <p:grpSpPr>
        <a:xfrm>
          <a:off x="0" y="0"/>
          <a:ext cx="0" cy="0"/>
          <a:chOff x="0" y="0"/>
          <a:chExt cx="0" cy="0"/>
        </a:xfrm>
      </p:grpSpPr>
      <p:pic>
        <p:nvPicPr>
          <p:cNvPr id="186" name="Google Shape;186;g279abd6aa86_0_5" descr="A green bird with leaves&#10;&#10;Description automatically generated">
            <a:extLst>
              <a:ext uri="{FF2B5EF4-FFF2-40B4-BE49-F238E27FC236}">
                <a16:creationId xmlns:a16="http://schemas.microsoft.com/office/drawing/2014/main" id="{8CAEB29B-D777-2EB7-8511-12C69F4AFB1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a:extLst>
              <a:ext uri="{FF2B5EF4-FFF2-40B4-BE49-F238E27FC236}">
                <a16:creationId xmlns:a16="http://schemas.microsoft.com/office/drawing/2014/main" id="{7AA1D573-5D57-6289-A8C2-0944862A5A2F}"/>
              </a:ext>
            </a:extLst>
          </p:cNvPr>
          <p:cNvSpPr txBox="1"/>
          <p:nvPr/>
        </p:nvSpPr>
        <p:spPr>
          <a:xfrm>
            <a:off x="746850" y="2203400"/>
            <a:ext cx="106983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b="0" i="0" u="none" strike="noStrike" cap="none" dirty="0">
                <a:solidFill>
                  <a:srgbClr val="009444"/>
                </a:solidFill>
                <a:latin typeface="Lato Black"/>
                <a:ea typeface="Lato Black"/>
                <a:cs typeface="Lato Black"/>
                <a:sym typeface="Lato Black"/>
              </a:rPr>
              <a:t>La </a:t>
            </a:r>
            <a:r>
              <a:rPr lang="en-US" sz="8000" dirty="0" err="1">
                <a:solidFill>
                  <a:srgbClr val="009444"/>
                </a:solidFill>
                <a:latin typeface="Lato Black"/>
                <a:ea typeface="Lato Black"/>
                <a:cs typeface="Lato Black"/>
                <a:sym typeface="Lato Black"/>
              </a:rPr>
              <a:t>exaltación</a:t>
            </a:r>
            <a:r>
              <a:rPr lang="en-US" sz="8000" b="0" i="0" u="none" strike="noStrike" cap="none" dirty="0">
                <a:solidFill>
                  <a:srgbClr val="009444"/>
                </a:solidFill>
                <a:latin typeface="Lato Black"/>
                <a:ea typeface="Lato Black"/>
                <a:cs typeface="Lato Black"/>
                <a:sym typeface="Lato Black"/>
              </a:rPr>
              <a:t> de </a:t>
            </a:r>
            <a:r>
              <a:rPr lang="en-US" sz="8000" b="0" i="0" u="none" strike="noStrike" cap="none" dirty="0" err="1">
                <a:solidFill>
                  <a:srgbClr val="009444"/>
                </a:solidFill>
                <a:latin typeface="Lato Black"/>
                <a:ea typeface="Lato Black"/>
                <a:cs typeface="Lato Black"/>
                <a:sym typeface="Lato Black"/>
              </a:rPr>
              <a:t>Jesucristo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281030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AD553A31-6E24-7D46-4E69-E26B47D3D36B}"/>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8732630E-20E8-248D-CDE2-9AC8D947B635}"/>
              </a:ext>
            </a:extLst>
          </p:cNvPr>
          <p:cNvSpPr txBox="1"/>
          <p:nvPr/>
        </p:nvSpPr>
        <p:spPr>
          <a:xfrm>
            <a:off x="3125595" y="1769263"/>
            <a:ext cx="8407644" cy="28315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err="1">
                <a:solidFill>
                  <a:schemeClr val="dk1"/>
                </a:solidFill>
                <a:latin typeface="Lato"/>
                <a:ea typeface="Lato"/>
                <a:cs typeface="Lato"/>
                <a:sym typeface="Lato"/>
              </a:rPr>
              <a:t>Filipenses</a:t>
            </a:r>
            <a:r>
              <a:rPr lang="en-US" sz="3400" b="1" dirty="0">
                <a:solidFill>
                  <a:schemeClr val="dk1"/>
                </a:solidFill>
                <a:latin typeface="Lato"/>
                <a:ea typeface="Lato"/>
                <a:cs typeface="Lato"/>
                <a:sym typeface="Lato"/>
              </a:rPr>
              <a:t> 2:9</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mn-lt"/>
                <a:ea typeface="Lato"/>
                <a:cs typeface="Lato"/>
                <a:sym typeface="Lato"/>
              </a:rPr>
              <a:t>Por lo </a:t>
            </a:r>
            <a:r>
              <a:rPr lang="en-US" sz="3600" dirty="0" err="1">
                <a:solidFill>
                  <a:schemeClr val="dk1"/>
                </a:solidFill>
                <a:latin typeface="+mn-lt"/>
                <a:ea typeface="Lato"/>
                <a:cs typeface="Lato"/>
                <a:sym typeface="Lato"/>
              </a:rPr>
              <a:t>cual</a:t>
            </a:r>
            <a:r>
              <a:rPr lang="en-US" sz="3600" dirty="0">
                <a:solidFill>
                  <a:schemeClr val="dk1"/>
                </a:solidFill>
                <a:latin typeface="+mn-lt"/>
                <a:ea typeface="Lato"/>
                <a:cs typeface="Lato"/>
                <a:sym typeface="Lato"/>
              </a:rPr>
              <a:t> Dios también lo </a:t>
            </a:r>
            <a:r>
              <a:rPr lang="en-US" sz="3600" dirty="0" err="1">
                <a:solidFill>
                  <a:schemeClr val="dk1"/>
                </a:solidFill>
                <a:latin typeface="+mn-lt"/>
                <a:ea typeface="Lato"/>
                <a:cs typeface="Lato"/>
                <a:sym typeface="Lato"/>
              </a:rPr>
              <a:t>exaltó</a:t>
            </a:r>
            <a:r>
              <a:rPr lang="en-US" sz="3600" dirty="0">
                <a:solidFill>
                  <a:schemeClr val="dk1"/>
                </a:solidFill>
                <a:latin typeface="+mn-lt"/>
                <a:ea typeface="Lato"/>
                <a:cs typeface="Lato"/>
                <a:sym typeface="Lato"/>
              </a:rPr>
              <a:t> hasta lo sumo, y le </a:t>
            </a:r>
            <a:r>
              <a:rPr lang="en-US" sz="3600" dirty="0" err="1">
                <a:solidFill>
                  <a:schemeClr val="dk1"/>
                </a:solidFill>
                <a:latin typeface="+mn-lt"/>
                <a:ea typeface="Lato"/>
                <a:cs typeface="Lato"/>
                <a:sym typeface="Lato"/>
              </a:rPr>
              <a:t>dio</a:t>
            </a:r>
            <a:r>
              <a:rPr lang="en-US" sz="3600" dirty="0">
                <a:solidFill>
                  <a:schemeClr val="dk1"/>
                </a:solidFill>
                <a:latin typeface="+mn-lt"/>
                <a:ea typeface="Lato"/>
                <a:cs typeface="Lato"/>
                <a:sym typeface="Lato"/>
              </a:rPr>
              <a:t> un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que es </a:t>
            </a:r>
            <a:r>
              <a:rPr lang="en-US" sz="3600" dirty="0" err="1">
                <a:solidFill>
                  <a:schemeClr val="dk1"/>
                </a:solidFill>
                <a:latin typeface="+mn-lt"/>
                <a:ea typeface="Lato"/>
                <a:cs typeface="Lato"/>
                <a:sym typeface="Lato"/>
              </a:rPr>
              <a:t>sobre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todo</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a:t>
            </a: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25EAE320-F090-3DD7-47CE-89368EC70AF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9CE820E1-661F-BECC-1F3B-EC1FBBD9BA8D}"/>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8B8D6F38-0ACD-9327-F9DA-8C06898EBF8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4851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p:cNvSpPr txBox="1"/>
          <p:nvPr/>
        </p:nvSpPr>
        <p:spPr>
          <a:xfrm>
            <a:off x="3206497" y="2263463"/>
            <a:ext cx="75924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exaltado</a:t>
            </a:r>
            <a:r>
              <a:rPr lang="en-US" sz="4000" b="1" dirty="0">
                <a:solidFill>
                  <a:schemeClr val="dk1"/>
                </a:solidFill>
                <a:latin typeface="Lato"/>
                <a:ea typeface="Lato"/>
                <a:cs typeface="Lato"/>
                <a:sym typeface="Lato"/>
              </a:rPr>
              <a:t> Cristo? </a:t>
            </a:r>
          </a:p>
          <a:p>
            <a:pPr marL="0" marR="0" lvl="0" indent="0" algn="l"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algunas</a:t>
            </a:r>
            <a:r>
              <a:rPr lang="en-US" sz="4000" b="1" dirty="0">
                <a:solidFill>
                  <a:schemeClr val="dk1"/>
                </a:solidFill>
                <a:latin typeface="Lato"/>
                <a:ea typeface="Lato"/>
                <a:cs typeface="Lato"/>
                <a:sym typeface="Lato"/>
              </a:rPr>
              <a:t> de las </a:t>
            </a:r>
            <a:r>
              <a:rPr lang="en-US" sz="4000" b="1" dirty="0" err="1">
                <a:solidFill>
                  <a:schemeClr val="dk1"/>
                </a:solidFill>
                <a:latin typeface="Lato"/>
                <a:ea typeface="Lato"/>
                <a:cs typeface="Lato"/>
                <a:sym typeface="Lato"/>
              </a:rPr>
              <a:t>etapas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exaltación</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42BC6057-721B-4792-B9BA-7A9CECB9F48D}"/>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061D6CD4-E81F-A5CD-B5C3-34A0DF4E30FA}"/>
              </a:ext>
            </a:extLst>
          </p:cNvPr>
          <p:cNvSpPr txBox="1"/>
          <p:nvPr/>
        </p:nvSpPr>
        <p:spPr>
          <a:xfrm>
            <a:off x="1974857" y="567384"/>
            <a:ext cx="9806678"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400" b="1" dirty="0">
                <a:solidFill>
                  <a:srgbClr val="00B050"/>
                </a:solidFill>
                <a:latin typeface="Lato"/>
                <a:ea typeface="Lato"/>
                <a:cs typeface="Lato"/>
                <a:sym typeface="Lato"/>
              </a:rPr>
              <a:t>La </a:t>
            </a:r>
            <a:r>
              <a:rPr lang="en-US" sz="4400" b="1" dirty="0" err="1">
                <a:solidFill>
                  <a:srgbClr val="00B050"/>
                </a:solidFill>
                <a:latin typeface="Lato"/>
                <a:ea typeface="Lato"/>
                <a:cs typeface="Lato"/>
                <a:sym typeface="Lato"/>
              </a:rPr>
              <a:t>exaltación</a:t>
            </a:r>
            <a:r>
              <a:rPr lang="en-US" sz="4400" b="1" dirty="0">
                <a:solidFill>
                  <a:srgbClr val="00B050"/>
                </a:solidFill>
                <a:latin typeface="Lato"/>
                <a:ea typeface="Lato"/>
                <a:cs typeface="Lato"/>
                <a:sym typeface="Lato"/>
              </a:rPr>
              <a:t> de Cristo</a:t>
            </a:r>
          </a:p>
          <a:p>
            <a:pPr marL="0" marR="0" lvl="0" indent="0" algn="l" rtl="0">
              <a:lnSpc>
                <a:spcPct val="100000"/>
              </a:lnSpc>
              <a:spcBef>
                <a:spcPts val="0"/>
              </a:spcBef>
              <a:spcAft>
                <a:spcPts val="0"/>
              </a:spcAft>
              <a:buClr>
                <a:schemeClr val="dk1"/>
              </a:buClr>
              <a:buSzPts val="1100"/>
              <a:buFont typeface="Arial"/>
              <a:buNone/>
            </a:pPr>
            <a:endParaRPr lang="en-US" sz="4400" b="1" i="0" u="none" strike="noStrike" cap="none" dirty="0">
              <a:solidFill>
                <a:srgbClr val="00B050"/>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3200" i="0" u="none" strike="noStrike" cap="none" dirty="0">
                <a:solidFill>
                  <a:schemeClr val="tx1"/>
                </a:solidFill>
                <a:latin typeface="+mn-lt"/>
                <a:ea typeface="Lato"/>
                <a:cs typeface="Lato"/>
                <a:sym typeface="Lato"/>
              </a:rPr>
              <a:t>Su </a:t>
            </a:r>
            <a:r>
              <a:rPr lang="en-US" sz="3200" i="0" u="none" strike="noStrike" cap="none" dirty="0" err="1">
                <a:solidFill>
                  <a:schemeClr val="tx1"/>
                </a:solidFill>
                <a:latin typeface="+mn-lt"/>
                <a:ea typeface="Lato"/>
                <a:cs typeface="Lato"/>
                <a:sym typeface="Lato"/>
              </a:rPr>
              <a:t>descenso</a:t>
            </a:r>
            <a:r>
              <a:rPr lang="en-US" sz="3200" i="0" u="none" strike="noStrike" cap="none" dirty="0">
                <a:solidFill>
                  <a:schemeClr val="tx1"/>
                </a:solidFill>
                <a:latin typeface="+mn-lt"/>
                <a:ea typeface="Lato"/>
                <a:cs typeface="Lato"/>
                <a:sym typeface="Lato"/>
              </a:rPr>
              <a:t> al </a:t>
            </a:r>
            <a:r>
              <a:rPr lang="en-US" sz="3200" i="0" u="none" strike="noStrike" cap="none" dirty="0" err="1">
                <a:solidFill>
                  <a:schemeClr val="tx1"/>
                </a:solidFill>
                <a:latin typeface="+mn-lt"/>
                <a:ea typeface="Lato"/>
                <a:cs typeface="Lato"/>
                <a:sym typeface="Lato"/>
              </a:rPr>
              <a:t>infierno</a:t>
            </a:r>
            <a:r>
              <a:rPr lang="en-US" sz="3200" i="0" u="none" strike="noStrike" cap="none" dirty="0">
                <a:solidFill>
                  <a:schemeClr val="tx1"/>
                </a:solidFill>
                <a:latin typeface="+mn-lt"/>
                <a:ea typeface="Lato"/>
                <a:cs typeface="Lato"/>
                <a:sym typeface="Lato"/>
              </a:rPr>
              <a:t> (1 Pedro 3:19)</a:t>
            </a: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recurrección</a:t>
            </a:r>
            <a:r>
              <a:rPr lang="en-US" sz="3200" dirty="0">
                <a:solidFill>
                  <a:schemeClr val="tx1"/>
                </a:solidFill>
                <a:latin typeface="+mn-lt"/>
                <a:ea typeface="Lato"/>
                <a:cs typeface="Lato"/>
                <a:sym typeface="Lato"/>
              </a:rPr>
              <a:t> (Romanos 6:4)</a:t>
            </a: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acenso</a:t>
            </a:r>
            <a:r>
              <a:rPr lang="en-US" sz="3200" dirty="0">
                <a:solidFill>
                  <a:schemeClr val="tx1"/>
                </a:solidFill>
                <a:latin typeface="+mn-lt"/>
                <a:ea typeface="Lato"/>
                <a:cs typeface="Lato"/>
                <a:sym typeface="Lato"/>
              </a:rPr>
              <a:t> al </a:t>
            </a:r>
            <a:r>
              <a:rPr lang="en-US" sz="3200" dirty="0" err="1">
                <a:solidFill>
                  <a:schemeClr val="tx1"/>
                </a:solidFill>
                <a:latin typeface="+mn-lt"/>
                <a:ea typeface="Lato"/>
                <a:cs typeface="Lato"/>
                <a:sym typeface="Lato"/>
              </a:rPr>
              <a:t>cielo</a:t>
            </a:r>
            <a:r>
              <a:rPr lang="en-US" sz="3200" dirty="0">
                <a:solidFill>
                  <a:schemeClr val="tx1"/>
                </a:solidFill>
                <a:latin typeface="+mn-lt"/>
                <a:ea typeface="Lato"/>
                <a:cs typeface="Lato"/>
                <a:sym typeface="Lato"/>
              </a:rPr>
              <a:t> (Marcos 16:19)</a:t>
            </a:r>
          </a:p>
          <a:p>
            <a:pPr marL="0" marR="0" lvl="0" indent="0" algn="l" rtl="0">
              <a:lnSpc>
                <a:spcPct val="150000"/>
              </a:lnSpc>
              <a:spcBef>
                <a:spcPts val="0"/>
              </a:spcBef>
              <a:spcAft>
                <a:spcPts val="0"/>
              </a:spcAft>
              <a:buClr>
                <a:schemeClr val="dk1"/>
              </a:buClr>
              <a:buSzPts val="1100"/>
              <a:buFont typeface="Arial"/>
              <a:buNone/>
            </a:pPr>
            <a:r>
              <a:rPr lang="en-US" sz="3200" i="0" u="none" strike="noStrike" cap="none" dirty="0">
                <a:solidFill>
                  <a:schemeClr val="tx1"/>
                </a:solidFill>
                <a:latin typeface="+mn-lt"/>
                <a:ea typeface="Lato"/>
                <a:cs typeface="Lato"/>
                <a:sym typeface="Lato"/>
              </a:rPr>
              <a:t>Su </a:t>
            </a:r>
            <a:r>
              <a:rPr lang="en-US" sz="3200" i="0" u="none" strike="noStrike" cap="none" dirty="0" err="1">
                <a:solidFill>
                  <a:schemeClr val="tx1"/>
                </a:solidFill>
                <a:latin typeface="+mn-lt"/>
                <a:ea typeface="Lato"/>
                <a:cs typeface="Lato"/>
                <a:sym typeface="Lato"/>
              </a:rPr>
              <a:t>reinado</a:t>
            </a:r>
            <a:r>
              <a:rPr lang="en-US" sz="3200" i="0" u="none" strike="noStrike" cap="none" dirty="0">
                <a:solidFill>
                  <a:schemeClr val="tx1"/>
                </a:solidFill>
                <a:latin typeface="+mn-lt"/>
                <a:ea typeface="Lato"/>
                <a:cs typeface="Lato"/>
                <a:sym typeface="Lato"/>
              </a:rPr>
              <a:t> a la </a:t>
            </a:r>
            <a:r>
              <a:rPr lang="en-US" sz="3200" i="0" u="none" strike="noStrike" cap="none" dirty="0" err="1">
                <a:solidFill>
                  <a:schemeClr val="tx1"/>
                </a:solidFill>
                <a:latin typeface="+mn-lt"/>
                <a:ea typeface="Lato"/>
                <a:cs typeface="Lato"/>
                <a:sym typeface="Lato"/>
              </a:rPr>
              <a:t>diestra</a:t>
            </a:r>
            <a:r>
              <a:rPr lang="en-US" sz="3200" i="0" u="none" strike="noStrike" cap="none" dirty="0">
                <a:solidFill>
                  <a:schemeClr val="tx1"/>
                </a:solidFill>
                <a:latin typeface="+mn-lt"/>
                <a:ea typeface="Lato"/>
                <a:cs typeface="Lato"/>
                <a:sym typeface="Lato"/>
              </a:rPr>
              <a:t> de Dios </a:t>
            </a:r>
            <a:r>
              <a:rPr lang="en-US" sz="3200" dirty="0">
                <a:solidFill>
                  <a:schemeClr val="tx1"/>
                </a:solidFill>
                <a:latin typeface="+mn-lt"/>
                <a:ea typeface="Lato"/>
                <a:cs typeface="Lato"/>
                <a:sym typeface="Lato"/>
              </a:rPr>
              <a:t>Padre (Marcos 16:19)</a:t>
            </a:r>
          </a:p>
          <a:p>
            <a:pPr marL="0" marR="0" lvl="0" indent="0" algn="l" rtl="0">
              <a:lnSpc>
                <a:spcPct val="150000"/>
              </a:lnSpc>
              <a:spcBef>
                <a:spcPts val="0"/>
              </a:spcBef>
              <a:spcAft>
                <a:spcPts val="0"/>
              </a:spcAft>
              <a:buClr>
                <a:schemeClr val="dk1"/>
              </a:buClr>
              <a:buSzPts val="1100"/>
              <a:buFont typeface="Arial"/>
              <a:buNone/>
            </a:pPr>
            <a:r>
              <a:rPr lang="en-US" sz="3200" i="0" u="none" strike="noStrike" cap="none"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v</a:t>
            </a:r>
            <a:r>
              <a:rPr lang="en-US" sz="3200" i="0" u="none" strike="noStrike" cap="none" dirty="0" err="1">
                <a:solidFill>
                  <a:schemeClr val="tx1"/>
                </a:solidFill>
                <a:latin typeface="+mn-lt"/>
                <a:ea typeface="Lato"/>
                <a:cs typeface="Lato"/>
                <a:sym typeface="Lato"/>
              </a:rPr>
              <a:t>enida</a:t>
            </a:r>
            <a:r>
              <a:rPr lang="en-US" sz="3200" i="0" u="none" strike="noStrike" cap="none" dirty="0">
                <a:solidFill>
                  <a:schemeClr val="tx1"/>
                </a:solidFill>
                <a:latin typeface="+mn-lt"/>
                <a:ea typeface="Lato"/>
                <a:cs typeface="Lato"/>
                <a:sym typeface="Lato"/>
              </a:rPr>
              <a:t> para </a:t>
            </a:r>
            <a:r>
              <a:rPr lang="en-US" sz="3200" i="0" u="none" strike="noStrike" cap="none" dirty="0" err="1">
                <a:solidFill>
                  <a:schemeClr val="tx1"/>
                </a:solidFill>
                <a:latin typeface="+mn-lt"/>
                <a:ea typeface="Lato"/>
                <a:cs typeface="Lato"/>
                <a:sym typeface="Lato"/>
              </a:rPr>
              <a:t>juzgar</a:t>
            </a:r>
            <a:r>
              <a:rPr lang="en-US" sz="3200" i="0" u="none" strike="noStrike" cap="none" dirty="0">
                <a:solidFill>
                  <a:schemeClr val="tx1"/>
                </a:solidFill>
                <a:latin typeface="+mn-lt"/>
                <a:ea typeface="Lato"/>
                <a:cs typeface="Lato"/>
                <a:sym typeface="Lato"/>
              </a:rPr>
              <a:t> a </a:t>
            </a:r>
            <a:r>
              <a:rPr lang="en-US" sz="3200" i="0" u="none" strike="noStrike" cap="none" dirty="0" err="1">
                <a:solidFill>
                  <a:schemeClr val="tx1"/>
                </a:solidFill>
                <a:latin typeface="+mn-lt"/>
                <a:ea typeface="Lato"/>
                <a:cs typeface="Lato"/>
                <a:sym typeface="Lato"/>
              </a:rPr>
              <a:t>los</a:t>
            </a:r>
            <a:r>
              <a:rPr lang="en-US" sz="3200" i="0" u="none" strike="noStrike" cap="none" dirty="0">
                <a:solidFill>
                  <a:schemeClr val="tx1"/>
                </a:solidFill>
                <a:latin typeface="+mn-lt"/>
                <a:ea typeface="Lato"/>
                <a:cs typeface="Lato"/>
                <a:sym typeface="Lato"/>
              </a:rPr>
              <a:t> </a:t>
            </a:r>
            <a:r>
              <a:rPr lang="en-US" sz="3200" i="0" u="none" strike="noStrike" cap="none" dirty="0" err="1">
                <a:solidFill>
                  <a:schemeClr val="tx1"/>
                </a:solidFill>
                <a:latin typeface="+mn-lt"/>
                <a:ea typeface="Lato"/>
                <a:cs typeface="Lato"/>
                <a:sym typeface="Lato"/>
              </a:rPr>
              <a:t>vivos</a:t>
            </a:r>
            <a:r>
              <a:rPr lang="en-US" sz="3200" i="0" u="none" strike="noStrike" cap="none" dirty="0">
                <a:solidFill>
                  <a:schemeClr val="tx1"/>
                </a:solidFill>
                <a:latin typeface="+mn-lt"/>
                <a:ea typeface="Lato"/>
                <a:cs typeface="Lato"/>
                <a:sym typeface="Lato"/>
              </a:rPr>
              <a:t> y a </a:t>
            </a:r>
            <a:r>
              <a:rPr lang="en-US" sz="3200" i="0" u="none" strike="noStrike" cap="none" dirty="0" err="1">
                <a:solidFill>
                  <a:schemeClr val="tx1"/>
                </a:solidFill>
                <a:latin typeface="+mn-lt"/>
                <a:ea typeface="Lato"/>
                <a:cs typeface="Lato"/>
                <a:sym typeface="Lato"/>
              </a:rPr>
              <a:t>los</a:t>
            </a:r>
            <a:r>
              <a:rPr lang="en-US" sz="3200" i="0" u="none" strike="noStrike" cap="none" dirty="0">
                <a:solidFill>
                  <a:schemeClr val="tx1"/>
                </a:solidFill>
                <a:latin typeface="+mn-lt"/>
                <a:ea typeface="Lato"/>
                <a:cs typeface="Lato"/>
                <a:sym typeface="Lato"/>
              </a:rPr>
              <a:t> </a:t>
            </a:r>
            <a:r>
              <a:rPr lang="en-US" sz="3200" dirty="0" err="1">
                <a:solidFill>
                  <a:schemeClr val="tx1"/>
                </a:solidFill>
                <a:latin typeface="+mn-lt"/>
                <a:ea typeface="Lato"/>
                <a:cs typeface="Lato"/>
                <a:sym typeface="Lato"/>
              </a:rPr>
              <a:t>m</a:t>
            </a:r>
            <a:r>
              <a:rPr lang="en-US" sz="3200" i="0" u="none" strike="noStrike" cap="none" dirty="0" err="1">
                <a:solidFill>
                  <a:schemeClr val="tx1"/>
                </a:solidFill>
                <a:latin typeface="+mn-lt"/>
                <a:ea typeface="Lato"/>
                <a:cs typeface="Lato"/>
                <a:sym typeface="Lato"/>
              </a:rPr>
              <a:t>u</a:t>
            </a:r>
            <a:r>
              <a:rPr lang="en-US" sz="3200" dirty="0" err="1">
                <a:solidFill>
                  <a:schemeClr val="tx1"/>
                </a:solidFill>
                <a:latin typeface="+mn-lt"/>
                <a:ea typeface="Lato"/>
                <a:cs typeface="Lato"/>
                <a:sym typeface="Lato"/>
              </a:rPr>
              <a:t>ertos</a:t>
            </a:r>
            <a:r>
              <a:rPr lang="en-US" sz="3200" dirty="0">
                <a:solidFill>
                  <a:schemeClr val="tx1"/>
                </a:solidFill>
                <a:latin typeface="+mn-lt"/>
                <a:ea typeface="Lato"/>
                <a:cs typeface="Lato"/>
                <a:sym typeface="Lato"/>
              </a:rPr>
              <a:t> (</a:t>
            </a:r>
            <a:r>
              <a:rPr lang="en-US" sz="3200" dirty="0" err="1">
                <a:solidFill>
                  <a:schemeClr val="tx1"/>
                </a:solidFill>
                <a:latin typeface="+mn-lt"/>
                <a:ea typeface="Lato"/>
                <a:cs typeface="Lato"/>
                <a:sym typeface="Lato"/>
              </a:rPr>
              <a:t>Hechos</a:t>
            </a:r>
            <a:r>
              <a:rPr lang="en-US" sz="3200" dirty="0">
                <a:solidFill>
                  <a:schemeClr val="tx1"/>
                </a:solidFill>
                <a:latin typeface="+mn-lt"/>
                <a:ea typeface="Lato"/>
                <a:cs typeface="Lato"/>
                <a:sym typeface="Lato"/>
              </a:rPr>
              <a:t> 10:42)</a:t>
            </a:r>
            <a:endParaRPr sz="3600" i="0" u="none" strike="noStrike" cap="none" dirty="0">
              <a:solidFill>
                <a:schemeClr val="tx1"/>
              </a:solidFill>
              <a:latin typeface="+mn-lt"/>
              <a:ea typeface="Lato"/>
              <a:cs typeface="Lato"/>
              <a:sym typeface="Lato"/>
            </a:endParaRPr>
          </a:p>
        </p:txBody>
      </p:sp>
      <p:sp>
        <p:nvSpPr>
          <p:cNvPr id="178" name="Google Shape;178;g2ee3aea5128_1_0">
            <a:extLst>
              <a:ext uri="{FF2B5EF4-FFF2-40B4-BE49-F238E27FC236}">
                <a16:creationId xmlns:a16="http://schemas.microsoft.com/office/drawing/2014/main" id="{4244F6FB-DCEF-0A44-DDF6-834290C7ED8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g2ee3aea5128_1_0" descr="A green bird with leaves&#10;&#10;Description automatically generated">
            <a:extLst>
              <a:ext uri="{FF2B5EF4-FFF2-40B4-BE49-F238E27FC236}">
                <a16:creationId xmlns:a16="http://schemas.microsoft.com/office/drawing/2014/main" id="{78231275-E373-37A1-6C9E-8C4E0A20E5A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51536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eb293faa54_0_1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b293faa54_0_126"/>
          <p:cNvSpPr txBox="1"/>
          <p:nvPr/>
        </p:nvSpPr>
        <p:spPr>
          <a:xfrm>
            <a:off x="1966567" y="587872"/>
            <a:ext cx="9233439"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estaba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haciendo</a:t>
            </a:r>
            <a:r>
              <a:rPr lang="en-US" sz="4000" b="1" dirty="0">
                <a:solidFill>
                  <a:srgbClr val="00B050"/>
                </a:solidFill>
                <a:latin typeface="Lato"/>
                <a:ea typeface="Lato"/>
                <a:cs typeface="Lato"/>
                <a:sym typeface="Lato"/>
              </a:rPr>
              <a:t> Jesús </a:t>
            </a:r>
            <a:r>
              <a:rPr lang="en-US" sz="4000" b="1" dirty="0" err="1">
                <a:solidFill>
                  <a:srgbClr val="00B050"/>
                </a:solidFill>
                <a:latin typeface="Lato"/>
                <a:ea typeface="Lato"/>
                <a:cs typeface="Lato"/>
                <a:sym typeface="Lato"/>
              </a:rPr>
              <a:t>cuando</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descendió</a:t>
            </a:r>
            <a:r>
              <a:rPr lang="en-US" sz="4000" b="1" dirty="0">
                <a:solidFill>
                  <a:srgbClr val="00B050"/>
                </a:solidFill>
                <a:latin typeface="Lato"/>
                <a:ea typeface="Lato"/>
                <a:cs typeface="Lato"/>
                <a:sym typeface="Lato"/>
              </a:rPr>
              <a:t> al </a:t>
            </a:r>
            <a:r>
              <a:rPr lang="en-US" sz="4000" b="1" dirty="0" err="1">
                <a:solidFill>
                  <a:srgbClr val="00B050"/>
                </a:solidFill>
                <a:latin typeface="Lato"/>
                <a:ea typeface="Lato"/>
                <a:cs typeface="Lato"/>
                <a:sym typeface="Lato"/>
              </a:rPr>
              <a:t>infierno</a:t>
            </a:r>
            <a:r>
              <a:rPr lang="en-US" sz="40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1 Pedro 3:18-19 </a:t>
            </a:r>
          </a:p>
          <a:p>
            <a:pPr marL="0" marR="0" lvl="0" indent="0" algn="l" rtl="0">
              <a:lnSpc>
                <a:spcPct val="100000"/>
              </a:lnSpc>
              <a:spcBef>
                <a:spcPts val="0"/>
              </a:spcBef>
              <a:spcAft>
                <a:spcPts val="0"/>
              </a:spcAft>
              <a:buClr>
                <a:schemeClr val="dk1"/>
              </a:buClr>
              <a:buSzPts val="1100"/>
              <a:buFont typeface="Arial"/>
              <a:buNone/>
            </a:pPr>
            <a:r>
              <a:rPr lang="en-US" sz="3200" i="0" u="none" strike="noStrike" cap="none" dirty="0" err="1">
                <a:solidFill>
                  <a:schemeClr val="dk1"/>
                </a:solidFill>
                <a:latin typeface="Lato"/>
                <a:ea typeface="Lato"/>
                <a:cs typeface="Lato"/>
                <a:sym typeface="Lato"/>
              </a:rPr>
              <a:t>Porque</a:t>
            </a:r>
            <a:r>
              <a:rPr lang="en-US" sz="3200" i="0" u="none" strike="noStrike" cap="none" dirty="0">
                <a:solidFill>
                  <a:schemeClr val="dk1"/>
                </a:solidFill>
                <a:latin typeface="Lato"/>
                <a:ea typeface="Lato"/>
                <a:cs typeface="Lato"/>
                <a:sym typeface="Lato"/>
              </a:rPr>
              <a:t> también Cristo </a:t>
            </a:r>
            <a:r>
              <a:rPr lang="en-US" sz="3200" i="0" u="none" strike="noStrike" cap="none" dirty="0" err="1">
                <a:solidFill>
                  <a:schemeClr val="dk1"/>
                </a:solidFill>
                <a:latin typeface="Lato"/>
                <a:ea typeface="Lato"/>
                <a:cs typeface="Lato"/>
                <a:sym typeface="Lato"/>
              </a:rPr>
              <a:t>padeció</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una</a:t>
            </a:r>
            <a:r>
              <a:rPr lang="en-US" sz="3200" i="0" u="none" strike="noStrike" cap="none" dirty="0">
                <a:solidFill>
                  <a:schemeClr val="dk1"/>
                </a:solidFill>
                <a:latin typeface="Lato"/>
                <a:ea typeface="Lato"/>
                <a:cs typeface="Lato"/>
                <a:sym typeface="Lato"/>
              </a:rPr>
              <a:t> sola </a:t>
            </a:r>
            <a:r>
              <a:rPr lang="en-US" sz="3200" i="0" u="none" strike="noStrike" cap="none" dirty="0" err="1">
                <a:solidFill>
                  <a:schemeClr val="dk1"/>
                </a:solidFill>
                <a:latin typeface="Lato"/>
                <a:ea typeface="Lato"/>
                <a:cs typeface="Lato"/>
                <a:sym typeface="Lato"/>
              </a:rPr>
              <a:t>vez</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por</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los</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pecados</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el</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justo</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por</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los</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injustos</a:t>
            </a:r>
            <a:r>
              <a:rPr lang="en-US" sz="3200" i="0" u="none" strike="noStrike" cap="none" dirty="0">
                <a:solidFill>
                  <a:schemeClr val="dk1"/>
                </a:solidFill>
                <a:latin typeface="Lato"/>
                <a:ea typeface="Lato"/>
                <a:cs typeface="Lato"/>
                <a:sym typeface="Lato"/>
              </a:rPr>
              <a:t>, para </a:t>
            </a:r>
            <a:r>
              <a:rPr lang="en-US" sz="3200" i="0" u="none" strike="noStrike" cap="none" dirty="0" err="1">
                <a:solidFill>
                  <a:schemeClr val="dk1"/>
                </a:solidFill>
                <a:latin typeface="Lato"/>
                <a:ea typeface="Lato"/>
                <a:cs typeface="Lato"/>
                <a:sym typeface="Lato"/>
              </a:rPr>
              <a:t>llevarnos</a:t>
            </a:r>
            <a:r>
              <a:rPr lang="en-US" sz="3200" i="0" u="none" strike="noStrike" cap="none" dirty="0">
                <a:solidFill>
                  <a:schemeClr val="dk1"/>
                </a:solidFill>
                <a:latin typeface="Lato"/>
                <a:ea typeface="Lato"/>
                <a:cs typeface="Lato"/>
                <a:sym typeface="Lato"/>
              </a:rPr>
              <a:t> a Dios, </a:t>
            </a:r>
            <a:r>
              <a:rPr lang="en-US" sz="3200" i="0" u="none" strike="noStrike" cap="none" dirty="0" err="1">
                <a:solidFill>
                  <a:schemeClr val="dk1"/>
                </a:solidFill>
                <a:latin typeface="Lato"/>
                <a:ea typeface="Lato"/>
                <a:cs typeface="Lato"/>
                <a:sym typeface="Lato"/>
              </a:rPr>
              <a:t>siendo</a:t>
            </a:r>
            <a:r>
              <a:rPr lang="en-US" sz="3200" i="0" u="none" strike="noStrike" cap="none" dirty="0">
                <a:solidFill>
                  <a:schemeClr val="dk1"/>
                </a:solidFill>
                <a:latin typeface="Lato"/>
                <a:ea typeface="Lato"/>
                <a:cs typeface="Lato"/>
                <a:sym typeface="Lato"/>
              </a:rPr>
              <a:t> a la </a:t>
            </a:r>
            <a:r>
              <a:rPr lang="en-US" sz="3200" i="0" u="none" strike="noStrike" cap="none" dirty="0" err="1">
                <a:solidFill>
                  <a:schemeClr val="dk1"/>
                </a:solidFill>
                <a:latin typeface="Lato"/>
                <a:ea typeface="Lato"/>
                <a:cs typeface="Lato"/>
                <a:sym typeface="Lato"/>
              </a:rPr>
              <a:t>verdad</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muerto</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en</a:t>
            </a:r>
            <a:r>
              <a:rPr lang="en-US" sz="3200" i="0" u="none" strike="noStrike" cap="none" dirty="0">
                <a:solidFill>
                  <a:schemeClr val="dk1"/>
                </a:solidFill>
                <a:latin typeface="Lato"/>
                <a:ea typeface="Lato"/>
                <a:cs typeface="Lato"/>
                <a:sym typeface="Lato"/>
              </a:rPr>
              <a:t> la carne, </a:t>
            </a:r>
            <a:r>
              <a:rPr lang="en-US" sz="3200" i="0" u="none" strike="noStrike" cap="none" dirty="0" err="1">
                <a:solidFill>
                  <a:schemeClr val="dk1"/>
                </a:solidFill>
                <a:latin typeface="Lato"/>
                <a:ea typeface="Lato"/>
                <a:cs typeface="Lato"/>
                <a:sym typeface="Lato"/>
              </a:rPr>
              <a:t>pero</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vivificado</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en</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espíritu</a:t>
            </a:r>
            <a:r>
              <a:rPr lang="en-US" sz="3200" i="0" u="none"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en</a:t>
            </a:r>
            <a:r>
              <a:rPr lang="en-US" sz="3200" i="0" u="sng"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el</a:t>
            </a:r>
            <a:r>
              <a:rPr lang="en-US" sz="3200" i="0" u="sng"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cual</a:t>
            </a:r>
            <a:r>
              <a:rPr lang="en-US" sz="3200" i="0" u="sng" strike="noStrike" cap="none" dirty="0">
                <a:solidFill>
                  <a:schemeClr val="dk1"/>
                </a:solidFill>
                <a:latin typeface="Lato"/>
                <a:ea typeface="Lato"/>
                <a:cs typeface="Lato"/>
                <a:sym typeface="Lato"/>
              </a:rPr>
              <a:t> también </a:t>
            </a:r>
            <a:r>
              <a:rPr lang="en-US" sz="3200" i="0" u="sng" strike="noStrike" cap="none" dirty="0" err="1">
                <a:solidFill>
                  <a:schemeClr val="dk1"/>
                </a:solidFill>
                <a:latin typeface="Lato"/>
                <a:ea typeface="Lato"/>
                <a:cs typeface="Lato"/>
                <a:sym typeface="Lato"/>
              </a:rPr>
              <a:t>fue</a:t>
            </a:r>
            <a:r>
              <a:rPr lang="en-US" sz="3200" i="0" u="sng" strike="noStrike" cap="none" dirty="0">
                <a:solidFill>
                  <a:schemeClr val="dk1"/>
                </a:solidFill>
                <a:latin typeface="Lato"/>
                <a:ea typeface="Lato"/>
                <a:cs typeface="Lato"/>
                <a:sym typeface="Lato"/>
              </a:rPr>
              <a:t> y </a:t>
            </a:r>
            <a:r>
              <a:rPr lang="en-US" sz="3200" i="0" u="sng" strike="noStrike" cap="none" dirty="0" err="1">
                <a:solidFill>
                  <a:schemeClr val="dk1"/>
                </a:solidFill>
                <a:latin typeface="Lato"/>
                <a:ea typeface="Lato"/>
                <a:cs typeface="Lato"/>
                <a:sym typeface="Lato"/>
              </a:rPr>
              <a:t>predicó</a:t>
            </a:r>
            <a:r>
              <a:rPr lang="en-US" sz="3200" i="0" u="sng" strike="noStrike" cap="none" dirty="0">
                <a:solidFill>
                  <a:schemeClr val="dk1"/>
                </a:solidFill>
                <a:latin typeface="Lato"/>
                <a:ea typeface="Lato"/>
                <a:cs typeface="Lato"/>
                <a:sym typeface="Lato"/>
              </a:rPr>
              <a:t> a </a:t>
            </a:r>
            <a:r>
              <a:rPr lang="en-US" sz="3200" i="0" u="sng" strike="noStrike" cap="none" dirty="0" err="1">
                <a:solidFill>
                  <a:schemeClr val="dk1"/>
                </a:solidFill>
                <a:latin typeface="Lato"/>
                <a:ea typeface="Lato"/>
                <a:cs typeface="Lato"/>
                <a:sym typeface="Lato"/>
              </a:rPr>
              <a:t>los</a:t>
            </a:r>
            <a:r>
              <a:rPr lang="en-US" sz="3200" i="0" u="sng"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espíritus</a:t>
            </a:r>
            <a:r>
              <a:rPr lang="en-US" sz="3200" i="0" u="sng"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encarcelados</a:t>
            </a:r>
            <a:r>
              <a:rPr lang="en-US" sz="3200" i="0" u="sng" strike="noStrike" cap="none" dirty="0">
                <a:solidFill>
                  <a:schemeClr val="dk1"/>
                </a:solidFill>
                <a:latin typeface="Lato"/>
                <a:ea typeface="Lato"/>
                <a:cs typeface="Lato"/>
                <a:sym typeface="Lato"/>
              </a:rPr>
              <a:t>. </a:t>
            </a:r>
            <a:endParaRPr sz="3200" i="0" u="sng" strike="noStrike" cap="none" dirty="0">
              <a:solidFill>
                <a:schemeClr val="dk1"/>
              </a:solidFill>
              <a:latin typeface="Lato"/>
              <a:ea typeface="Lato"/>
              <a:cs typeface="Lato"/>
              <a:sym typeface="Lato"/>
            </a:endParaRPr>
          </a:p>
        </p:txBody>
      </p:sp>
      <p:pic>
        <p:nvPicPr>
          <p:cNvPr id="165" name="Google Shape;165;g2eb293faa54_0_12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a:extLst>
            <a:ext uri="{FF2B5EF4-FFF2-40B4-BE49-F238E27FC236}">
              <a16:creationId xmlns:a16="http://schemas.microsoft.com/office/drawing/2014/main" id="{D55E19C9-31E6-B8AF-0B02-F788CD8C406A}"/>
            </a:ext>
          </a:extLst>
        </p:cNvPr>
        <p:cNvGrpSpPr/>
        <p:nvPr/>
      </p:nvGrpSpPr>
      <p:grpSpPr>
        <a:xfrm>
          <a:off x="0" y="0"/>
          <a:ext cx="0" cy="0"/>
          <a:chOff x="0" y="0"/>
          <a:chExt cx="0" cy="0"/>
        </a:xfrm>
      </p:grpSpPr>
      <p:sp>
        <p:nvSpPr>
          <p:cNvPr id="162" name="Google Shape;162;g2eb293faa54_0_126">
            <a:extLst>
              <a:ext uri="{FF2B5EF4-FFF2-40B4-BE49-F238E27FC236}">
                <a16:creationId xmlns:a16="http://schemas.microsoft.com/office/drawing/2014/main" id="{300DE3D9-19D7-E8E7-84D5-A735D0EB9CC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b293faa54_0_126">
            <a:extLst>
              <a:ext uri="{FF2B5EF4-FFF2-40B4-BE49-F238E27FC236}">
                <a16:creationId xmlns:a16="http://schemas.microsoft.com/office/drawing/2014/main" id="{F9911D1C-69FC-7894-BCD6-EE0CEE3F1F49}"/>
              </a:ext>
            </a:extLst>
          </p:cNvPr>
          <p:cNvSpPr txBox="1"/>
          <p:nvPr/>
        </p:nvSpPr>
        <p:spPr>
          <a:xfrm>
            <a:off x="1966567" y="381393"/>
            <a:ext cx="9233439"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estaba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haciendo</a:t>
            </a:r>
            <a:r>
              <a:rPr lang="en-US" sz="4000" b="1" dirty="0">
                <a:solidFill>
                  <a:srgbClr val="00B050"/>
                </a:solidFill>
                <a:latin typeface="Lato"/>
                <a:ea typeface="Lato"/>
                <a:cs typeface="Lato"/>
                <a:sym typeface="Lato"/>
              </a:rPr>
              <a:t> Jesús </a:t>
            </a:r>
            <a:r>
              <a:rPr lang="en-US" sz="4000" b="1" dirty="0" err="1">
                <a:solidFill>
                  <a:srgbClr val="00B050"/>
                </a:solidFill>
                <a:latin typeface="Lato"/>
                <a:ea typeface="Lato"/>
                <a:cs typeface="Lato"/>
                <a:sym typeface="Lato"/>
              </a:rPr>
              <a:t>cuando</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descendió</a:t>
            </a:r>
            <a:r>
              <a:rPr lang="en-US" sz="4000" b="1" dirty="0">
                <a:solidFill>
                  <a:srgbClr val="00B050"/>
                </a:solidFill>
                <a:latin typeface="Lato"/>
                <a:ea typeface="Lato"/>
                <a:cs typeface="Lato"/>
                <a:sym typeface="Lato"/>
              </a:rPr>
              <a:t> al </a:t>
            </a:r>
            <a:r>
              <a:rPr lang="en-US" sz="4000" b="1" dirty="0" err="1">
                <a:solidFill>
                  <a:srgbClr val="00B050"/>
                </a:solidFill>
                <a:latin typeface="Lato"/>
                <a:ea typeface="Lato"/>
                <a:cs typeface="Lato"/>
                <a:sym typeface="Lato"/>
              </a:rPr>
              <a:t>infierno</a:t>
            </a:r>
            <a:r>
              <a:rPr lang="en-US" sz="40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err="1">
                <a:solidFill>
                  <a:schemeClr val="dk1"/>
                </a:solidFill>
                <a:latin typeface="Lato"/>
                <a:ea typeface="Lato"/>
                <a:cs typeface="Lato"/>
                <a:sym typeface="Lato"/>
              </a:rPr>
              <a:t>Colosenses</a:t>
            </a:r>
            <a:r>
              <a:rPr lang="en-US" sz="3200" b="1" dirty="0">
                <a:solidFill>
                  <a:schemeClr val="dk1"/>
                </a:solidFill>
                <a:latin typeface="Lato"/>
                <a:ea typeface="Lato"/>
                <a:cs typeface="Lato"/>
                <a:sym typeface="Lato"/>
              </a:rPr>
              <a:t> 2:13-15</a:t>
            </a:r>
          </a:p>
          <a:p>
            <a:pPr marL="0" marR="0" lvl="0" indent="0" algn="l" rtl="0">
              <a:lnSpc>
                <a:spcPct val="100000"/>
              </a:lnSpc>
              <a:spcBef>
                <a:spcPts val="0"/>
              </a:spcBef>
              <a:spcAft>
                <a:spcPts val="0"/>
              </a:spcAft>
              <a:buClr>
                <a:schemeClr val="dk1"/>
              </a:buClr>
              <a:buSzPts val="1100"/>
              <a:buFont typeface="Arial"/>
              <a:buNone/>
            </a:pPr>
            <a:r>
              <a:rPr lang="en-US" sz="3200" i="0" strike="noStrike" cap="none" dirty="0">
                <a:solidFill>
                  <a:schemeClr val="dk1"/>
                </a:solidFill>
                <a:latin typeface="Lato"/>
                <a:ea typeface="Lato"/>
                <a:cs typeface="Lato"/>
                <a:sym typeface="Lato"/>
              </a:rPr>
              <a:t>Pero </a:t>
            </a:r>
            <a:r>
              <a:rPr lang="en-US" sz="3200" i="0" strike="noStrike" cap="none" dirty="0" err="1">
                <a:solidFill>
                  <a:schemeClr val="dk1"/>
                </a:solidFill>
                <a:latin typeface="Lato"/>
                <a:ea typeface="Lato"/>
                <a:cs typeface="Lato"/>
                <a:sym typeface="Lato"/>
              </a:rPr>
              <a:t>ahora</a:t>
            </a:r>
            <a:r>
              <a:rPr lang="en-US" sz="3200" i="0" strike="noStrike" cap="none" dirty="0">
                <a:solidFill>
                  <a:schemeClr val="dk1"/>
                </a:solidFill>
                <a:latin typeface="Lato"/>
                <a:ea typeface="Lato"/>
                <a:cs typeface="Lato"/>
                <a:sym typeface="Lato"/>
              </a:rPr>
              <a:t>, Dios les ha dado </a:t>
            </a:r>
            <a:r>
              <a:rPr lang="en-US" sz="3200" i="0" strike="noStrike" cap="none" dirty="0" err="1">
                <a:solidFill>
                  <a:schemeClr val="dk1"/>
                </a:solidFill>
                <a:latin typeface="Lato"/>
                <a:ea typeface="Lato"/>
                <a:cs typeface="Lato"/>
                <a:sym typeface="Lato"/>
              </a:rPr>
              <a:t>vida</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juntamente</a:t>
            </a:r>
            <a:r>
              <a:rPr lang="en-US" sz="3200" i="0" strike="noStrike" cap="none" dirty="0">
                <a:solidFill>
                  <a:schemeClr val="dk1"/>
                </a:solidFill>
                <a:latin typeface="Lato"/>
                <a:ea typeface="Lato"/>
                <a:cs typeface="Lato"/>
                <a:sym typeface="Lato"/>
              </a:rPr>
              <a:t> con </a:t>
            </a:r>
            <a:r>
              <a:rPr lang="en-US" sz="3200" i="0" strike="noStrike" cap="none" dirty="0" err="1">
                <a:solidFill>
                  <a:schemeClr val="dk1"/>
                </a:solidFill>
                <a:latin typeface="Lato"/>
                <a:ea typeface="Lato"/>
                <a:cs typeface="Lato"/>
                <a:sym typeface="Lato"/>
              </a:rPr>
              <a:t>él</a:t>
            </a:r>
            <a:r>
              <a:rPr lang="en-US" sz="3200" i="0" strike="noStrike" cap="none" dirty="0">
                <a:solidFill>
                  <a:schemeClr val="dk1"/>
                </a:solidFill>
                <a:latin typeface="Lato"/>
                <a:ea typeface="Lato"/>
                <a:cs typeface="Lato"/>
                <a:sym typeface="Lato"/>
              </a:rPr>
              <a:t>, y les ha </a:t>
            </a:r>
            <a:r>
              <a:rPr lang="en-US" sz="3200" i="0" strike="noStrike" cap="none" dirty="0" err="1">
                <a:solidFill>
                  <a:schemeClr val="dk1"/>
                </a:solidFill>
                <a:latin typeface="Lato"/>
                <a:ea typeface="Lato"/>
                <a:cs typeface="Lato"/>
                <a:sym typeface="Lato"/>
              </a:rPr>
              <a:t>perdonado</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todos</a:t>
            </a:r>
            <a:r>
              <a:rPr lang="en-US" sz="3200" i="0" strike="noStrike" cap="none" dirty="0">
                <a:solidFill>
                  <a:schemeClr val="dk1"/>
                </a:solidFill>
                <a:latin typeface="Lato"/>
                <a:ea typeface="Lato"/>
                <a:cs typeface="Lato"/>
                <a:sym typeface="Lato"/>
              </a:rPr>
              <a:t> sus </a:t>
            </a:r>
            <a:r>
              <a:rPr lang="en-US" sz="3200" i="0" strike="noStrike" cap="none" dirty="0" err="1">
                <a:solidFill>
                  <a:schemeClr val="dk1"/>
                </a:solidFill>
                <a:latin typeface="Lato"/>
                <a:ea typeface="Lato"/>
                <a:cs typeface="Lato"/>
                <a:sym typeface="Lato"/>
              </a:rPr>
              <a:t>pecados</a:t>
            </a:r>
            <a:r>
              <a:rPr lang="en-US" sz="3200" i="0" strike="noStrike" cap="none" dirty="0">
                <a:solidFill>
                  <a:schemeClr val="dk1"/>
                </a:solidFill>
                <a:latin typeface="Lato"/>
                <a:ea typeface="Lato"/>
                <a:cs typeface="Lato"/>
                <a:sym typeface="Lato"/>
              </a:rPr>
              <a:t>. Ha </a:t>
            </a:r>
            <a:r>
              <a:rPr lang="en-US" sz="3200" i="0" strike="noStrike" cap="none" dirty="0" err="1">
                <a:solidFill>
                  <a:schemeClr val="dk1"/>
                </a:solidFill>
                <a:latin typeface="Lato"/>
                <a:ea typeface="Lato"/>
                <a:cs typeface="Lato"/>
                <a:sym typeface="Lato"/>
              </a:rPr>
              <a:t>anulado</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el</a:t>
            </a:r>
            <a:r>
              <a:rPr lang="en-US" sz="3200" i="0" strike="noStrike" cap="none" dirty="0">
                <a:solidFill>
                  <a:schemeClr val="dk1"/>
                </a:solidFill>
                <a:latin typeface="Lato"/>
                <a:ea typeface="Lato"/>
                <a:cs typeface="Lato"/>
                <a:sym typeface="Lato"/>
              </a:rPr>
              <a:t> acta de </a:t>
            </a:r>
            <a:r>
              <a:rPr lang="en-US" sz="3200" i="0" strike="noStrike" cap="none" dirty="0" err="1">
                <a:solidFill>
                  <a:schemeClr val="dk1"/>
                </a:solidFill>
                <a:latin typeface="Lato"/>
                <a:ea typeface="Lato"/>
                <a:cs typeface="Lato"/>
                <a:sym typeface="Lato"/>
              </a:rPr>
              <a:t>los</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decretos</a:t>
            </a:r>
            <a:r>
              <a:rPr lang="en-US" sz="3200" i="0" strike="noStrike" cap="none" dirty="0">
                <a:solidFill>
                  <a:schemeClr val="dk1"/>
                </a:solidFill>
                <a:latin typeface="Lato"/>
                <a:ea typeface="Lato"/>
                <a:cs typeface="Lato"/>
                <a:sym typeface="Lato"/>
              </a:rPr>
              <a:t> que </a:t>
            </a:r>
            <a:r>
              <a:rPr lang="en-US" sz="3200" i="0" strike="noStrike" cap="none" dirty="0" err="1">
                <a:solidFill>
                  <a:schemeClr val="dk1"/>
                </a:solidFill>
                <a:latin typeface="Lato"/>
                <a:ea typeface="Lato"/>
                <a:cs typeface="Lato"/>
                <a:sym typeface="Lato"/>
              </a:rPr>
              <a:t>había</a:t>
            </a:r>
            <a:r>
              <a:rPr lang="en-US" sz="3200" i="0" strike="noStrike" cap="none" dirty="0">
                <a:solidFill>
                  <a:schemeClr val="dk1"/>
                </a:solidFill>
                <a:latin typeface="Lato"/>
                <a:ea typeface="Lato"/>
                <a:cs typeface="Lato"/>
                <a:sym typeface="Lato"/>
              </a:rPr>
              <a:t> contra </a:t>
            </a:r>
            <a:r>
              <a:rPr lang="en-US" sz="3200" i="0" strike="noStrike" cap="none" dirty="0" err="1">
                <a:solidFill>
                  <a:schemeClr val="dk1"/>
                </a:solidFill>
                <a:latin typeface="Lato"/>
                <a:ea typeface="Lato"/>
                <a:cs typeface="Lato"/>
                <a:sym typeface="Lato"/>
              </a:rPr>
              <a:t>nosotros</a:t>
            </a:r>
            <a:r>
              <a:rPr lang="en-US" sz="3200" i="0" strike="noStrike" cap="none" dirty="0">
                <a:solidFill>
                  <a:schemeClr val="dk1"/>
                </a:solidFill>
                <a:latin typeface="Lato"/>
                <a:ea typeface="Lato"/>
                <a:cs typeface="Lato"/>
                <a:sym typeface="Lato"/>
              </a:rPr>
              <a:t> y que </a:t>
            </a:r>
            <a:r>
              <a:rPr lang="en-US" sz="3200" i="0" strike="noStrike" cap="none" dirty="0" err="1">
                <a:solidFill>
                  <a:schemeClr val="dk1"/>
                </a:solidFill>
                <a:latin typeface="Lato"/>
                <a:ea typeface="Lato"/>
                <a:cs typeface="Lato"/>
                <a:sym typeface="Lato"/>
              </a:rPr>
              <a:t>nos</a:t>
            </a:r>
            <a:r>
              <a:rPr lang="en-US" sz="3200" i="0" strike="noStrike" cap="none" dirty="0">
                <a:solidFill>
                  <a:schemeClr val="dk1"/>
                </a:solidFill>
                <a:latin typeface="Lato"/>
                <a:ea typeface="Lato"/>
                <a:cs typeface="Lato"/>
                <a:sym typeface="Lato"/>
              </a:rPr>
              <a:t> era </a:t>
            </a:r>
            <a:r>
              <a:rPr lang="en-US" sz="3200" i="0" strike="noStrike" cap="none" dirty="0" err="1">
                <a:solidFill>
                  <a:schemeClr val="dk1"/>
                </a:solidFill>
                <a:latin typeface="Lato"/>
                <a:ea typeface="Lato"/>
                <a:cs typeface="Lato"/>
                <a:sym typeface="Lato"/>
              </a:rPr>
              <a:t>adversa</a:t>
            </a:r>
            <a:r>
              <a:rPr lang="en-US" sz="3200" i="0" strike="noStrike" cap="none" dirty="0">
                <a:solidFill>
                  <a:schemeClr val="dk1"/>
                </a:solidFill>
                <a:latin typeface="Lato"/>
                <a:ea typeface="Lato"/>
                <a:cs typeface="Lato"/>
                <a:sym typeface="Lato"/>
              </a:rPr>
              <a:t>; la </a:t>
            </a:r>
            <a:r>
              <a:rPr lang="en-US" sz="3200" i="0" strike="noStrike" cap="none" dirty="0" err="1">
                <a:solidFill>
                  <a:schemeClr val="dk1"/>
                </a:solidFill>
                <a:latin typeface="Lato"/>
                <a:ea typeface="Lato"/>
                <a:cs typeface="Lato"/>
                <a:sym typeface="Lato"/>
              </a:rPr>
              <a:t>quitó</a:t>
            </a:r>
            <a:r>
              <a:rPr lang="en-US" sz="3200" i="0" strike="noStrike" cap="none" dirty="0">
                <a:solidFill>
                  <a:schemeClr val="dk1"/>
                </a:solidFill>
                <a:latin typeface="Lato"/>
                <a:ea typeface="Lato"/>
                <a:cs typeface="Lato"/>
                <a:sym typeface="Lato"/>
              </a:rPr>
              <a:t> de </a:t>
            </a:r>
            <a:r>
              <a:rPr lang="en-US" sz="3200" i="0" strike="noStrike" cap="none" dirty="0" err="1">
                <a:solidFill>
                  <a:schemeClr val="dk1"/>
                </a:solidFill>
                <a:latin typeface="Lato"/>
                <a:ea typeface="Lato"/>
                <a:cs typeface="Lato"/>
                <a:sym typeface="Lato"/>
              </a:rPr>
              <a:t>en</a:t>
            </a:r>
            <a:r>
              <a:rPr lang="en-US" sz="3200" i="0" strike="noStrike" cap="none" dirty="0">
                <a:solidFill>
                  <a:schemeClr val="dk1"/>
                </a:solidFill>
                <a:latin typeface="Lato"/>
                <a:ea typeface="Lato"/>
                <a:cs typeface="Lato"/>
                <a:sym typeface="Lato"/>
              </a:rPr>
              <a:t> medio y la </a:t>
            </a:r>
            <a:r>
              <a:rPr lang="en-US" sz="3200" i="0" strike="noStrike" cap="none" dirty="0" err="1">
                <a:solidFill>
                  <a:schemeClr val="dk1"/>
                </a:solidFill>
                <a:latin typeface="Lato"/>
                <a:ea typeface="Lato"/>
                <a:cs typeface="Lato"/>
                <a:sym typeface="Lato"/>
              </a:rPr>
              <a:t>clavó</a:t>
            </a:r>
            <a:r>
              <a:rPr lang="en-US" sz="3200" i="0" strike="noStrike" cap="none" dirty="0">
                <a:solidFill>
                  <a:schemeClr val="dk1"/>
                </a:solidFill>
                <a:latin typeface="Lato"/>
                <a:ea typeface="Lato"/>
                <a:cs typeface="Lato"/>
                <a:sym typeface="Lato"/>
              </a:rPr>
              <a:t> a la </a:t>
            </a:r>
            <a:r>
              <a:rPr lang="en-US" sz="3200" i="0" strike="noStrike" cap="none" dirty="0" err="1">
                <a:solidFill>
                  <a:schemeClr val="dk1"/>
                </a:solidFill>
                <a:latin typeface="Lato"/>
                <a:ea typeface="Lato"/>
                <a:cs typeface="Lato"/>
                <a:sym typeface="Lato"/>
              </a:rPr>
              <a:t>cruz</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Desarmó</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además</a:t>
            </a:r>
            <a:r>
              <a:rPr lang="en-US" sz="3200" i="0" strike="noStrike" cap="none" dirty="0">
                <a:solidFill>
                  <a:schemeClr val="dk1"/>
                </a:solidFill>
                <a:latin typeface="Lato"/>
                <a:ea typeface="Lato"/>
                <a:cs typeface="Lato"/>
                <a:sym typeface="Lato"/>
              </a:rPr>
              <a:t> a </a:t>
            </a:r>
            <a:r>
              <a:rPr lang="en-US" sz="3200" i="0" strike="noStrike" cap="none" dirty="0" err="1">
                <a:solidFill>
                  <a:schemeClr val="dk1"/>
                </a:solidFill>
                <a:latin typeface="Lato"/>
                <a:ea typeface="Lato"/>
                <a:cs typeface="Lato"/>
                <a:sym typeface="Lato"/>
              </a:rPr>
              <a:t>los</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poderes</a:t>
            </a:r>
            <a:r>
              <a:rPr lang="en-US" sz="3200" i="0" strike="noStrike" cap="none" dirty="0">
                <a:solidFill>
                  <a:schemeClr val="dk1"/>
                </a:solidFill>
                <a:latin typeface="Lato"/>
                <a:ea typeface="Lato"/>
                <a:cs typeface="Lato"/>
                <a:sym typeface="Lato"/>
              </a:rPr>
              <a:t> y las </a:t>
            </a:r>
            <a:r>
              <a:rPr lang="en-US" sz="3200" i="0" strike="noStrike" cap="none" dirty="0" err="1">
                <a:solidFill>
                  <a:schemeClr val="dk1"/>
                </a:solidFill>
                <a:latin typeface="Lato"/>
                <a:ea typeface="Lato"/>
                <a:cs typeface="Lato"/>
                <a:sym typeface="Lato"/>
              </a:rPr>
              <a:t>potestades</a:t>
            </a:r>
            <a:r>
              <a:rPr lang="en-US" sz="3200" i="0" strike="noStrike" cap="none" dirty="0">
                <a:solidFill>
                  <a:schemeClr val="dk1"/>
                </a:solidFill>
                <a:latin typeface="Lato"/>
                <a:ea typeface="Lato"/>
                <a:cs typeface="Lato"/>
                <a:sym typeface="Lato"/>
              </a:rPr>
              <a:t>, y </a:t>
            </a:r>
            <a:r>
              <a:rPr lang="en-US" sz="3200" i="0" strike="noStrike" cap="none" dirty="0" err="1">
                <a:solidFill>
                  <a:schemeClr val="dk1"/>
                </a:solidFill>
                <a:latin typeface="Lato"/>
                <a:ea typeface="Lato"/>
                <a:cs typeface="Lato"/>
                <a:sym typeface="Lato"/>
              </a:rPr>
              <a:t>los</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exhibió</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públicamente</a:t>
            </a:r>
            <a:r>
              <a:rPr lang="en-US" sz="3200" i="0" strike="noStrike" cap="none" dirty="0">
                <a:solidFill>
                  <a:schemeClr val="dk1"/>
                </a:solidFill>
                <a:latin typeface="Lato"/>
                <a:ea typeface="Lato"/>
                <a:cs typeface="Lato"/>
                <a:sym typeface="Lato"/>
              </a:rPr>
              <a:t> al </a:t>
            </a:r>
            <a:r>
              <a:rPr lang="en-US" sz="3200" i="0" strike="noStrike" cap="none" dirty="0" err="1">
                <a:solidFill>
                  <a:schemeClr val="dk1"/>
                </a:solidFill>
                <a:latin typeface="Lato"/>
                <a:ea typeface="Lato"/>
                <a:cs typeface="Lato"/>
                <a:sym typeface="Lato"/>
              </a:rPr>
              <a:t>triunfar</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sobre</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ellos</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en</a:t>
            </a:r>
            <a:r>
              <a:rPr lang="en-US" sz="3200" i="0" strike="noStrike" cap="none" dirty="0">
                <a:solidFill>
                  <a:schemeClr val="dk1"/>
                </a:solidFill>
                <a:latin typeface="Lato"/>
                <a:ea typeface="Lato"/>
                <a:cs typeface="Lato"/>
                <a:sym typeface="Lato"/>
              </a:rPr>
              <a:t> la </a:t>
            </a:r>
            <a:r>
              <a:rPr lang="en-US" sz="3200" i="0" strike="noStrike" cap="none" dirty="0" err="1">
                <a:solidFill>
                  <a:schemeClr val="dk1"/>
                </a:solidFill>
                <a:latin typeface="Lato"/>
                <a:ea typeface="Lato"/>
                <a:cs typeface="Lato"/>
                <a:sym typeface="Lato"/>
              </a:rPr>
              <a:t>cruz</a:t>
            </a:r>
            <a:r>
              <a:rPr lang="en-US" sz="3200" i="0" strike="noStrike" cap="none" dirty="0">
                <a:solidFill>
                  <a:schemeClr val="dk1"/>
                </a:solidFill>
                <a:latin typeface="Lato"/>
                <a:ea typeface="Lato"/>
                <a:cs typeface="Lato"/>
                <a:sym typeface="Lato"/>
              </a:rPr>
              <a:t>. </a:t>
            </a:r>
            <a:endParaRPr sz="3200" i="0" strike="noStrike" cap="none" dirty="0">
              <a:solidFill>
                <a:schemeClr val="dk1"/>
              </a:solidFill>
              <a:latin typeface="Lato"/>
              <a:ea typeface="Lato"/>
              <a:cs typeface="Lato"/>
              <a:sym typeface="Lato"/>
            </a:endParaRPr>
          </a:p>
        </p:txBody>
      </p:sp>
      <p:pic>
        <p:nvPicPr>
          <p:cNvPr id="165" name="Google Shape;165;g2eb293faa54_0_126" descr="A green bird with leaves&#10;&#10;Description automatically generated">
            <a:extLst>
              <a:ext uri="{FF2B5EF4-FFF2-40B4-BE49-F238E27FC236}">
                <a16:creationId xmlns:a16="http://schemas.microsoft.com/office/drawing/2014/main" id="{7624F2FC-0DEE-8435-6E89-CAB21E3CF65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24488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D61FF0E5-6019-6925-4A1D-67DF662A1C49}"/>
            </a:ext>
          </a:extLst>
        </p:cNvPr>
        <p:cNvGrpSpPr/>
        <p:nvPr/>
      </p:nvGrpSpPr>
      <p:grpSpPr>
        <a:xfrm>
          <a:off x="0" y="0"/>
          <a:ext cx="0" cy="0"/>
          <a:chOff x="0" y="0"/>
          <a:chExt cx="0" cy="0"/>
        </a:xfrm>
      </p:grpSpPr>
      <p:sp>
        <p:nvSpPr>
          <p:cNvPr id="146" name="Google Shape;146;g2e8f58b83d9_0_989">
            <a:extLst>
              <a:ext uri="{FF2B5EF4-FFF2-40B4-BE49-F238E27FC236}">
                <a16:creationId xmlns:a16="http://schemas.microsoft.com/office/drawing/2014/main" id="{5609F102-0768-3904-9007-18105A434B0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a:extLst>
              <a:ext uri="{FF2B5EF4-FFF2-40B4-BE49-F238E27FC236}">
                <a16:creationId xmlns:a16="http://schemas.microsoft.com/office/drawing/2014/main" id="{EC9470BC-9C70-65DC-498E-AB2FC34A6B73}"/>
              </a:ext>
            </a:extLst>
          </p:cNvPr>
          <p:cNvPicPr preferRelativeResize="0"/>
          <p:nvPr/>
        </p:nvPicPr>
        <p:blipFill rotWithShape="1">
          <a:blip r:embed="rId3">
            <a:alphaModFix/>
          </a:blip>
          <a:srcRect/>
          <a:stretch/>
        </p:blipFill>
        <p:spPr>
          <a:xfrm>
            <a:off x="0" y="159953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a:extLst>
              <a:ext uri="{FF2B5EF4-FFF2-40B4-BE49-F238E27FC236}">
                <a16:creationId xmlns:a16="http://schemas.microsoft.com/office/drawing/2014/main" id="{E82663DA-B103-31EC-B887-C57986993E4D}"/>
              </a:ext>
            </a:extLst>
          </p:cNvPr>
          <p:cNvSpPr txBox="1"/>
          <p:nvPr/>
        </p:nvSpPr>
        <p:spPr>
          <a:xfrm>
            <a:off x="3125597" y="2155470"/>
            <a:ext cx="8023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consuelo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encontramos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exaltación</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Jesucristo</a:t>
            </a:r>
            <a:r>
              <a:rPr lang="en-US" sz="4000" b="1" dirty="0">
                <a:solidFill>
                  <a:schemeClr val="dk1"/>
                </a:solidFill>
                <a:latin typeface="Lato"/>
                <a:ea typeface="Lato"/>
                <a:cs typeface="Lato"/>
                <a:sym typeface="Lato"/>
              </a:rPr>
              <a:t>? </a:t>
            </a:r>
            <a:br>
              <a:rPr lang="en-US" sz="4000" b="1" dirty="0">
                <a:solidFill>
                  <a:schemeClr val="dk1"/>
                </a:solidFill>
                <a:latin typeface="Lato"/>
                <a:ea typeface="Lato"/>
                <a:cs typeface="Lato"/>
                <a:sym typeface="Lato"/>
              </a:rPr>
            </a:br>
            <a:br>
              <a:rPr lang="en-US" sz="4000" b="1" dirty="0">
                <a:solidFill>
                  <a:schemeClr val="dk1"/>
                </a:solidFill>
                <a:latin typeface="Lato"/>
                <a:ea typeface="Lato"/>
                <a:cs typeface="Lato"/>
                <a:sym typeface="Lato"/>
              </a:rPr>
            </a:br>
            <a:r>
              <a:rPr lang="en-US" sz="4000" b="1" dirty="0">
                <a:solidFill>
                  <a:schemeClr val="dk1"/>
                </a:solidFill>
                <a:latin typeface="Lato"/>
                <a:ea typeface="Lato"/>
                <a:cs typeface="Lato"/>
                <a:sym typeface="Lato"/>
              </a:rPr>
              <a:t>¿Para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exaltó</a:t>
            </a:r>
            <a:r>
              <a:rPr lang="en-US" sz="4000" b="1" dirty="0">
                <a:solidFill>
                  <a:schemeClr val="dk1"/>
                </a:solidFill>
                <a:latin typeface="Lato"/>
                <a:ea typeface="Lato"/>
                <a:cs typeface="Lato"/>
                <a:sym typeface="Lato"/>
              </a:rPr>
              <a:t> Dios a Cristo? </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a:extLst>
              <a:ext uri="{FF2B5EF4-FFF2-40B4-BE49-F238E27FC236}">
                <a16:creationId xmlns:a16="http://schemas.microsoft.com/office/drawing/2014/main" id="{ECF2E76B-237D-0BBF-57A7-89F48B82DF41}"/>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022109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8D2EE3D6-C500-439C-3A3C-14B5C3273766}"/>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7457949B-B1A5-DFC4-CCF1-4D88AD01F808}"/>
              </a:ext>
            </a:extLst>
          </p:cNvPr>
          <p:cNvSpPr txBox="1"/>
          <p:nvPr/>
        </p:nvSpPr>
        <p:spPr>
          <a:xfrm>
            <a:off x="3125595" y="628253"/>
            <a:ext cx="8407644" cy="56014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err="1">
                <a:solidFill>
                  <a:schemeClr val="dk1"/>
                </a:solidFill>
                <a:latin typeface="Lato"/>
                <a:ea typeface="Lato"/>
                <a:cs typeface="Lato"/>
                <a:sym typeface="Lato"/>
              </a:rPr>
              <a:t>Filipenses</a:t>
            </a:r>
            <a:r>
              <a:rPr lang="en-US" sz="3400" b="1" dirty="0">
                <a:solidFill>
                  <a:schemeClr val="dk1"/>
                </a:solidFill>
                <a:latin typeface="Lato"/>
                <a:ea typeface="Lato"/>
                <a:cs typeface="Lato"/>
                <a:sym typeface="Lato"/>
              </a:rPr>
              <a:t> 2:9-11</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mn-lt"/>
                <a:ea typeface="Lato"/>
                <a:cs typeface="Lato"/>
                <a:sym typeface="Lato"/>
              </a:rPr>
              <a:t>Por lo </a:t>
            </a:r>
            <a:r>
              <a:rPr lang="en-US" sz="3600" dirty="0" err="1">
                <a:solidFill>
                  <a:schemeClr val="dk1"/>
                </a:solidFill>
                <a:latin typeface="+mn-lt"/>
                <a:ea typeface="Lato"/>
                <a:cs typeface="Lato"/>
                <a:sym typeface="Lato"/>
              </a:rPr>
              <a:t>cual</a:t>
            </a:r>
            <a:r>
              <a:rPr lang="en-US" sz="3600" dirty="0">
                <a:solidFill>
                  <a:schemeClr val="dk1"/>
                </a:solidFill>
                <a:latin typeface="+mn-lt"/>
                <a:ea typeface="Lato"/>
                <a:cs typeface="Lato"/>
                <a:sym typeface="Lato"/>
              </a:rPr>
              <a:t> Dios también lo </a:t>
            </a:r>
            <a:r>
              <a:rPr lang="en-US" sz="3600" dirty="0" err="1">
                <a:solidFill>
                  <a:schemeClr val="dk1"/>
                </a:solidFill>
                <a:latin typeface="+mn-lt"/>
                <a:ea typeface="Lato"/>
                <a:cs typeface="Lato"/>
                <a:sym typeface="Lato"/>
              </a:rPr>
              <a:t>exaltó</a:t>
            </a:r>
            <a:r>
              <a:rPr lang="en-US" sz="3600" dirty="0">
                <a:solidFill>
                  <a:schemeClr val="dk1"/>
                </a:solidFill>
                <a:latin typeface="+mn-lt"/>
                <a:ea typeface="Lato"/>
                <a:cs typeface="Lato"/>
                <a:sym typeface="Lato"/>
              </a:rPr>
              <a:t> hasta lo sumo, y le </a:t>
            </a:r>
            <a:r>
              <a:rPr lang="en-US" sz="3600" dirty="0" err="1">
                <a:solidFill>
                  <a:schemeClr val="dk1"/>
                </a:solidFill>
                <a:latin typeface="+mn-lt"/>
                <a:ea typeface="Lato"/>
                <a:cs typeface="Lato"/>
                <a:sym typeface="Lato"/>
              </a:rPr>
              <a:t>dio</a:t>
            </a:r>
            <a:r>
              <a:rPr lang="en-US" sz="3600" dirty="0">
                <a:solidFill>
                  <a:schemeClr val="dk1"/>
                </a:solidFill>
                <a:latin typeface="+mn-lt"/>
                <a:ea typeface="Lato"/>
                <a:cs typeface="Lato"/>
                <a:sym typeface="Lato"/>
              </a:rPr>
              <a:t> un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que es </a:t>
            </a:r>
            <a:r>
              <a:rPr lang="en-US" sz="3600" dirty="0" err="1">
                <a:solidFill>
                  <a:schemeClr val="dk1"/>
                </a:solidFill>
                <a:latin typeface="+mn-lt"/>
                <a:ea typeface="Lato"/>
                <a:cs typeface="Lato"/>
                <a:sym typeface="Lato"/>
              </a:rPr>
              <a:t>sobre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todo</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para que </a:t>
            </a:r>
            <a:r>
              <a:rPr lang="en-US" sz="3600" dirty="0" err="1">
                <a:solidFill>
                  <a:schemeClr val="dk1"/>
                </a:solidFill>
                <a:latin typeface="+mn-lt"/>
                <a:ea typeface="Lato"/>
                <a:cs typeface="Lato"/>
                <a:sym typeface="Lato"/>
              </a:rPr>
              <a:t>en</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de Jesús se doble </a:t>
            </a:r>
            <a:r>
              <a:rPr lang="en-US" sz="3600" dirty="0" err="1">
                <a:solidFill>
                  <a:schemeClr val="dk1"/>
                </a:solidFill>
                <a:latin typeface="+mn-lt"/>
                <a:ea typeface="Lato"/>
                <a:cs typeface="Lato"/>
                <a:sym typeface="Lato"/>
              </a:rPr>
              <a:t>toda</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rodilla</a:t>
            </a:r>
            <a:r>
              <a:rPr lang="en-US" sz="3600" dirty="0">
                <a:solidFill>
                  <a:schemeClr val="dk1"/>
                </a:solidFill>
                <a:latin typeface="+mn-lt"/>
                <a:ea typeface="Lato"/>
                <a:cs typeface="Lato"/>
                <a:sym typeface="Lato"/>
              </a:rPr>
              <a:t> de </a:t>
            </a:r>
            <a:r>
              <a:rPr lang="en-US" sz="3600" dirty="0" err="1">
                <a:solidFill>
                  <a:schemeClr val="dk1"/>
                </a:solidFill>
                <a:latin typeface="+mn-lt"/>
                <a:ea typeface="Lato"/>
                <a:cs typeface="Lato"/>
                <a:sym typeface="Lato"/>
              </a:rPr>
              <a:t>los</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están</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en</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los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cielos</a:t>
            </a:r>
            <a:r>
              <a:rPr lang="en-US" sz="3600" dirty="0">
                <a:solidFill>
                  <a:schemeClr val="dk1"/>
                </a:solidFill>
                <a:latin typeface="+mn-lt"/>
                <a:ea typeface="Lato"/>
                <a:cs typeface="Lato"/>
                <a:sym typeface="Lato"/>
              </a:rPr>
              <a:t>, y </a:t>
            </a:r>
            <a:r>
              <a:rPr lang="en-US" sz="3600" dirty="0" err="1">
                <a:solidFill>
                  <a:schemeClr val="dk1"/>
                </a:solidFill>
                <a:latin typeface="+mn-lt"/>
                <a:ea typeface="Lato"/>
                <a:cs typeface="Lato"/>
                <a:sym typeface="Lato"/>
              </a:rPr>
              <a:t>en</a:t>
            </a:r>
            <a:r>
              <a:rPr lang="en-US" sz="3600" dirty="0">
                <a:solidFill>
                  <a:schemeClr val="dk1"/>
                </a:solidFill>
                <a:latin typeface="+mn-lt"/>
                <a:ea typeface="Lato"/>
                <a:cs typeface="Lato"/>
                <a:sym typeface="Lato"/>
              </a:rPr>
              <a:t> la tierra, y </a:t>
            </a:r>
            <a:r>
              <a:rPr lang="en-US" sz="3600" dirty="0" err="1">
                <a:solidFill>
                  <a:schemeClr val="dk1"/>
                </a:solidFill>
                <a:latin typeface="+mn-lt"/>
                <a:ea typeface="Lato"/>
                <a:cs typeface="Lato"/>
                <a:sym typeface="Lato"/>
              </a:rPr>
              <a:t>debajo</a:t>
            </a:r>
            <a:r>
              <a:rPr lang="en-US" sz="3600" dirty="0">
                <a:solidFill>
                  <a:schemeClr val="dk1"/>
                </a:solidFill>
                <a:latin typeface="+mn-lt"/>
                <a:ea typeface="Lato"/>
                <a:cs typeface="Lato"/>
                <a:sym typeface="Lato"/>
              </a:rPr>
              <a:t> de la tierra; y </a:t>
            </a:r>
            <a:r>
              <a:rPr lang="en-US" sz="3600" dirty="0" err="1">
                <a:solidFill>
                  <a:schemeClr val="dk1"/>
                </a:solidFill>
                <a:latin typeface="+mn-lt"/>
                <a:ea typeface="Lato"/>
                <a:cs typeface="Lato"/>
                <a:sym typeface="Lato"/>
              </a:rPr>
              <a:t>toda</a:t>
            </a:r>
            <a:r>
              <a:rPr lang="en-US" sz="3600" dirty="0">
                <a:solidFill>
                  <a:schemeClr val="dk1"/>
                </a:solidFill>
                <a:latin typeface="+mn-lt"/>
                <a:ea typeface="Lato"/>
                <a:cs typeface="Lato"/>
                <a:sym typeface="Lato"/>
              </a:rPr>
              <a:t> lengua </a:t>
            </a:r>
            <a:r>
              <a:rPr lang="en-US" sz="3600" dirty="0" err="1">
                <a:solidFill>
                  <a:schemeClr val="dk1"/>
                </a:solidFill>
                <a:latin typeface="+mn-lt"/>
                <a:ea typeface="Lato"/>
                <a:cs typeface="Lato"/>
                <a:sym typeface="Lato"/>
              </a:rPr>
              <a:t>confiese</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Jesucristo</a:t>
            </a:r>
            <a:r>
              <a:rPr lang="en-US" sz="3600" dirty="0">
                <a:solidFill>
                  <a:schemeClr val="dk1"/>
                </a:solidFill>
                <a:latin typeface="+mn-lt"/>
                <a:ea typeface="Lato"/>
                <a:cs typeface="Lato"/>
                <a:sym typeface="Lato"/>
              </a:rPr>
              <a:t> es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Señor</a:t>
            </a:r>
            <a:r>
              <a:rPr lang="en-US" sz="3600" dirty="0">
                <a:solidFill>
                  <a:schemeClr val="dk1"/>
                </a:solidFill>
                <a:latin typeface="+mn-lt"/>
                <a:ea typeface="Lato"/>
                <a:cs typeface="Lato"/>
                <a:sym typeface="Lato"/>
              </a:rPr>
              <a:t>, para gloria de Dios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Padre. </a:t>
            </a: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54A599D8-4225-8AAD-5AEC-4EC8D11F095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9A2D37C1-C578-91D0-3989-B692555FF1E6}"/>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CCFAB803-ED89-B9AA-FD23-7DB2176C675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11155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a:extLst>
            <a:ext uri="{FF2B5EF4-FFF2-40B4-BE49-F238E27FC236}">
              <a16:creationId xmlns:a16="http://schemas.microsoft.com/office/drawing/2014/main" id="{57FCDA69-5DA6-251E-F63E-6EDE9F9AE899}"/>
            </a:ext>
          </a:extLst>
        </p:cNvPr>
        <p:cNvGrpSpPr/>
        <p:nvPr/>
      </p:nvGrpSpPr>
      <p:grpSpPr>
        <a:xfrm>
          <a:off x="0" y="0"/>
          <a:ext cx="0" cy="0"/>
          <a:chOff x="0" y="0"/>
          <a:chExt cx="0" cy="0"/>
        </a:xfrm>
      </p:grpSpPr>
      <p:sp>
        <p:nvSpPr>
          <p:cNvPr id="170" name="Google Shape;170;g279ac8ef736_0_5">
            <a:extLst>
              <a:ext uri="{FF2B5EF4-FFF2-40B4-BE49-F238E27FC236}">
                <a16:creationId xmlns:a16="http://schemas.microsoft.com/office/drawing/2014/main" id="{CBA03043-AD9D-950C-14D2-F8BE65D96CD3}"/>
              </a:ext>
            </a:extLst>
          </p:cNvPr>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79ac8ef736_0_5" descr="A green bird with leaves&#10;&#10;Description automatically generated">
            <a:extLst>
              <a:ext uri="{FF2B5EF4-FFF2-40B4-BE49-F238E27FC236}">
                <a16:creationId xmlns:a16="http://schemas.microsoft.com/office/drawing/2014/main" id="{E13EF1FF-3101-1DA4-28A8-49E90A8C2FC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026" name="Picture 2" descr="Cuál es la importancia de la tumba vacía?">
            <a:extLst>
              <a:ext uri="{FF2B5EF4-FFF2-40B4-BE49-F238E27FC236}">
                <a16:creationId xmlns:a16="http://schemas.microsoft.com/office/drawing/2014/main" id="{71F6EE1F-7A68-6CAD-D95E-F67B5847D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463550"/>
            <a:ext cx="11303000" cy="593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3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5C1F3ECF-2C6F-6A48-133C-3F908A79BC8E}"/>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14CEE959-8FED-3AA3-1163-5224EAE17BB8}"/>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8245F885-1013-E07B-0778-584802A13001}"/>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67DD9F0F-4439-C8B5-1530-A9288EB3CA47}"/>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3C4BDA20-374F-50E9-9C1E-2C9A6D1FE1B2}"/>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C8E93052-6393-0A9D-5FC7-56B969E0E517}"/>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A74D5BC8-E6B9-A853-2FBC-9E452CD297E9}"/>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2EB5666A-A6AB-AF56-2DB5-CB712E42C679}"/>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humillación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2C8D7518-42C0-1CCE-8EBD-820A0CC3FEC2}"/>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3BDAC75B-1182-9A58-D625-647B84E8D962}"/>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8829BF6F-5B2C-7019-A2F0-54AE12875D12}"/>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95C4825A-E801-6947-04C2-F33815E122ED}"/>
                </a:ext>
              </a:extLst>
            </p:cNvPr>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exaltación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CFF32E22-9912-DEC7-A817-18E201144DCF}"/>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A1B2591A-D029-8884-3D31-33B312C0AC56}"/>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4C273D52-BD88-B1B5-099F-B9A44796CD8B}"/>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BC21159B-7064-2FA3-82F5-B996E7453937}"/>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que </a:t>
              </a:r>
              <a:r>
                <a:rPr lang="en-US" sz="2500" dirty="0" err="1">
                  <a:solidFill>
                    <a:schemeClr val="tx1"/>
                  </a:solidFill>
                  <a:latin typeface="Lato"/>
                  <a:ea typeface="Lato"/>
                  <a:cs typeface="Lato"/>
                  <a:sym typeface="Lato"/>
                </a:rPr>
                <a:t>significa</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anticristo</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comprender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cómo</a:t>
              </a:r>
              <a:r>
                <a:rPr lang="en-US" sz="2500" dirty="0">
                  <a:solidFill>
                    <a:schemeClr val="tx1"/>
                  </a:solidFill>
                  <a:latin typeface="Lato"/>
                  <a:ea typeface="Lato"/>
                  <a:cs typeface="Lato"/>
                  <a:sym typeface="Lato"/>
                </a:rPr>
                <a:t> se </a:t>
              </a:r>
              <a:r>
                <a:rPr lang="en-US" sz="2500" dirty="0" err="1">
                  <a:solidFill>
                    <a:schemeClr val="tx1"/>
                  </a:solidFill>
                  <a:latin typeface="Lato"/>
                  <a:ea typeface="Lato"/>
                  <a:cs typeface="Lato"/>
                  <a:sym typeface="Lato"/>
                </a:rPr>
                <a:t>opone</a:t>
              </a:r>
              <a:r>
                <a:rPr lang="en-US" sz="2500" dirty="0">
                  <a:solidFill>
                    <a:schemeClr val="tx1"/>
                  </a:solidFill>
                  <a:latin typeface="Lato"/>
                  <a:ea typeface="Lato"/>
                  <a:cs typeface="Lato"/>
                  <a:sym typeface="Lato"/>
                </a:rPr>
                <a:t> a Cristo y a </a:t>
              </a:r>
              <a:r>
                <a:rPr lang="en-US" sz="2500" dirty="0" err="1">
                  <a:solidFill>
                    <a:schemeClr val="tx1"/>
                  </a:solidFill>
                  <a:latin typeface="Lato"/>
                  <a:ea typeface="Lato"/>
                  <a:cs typeface="Lato"/>
                  <a:sym typeface="Lato"/>
                </a:rPr>
                <a:t>su</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obra</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salvación</a:t>
              </a:r>
              <a:r>
                <a:rPr lang="en-US" sz="2500"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81635109-28A3-ADEB-FCAE-2EE3E9563402}"/>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456186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pic>
        <p:nvPicPr>
          <p:cNvPr id="186" name="Google Shape;186;g279abd6aa8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p:cNvSpPr txBox="1"/>
          <p:nvPr/>
        </p:nvSpPr>
        <p:spPr>
          <a:xfrm>
            <a:off x="746850" y="27672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el</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Anticristo</a:t>
            </a:r>
            <a:endParaRPr sz="8000" b="0" i="0" u="none" strike="noStrike" cap="none" dirty="0">
              <a:solidFill>
                <a:srgbClr val="009444"/>
              </a:solidFill>
              <a:latin typeface="Lato Black"/>
              <a:ea typeface="Lato Black"/>
              <a:cs typeface="Lato Black"/>
              <a:sym typeface="Lato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a:extLst>
            <a:ext uri="{FF2B5EF4-FFF2-40B4-BE49-F238E27FC236}">
              <a16:creationId xmlns:a16="http://schemas.microsoft.com/office/drawing/2014/main" id="{CFC0B8C7-C4C8-EA33-A79C-ABAE6C625374}"/>
            </a:ext>
          </a:extLst>
        </p:cNvPr>
        <p:cNvGrpSpPr/>
        <p:nvPr/>
      </p:nvGrpSpPr>
      <p:grpSpPr>
        <a:xfrm>
          <a:off x="0" y="0"/>
          <a:ext cx="0" cy="0"/>
          <a:chOff x="0" y="0"/>
          <a:chExt cx="0" cy="0"/>
        </a:xfrm>
      </p:grpSpPr>
      <p:sp>
        <p:nvSpPr>
          <p:cNvPr id="185" name="Google Shape;185;g279abd6aa86_0_5">
            <a:extLst>
              <a:ext uri="{FF2B5EF4-FFF2-40B4-BE49-F238E27FC236}">
                <a16:creationId xmlns:a16="http://schemas.microsoft.com/office/drawing/2014/main" id="{68A88D0F-808D-D1D3-3F42-0CAE23320D42}"/>
              </a:ext>
            </a:extLst>
          </p:cNvPr>
          <p:cNvSpPr txBox="1"/>
          <p:nvPr/>
        </p:nvSpPr>
        <p:spPr>
          <a:xfrm>
            <a:off x="1248300" y="3429000"/>
            <a:ext cx="96954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 El </a:t>
            </a:r>
            <a:r>
              <a:rPr lang="en-US" sz="4000" dirty="0" err="1">
                <a:solidFill>
                  <a:schemeClr val="dk1"/>
                </a:solidFill>
                <a:latin typeface="Lato"/>
                <a:ea typeface="Lato"/>
                <a:cs typeface="Lato"/>
                <a:sym typeface="Lato"/>
              </a:rPr>
              <a:t>prefijo</a:t>
            </a:r>
            <a:r>
              <a:rPr lang="en-US" sz="4000" dirty="0">
                <a:solidFill>
                  <a:schemeClr val="dk1"/>
                </a:solidFill>
                <a:latin typeface="Lato"/>
                <a:ea typeface="Lato"/>
                <a:cs typeface="Lato"/>
                <a:sym typeface="Lato"/>
              </a:rPr>
              <a:t> “anti” </a:t>
            </a:r>
            <a:r>
              <a:rPr lang="en-US" sz="4000" dirty="0" err="1">
                <a:solidFill>
                  <a:schemeClr val="dk1"/>
                </a:solidFill>
                <a:latin typeface="Lato"/>
                <a:ea typeface="Lato"/>
                <a:cs typeface="Lato"/>
                <a:sym typeface="Lato"/>
              </a:rPr>
              <a:t>puede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significar</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a:t>
            </a:r>
            <a:r>
              <a:rPr lang="en-US" sz="4000" b="1" dirty="0">
                <a:solidFill>
                  <a:schemeClr val="dk1"/>
                </a:solidFill>
                <a:latin typeface="Lato"/>
                <a:ea typeface="Lato"/>
                <a:cs typeface="Lato"/>
                <a:sym typeface="Lato"/>
              </a:rPr>
              <a:t>contra</a:t>
            </a:r>
            <a:r>
              <a:rPr lang="en-US" sz="4000"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lugar</a:t>
            </a:r>
            <a:r>
              <a:rPr lang="en-US" sz="4000" b="1" dirty="0">
                <a:solidFill>
                  <a:schemeClr val="dk1"/>
                </a:solidFill>
                <a:latin typeface="Lato"/>
                <a:ea typeface="Lato"/>
                <a:cs typeface="Lato"/>
                <a:sym typeface="Lato"/>
              </a:rPr>
              <a:t> de</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p:txBody>
      </p:sp>
      <p:pic>
        <p:nvPicPr>
          <p:cNvPr id="186" name="Google Shape;186;g279abd6aa86_0_5" descr="A green bird with leaves&#10;&#10;Description automatically generated">
            <a:extLst>
              <a:ext uri="{FF2B5EF4-FFF2-40B4-BE49-F238E27FC236}">
                <a16:creationId xmlns:a16="http://schemas.microsoft.com/office/drawing/2014/main" id="{7A2F677C-609D-30B0-18A9-9999AADC905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a:extLst>
              <a:ext uri="{FF2B5EF4-FFF2-40B4-BE49-F238E27FC236}">
                <a16:creationId xmlns:a16="http://schemas.microsoft.com/office/drawing/2014/main" id="{D46B21DE-DD58-8E3F-3C2B-28F7ED954B72}"/>
              </a:ext>
            </a:extLst>
          </p:cNvPr>
          <p:cNvSpPr txBox="1"/>
          <p:nvPr/>
        </p:nvSpPr>
        <p:spPr>
          <a:xfrm>
            <a:off x="746850" y="1782879"/>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el</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Anticristo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228302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6DE65996-A65D-44F8-DACD-9AF27DE5639B}"/>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B4A017E0-D87A-D5E1-14B3-02BF82AD16EF}"/>
              </a:ext>
            </a:extLst>
          </p:cNvPr>
          <p:cNvSpPr txBox="1"/>
          <p:nvPr/>
        </p:nvSpPr>
        <p:spPr>
          <a:xfrm>
            <a:off x="2653645" y="289924"/>
            <a:ext cx="9092765" cy="66171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I Juan 2:18-19,22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Hijitos, han llegado los últimos tiempos; y así como ustedes oyeron que el anticristo viene, ahora han surgido muchos anticristos; por esto sabemos que han llegado los últimos tiempos. Ellos salieron de nosotros, pero no eran de nosotros. Si hubieran sido de nosotros, habrían permanecido con nosotros. Pero salieron para que fuera evidente que no todos son de nosotros… ¿Quién es el mentiroso, sino el que niega que Jesús es el Cristo? Éste es el anticristo, el que niega al Padre y al Hijo. </a:t>
            </a:r>
            <a:endParaRPr lang="en-US" sz="3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F51572C9-3272-9DA2-EC96-891997FCDE4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FCF4D93E-7456-5649-E220-3302A7E15879}"/>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57BE8D34-0BEE-E6CE-7FBF-3715D2055B64}"/>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20544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a:extLst>
            <a:ext uri="{FF2B5EF4-FFF2-40B4-BE49-F238E27FC236}">
              <a16:creationId xmlns:a16="http://schemas.microsoft.com/office/drawing/2014/main" id="{DD6DB6D7-EDE1-CDEF-7FEC-9D9DCEFC012B}"/>
            </a:ext>
          </a:extLst>
        </p:cNvPr>
        <p:cNvGrpSpPr/>
        <p:nvPr/>
      </p:nvGrpSpPr>
      <p:grpSpPr>
        <a:xfrm>
          <a:off x="0" y="0"/>
          <a:ext cx="0" cy="0"/>
          <a:chOff x="0" y="0"/>
          <a:chExt cx="0" cy="0"/>
        </a:xfrm>
      </p:grpSpPr>
      <p:sp>
        <p:nvSpPr>
          <p:cNvPr id="185" name="Google Shape;185;g279abd6aa86_0_5">
            <a:extLst>
              <a:ext uri="{FF2B5EF4-FFF2-40B4-BE49-F238E27FC236}">
                <a16:creationId xmlns:a16="http://schemas.microsoft.com/office/drawing/2014/main" id="{F3B220BC-14A2-84C3-A3E9-28CC759E47E4}"/>
              </a:ext>
            </a:extLst>
          </p:cNvPr>
          <p:cNvSpPr txBox="1"/>
          <p:nvPr/>
        </p:nvSpPr>
        <p:spPr>
          <a:xfrm>
            <a:off x="1248300" y="3856704"/>
            <a:ext cx="96954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 2 </a:t>
            </a:r>
            <a:r>
              <a:rPr lang="en-US" sz="4000" dirty="0" err="1">
                <a:solidFill>
                  <a:schemeClr val="dk1"/>
                </a:solidFill>
                <a:latin typeface="Lato"/>
                <a:ea typeface="Lato"/>
                <a:cs typeface="Lato"/>
                <a:sym typeface="Lato"/>
              </a:rPr>
              <a:t>Tesalonicenses</a:t>
            </a:r>
            <a:r>
              <a:rPr lang="en-US" sz="4000" dirty="0">
                <a:solidFill>
                  <a:schemeClr val="dk1"/>
                </a:solidFill>
                <a:latin typeface="Lato"/>
                <a:ea typeface="Lato"/>
                <a:cs typeface="Lato"/>
                <a:sym typeface="Lato"/>
              </a:rPr>
              <a:t> 2:1-12</a:t>
            </a:r>
            <a:endParaRPr sz="4000" dirty="0">
              <a:solidFill>
                <a:schemeClr val="dk1"/>
              </a:solidFill>
              <a:latin typeface="Lato"/>
              <a:ea typeface="Lato"/>
              <a:cs typeface="Lato"/>
              <a:sym typeface="Lato"/>
            </a:endParaRPr>
          </a:p>
        </p:txBody>
      </p:sp>
      <p:pic>
        <p:nvPicPr>
          <p:cNvPr id="186" name="Google Shape;186;g279abd6aa86_0_5" descr="A green bird with leaves&#10;&#10;Description automatically generated">
            <a:extLst>
              <a:ext uri="{FF2B5EF4-FFF2-40B4-BE49-F238E27FC236}">
                <a16:creationId xmlns:a16="http://schemas.microsoft.com/office/drawing/2014/main" id="{E0A94405-5ACA-2F75-D958-AE27D6DD86E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a:extLst>
              <a:ext uri="{FF2B5EF4-FFF2-40B4-BE49-F238E27FC236}">
                <a16:creationId xmlns:a16="http://schemas.microsoft.com/office/drawing/2014/main" id="{2D5E199B-C5FF-3377-0E2C-3D27DE8A2D12}"/>
              </a:ext>
            </a:extLst>
          </p:cNvPr>
          <p:cNvSpPr txBox="1"/>
          <p:nvPr/>
        </p:nvSpPr>
        <p:spPr>
          <a:xfrm>
            <a:off x="746850" y="2339496"/>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el</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Anticristo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316734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221A755B-FB0D-933F-BB3D-2159E7AA2621}"/>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23924D1B-B3DE-1936-42A5-BC21CABC415F}"/>
              </a:ext>
            </a:extLst>
          </p:cNvPr>
          <p:cNvSpPr txBox="1"/>
          <p:nvPr/>
        </p:nvSpPr>
        <p:spPr>
          <a:xfrm>
            <a:off x="3024056" y="935805"/>
            <a:ext cx="7846843"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Tesalonicenses</a:t>
            </a:r>
            <a:r>
              <a:rPr lang="en-US" sz="3400" b="1" dirty="0">
                <a:solidFill>
                  <a:schemeClr val="dk1"/>
                </a:solidFill>
                <a:latin typeface="Lato"/>
                <a:ea typeface="Lato"/>
                <a:cs typeface="Lato"/>
                <a:sym typeface="Lato"/>
              </a:rPr>
              <a:t> 2:1-12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V.1-2 Hermanos, con respecto a la venida de nuestro Señor Jesucristo y nuestra reunión con él, les rogamos que no cambien fácilmente de manera de pensar. No se dejen asustar por nadie, ni siquiera por un espíritu, una palabra, o una carta que pretenda aparecer como nuestra, en el sentido de que el día del Señor está cerca. </a:t>
            </a:r>
            <a:endParaRPr lang="en-US" sz="3200" dirty="0">
              <a:effectLst/>
              <a:latin typeface="Calibri" panose="020F0502020204030204" pitchFamily="34" charset="0"/>
              <a:ea typeface="Calibri" panose="020F0502020204030204" pitchFamily="34" charset="0"/>
            </a:endParaRPr>
          </a:p>
          <a:p>
            <a:pPr>
              <a:buClr>
                <a:schemeClr val="dk1"/>
              </a:buClr>
              <a:buSzPts val="1100"/>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97671D62-BDE0-6D22-634C-66EF1BED9C8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62A79122-D2A1-CA4E-C1AE-DDDB5D050C1F}"/>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71490825-F38F-21EF-90D0-04DA35F9FCD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63526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572840D6-117F-2524-20F9-75498558BDE2}"/>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1F01B1BD-B73C-D266-98B6-4D6A057732BF}"/>
              </a:ext>
            </a:extLst>
          </p:cNvPr>
          <p:cNvSpPr txBox="1"/>
          <p:nvPr/>
        </p:nvSpPr>
        <p:spPr>
          <a:xfrm>
            <a:off x="3125595" y="875141"/>
            <a:ext cx="7846843"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Tesalonicenses</a:t>
            </a:r>
            <a:r>
              <a:rPr lang="en-US" sz="3400" b="1" dirty="0">
                <a:solidFill>
                  <a:schemeClr val="dk1"/>
                </a:solidFill>
                <a:latin typeface="Lato"/>
                <a:ea typeface="Lato"/>
                <a:cs typeface="Lato"/>
                <a:sym typeface="Lato"/>
              </a:rPr>
              <a:t> 2:1-12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V. 3-4 De ninguna manera se dejen engañar. Porque ese día no vendrá sin que antes venga la apostasía, y se manifieste el hombre de pecado, es decir, el hijo de perdición, el cual se opone y se enfrenta a todo lo que se llama Dios o es objeto de culto. Llega al grado de sentarse en el templo de Dios y de ocupar su lugar, haciéndose pasar por Dios. </a:t>
            </a:r>
            <a:endParaRPr lang="en-US" sz="3200" dirty="0">
              <a:effectLst/>
              <a:latin typeface="Calibri" panose="020F0502020204030204" pitchFamily="34" charset="0"/>
              <a:ea typeface="Calibri" panose="020F0502020204030204" pitchFamily="34" charset="0"/>
            </a:endParaRPr>
          </a:p>
          <a:p>
            <a:pPr>
              <a:buClr>
                <a:schemeClr val="dk1"/>
              </a:buClr>
              <a:buSzPts val="1100"/>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66F255DB-F12F-C652-FECD-1053D91F4FE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06A33D4D-1224-2F36-FA00-52F7F1F5A49A}"/>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0F74CB79-9B24-F09E-4DA7-04562CB639CE}"/>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2260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4</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La humillación y la exaltación </a:t>
            </a:r>
            <a:endParaRPr sz="3888">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de Jesús</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212C2DD9-98C2-432E-F2E0-E7C786A37850}"/>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48879FBC-207E-7B62-4168-4E986C819532}"/>
              </a:ext>
            </a:extLst>
          </p:cNvPr>
          <p:cNvSpPr txBox="1"/>
          <p:nvPr/>
        </p:nvSpPr>
        <p:spPr>
          <a:xfrm>
            <a:off x="3125595" y="875141"/>
            <a:ext cx="7846843"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Tesalonicenses</a:t>
            </a:r>
            <a:r>
              <a:rPr lang="en-US" sz="3400" b="1" dirty="0">
                <a:solidFill>
                  <a:schemeClr val="dk1"/>
                </a:solidFill>
                <a:latin typeface="Lato"/>
                <a:ea typeface="Lato"/>
                <a:cs typeface="Lato"/>
                <a:sym typeface="Lato"/>
              </a:rPr>
              <a:t> 2:1-12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V. 5-7 ¿No se acuerdan de que, cuando yo estaba todavía con ustedes, les advertía esto? Y ahora ustedes saben bien qué es lo que lo detiene, a fin de que a su debido tiempo se manifieste. Porque el misterio de la iniquidad ya está en acción, sólo que en este momento hay quien lo detiene, hasta que él a su vez sea quitado de en medio. </a:t>
            </a:r>
            <a:endParaRPr lang="en-US" sz="3200" dirty="0">
              <a:effectLst/>
              <a:latin typeface="Calibri" panose="020F0502020204030204" pitchFamily="34" charset="0"/>
              <a:ea typeface="Calibri" panose="020F0502020204030204" pitchFamily="34" charset="0"/>
            </a:endParaRPr>
          </a:p>
          <a:p>
            <a:pPr>
              <a:buClr>
                <a:schemeClr val="dk1"/>
              </a:buClr>
              <a:buSzPts val="1100"/>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73B9C3C1-BE67-FFE7-EE9F-99D5415B079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6D78070D-2409-226F-B52E-1715145BE8EB}"/>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F28A4D56-9285-52B0-5705-67E9EE1DCD0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925377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B0F1950E-683A-BE5E-CA35-1472F082BAEB}"/>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6DE4EE99-4977-4164-2B39-05FEF639D6DD}"/>
              </a:ext>
            </a:extLst>
          </p:cNvPr>
          <p:cNvSpPr txBox="1"/>
          <p:nvPr/>
        </p:nvSpPr>
        <p:spPr>
          <a:xfrm>
            <a:off x="3125595" y="733287"/>
            <a:ext cx="8378147"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Tesalonicenses</a:t>
            </a:r>
            <a:r>
              <a:rPr lang="en-US" sz="3400" b="1" dirty="0">
                <a:solidFill>
                  <a:schemeClr val="dk1"/>
                </a:solidFill>
                <a:latin typeface="Lato"/>
                <a:ea typeface="Lato"/>
                <a:cs typeface="Lato"/>
                <a:sym typeface="Lato"/>
              </a:rPr>
              <a:t> 2:1-12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V.8-10 Entonces se manifestará ese malvado, a quien el Señor matará con el espíritu de su boca y destruirá con el resplandor de su venida. La llegada de este malvado, que es obra de Satanás, vendrá acompañada de gran poder y de señales y prodigios engañosos, y con toda falsedad e iniquidad para los que se pierden, por no hacer querido recibir el amor de la verdad para ser salvados. </a:t>
            </a:r>
            <a:endParaRPr lang="en-US" sz="3200" dirty="0">
              <a:effectLst/>
              <a:latin typeface="Calibri" panose="020F0502020204030204" pitchFamily="34" charset="0"/>
              <a:ea typeface="Calibri" panose="020F0502020204030204" pitchFamily="34" charset="0"/>
            </a:endParaRPr>
          </a:p>
          <a:p>
            <a:pPr>
              <a:buClr>
                <a:schemeClr val="dk1"/>
              </a:buClr>
              <a:buSzPts val="1100"/>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E0D3B5F0-4978-39C1-6E9C-CF3369E00E3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65561470-BC62-BA24-0A52-41D0D325ACB2}"/>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17D95D24-6CDD-2931-591E-EA9AE69EFFE4}"/>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160353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279ac8ef736_2_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279ac8ef736_2_3"/>
          <p:cNvSpPr txBox="1"/>
          <p:nvPr/>
        </p:nvSpPr>
        <p:spPr>
          <a:xfrm>
            <a:off x="2191932" y="1766802"/>
            <a:ext cx="9346500" cy="1661953"/>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dirty="0" err="1">
                <a:solidFill>
                  <a:schemeClr val="dk1"/>
                </a:solidFill>
                <a:latin typeface="Lato"/>
                <a:ea typeface="Lato"/>
                <a:cs typeface="Lato"/>
                <a:sym typeface="Lato"/>
              </a:rPr>
              <a:t>Según</a:t>
            </a:r>
            <a:r>
              <a:rPr lang="en-US" sz="3400" dirty="0">
                <a:solidFill>
                  <a:schemeClr val="dk1"/>
                </a:solidFill>
                <a:latin typeface="Lato"/>
                <a:ea typeface="Lato"/>
                <a:cs typeface="Lato"/>
                <a:sym typeface="Lato"/>
              </a:rPr>
              <a:t> la Iglesia Católica Romana,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papa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infalible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sustituto</a:t>
            </a:r>
            <a:r>
              <a:rPr lang="en-US" sz="3400" dirty="0">
                <a:solidFill>
                  <a:schemeClr val="dk1"/>
                </a:solidFill>
                <a:latin typeface="Lato"/>
                <a:ea typeface="Lato"/>
                <a:cs typeface="Lato"/>
                <a:sym typeface="Lato"/>
              </a:rPr>
              <a:t> de Cristo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tierra.</a:t>
            </a:r>
            <a:endParaRPr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p:txBody>
      </p:sp>
      <p:pic>
        <p:nvPicPr>
          <p:cNvPr id="243" name="Google Shape;243;g279ac8ef736_2_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4" name="Google Shape;244;g279ac8ef736_2_3"/>
          <p:cNvSpPr txBox="1"/>
          <p:nvPr/>
        </p:nvSpPr>
        <p:spPr>
          <a:xfrm>
            <a:off x="2191932" y="59471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Papado </a:t>
            </a:r>
            <a:endParaRPr sz="6000" b="0" i="0" u="none" strike="noStrike" cap="none">
              <a:solidFill>
                <a:srgbClr val="009444"/>
              </a:solidFill>
              <a:latin typeface="Lato"/>
              <a:ea typeface="Lato"/>
              <a:cs typeface="Lato"/>
              <a:sym typeface="Lato"/>
            </a:endParaRPr>
          </a:p>
        </p:txBody>
      </p:sp>
      <p:cxnSp>
        <p:nvCxnSpPr>
          <p:cNvPr id="245" name="Google Shape;245;g279ac8ef736_2_3"/>
          <p:cNvCxnSpPr/>
          <p:nvPr/>
        </p:nvCxnSpPr>
        <p:spPr>
          <a:xfrm>
            <a:off x="2295377" y="153477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 name="TextBox 2">
            <a:extLst>
              <a:ext uri="{FF2B5EF4-FFF2-40B4-BE49-F238E27FC236}">
                <a16:creationId xmlns:a16="http://schemas.microsoft.com/office/drawing/2014/main" id="{E5A8E5FC-9637-A4F3-CFC6-144106187997}"/>
              </a:ext>
            </a:extLst>
          </p:cNvPr>
          <p:cNvSpPr txBox="1"/>
          <p:nvPr/>
        </p:nvSpPr>
        <p:spPr>
          <a:xfrm>
            <a:off x="2474775" y="3543269"/>
            <a:ext cx="8780814" cy="3046988"/>
          </a:xfrm>
          <a:prstGeom prst="rect">
            <a:avLst/>
          </a:prstGeom>
          <a:noFill/>
        </p:spPr>
        <p:txBody>
          <a:bodyPr wrap="square">
            <a:spAutoFit/>
          </a:bodyPr>
          <a:lstStyle/>
          <a:p>
            <a:pPr marL="171450" marR="0" lvl="0" indent="-171450"/>
            <a:r>
              <a:rPr lang="es-ES" sz="3200" i="1" dirty="0">
                <a:solidFill>
                  <a:srgbClr val="000000"/>
                </a:solidFill>
                <a:effectLst/>
                <a:latin typeface="Calibri" panose="020F0502020204030204" pitchFamily="34" charset="0"/>
                <a:ea typeface="Calibri" panose="020F0502020204030204" pitchFamily="34" charset="0"/>
              </a:rPr>
              <a:t>891 "El Romano Pontífice, cabeza del colegio episcopal, goza de esta infalibilidad en virtud de su ministerio cuando, como Pastor y Maestro supremo de todos los fieles que confirma en la fe a sus hermanos, proclama por un acto definitivo la doctrina en cuestiones de fe y moral</a:t>
            </a:r>
            <a:endParaRPr lang="en-US" sz="3200" i="1" dirty="0">
              <a:effectLst/>
              <a:latin typeface="Calibri" panose="020F0502020204030204" pitchFamily="34" charset="0"/>
              <a:ea typeface="Calibri" panose="020F0502020204030204" pitchFamily="34" charset="0"/>
            </a:endParaRPr>
          </a:p>
        </p:txBody>
      </p:sp>
      <p:pic>
        <p:nvPicPr>
          <p:cNvPr id="4" name="Google Shape;227;g279abd6aa86_0_183">
            <a:extLst>
              <a:ext uri="{FF2B5EF4-FFF2-40B4-BE49-F238E27FC236}">
                <a16:creationId xmlns:a16="http://schemas.microsoft.com/office/drawing/2014/main" id="{B4E1AC1D-88DE-1CC7-377B-D8DFA094E5D0}"/>
              </a:ext>
            </a:extLst>
          </p:cNvPr>
          <p:cNvPicPr preferRelativeResize="0"/>
          <p:nvPr/>
        </p:nvPicPr>
        <p:blipFill rotWithShape="1">
          <a:blip r:embed="rId4">
            <a:alphaModFix/>
          </a:blip>
          <a:srcRect l="1447" r="1437"/>
          <a:stretch/>
        </p:blipFill>
        <p:spPr>
          <a:xfrm>
            <a:off x="0" y="3430249"/>
            <a:ext cx="2848066" cy="283303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a:extLst>
            <a:ext uri="{FF2B5EF4-FFF2-40B4-BE49-F238E27FC236}">
              <a16:creationId xmlns:a16="http://schemas.microsoft.com/office/drawing/2014/main" id="{5095EA8B-EE18-F279-811F-3E8317BC193D}"/>
            </a:ext>
          </a:extLst>
        </p:cNvPr>
        <p:cNvGrpSpPr/>
        <p:nvPr/>
      </p:nvGrpSpPr>
      <p:grpSpPr>
        <a:xfrm>
          <a:off x="0" y="0"/>
          <a:ext cx="0" cy="0"/>
          <a:chOff x="0" y="0"/>
          <a:chExt cx="0" cy="0"/>
        </a:xfrm>
      </p:grpSpPr>
      <p:sp>
        <p:nvSpPr>
          <p:cNvPr id="241" name="Google Shape;241;g279ac8ef736_2_3">
            <a:extLst>
              <a:ext uri="{FF2B5EF4-FFF2-40B4-BE49-F238E27FC236}">
                <a16:creationId xmlns:a16="http://schemas.microsoft.com/office/drawing/2014/main" id="{ACEB42BB-53E2-467B-F9DA-F469763E118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279ac8ef736_2_3">
            <a:extLst>
              <a:ext uri="{FF2B5EF4-FFF2-40B4-BE49-F238E27FC236}">
                <a16:creationId xmlns:a16="http://schemas.microsoft.com/office/drawing/2014/main" id="{F18FE1EA-991F-9F4A-8CE0-D947E35D48B0}"/>
              </a:ext>
            </a:extLst>
          </p:cNvPr>
          <p:cNvSpPr txBox="1"/>
          <p:nvPr/>
        </p:nvSpPr>
        <p:spPr>
          <a:xfrm>
            <a:off x="2191932" y="1766802"/>
            <a:ext cx="9346500" cy="2708393"/>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dirty="0" err="1">
                <a:solidFill>
                  <a:schemeClr val="dk1"/>
                </a:solidFill>
                <a:latin typeface="Lato"/>
                <a:ea typeface="Lato"/>
                <a:cs typeface="Lato"/>
                <a:sym typeface="Lato"/>
              </a:rPr>
              <a:t>Según</a:t>
            </a:r>
            <a:r>
              <a:rPr lang="en-US" sz="3400" dirty="0">
                <a:solidFill>
                  <a:schemeClr val="dk1"/>
                </a:solidFill>
                <a:latin typeface="Lato"/>
                <a:ea typeface="Lato"/>
                <a:cs typeface="Lato"/>
                <a:sym typeface="Lato"/>
              </a:rPr>
              <a:t> la Iglesia Católica Romana,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papa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infalible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sustituto</a:t>
            </a:r>
            <a:r>
              <a:rPr lang="en-US" sz="3400" dirty="0">
                <a:solidFill>
                  <a:schemeClr val="dk1"/>
                </a:solidFill>
                <a:latin typeface="Lato"/>
                <a:ea typeface="Lato"/>
                <a:cs typeface="Lato"/>
                <a:sym typeface="Lato"/>
              </a:rPr>
              <a:t> de Cristo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tierra.</a:t>
            </a:r>
            <a:endParaRPr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b="1" dirty="0">
                <a:solidFill>
                  <a:schemeClr val="tx1"/>
                </a:solidFill>
                <a:latin typeface="Lato"/>
                <a:ea typeface="Lato"/>
                <a:cs typeface="Lato"/>
                <a:sym typeface="Lato"/>
              </a:rPr>
              <a:t>No </a:t>
            </a:r>
            <a:r>
              <a:rPr lang="en-US" sz="3400" b="1" dirty="0" err="1">
                <a:solidFill>
                  <a:schemeClr val="tx1"/>
                </a:solidFill>
                <a:latin typeface="Lato"/>
                <a:ea typeface="Lato"/>
                <a:cs typeface="Lato"/>
                <a:sym typeface="Lato"/>
              </a:rPr>
              <a:t>predica</a:t>
            </a:r>
            <a:r>
              <a:rPr lang="en-US" sz="3400" b="1" dirty="0">
                <a:solidFill>
                  <a:schemeClr val="tx1"/>
                </a:solidFill>
                <a:latin typeface="Lato"/>
                <a:ea typeface="Lato"/>
                <a:cs typeface="Lato"/>
                <a:sym typeface="Lato"/>
              </a:rPr>
              <a:t> a Cristo de </a:t>
            </a:r>
            <a:r>
              <a:rPr lang="en-US" sz="3400" b="1" dirty="0" err="1">
                <a:solidFill>
                  <a:schemeClr val="tx1"/>
                </a:solidFill>
                <a:latin typeface="Lato"/>
                <a:ea typeface="Lato"/>
                <a:cs typeface="Lato"/>
                <a:sym typeface="Lato"/>
              </a:rPr>
              <a:t>acuerdo</a:t>
            </a:r>
            <a:r>
              <a:rPr lang="en-US" sz="3400" b="1" dirty="0">
                <a:solidFill>
                  <a:schemeClr val="tx1"/>
                </a:solidFill>
                <a:latin typeface="Lato"/>
                <a:ea typeface="Lato"/>
                <a:cs typeface="Lato"/>
                <a:sym typeface="Lato"/>
              </a:rPr>
              <a:t> con las </a:t>
            </a:r>
            <a:r>
              <a:rPr lang="en-US" sz="3400" b="1" dirty="0" err="1">
                <a:solidFill>
                  <a:schemeClr val="tx1"/>
                </a:solidFill>
                <a:latin typeface="Lato"/>
                <a:ea typeface="Lato"/>
                <a:cs typeface="Lato"/>
                <a:sym typeface="Lato"/>
              </a:rPr>
              <a:t>Escrituras</a:t>
            </a:r>
            <a:r>
              <a:rPr lang="en-US" sz="3400" b="1" dirty="0">
                <a:solidFill>
                  <a:schemeClr val="tx1"/>
                </a:solidFill>
                <a:latin typeface="Lato"/>
                <a:ea typeface="Lato"/>
                <a:cs typeface="Lato"/>
                <a:sym typeface="Lato"/>
              </a:rPr>
              <a:t>.</a:t>
            </a:r>
            <a:endParaRPr sz="3400" b="1" dirty="0">
              <a:solidFill>
                <a:schemeClr val="tx1"/>
              </a:solidFill>
              <a:latin typeface="Lato"/>
              <a:ea typeface="Lato"/>
              <a:cs typeface="Lato"/>
              <a:sym typeface="Lato"/>
            </a:endParaRPr>
          </a:p>
        </p:txBody>
      </p:sp>
      <p:pic>
        <p:nvPicPr>
          <p:cNvPr id="243" name="Google Shape;243;g279ac8ef736_2_3" descr="A green bird with leaves&#10;&#10;Description automatically generated">
            <a:extLst>
              <a:ext uri="{FF2B5EF4-FFF2-40B4-BE49-F238E27FC236}">
                <a16:creationId xmlns:a16="http://schemas.microsoft.com/office/drawing/2014/main" id="{382BB6F8-4E84-C60F-FE80-747CF58CA5E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4" name="Google Shape;244;g279ac8ef736_2_3">
            <a:extLst>
              <a:ext uri="{FF2B5EF4-FFF2-40B4-BE49-F238E27FC236}">
                <a16:creationId xmlns:a16="http://schemas.microsoft.com/office/drawing/2014/main" id="{C70B7F8B-DF65-51B1-1020-2C9ADC269D7B}"/>
              </a:ext>
            </a:extLst>
          </p:cNvPr>
          <p:cNvSpPr txBox="1"/>
          <p:nvPr/>
        </p:nvSpPr>
        <p:spPr>
          <a:xfrm>
            <a:off x="2191932" y="59471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Papado </a:t>
            </a:r>
            <a:endParaRPr sz="6000" b="0" i="0" u="none" strike="noStrike" cap="none">
              <a:solidFill>
                <a:srgbClr val="009444"/>
              </a:solidFill>
              <a:latin typeface="Lato"/>
              <a:ea typeface="Lato"/>
              <a:cs typeface="Lato"/>
              <a:sym typeface="Lato"/>
            </a:endParaRPr>
          </a:p>
        </p:txBody>
      </p:sp>
      <p:cxnSp>
        <p:nvCxnSpPr>
          <p:cNvPr id="245" name="Google Shape;245;g279ac8ef736_2_3">
            <a:extLst>
              <a:ext uri="{FF2B5EF4-FFF2-40B4-BE49-F238E27FC236}">
                <a16:creationId xmlns:a16="http://schemas.microsoft.com/office/drawing/2014/main" id="{5A2124F9-3AE2-93C9-E900-DCA647493C61}"/>
              </a:ext>
            </a:extLst>
          </p:cNvPr>
          <p:cNvCxnSpPr/>
          <p:nvPr/>
        </p:nvCxnSpPr>
        <p:spPr>
          <a:xfrm>
            <a:off x="2295377" y="1534770"/>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2902535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79abd6aa86_0_183"/>
          <p:cNvSpPr txBox="1"/>
          <p:nvPr/>
        </p:nvSpPr>
        <p:spPr>
          <a:xfrm>
            <a:off x="3394306" y="1460358"/>
            <a:ext cx="78057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 “Si </a:t>
            </a:r>
            <a:r>
              <a:rPr lang="en-US" sz="3400" dirty="0" err="1">
                <a:solidFill>
                  <a:schemeClr val="dk1"/>
                </a:solidFill>
                <a:latin typeface="Lato"/>
                <a:ea typeface="Lato"/>
                <a:cs typeface="Lato"/>
                <a:sym typeface="Lato"/>
              </a:rPr>
              <a:t>alguien</a:t>
            </a:r>
            <a:r>
              <a:rPr lang="en-US" sz="3400" dirty="0">
                <a:solidFill>
                  <a:schemeClr val="dk1"/>
                </a:solidFill>
                <a:latin typeface="Lato"/>
                <a:ea typeface="Lato"/>
                <a:cs typeface="Lato"/>
                <a:sym typeface="Lato"/>
              </a:rPr>
              <a:t> dice que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justifica</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no es </a:t>
            </a:r>
            <a:r>
              <a:rPr lang="en-US" sz="3400" dirty="0" err="1">
                <a:solidFill>
                  <a:schemeClr val="dk1"/>
                </a:solidFill>
                <a:latin typeface="Lato"/>
                <a:ea typeface="Lato"/>
                <a:cs typeface="Lato"/>
                <a:sym typeface="Lato"/>
              </a:rPr>
              <a:t>más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confiar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misericordia </a:t>
            </a:r>
            <a:r>
              <a:rPr lang="en-US" sz="3400" dirty="0" err="1">
                <a:solidFill>
                  <a:schemeClr val="dk1"/>
                </a:solidFill>
                <a:latin typeface="Lato"/>
                <a:ea typeface="Lato"/>
                <a:cs typeface="Lato"/>
                <a:sym typeface="Lato"/>
              </a:rPr>
              <a:t>divina</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perdona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causa de Cristo; o que es solo </a:t>
            </a:r>
            <a:r>
              <a:rPr lang="en-US" sz="3400" dirty="0" err="1">
                <a:solidFill>
                  <a:schemeClr val="dk1"/>
                </a:solidFill>
                <a:latin typeface="Lato"/>
                <a:ea typeface="Lato"/>
                <a:cs typeface="Lato"/>
                <a:sym typeface="Lato"/>
              </a:rPr>
              <a:t>esa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confianza</a:t>
            </a:r>
            <a:r>
              <a:rPr lang="en-US" sz="3400" dirty="0">
                <a:solidFill>
                  <a:schemeClr val="dk1"/>
                </a:solidFill>
                <a:latin typeface="Lato"/>
                <a:ea typeface="Lato"/>
                <a:cs typeface="Lato"/>
                <a:sym typeface="Lato"/>
              </a:rPr>
              <a:t> con la que </a:t>
            </a:r>
            <a:r>
              <a:rPr lang="en-US" sz="3400" dirty="0" err="1">
                <a:solidFill>
                  <a:schemeClr val="dk1"/>
                </a:solidFill>
                <a:latin typeface="Lato"/>
                <a:ea typeface="Lato"/>
                <a:cs typeface="Lato"/>
                <a:sym typeface="Lato"/>
              </a:rPr>
              <a:t>estamos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justificados</a:t>
            </a:r>
            <a:r>
              <a:rPr lang="en-US" sz="3400" dirty="0">
                <a:solidFill>
                  <a:schemeClr val="dk1"/>
                </a:solidFill>
                <a:latin typeface="Lato"/>
                <a:ea typeface="Lato"/>
                <a:cs typeface="Lato"/>
                <a:sym typeface="Lato"/>
              </a:rPr>
              <a:t>: sea </a:t>
            </a:r>
            <a:r>
              <a:rPr lang="en-US" sz="3400" dirty="0" err="1">
                <a:solidFill>
                  <a:schemeClr val="dk1"/>
                </a:solidFill>
                <a:latin typeface="Lato"/>
                <a:ea typeface="Lato"/>
                <a:cs typeface="Lato"/>
                <a:sym typeface="Lato"/>
              </a:rPr>
              <a:t>anatema</a:t>
            </a:r>
            <a:r>
              <a:rPr lang="en-US" sz="3400" dirty="0">
                <a:solidFill>
                  <a:schemeClr val="dk1"/>
                </a:solidFill>
                <a:latin typeface="Lato"/>
                <a:ea typeface="Lato"/>
                <a:cs typeface="Lato"/>
                <a:sym typeface="Lato"/>
              </a:rPr>
              <a:t>.”</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Concilio de Trento, </a:t>
            </a:r>
            <a:r>
              <a:rPr lang="en-US" sz="2800" i="1" dirty="0" err="1">
                <a:solidFill>
                  <a:schemeClr val="dk1"/>
                </a:solidFill>
                <a:latin typeface="Lato"/>
                <a:ea typeface="Lato"/>
                <a:cs typeface="Lato"/>
                <a:sym typeface="Lato"/>
              </a:rPr>
              <a:t>Sexta</a:t>
            </a:r>
            <a:r>
              <a:rPr lang="en-US" sz="2800" i="1" dirty="0">
                <a:solidFill>
                  <a:schemeClr val="dk1"/>
                </a:solidFill>
                <a:latin typeface="Lato"/>
                <a:ea typeface="Lato"/>
                <a:cs typeface="Lato"/>
                <a:sym typeface="Lato"/>
              </a:rPr>
              <a:t> </a:t>
            </a:r>
            <a:r>
              <a:rPr lang="en-US" sz="2800" i="1" dirty="0" err="1">
                <a:solidFill>
                  <a:schemeClr val="dk1"/>
                </a:solidFill>
                <a:latin typeface="Lato"/>
                <a:ea typeface="Lato"/>
                <a:cs typeface="Lato"/>
                <a:sym typeface="Lato"/>
              </a:rPr>
              <a:t>Sesión</a:t>
            </a:r>
            <a:r>
              <a:rPr lang="en-US" sz="2800" i="1" dirty="0">
                <a:solidFill>
                  <a:schemeClr val="dk1"/>
                </a:solidFill>
                <a:latin typeface="Lato"/>
                <a:ea typeface="Lato"/>
                <a:cs typeface="Lato"/>
                <a:sym typeface="Lato"/>
              </a:rPr>
              <a:t>, Canon 12 </a:t>
            </a:r>
            <a:endParaRPr sz="2800" i="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1" i="1" dirty="0">
                <a:solidFill>
                  <a:schemeClr val="dk1"/>
                </a:solidFill>
                <a:latin typeface="Lato"/>
                <a:ea typeface="Lato"/>
                <a:cs typeface="Lato"/>
                <a:sym typeface="Lato"/>
              </a:rPr>
              <a:t>Iglesia Católica Romana</a:t>
            </a:r>
            <a:endParaRPr sz="2800" b="1" i="1" dirty="0">
              <a:solidFill>
                <a:schemeClr val="dk1"/>
              </a:solidFill>
              <a:latin typeface="Lato"/>
              <a:ea typeface="Lato"/>
              <a:cs typeface="Lato"/>
              <a:sym typeface="Lato"/>
            </a:endParaRPr>
          </a:p>
        </p:txBody>
      </p:sp>
      <p:sp>
        <p:nvSpPr>
          <p:cNvPr id="226" name="Google Shape;226;g279abd6aa86_0_18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79abd6aa86_0_183"/>
          <p:cNvPicPr preferRelativeResize="0"/>
          <p:nvPr/>
        </p:nvPicPr>
        <p:blipFill rotWithShape="1">
          <a:blip r:embed="rId3">
            <a:alphaModFix/>
          </a:blip>
          <a:srcRect l="1447" r="1437"/>
          <a:stretch/>
        </p:blipFill>
        <p:spPr>
          <a:xfrm>
            <a:off x="-552689" y="1406451"/>
            <a:ext cx="4028832" cy="4148474"/>
          </a:xfrm>
          <a:prstGeom prst="rect">
            <a:avLst/>
          </a:prstGeom>
          <a:noFill/>
          <a:ln>
            <a:noFill/>
          </a:ln>
          <a:effectLst>
            <a:outerShdw blurRad="50800" dist="38100" dir="2700000" algn="tl" rotWithShape="0">
              <a:srgbClr val="000000">
                <a:alpha val="40000"/>
              </a:srgbClr>
            </a:outerShdw>
          </a:effectLst>
        </p:spPr>
      </p:pic>
      <p:pic>
        <p:nvPicPr>
          <p:cNvPr id="228" name="Google Shape;228;g279abd6aa86_0_18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a:extLst>
            <a:ext uri="{FF2B5EF4-FFF2-40B4-BE49-F238E27FC236}">
              <a16:creationId xmlns:a16="http://schemas.microsoft.com/office/drawing/2014/main" id="{A8C9AE4A-86B8-56E8-5BF1-BBF7C8AC9B74}"/>
            </a:ext>
          </a:extLst>
        </p:cNvPr>
        <p:cNvGrpSpPr/>
        <p:nvPr/>
      </p:nvGrpSpPr>
      <p:grpSpPr>
        <a:xfrm>
          <a:off x="0" y="0"/>
          <a:ext cx="0" cy="0"/>
          <a:chOff x="0" y="0"/>
          <a:chExt cx="0" cy="0"/>
        </a:xfrm>
      </p:grpSpPr>
      <p:sp>
        <p:nvSpPr>
          <p:cNvPr id="241" name="Google Shape;241;g279ac8ef736_2_3">
            <a:extLst>
              <a:ext uri="{FF2B5EF4-FFF2-40B4-BE49-F238E27FC236}">
                <a16:creationId xmlns:a16="http://schemas.microsoft.com/office/drawing/2014/main" id="{377F7FEF-F492-59CE-FF6C-42E2DD13E52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279ac8ef736_2_3">
            <a:extLst>
              <a:ext uri="{FF2B5EF4-FFF2-40B4-BE49-F238E27FC236}">
                <a16:creationId xmlns:a16="http://schemas.microsoft.com/office/drawing/2014/main" id="{29C05E1D-EFB6-3863-68AD-34BEAEF5DC00}"/>
              </a:ext>
            </a:extLst>
          </p:cNvPr>
          <p:cNvSpPr txBox="1"/>
          <p:nvPr/>
        </p:nvSpPr>
        <p:spPr>
          <a:xfrm>
            <a:off x="2191932" y="1766802"/>
            <a:ext cx="9346500" cy="480127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dirty="0" err="1">
                <a:solidFill>
                  <a:schemeClr val="dk1"/>
                </a:solidFill>
                <a:latin typeface="Lato"/>
                <a:ea typeface="Lato"/>
                <a:cs typeface="Lato"/>
                <a:sym typeface="Lato"/>
              </a:rPr>
              <a:t>Según</a:t>
            </a:r>
            <a:r>
              <a:rPr lang="en-US" sz="3400" dirty="0">
                <a:solidFill>
                  <a:schemeClr val="dk1"/>
                </a:solidFill>
                <a:latin typeface="Lato"/>
                <a:ea typeface="Lato"/>
                <a:cs typeface="Lato"/>
                <a:sym typeface="Lato"/>
              </a:rPr>
              <a:t> la Iglesia Católica Romana,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papa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infalible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sustituto</a:t>
            </a:r>
            <a:r>
              <a:rPr lang="en-US" sz="3400" dirty="0">
                <a:solidFill>
                  <a:schemeClr val="dk1"/>
                </a:solidFill>
                <a:latin typeface="Lato"/>
                <a:ea typeface="Lato"/>
                <a:cs typeface="Lato"/>
                <a:sym typeface="Lato"/>
              </a:rPr>
              <a:t> de Cristo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tierra.</a:t>
            </a:r>
            <a:endParaRPr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dirty="0">
                <a:solidFill>
                  <a:schemeClr val="dk1"/>
                </a:solidFill>
                <a:latin typeface="Lato"/>
                <a:ea typeface="Lato"/>
                <a:cs typeface="Lato"/>
                <a:sym typeface="Lato"/>
              </a:rPr>
              <a:t>No </a:t>
            </a:r>
            <a:r>
              <a:rPr lang="en-US" sz="3400" dirty="0" err="1">
                <a:solidFill>
                  <a:schemeClr val="dk1"/>
                </a:solidFill>
                <a:latin typeface="Lato"/>
                <a:ea typeface="Lato"/>
                <a:cs typeface="Lato"/>
                <a:sym typeface="Lato"/>
              </a:rPr>
              <a:t>predica</a:t>
            </a:r>
            <a:r>
              <a:rPr lang="en-US" sz="3400" dirty="0">
                <a:solidFill>
                  <a:schemeClr val="dk1"/>
                </a:solidFill>
                <a:latin typeface="Lato"/>
                <a:ea typeface="Lato"/>
                <a:cs typeface="Lato"/>
                <a:sym typeface="Lato"/>
              </a:rPr>
              <a:t> a Cristo de </a:t>
            </a:r>
            <a:r>
              <a:rPr lang="en-US" sz="3400" dirty="0" err="1">
                <a:solidFill>
                  <a:schemeClr val="dk1"/>
                </a:solidFill>
                <a:latin typeface="Lato"/>
                <a:ea typeface="Lato"/>
                <a:cs typeface="Lato"/>
                <a:sym typeface="Lato"/>
              </a:rPr>
              <a:t>acuerdo</a:t>
            </a:r>
            <a:r>
              <a:rPr lang="en-US" sz="3400" dirty="0">
                <a:solidFill>
                  <a:schemeClr val="dk1"/>
                </a:solidFill>
                <a:latin typeface="Lato"/>
                <a:ea typeface="Lato"/>
                <a:cs typeface="Lato"/>
                <a:sym typeface="Lato"/>
              </a:rPr>
              <a:t> con las </a:t>
            </a:r>
            <a:r>
              <a:rPr lang="en-US" sz="3400" dirty="0" err="1">
                <a:solidFill>
                  <a:schemeClr val="dk1"/>
                </a:solidFill>
                <a:latin typeface="Lato"/>
                <a:ea typeface="Lato"/>
                <a:cs typeface="Lato"/>
                <a:sym typeface="Lato"/>
              </a:rPr>
              <a:t>Escrituras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b="1" dirty="0" err="1">
                <a:solidFill>
                  <a:schemeClr val="tx1"/>
                </a:solidFill>
                <a:latin typeface="Lato"/>
                <a:ea typeface="Lato"/>
                <a:cs typeface="Lato"/>
                <a:sym typeface="Lato"/>
              </a:rPr>
              <a:t>Según</a:t>
            </a:r>
            <a:r>
              <a:rPr lang="en-US" sz="3400" b="1" dirty="0">
                <a:solidFill>
                  <a:schemeClr val="tx1"/>
                </a:solidFill>
                <a:latin typeface="Lato"/>
                <a:ea typeface="Lato"/>
                <a:cs typeface="Lato"/>
                <a:sym typeface="Lato"/>
              </a:rPr>
              <a:t> las </a:t>
            </a:r>
            <a:r>
              <a:rPr lang="en-US" sz="3400" b="1" dirty="0" err="1">
                <a:solidFill>
                  <a:schemeClr val="tx1"/>
                </a:solidFill>
                <a:latin typeface="Lato"/>
                <a:ea typeface="Lato"/>
                <a:cs typeface="Lato"/>
                <a:sym typeface="Lato"/>
              </a:rPr>
              <a:t>profecías</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en</a:t>
            </a:r>
            <a:r>
              <a:rPr lang="en-US" sz="3400" b="1" dirty="0">
                <a:solidFill>
                  <a:schemeClr val="tx1"/>
                </a:solidFill>
                <a:latin typeface="Lato"/>
                <a:ea typeface="Lato"/>
                <a:cs typeface="Lato"/>
                <a:sym typeface="Lato"/>
              </a:rPr>
              <a:t> las </a:t>
            </a:r>
            <a:r>
              <a:rPr lang="en-US" sz="3400" b="1" dirty="0" err="1">
                <a:solidFill>
                  <a:schemeClr val="tx1"/>
                </a:solidFill>
                <a:latin typeface="Lato"/>
                <a:ea typeface="Lato"/>
                <a:cs typeface="Lato"/>
                <a:sym typeface="Lato"/>
              </a:rPr>
              <a:t>Escrituras</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el</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papado</a:t>
            </a:r>
            <a:r>
              <a:rPr lang="en-US" sz="3400" b="1" dirty="0">
                <a:solidFill>
                  <a:schemeClr val="tx1"/>
                </a:solidFill>
                <a:latin typeface="Lato"/>
                <a:ea typeface="Lato"/>
                <a:cs typeface="Lato"/>
                <a:sym typeface="Lato"/>
              </a:rPr>
              <a:t> se </a:t>
            </a:r>
            <a:r>
              <a:rPr lang="en-US" sz="3400" b="1" dirty="0" err="1">
                <a:solidFill>
                  <a:schemeClr val="tx1"/>
                </a:solidFill>
                <a:latin typeface="Lato"/>
                <a:ea typeface="Lato"/>
                <a:cs typeface="Lato"/>
                <a:sym typeface="Lato"/>
              </a:rPr>
              <a:t>ajusta</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perfectamente</a:t>
            </a:r>
            <a:r>
              <a:rPr lang="en-US" sz="3400" b="1" dirty="0">
                <a:solidFill>
                  <a:schemeClr val="tx1"/>
                </a:solidFill>
                <a:latin typeface="Lato"/>
                <a:ea typeface="Lato"/>
                <a:cs typeface="Lato"/>
                <a:sym typeface="Lato"/>
              </a:rPr>
              <a:t> a las </a:t>
            </a:r>
            <a:r>
              <a:rPr lang="en-US" sz="3400" b="1" dirty="0" err="1">
                <a:solidFill>
                  <a:schemeClr val="tx1"/>
                </a:solidFill>
                <a:latin typeface="Lato"/>
                <a:ea typeface="Lato"/>
                <a:cs typeface="Lato"/>
                <a:sym typeface="Lato"/>
              </a:rPr>
              <a:t>descripciones</a:t>
            </a:r>
            <a:r>
              <a:rPr lang="en-US" sz="3400" b="1" dirty="0">
                <a:solidFill>
                  <a:schemeClr val="tx1"/>
                </a:solidFill>
                <a:latin typeface="Lato"/>
                <a:ea typeface="Lato"/>
                <a:cs typeface="Lato"/>
                <a:sym typeface="Lato"/>
              </a:rPr>
              <a:t> del </a:t>
            </a:r>
            <a:r>
              <a:rPr lang="en-US" sz="3400" b="1" dirty="0" err="1">
                <a:solidFill>
                  <a:schemeClr val="tx1"/>
                </a:solidFill>
                <a:latin typeface="Lato"/>
                <a:ea typeface="Lato"/>
                <a:cs typeface="Lato"/>
                <a:sym typeface="Lato"/>
              </a:rPr>
              <a:t>Anticristo</a:t>
            </a:r>
            <a:r>
              <a:rPr lang="en-US" sz="3400" b="1" dirty="0">
                <a:solidFill>
                  <a:schemeClr val="tx1"/>
                </a:solidFill>
                <a:latin typeface="Lato"/>
                <a:ea typeface="Lato"/>
                <a:cs typeface="Lato"/>
                <a:sym typeface="Lato"/>
              </a:rPr>
              <a:t>.</a:t>
            </a:r>
            <a:endParaRPr sz="3400" b="1" dirty="0">
              <a:solidFill>
                <a:schemeClr val="tx1"/>
              </a:solidFill>
              <a:latin typeface="Lato"/>
              <a:ea typeface="Lato"/>
              <a:cs typeface="Lato"/>
              <a:sym typeface="Lato"/>
            </a:endParaRPr>
          </a:p>
        </p:txBody>
      </p:sp>
      <p:pic>
        <p:nvPicPr>
          <p:cNvPr id="243" name="Google Shape;243;g279ac8ef736_2_3" descr="A green bird with leaves&#10;&#10;Description automatically generated">
            <a:extLst>
              <a:ext uri="{FF2B5EF4-FFF2-40B4-BE49-F238E27FC236}">
                <a16:creationId xmlns:a16="http://schemas.microsoft.com/office/drawing/2014/main" id="{250C53E5-6D6A-500B-E541-344E3C327F4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4" name="Google Shape;244;g279ac8ef736_2_3">
            <a:extLst>
              <a:ext uri="{FF2B5EF4-FFF2-40B4-BE49-F238E27FC236}">
                <a16:creationId xmlns:a16="http://schemas.microsoft.com/office/drawing/2014/main" id="{B908DB2C-CDEE-7458-82FC-F415FD660DDC}"/>
              </a:ext>
            </a:extLst>
          </p:cNvPr>
          <p:cNvSpPr txBox="1"/>
          <p:nvPr/>
        </p:nvSpPr>
        <p:spPr>
          <a:xfrm>
            <a:off x="2191932" y="59471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Papado </a:t>
            </a:r>
            <a:endParaRPr sz="6000" b="0" i="0" u="none" strike="noStrike" cap="none">
              <a:solidFill>
                <a:srgbClr val="009444"/>
              </a:solidFill>
              <a:latin typeface="Lato"/>
              <a:ea typeface="Lato"/>
              <a:cs typeface="Lato"/>
              <a:sym typeface="Lato"/>
            </a:endParaRPr>
          </a:p>
        </p:txBody>
      </p:sp>
      <p:cxnSp>
        <p:nvCxnSpPr>
          <p:cNvPr id="245" name="Google Shape;245;g279ac8ef736_2_3">
            <a:extLst>
              <a:ext uri="{FF2B5EF4-FFF2-40B4-BE49-F238E27FC236}">
                <a16:creationId xmlns:a16="http://schemas.microsoft.com/office/drawing/2014/main" id="{62705F63-EAC4-422D-156E-A7E29A7269C0}"/>
              </a:ext>
            </a:extLst>
          </p:cNvPr>
          <p:cNvCxnSpPr/>
          <p:nvPr/>
        </p:nvCxnSpPr>
        <p:spPr>
          <a:xfrm>
            <a:off x="2295377" y="1534770"/>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1648860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8408BFB6-E790-5C14-97F2-CE1F4212FBBA}"/>
            </a:ext>
          </a:extLst>
        </p:cNvPr>
        <p:cNvGrpSpPr/>
        <p:nvPr/>
      </p:nvGrpSpPr>
      <p:grpSpPr>
        <a:xfrm>
          <a:off x="0" y="0"/>
          <a:ext cx="0" cy="0"/>
          <a:chOff x="0" y="0"/>
          <a:chExt cx="0" cy="0"/>
        </a:xfrm>
      </p:grpSpPr>
      <p:sp>
        <p:nvSpPr>
          <p:cNvPr id="162" name="Google Shape;162;g2eb293faa54_0_126">
            <a:extLst>
              <a:ext uri="{FF2B5EF4-FFF2-40B4-BE49-F238E27FC236}">
                <a16:creationId xmlns:a16="http://schemas.microsoft.com/office/drawing/2014/main" id="{52B2DA3B-1754-3C44-3361-B22DA2C7F09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b293faa54_0_126">
            <a:extLst>
              <a:ext uri="{FF2B5EF4-FFF2-40B4-BE49-F238E27FC236}">
                <a16:creationId xmlns:a16="http://schemas.microsoft.com/office/drawing/2014/main" id="{900C262A-3964-89D8-6740-1CD9AC45C41F}"/>
              </a:ext>
            </a:extLst>
          </p:cNvPr>
          <p:cNvSpPr txBox="1"/>
          <p:nvPr/>
        </p:nvSpPr>
        <p:spPr>
          <a:xfrm>
            <a:off x="1966567" y="381393"/>
            <a:ext cx="9233439"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pueden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hacer</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los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cristianos</a:t>
            </a:r>
            <a:r>
              <a:rPr lang="en-US" sz="40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ante </a:t>
            </a:r>
            <a:r>
              <a:rPr lang="en-US" sz="4000" b="1" dirty="0" err="1">
                <a:solidFill>
                  <a:srgbClr val="00B050"/>
                </a:solidFill>
                <a:latin typeface="Lato"/>
                <a:ea typeface="Lato"/>
                <a:cs typeface="Lato"/>
                <a:sym typeface="Lato"/>
              </a:rPr>
              <a:t>todas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esas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amenazas</a:t>
            </a:r>
            <a:r>
              <a:rPr lang="en-US" sz="40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a:solidFill>
                  <a:schemeClr val="dk1"/>
                </a:solidFill>
                <a:latin typeface="Lato"/>
                <a:ea typeface="Lato"/>
                <a:cs typeface="Lato"/>
                <a:sym typeface="Lato"/>
              </a:rPr>
              <a:t>1 Juan 2:26-27</a:t>
            </a:r>
          </a:p>
          <a:p>
            <a:pPr marL="0" marR="0" lvl="0" indent="0" algn="l" rtl="0">
              <a:lnSpc>
                <a:spcPct val="100000"/>
              </a:lnSpc>
              <a:spcBef>
                <a:spcPts val="0"/>
              </a:spcBef>
              <a:spcAft>
                <a:spcPts val="0"/>
              </a:spcAft>
              <a:buClr>
                <a:schemeClr val="dk1"/>
              </a:buClr>
              <a:buSzPts val="1100"/>
              <a:buFont typeface="Arial"/>
              <a:buNone/>
            </a:pPr>
            <a:r>
              <a:rPr lang="en-US" sz="3200" dirty="0">
                <a:effectLst/>
                <a:latin typeface="+mn-lt"/>
                <a:ea typeface="Times New Roman" panose="02020603050405020304" pitchFamily="18" charset="0"/>
              </a:rPr>
              <a:t>Les he </a:t>
            </a:r>
            <a:r>
              <a:rPr lang="en-US" sz="3200" dirty="0" err="1">
                <a:effectLst/>
                <a:latin typeface="+mn-lt"/>
                <a:ea typeface="Times New Roman" panose="02020603050405020304" pitchFamily="18" charset="0"/>
              </a:rPr>
              <a:t>escrito</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esto</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acerca</a:t>
            </a:r>
            <a:r>
              <a:rPr lang="en-US" sz="3200" dirty="0">
                <a:effectLst/>
                <a:latin typeface="+mn-lt"/>
                <a:ea typeface="Times New Roman" panose="02020603050405020304" pitchFamily="18" charset="0"/>
              </a:rPr>
              <a:t> de </a:t>
            </a:r>
            <a:r>
              <a:rPr lang="en-US" sz="3200" dirty="0" err="1">
                <a:effectLst/>
                <a:latin typeface="+mn-lt"/>
                <a:ea typeface="Times New Roman" panose="02020603050405020304" pitchFamily="18" charset="0"/>
              </a:rPr>
              <a:t>los</a:t>
            </a:r>
            <a:r>
              <a:rPr lang="en-US" sz="3200" dirty="0">
                <a:effectLst/>
                <a:latin typeface="+mn-lt"/>
                <a:ea typeface="Times New Roman" panose="02020603050405020304" pitchFamily="18" charset="0"/>
              </a:rPr>
              <a:t> que </a:t>
            </a:r>
            <a:r>
              <a:rPr lang="en-US" sz="3200" dirty="0" err="1">
                <a:effectLst/>
                <a:latin typeface="+mn-lt"/>
                <a:ea typeface="Times New Roman" panose="02020603050405020304" pitchFamily="18" charset="0"/>
              </a:rPr>
              <a:t>los</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engañan</a:t>
            </a:r>
            <a:r>
              <a:rPr lang="en-US" sz="3200" dirty="0">
                <a:effectLst/>
                <a:latin typeface="+mn-lt"/>
                <a:ea typeface="Times New Roman" panose="02020603050405020304" pitchFamily="18" charset="0"/>
              </a:rPr>
              <a:t>. La </a:t>
            </a:r>
            <a:r>
              <a:rPr lang="en-US" sz="3200" dirty="0" err="1">
                <a:effectLst/>
                <a:latin typeface="+mn-lt"/>
                <a:ea typeface="Times New Roman" panose="02020603050405020304" pitchFamily="18" charset="0"/>
              </a:rPr>
              <a:t>unción</a:t>
            </a:r>
            <a:r>
              <a:rPr lang="en-US" sz="3200" dirty="0">
                <a:effectLst/>
                <a:latin typeface="+mn-lt"/>
                <a:ea typeface="Times New Roman" panose="02020603050405020304" pitchFamily="18" charset="0"/>
              </a:rPr>
              <a:t> que </a:t>
            </a:r>
            <a:r>
              <a:rPr lang="en-US" sz="3200" dirty="0" err="1">
                <a:effectLst/>
                <a:latin typeface="+mn-lt"/>
                <a:ea typeface="Times New Roman" panose="02020603050405020304" pitchFamily="18" charset="0"/>
              </a:rPr>
              <a:t>ustedes</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recibieron</a:t>
            </a:r>
            <a:r>
              <a:rPr lang="en-US" sz="3200" dirty="0">
                <a:effectLst/>
                <a:latin typeface="+mn-lt"/>
                <a:ea typeface="Times New Roman" panose="02020603050405020304" pitchFamily="18" charset="0"/>
              </a:rPr>
              <a:t> de </a:t>
            </a:r>
            <a:r>
              <a:rPr lang="en-US" sz="3200" dirty="0" err="1">
                <a:effectLst/>
                <a:latin typeface="+mn-lt"/>
                <a:ea typeface="Times New Roman" panose="02020603050405020304" pitchFamily="18" charset="0"/>
              </a:rPr>
              <a:t>él</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permanece</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en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ustedes</a:t>
            </a:r>
            <a:r>
              <a:rPr lang="en-US" sz="3200" dirty="0">
                <a:effectLst/>
                <a:latin typeface="+mn-lt"/>
                <a:ea typeface="Times New Roman" panose="02020603050405020304" pitchFamily="18" charset="0"/>
              </a:rPr>
              <a:t>, y no </a:t>
            </a:r>
            <a:r>
              <a:rPr lang="en-US" sz="3200" dirty="0" err="1">
                <a:effectLst/>
                <a:latin typeface="+mn-lt"/>
                <a:ea typeface="Times New Roman" panose="02020603050405020304" pitchFamily="18" charset="0"/>
              </a:rPr>
              <a:t>tienen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necesidad</a:t>
            </a:r>
            <a:r>
              <a:rPr lang="en-US" sz="3200" dirty="0">
                <a:effectLst/>
                <a:latin typeface="+mn-lt"/>
                <a:ea typeface="Times New Roman" panose="02020603050405020304" pitchFamily="18" charset="0"/>
              </a:rPr>
              <a:t> de que </a:t>
            </a:r>
            <a:r>
              <a:rPr lang="en-US" sz="3200" dirty="0" err="1">
                <a:effectLst/>
                <a:latin typeface="+mn-lt"/>
                <a:ea typeface="Times New Roman" panose="02020603050405020304" pitchFamily="18" charset="0"/>
              </a:rPr>
              <a:t>nadie</a:t>
            </a:r>
            <a:r>
              <a:rPr lang="en-US" sz="3200" dirty="0">
                <a:effectLst/>
                <a:latin typeface="+mn-lt"/>
                <a:ea typeface="Times New Roman" panose="02020603050405020304" pitchFamily="18" charset="0"/>
              </a:rPr>
              <a:t> les </a:t>
            </a:r>
            <a:r>
              <a:rPr lang="en-US" sz="3200" dirty="0" err="1">
                <a:effectLst/>
                <a:latin typeface="+mn-lt"/>
                <a:ea typeface="Times New Roman" panose="02020603050405020304" pitchFamily="18" charset="0"/>
              </a:rPr>
              <a:t>enseñe</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Así</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como</a:t>
            </a:r>
            <a:r>
              <a:rPr lang="en-US" sz="3200" dirty="0">
                <a:effectLst/>
                <a:latin typeface="+mn-lt"/>
                <a:ea typeface="Times New Roman" panose="02020603050405020304" pitchFamily="18" charset="0"/>
              </a:rPr>
              <a:t> la </a:t>
            </a:r>
            <a:r>
              <a:rPr lang="en-US" sz="3200" dirty="0" err="1">
                <a:effectLst/>
                <a:latin typeface="+mn-lt"/>
                <a:ea typeface="Times New Roman" panose="02020603050405020304" pitchFamily="18" charset="0"/>
              </a:rPr>
              <a:t>unción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misma</a:t>
            </a:r>
            <a:r>
              <a:rPr lang="en-US" sz="3200" dirty="0">
                <a:effectLst/>
                <a:latin typeface="+mn-lt"/>
                <a:ea typeface="Times New Roman" panose="02020603050405020304" pitchFamily="18" charset="0"/>
              </a:rPr>
              <a:t> les </a:t>
            </a:r>
            <a:r>
              <a:rPr lang="en-US" sz="3200" dirty="0" err="1">
                <a:effectLst/>
                <a:latin typeface="+mn-lt"/>
                <a:ea typeface="Times New Roman" panose="02020603050405020304" pitchFamily="18" charset="0"/>
              </a:rPr>
              <a:t>enseña</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todas</a:t>
            </a:r>
            <a:r>
              <a:rPr lang="en-US" sz="3200" dirty="0">
                <a:effectLst/>
                <a:latin typeface="+mn-lt"/>
                <a:ea typeface="Times New Roman" panose="02020603050405020304" pitchFamily="18" charset="0"/>
              </a:rPr>
              <a:t> las </a:t>
            </a:r>
            <a:r>
              <a:rPr lang="en-US" sz="3200" dirty="0" err="1">
                <a:effectLst/>
                <a:latin typeface="+mn-lt"/>
                <a:ea typeface="Times New Roman" panose="02020603050405020304" pitchFamily="18" charset="0"/>
              </a:rPr>
              <a:t>cosas</a:t>
            </a:r>
            <a:r>
              <a:rPr lang="en-US" sz="3200" dirty="0">
                <a:effectLst/>
                <a:latin typeface="+mn-lt"/>
                <a:ea typeface="Times New Roman" panose="02020603050405020304" pitchFamily="18" charset="0"/>
              </a:rPr>
              <a:t>, y es </a:t>
            </a:r>
            <a:r>
              <a:rPr lang="en-US" sz="3200" dirty="0" err="1">
                <a:effectLst/>
                <a:latin typeface="+mn-lt"/>
                <a:ea typeface="Times New Roman" panose="02020603050405020304" pitchFamily="18" charset="0"/>
              </a:rPr>
              <a:t>verdadera</a:t>
            </a:r>
            <a:r>
              <a:rPr lang="en-US" sz="3200" dirty="0">
                <a:effectLst/>
                <a:latin typeface="+mn-lt"/>
                <a:ea typeface="Times New Roman" panose="02020603050405020304" pitchFamily="18" charset="0"/>
              </a:rPr>
              <a:t> y no falsa, </a:t>
            </a:r>
            <a:r>
              <a:rPr lang="en-US" sz="3200" dirty="0" err="1">
                <a:effectLst/>
                <a:latin typeface="+mn-lt"/>
                <a:ea typeface="Times New Roman" panose="02020603050405020304" pitchFamily="18" charset="0"/>
              </a:rPr>
              <a:t>permanezcan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en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él</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tal</a:t>
            </a:r>
            <a:r>
              <a:rPr lang="en-US" sz="3200" dirty="0">
                <a:effectLst/>
                <a:latin typeface="+mn-lt"/>
                <a:ea typeface="Times New Roman" panose="02020603050405020304" pitchFamily="18" charset="0"/>
              </a:rPr>
              <a:t> y </a:t>
            </a:r>
            <a:r>
              <a:rPr lang="en-US" sz="3200" dirty="0" err="1">
                <a:effectLst/>
                <a:latin typeface="+mn-lt"/>
                <a:ea typeface="Times New Roman" panose="02020603050405020304" pitchFamily="18" charset="0"/>
              </a:rPr>
              <a:t>como</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él</a:t>
            </a:r>
            <a:r>
              <a:rPr lang="en-US" sz="3200" dirty="0">
                <a:effectLst/>
                <a:latin typeface="+mn-lt"/>
                <a:ea typeface="Times New Roman" panose="02020603050405020304" pitchFamily="18" charset="0"/>
              </a:rPr>
              <a:t> les ha </a:t>
            </a:r>
            <a:r>
              <a:rPr lang="en-US" sz="3200" dirty="0" err="1">
                <a:effectLst/>
                <a:latin typeface="+mn-lt"/>
                <a:ea typeface="Times New Roman" panose="02020603050405020304" pitchFamily="18" charset="0"/>
              </a:rPr>
              <a:t>enseñado</a:t>
            </a:r>
            <a:r>
              <a:rPr lang="en-US" sz="3200" dirty="0">
                <a:effectLst/>
                <a:latin typeface="+mn-lt"/>
                <a:ea typeface="Times New Roman" panose="02020603050405020304" pitchFamily="18" charset="0"/>
              </a:rPr>
              <a:t>. </a:t>
            </a:r>
            <a:endParaRPr sz="3200" strike="noStrike" cap="none" dirty="0">
              <a:solidFill>
                <a:schemeClr val="dk1"/>
              </a:solidFill>
              <a:latin typeface="+mn-lt"/>
              <a:ea typeface="Lato"/>
              <a:cs typeface="Lato"/>
              <a:sym typeface="Lato"/>
            </a:endParaRPr>
          </a:p>
        </p:txBody>
      </p:sp>
      <p:pic>
        <p:nvPicPr>
          <p:cNvPr id="165" name="Google Shape;165;g2eb293faa54_0_126" descr="A green bird with leaves&#10;&#10;Description automatically generated">
            <a:extLst>
              <a:ext uri="{FF2B5EF4-FFF2-40B4-BE49-F238E27FC236}">
                <a16:creationId xmlns:a16="http://schemas.microsoft.com/office/drawing/2014/main" id="{5A9CDC23-4408-F969-F2FA-00FACC401D1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67812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cxnSp>
        <p:nvCxnSpPr>
          <p:cNvPr id="281" name="Google Shape;281;p30"/>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30"/>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285" name="Google Shape;28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2" name="Google Shape;258;g2eb293faa54_0_451">
            <a:extLst>
              <a:ext uri="{FF2B5EF4-FFF2-40B4-BE49-F238E27FC236}">
                <a16:creationId xmlns:a16="http://schemas.microsoft.com/office/drawing/2014/main" id="{2ABFE245-AE40-42B2-B76D-9578D8BEAB2E}"/>
              </a:ext>
            </a:extLst>
          </p:cNvPr>
          <p:cNvSpPr txBox="1"/>
          <p:nvPr/>
        </p:nvSpPr>
        <p:spPr>
          <a:xfrm>
            <a:off x="3189226" y="2189135"/>
            <a:ext cx="8188823" cy="35086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700" dirty="0">
                <a:solidFill>
                  <a:schemeClr val="dk1"/>
                </a:solidFill>
                <a:latin typeface="Lato"/>
                <a:ea typeface="Lato"/>
                <a:cs typeface="Lato"/>
                <a:sym typeface="Lato"/>
              </a:rPr>
              <a:t>7. Describe la </a:t>
            </a:r>
            <a:r>
              <a:rPr lang="en-US" sz="3700" dirty="0" err="1">
                <a:solidFill>
                  <a:schemeClr val="dk1"/>
                </a:solidFill>
                <a:latin typeface="Lato"/>
                <a:ea typeface="Lato"/>
                <a:cs typeface="Lato"/>
                <a:sym typeface="Lato"/>
              </a:rPr>
              <a:t>humillación</a:t>
            </a:r>
            <a:r>
              <a:rPr lang="en-US" sz="3700" dirty="0">
                <a:solidFill>
                  <a:schemeClr val="dk1"/>
                </a:solidFill>
                <a:latin typeface="Lato"/>
                <a:ea typeface="Lato"/>
                <a:cs typeface="Lato"/>
                <a:sym typeface="Lato"/>
              </a:rPr>
              <a:t> y la </a:t>
            </a:r>
            <a:r>
              <a:rPr lang="en-US" sz="3700" dirty="0" err="1">
                <a:solidFill>
                  <a:schemeClr val="dk1"/>
                </a:solidFill>
                <a:latin typeface="Lato"/>
                <a:ea typeface="Lato"/>
                <a:cs typeface="Lato"/>
                <a:sym typeface="Lato"/>
              </a:rPr>
              <a:t>exaltación</a:t>
            </a:r>
            <a:r>
              <a:rPr lang="en-US" sz="3700" dirty="0">
                <a:solidFill>
                  <a:schemeClr val="dk1"/>
                </a:solidFill>
                <a:latin typeface="Lato"/>
                <a:ea typeface="Lato"/>
                <a:cs typeface="Lato"/>
                <a:sym typeface="Lato"/>
              </a:rPr>
              <a:t> de Cristo. </a:t>
            </a:r>
          </a:p>
          <a:p>
            <a:pPr marL="0" marR="0" lvl="0" indent="0" algn="l" rtl="0">
              <a:lnSpc>
                <a:spcPct val="100000"/>
              </a:lnSpc>
              <a:spcBef>
                <a:spcPts val="0"/>
              </a:spcBef>
              <a:spcAft>
                <a:spcPts val="0"/>
              </a:spcAft>
              <a:buClr>
                <a:schemeClr val="dk1"/>
              </a:buClr>
              <a:buSzPts val="1100"/>
              <a:buFont typeface="Arial"/>
              <a:buNone/>
            </a:pPr>
            <a:endParaRPr lang="en-US" sz="37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700" dirty="0">
                <a:solidFill>
                  <a:schemeClr val="dk1"/>
                </a:solidFill>
                <a:latin typeface="Lato"/>
                <a:ea typeface="Lato"/>
                <a:cs typeface="Lato"/>
                <a:sym typeface="Lato"/>
              </a:rPr>
              <a:t>8. ¿</a:t>
            </a:r>
            <a:r>
              <a:rPr lang="en-US" sz="3700" dirty="0" err="1">
                <a:solidFill>
                  <a:schemeClr val="dk1"/>
                </a:solidFill>
                <a:latin typeface="Lato"/>
                <a:ea typeface="Lato"/>
                <a:cs typeface="Lato"/>
                <a:sym typeface="Lato"/>
              </a:rPr>
              <a:t>Qué</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consuelo</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encontramos</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en</a:t>
            </a:r>
            <a:r>
              <a:rPr lang="en-US" sz="3700" dirty="0">
                <a:solidFill>
                  <a:schemeClr val="dk1"/>
                </a:solidFill>
                <a:latin typeface="Lato"/>
                <a:ea typeface="Lato"/>
                <a:cs typeface="Lato"/>
                <a:sym typeface="Lato"/>
              </a:rPr>
              <a:t> la </a:t>
            </a:r>
            <a:r>
              <a:rPr lang="en-US" sz="3700" dirty="0" err="1">
                <a:solidFill>
                  <a:schemeClr val="dk1"/>
                </a:solidFill>
                <a:latin typeface="Lato"/>
                <a:ea typeface="Lato"/>
                <a:cs typeface="Lato"/>
                <a:sym typeface="Lato"/>
              </a:rPr>
              <a:t>exaltación</a:t>
            </a:r>
            <a:r>
              <a:rPr lang="en-US" sz="3700" dirty="0">
                <a:solidFill>
                  <a:schemeClr val="dk1"/>
                </a:solidFill>
                <a:latin typeface="Lato"/>
                <a:ea typeface="Lato"/>
                <a:cs typeface="Lato"/>
                <a:sym typeface="Lato"/>
              </a:rPr>
              <a:t> de Cristo, </a:t>
            </a:r>
            <a:r>
              <a:rPr lang="en-US" sz="3700" dirty="0" err="1">
                <a:solidFill>
                  <a:schemeClr val="dk1"/>
                </a:solidFill>
                <a:latin typeface="Lato"/>
                <a:ea typeface="Lato"/>
                <a:cs typeface="Lato"/>
                <a:sym typeface="Lato"/>
              </a:rPr>
              <a:t>especialmente</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en</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su</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resurrección</a:t>
            </a:r>
            <a:r>
              <a:rPr lang="en-US" sz="3700" dirty="0">
                <a:solidFill>
                  <a:schemeClr val="dk1"/>
                </a:solidFill>
                <a:latin typeface="Lato"/>
                <a:ea typeface="Lato"/>
                <a:cs typeface="Lato"/>
                <a:sym typeface="Lato"/>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59" name="Google Shape;259;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60" name="Google Shape;260;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62" name="Google Shape;262;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63" name="Google Shape;263;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51" name="Google Shape;25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2" name="Google Shape;252;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53" name="Google Shape;253;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8" name="Google Shape;278;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79" name="Google Shape;279;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80" name="Google Shape;28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81" name="Google Shape;28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humillación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lt1"/>
                  </a:solidFill>
                  <a:latin typeface="Lato"/>
                  <a:ea typeface="Lato"/>
                  <a:cs typeface="Lato"/>
                  <a:sym typeface="Lato"/>
                </a:rPr>
                <a:t>Describir</a:t>
              </a:r>
              <a:r>
                <a:rPr lang="en-US" sz="2500" b="0" i="0" u="none" strike="noStrike" cap="none" dirty="0">
                  <a:solidFill>
                    <a:schemeClr val="lt1"/>
                  </a:solidFill>
                  <a:latin typeface="Lato"/>
                  <a:ea typeface="Lato"/>
                  <a:cs typeface="Lato"/>
                  <a:sym typeface="Lato"/>
                </a:rPr>
                <a:t> la </a:t>
              </a:r>
              <a:r>
                <a:rPr lang="en-US" sz="2500" b="0" i="0" u="none" strike="noStrike" cap="none" dirty="0" err="1">
                  <a:solidFill>
                    <a:schemeClr val="lt1"/>
                  </a:solidFill>
                  <a:latin typeface="Lato"/>
                  <a:ea typeface="Lato"/>
                  <a:cs typeface="Lato"/>
                  <a:sym typeface="Lato"/>
                </a:rPr>
                <a:t>exaltación</a:t>
              </a:r>
              <a:r>
                <a:rPr lang="en-US" sz="2500" b="0" i="0" u="none" strike="noStrike" cap="none" dirty="0">
                  <a:solidFill>
                    <a:schemeClr val="lt1"/>
                  </a:solidFill>
                  <a:latin typeface="Lato"/>
                  <a:ea typeface="Lato"/>
                  <a:cs typeface="Lato"/>
                  <a:sym typeface="Lato"/>
                </a:rPr>
                <a:t> de Cristo y </a:t>
              </a:r>
              <a:r>
                <a:rPr lang="en-US" sz="2500" b="0" i="0" u="none" strike="noStrike" cap="none" dirty="0" err="1">
                  <a:solidFill>
                    <a:schemeClr val="lt1"/>
                  </a:solidFill>
                  <a:latin typeface="Lato"/>
                  <a:ea typeface="Lato"/>
                  <a:cs typeface="Lato"/>
                  <a:sym typeface="Lato"/>
                </a:rPr>
                <a:t>su</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propósito</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Identificar</a:t>
              </a:r>
              <a:r>
                <a:rPr lang="en-US" sz="2500" dirty="0">
                  <a:solidFill>
                    <a:schemeClr val="lt1"/>
                  </a:solidFill>
                  <a:latin typeface="Lato"/>
                  <a:ea typeface="Lato"/>
                  <a:cs typeface="Lato"/>
                  <a:sym typeface="Lato"/>
                </a:rPr>
                <a:t> que </a:t>
              </a:r>
              <a:r>
                <a:rPr lang="en-US" sz="2500" dirty="0" err="1">
                  <a:solidFill>
                    <a:schemeClr val="lt1"/>
                  </a:solidFill>
                  <a:latin typeface="Lato"/>
                  <a:ea typeface="Lato"/>
                  <a:cs typeface="Lato"/>
                  <a:sym typeface="Lato"/>
                </a:rPr>
                <a:t>significa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anticristo</a:t>
              </a:r>
              <a:r>
                <a:rPr lang="en-US" sz="2500" dirty="0">
                  <a:solidFill>
                    <a:schemeClr val="lt1"/>
                  </a:solidFill>
                  <a:latin typeface="Lato"/>
                  <a:ea typeface="Lato"/>
                  <a:cs typeface="Lato"/>
                  <a:sym typeface="Lato"/>
                </a:rPr>
                <a:t>” y </a:t>
              </a:r>
              <a:r>
                <a:rPr lang="en-US" sz="2500" dirty="0" err="1">
                  <a:solidFill>
                    <a:schemeClr val="lt1"/>
                  </a:solidFill>
                  <a:latin typeface="Lato"/>
                  <a:ea typeface="Lato"/>
                  <a:cs typeface="Lato"/>
                  <a:sym typeface="Lato"/>
                </a:rPr>
                <a:t>comprender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cómo</a:t>
              </a:r>
              <a:r>
                <a:rPr lang="en-US" sz="2500" dirty="0">
                  <a:solidFill>
                    <a:schemeClr val="lt1"/>
                  </a:solidFill>
                  <a:latin typeface="Lato"/>
                  <a:ea typeface="Lato"/>
                  <a:cs typeface="Lato"/>
                  <a:sym typeface="Lato"/>
                </a:rPr>
                <a:t> se </a:t>
              </a:r>
              <a:r>
                <a:rPr lang="en-US" sz="2500" dirty="0" err="1">
                  <a:solidFill>
                    <a:schemeClr val="lt1"/>
                  </a:solidFill>
                  <a:latin typeface="Lato"/>
                  <a:ea typeface="Lato"/>
                  <a:cs typeface="Lato"/>
                  <a:sym typeface="Lato"/>
                </a:rPr>
                <a:t>opone</a:t>
              </a:r>
              <a:r>
                <a:rPr lang="en-US" sz="2500" dirty="0">
                  <a:solidFill>
                    <a:schemeClr val="lt1"/>
                  </a:solidFill>
                  <a:latin typeface="Lato"/>
                  <a:ea typeface="Lato"/>
                  <a:cs typeface="Lato"/>
                  <a:sym typeface="Lato"/>
                </a:rPr>
                <a:t> a Cristo y a </a:t>
              </a:r>
              <a:r>
                <a:rPr lang="en-US" sz="2500" dirty="0" err="1">
                  <a:solidFill>
                    <a:schemeClr val="lt1"/>
                  </a:solidFill>
                  <a:latin typeface="Lato"/>
                  <a:ea typeface="Lato"/>
                  <a:cs typeface="Lato"/>
                  <a:sym typeface="Lato"/>
                </a:rPr>
                <a:t>su</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obra</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salvación</a:t>
              </a:r>
              <a:r>
                <a:rPr lang="en-US" sz="2500"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B9E49E15-DBA0-B404-4A61-26DA20608AEF}"/>
            </a:ext>
          </a:extLst>
        </p:cNvPr>
        <p:cNvGrpSpPr/>
        <p:nvPr/>
      </p:nvGrpSpPr>
      <p:grpSpPr>
        <a:xfrm>
          <a:off x="0" y="0"/>
          <a:ext cx="0" cy="0"/>
          <a:chOff x="0" y="0"/>
          <a:chExt cx="0" cy="0"/>
        </a:xfrm>
      </p:grpSpPr>
      <p:pic>
        <p:nvPicPr>
          <p:cNvPr id="186" name="Google Shape;186;g279abd6aa86_0_5" descr="A green bird with leaves&#10;&#10;Description automatically generated">
            <a:extLst>
              <a:ext uri="{FF2B5EF4-FFF2-40B4-BE49-F238E27FC236}">
                <a16:creationId xmlns:a16="http://schemas.microsoft.com/office/drawing/2014/main" id="{732B58BD-2216-51F1-AC09-85E825879A1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a:extLst>
              <a:ext uri="{FF2B5EF4-FFF2-40B4-BE49-F238E27FC236}">
                <a16:creationId xmlns:a16="http://schemas.microsoft.com/office/drawing/2014/main" id="{EA8E2294-808F-83B5-FD8F-A942CAE95DEC}"/>
              </a:ext>
            </a:extLst>
          </p:cNvPr>
          <p:cNvSpPr txBox="1"/>
          <p:nvPr/>
        </p:nvSpPr>
        <p:spPr>
          <a:xfrm>
            <a:off x="746850" y="2203400"/>
            <a:ext cx="106983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b="0" i="0" u="none" strike="noStrike" cap="none" dirty="0">
                <a:solidFill>
                  <a:srgbClr val="009444"/>
                </a:solidFill>
                <a:latin typeface="Lato Black"/>
                <a:ea typeface="Lato Black"/>
                <a:cs typeface="Lato Black"/>
                <a:sym typeface="Lato Black"/>
              </a:rPr>
              <a:t>La </a:t>
            </a:r>
            <a:r>
              <a:rPr lang="en-US" sz="8000" b="0" i="0" u="none" strike="noStrike" cap="none" dirty="0" err="1">
                <a:solidFill>
                  <a:srgbClr val="009444"/>
                </a:solidFill>
                <a:latin typeface="Lato Black"/>
                <a:ea typeface="Lato Black"/>
                <a:cs typeface="Lato Black"/>
                <a:sym typeface="Lato Black"/>
              </a:rPr>
              <a:t>humillación</a:t>
            </a:r>
            <a:r>
              <a:rPr lang="en-US" sz="8000" b="0" i="0" u="none" strike="noStrike" cap="none" dirty="0">
                <a:solidFill>
                  <a:srgbClr val="009444"/>
                </a:solidFill>
                <a:latin typeface="Lato Black"/>
                <a:ea typeface="Lato Black"/>
                <a:cs typeface="Lato Black"/>
                <a:sym typeface="Lato Black"/>
              </a:rPr>
              <a:t> de </a:t>
            </a:r>
            <a:r>
              <a:rPr lang="en-US" sz="8000" b="0" i="0" u="none" strike="noStrike" cap="none" dirty="0" err="1">
                <a:solidFill>
                  <a:srgbClr val="009444"/>
                </a:solidFill>
                <a:latin typeface="Lato Black"/>
                <a:ea typeface="Lato Black"/>
                <a:cs typeface="Lato Black"/>
                <a:sym typeface="Lato Black"/>
              </a:rPr>
              <a:t>Jesucristo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397685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327ED178-7DC8-8011-A406-03B52AB7792D}"/>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DA72901D-8C4D-DF8C-301B-C8CB38E7F0B0}"/>
              </a:ext>
            </a:extLst>
          </p:cNvPr>
          <p:cNvSpPr txBox="1"/>
          <p:nvPr/>
        </p:nvSpPr>
        <p:spPr>
          <a:xfrm>
            <a:off x="3125595" y="643642"/>
            <a:ext cx="8407644" cy="55707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err="1">
                <a:solidFill>
                  <a:schemeClr val="dk1"/>
                </a:solidFill>
                <a:latin typeface="Lato"/>
                <a:ea typeface="Lato"/>
                <a:cs typeface="Lato"/>
                <a:sym typeface="Lato"/>
              </a:rPr>
              <a:t>Filipenses</a:t>
            </a:r>
            <a:r>
              <a:rPr lang="en-US" sz="3400" b="1" dirty="0">
                <a:solidFill>
                  <a:schemeClr val="dk1"/>
                </a:solidFill>
                <a:latin typeface="Lato"/>
                <a:ea typeface="Lato"/>
                <a:cs typeface="Lato"/>
                <a:sym typeface="Lato"/>
              </a:rPr>
              <a:t> 2:6-8</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effectLst/>
                <a:latin typeface="+mn-lt"/>
                <a:ea typeface="Times New Roman" panose="02020603050405020304" pitchFamily="18" charset="0"/>
              </a:rPr>
              <a:t>…</a:t>
            </a:r>
            <a:r>
              <a:rPr lang="en-US" sz="3600" dirty="0" err="1">
                <a:effectLst/>
                <a:latin typeface="+mn-lt"/>
                <a:ea typeface="Times New Roman" panose="02020603050405020304" pitchFamily="18" charset="0"/>
              </a:rPr>
              <a:t>quien</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siendo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en</a:t>
            </a:r>
            <a:r>
              <a:rPr lang="en-US" sz="3600" dirty="0">
                <a:effectLst/>
                <a:latin typeface="+mn-lt"/>
                <a:ea typeface="Times New Roman" panose="02020603050405020304" pitchFamily="18" charset="0"/>
              </a:rPr>
              <a:t> forma Dios, no </a:t>
            </a:r>
            <a:r>
              <a:rPr lang="en-US" sz="3600" dirty="0" err="1">
                <a:effectLst/>
                <a:latin typeface="+mn-lt"/>
                <a:ea typeface="Times New Roman" panose="02020603050405020304" pitchFamily="18" charset="0"/>
              </a:rPr>
              <a:t>estimó</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el</a:t>
            </a:r>
            <a:r>
              <a:rPr lang="en-US" sz="3600" dirty="0">
                <a:effectLst/>
                <a:latin typeface="+mn-lt"/>
                <a:ea typeface="Times New Roman" panose="02020603050405020304" pitchFamily="18" charset="0"/>
              </a:rPr>
              <a:t> ser </a:t>
            </a:r>
            <a:r>
              <a:rPr lang="en-US" sz="3600" dirty="0" err="1">
                <a:effectLst/>
                <a:latin typeface="+mn-lt"/>
                <a:ea typeface="Times New Roman" panose="02020603050405020304" pitchFamily="18" charset="0"/>
              </a:rPr>
              <a:t>igual</a:t>
            </a:r>
            <a:r>
              <a:rPr lang="en-US" sz="3600" dirty="0">
                <a:effectLst/>
                <a:latin typeface="+mn-lt"/>
                <a:ea typeface="Times New Roman" panose="02020603050405020304" pitchFamily="18" charset="0"/>
              </a:rPr>
              <a:t> a Dios </a:t>
            </a:r>
            <a:r>
              <a:rPr lang="en-US" sz="3600" dirty="0" err="1">
                <a:effectLst/>
                <a:latin typeface="+mn-lt"/>
                <a:ea typeface="Times New Roman" panose="02020603050405020304" pitchFamily="18" charset="0"/>
              </a:rPr>
              <a:t>como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cosa</a:t>
            </a:r>
            <a:r>
              <a:rPr lang="en-US" sz="3600" dirty="0">
                <a:effectLst/>
                <a:latin typeface="+mn-lt"/>
                <a:ea typeface="Times New Roman" panose="02020603050405020304" pitchFamily="18" charset="0"/>
              </a:rPr>
              <a:t> a que </a:t>
            </a:r>
            <a:r>
              <a:rPr lang="en-US" sz="3600" dirty="0" err="1">
                <a:effectLst/>
                <a:latin typeface="+mn-lt"/>
                <a:ea typeface="Times New Roman" panose="02020603050405020304" pitchFamily="18" charset="0"/>
              </a:rPr>
              <a:t>aferrarse</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sino</a:t>
            </a:r>
            <a:r>
              <a:rPr lang="en-US" sz="3600" dirty="0">
                <a:effectLst/>
                <a:latin typeface="+mn-lt"/>
                <a:ea typeface="Times New Roman" panose="02020603050405020304" pitchFamily="18" charset="0"/>
              </a:rPr>
              <a:t> que se </a:t>
            </a:r>
            <a:r>
              <a:rPr lang="en-US" sz="3600" dirty="0" err="1">
                <a:effectLst/>
                <a:latin typeface="+mn-lt"/>
                <a:ea typeface="Times New Roman" panose="02020603050405020304" pitchFamily="18" charset="0"/>
              </a:rPr>
              <a:t>despojó</a:t>
            </a:r>
            <a:r>
              <a:rPr lang="en-US" sz="3600" dirty="0">
                <a:effectLst/>
                <a:latin typeface="+mn-lt"/>
                <a:ea typeface="Times New Roman" panose="02020603050405020304" pitchFamily="18" charset="0"/>
              </a:rPr>
              <a:t> a </a:t>
            </a:r>
            <a:r>
              <a:rPr lang="en-US" sz="3600" dirty="0" err="1">
                <a:effectLst/>
                <a:latin typeface="+mn-lt"/>
                <a:ea typeface="Times New Roman" panose="02020603050405020304" pitchFamily="18" charset="0"/>
              </a:rPr>
              <a:t>sí</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mismo</a:t>
            </a:r>
            <a:r>
              <a:rPr lang="en-US" sz="3600" dirty="0">
                <a:effectLst/>
                <a:latin typeface="+mn-lt"/>
                <a:ea typeface="Times New Roman" panose="02020603050405020304" pitchFamily="18" charset="0"/>
              </a:rPr>
              <a:t> y </a:t>
            </a:r>
            <a:r>
              <a:rPr lang="en-US" sz="3600" dirty="0" err="1">
                <a:effectLst/>
                <a:latin typeface="+mn-lt"/>
                <a:ea typeface="Times New Roman" panose="02020603050405020304" pitchFamily="18" charset="0"/>
              </a:rPr>
              <a:t>tomó</a:t>
            </a:r>
            <a:r>
              <a:rPr lang="en-US" sz="3600" dirty="0">
                <a:effectLst/>
                <a:latin typeface="+mn-lt"/>
                <a:ea typeface="Times New Roman" panose="02020603050405020304" pitchFamily="18" charset="0"/>
              </a:rPr>
              <a:t> forma de </a:t>
            </a:r>
            <a:r>
              <a:rPr lang="en-US" sz="3600" dirty="0" err="1">
                <a:effectLst/>
                <a:latin typeface="+mn-lt"/>
                <a:ea typeface="Times New Roman" panose="02020603050405020304" pitchFamily="18" charset="0"/>
              </a:rPr>
              <a:t>siervo</a:t>
            </a:r>
            <a:r>
              <a:rPr lang="en-US" sz="3600" dirty="0">
                <a:effectLst/>
                <a:latin typeface="+mn-lt"/>
                <a:ea typeface="Times New Roman" panose="02020603050405020304" pitchFamily="18" charset="0"/>
              </a:rPr>
              <a:t>, y se </a:t>
            </a:r>
            <a:r>
              <a:rPr lang="en-US" sz="3600" dirty="0" err="1">
                <a:effectLst/>
                <a:latin typeface="+mn-lt"/>
                <a:ea typeface="Times New Roman" panose="02020603050405020304" pitchFamily="18" charset="0"/>
              </a:rPr>
              <a:t>hizo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semejante</a:t>
            </a:r>
            <a:r>
              <a:rPr lang="en-US" sz="3600" dirty="0">
                <a:effectLst/>
                <a:latin typeface="+mn-lt"/>
                <a:ea typeface="Times New Roman" panose="02020603050405020304" pitchFamily="18" charset="0"/>
              </a:rPr>
              <a:t> a </a:t>
            </a:r>
            <a:r>
              <a:rPr lang="en-US" sz="3600" dirty="0" err="1">
                <a:effectLst/>
                <a:latin typeface="+mn-lt"/>
                <a:ea typeface="Times New Roman" panose="02020603050405020304" pitchFamily="18" charset="0"/>
              </a:rPr>
              <a:t>los</a:t>
            </a:r>
            <a:r>
              <a:rPr lang="en-US" sz="3600" dirty="0">
                <a:effectLst/>
                <a:latin typeface="+mn-lt"/>
                <a:ea typeface="Times New Roman" panose="02020603050405020304" pitchFamily="18" charset="0"/>
              </a:rPr>
              <a:t> hombres; y </a:t>
            </a:r>
            <a:r>
              <a:rPr lang="en-US" sz="3600" dirty="0" err="1">
                <a:effectLst/>
                <a:latin typeface="+mn-lt"/>
                <a:ea typeface="Times New Roman" panose="02020603050405020304" pitchFamily="18" charset="0"/>
              </a:rPr>
              <a:t>estando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en</a:t>
            </a:r>
            <a:r>
              <a:rPr lang="en-US" sz="3600" dirty="0">
                <a:effectLst/>
                <a:latin typeface="+mn-lt"/>
                <a:ea typeface="Times New Roman" panose="02020603050405020304" pitchFamily="18" charset="0"/>
              </a:rPr>
              <a:t> la </a:t>
            </a:r>
            <a:r>
              <a:rPr lang="en-US" sz="3600" dirty="0" err="1">
                <a:effectLst/>
                <a:latin typeface="+mn-lt"/>
                <a:ea typeface="Times New Roman" panose="02020603050405020304" pitchFamily="18" charset="0"/>
              </a:rPr>
              <a:t>condición</a:t>
            </a:r>
            <a:r>
              <a:rPr lang="en-US" sz="3600" dirty="0">
                <a:effectLst/>
                <a:latin typeface="+mn-lt"/>
                <a:ea typeface="Times New Roman" panose="02020603050405020304" pitchFamily="18" charset="0"/>
              </a:rPr>
              <a:t> de hombre, se </a:t>
            </a:r>
            <a:r>
              <a:rPr lang="en-US" sz="3600" dirty="0" err="1">
                <a:effectLst/>
                <a:latin typeface="+mn-lt"/>
                <a:ea typeface="Times New Roman" panose="02020603050405020304" pitchFamily="18" charset="0"/>
              </a:rPr>
              <a:t>humilló</a:t>
            </a:r>
            <a:r>
              <a:rPr lang="en-US" sz="3600" dirty="0">
                <a:effectLst/>
                <a:latin typeface="+mn-lt"/>
                <a:ea typeface="Times New Roman" panose="02020603050405020304" pitchFamily="18" charset="0"/>
              </a:rPr>
              <a:t> a </a:t>
            </a:r>
            <a:r>
              <a:rPr lang="en-US" sz="3600" dirty="0" err="1">
                <a:effectLst/>
                <a:latin typeface="+mn-lt"/>
                <a:ea typeface="Times New Roman" panose="02020603050405020304" pitchFamily="18" charset="0"/>
              </a:rPr>
              <a:t>sí</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mismo</a:t>
            </a:r>
            <a:r>
              <a:rPr lang="en-US" sz="3600" dirty="0">
                <a:effectLst/>
                <a:latin typeface="+mn-lt"/>
                <a:ea typeface="Times New Roman" panose="02020603050405020304" pitchFamily="18" charset="0"/>
              </a:rPr>
              <a:t> y se </a:t>
            </a:r>
            <a:r>
              <a:rPr lang="en-US" sz="3600" dirty="0" err="1">
                <a:effectLst/>
                <a:latin typeface="+mn-lt"/>
                <a:ea typeface="Times New Roman" panose="02020603050405020304" pitchFamily="18" charset="0"/>
              </a:rPr>
              <a:t>hizo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obediente</a:t>
            </a:r>
            <a:r>
              <a:rPr lang="en-US" sz="3600" dirty="0">
                <a:effectLst/>
                <a:latin typeface="+mn-lt"/>
                <a:ea typeface="Times New Roman" panose="02020603050405020304" pitchFamily="18" charset="0"/>
              </a:rPr>
              <a:t> hasta la </a:t>
            </a:r>
            <a:r>
              <a:rPr lang="en-US" sz="3600" dirty="0" err="1">
                <a:effectLst/>
                <a:latin typeface="+mn-lt"/>
                <a:ea typeface="Times New Roman" panose="02020603050405020304" pitchFamily="18" charset="0"/>
              </a:rPr>
              <a:t>muerte</a:t>
            </a:r>
            <a:r>
              <a:rPr lang="en-US" sz="3600" dirty="0">
                <a:effectLst/>
                <a:latin typeface="+mn-lt"/>
                <a:ea typeface="Times New Roman" panose="02020603050405020304" pitchFamily="18" charset="0"/>
              </a:rPr>
              <a:t>, y </a:t>
            </a:r>
            <a:r>
              <a:rPr lang="en-US" sz="3600" dirty="0" err="1">
                <a:effectLst/>
                <a:latin typeface="+mn-lt"/>
                <a:ea typeface="Times New Roman" panose="02020603050405020304" pitchFamily="18" charset="0"/>
              </a:rPr>
              <a:t>muerte</a:t>
            </a:r>
            <a:r>
              <a:rPr lang="en-US" sz="3600" dirty="0">
                <a:effectLst/>
                <a:latin typeface="+mn-lt"/>
                <a:ea typeface="Times New Roman" panose="02020603050405020304" pitchFamily="18" charset="0"/>
              </a:rPr>
              <a:t> de </a:t>
            </a:r>
            <a:r>
              <a:rPr lang="en-US" sz="3600" dirty="0" err="1">
                <a:effectLst/>
                <a:latin typeface="+mn-lt"/>
                <a:ea typeface="Times New Roman" panose="02020603050405020304" pitchFamily="18" charset="0"/>
              </a:rPr>
              <a:t>cruz</a:t>
            </a:r>
            <a:r>
              <a:rPr lang="en-US" sz="3600" dirty="0">
                <a:effectLst/>
                <a:latin typeface="+mn-lt"/>
                <a:ea typeface="Times New Roman" panose="02020603050405020304" pitchFamily="18" charset="0"/>
              </a:rPr>
              <a:t>. </a:t>
            </a:r>
            <a:endParaRPr sz="3600" b="0" i="0" u="none" strike="noStrike" cap="none" dirty="0">
              <a:solidFill>
                <a:schemeClr val="dk1"/>
              </a:solidFill>
              <a:latin typeface="+mn-lt"/>
              <a:ea typeface="Lato"/>
              <a:cs typeface="Lato"/>
              <a:sym typeface="Lato"/>
            </a:endParaRPr>
          </a:p>
        </p:txBody>
      </p:sp>
      <p:sp>
        <p:nvSpPr>
          <p:cNvPr id="178" name="Google Shape;178;g2ee3aea5128_1_0">
            <a:extLst>
              <a:ext uri="{FF2B5EF4-FFF2-40B4-BE49-F238E27FC236}">
                <a16:creationId xmlns:a16="http://schemas.microsoft.com/office/drawing/2014/main" id="{DB4B78D3-473B-368C-F2E0-CF91625036A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47D03506-0346-7E62-882E-E590D3167896}"/>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07C37631-2532-B6DC-E9F2-73057BC35C1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88927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0" y="159953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125597" y="2263463"/>
            <a:ext cx="8023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humilló</a:t>
            </a:r>
            <a:r>
              <a:rPr lang="en-US" sz="4000" b="1" dirty="0">
                <a:solidFill>
                  <a:schemeClr val="dk1"/>
                </a:solidFill>
                <a:latin typeface="Lato"/>
                <a:ea typeface="Lato"/>
                <a:cs typeface="Lato"/>
                <a:sym typeface="Lato"/>
              </a:rPr>
              <a:t> Cristo?</a:t>
            </a:r>
          </a:p>
          <a:p>
            <a:pPr marL="0" marR="0" lvl="0" indent="0" algn="l"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algunas</a:t>
            </a:r>
            <a:r>
              <a:rPr lang="en-US" sz="4000" b="1" dirty="0">
                <a:solidFill>
                  <a:schemeClr val="dk1"/>
                </a:solidFill>
                <a:latin typeface="Lato"/>
                <a:ea typeface="Lato"/>
                <a:cs typeface="Lato"/>
                <a:sym typeface="Lato"/>
              </a:rPr>
              <a:t> de las </a:t>
            </a:r>
            <a:r>
              <a:rPr lang="en-US" sz="4000" b="1" dirty="0" err="1">
                <a:solidFill>
                  <a:schemeClr val="dk1"/>
                </a:solidFill>
                <a:latin typeface="Lato"/>
                <a:ea typeface="Lato"/>
                <a:cs typeface="Lato"/>
                <a:sym typeface="Lato"/>
              </a:rPr>
              <a:t>etapas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humillación</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15E0DFF5-0370-1D00-DDFF-06D7E2B6AC27}"/>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1428CF1A-0C60-33D7-573E-A49E7791B261}"/>
              </a:ext>
            </a:extLst>
          </p:cNvPr>
          <p:cNvSpPr txBox="1"/>
          <p:nvPr/>
        </p:nvSpPr>
        <p:spPr>
          <a:xfrm>
            <a:off x="2092845" y="567384"/>
            <a:ext cx="9381400" cy="51398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400" b="1" dirty="0">
                <a:solidFill>
                  <a:srgbClr val="00B050"/>
                </a:solidFill>
                <a:latin typeface="Lato"/>
                <a:ea typeface="Lato"/>
                <a:cs typeface="Lato"/>
                <a:sym typeface="Lato"/>
              </a:rPr>
              <a:t>La </a:t>
            </a:r>
            <a:r>
              <a:rPr lang="en-US" sz="4400" b="1" dirty="0" err="1">
                <a:solidFill>
                  <a:srgbClr val="00B050"/>
                </a:solidFill>
                <a:latin typeface="Lato"/>
                <a:ea typeface="Lato"/>
                <a:cs typeface="Lato"/>
                <a:sym typeface="Lato"/>
              </a:rPr>
              <a:t>humillación</a:t>
            </a:r>
            <a:r>
              <a:rPr lang="en-US" sz="4400" b="1" dirty="0">
                <a:solidFill>
                  <a:srgbClr val="00B050"/>
                </a:solidFill>
                <a:latin typeface="Lato"/>
                <a:ea typeface="Lato"/>
                <a:cs typeface="Lato"/>
                <a:sym typeface="Lato"/>
              </a:rPr>
              <a:t> de Cristo</a:t>
            </a:r>
          </a:p>
          <a:p>
            <a:pPr marL="0" marR="0" lvl="0" indent="0" algn="l" rtl="0">
              <a:lnSpc>
                <a:spcPct val="100000"/>
              </a:lnSpc>
              <a:spcBef>
                <a:spcPts val="0"/>
              </a:spcBef>
              <a:spcAft>
                <a:spcPts val="0"/>
              </a:spcAft>
              <a:buClr>
                <a:schemeClr val="dk1"/>
              </a:buClr>
              <a:buSzPts val="1100"/>
              <a:buFont typeface="Arial"/>
              <a:buNone/>
            </a:pPr>
            <a:endParaRPr lang="en-US" sz="4400" b="1" i="0" u="none" strike="noStrike" cap="none" dirty="0">
              <a:solidFill>
                <a:srgbClr val="00B050"/>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3200" i="0" u="none" strike="noStrike" cap="none" dirty="0">
                <a:solidFill>
                  <a:schemeClr val="tx1"/>
                </a:solidFill>
                <a:latin typeface="+mn-lt"/>
                <a:ea typeface="Lato"/>
                <a:cs typeface="Lato"/>
                <a:sym typeface="Lato"/>
              </a:rPr>
              <a:t>Su </a:t>
            </a:r>
            <a:r>
              <a:rPr lang="en-US" sz="3200" i="0" u="none" strike="noStrike" cap="none" dirty="0" err="1">
                <a:solidFill>
                  <a:schemeClr val="tx1"/>
                </a:solidFill>
                <a:latin typeface="+mn-lt"/>
                <a:ea typeface="Lato"/>
                <a:cs typeface="Lato"/>
                <a:sym typeface="Lato"/>
              </a:rPr>
              <a:t>concepción</a:t>
            </a:r>
            <a:r>
              <a:rPr lang="en-US" sz="3200" i="0" u="none" strike="noStrike" cap="none" dirty="0">
                <a:solidFill>
                  <a:schemeClr val="tx1"/>
                </a:solidFill>
                <a:latin typeface="+mn-lt"/>
                <a:ea typeface="Lato"/>
                <a:cs typeface="Lato"/>
                <a:sym typeface="Lato"/>
              </a:rPr>
              <a:t> </a:t>
            </a:r>
            <a:endParaRPr lang="en-US" sz="3200" dirty="0">
              <a:solidFill>
                <a:schemeClr val="tx1"/>
              </a:solidFill>
              <a:latin typeface="+mn-lt"/>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nacimiento</a:t>
            </a:r>
            <a:r>
              <a:rPr lang="en-US" sz="3200" dirty="0">
                <a:solidFill>
                  <a:schemeClr val="tx1"/>
                </a:solidFill>
                <a:latin typeface="+mn-lt"/>
                <a:ea typeface="Lato"/>
                <a:cs typeface="Lato"/>
                <a:sym typeface="Lato"/>
              </a:rPr>
              <a:t> y </a:t>
            </a:r>
            <a:r>
              <a:rPr lang="en-US" sz="3200" dirty="0" err="1">
                <a:solidFill>
                  <a:schemeClr val="tx1"/>
                </a:solidFill>
                <a:latin typeface="+mn-lt"/>
                <a:ea typeface="Lato"/>
                <a:cs typeface="Lato"/>
                <a:sym typeface="Lato"/>
              </a:rPr>
              <a:t>pobreza</a:t>
            </a:r>
            <a:endParaRPr lang="en-US" sz="3200" dirty="0">
              <a:solidFill>
                <a:schemeClr val="tx1"/>
              </a:solidFill>
              <a:latin typeface="+mn-lt"/>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crecimiento</a:t>
            </a:r>
            <a:endParaRPr lang="en-US" sz="3200" dirty="0">
              <a:solidFill>
                <a:schemeClr val="tx1"/>
              </a:solidFill>
              <a:latin typeface="+mn-lt"/>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sufrimiento</a:t>
            </a:r>
            <a:r>
              <a:rPr lang="en-US" sz="3200" dirty="0">
                <a:solidFill>
                  <a:schemeClr val="tx1"/>
                </a:solidFill>
                <a:latin typeface="+mn-lt"/>
                <a:ea typeface="Lato"/>
                <a:cs typeface="Lato"/>
                <a:sym typeface="Lato"/>
              </a:rPr>
              <a:t> </a:t>
            </a: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muerte</a:t>
            </a:r>
            <a:r>
              <a:rPr lang="en-US" sz="3200" dirty="0">
                <a:solidFill>
                  <a:schemeClr val="tx1"/>
                </a:solidFill>
                <a:latin typeface="+mn-lt"/>
                <a:ea typeface="Lato"/>
                <a:cs typeface="Lato"/>
                <a:sym typeface="Lato"/>
              </a:rPr>
              <a:t> </a:t>
            </a:r>
            <a:endParaRPr sz="3600" i="0" u="none" strike="noStrike" cap="none" dirty="0">
              <a:solidFill>
                <a:schemeClr val="tx1"/>
              </a:solidFill>
              <a:latin typeface="+mn-lt"/>
              <a:ea typeface="Lato"/>
              <a:cs typeface="Lato"/>
              <a:sym typeface="Lato"/>
            </a:endParaRPr>
          </a:p>
        </p:txBody>
      </p:sp>
      <p:sp>
        <p:nvSpPr>
          <p:cNvPr id="178" name="Google Shape;178;g2ee3aea5128_1_0">
            <a:extLst>
              <a:ext uri="{FF2B5EF4-FFF2-40B4-BE49-F238E27FC236}">
                <a16:creationId xmlns:a16="http://schemas.microsoft.com/office/drawing/2014/main" id="{82E81B46-3DB4-1EB4-2EF0-FAEB6078916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g2ee3aea5128_1_0" descr="A green bird with leaves&#10;&#10;Description automatically generated">
            <a:extLst>
              <a:ext uri="{FF2B5EF4-FFF2-40B4-BE49-F238E27FC236}">
                <a16:creationId xmlns:a16="http://schemas.microsoft.com/office/drawing/2014/main" id="{22FEAB02-CB6C-D9BA-A4EB-63C0E8E1224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1308683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f0288ce0d9bc0a40cc81541303d8b0e">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a0a8a31e0ab85a9268b1017ef012f2aa"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38B6A8-1C38-4757-9F24-EDA89354147D}">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2.xml><?xml version="1.0" encoding="utf-8"?>
<ds:datastoreItem xmlns:ds="http://schemas.openxmlformats.org/officeDocument/2006/customXml" ds:itemID="{0251472A-E49B-4AD8-B382-30D269B6836D}">
  <ds:schemaRefs>
    <ds:schemaRef ds:uri="http://schemas.microsoft.com/sharepoint/v3/contenttype/forms"/>
  </ds:schemaRefs>
</ds:datastoreItem>
</file>

<file path=customXml/itemProps3.xml><?xml version="1.0" encoding="utf-8"?>
<ds:datastoreItem xmlns:ds="http://schemas.openxmlformats.org/officeDocument/2006/customXml" ds:itemID="{834AC541-E688-4FB6-ADA8-5ECDB1F83D0F}"/>
</file>

<file path=docProps/app.xml><?xml version="1.0" encoding="utf-8"?>
<Properties xmlns="http://schemas.openxmlformats.org/officeDocument/2006/extended-properties" xmlns:vt="http://schemas.openxmlformats.org/officeDocument/2006/docPropsVTypes">
  <TotalTime>127</TotalTime>
  <Words>5205</Words>
  <Application>Microsoft Macintosh PowerPoint</Application>
  <PresentationFormat>Widescreen</PresentationFormat>
  <Paragraphs>284</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Lato</vt:lpstr>
      <vt:lpstr>Times New Roman</vt:lpstr>
      <vt:lpstr>Lato Black</vt:lpstr>
      <vt:lpstr>Calibri</vt:lpstr>
      <vt:lpstr>Noto Sans Symbols</vt:lpstr>
      <vt:lpstr>Courier New</vt:lpstr>
      <vt:lpstr>Symbol</vt:lpstr>
      <vt:lpstr>Arial</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49</cp:revision>
  <dcterms:created xsi:type="dcterms:W3CDTF">2023-11-29T19:33:05Z</dcterms:created>
  <dcterms:modified xsi:type="dcterms:W3CDTF">2026-01-05T13:14:54Z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