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2" name="TextBox 1"/>
          <p:cNvSpPr txBox="1"/>
          <p:nvPr/>
        </p:nvSpPr>
        <p:spPr>
          <a:xfrm>
            <a:off x="923609" y="1982449"/>
            <a:ext cx="10344782"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la diferencia entre felicidad y alegría o gozo?</a:t>
            </a:r>
          </a:p>
        </p:txBody>
      </p:sp>
      <p:sp>
        <p:nvSpPr>
          <p:cNvPr id="143" name="TextBox 5"/>
          <p:cNvSpPr txBox="1"/>
          <p:nvPr/>
        </p:nvSpPr>
        <p:spPr>
          <a:xfrm>
            <a:off x="1123605" y="425561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44"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5"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3"/>
                                        </p:tgtEl>
                                        <p:attrNameLst>
                                          <p:attrName>style.visibility</p:attrName>
                                        </p:attrNameLst>
                                      </p:cBhvr>
                                      <p:to>
                                        <p:strVal val="visible"/>
                                      </p:to>
                                    </p:set>
                                    <p:anim calcmode="lin" valueType="num">
                                      <p:cBhvr>
                                        <p:cTn id="7" dur="500" fill="hold"/>
                                        <p:tgtEl>
                                          <p:spTgt spid="143"/>
                                        </p:tgtEl>
                                        <p:attrNameLst>
                                          <p:attrName>ppt_x</p:attrName>
                                        </p:attrNameLst>
                                      </p:cBhvr>
                                      <p:tavLst>
                                        <p:tav tm="0">
                                          <p:val>
                                            <p:strVal val="#ppt_x"/>
                                          </p:val>
                                        </p:tav>
                                        <p:tav tm="100000">
                                          <p:val>
                                            <p:strVal val="#ppt_x"/>
                                          </p:val>
                                        </p:tav>
                                      </p:tavLst>
                                    </p:anim>
                                    <p:anim calcmode="lin" valueType="num">
                                      <p:cBhvr>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8" name="TextBox 1"/>
          <p:cNvSpPr txBox="1"/>
          <p:nvPr/>
        </p:nvSpPr>
        <p:spPr>
          <a:xfrm>
            <a:off x="529783" y="369517"/>
            <a:ext cx="11132434"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la diferencia entre felicidad y alegría o gozo?</a:t>
            </a:r>
          </a:p>
        </p:txBody>
      </p:sp>
      <p:sp>
        <p:nvSpPr>
          <p:cNvPr id="149" name="TextBox 3"/>
          <p:cNvSpPr txBox="1"/>
          <p:nvPr/>
        </p:nvSpPr>
        <p:spPr>
          <a:xfrm>
            <a:off x="464099" y="1015848"/>
            <a:ext cx="11263801" cy="6200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018443"/>
                </a:solidFill>
                <a:latin typeface="Berlin Sans FB"/>
                <a:ea typeface="Berlin Sans FB"/>
                <a:cs typeface="Berlin Sans FB"/>
                <a:sym typeface="Berlin Sans FB"/>
              </a:defRPr>
            </a:pPr>
            <a:r>
              <a:t>La felicidad depende de que las circunstancias sean favorables, como un buen trabajo, seguridad financiera, salud, etc. Cuando las circunstancias se tornan negativas, la felicidad se desvanece.</a:t>
            </a:r>
          </a:p>
          <a:p>
            <a:pPr marL="457200" indent="-457200">
              <a:buSzPct val="100000"/>
              <a:buFont typeface="Arial"/>
              <a:buChar char="•"/>
              <a:defRPr sz="3100">
                <a:solidFill>
                  <a:srgbClr val="5F3913"/>
                </a:solidFill>
                <a:latin typeface="Berlin Sans FB"/>
                <a:ea typeface="Berlin Sans FB"/>
                <a:cs typeface="Berlin Sans FB"/>
                <a:sym typeface="Berlin Sans FB"/>
              </a:defRPr>
            </a:pPr>
            <a:r>
              <a:t>La alegría o gozo, no depende de las circunstancias favorables sino de nuestra actitud. Los cristianos, que tienen una actitud formada por el amor al Señor y confían en su voluntad y poder, pueden estar alegres incluso en tiempos difíciles. </a:t>
            </a:r>
          </a:p>
          <a:p>
            <a:pPr marL="457200" indent="-457200">
              <a:buSzPct val="100000"/>
              <a:buFont typeface="Arial"/>
              <a:buChar char="•"/>
              <a:defRPr sz="3100">
                <a:solidFill>
                  <a:srgbClr val="018443"/>
                </a:solidFill>
                <a:latin typeface="Berlin Sans FB"/>
                <a:ea typeface="Berlin Sans FB"/>
                <a:cs typeface="Berlin Sans FB"/>
                <a:sym typeface="Berlin Sans FB"/>
              </a:defRPr>
            </a:pPr>
            <a:r>
              <a:t>Ellos sienten alegría debido a que conocen la promesa de que Dios nunca nos dejará ni nos desamparará y que todas las cosas les ayudan a bien a los que aman a Dios y son llamados de acuerdo con su propósito. </a:t>
            </a:r>
          </a:p>
        </p:txBody>
      </p:sp>
      <p:sp>
        <p:nvSpPr>
          <p:cNvPr id="150"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9">
                                            <p:txEl>
                                              <p:pRg st="1" end="1"/>
                                            </p:txEl>
                                          </p:spTgt>
                                        </p:tgtEl>
                                        <p:attrNameLst>
                                          <p:attrName>style.visibility</p:attrName>
                                        </p:attrNameLst>
                                      </p:cBhvr>
                                      <p:to>
                                        <p:strVal val="visible"/>
                                      </p:to>
                                    </p:set>
                                    <p:anim calcmode="lin" valueType="num">
                                      <p:cBhvr>
                                        <p:cTn id="7" dur="500" fill="hold"/>
                                        <p:tgtEl>
                                          <p:spTgt spid="14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49">
                                            <p:txEl>
                                              <p:pRg st="2" end="2"/>
                                            </p:txEl>
                                          </p:spTgt>
                                        </p:tgtEl>
                                        <p:attrNameLst>
                                          <p:attrName>style.visibility</p:attrName>
                                        </p:attrNameLst>
                                      </p:cBhvr>
                                      <p:to>
                                        <p:strVal val="visible"/>
                                      </p:to>
                                    </p:set>
                                    <p:anim calcmode="lin" valueType="num">
                                      <p:cBhvr>
                                        <p:cTn id="13" dur="500" fill="hold"/>
                                        <p:tgtEl>
                                          <p:spTgt spid="14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4" name="TextBox 1"/>
          <p:cNvSpPr txBox="1"/>
          <p:nvPr/>
        </p:nvSpPr>
        <p:spPr>
          <a:xfrm>
            <a:off x="959663" y="907051"/>
            <a:ext cx="10272674" cy="413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Pablo les escribió a los colosenses porque los falsos profetas estaban tratando de desvirtuar el verdadero evangelio. ¿Cuál era su falsa doctrina? ¿Qué decían que se le tenía que agregar al evangelio?</a:t>
            </a:r>
          </a:p>
        </p:txBody>
      </p:sp>
      <p:sp>
        <p:nvSpPr>
          <p:cNvPr id="155" name="TextBox 5"/>
          <p:cNvSpPr txBox="1"/>
          <p:nvPr/>
        </p:nvSpPr>
        <p:spPr>
          <a:xfrm>
            <a:off x="1301671" y="4800022"/>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6"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7"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5"/>
                                        </p:tgtEl>
                                        <p:attrNameLst>
                                          <p:attrName>style.visibility</p:attrName>
                                        </p:attrNameLst>
                                      </p:cBhvr>
                                      <p:to>
                                        <p:strVal val="visible"/>
                                      </p:to>
                                    </p:set>
                                    <p:anim calcmode="lin" valueType="num">
                                      <p:cBhvr>
                                        <p:cTn id="7" dur="500" fill="hold"/>
                                        <p:tgtEl>
                                          <p:spTgt spid="155"/>
                                        </p:tgtEl>
                                        <p:attrNameLst>
                                          <p:attrName>ppt_x</p:attrName>
                                        </p:attrNameLst>
                                      </p:cBhvr>
                                      <p:tavLst>
                                        <p:tav tm="0">
                                          <p:val>
                                            <p:strVal val="#ppt_x"/>
                                          </p:val>
                                        </p:tav>
                                        <p:tav tm="100000">
                                          <p:val>
                                            <p:strVal val="#ppt_x"/>
                                          </p:val>
                                        </p:tav>
                                      </p:tavLst>
                                    </p:anim>
                                    <p:anim calcmode="lin" valueType="num">
                                      <p:cBhvr>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0" name="TextBox 1"/>
          <p:cNvSpPr txBox="1"/>
          <p:nvPr/>
        </p:nvSpPr>
        <p:spPr>
          <a:xfrm>
            <a:off x="472154" y="176046"/>
            <a:ext cx="11603823"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5F3913"/>
                </a:solidFill>
                <a:latin typeface="Berlin Sans FB Demi"/>
                <a:ea typeface="Berlin Sans FB Demi"/>
                <a:cs typeface="Berlin Sans FB Demi"/>
                <a:sym typeface="Berlin Sans FB Demi"/>
              </a:defRPr>
            </a:lvl1pPr>
          </a:lstStyle>
          <a:p>
            <a:pPr/>
            <a:r>
              <a:t>Falsos profetas trataron de desvirtuar el verdadero evangelio. ¿Cuál era su falsa doctrina? ¿Qué decían que se le tenía que agregar al evangelio?</a:t>
            </a:r>
          </a:p>
        </p:txBody>
      </p:sp>
      <p:sp>
        <p:nvSpPr>
          <p:cNvPr id="161" name="TextBox 3"/>
          <p:cNvSpPr txBox="1"/>
          <p:nvPr/>
        </p:nvSpPr>
        <p:spPr>
          <a:xfrm>
            <a:off x="746948" y="1161254"/>
            <a:ext cx="106981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Con astucia, no hablaban en contra del evangelio para no crear una situación alarmante entre los cristianos colosenses.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Más bien decían que el evangelio, por bueno que fuera, estaba incompleto para la salvación y había de agregársele la obediencia a ciertos elementos de la Ley Ceremonial, el trato severo del cuerpo y una sabiduría superior centrada en el mundo espiritual y la adoración a los ángeles, a lo cual Pablo llamó filosofía engañosa.</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Epafrás, un discípulo de Pablo, fue lo suficientemente inteligente como para darse cuenta de que cuando se le agrega algo al evangelio, se pierde el evangelio. </a:t>
            </a:r>
          </a:p>
        </p:txBody>
      </p:sp>
      <p:sp>
        <p:nvSpPr>
          <p:cNvPr id="162"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3"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1">
                                            <p:txEl>
                                              <p:pRg st="1" end="1"/>
                                            </p:txEl>
                                          </p:spTgt>
                                        </p:tgtEl>
                                        <p:attrNameLst>
                                          <p:attrName>style.visibility</p:attrName>
                                        </p:attrNameLst>
                                      </p:cBhvr>
                                      <p:to>
                                        <p:strVal val="visible"/>
                                      </p:to>
                                    </p:set>
                                    <p:anim calcmode="lin" valueType="num">
                                      <p:cBhvr>
                                        <p:cTn id="7" dur="500" fill="hold"/>
                                        <p:tgtEl>
                                          <p:spTgt spid="161">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61">
                                            <p:txEl>
                                              <p:pRg st="2" end="2"/>
                                            </p:txEl>
                                          </p:spTgt>
                                        </p:tgtEl>
                                        <p:attrNameLst>
                                          <p:attrName>style.visibility</p:attrName>
                                        </p:attrNameLst>
                                      </p:cBhvr>
                                      <p:to>
                                        <p:strVal val="visible"/>
                                      </p:to>
                                    </p:set>
                                    <p:anim calcmode="lin" valueType="num">
                                      <p:cBhvr>
                                        <p:cTn id="13" dur="500" fill="hold"/>
                                        <p:tgtEl>
                                          <p:spTgt spid="161">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6"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6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68" name="TextBox 11"/>
          <p:cNvSpPr txBox="1"/>
          <p:nvPr/>
        </p:nvSpPr>
        <p:spPr>
          <a:xfrm>
            <a:off x="959663" y="85582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71" name="Imagen 1"/>
          <p:cNvGrpSpPr/>
          <p:nvPr/>
        </p:nvGrpSpPr>
        <p:grpSpPr>
          <a:xfrm>
            <a:off x="3327175" y="2305504"/>
            <a:ext cx="5537650" cy="3696675"/>
            <a:chOff x="0" y="0"/>
            <a:chExt cx="5537648" cy="3696673"/>
          </a:xfrm>
        </p:grpSpPr>
        <p:sp>
          <p:nvSpPr>
            <p:cNvPr id="169"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70"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4"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76" name="TextBox 8"/>
          <p:cNvSpPr txBox="1"/>
          <p:nvPr/>
        </p:nvSpPr>
        <p:spPr>
          <a:xfrm>
            <a:off x="959663" y="36951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Personalidad de San Pablo</a:t>
            </a:r>
          </a:p>
        </p:txBody>
      </p:sp>
      <p:pic>
        <p:nvPicPr>
          <p:cNvPr id="177" name="Picture 4" descr="Picture 4"/>
          <p:cNvPicPr>
            <a:picLocks noChangeAspect="1"/>
          </p:cNvPicPr>
          <p:nvPr/>
        </p:nvPicPr>
        <p:blipFill>
          <a:blip r:embed="rId3">
            <a:extLst/>
          </a:blip>
          <a:stretch>
            <a:fillRect/>
          </a:stretch>
        </p:blipFill>
        <p:spPr>
          <a:xfrm>
            <a:off x="1760039" y="1432143"/>
            <a:ext cx="8671922" cy="452791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0" name="TextBox 2"/>
          <p:cNvSpPr txBox="1"/>
          <p:nvPr/>
        </p:nvSpPr>
        <p:spPr>
          <a:xfrm>
            <a:off x="542021" y="6276547"/>
            <a:ext cx="157926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82" name="TextBox 7"/>
          <p:cNvSpPr txBox="1"/>
          <p:nvPr/>
        </p:nvSpPr>
        <p:spPr>
          <a:xfrm>
            <a:off x="913943" y="2292447"/>
            <a:ext cx="10364114" cy="764541"/>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Felicidad vs. alegría o gozo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5"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87" name="TextBox 7"/>
          <p:cNvSpPr txBox="1"/>
          <p:nvPr/>
        </p:nvSpPr>
        <p:spPr>
          <a:xfrm>
            <a:off x="826364" y="2116086"/>
            <a:ext cx="10539271" cy="2110741"/>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a:solidFill>
                  <a:srgbClr val="FFFFFF"/>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Su doctrina falsa</a:t>
            </a:r>
          </a:p>
          <a:p>
            <a:pPr algn="ctr">
              <a:defRPr sz="4400">
                <a:solidFill>
                  <a:srgbClr val="FFFFFF"/>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lgn="ctr">
              <a:defRPr sz="4400">
                <a:solidFill>
                  <a:srgbClr val="FFFFFF"/>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Evangelio es bueno pero no suficiente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87"/>
                                        </p:tgtEl>
                                        <p:attrNameLst>
                                          <p:attrName>style.visibility</p:attrName>
                                        </p:attrNameLst>
                                      </p:cBhvr>
                                      <p:to>
                                        <p:strVal val="visible"/>
                                      </p:to>
                                    </p:set>
                                    <p:anim calcmode="lin" valueType="num">
                                      <p:cBhvr>
                                        <p:cTn id="7" dur="500" fill="hold"/>
                                        <p:tgtEl>
                                          <p:spTgt spid="187"/>
                                        </p:tgtEl>
                                        <p:attrNameLst>
                                          <p:attrName>ppt_x</p:attrName>
                                        </p:attrNameLst>
                                      </p:cBhvr>
                                      <p:tavLst>
                                        <p:tav tm="0">
                                          <p:val>
                                            <p:strVal val="#ppt_x"/>
                                          </p:val>
                                        </p:tav>
                                        <p:tav tm="100000">
                                          <p:val>
                                            <p:strVal val="#ppt_x"/>
                                          </p:val>
                                        </p:tav>
                                      </p:tavLst>
                                    </p:anim>
                                    <p:anim calcmode="lin" valueType="num">
                                      <p:cBhvr>
                                        <p:cTn id="8"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0"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2" name="TextBox 11"/>
          <p:cNvSpPr txBox="1"/>
          <p:nvPr/>
        </p:nvSpPr>
        <p:spPr>
          <a:xfrm>
            <a:off x="959663" y="481254"/>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193" name="TextBox 8"/>
          <p:cNvSpPr txBox="1"/>
          <p:nvPr/>
        </p:nvSpPr>
        <p:spPr>
          <a:xfrm>
            <a:off x="6847338" y="4871360"/>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20 minutos</a:t>
            </a:r>
          </a:p>
        </p:txBody>
      </p:sp>
      <p:pic>
        <p:nvPicPr>
          <p:cNvPr id="194" name="Picture 4" descr="Picture 4"/>
          <p:cNvPicPr>
            <a:picLocks noChangeAspect="1"/>
          </p:cNvPicPr>
          <p:nvPr/>
        </p:nvPicPr>
        <p:blipFill>
          <a:blip r:embed="rId3">
            <a:extLst/>
          </a:blip>
          <a:stretch>
            <a:fillRect/>
          </a:stretch>
        </p:blipFill>
        <p:spPr>
          <a:xfrm>
            <a:off x="7332015" y="2152164"/>
            <a:ext cx="2525613" cy="2525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195" name="Down Arrow 1"/>
          <p:cNvSpPr/>
          <p:nvPr/>
        </p:nvSpPr>
        <p:spPr>
          <a:xfrm rot="14201659">
            <a:off x="8804936" y="2856413"/>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196"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195"/>
                                        </p:tgtEl>
                                        <p:attrNameLst>
                                          <p:attrName>style.visibility</p:attrName>
                                        </p:attrNameLst>
                                      </p:cBhvr>
                                      <p:to>
                                        <p:strVal val="visible"/>
                                      </p:to>
                                    </p:set>
                                    <p:animEffect filter="wipe(down)" transition="in">
                                      <p:cBhvr>
                                        <p:cTn id="7"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9"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20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1" name="TextBox 11"/>
          <p:cNvSpPr txBox="1"/>
          <p:nvPr/>
        </p:nvSpPr>
        <p:spPr>
          <a:xfrm>
            <a:off x="1201340" y="1907029"/>
            <a:ext cx="9789319"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 Pablo dijo que la misma humildad que se encontró en Cristo debe encontrarse en nosotros. (Filipenses 2:5-8) Describa la humildad de Cristo.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1" y="-2"/>
            <a:ext cx="12192003" cy="6858001"/>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7</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Filipenses y Colsenses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4"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6" name="TextBox 11"/>
          <p:cNvSpPr txBox="1"/>
          <p:nvPr/>
        </p:nvSpPr>
        <p:spPr>
          <a:xfrm>
            <a:off x="534235" y="952013"/>
            <a:ext cx="11132434"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Este pasaje específico de Filipenses se refiere a la humildad de Cristo al someterse a la muerte, incluso a la muerte en la cruz. Los teólogos hablan del "estado de humillación" de Jesús y su "estado de exaltación".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estado de humillación comenzó cuando él, obedeciendo la voluntad de su Padre, dejó la gloria del cielo para asumir la forma humana para ser nuestro sustituto. Como sustituto nuestro y en nuestro lugar, él llevó la vida perfecta que Dios Padre nos exige, en su perfecta justicia. Luego sufrió una muerte horrible y vergonzosa que no merecía para pagar nuestros pecados. </a:t>
            </a:r>
          </a:p>
        </p:txBody>
      </p:sp>
      <p:sp>
        <p:nvSpPr>
          <p:cNvPr id="207" name="TextBox 5"/>
          <p:cNvSpPr txBox="1"/>
          <p:nvPr/>
        </p:nvSpPr>
        <p:spPr>
          <a:xfrm>
            <a:off x="2850295" y="19502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6"/>
                                        </p:tgtEl>
                                        <p:attrNameLst>
                                          <p:attrName>style.visibility</p:attrName>
                                        </p:attrNameLst>
                                      </p:cBhvr>
                                      <p:to>
                                        <p:strVal val="visible"/>
                                      </p:to>
                                    </p:set>
                                    <p:anim calcmode="lin" valueType="num">
                                      <p:cBhvr>
                                        <p:cTn id="7" dur="500" fill="hold"/>
                                        <p:tgtEl>
                                          <p:spTgt spid="206"/>
                                        </p:tgtEl>
                                        <p:attrNameLst>
                                          <p:attrName>ppt_x</p:attrName>
                                        </p:attrNameLst>
                                      </p:cBhvr>
                                      <p:tavLst>
                                        <p:tav tm="0">
                                          <p:val>
                                            <p:strVal val="#ppt_x"/>
                                          </p:val>
                                        </p:tav>
                                        <p:tav tm="100000">
                                          <p:val>
                                            <p:strVal val="#ppt_x"/>
                                          </p:val>
                                        </p:tav>
                                      </p:tavLst>
                                    </p:anim>
                                    <p:anim calcmode="lin" valueType="num">
                                      <p:cBhvr>
                                        <p:cTn id="8"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0"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2" name="TextBox 11"/>
          <p:cNvSpPr txBox="1"/>
          <p:nvPr/>
        </p:nvSpPr>
        <p:spPr>
          <a:xfrm>
            <a:off x="707849" y="1221976"/>
            <a:ext cx="11132433"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Credo de los Apóstoles narra el estado de humillación de Jesús: "Creo en Jesucristo, su único Hijo, nuestro Señor, que fue concebido por el Espíritu Santo, nació de la virgen María, padeció bajo el poder de Poncio Pilato, fue crucificado, muerto y sepultado".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Sigue su estado de exaltación: “Descendió a los infiernos (para predicar su victoria sobre el pecado, la muerte y el diablo). Al tercer día resucitó de entre los muertos. Subió a los cielos y está sentado a la diestra de Dios Padre Todopoderoso. Y desde allí vendrá a juzgar a vivos y muertos”. </a:t>
            </a:r>
          </a:p>
        </p:txBody>
      </p:sp>
      <p:sp>
        <p:nvSpPr>
          <p:cNvPr id="213" name="TextBox 5"/>
          <p:cNvSpPr txBox="1"/>
          <p:nvPr/>
        </p:nvSpPr>
        <p:spPr>
          <a:xfrm>
            <a:off x="3094557" y="203162"/>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2"/>
                                        </p:tgtEl>
                                        <p:attrNameLst>
                                          <p:attrName>style.visibility</p:attrName>
                                        </p:attrNameLst>
                                      </p:cBhvr>
                                      <p:to>
                                        <p:strVal val="visible"/>
                                      </p:to>
                                    </p:set>
                                    <p:anim calcmode="lin" valueType="num">
                                      <p:cBhvr>
                                        <p:cTn id="7" dur="500" fill="hold"/>
                                        <p:tgtEl>
                                          <p:spTgt spid="212"/>
                                        </p:tgtEl>
                                        <p:attrNameLst>
                                          <p:attrName>ppt_x</p:attrName>
                                        </p:attrNameLst>
                                      </p:cBhvr>
                                      <p:tavLst>
                                        <p:tav tm="0">
                                          <p:val>
                                            <p:strVal val="#ppt_x"/>
                                          </p:val>
                                        </p:tav>
                                        <p:tav tm="100000">
                                          <p:val>
                                            <p:strVal val="#ppt_x"/>
                                          </p:val>
                                        </p:tav>
                                      </p:tavLst>
                                    </p:anim>
                                    <p:anim calcmode="lin" valueType="num">
                                      <p:cBhvr>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6"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1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8" name="TextBox 1"/>
          <p:cNvSpPr txBox="1"/>
          <p:nvPr/>
        </p:nvSpPr>
        <p:spPr>
          <a:xfrm>
            <a:off x="1038591" y="471583"/>
            <a:ext cx="10114818" cy="609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rgbClr val="018443"/>
                </a:solidFill>
                <a:latin typeface="Berlin Sans FB Demi"/>
                <a:ea typeface="Berlin Sans FB Demi"/>
                <a:cs typeface="Berlin Sans FB Demi"/>
                <a:sym typeface="Berlin Sans FB Demi"/>
              </a:defRPr>
            </a:pPr>
            <a:r>
              <a:t>#2. Con respecto a las exigencias de la Ley Ceremonial, que los falsos profetas decían que debían agregársele al evangelio, Pablo dijo lo siguiente: </a:t>
            </a:r>
            <a:r>
              <a:rPr>
                <a:solidFill>
                  <a:srgbClr val="5F3913"/>
                </a:solidFill>
              </a:rPr>
              <a:t>No permitan, pues, que nadie los juzgue por lo que comen o beben, o en relación con los días de fiesta, la luna nueva o los días de reposo. Todo esto no es más que una sombra de lo que está por venir; pero lo real y verdadero es Cristo. </a:t>
            </a:r>
            <a:r>
              <a:t>¿En qué sentido la Ley Ceremonial es una sombra de lo que está por venir?</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1"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3" name="TextBox 1"/>
          <p:cNvSpPr txBox="1"/>
          <p:nvPr/>
        </p:nvSpPr>
        <p:spPr>
          <a:xfrm>
            <a:off x="525331" y="938121"/>
            <a:ext cx="11298220" cy="603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latin typeface="Berlin Sans FB"/>
                <a:ea typeface="Berlin Sans FB"/>
                <a:cs typeface="Berlin Sans FB"/>
                <a:sym typeface="Berlin Sans FB"/>
              </a:defRPr>
            </a:pPr>
            <a:r>
              <a:t>La Ley Ceremonial tenía dos objetivos. Primero, creó una cultura entre los judíos tan diferente de los países circundantes que efectivamente los separó de ellos. Efectivamente, creó un cercado alrededor de la nación judía para aislarlos. Dios quería los Israelitas no fueran contaminada por la idolatría de las naciones vecinas. </a:t>
            </a:r>
          </a:p>
          <a:p>
            <a:pPr marL="457200" indent="-457200">
              <a:buSzPct val="100000"/>
              <a:buFont typeface="Arial"/>
              <a:buChar char="•"/>
              <a:defRPr sz="3000">
                <a:solidFill>
                  <a:srgbClr val="018443"/>
                </a:solidFill>
                <a:latin typeface="Berlin Sans FB"/>
                <a:ea typeface="Berlin Sans FB"/>
                <a:cs typeface="Berlin Sans FB"/>
                <a:sym typeface="Berlin Sans FB"/>
              </a:defRPr>
            </a:pPr>
            <a:r>
              <a:t>El segundo objetivo era apuntar hacia el Salvador. Todos los sacrificios de sangre (especialmente el cordero que se sacrificaba en el altar cada mañana y al final del día) apuntaban a Jesús, el Cordero de Dios que quitó los pecados del mundo. La estricta prohibición de  trabajar el sábado (día de reposo) apuntaba hacia el perfecto descanso espiritual que tenemos en Cristo.</a:t>
            </a:r>
          </a:p>
        </p:txBody>
      </p:sp>
      <p:sp>
        <p:nvSpPr>
          <p:cNvPr id="224" name="TextBox 7"/>
          <p:cNvSpPr txBox="1"/>
          <p:nvPr/>
        </p:nvSpPr>
        <p:spPr>
          <a:xfrm>
            <a:off x="3094557" y="106498"/>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3"/>
                                        </p:tgtEl>
                                        <p:attrNameLst>
                                          <p:attrName>style.visibility</p:attrName>
                                        </p:attrNameLst>
                                      </p:cBhvr>
                                      <p:to>
                                        <p:strVal val="visible"/>
                                      </p:to>
                                    </p:set>
                                    <p:anim calcmode="lin" valueType="num">
                                      <p:cBhvr>
                                        <p:cTn id="7" dur="500" fill="hold"/>
                                        <p:tgtEl>
                                          <p:spTgt spid="223"/>
                                        </p:tgtEl>
                                        <p:attrNameLst>
                                          <p:attrName>ppt_x</p:attrName>
                                        </p:attrNameLst>
                                      </p:cBhvr>
                                      <p:tavLst>
                                        <p:tav tm="0">
                                          <p:val>
                                            <p:strVal val="#ppt_x"/>
                                          </p:val>
                                        </p:tav>
                                        <p:tav tm="100000">
                                          <p:val>
                                            <p:strVal val="#ppt_x"/>
                                          </p:val>
                                        </p:tav>
                                      </p:tavLst>
                                    </p:anim>
                                    <p:anim calcmode="lin" valueType="num">
                                      <p:cBhvr>
                                        <p:cTn id="8"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7"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2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9" name="TextBox 1"/>
          <p:cNvSpPr txBox="1"/>
          <p:nvPr/>
        </p:nvSpPr>
        <p:spPr>
          <a:xfrm>
            <a:off x="446888" y="1203725"/>
            <a:ext cx="11298220"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latin typeface="Berlin Sans FB"/>
                <a:ea typeface="Berlin Sans FB"/>
                <a:cs typeface="Berlin Sans FB"/>
                <a:sym typeface="Berlin Sans FB"/>
              </a:defRPr>
            </a:pPr>
            <a:r>
              <a:t>Así como una sombra apunta al objeto que la arrojó, así la Ley Ceremonial es la sombra que apunta a Cristo. Cristo es la “realidad” a la que apuntaba la Ley Ceremonial (la sombra). La conclusión obvia es que cuando se tiene la realidad no se necesita la sombra. Es otra forma de decir que la Ley Ceremonial fue derogada porque, con la venida de Cristo, había cumplido su propósito. </a:t>
            </a:r>
          </a:p>
          <a:p>
            <a:pPr marL="457200" indent="-457200">
              <a:buSzPct val="100000"/>
              <a:buFont typeface="Arial"/>
              <a:buChar char="•"/>
              <a:defRPr sz="3000">
                <a:solidFill>
                  <a:srgbClr val="018443"/>
                </a:solidFill>
                <a:latin typeface="Berlin Sans FB"/>
                <a:ea typeface="Berlin Sans FB"/>
                <a:cs typeface="Berlin Sans FB"/>
                <a:sym typeface="Berlin Sans FB"/>
              </a:defRPr>
            </a:pPr>
            <a:r>
              <a:t>Pensemos en las palabras de San Pablo contra quienes exigían el cumplimiento continuo de la Ley Ceremonial. Manténganse, pues, firmes en la libertad con que Cristo nos hizo libres, y no se sometan otra vez al yugo de la esclavitud (Gálatas 5:1).</a:t>
            </a:r>
          </a:p>
        </p:txBody>
      </p:sp>
      <p:sp>
        <p:nvSpPr>
          <p:cNvPr id="230" name="TextBox 7"/>
          <p:cNvSpPr txBox="1"/>
          <p:nvPr/>
        </p:nvSpPr>
        <p:spPr>
          <a:xfrm>
            <a:off x="3094556" y="282004"/>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9"/>
                                        </p:tgtEl>
                                        <p:attrNameLst>
                                          <p:attrName>style.visibility</p:attrName>
                                        </p:attrNameLst>
                                      </p:cBhvr>
                                      <p:to>
                                        <p:strVal val="visible"/>
                                      </p:to>
                                    </p:set>
                                    <p:anim calcmode="lin" valueType="num">
                                      <p:cBhvr>
                                        <p:cTn id="7" dur="500" fill="hold"/>
                                        <p:tgtEl>
                                          <p:spTgt spid="229"/>
                                        </p:tgtEl>
                                        <p:attrNameLst>
                                          <p:attrName>ppt_x</p:attrName>
                                        </p:attrNameLst>
                                      </p:cBhvr>
                                      <p:tavLst>
                                        <p:tav tm="0">
                                          <p:val>
                                            <p:strVal val="#ppt_x"/>
                                          </p:val>
                                        </p:tav>
                                        <p:tav tm="100000">
                                          <p:val>
                                            <p:strVal val="#ppt_x"/>
                                          </p:val>
                                        </p:tav>
                                      </p:tavLst>
                                    </p:anim>
                                    <p:anim calcmode="lin" valueType="num">
                                      <p:cBhvr>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3"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3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5" name="TextBox 1"/>
          <p:cNvSpPr txBox="1"/>
          <p:nvPr/>
        </p:nvSpPr>
        <p:spPr>
          <a:xfrm>
            <a:off x="825617" y="1395421"/>
            <a:ext cx="10540766"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200">
                <a:solidFill>
                  <a:srgbClr val="5F3913"/>
                </a:solidFill>
                <a:latin typeface="Berlin Sans FB"/>
                <a:ea typeface="Berlin Sans FB"/>
                <a:cs typeface="Berlin Sans FB"/>
                <a:sym typeface="Berlin Sans FB"/>
              </a:defRPr>
            </a:lvl1pPr>
          </a:lstStyle>
          <a:p>
            <a:pPr/>
            <a:r>
              <a:t>Jesús dijo (Mateo 5:17): “No piensen ustedes que he venido para abolir la ley o los profetas; no he venido para abolir, sino para cumplir”. Eso incluía la Ley Ceremonial. La antipatía entre Jesús y los fariseos era por las leyes rabínicas que ellos le habían añadido a la Ley Ceremonial. Los fariseos consideraban que Jesús era un infractor de la ley porque despreciaba constantemente su ley. En su opinión, eso descalificaba a Jesús, imposibilitando que fuera el Mesías.</a:t>
            </a:r>
          </a:p>
        </p:txBody>
      </p:sp>
      <p:sp>
        <p:nvSpPr>
          <p:cNvPr id="236" name="TextBox 7"/>
          <p:cNvSpPr txBox="1"/>
          <p:nvPr/>
        </p:nvSpPr>
        <p:spPr>
          <a:xfrm>
            <a:off x="3094557" y="36951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9"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4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1" name="TextBox 1"/>
          <p:cNvSpPr txBox="1"/>
          <p:nvPr/>
        </p:nvSpPr>
        <p:spPr>
          <a:xfrm>
            <a:off x="1109905" y="2114570"/>
            <a:ext cx="9972190"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#3. ¿La circuncisión del Antiguo Testamento se reemplaza con el bautismo en el Nuevo Testamento?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4"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4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6" name="TextBox 1"/>
          <p:cNvSpPr txBox="1"/>
          <p:nvPr/>
        </p:nvSpPr>
        <p:spPr>
          <a:xfrm>
            <a:off x="892285" y="1372457"/>
            <a:ext cx="10763561" cy="500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600">
                <a:solidFill>
                  <a:srgbClr val="5F3913"/>
                </a:solidFill>
                <a:latin typeface="Berlin Sans FB"/>
                <a:ea typeface="Berlin Sans FB"/>
                <a:cs typeface="Berlin Sans FB"/>
                <a:sym typeface="Berlin Sans FB"/>
              </a:defRPr>
            </a:lvl1pPr>
          </a:lstStyle>
          <a:p>
            <a:pPr/>
            <a:r>
              <a:t>Colosenses 2:11,12 dice: “En él ustedes fueron también circuncidados. Pero no me refiero a la circuncisión física, sino a la circuncisión que nos hace Cristo, y que consiste en despojarnos de la naturaleza pecaminosa. 12 Cuando ustedes fueron bautizados, fueron también sepultados con él, pero al mismo tiempo resucitaron con él, por la fe en el poder de Dios, que lo levantó de los muertos". </a:t>
            </a:r>
          </a:p>
        </p:txBody>
      </p:sp>
      <p:sp>
        <p:nvSpPr>
          <p:cNvPr id="247" name="TextBox 7"/>
          <p:cNvSpPr txBox="1"/>
          <p:nvPr/>
        </p:nvSpPr>
        <p:spPr>
          <a:xfrm>
            <a:off x="3272623" y="36951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0"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5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2" name="TextBox 1"/>
          <p:cNvSpPr txBox="1"/>
          <p:nvPr/>
        </p:nvSpPr>
        <p:spPr>
          <a:xfrm>
            <a:off x="903107" y="1347510"/>
            <a:ext cx="10763561"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200">
                <a:solidFill>
                  <a:srgbClr val="5F3913"/>
                </a:solidFill>
                <a:latin typeface="Berlin Sans FB"/>
                <a:ea typeface="Berlin Sans FB"/>
                <a:cs typeface="Berlin Sans FB"/>
                <a:sym typeface="Berlin Sans FB"/>
              </a:defRPr>
            </a:lvl1pPr>
          </a:lstStyle>
          <a:p>
            <a:pPr/>
            <a:r>
              <a:t>En el Antiguo Testamento, la circuncisión, que se le hizo por primera vez a Abrahán, era una señal o un pacto de que Dios era su dueño. En ese sentido, era un medio de gracia. En el Nuevo Testamento, mediante el sacramento del santo bautismo, también un medio de gracia, la fe se planta en nuestro corazón y mediante ella nuestros pecados son perdonados y Dios se hace nuestro dueño. Es mediante el bautismo que participamos en el perdón que Jesús obtuvo mediante su muerte y resurrección. </a:t>
            </a:r>
          </a:p>
        </p:txBody>
      </p:sp>
      <p:sp>
        <p:nvSpPr>
          <p:cNvPr id="253" name="TextBox 7"/>
          <p:cNvSpPr txBox="1"/>
          <p:nvPr/>
        </p:nvSpPr>
        <p:spPr>
          <a:xfrm>
            <a:off x="2858421" y="369517"/>
            <a:ext cx="6002885"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6"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5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8" name="TextBox 1"/>
          <p:cNvSpPr txBox="1"/>
          <p:nvPr/>
        </p:nvSpPr>
        <p:spPr>
          <a:xfrm>
            <a:off x="714219" y="1459337"/>
            <a:ext cx="10763561"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200">
                <a:solidFill>
                  <a:srgbClr val="5F3913"/>
                </a:solidFill>
                <a:latin typeface="Berlin Sans FB"/>
                <a:ea typeface="Berlin Sans FB"/>
                <a:cs typeface="Berlin Sans FB"/>
                <a:sym typeface="Berlin Sans FB"/>
              </a:defRPr>
            </a:lvl1pPr>
          </a:lstStyle>
          <a:p>
            <a:pPr/>
            <a:r>
              <a:t>Debido a que con la venida de Cristo la Ley Ceremonial fue derogada, Pablo dejó en claro que la circuncisión física que esos falsos profetas exigían es inútil y no tiene ningún valor espiritual. En ese sentido, con cierto desdén o frustración, dijo que era “una mutilación de la carne”. En contraste, él habla de una circuncisión que no se hace con manos humanas, una circuncisión espiritual hecha por Cristo que elimina nuestra naturaleza pecaminosa. Eso luego se vincula con el bautismo. </a:t>
            </a:r>
          </a:p>
        </p:txBody>
      </p:sp>
      <p:sp>
        <p:nvSpPr>
          <p:cNvPr id="259" name="TextBox 7"/>
          <p:cNvSpPr txBox="1"/>
          <p:nvPr/>
        </p:nvSpPr>
        <p:spPr>
          <a:xfrm>
            <a:off x="3094557" y="36951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540852"/>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2"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6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4" name="TextBox 1"/>
          <p:cNvSpPr txBox="1"/>
          <p:nvPr/>
        </p:nvSpPr>
        <p:spPr>
          <a:xfrm>
            <a:off x="714219" y="1108983"/>
            <a:ext cx="10763561"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Dado que la circuncisión era exigida en el Antiguo Testamento (hasta la venida del Mesías) y el bautismo es exigido en el Nuevo Testamento, se podría argumentar que el bautismo reemplaza a la circuncisión. También se podría argumentar que el bautismo es la circuncisión espiritual (no hecha por manos humanas) que es paralela a la circuncisión del Antiguo Testamento. </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En la actualidad, muchos son circuncidados, no como obligación ni para beneficio espiritual, sino simplemente por una elección personal. Esto no tiene nada de malo. </a:t>
            </a:r>
          </a:p>
        </p:txBody>
      </p:sp>
      <p:sp>
        <p:nvSpPr>
          <p:cNvPr id="265" name="TextBox 7"/>
          <p:cNvSpPr txBox="1"/>
          <p:nvPr/>
        </p:nvSpPr>
        <p:spPr>
          <a:xfrm>
            <a:off x="3272623" y="233763"/>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4"/>
                                        </p:tgtEl>
                                        <p:attrNameLst>
                                          <p:attrName>style.visibility</p:attrName>
                                        </p:attrNameLst>
                                      </p:cBhvr>
                                      <p:to>
                                        <p:strVal val="visible"/>
                                      </p:to>
                                    </p:set>
                                    <p:anim calcmode="lin" valueType="num">
                                      <p:cBhvr>
                                        <p:cTn id="7" dur="500" fill="hold"/>
                                        <p:tgtEl>
                                          <p:spTgt spid="264"/>
                                        </p:tgtEl>
                                        <p:attrNameLst>
                                          <p:attrName>ppt_x</p:attrName>
                                        </p:attrNameLst>
                                      </p:cBhvr>
                                      <p:tavLst>
                                        <p:tav tm="0">
                                          <p:val>
                                            <p:strVal val="#ppt_x"/>
                                          </p:val>
                                        </p:tav>
                                        <p:tav tm="100000">
                                          <p:val>
                                            <p:strVal val="#ppt_x"/>
                                          </p:val>
                                        </p:tav>
                                      </p:tavLst>
                                    </p:anim>
                                    <p:anim calcmode="lin" valueType="num">
                                      <p:cBhvr>
                                        <p:cTn id="8" dur="500" fill="hold"/>
                                        <p:tgtEl>
                                          <p:spTgt spid="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8"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6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0" name="TextBox 1"/>
          <p:cNvSpPr txBox="1"/>
          <p:nvPr/>
        </p:nvSpPr>
        <p:spPr>
          <a:xfrm>
            <a:off x="1693614" y="2408066"/>
            <a:ext cx="8804772"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#4. ¿Cuál es el mensaje principal de la carta a los Colosenses?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3"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7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5" name="TextBox 1"/>
          <p:cNvSpPr txBox="1"/>
          <p:nvPr/>
        </p:nvSpPr>
        <p:spPr>
          <a:xfrm>
            <a:off x="534233" y="1270808"/>
            <a:ext cx="10763561"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000">
                <a:solidFill>
                  <a:srgbClr val="5F3913"/>
                </a:solidFill>
                <a:latin typeface="Berlin Sans FB"/>
                <a:ea typeface="Berlin Sans FB"/>
                <a:cs typeface="Berlin Sans FB"/>
                <a:sym typeface="Berlin Sans FB"/>
              </a:defRPr>
            </a:lvl1pPr>
          </a:lstStyle>
          <a:p>
            <a:pPr/>
            <a:r>
              <a:t>El mensaje principal es la supremacía de Cristo. En contraste con los falsos profetas que decían que Cristo junto con esas cosas adicionales darían como resultado un cristianismo más completo, Pablo dice que solo Cristo es suficiente. En la más cristológica de todas las epístolas, Pablo hace todo lo posible para hablar sobre la supremacía y la deidad de Cristo. Cristo es la imagen (la perfecta expresión y personificación) del Dios invisible, el primogénito (el primero o superior) de toda la creación, el creador de todas las cosas, la cabeza de la iglesia, su cuerpo, y que a Dios le agradó que toda su plenitud habitara en él…..</a:t>
            </a:r>
          </a:p>
        </p:txBody>
      </p:sp>
      <p:sp>
        <p:nvSpPr>
          <p:cNvPr id="276" name="TextBox 5"/>
          <p:cNvSpPr txBox="1"/>
          <p:nvPr/>
        </p:nvSpPr>
        <p:spPr>
          <a:xfrm>
            <a:off x="2914571" y="247208"/>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9"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33</a:t>
            </a:r>
          </a:p>
        </p:txBody>
      </p:sp>
      <p:sp>
        <p:nvSpPr>
          <p:cNvPr id="28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1" name="TextBox 1"/>
          <p:cNvSpPr txBox="1"/>
          <p:nvPr/>
        </p:nvSpPr>
        <p:spPr>
          <a:xfrm>
            <a:off x="930789" y="1832259"/>
            <a:ext cx="10104576" cy="395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En consecuencia, compañeros colosenses, vivan en el Señor Jesucristo... arraigados y sobreedificados en él. </a:t>
            </a:r>
            <a:r>
              <a:rPr>
                <a:solidFill>
                  <a:srgbClr val="018443"/>
                </a:solidFill>
              </a:rPr>
              <a:t>“Cuídense de que nadie los engañe mediante filosofías y huecas sutilezas, que siguen tradiciones humanas y principios de este mundo, pero que no van de acuerdo con Cristo. Porque en él se hallan escondidos todos los tesoros de la sabiduría y del conocimiento.”</a:t>
            </a:r>
          </a:p>
        </p:txBody>
      </p:sp>
      <p:sp>
        <p:nvSpPr>
          <p:cNvPr id="282" name="TextBox 5"/>
          <p:cNvSpPr txBox="1"/>
          <p:nvPr/>
        </p:nvSpPr>
        <p:spPr>
          <a:xfrm>
            <a:off x="2981634" y="36951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5"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34</a:t>
            </a:r>
          </a:p>
        </p:txBody>
      </p:sp>
      <p:sp>
        <p:nvSpPr>
          <p:cNvPr id="28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7" name="TextBox 1"/>
          <p:cNvSpPr txBox="1"/>
          <p:nvPr/>
        </p:nvSpPr>
        <p:spPr>
          <a:xfrm>
            <a:off x="714219" y="1187790"/>
            <a:ext cx="10763561"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Colosenses 1:19,20 dice: </a:t>
            </a:r>
            <a:r>
              <a:rPr>
                <a:solidFill>
                  <a:srgbClr val="018443"/>
                </a:solidFill>
              </a:rPr>
              <a:t>Porque al Padre le agradó que en él habitara toda plenitud, 20 y por medio de él reconciliar consigo todas las cosas, tanto las que están en la tierra como las que están en los cielos, haciendo la paz mediante la sangre de su cruz.</a:t>
            </a:r>
            <a:endParaRPr>
              <a:solidFill>
                <a:srgbClr val="018443"/>
              </a:solidFill>
            </a:endParaRPr>
          </a:p>
          <a:p>
            <a:pPr marL="457200" indent="-457200">
              <a:buSzPct val="100000"/>
              <a:buFont typeface="Arial"/>
              <a:buChar char="•"/>
              <a:defRPr sz="3200">
                <a:solidFill>
                  <a:srgbClr val="5F3913"/>
                </a:solidFill>
                <a:latin typeface="Berlin Sans FB"/>
                <a:ea typeface="Berlin Sans FB"/>
                <a:cs typeface="Berlin Sans FB"/>
                <a:sym typeface="Berlin Sans FB"/>
              </a:defRPr>
            </a:pPr>
            <a:r>
              <a:t>Colosenses 2:9,10 dice: </a:t>
            </a:r>
            <a:r>
              <a:rPr>
                <a:solidFill>
                  <a:srgbClr val="018443"/>
                </a:solidFill>
              </a:rPr>
              <a:t>Porque en él habita corporalmente toda la plenitud de la Deidad, 10 y en él, que es la cabeza de toda autoridad y poder, ustedes reciben esa plenitud. No se necesitan esos elementos adicionales para tener un cristianismo más completo.</a:t>
            </a:r>
          </a:p>
        </p:txBody>
      </p:sp>
      <p:sp>
        <p:nvSpPr>
          <p:cNvPr id="288" name="TextBox 5"/>
          <p:cNvSpPr txBox="1"/>
          <p:nvPr/>
        </p:nvSpPr>
        <p:spPr>
          <a:xfrm>
            <a:off x="3094557" y="260951"/>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1"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35</a:t>
            </a:r>
          </a:p>
        </p:txBody>
      </p:sp>
      <p:sp>
        <p:nvSpPr>
          <p:cNvPr id="29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3" name="TextBox 1"/>
          <p:cNvSpPr txBox="1"/>
          <p:nvPr/>
        </p:nvSpPr>
        <p:spPr>
          <a:xfrm>
            <a:off x="714219" y="1423778"/>
            <a:ext cx="10763561"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200">
                <a:solidFill>
                  <a:srgbClr val="5F3913"/>
                </a:solidFill>
                <a:latin typeface="Berlin Sans FB"/>
                <a:ea typeface="Berlin Sans FB"/>
                <a:cs typeface="Berlin Sans FB"/>
                <a:sym typeface="Berlin Sans FB"/>
              </a:defRPr>
            </a:lvl1pPr>
          </a:lstStyle>
          <a:p>
            <a:pPr/>
            <a:r>
              <a:t>Los pasajes anteriores son dos de las declaraciones cristológicas más claras del Nuevo Testamento. Habla de las dos naturalezas de Cristo. Es verdadero hombre, nacido de la virgen María. Sin embargo, en Jesús habita la plenitud de la majestad y el poder de Dios. Jesús es el Dios hombre. Mientras estamos en esta tierra y a través de sus milagros, vemos solo destellos de su gloria. En el monte de la Transfiguración, Pedro, Santiago y Juan vieron una parte de su naturaleza divina…..</a:t>
            </a:r>
          </a:p>
        </p:txBody>
      </p:sp>
      <p:sp>
        <p:nvSpPr>
          <p:cNvPr id="294" name="TextBox 5"/>
          <p:cNvSpPr txBox="1"/>
          <p:nvPr/>
        </p:nvSpPr>
        <p:spPr>
          <a:xfrm>
            <a:off x="3094557" y="312569"/>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7"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36</a:t>
            </a:r>
          </a:p>
        </p:txBody>
      </p:sp>
      <p:sp>
        <p:nvSpPr>
          <p:cNvPr id="29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9" name="TextBox 1"/>
          <p:cNvSpPr txBox="1"/>
          <p:nvPr/>
        </p:nvSpPr>
        <p:spPr>
          <a:xfrm>
            <a:off x="714219" y="1669053"/>
            <a:ext cx="10763561" cy="391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600">
                <a:solidFill>
                  <a:srgbClr val="5F3913"/>
                </a:solidFill>
                <a:latin typeface="Berlin Sans FB"/>
                <a:ea typeface="Berlin Sans FB"/>
                <a:cs typeface="Berlin Sans FB"/>
                <a:sym typeface="Berlin Sans FB"/>
              </a:defRPr>
            </a:lvl1pPr>
          </a:lstStyle>
          <a:p>
            <a:pPr/>
            <a:r>
              <a:t>Él tenía el poder de bajar de la cruz y callar la boca a quienes se burlaban de ellos. Pudo haber paralizado a aquellos que le escupían, lo azotaban y coronaban su cabeza con espinas. Pero no lo hizo. No fueron los clavos lo que sostuvo a Jesús en la cruz. Fue su amor por nosotros. </a:t>
            </a:r>
          </a:p>
        </p:txBody>
      </p:sp>
      <p:sp>
        <p:nvSpPr>
          <p:cNvPr id="300" name="TextBox 5"/>
          <p:cNvSpPr txBox="1"/>
          <p:nvPr/>
        </p:nvSpPr>
        <p:spPr>
          <a:xfrm>
            <a:off x="3094557" y="409113"/>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3"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37</a:t>
            </a:r>
          </a:p>
        </p:txBody>
      </p:sp>
      <p:sp>
        <p:nvSpPr>
          <p:cNvPr id="30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5" name="TextBox 11"/>
          <p:cNvSpPr txBox="1"/>
          <p:nvPr/>
        </p:nvSpPr>
        <p:spPr>
          <a:xfrm>
            <a:off x="903864" y="60444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306"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9"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38</a:t>
            </a:r>
          </a:p>
        </p:txBody>
      </p:sp>
      <p:sp>
        <p:nvSpPr>
          <p:cNvPr id="31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1" name="TextBox 7"/>
          <p:cNvSpPr txBox="1"/>
          <p:nvPr/>
        </p:nvSpPr>
        <p:spPr>
          <a:xfrm>
            <a:off x="2563722" y="212119"/>
            <a:ext cx="9069226" cy="640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lgn="ctr">
              <a:defRPr sz="1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¿Cuáles son las cuatro epístolas de la prisión y aproximadamente cuándo fueron escritas?</a:t>
            </a: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qué encarcelaron a Pablo en Roma?</a:t>
            </a: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Efesios 4:25-32, Pablo hace una hermosa explicación de lo que significa “despojarse del viejo yo". Enumere las cosas que menciona Pablo.</a:t>
            </a: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doxología (palabras de alabanza) al final del capítulo 3 dice: “Y a Aquel que es poderoso para hacer que todas las cosas excedan a lo que pedimos o entendemos, según el poder que actúa en nosotros, 21 a él sea dada la gloria en la iglesia en Cristo Jesús por todas las generaciones, por los siglos de los siglos. Amén. ¿Cómo deberían impactarnos estas palabras? </a:t>
            </a:r>
          </a:p>
        </p:txBody>
      </p:sp>
      <p:sp>
        <p:nvSpPr>
          <p:cNvPr id="312"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5"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39</a:t>
            </a:r>
          </a:p>
        </p:txBody>
      </p:sp>
      <p:sp>
        <p:nvSpPr>
          <p:cNvPr id="31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7" name="TextBox 11"/>
          <p:cNvSpPr txBox="1"/>
          <p:nvPr/>
        </p:nvSpPr>
        <p:spPr>
          <a:xfrm>
            <a:off x="959663" y="468140"/>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318"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Box 9"/>
          <p:cNvSpPr txBox="1"/>
          <p:nvPr/>
        </p:nvSpPr>
        <p:spPr>
          <a:xfrm>
            <a:off x="1113851" y="369518"/>
            <a:ext cx="10320429" cy="651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Señor Dios, Padre celestial: Ayúdanos a que encontremos alegría en nuestras vidas sin importar nuestras circunstancias. Danos el regalo del contentamiento para que, si no tenemos lo que queremos, queramos lo que tenemos. Que se encuentre en nosotros la misma humildad que tuvo tu Hijo cuando se humilló hasta la muerte, la muerte en la cruz. Te lo pedimos en el nombre de tu Hijo, verdadero Dios y verdadero hombre, nuestro sustituto y Salvador. Amén.</a:t>
            </a:r>
          </a:p>
        </p:txBody>
      </p:sp>
      <p:pic>
        <p:nvPicPr>
          <p:cNvPr id="107" name="Picture 4" descr="Picture 4"/>
          <p:cNvPicPr>
            <a:picLocks noChangeAspect="1"/>
          </p:cNvPicPr>
          <p:nvPr/>
        </p:nvPicPr>
        <p:blipFill>
          <a:blip r:embed="rId2">
            <a:extLst/>
          </a:blip>
          <a:srcRect l="17888" t="4477" r="16984" b="8683"/>
          <a:stretch>
            <a:fillRect/>
          </a:stretch>
        </p:blipFill>
        <p:spPr>
          <a:xfrm>
            <a:off x="10798213" y="5360526"/>
            <a:ext cx="964016" cy="1285355"/>
          </a:xfrm>
          <a:prstGeom prst="rect">
            <a:avLst/>
          </a:prstGeom>
          <a:ln w="12700">
            <a:miter lim="400000"/>
          </a:ln>
        </p:spPr>
      </p:pic>
      <p:sp>
        <p:nvSpPr>
          <p:cNvPr id="108"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09"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itle 1"/>
          <p:cNvSpPr txBox="1"/>
          <p:nvPr>
            <p:ph type="ctrTitle"/>
          </p:nvPr>
        </p:nvSpPr>
        <p:spPr>
          <a:prstGeom prst="rect">
            <a:avLst/>
          </a:prstGeom>
        </p:spPr>
        <p:txBody>
          <a:bodyPr/>
          <a:lstStyle/>
          <a:p>
            <a:pPr/>
          </a:p>
        </p:txBody>
      </p:sp>
      <p:sp>
        <p:nvSpPr>
          <p:cNvPr id="321" name="Subtitle 2"/>
          <p:cNvSpPr txBox="1"/>
          <p:nvPr>
            <p:ph type="subTitle" sz="quarter" idx="1"/>
          </p:nvPr>
        </p:nvSpPr>
        <p:spPr>
          <a:xfrm>
            <a:off x="1524000" y="3602037"/>
            <a:ext cx="9144000" cy="1655762"/>
          </a:xfrm>
          <a:prstGeom prst="rect">
            <a:avLst/>
          </a:prstGeom>
        </p:spPr>
        <p:txBody>
          <a:bodyPr/>
          <a:lstStyle/>
          <a:p>
            <a:pPr/>
          </a:p>
        </p:txBody>
      </p:sp>
      <p:pic>
        <p:nvPicPr>
          <p:cNvPr id="322"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2" name="TextBox 8"/>
          <p:cNvSpPr txBox="1"/>
          <p:nvPr/>
        </p:nvSpPr>
        <p:spPr>
          <a:xfrm>
            <a:off x="3903701" y="1690061"/>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3"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4"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5"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8" name="Picture 2" descr="Picture 2"/>
          <p:cNvPicPr>
            <a:picLocks noChangeAspect="1"/>
          </p:cNvPicPr>
          <p:nvPr/>
        </p:nvPicPr>
        <p:blipFill>
          <a:blip r:embed="rId3">
            <a:extLst/>
          </a:blip>
          <a:stretch>
            <a:fillRect/>
          </a:stretch>
        </p:blipFill>
        <p:spPr>
          <a:xfrm>
            <a:off x="2621633" y="1917290"/>
            <a:ext cx="6948734" cy="1876959"/>
          </a:xfrm>
          <a:prstGeom prst="rect">
            <a:avLst/>
          </a:prstGeom>
          <a:ln w="12700">
            <a:miter lim="400000"/>
          </a:ln>
        </p:spPr>
      </p:pic>
      <p:sp>
        <p:nvSpPr>
          <p:cNvPr id="119"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0"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4" name="TextBox 1"/>
          <p:cNvSpPr txBox="1"/>
          <p:nvPr/>
        </p:nvSpPr>
        <p:spPr>
          <a:xfrm>
            <a:off x="1088026" y="1587288"/>
            <a:ext cx="10015947"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¿Qué me puede decir sobre la personalidad de San Pablo en su carta a los filipenses y colosenses?</a:t>
            </a:r>
          </a:p>
        </p:txBody>
      </p:sp>
      <p:sp>
        <p:nvSpPr>
          <p:cNvPr id="125" name="TextBox 5"/>
          <p:cNvSpPr txBox="1"/>
          <p:nvPr/>
        </p:nvSpPr>
        <p:spPr>
          <a:xfrm>
            <a:off x="1123604" y="4453196"/>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6"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7"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100000">
                                          <p:val>
                                            <p:strVal val="#ppt_x"/>
                                          </p:val>
                                        </p:tav>
                                      </p:tavLst>
                                    </p:anim>
                                    <p:anim calcmode="lin" valueType="num">
                                      <p:cBhvr>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0" name="TextBox 1"/>
          <p:cNvSpPr txBox="1"/>
          <p:nvPr/>
        </p:nvSpPr>
        <p:spPr>
          <a:xfrm>
            <a:off x="1088026" y="212120"/>
            <a:ext cx="10015947"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¿Qué me puede decir sobre la personalidad de San Pablo en su carta a los filipenses y colosenses?</a:t>
            </a:r>
          </a:p>
        </p:txBody>
      </p:sp>
      <p:sp>
        <p:nvSpPr>
          <p:cNvPr id="13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3" name="TextBox 2"/>
          <p:cNvSpPr txBox="1"/>
          <p:nvPr/>
        </p:nvSpPr>
        <p:spPr>
          <a:xfrm>
            <a:off x="847998" y="1638586"/>
            <a:ext cx="10818670" cy="49514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b="1" sz="3000">
                <a:solidFill>
                  <a:srgbClr val="018443"/>
                </a:solidFill>
                <a:latin typeface="Berlin Sans FB"/>
                <a:ea typeface="Berlin Sans FB"/>
                <a:cs typeface="Berlin Sans FB"/>
                <a:sym typeface="Berlin Sans FB"/>
              </a:defRPr>
            </a:pPr>
            <a:r>
              <a:t>Alegría o gozo:</a:t>
            </a:r>
            <a:r>
              <a:rPr b="0"/>
              <a:t> A la carta a los filipenses se le llama la epístola del gozo o de la alegría. A pesar de estar encarcelado (arresto domiciliario), Pablo continuó mostrando una actitud alegre. </a:t>
            </a:r>
          </a:p>
          <a:p>
            <a:pPr marL="342900" indent="-342900">
              <a:lnSpc>
                <a:spcPct val="107000"/>
              </a:lnSpc>
              <a:buSzPct val="100000"/>
              <a:buFont typeface="Symbol"/>
              <a:buChar char="·"/>
              <a:defRPr b="1" sz="3000">
                <a:solidFill>
                  <a:srgbClr val="5F3913"/>
                </a:solidFill>
                <a:latin typeface="Berlin Sans FB"/>
                <a:ea typeface="Berlin Sans FB"/>
                <a:cs typeface="Berlin Sans FB"/>
                <a:sym typeface="Berlin Sans FB"/>
              </a:defRPr>
            </a:pPr>
            <a:r>
              <a:t>Contentamiento:</a:t>
            </a:r>
            <a:r>
              <a:rPr b="0"/>
              <a:t> Cerca del final de su carta a los filipenses, Pablo dijo que había aprendido a estar contento sin importar cuales fueran sus circunstancias. Contentamiento: Si no puedes tener lo que quieres... quiere lo que tienes. El estar contento no se produce de forma automática. Es un comportamiento aprendido, un fruto de la fe.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3"/>
                                        </p:tgtEl>
                                        <p:attrNameLst>
                                          <p:attrName>style.visibility</p:attrName>
                                        </p:attrNameLst>
                                      </p:cBhvr>
                                      <p:to>
                                        <p:strVal val="visible"/>
                                      </p:to>
                                    </p:set>
                                    <p:anim calcmode="lin" valueType="num">
                                      <p:cBhvr>
                                        <p:cTn id="7" dur="500" fill="hold"/>
                                        <p:tgtEl>
                                          <p:spTgt spid="133"/>
                                        </p:tgtEl>
                                        <p:attrNameLst>
                                          <p:attrName>ppt_x</p:attrName>
                                        </p:attrNameLst>
                                      </p:cBhvr>
                                      <p:tavLst>
                                        <p:tav tm="0">
                                          <p:val>
                                            <p:strVal val="#ppt_x"/>
                                          </p:val>
                                        </p:tav>
                                        <p:tav tm="100000">
                                          <p:val>
                                            <p:strVal val="#ppt_x"/>
                                          </p:val>
                                        </p:tav>
                                      </p:tavLst>
                                    </p:anim>
                                    <p:anim calcmode="lin" valueType="num">
                                      <p:cBhvr>
                                        <p:cTn id="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6" name="TextBox 1"/>
          <p:cNvSpPr txBox="1"/>
          <p:nvPr/>
        </p:nvSpPr>
        <p:spPr>
          <a:xfrm>
            <a:off x="1088026" y="212120"/>
            <a:ext cx="10015947"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¿Qué me puede decir sobre la personalidad de San Pablo en su carta a los filipenses y colosenses?</a:t>
            </a:r>
          </a:p>
        </p:txBody>
      </p:sp>
      <p:sp>
        <p:nvSpPr>
          <p:cNvPr id="137"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38"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9" name="TextBox 2"/>
          <p:cNvSpPr txBox="1"/>
          <p:nvPr/>
        </p:nvSpPr>
        <p:spPr>
          <a:xfrm>
            <a:off x="637391" y="1387961"/>
            <a:ext cx="11244431" cy="49514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b="1" sz="3000">
                <a:solidFill>
                  <a:srgbClr val="018443"/>
                </a:solidFill>
                <a:latin typeface="Berlin Sans FB"/>
                <a:ea typeface="Berlin Sans FB"/>
                <a:cs typeface="Berlin Sans FB"/>
                <a:sym typeface="Berlin Sans FB"/>
              </a:defRPr>
            </a:pPr>
            <a:r>
              <a:t>Humildad:</a:t>
            </a:r>
            <a:r>
              <a:rPr b="0"/>
              <a:t> Debemos imitar la humildad de Cristo, quien se humilló hasta la muerte en la cruz.  Sin duda, Pablo aplicó esto.</a:t>
            </a:r>
          </a:p>
          <a:p>
            <a:pPr marL="342900" indent="-342900">
              <a:lnSpc>
                <a:spcPct val="107000"/>
              </a:lnSpc>
              <a:buSzPct val="100000"/>
              <a:buFont typeface="Symbol"/>
              <a:buChar char="·"/>
              <a:defRPr b="1" sz="3000">
                <a:solidFill>
                  <a:srgbClr val="5F3913"/>
                </a:solidFill>
                <a:latin typeface="Berlin Sans FB"/>
                <a:ea typeface="Berlin Sans FB"/>
                <a:cs typeface="Berlin Sans FB"/>
                <a:sym typeface="Berlin Sans FB"/>
              </a:defRPr>
            </a:pPr>
            <a:r>
              <a:t>Agradecimiento:</a:t>
            </a:r>
            <a:r>
              <a:rPr b="0"/>
              <a:t> Gratitud a los filipenses por su ayuda cuando encarcelado y por su “colaboración” al compartir el evangelio.</a:t>
            </a:r>
          </a:p>
          <a:p>
            <a:pPr marL="342900" indent="-342900">
              <a:lnSpc>
                <a:spcPct val="107000"/>
              </a:lnSpc>
              <a:buSzPct val="100000"/>
              <a:buFont typeface="Symbol"/>
              <a:buChar char="·"/>
              <a:defRPr b="1" sz="3000">
                <a:solidFill>
                  <a:srgbClr val="018443"/>
                </a:solidFill>
                <a:latin typeface="Berlin Sans FB"/>
                <a:ea typeface="Berlin Sans FB"/>
                <a:cs typeface="Berlin Sans FB"/>
                <a:sym typeface="Berlin Sans FB"/>
              </a:defRPr>
            </a:pPr>
            <a:r>
              <a:t>Preocupación pastoral:</a:t>
            </a:r>
            <a:r>
              <a:rPr b="0"/>
              <a:t> Él les escribió a los colosenses para proteger su fe de los falsos profetas cuyas enseñanzas los perturbaban y trataban de desvirtuar el evangelio. </a:t>
            </a:r>
          </a:p>
          <a:p>
            <a:pPr marL="342900" indent="-342900">
              <a:lnSpc>
                <a:spcPct val="107000"/>
              </a:lnSpc>
              <a:spcBef>
                <a:spcPts val="800"/>
              </a:spcBef>
              <a:buSzPct val="100000"/>
              <a:buFont typeface="Symbol"/>
              <a:buChar char="·"/>
              <a:defRPr b="1" sz="3000">
                <a:solidFill>
                  <a:srgbClr val="5F3913"/>
                </a:solidFill>
                <a:latin typeface="Berlin Sans FB"/>
                <a:ea typeface="Berlin Sans FB"/>
                <a:cs typeface="Berlin Sans FB"/>
                <a:sym typeface="Berlin Sans FB"/>
              </a:defRPr>
            </a:pPr>
            <a:r>
              <a:t>Abnegación:</a:t>
            </a:r>
            <a:r>
              <a:rPr b="0"/>
              <a:t> Cuando estuvo ante el tribunal romano, su preocupación no era por sí mismo sino por tener el valor para dar buen testimonio de Cristo.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9">
                                            <p:txEl>
                                              <p:pRg st="1" end="1"/>
                                            </p:txEl>
                                          </p:spTgt>
                                        </p:tgtEl>
                                        <p:attrNameLst>
                                          <p:attrName>style.visibility</p:attrName>
                                        </p:attrNameLst>
                                      </p:cBhvr>
                                      <p:to>
                                        <p:strVal val="visible"/>
                                      </p:to>
                                    </p:set>
                                    <p:anim calcmode="lin" valueType="num">
                                      <p:cBhvr>
                                        <p:cTn id="7" dur="500" fill="hold"/>
                                        <p:tgtEl>
                                          <p:spTgt spid="13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39">
                                            <p:txEl>
                                              <p:pRg st="2" end="2"/>
                                            </p:txEl>
                                          </p:spTgt>
                                        </p:tgtEl>
                                        <p:attrNameLst>
                                          <p:attrName>style.visibility</p:attrName>
                                        </p:attrNameLst>
                                      </p:cBhvr>
                                      <p:to>
                                        <p:strVal val="visible"/>
                                      </p:to>
                                    </p:set>
                                    <p:anim calcmode="lin" valueType="num">
                                      <p:cBhvr>
                                        <p:cTn id="13" dur="500" fill="hold"/>
                                        <p:tgtEl>
                                          <p:spTgt spid="13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39">
                                            <p:txEl>
                                              <p:pRg st="3" end="3"/>
                                            </p:txEl>
                                          </p:spTgt>
                                        </p:tgtEl>
                                        <p:attrNameLst>
                                          <p:attrName>style.visibility</p:attrName>
                                        </p:attrNameLst>
                                      </p:cBhvr>
                                      <p:to>
                                        <p:strVal val="visible"/>
                                      </p:to>
                                    </p:set>
                                    <p:anim calcmode="lin" valueType="num">
                                      <p:cBhvr>
                                        <p:cTn id="19" dur="500" fill="hold"/>
                                        <p:tgtEl>
                                          <p:spTgt spid="139">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