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5"/>
  </p:notesMasterIdLst>
  <p:sldIdLst>
    <p:sldId id="256" r:id="rId5"/>
    <p:sldId id="257" r:id="rId6"/>
    <p:sldId id="258" r:id="rId7"/>
    <p:sldId id="259" r:id="rId8"/>
    <p:sldId id="260" r:id="rId9"/>
    <p:sldId id="261" r:id="rId10"/>
    <p:sldId id="262" r:id="rId11"/>
    <p:sldId id="263" r:id="rId12"/>
    <p:sldId id="264" r:id="rId13"/>
    <p:sldId id="265" r:id="rId14"/>
    <p:sldId id="295" r:id="rId15"/>
    <p:sldId id="296" r:id="rId16"/>
    <p:sldId id="297"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5" r:id="rId36"/>
    <p:sldId id="287" r:id="rId37"/>
    <p:sldId id="288" r:id="rId38"/>
    <p:sldId id="289" r:id="rId39"/>
    <p:sldId id="290" r:id="rId40"/>
    <p:sldId id="291" r:id="rId41"/>
    <p:sldId id="294" r:id="rId42"/>
    <p:sldId id="292" r:id="rId43"/>
    <p:sldId id="293" r:id="rId44"/>
  </p:sldIdLst>
  <p:sldSz cx="12192000" cy="6858000"/>
  <p:notesSz cx="6858000" cy="9144000"/>
  <p:embeddedFontLst>
    <p:embeddedFont>
      <p:font typeface="Cambria" panose="02040503050406030204" pitchFamily="18" charset="0"/>
      <p:regular r:id="rId46"/>
      <p:bold r:id="rId47"/>
      <p:italic r:id="rId48"/>
      <p:boldItalic r:id="rId49"/>
    </p:embeddedFont>
    <p:embeddedFont>
      <p:font typeface="Lato" panose="020F0502020204030203" pitchFamily="34" charset="0"/>
      <p:regular r:id="rId50"/>
      <p:bold r:id="rId51"/>
      <p:italic r:id="rId52"/>
      <p:boldItalic r:id="rId53"/>
    </p:embeddedFont>
    <p:embeddedFont>
      <p:font typeface="Noto Sans Symbols" panose="020B050204050402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gAQYjG37Bz4ViLaspmyfssmsEf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46"/>
    <p:restoredTop sz="57571"/>
  </p:normalViewPr>
  <p:slideViewPr>
    <p:cSldViewPr snapToGrid="0">
      <p:cViewPr varScale="1">
        <p:scale>
          <a:sx n="46" d="100"/>
          <a:sy n="46" d="100"/>
        </p:scale>
        <p:origin x="2280" y="464"/>
      </p:cViewPr>
      <p:guideLst/>
    </p:cSldViewPr>
  </p:slideViewPr>
  <p:notesTextViewPr>
    <p:cViewPr>
      <p:scale>
        <a:sx n="1" d="1"/>
        <a:sy n="1" d="1"/>
      </p:scale>
      <p:origin x="0" y="-4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customschemas.google.com/relationships/presentationmetadata" Target="meta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youtube.com/watch?v=CrDvD2lk3po"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28600" algn="l" rtl="0">
              <a:lnSpc>
                <a:spcPct val="107916"/>
              </a:lnSpc>
              <a:spcBef>
                <a:spcPts val="1200"/>
              </a:spcBef>
              <a:spcAft>
                <a:spcPts val="0"/>
              </a:spcAft>
              <a:buClr>
                <a:schemeClr val="dk1"/>
              </a:buClr>
              <a:buSzPts val="1100"/>
              <a:buFont typeface="Calibri"/>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0" dirty="0">
                <a:effectLst/>
                <a:latin typeface="Calibri" panose="020F0502020204030204" pitchFamily="34" charset="0"/>
                <a:ea typeface="Times New Roman" panose="02020603050405020304" pitchFamily="18" charset="0"/>
              </a:rPr>
              <a:t>Jesús es nuestro sustituto</a:t>
            </a:r>
            <a:r>
              <a:rPr lang="es-ES" sz="1100" dirty="0">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lvl="0" indent="0">
              <a:buFontTx/>
              <a:buNone/>
            </a:pPr>
            <a:endParaRPr lang="en-US" sz="1200" dirty="0">
              <a:effectLst/>
              <a:latin typeface="Times New Roman" panose="02020603050405020304" pitchFamily="18" charset="0"/>
              <a:ea typeface="Times New Roman" panose="02020603050405020304" pitchFamily="18" charset="0"/>
            </a:endParaRPr>
          </a:p>
          <a:p>
            <a:pPr marL="171450" marR="0" lvl="0" indent="-171450"/>
            <a:r>
              <a:rPr lang="es-ES" sz="1100" dirty="0">
                <a:effectLst/>
                <a:latin typeface="Calibri" panose="020F0502020204030204" pitchFamily="34" charset="0"/>
                <a:ea typeface="Times New Roman" panose="02020603050405020304" pitchFamily="18" charset="0"/>
              </a:rPr>
              <a:t>Vivió la vida perfecta que nosotros no pudimos vivir y </a:t>
            </a:r>
            <a:r>
              <a:rPr lang="es-ES" sz="1100" b="0" dirty="0">
                <a:effectLst/>
                <a:latin typeface="Calibri" panose="020F0502020204030204" pitchFamily="34" charset="0"/>
                <a:ea typeface="Times New Roman" panose="02020603050405020304" pitchFamily="18" charset="0"/>
              </a:rPr>
              <a:t>nos atribuyó su obediencia</a:t>
            </a:r>
            <a:r>
              <a:rPr lang="es-ES" sz="1100" dirty="0">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71450" marR="0" lvl="0" indent="-171450"/>
            <a:r>
              <a:rPr lang="es-ES" sz="1100" dirty="0">
                <a:effectLst/>
                <a:latin typeface="Calibri" panose="020F0502020204030204" pitchFamily="34" charset="0"/>
                <a:ea typeface="Times New Roman" panose="02020603050405020304" pitchFamily="18" charset="0"/>
              </a:rPr>
              <a:t>Murió en la cruz por </a:t>
            </a:r>
            <a:r>
              <a:rPr lang="es-ES" sz="1100" b="0" dirty="0">
                <a:effectLst/>
                <a:latin typeface="Calibri" panose="020F0502020204030204" pitchFamily="34" charset="0"/>
                <a:ea typeface="Times New Roman" panose="02020603050405020304" pitchFamily="18" charset="0"/>
              </a:rPr>
              <a:t>todos los pecados del mundo</a:t>
            </a:r>
            <a:r>
              <a:rPr lang="es-ES" sz="1100" dirty="0">
                <a:effectLst/>
                <a:latin typeface="Calibri" panose="020F0502020204030204" pitchFamily="34" charset="0"/>
                <a:ea typeface="Times New Roman" panose="02020603050405020304" pitchFamily="18" charset="0"/>
              </a:rPr>
              <a:t>, pagando el precio total.</a:t>
            </a:r>
          </a:p>
          <a:p>
            <a:pPr marL="171450" marR="0" lvl="0" indent="-171450"/>
            <a:endParaRPr lang="en-US" sz="1200" dirty="0">
              <a:effectLst/>
              <a:latin typeface="Times New Roman" panose="02020603050405020304" pitchFamily="18" charset="0"/>
              <a:ea typeface="Times New Roman" panose="02020603050405020304" pitchFamily="18" charset="0"/>
            </a:endParaRPr>
          </a:p>
          <a:p>
            <a:pPr marL="0" marR="0" lvl="0" indent="0">
              <a:buFontTx/>
              <a:buNone/>
            </a:pPr>
            <a:r>
              <a:rPr lang="es-ES" sz="1100" b="0" dirty="0">
                <a:effectLst/>
                <a:latin typeface="Calibri" panose="020F0502020204030204" pitchFamily="34" charset="0"/>
                <a:ea typeface="Times New Roman" panose="02020603050405020304" pitchFamily="18" charset="0"/>
              </a:rPr>
              <a:t>La fe</a:t>
            </a:r>
            <a:r>
              <a:rPr lang="es-ES" sz="1100" dirty="0">
                <a:effectLst/>
                <a:latin typeface="Calibri" panose="020F0502020204030204" pitchFamily="34" charset="0"/>
                <a:ea typeface="Times New Roman" panose="02020603050405020304" pitchFamily="18" charset="0"/>
              </a:rPr>
              <a:t>, que es un don de Dios, </a:t>
            </a:r>
            <a:r>
              <a:rPr lang="es-ES" sz="1100" b="0" dirty="0">
                <a:effectLst/>
                <a:latin typeface="Calibri" panose="020F0502020204030204" pitchFamily="34" charset="0"/>
                <a:ea typeface="Times New Roman" panose="02020603050405020304" pitchFamily="18" charset="0"/>
              </a:rPr>
              <a:t>nos conecta con esta salvación</a:t>
            </a:r>
            <a:r>
              <a:rPr lang="es-ES" sz="1100" dirty="0">
                <a:effectLst/>
                <a:latin typeface="Calibri" panose="020F0502020204030204" pitchFamily="34" charset="0"/>
                <a:ea typeface="Times New Roman" panose="02020603050405020304" pitchFamily="18" charset="0"/>
              </a:rPr>
              <a:t> que Cristo ya ganó para nosotros.</a:t>
            </a:r>
            <a:endParaRPr lang="en-US" sz="1200" dirty="0">
              <a:effectLst/>
              <a:latin typeface="Times New Roman" panose="02020603050405020304" pitchFamily="18" charset="0"/>
              <a:ea typeface="Times New Roman" panose="02020603050405020304" pitchFamily="18" charset="0"/>
            </a:endParaRPr>
          </a:p>
          <a:p>
            <a:pPr marL="1828800" marR="225425" lvl="0" indent="-228600" algn="l" rtl="0">
              <a:lnSpc>
                <a:spcPct val="95000"/>
              </a:lnSpc>
              <a:spcBef>
                <a:spcPts val="60"/>
              </a:spcBef>
              <a:spcAft>
                <a:spcPts val="1000"/>
              </a:spcAft>
              <a:buClr>
                <a:schemeClr val="dk1"/>
              </a:buClr>
              <a:buSzPts val="1100"/>
              <a:buFont typeface="Calibri"/>
              <a:buNone/>
            </a:pPr>
            <a:endParaRPr sz="1104" b="1" dirty="0">
              <a:solidFill>
                <a:schemeClr val="dk1"/>
              </a:solidFill>
              <a:highlight>
                <a:srgbClr val="FFFFFF"/>
              </a:highlight>
              <a:latin typeface="Calibri"/>
              <a:ea typeface="Calibri"/>
              <a:cs typeface="Calibri"/>
              <a:sym typeface="Calibri"/>
            </a:endParaRPr>
          </a:p>
        </p:txBody>
      </p:sp>
      <p:sp>
        <p:nvSpPr>
          <p:cNvPr id="167" name="Google Shape;1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FEC61482-A418-15E8-FA74-07B6923F5915}"/>
            </a:ext>
          </a:extLst>
        </p:cNvPr>
        <p:cNvGrpSpPr/>
        <p:nvPr/>
      </p:nvGrpSpPr>
      <p:grpSpPr>
        <a:xfrm>
          <a:off x="0" y="0"/>
          <a:ext cx="0" cy="0"/>
          <a:chOff x="0" y="0"/>
          <a:chExt cx="0" cy="0"/>
        </a:xfrm>
      </p:grpSpPr>
      <p:sp>
        <p:nvSpPr>
          <p:cNvPr id="150" name="Google Shape;150;p7:notes">
            <a:extLst>
              <a:ext uri="{FF2B5EF4-FFF2-40B4-BE49-F238E27FC236}">
                <a16:creationId xmlns:a16="http://schemas.microsoft.com/office/drawing/2014/main" id="{B545E2F8-3422-C694-5AA8-8756FC7F956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2000"/>
              </a:spcBef>
              <a:spcAft>
                <a:spcPts val="10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rPr>
              <a:t>3. Como creyentes, ahora reflexionamos: ¿Por qué podemos estar absolutamente seguros del perdón de Dios? </a:t>
            </a:r>
            <a:r>
              <a:rPr lang="es-ES" sz="1800" i="1" dirty="0">
                <a:solidFill>
                  <a:srgbClr val="00B050"/>
                </a:solidFill>
                <a:effectLst/>
                <a:latin typeface="Calibri" panose="020F0502020204030204" pitchFamily="34" charset="0"/>
                <a:ea typeface="Calibri" panose="020F0502020204030204" pitchFamily="34" charset="0"/>
              </a:rPr>
              <a:t>Permite que los estudiantes contesten.</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2000"/>
              </a:spcBef>
              <a:spcAft>
                <a:spcPts val="1000"/>
              </a:spcAft>
              <a:buSzPts val="1100"/>
              <a:buNone/>
            </a:pPr>
            <a:endParaRPr sz="1104" b="1" dirty="0">
              <a:solidFill>
                <a:schemeClr val="dk1"/>
              </a:solidFill>
              <a:latin typeface="Calibri"/>
              <a:ea typeface="Calibri"/>
              <a:cs typeface="Calibri"/>
              <a:sym typeface="Calibri"/>
            </a:endParaRPr>
          </a:p>
        </p:txBody>
      </p:sp>
      <p:sp>
        <p:nvSpPr>
          <p:cNvPr id="151" name="Google Shape;151;p7:notes">
            <a:extLst>
              <a:ext uri="{FF2B5EF4-FFF2-40B4-BE49-F238E27FC236}">
                <a16:creationId xmlns:a16="http://schemas.microsoft.com/office/drawing/2014/main" id="{5D1353E6-0BFD-2F4B-5028-0A85C869B2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4740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5B0BC4D9-0030-3F68-A8D8-A841C6D75146}"/>
            </a:ext>
          </a:extLst>
        </p:cNvPr>
        <p:cNvGrpSpPr/>
        <p:nvPr/>
      </p:nvGrpSpPr>
      <p:grpSpPr>
        <a:xfrm>
          <a:off x="0" y="0"/>
          <a:ext cx="0" cy="0"/>
          <a:chOff x="0" y="0"/>
          <a:chExt cx="0" cy="0"/>
        </a:xfrm>
      </p:grpSpPr>
      <p:sp>
        <p:nvSpPr>
          <p:cNvPr id="158" name="Google Shape;158;g2ee79c0aaa2_0_23:notes">
            <a:extLst>
              <a:ext uri="{FF2B5EF4-FFF2-40B4-BE49-F238E27FC236}">
                <a16:creationId xmlns:a16="http://schemas.microsoft.com/office/drawing/2014/main" id="{93B50229-E1CC-4765-141F-7A6E1412645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1270" lvl="0" indent="-342900">
              <a:lnSpc>
                <a:spcPct val="103000"/>
              </a:lnSpc>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Gálatas 2:16 Sabemos que el hombre no es justificado por las obras de la ley sino por la fe de Jesucristo, y también hemos creído en Jesucristo, para ser justificados por la fe de Cristo y no por las obras de la ley, ya que por las obras de la ley nadie será justificado. </a:t>
            </a:r>
          </a:p>
          <a:p>
            <a:pPr marL="342900" marR="1270" lvl="0" indent="-342900">
              <a:lnSpc>
                <a:spcPct val="103000"/>
              </a:lnSpc>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1270" lvl="0" indent="-342900">
              <a:lnSpc>
                <a:spcPct val="103000"/>
              </a:lnSpc>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Podemos tener la certeza del perdón de Dios porque no depende de lo que nosotros hagamos, sino exclusivamente de lo que Cristo ya hizo por nosotros. </a:t>
            </a:r>
          </a:p>
          <a:p>
            <a:pPr marL="342900" marR="1270" lvl="0" indent="-342900">
              <a:lnSpc>
                <a:spcPct val="103000"/>
              </a:lnSpc>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1270" lvl="0" indent="-342900">
              <a:lnSpc>
                <a:spcPct val="103000"/>
              </a:lnSpc>
              <a:spcAft>
                <a:spcPts val="50"/>
              </a:spcAft>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El perdón que recibimos en Cristo es total, completo y eterno.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1828800" marR="225425" lvl="0" indent="-228600" algn="l" rtl="0">
              <a:lnSpc>
                <a:spcPct val="95000"/>
              </a:lnSpc>
              <a:spcBef>
                <a:spcPts val="60"/>
              </a:spcBef>
              <a:spcAft>
                <a:spcPts val="1000"/>
              </a:spcAft>
              <a:buClr>
                <a:schemeClr val="dk1"/>
              </a:buClr>
              <a:buSzPts val="1100"/>
              <a:buFont typeface="Calibri"/>
              <a:buNone/>
            </a:pPr>
            <a:endParaRPr sz="1104" b="1" dirty="0">
              <a:solidFill>
                <a:schemeClr val="dk1"/>
              </a:solidFill>
              <a:highlight>
                <a:srgbClr val="FFFFFF"/>
              </a:highlight>
              <a:latin typeface="Calibri"/>
              <a:ea typeface="Calibri"/>
              <a:cs typeface="Calibri"/>
              <a:sym typeface="Calibri"/>
            </a:endParaRPr>
          </a:p>
        </p:txBody>
      </p:sp>
      <p:sp>
        <p:nvSpPr>
          <p:cNvPr id="159" name="Google Shape;159;g2ee79c0aaa2_0_23:notes">
            <a:extLst>
              <a:ext uri="{FF2B5EF4-FFF2-40B4-BE49-F238E27FC236}">
                <a16:creationId xmlns:a16="http://schemas.microsoft.com/office/drawing/2014/main" id="{4117FA36-5A6C-7F1F-EAE5-946E9C9311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378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8A0D6707-7BF0-501C-D04C-10F30B292E70}"/>
            </a:ext>
          </a:extLst>
        </p:cNvPr>
        <p:cNvGrpSpPr/>
        <p:nvPr/>
      </p:nvGrpSpPr>
      <p:grpSpPr>
        <a:xfrm>
          <a:off x="0" y="0"/>
          <a:ext cx="0" cy="0"/>
          <a:chOff x="0" y="0"/>
          <a:chExt cx="0" cy="0"/>
        </a:xfrm>
      </p:grpSpPr>
      <p:sp>
        <p:nvSpPr>
          <p:cNvPr id="158" name="Google Shape;158;g2ee79c0aaa2_0_23:notes">
            <a:extLst>
              <a:ext uri="{FF2B5EF4-FFF2-40B4-BE49-F238E27FC236}">
                <a16:creationId xmlns:a16="http://schemas.microsoft.com/office/drawing/2014/main" id="{B1BAEB40-3D9A-F13C-09EE-DABDB181765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1270" lvl="0" indent="-342900">
              <a:lnSpc>
                <a:spcPct val="103000"/>
              </a:lnSpc>
              <a:spcAft>
                <a:spcPts val="50"/>
              </a:spcAft>
              <a:buFont typeface="Arial" panose="020B0604020202020204" pitchFamily="34" charset="0"/>
              <a:buChar char="●"/>
            </a:pP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Además, nuestra seguridad se fortalece al recordar la </a:t>
            </a:r>
            <a:r>
              <a:rPr lang="es-ES" sz="1800" b="0" dirty="0">
                <a:effectLst/>
                <a:latin typeface="Calibri" panose="020F0502020204030204" pitchFamily="34" charset="0"/>
                <a:ea typeface="Noto Sans Symbols" panose="020F0502020204030204" pitchFamily="34" charset="0"/>
                <a:cs typeface="Noto Sans Symbols" panose="020F0502020204030204" pitchFamily="34" charset="0"/>
              </a:rPr>
              <a:t>exaltación de Cristo</a:t>
            </a: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 especialmente </a:t>
            </a:r>
            <a:r>
              <a:rPr lang="es-ES" sz="1800" b="0" dirty="0">
                <a:effectLst/>
                <a:latin typeface="Calibri" panose="020F0502020204030204" pitchFamily="34" charset="0"/>
                <a:ea typeface="Noto Sans Symbols" panose="020F0502020204030204" pitchFamily="34" charset="0"/>
                <a:cs typeface="Noto Sans Symbols" panose="020F0502020204030204" pitchFamily="34" charset="0"/>
              </a:rPr>
              <a:t>su resurrección</a:t>
            </a: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 La tumba vacía nos asegura que el sacrificio de Jesús fue aceptado por el Padre y que sus palabras en la cruz —</a:t>
            </a:r>
            <a:r>
              <a:rPr lang="es-ES" sz="1800" b="0" dirty="0">
                <a:effectLst/>
                <a:latin typeface="Calibri" panose="020F0502020204030204" pitchFamily="34" charset="0"/>
                <a:ea typeface="Noto Sans Symbols" panose="020F0502020204030204" pitchFamily="34" charset="0"/>
                <a:cs typeface="Noto Sans Symbols" panose="020F0502020204030204" pitchFamily="34" charset="0"/>
              </a:rPr>
              <a:t>“Consumado es”</a:t>
            </a: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 son absolutamente verdaderas.</a:t>
            </a:r>
          </a:p>
          <a:p>
            <a:pPr marL="342900" marR="1270" lvl="0" indent="-342900">
              <a:lnSpc>
                <a:spcPct val="103000"/>
              </a:lnSpc>
              <a:spcAft>
                <a:spcPts val="50"/>
              </a:spcAft>
              <a:buFont typeface="Arial" panose="020B0604020202020204" pitchFamily="34" charset="0"/>
              <a:buChar char="●"/>
            </a:pP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1270" lvl="0" indent="-342900">
              <a:lnSpc>
                <a:spcPct val="103000"/>
              </a:lnSpc>
              <a:spcAft>
                <a:spcPts val="50"/>
              </a:spcAft>
              <a:buFont typeface="Arial" panose="020B0604020202020204" pitchFamily="34" charset="0"/>
              <a:buChar char="●"/>
            </a:pP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Porque Cristo vive y reina, </a:t>
            </a:r>
            <a:r>
              <a:rPr lang="es-ES" sz="1800" b="0" dirty="0">
                <a:effectLst/>
                <a:latin typeface="Calibri" panose="020F0502020204030204" pitchFamily="34" charset="0"/>
                <a:ea typeface="Noto Sans Symbols" panose="020F0502020204030204" pitchFamily="34" charset="0"/>
                <a:cs typeface="Noto Sans Symbols" panose="020F0502020204030204" pitchFamily="34" charset="0"/>
              </a:rPr>
              <a:t>sabemos con certeza que somos perdonados</a:t>
            </a:r>
            <a:r>
              <a:rPr lang="es-ES" sz="1800" dirty="0">
                <a:effectLst/>
                <a:latin typeface="Calibri" panose="020F0502020204030204" pitchFamily="34" charset="0"/>
                <a:ea typeface="Noto Sans Symbols" panose="020F0502020204030204" pitchFamily="34" charset="0"/>
                <a:cs typeface="Noto Sans Symbols" panose="020F0502020204030204" pitchFamily="34" charset="0"/>
              </a:rPr>
              <a:t> y que nada puede separarnos del amor de Dios.</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1828800" marR="225425" lvl="0" indent="-228600" algn="l" rtl="0">
              <a:lnSpc>
                <a:spcPct val="95000"/>
              </a:lnSpc>
              <a:spcBef>
                <a:spcPts val="60"/>
              </a:spcBef>
              <a:spcAft>
                <a:spcPts val="1000"/>
              </a:spcAft>
              <a:buClr>
                <a:schemeClr val="dk1"/>
              </a:buClr>
              <a:buSzPts val="1100"/>
              <a:buFont typeface="Calibri"/>
              <a:buNone/>
            </a:pPr>
            <a:endParaRPr sz="1104" b="1" dirty="0">
              <a:solidFill>
                <a:schemeClr val="dk1"/>
              </a:solidFill>
              <a:highlight>
                <a:srgbClr val="FFFFFF"/>
              </a:highlight>
              <a:latin typeface="Calibri"/>
              <a:ea typeface="Calibri"/>
              <a:cs typeface="Calibri"/>
              <a:sym typeface="Calibri"/>
            </a:endParaRPr>
          </a:p>
        </p:txBody>
      </p:sp>
      <p:sp>
        <p:nvSpPr>
          <p:cNvPr id="159" name="Google Shape;159;g2ee79c0aaa2_0_23:notes">
            <a:extLst>
              <a:ext uri="{FF2B5EF4-FFF2-40B4-BE49-F238E27FC236}">
                <a16:creationId xmlns:a16="http://schemas.microsoft.com/office/drawing/2014/main" id="{54E057D3-5CC4-C75F-C8EE-F40030E2E7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3192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lvl="0" indent="0" algn="l" rtl="0">
              <a:lnSpc>
                <a:spcPct val="100000"/>
              </a:lnSpc>
              <a:spcBef>
                <a:spcPts val="1300"/>
              </a:spcBef>
              <a:spcAft>
                <a:spcPts val="0"/>
              </a:spcAft>
              <a:buSzPts val="1100"/>
              <a:buFont typeface="Calibri"/>
              <a:buNone/>
            </a:pPr>
            <a:r>
              <a:rPr lang="en-US" sz="1800" b="1" u="sng" dirty="0">
                <a:solidFill>
                  <a:srgbClr val="000000"/>
                </a:solidFill>
                <a:latin typeface="Calibri"/>
                <a:ea typeface="Calibri"/>
                <a:cs typeface="Calibri"/>
                <a:sym typeface="Calibri"/>
              </a:rPr>
              <a:t>OBJETIVOS DE LA LECCIÓN 8</a:t>
            </a:r>
            <a:endParaRPr sz="1800" b="0" u="sng" dirty="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Arial"/>
              <a:buNone/>
            </a:pPr>
            <a:endParaRPr sz="1800" b="0" u="sng" dirty="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0" dirty="0">
                <a:solidFill>
                  <a:srgbClr val="000000"/>
                </a:solidFill>
                <a:latin typeface="Calibri"/>
                <a:ea typeface="Calibri"/>
                <a:cs typeface="Calibri"/>
                <a:sym typeface="Calibri"/>
              </a:rPr>
              <a:t>1. </a:t>
            </a:r>
            <a:r>
              <a:rPr lang="en-US" sz="1800" b="0" dirty="0" err="1">
                <a:solidFill>
                  <a:srgbClr val="000000"/>
                </a:solidFill>
                <a:latin typeface="Calibri"/>
                <a:ea typeface="Calibri"/>
                <a:cs typeface="Calibri"/>
                <a:sym typeface="Calibri"/>
              </a:rPr>
              <a:t>Explicar</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por</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qué</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podemos</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tener</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certeza</a:t>
            </a:r>
            <a:r>
              <a:rPr lang="en-US" sz="1800" b="0" dirty="0">
                <a:solidFill>
                  <a:srgbClr val="000000"/>
                </a:solidFill>
                <a:latin typeface="Calibri"/>
                <a:ea typeface="Calibri"/>
                <a:cs typeface="Calibri"/>
                <a:sym typeface="Calibri"/>
              </a:rPr>
              <a:t> del </a:t>
            </a:r>
            <a:r>
              <a:rPr lang="en-US" sz="1800" b="0" dirty="0" err="1">
                <a:solidFill>
                  <a:srgbClr val="000000"/>
                </a:solidFill>
                <a:latin typeface="Calibri"/>
                <a:ea typeface="Calibri"/>
                <a:cs typeface="Calibri"/>
                <a:sym typeface="Calibri"/>
              </a:rPr>
              <a:t>perdón</a:t>
            </a:r>
            <a:r>
              <a:rPr lang="en-US" sz="1800" b="0" dirty="0">
                <a:solidFill>
                  <a:srgbClr val="000000"/>
                </a:solidFill>
                <a:latin typeface="Calibri"/>
                <a:ea typeface="Calibri"/>
                <a:cs typeface="Calibri"/>
                <a:sym typeface="Calibri"/>
              </a:rPr>
              <a:t> de </a:t>
            </a:r>
            <a:r>
              <a:rPr lang="en-US" sz="1800" b="0" dirty="0" err="1">
                <a:solidFill>
                  <a:srgbClr val="000000"/>
                </a:solidFill>
                <a:latin typeface="Calibri"/>
                <a:ea typeface="Calibri"/>
                <a:cs typeface="Calibri"/>
                <a:sym typeface="Calibri"/>
              </a:rPr>
              <a:t>los</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pecados</a:t>
            </a:r>
            <a:r>
              <a:rPr lang="en-US" sz="1800" b="0" dirty="0">
                <a:solidFill>
                  <a:srgbClr val="000000"/>
                </a:solidFill>
                <a:latin typeface="Calibri"/>
                <a:ea typeface="Calibri"/>
                <a:cs typeface="Calibri"/>
                <a:sym typeface="Calibri"/>
              </a:rPr>
              <a:t>. </a:t>
            </a:r>
            <a:endParaRPr sz="1800" b="0" dirty="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1" dirty="0">
                <a:solidFill>
                  <a:srgbClr val="000000"/>
                </a:solidFill>
                <a:latin typeface="Calibri"/>
                <a:ea typeface="Calibri"/>
                <a:cs typeface="Calibri"/>
                <a:sym typeface="Calibri"/>
              </a:rPr>
              <a:t>2. </a:t>
            </a:r>
            <a:r>
              <a:rPr lang="en-US" sz="1800" b="1" dirty="0" err="1">
                <a:solidFill>
                  <a:srgbClr val="000000"/>
                </a:solidFill>
                <a:latin typeface="Calibri"/>
                <a:ea typeface="Calibri"/>
                <a:cs typeface="Calibri"/>
                <a:sym typeface="Calibri"/>
              </a:rPr>
              <a:t>Describir</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nuestra</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esperanza</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en</a:t>
            </a:r>
            <a:r>
              <a:rPr lang="en-US" sz="1800" b="1" dirty="0">
                <a:solidFill>
                  <a:srgbClr val="000000"/>
                </a:solidFill>
                <a:latin typeface="Calibri"/>
                <a:ea typeface="Calibri"/>
                <a:cs typeface="Calibri"/>
                <a:sym typeface="Calibri"/>
              </a:rPr>
              <a:t> la </a:t>
            </a:r>
            <a:r>
              <a:rPr lang="en-US" sz="1800" b="1" dirty="0" err="1">
                <a:solidFill>
                  <a:srgbClr val="000000"/>
                </a:solidFill>
                <a:latin typeface="Calibri"/>
                <a:ea typeface="Calibri"/>
                <a:cs typeface="Calibri"/>
                <a:sym typeface="Calibri"/>
              </a:rPr>
              <a:t>resurrección</a:t>
            </a:r>
            <a:r>
              <a:rPr lang="en-US" sz="1800" b="1" dirty="0">
                <a:solidFill>
                  <a:srgbClr val="000000"/>
                </a:solidFill>
                <a:latin typeface="Calibri"/>
                <a:ea typeface="Calibri"/>
                <a:cs typeface="Calibri"/>
                <a:sym typeface="Calibri"/>
              </a:rPr>
              <a:t> de la carne. </a:t>
            </a:r>
            <a:endParaRPr sz="1800" b="1" dirty="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0" dirty="0">
                <a:solidFill>
                  <a:srgbClr val="000000"/>
                </a:solidFill>
                <a:latin typeface="Calibri"/>
                <a:ea typeface="Calibri"/>
                <a:cs typeface="Calibri"/>
                <a:sym typeface="Calibri"/>
              </a:rPr>
              <a:t>3. </a:t>
            </a:r>
            <a:r>
              <a:rPr lang="en-US" sz="1800" b="0" dirty="0" err="1">
                <a:solidFill>
                  <a:srgbClr val="000000"/>
                </a:solidFill>
                <a:latin typeface="Calibri"/>
                <a:ea typeface="Calibri"/>
                <a:cs typeface="Calibri"/>
                <a:sym typeface="Calibri"/>
              </a:rPr>
              <a:t>Describir</a:t>
            </a:r>
            <a:r>
              <a:rPr lang="en-US" sz="1800" b="0" dirty="0">
                <a:solidFill>
                  <a:srgbClr val="000000"/>
                </a:solidFill>
                <a:latin typeface="Calibri"/>
                <a:ea typeface="Calibri"/>
                <a:cs typeface="Calibri"/>
                <a:sym typeface="Calibri"/>
              </a:rPr>
              <a:t> la </a:t>
            </a:r>
            <a:r>
              <a:rPr lang="en-US" sz="1800" b="0" dirty="0" err="1">
                <a:solidFill>
                  <a:srgbClr val="000000"/>
                </a:solidFill>
                <a:latin typeface="Calibri"/>
                <a:ea typeface="Calibri"/>
                <a:cs typeface="Calibri"/>
                <a:sym typeface="Calibri"/>
              </a:rPr>
              <a:t>promesa</a:t>
            </a:r>
            <a:r>
              <a:rPr lang="en-US" sz="1800" b="0" dirty="0">
                <a:solidFill>
                  <a:srgbClr val="000000"/>
                </a:solidFill>
                <a:latin typeface="Calibri"/>
                <a:ea typeface="Calibri"/>
                <a:cs typeface="Calibri"/>
                <a:sym typeface="Calibri"/>
              </a:rPr>
              <a:t> de la </a:t>
            </a:r>
            <a:r>
              <a:rPr lang="en-US" sz="1800" b="0" dirty="0" err="1">
                <a:solidFill>
                  <a:srgbClr val="000000"/>
                </a:solidFill>
                <a:latin typeface="Calibri"/>
                <a:ea typeface="Calibri"/>
                <a:cs typeface="Calibri"/>
                <a:sym typeface="Calibri"/>
              </a:rPr>
              <a:t>vida</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eterna</a:t>
            </a:r>
            <a:r>
              <a:rPr lang="en-US" sz="1800" b="0" dirty="0">
                <a:solidFill>
                  <a:srgbClr val="000000"/>
                </a:solidFill>
                <a:latin typeface="Calibri"/>
                <a:ea typeface="Calibri"/>
                <a:cs typeface="Calibri"/>
                <a:sym typeface="Calibri"/>
              </a:rPr>
              <a:t> con Dios. </a:t>
            </a:r>
            <a:endParaRPr sz="1800" b="0" dirty="0">
              <a:latin typeface="Times New Roman"/>
              <a:ea typeface="Times New Roman"/>
              <a:cs typeface="Times New Roman"/>
              <a:sym typeface="Times New Roman"/>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75" name="Google Shape;17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4450" marR="0" indent="-342900">
              <a:buAutoNum type="arabicPeriod"/>
            </a:pPr>
            <a:r>
              <a:rPr lang="es-ES" sz="1800" dirty="0">
                <a:solidFill>
                  <a:srgbClr val="000000"/>
                </a:solidFill>
                <a:effectLst/>
                <a:latin typeface="Calibri" panose="020F0502020204030204" pitchFamily="34" charset="0"/>
                <a:ea typeface="Calibri" panose="020F0502020204030204" pitchFamily="34" charset="0"/>
              </a:rPr>
              <a:t>¿Qué pasa cuando una persona muere? </a:t>
            </a: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Vemos que dice la Palabra: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914400" marR="171450" lvl="0" indent="-228600" algn="l" rtl="0">
              <a:lnSpc>
                <a:spcPct val="100000"/>
              </a:lnSpc>
              <a:spcBef>
                <a:spcPts val="0"/>
              </a:spcBef>
              <a:spcAft>
                <a:spcPts val="0"/>
              </a:spcAft>
              <a:buClr>
                <a:schemeClr val="dk1"/>
              </a:buClr>
              <a:buSzPts val="1100"/>
              <a:buFont typeface="Calibri"/>
              <a:buNone/>
            </a:pPr>
            <a:endParaRPr dirty="0">
              <a:solidFill>
                <a:schemeClr val="dk1"/>
              </a:solidFill>
              <a:latin typeface="Calibri"/>
              <a:ea typeface="Calibri"/>
              <a:cs typeface="Calibri"/>
              <a:sym typeface="Calibri"/>
            </a:endParaRPr>
          </a:p>
        </p:txBody>
      </p:sp>
      <p:sp>
        <p:nvSpPr>
          <p:cNvPr id="195" name="Google Shape;195;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ee79c0aaa2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 </a:t>
            </a:r>
            <a:r>
              <a:rPr lang="en-US" sz="1800">
                <a:latin typeface="Calibri"/>
                <a:ea typeface="Calibri"/>
                <a:cs typeface="Calibri"/>
                <a:sym typeface="Calibri"/>
              </a:rPr>
              <a:t>1. ¿Qué pasa cuando una persona muere? </a:t>
            </a:r>
            <a:br>
              <a:rPr lang="en-US" sz="1800">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50"/>
              </a:spcBef>
              <a:spcAft>
                <a:spcPts val="0"/>
              </a:spcAft>
              <a:buSzPts val="1100"/>
              <a:buFont typeface="Calibri"/>
              <a:buNone/>
            </a:pPr>
            <a:r>
              <a:rPr lang="en-US" sz="1800">
                <a:latin typeface="Calibri"/>
                <a:ea typeface="Calibri"/>
                <a:cs typeface="Calibri"/>
                <a:sym typeface="Calibri"/>
              </a:rPr>
              <a:t>Vemos que dice la Palabra: </a:t>
            </a:r>
            <a:endParaRPr sz="1800">
              <a:latin typeface="Calibri"/>
              <a:ea typeface="Calibri"/>
              <a:cs typeface="Calibri"/>
              <a:sym typeface="Calibri"/>
            </a:endParaRPr>
          </a:p>
          <a:p>
            <a:pPr marL="171450" marR="0" lvl="0"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Eclesiastés 12:7 Entonces el polvo volverá a la tierra, de donde fue tomado, y el espíritu volverá a Dios, que lo dio.  (El cuerpo regresa al polvo, mientras el espíritu vuelve a Dios)</a:t>
            </a:r>
            <a:endParaRPr sz="1800">
              <a:latin typeface="Calibri"/>
              <a:ea typeface="Calibri"/>
              <a:cs typeface="Calibri"/>
              <a:sym typeface="Calibri"/>
            </a:endParaRPr>
          </a:p>
          <a:p>
            <a:pPr marL="171450" marR="0" lvl="0"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Juan 11:39 Jesús dijo: Quiten la piedra. Marta, la hermana del que había muerto, le dijo: Señor, ya huele mal, pues he estado allí cuatro días. (el cuerpo de descompone) </a:t>
            </a:r>
            <a:endParaRPr sz="1800"/>
          </a:p>
          <a:p>
            <a:pPr marL="171450" marR="0" lvl="0" indent="-101600" algn="l" rtl="0">
              <a:lnSpc>
                <a:spcPct val="100000"/>
              </a:lnSpc>
              <a:spcBef>
                <a:spcPts val="0"/>
              </a:spcBef>
              <a:spcAft>
                <a:spcPts val="0"/>
              </a:spcAft>
              <a:buSzPts val="1100"/>
              <a:buNone/>
            </a:pPr>
            <a:endParaRPr sz="110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100"/>
              <a:buFont typeface="Arial"/>
              <a:buChar char="●"/>
            </a:pPr>
            <a:r>
              <a:rPr lang="en-US" sz="1800">
                <a:latin typeface="Calibri"/>
                <a:ea typeface="Calibri"/>
                <a:cs typeface="Calibri"/>
                <a:sym typeface="Calibri"/>
              </a:rPr>
              <a:t>Según las Escrituras, ¿Qué pasa cuando una persona muere? </a:t>
            </a:r>
            <a:r>
              <a:rPr lang="en-US" sz="1800" i="1">
                <a:solidFill>
                  <a:srgbClr val="00B050"/>
                </a:solidFill>
                <a:latin typeface="Calibri"/>
                <a:ea typeface="Calibri"/>
                <a:cs typeface="Calibri"/>
                <a:sym typeface="Calibri"/>
              </a:rPr>
              <a:t>Permite que los estudiantes contesten.</a:t>
            </a:r>
            <a:endParaRPr sz="1800">
              <a:latin typeface="Calibri"/>
              <a:ea typeface="Calibri"/>
              <a:cs typeface="Calibri"/>
              <a:sym typeface="Calibri"/>
            </a:endParaRPr>
          </a:p>
          <a:p>
            <a:pPr marL="171450" marR="0" lvl="0" indent="-101600" algn="l" rtl="0">
              <a:lnSpc>
                <a:spcPct val="100000"/>
              </a:lnSpc>
              <a:spcBef>
                <a:spcPts val="0"/>
              </a:spcBef>
              <a:spcAft>
                <a:spcPts val="0"/>
              </a:spcAft>
              <a:buSzPts val="1100"/>
              <a:buNone/>
            </a:pPr>
            <a:endParaRPr sz="11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204" name="Google Shape;204;g2ee79c0aaa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dirty="0">
                <a:solidFill>
                  <a:srgbClr val="000000"/>
                </a:solidFill>
                <a:latin typeface="Calibri"/>
                <a:ea typeface="Calibri"/>
                <a:cs typeface="Calibri"/>
                <a:sym typeface="Calibri"/>
              </a:rPr>
              <a:t> </a:t>
            </a:r>
            <a:r>
              <a:rPr lang="en-US" sz="1800" dirty="0">
                <a:latin typeface="Calibri"/>
                <a:ea typeface="Calibri"/>
                <a:cs typeface="Calibri"/>
                <a:sym typeface="Calibri"/>
              </a:rPr>
              <a:t>1. ¿</a:t>
            </a:r>
            <a:r>
              <a:rPr lang="en-US" sz="1800" dirty="0" err="1">
                <a:latin typeface="Calibri"/>
                <a:ea typeface="Calibri"/>
                <a:cs typeface="Calibri"/>
                <a:sym typeface="Calibri"/>
              </a:rPr>
              <a:t>Qué</a:t>
            </a:r>
            <a:r>
              <a:rPr lang="en-US" sz="1800" dirty="0">
                <a:latin typeface="Calibri"/>
                <a:ea typeface="Calibri"/>
                <a:cs typeface="Calibri"/>
                <a:sym typeface="Calibri"/>
              </a:rPr>
              <a:t> </a:t>
            </a:r>
            <a:r>
              <a:rPr lang="en-US" sz="1800" dirty="0" err="1">
                <a:latin typeface="Calibri"/>
                <a:ea typeface="Calibri"/>
                <a:cs typeface="Calibri"/>
                <a:sym typeface="Calibri"/>
              </a:rPr>
              <a:t>pasa</a:t>
            </a:r>
            <a:r>
              <a:rPr lang="en-US" sz="1800" dirty="0">
                <a:latin typeface="Calibri"/>
                <a:ea typeface="Calibri"/>
                <a:cs typeface="Calibri"/>
                <a:sym typeface="Calibri"/>
              </a:rPr>
              <a:t> </a:t>
            </a:r>
            <a:r>
              <a:rPr lang="en-US" sz="1800" dirty="0" err="1">
                <a:latin typeface="Calibri"/>
                <a:ea typeface="Calibri"/>
                <a:cs typeface="Calibri"/>
                <a:sym typeface="Calibri"/>
              </a:rPr>
              <a:t>cuando</a:t>
            </a:r>
            <a:r>
              <a:rPr lang="en-US" sz="1800" dirty="0">
                <a:latin typeface="Calibri"/>
                <a:ea typeface="Calibri"/>
                <a:cs typeface="Calibri"/>
                <a:sym typeface="Calibri"/>
              </a:rPr>
              <a:t> </a:t>
            </a:r>
            <a:r>
              <a:rPr lang="en-US" sz="1800" dirty="0" err="1">
                <a:latin typeface="Calibri"/>
                <a:ea typeface="Calibri"/>
                <a:cs typeface="Calibri"/>
                <a:sym typeface="Calibri"/>
              </a:rPr>
              <a:t>una</a:t>
            </a:r>
            <a:r>
              <a:rPr lang="en-US" sz="1800" dirty="0">
                <a:latin typeface="Calibri"/>
                <a:ea typeface="Calibri"/>
                <a:cs typeface="Calibri"/>
                <a:sym typeface="Calibri"/>
              </a:rPr>
              <a:t> persona </a:t>
            </a:r>
            <a:r>
              <a:rPr lang="en-US" sz="1800" dirty="0" err="1">
                <a:latin typeface="Calibri"/>
                <a:ea typeface="Calibri"/>
                <a:cs typeface="Calibri"/>
                <a:sym typeface="Calibri"/>
              </a:rPr>
              <a:t>muere</a:t>
            </a:r>
            <a:r>
              <a:rPr lang="en-US" sz="1800" dirty="0">
                <a:latin typeface="Calibri"/>
                <a:ea typeface="Calibri"/>
                <a:cs typeface="Calibri"/>
                <a:sym typeface="Calibri"/>
              </a:rPr>
              <a:t>? </a:t>
            </a:r>
            <a:br>
              <a:rPr lang="en-US" sz="1800" dirty="0">
                <a:latin typeface="Calibri"/>
                <a:ea typeface="Calibri"/>
                <a:cs typeface="Calibri"/>
                <a:sym typeface="Calibri"/>
              </a:rPr>
            </a:br>
            <a:endParaRPr sz="1800" dirty="0">
              <a:latin typeface="Calibri"/>
              <a:ea typeface="Calibri"/>
              <a:cs typeface="Calibri"/>
              <a:sym typeface="Calibri"/>
            </a:endParaRPr>
          </a:p>
          <a:p>
            <a:pPr marL="0" marR="0" lvl="0" indent="0" algn="l" rtl="0">
              <a:lnSpc>
                <a:spcPct val="100000"/>
              </a:lnSpc>
              <a:spcBef>
                <a:spcPts val="50"/>
              </a:spcBef>
              <a:spcAft>
                <a:spcPts val="0"/>
              </a:spcAft>
              <a:buSzPts val="1100"/>
              <a:buFont typeface="Calibri"/>
              <a:buNone/>
            </a:pPr>
            <a:r>
              <a:rPr lang="en-US" sz="1800" dirty="0" err="1">
                <a:latin typeface="Calibri"/>
                <a:ea typeface="Calibri"/>
                <a:cs typeface="Calibri"/>
                <a:sym typeface="Calibri"/>
              </a:rPr>
              <a:t>Vemos</a:t>
            </a:r>
            <a:r>
              <a:rPr lang="en-US" sz="1800" dirty="0">
                <a:latin typeface="Calibri"/>
                <a:ea typeface="Calibri"/>
                <a:cs typeface="Calibri"/>
                <a:sym typeface="Calibri"/>
              </a:rPr>
              <a:t> que dice la Palabra: </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100" dirty="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dirty="0">
                <a:latin typeface="Calibri"/>
                <a:ea typeface="Calibri"/>
                <a:cs typeface="Calibri"/>
                <a:sym typeface="Calibri"/>
              </a:rPr>
              <a:t>Lucas 16:22-23 </a:t>
            </a:r>
            <a:r>
              <a:rPr lang="en-US" sz="1800" dirty="0" err="1">
                <a:latin typeface="Calibri"/>
                <a:ea typeface="Calibri"/>
                <a:cs typeface="Calibri"/>
                <a:sym typeface="Calibri"/>
              </a:rPr>
              <a:t>Llegó</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día </a:t>
            </a:r>
            <a:r>
              <a:rPr lang="en-US" sz="1800" dirty="0" err="1">
                <a:latin typeface="Calibri"/>
                <a:ea typeface="Calibri"/>
                <a:cs typeface="Calibri"/>
                <a:sym typeface="Calibri"/>
              </a:rPr>
              <a:t>en</a:t>
            </a:r>
            <a:r>
              <a:rPr lang="en-US" sz="1800" dirty="0">
                <a:latin typeface="Calibri"/>
                <a:ea typeface="Calibri"/>
                <a:cs typeface="Calibri"/>
                <a:sym typeface="Calibri"/>
              </a:rPr>
              <a:t> que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mendigo</a:t>
            </a:r>
            <a:r>
              <a:rPr lang="en-US" sz="1800" dirty="0">
                <a:latin typeface="Calibri"/>
                <a:ea typeface="Calibri"/>
                <a:cs typeface="Calibri"/>
                <a:sym typeface="Calibri"/>
              </a:rPr>
              <a:t> </a:t>
            </a:r>
            <a:r>
              <a:rPr lang="en-US" sz="1800" dirty="0" err="1">
                <a:latin typeface="Calibri"/>
                <a:ea typeface="Calibri"/>
                <a:cs typeface="Calibri"/>
                <a:sym typeface="Calibri"/>
              </a:rPr>
              <a:t>murió</a:t>
            </a:r>
            <a:r>
              <a:rPr lang="en-US" sz="1800" dirty="0">
                <a:latin typeface="Calibri"/>
                <a:ea typeface="Calibri"/>
                <a:cs typeface="Calibri"/>
                <a:sym typeface="Calibri"/>
              </a:rPr>
              <a:t>, y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ángeles</a:t>
            </a:r>
            <a:r>
              <a:rPr lang="en-US" sz="1800" dirty="0">
                <a:latin typeface="Calibri"/>
                <a:ea typeface="Calibri"/>
                <a:cs typeface="Calibri"/>
                <a:sym typeface="Calibri"/>
              </a:rPr>
              <a:t> se lo </a:t>
            </a:r>
            <a:r>
              <a:rPr lang="en-US" sz="1800" dirty="0" err="1">
                <a:latin typeface="Calibri"/>
                <a:ea typeface="Calibri"/>
                <a:cs typeface="Calibri"/>
                <a:sym typeface="Calibri"/>
              </a:rPr>
              <a:t>llevaron</a:t>
            </a:r>
            <a:r>
              <a:rPr lang="en-US" sz="1800" dirty="0">
                <a:latin typeface="Calibri"/>
                <a:ea typeface="Calibri"/>
                <a:cs typeface="Calibri"/>
                <a:sym typeface="Calibri"/>
              </a:rPr>
              <a:t> al </a:t>
            </a:r>
            <a:r>
              <a:rPr lang="en-US" sz="1800" dirty="0" err="1">
                <a:latin typeface="Calibri"/>
                <a:ea typeface="Calibri"/>
                <a:cs typeface="Calibri"/>
                <a:sym typeface="Calibri"/>
              </a:rPr>
              <a:t>lado</a:t>
            </a:r>
            <a:r>
              <a:rPr lang="en-US" sz="1800" dirty="0">
                <a:latin typeface="Calibri"/>
                <a:ea typeface="Calibri"/>
                <a:cs typeface="Calibri"/>
                <a:sym typeface="Calibri"/>
              </a:rPr>
              <a:t> de Abraham. </a:t>
            </a:r>
            <a:r>
              <a:rPr lang="en-US" sz="1800" dirty="0" err="1">
                <a:latin typeface="Calibri"/>
                <a:ea typeface="Calibri"/>
                <a:cs typeface="Calibri"/>
                <a:sym typeface="Calibri"/>
              </a:rPr>
              <a:t>Después</a:t>
            </a:r>
            <a:r>
              <a:rPr lang="en-US" sz="1800" dirty="0">
                <a:latin typeface="Calibri"/>
                <a:ea typeface="Calibri"/>
                <a:cs typeface="Calibri"/>
                <a:sym typeface="Calibri"/>
              </a:rPr>
              <a:t> </a:t>
            </a:r>
            <a:r>
              <a:rPr lang="en-US" sz="1800" dirty="0" err="1">
                <a:latin typeface="Calibri"/>
                <a:ea typeface="Calibri"/>
                <a:cs typeface="Calibri"/>
                <a:sym typeface="Calibri"/>
              </a:rPr>
              <a:t>murió</a:t>
            </a:r>
            <a:r>
              <a:rPr lang="en-US" sz="1800" dirty="0">
                <a:latin typeface="Calibri"/>
                <a:ea typeface="Calibri"/>
                <a:cs typeface="Calibri"/>
                <a:sym typeface="Calibri"/>
              </a:rPr>
              <a:t> también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rico</a:t>
            </a:r>
            <a:r>
              <a:rPr lang="en-US" sz="1800" dirty="0">
                <a:latin typeface="Calibri"/>
                <a:ea typeface="Calibri"/>
                <a:cs typeface="Calibri"/>
                <a:sym typeface="Calibri"/>
              </a:rPr>
              <a:t>, y </a:t>
            </a:r>
            <a:r>
              <a:rPr lang="en-US" sz="1800" dirty="0" err="1">
                <a:latin typeface="Calibri"/>
                <a:ea typeface="Calibri"/>
                <a:cs typeface="Calibri"/>
                <a:sym typeface="Calibri"/>
              </a:rPr>
              <a:t>fue</a:t>
            </a:r>
            <a:r>
              <a:rPr lang="en-US" sz="1800" dirty="0">
                <a:latin typeface="Calibri"/>
                <a:ea typeface="Calibri"/>
                <a:cs typeface="Calibri"/>
                <a:sym typeface="Calibri"/>
              </a:rPr>
              <a:t> </a:t>
            </a:r>
            <a:r>
              <a:rPr lang="en-US" sz="1800" dirty="0" err="1">
                <a:latin typeface="Calibri"/>
                <a:ea typeface="Calibri"/>
                <a:cs typeface="Calibri"/>
                <a:sym typeface="Calibri"/>
              </a:rPr>
              <a:t>sepultado</a:t>
            </a:r>
            <a:r>
              <a:rPr lang="en-US" sz="1800" dirty="0">
                <a:latin typeface="Calibri"/>
                <a:ea typeface="Calibri"/>
                <a:cs typeface="Calibri"/>
                <a:sym typeface="Calibri"/>
              </a:rPr>
              <a:t>. Cuando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rico</a:t>
            </a:r>
            <a:r>
              <a:rPr lang="en-US" sz="1800" dirty="0">
                <a:latin typeface="Calibri"/>
                <a:ea typeface="Calibri"/>
                <a:cs typeface="Calibri"/>
                <a:sym typeface="Calibri"/>
              </a:rPr>
              <a:t> </a:t>
            </a:r>
            <a:r>
              <a:rPr lang="en-US" sz="1800" dirty="0" err="1">
                <a:latin typeface="Calibri"/>
                <a:ea typeface="Calibri"/>
                <a:cs typeface="Calibri"/>
                <a:sym typeface="Calibri"/>
              </a:rPr>
              <a:t>estaba</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Hades, </a:t>
            </a:r>
            <a:r>
              <a:rPr lang="en-US" sz="1800" dirty="0" err="1">
                <a:latin typeface="Calibri"/>
                <a:ea typeface="Calibri"/>
                <a:cs typeface="Calibri"/>
                <a:sym typeface="Calibri"/>
              </a:rPr>
              <a:t>en</a:t>
            </a:r>
            <a:r>
              <a:rPr lang="en-US" sz="1800" dirty="0">
                <a:latin typeface="Calibri"/>
                <a:ea typeface="Calibri"/>
                <a:cs typeface="Calibri"/>
                <a:sym typeface="Calibri"/>
              </a:rPr>
              <a:t> medio de </a:t>
            </a:r>
            <a:r>
              <a:rPr lang="en-US" sz="1800" dirty="0" err="1">
                <a:latin typeface="Calibri"/>
                <a:ea typeface="Calibri"/>
                <a:cs typeface="Calibri"/>
                <a:sym typeface="Calibri"/>
              </a:rPr>
              <a:t>tormentos</a:t>
            </a:r>
            <a:r>
              <a:rPr lang="en-US" sz="1800" dirty="0">
                <a:latin typeface="Calibri"/>
                <a:ea typeface="Calibri"/>
                <a:cs typeface="Calibri"/>
                <a:sym typeface="Calibri"/>
              </a:rPr>
              <a:t>, </a:t>
            </a:r>
            <a:r>
              <a:rPr lang="en-US" sz="1800" dirty="0" err="1">
                <a:latin typeface="Calibri"/>
                <a:ea typeface="Calibri"/>
                <a:cs typeface="Calibri"/>
                <a:sym typeface="Calibri"/>
              </a:rPr>
              <a:t>alzó</a:t>
            </a:r>
            <a:r>
              <a:rPr lang="en-US" sz="1800" dirty="0">
                <a:latin typeface="Calibri"/>
                <a:ea typeface="Calibri"/>
                <a:cs typeface="Calibri"/>
                <a:sym typeface="Calibri"/>
              </a:rPr>
              <a:t> sus ojos y, a lo </a:t>
            </a:r>
            <a:r>
              <a:rPr lang="en-US" sz="1800" dirty="0" err="1">
                <a:latin typeface="Calibri"/>
                <a:ea typeface="Calibri"/>
                <a:cs typeface="Calibri"/>
                <a:sym typeface="Calibri"/>
              </a:rPr>
              <a:t>lejos</a:t>
            </a:r>
            <a:r>
              <a:rPr lang="en-US" sz="1800" dirty="0">
                <a:latin typeface="Calibri"/>
                <a:ea typeface="Calibri"/>
                <a:cs typeface="Calibri"/>
                <a:sym typeface="Calibri"/>
              </a:rPr>
              <a:t>, </a:t>
            </a:r>
            <a:r>
              <a:rPr lang="en-US" sz="1800" dirty="0" err="1">
                <a:latin typeface="Calibri"/>
                <a:ea typeface="Calibri"/>
                <a:cs typeface="Calibri"/>
                <a:sym typeface="Calibri"/>
              </a:rPr>
              <a:t>vio</a:t>
            </a:r>
            <a:r>
              <a:rPr lang="en-US" sz="1800" dirty="0">
                <a:latin typeface="Calibri"/>
                <a:ea typeface="Calibri"/>
                <a:cs typeface="Calibri"/>
                <a:sym typeface="Calibri"/>
              </a:rPr>
              <a:t> a Abraham, y a Lázaro junto a </a:t>
            </a:r>
            <a:r>
              <a:rPr lang="en-US" sz="1800" dirty="0" err="1">
                <a:latin typeface="Calibri"/>
                <a:ea typeface="Calibri"/>
                <a:cs typeface="Calibri"/>
                <a:sym typeface="Calibri"/>
              </a:rPr>
              <a:t>él</a:t>
            </a:r>
            <a:r>
              <a:rPr lang="en-US" sz="1800" dirty="0">
                <a:latin typeface="Calibri"/>
                <a:ea typeface="Calibri"/>
                <a:cs typeface="Calibri"/>
                <a:sym typeface="Calibri"/>
              </a:rPr>
              <a:t>.</a:t>
            </a:r>
            <a:endParaRPr sz="1800" dirty="0">
              <a:latin typeface="Calibri"/>
              <a:ea typeface="Calibri"/>
              <a:cs typeface="Calibri"/>
              <a:sym typeface="Calibri"/>
            </a:endParaRPr>
          </a:p>
          <a:p>
            <a:pPr marL="285750" marR="0" lvl="0" indent="-215900" algn="l" rtl="0">
              <a:lnSpc>
                <a:spcPct val="100000"/>
              </a:lnSpc>
              <a:spcBef>
                <a:spcPts val="1000"/>
              </a:spcBef>
              <a:spcAft>
                <a:spcPts val="0"/>
              </a:spcAft>
              <a:buClr>
                <a:srgbClr val="000000"/>
              </a:buClr>
              <a:buSzPts val="1100"/>
              <a:buNone/>
            </a:pPr>
            <a:endParaRPr sz="1800" dirty="0">
              <a:latin typeface="Calibri"/>
              <a:ea typeface="Calibri"/>
              <a:cs typeface="Calibri"/>
              <a:sym typeface="Calibri"/>
            </a:endParaRPr>
          </a:p>
          <a:p>
            <a:pPr marL="285750" marR="0" lvl="0" indent="-285750" algn="l" rtl="0">
              <a:lnSpc>
                <a:spcPct val="100000"/>
              </a:lnSpc>
              <a:spcBef>
                <a:spcPts val="1600"/>
              </a:spcBef>
              <a:spcAft>
                <a:spcPts val="0"/>
              </a:spcAft>
              <a:buClr>
                <a:srgbClr val="000000"/>
              </a:buClr>
              <a:buSzPts val="1100"/>
              <a:buChar char="●"/>
            </a:pPr>
            <a:r>
              <a:rPr lang="en-US" sz="1800" dirty="0">
                <a:latin typeface="Calibri"/>
                <a:ea typeface="Calibri"/>
                <a:cs typeface="Calibri"/>
                <a:sym typeface="Calibri"/>
              </a:rPr>
              <a:t>Lucas 23:43 Jesús le </a:t>
            </a:r>
            <a:r>
              <a:rPr lang="en-US" sz="1800" dirty="0" err="1">
                <a:latin typeface="Calibri"/>
                <a:ea typeface="Calibri"/>
                <a:cs typeface="Calibri"/>
                <a:sym typeface="Calibri"/>
              </a:rPr>
              <a:t>dijo</a:t>
            </a:r>
            <a:r>
              <a:rPr lang="en-US" sz="1800" dirty="0">
                <a:latin typeface="Calibri"/>
                <a:ea typeface="Calibri"/>
                <a:cs typeface="Calibri"/>
                <a:sym typeface="Calibri"/>
              </a:rPr>
              <a:t>: “De </a:t>
            </a:r>
            <a:r>
              <a:rPr lang="en-US" sz="1800" dirty="0" err="1">
                <a:latin typeface="Calibri"/>
                <a:ea typeface="Calibri"/>
                <a:cs typeface="Calibri"/>
                <a:sym typeface="Calibri"/>
              </a:rPr>
              <a:t>cierto</a:t>
            </a:r>
            <a:r>
              <a:rPr lang="en-US" sz="1800" dirty="0">
                <a:latin typeface="Calibri"/>
                <a:ea typeface="Calibri"/>
                <a:cs typeface="Calibri"/>
                <a:sym typeface="Calibri"/>
              </a:rPr>
              <a:t> </a:t>
            </a:r>
            <a:r>
              <a:rPr lang="en-US" sz="1800" dirty="0" err="1">
                <a:latin typeface="Calibri"/>
                <a:ea typeface="Calibri"/>
                <a:cs typeface="Calibri"/>
                <a:sym typeface="Calibri"/>
              </a:rPr>
              <a:t>te</a:t>
            </a:r>
            <a:r>
              <a:rPr lang="en-US" sz="1800" dirty="0">
                <a:latin typeface="Calibri"/>
                <a:ea typeface="Calibri"/>
                <a:cs typeface="Calibri"/>
                <a:sym typeface="Calibri"/>
              </a:rPr>
              <a:t> </a:t>
            </a:r>
            <a:r>
              <a:rPr lang="en-US" sz="1800" dirty="0" err="1">
                <a:latin typeface="Calibri"/>
                <a:ea typeface="Calibri"/>
                <a:cs typeface="Calibri"/>
                <a:sym typeface="Calibri"/>
              </a:rPr>
              <a:t>digo</a:t>
            </a:r>
            <a:r>
              <a:rPr lang="en-US" sz="1800" dirty="0">
                <a:latin typeface="Calibri"/>
                <a:ea typeface="Calibri"/>
                <a:cs typeface="Calibri"/>
                <a:sym typeface="Calibri"/>
              </a:rPr>
              <a:t> que hoy </a:t>
            </a:r>
            <a:r>
              <a:rPr lang="en-US" sz="1800" dirty="0" err="1">
                <a:latin typeface="Calibri"/>
                <a:ea typeface="Calibri"/>
                <a:cs typeface="Calibri"/>
                <a:sym typeface="Calibri"/>
              </a:rPr>
              <a:t>estarás</a:t>
            </a:r>
            <a:r>
              <a:rPr lang="en-US" sz="1800" dirty="0">
                <a:latin typeface="Calibri"/>
                <a:ea typeface="Calibri"/>
                <a:cs typeface="Calibri"/>
                <a:sym typeface="Calibri"/>
              </a:rPr>
              <a:t> </a:t>
            </a:r>
            <a:r>
              <a:rPr lang="en-US" sz="1800" dirty="0" err="1">
                <a:latin typeface="Calibri"/>
                <a:ea typeface="Calibri"/>
                <a:cs typeface="Calibri"/>
                <a:sym typeface="Calibri"/>
              </a:rPr>
              <a:t>conmigo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paraíso</a:t>
            </a:r>
            <a:r>
              <a:rPr lang="en-US" sz="1800" dirty="0">
                <a:latin typeface="Calibri"/>
                <a:ea typeface="Calibri"/>
                <a:cs typeface="Calibri"/>
                <a:sym typeface="Calibri"/>
              </a:rPr>
              <a:t>. </a:t>
            </a:r>
            <a:endParaRPr dirty="0"/>
          </a:p>
          <a:p>
            <a:pPr marL="285750" marR="0" lvl="0" indent="-215900" algn="l" rtl="0">
              <a:lnSpc>
                <a:spcPct val="100000"/>
              </a:lnSpc>
              <a:spcBef>
                <a:spcPts val="1600"/>
              </a:spcBef>
              <a:spcAft>
                <a:spcPts val="0"/>
              </a:spcAft>
              <a:buClr>
                <a:srgbClr val="000000"/>
              </a:buClr>
              <a:buSzPts val="1100"/>
              <a:buNone/>
            </a:pPr>
            <a:endParaRPr sz="1800" dirty="0">
              <a:latin typeface="Calibri"/>
              <a:ea typeface="Calibri"/>
              <a:cs typeface="Calibri"/>
              <a:sym typeface="Calibri"/>
            </a:endParaRPr>
          </a:p>
          <a:p>
            <a:pPr marL="285750" marR="0" lvl="0" indent="-285750" algn="l" rtl="0">
              <a:lnSpc>
                <a:spcPct val="100000"/>
              </a:lnSpc>
              <a:spcBef>
                <a:spcPts val="1600"/>
              </a:spcBef>
              <a:spcAft>
                <a:spcPts val="0"/>
              </a:spcAft>
              <a:buClr>
                <a:srgbClr val="000000"/>
              </a:buClr>
              <a:buSzPts val="1100"/>
              <a:buChar char="●"/>
            </a:pPr>
            <a:r>
              <a:rPr lang="en-US" sz="1800" dirty="0" err="1">
                <a:latin typeface="Calibri"/>
                <a:ea typeface="Calibri"/>
                <a:cs typeface="Calibri"/>
                <a:sym typeface="Calibri"/>
              </a:rPr>
              <a:t>Según</a:t>
            </a:r>
            <a:r>
              <a:rPr lang="en-US" sz="1800" dirty="0">
                <a:latin typeface="Calibri"/>
                <a:ea typeface="Calibri"/>
                <a:cs typeface="Calibri"/>
                <a:sym typeface="Calibri"/>
              </a:rPr>
              <a:t> las </a:t>
            </a:r>
            <a:r>
              <a:rPr lang="en-US" sz="1800" dirty="0" err="1">
                <a:latin typeface="Calibri"/>
                <a:ea typeface="Calibri"/>
                <a:cs typeface="Calibri"/>
                <a:sym typeface="Calibri"/>
              </a:rPr>
              <a:t>Escrituras</a:t>
            </a:r>
            <a:r>
              <a:rPr lang="en-US" sz="1800" dirty="0">
                <a:latin typeface="Calibri"/>
                <a:ea typeface="Calibri"/>
                <a:cs typeface="Calibri"/>
                <a:sym typeface="Calibri"/>
              </a:rPr>
              <a:t>, ¿</a:t>
            </a:r>
            <a:r>
              <a:rPr lang="en-US" sz="1800" dirty="0" err="1">
                <a:latin typeface="Calibri"/>
                <a:ea typeface="Calibri"/>
                <a:cs typeface="Calibri"/>
                <a:sym typeface="Calibri"/>
              </a:rPr>
              <a:t>Qué</a:t>
            </a:r>
            <a:r>
              <a:rPr lang="en-US" sz="1800" dirty="0">
                <a:latin typeface="Calibri"/>
                <a:ea typeface="Calibri"/>
                <a:cs typeface="Calibri"/>
                <a:sym typeface="Calibri"/>
              </a:rPr>
              <a:t> </a:t>
            </a:r>
            <a:r>
              <a:rPr lang="en-US" sz="1800" dirty="0" err="1">
                <a:latin typeface="Calibri"/>
                <a:ea typeface="Calibri"/>
                <a:cs typeface="Calibri"/>
                <a:sym typeface="Calibri"/>
              </a:rPr>
              <a:t>pasa</a:t>
            </a:r>
            <a:r>
              <a:rPr lang="en-US" sz="1800" dirty="0">
                <a:latin typeface="Calibri"/>
                <a:ea typeface="Calibri"/>
                <a:cs typeface="Calibri"/>
                <a:sym typeface="Calibri"/>
              </a:rPr>
              <a:t> </a:t>
            </a:r>
            <a:r>
              <a:rPr lang="en-US" sz="1800" dirty="0" err="1">
                <a:latin typeface="Calibri"/>
                <a:ea typeface="Calibri"/>
                <a:cs typeface="Calibri"/>
                <a:sym typeface="Calibri"/>
              </a:rPr>
              <a:t>cuando</a:t>
            </a:r>
            <a:r>
              <a:rPr lang="en-US" sz="1800" dirty="0">
                <a:latin typeface="Calibri"/>
                <a:ea typeface="Calibri"/>
                <a:cs typeface="Calibri"/>
                <a:sym typeface="Calibri"/>
              </a:rPr>
              <a:t> </a:t>
            </a:r>
            <a:r>
              <a:rPr lang="en-US" sz="1800" dirty="0" err="1">
                <a:latin typeface="Calibri"/>
                <a:ea typeface="Calibri"/>
                <a:cs typeface="Calibri"/>
                <a:sym typeface="Calibri"/>
              </a:rPr>
              <a:t>una</a:t>
            </a:r>
            <a:r>
              <a:rPr lang="en-US" sz="1800" dirty="0">
                <a:latin typeface="Calibri"/>
                <a:ea typeface="Calibri"/>
                <a:cs typeface="Calibri"/>
                <a:sym typeface="Calibri"/>
              </a:rPr>
              <a:t> persona </a:t>
            </a:r>
            <a:r>
              <a:rPr lang="en-US" sz="1800" dirty="0" err="1">
                <a:latin typeface="Calibri"/>
                <a:ea typeface="Calibri"/>
                <a:cs typeface="Calibri"/>
                <a:sym typeface="Calibri"/>
              </a:rPr>
              <a:t>muere</a:t>
            </a:r>
            <a:r>
              <a:rPr lang="en-US" sz="1800" dirty="0">
                <a:latin typeface="Calibri"/>
                <a:ea typeface="Calibri"/>
                <a:cs typeface="Calibri"/>
                <a:sym typeface="Calibri"/>
              </a:rPr>
              <a:t>? </a:t>
            </a:r>
            <a:r>
              <a:rPr lang="en-US" sz="1800" i="1" dirty="0" err="1">
                <a:solidFill>
                  <a:srgbClr val="00B050"/>
                </a:solidFill>
                <a:latin typeface="Calibri"/>
                <a:ea typeface="Calibri"/>
                <a:cs typeface="Calibri"/>
                <a:sym typeface="Calibri"/>
              </a:rPr>
              <a:t>Permite</a:t>
            </a:r>
            <a:r>
              <a:rPr lang="en-US" sz="1800" i="1" dirty="0">
                <a:solidFill>
                  <a:srgbClr val="00B050"/>
                </a:solidFill>
                <a:latin typeface="Calibri"/>
                <a:ea typeface="Calibri"/>
                <a:cs typeface="Calibri"/>
                <a:sym typeface="Calibri"/>
              </a:rPr>
              <a:t> que </a:t>
            </a:r>
            <a:r>
              <a:rPr lang="en-US" sz="1800" i="1" dirty="0" err="1">
                <a:solidFill>
                  <a:srgbClr val="00B050"/>
                </a:solidFill>
                <a:latin typeface="Calibri"/>
                <a:ea typeface="Calibri"/>
                <a:cs typeface="Calibri"/>
                <a:sym typeface="Calibri"/>
              </a:rPr>
              <a:t>los</a:t>
            </a:r>
            <a:r>
              <a:rPr lang="en-US" sz="1800" i="1" dirty="0">
                <a:solidFill>
                  <a:srgbClr val="00B050"/>
                </a:solidFill>
                <a:latin typeface="Calibri"/>
                <a:ea typeface="Calibri"/>
                <a:cs typeface="Calibri"/>
                <a:sym typeface="Calibri"/>
              </a:rPr>
              <a:t> </a:t>
            </a:r>
            <a:r>
              <a:rPr lang="en-US" sz="1800" i="1" dirty="0" err="1">
                <a:solidFill>
                  <a:srgbClr val="00B050"/>
                </a:solidFill>
                <a:latin typeface="Calibri"/>
                <a:ea typeface="Calibri"/>
                <a:cs typeface="Calibri"/>
                <a:sym typeface="Calibri"/>
              </a:rPr>
              <a:t>estudiantes</a:t>
            </a:r>
            <a:r>
              <a:rPr lang="en-US" sz="1800" i="1" dirty="0">
                <a:solidFill>
                  <a:srgbClr val="00B050"/>
                </a:solidFill>
                <a:latin typeface="Calibri"/>
                <a:ea typeface="Calibri"/>
                <a:cs typeface="Calibri"/>
                <a:sym typeface="Calibri"/>
              </a:rPr>
              <a:t> </a:t>
            </a:r>
            <a:r>
              <a:rPr lang="en-US" sz="1800" i="1" dirty="0" err="1">
                <a:solidFill>
                  <a:srgbClr val="00B050"/>
                </a:solidFill>
                <a:latin typeface="Calibri"/>
                <a:ea typeface="Calibri"/>
                <a:cs typeface="Calibri"/>
                <a:sym typeface="Calibri"/>
              </a:rPr>
              <a:t>contesten</a:t>
            </a:r>
            <a:r>
              <a:rPr lang="en-US" sz="1800" i="1" dirty="0">
                <a:solidFill>
                  <a:srgbClr val="00B050"/>
                </a:solidFill>
                <a:latin typeface="Calibri"/>
                <a:ea typeface="Calibri"/>
                <a:cs typeface="Calibri"/>
                <a:sym typeface="Calibri"/>
              </a:rPr>
              <a:t>.</a:t>
            </a:r>
            <a:endParaRPr sz="1800" dirty="0">
              <a:latin typeface="Calibri"/>
              <a:ea typeface="Calibri"/>
              <a:cs typeface="Calibri"/>
              <a:sym typeface="Calibri"/>
            </a:endParaRPr>
          </a:p>
          <a:p>
            <a:pPr marL="285750" marR="0" lvl="0" indent="-215900" algn="l" rtl="0">
              <a:lnSpc>
                <a:spcPct val="100000"/>
              </a:lnSpc>
              <a:spcBef>
                <a:spcPts val="1600"/>
              </a:spcBef>
              <a:spcAft>
                <a:spcPts val="0"/>
              </a:spcAft>
              <a:buClr>
                <a:srgbClr val="000000"/>
              </a:buClr>
              <a:buSzPts val="1100"/>
              <a:buNone/>
            </a:pPr>
            <a:endParaRPr sz="1800" dirty="0">
              <a:latin typeface="Calibri"/>
              <a:ea typeface="Calibri"/>
              <a:cs typeface="Calibri"/>
              <a:sym typeface="Calibri"/>
            </a:endParaRPr>
          </a:p>
          <a:p>
            <a:pPr marL="0" marR="0" lvl="0" indent="0" algn="l" rtl="0">
              <a:lnSpc>
                <a:spcPct val="100000"/>
              </a:lnSpc>
              <a:spcBef>
                <a:spcPts val="1600"/>
              </a:spcBef>
              <a:spcAft>
                <a:spcPts val="600"/>
              </a:spcAft>
              <a:buSzPts val="1100"/>
              <a:buNone/>
            </a:pPr>
            <a:endParaRPr dirty="0">
              <a:solidFill>
                <a:schemeClr val="dk1"/>
              </a:solidFill>
              <a:latin typeface="Calibri"/>
              <a:ea typeface="Calibri"/>
              <a:cs typeface="Calibri"/>
              <a:sym typeface="Calibri"/>
            </a:endParaRPr>
          </a:p>
        </p:txBody>
      </p:sp>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 </a:t>
            </a:r>
            <a:r>
              <a:rPr lang="en-US" sz="1800">
                <a:latin typeface="Calibri"/>
                <a:ea typeface="Calibri"/>
                <a:cs typeface="Calibri"/>
                <a:sym typeface="Calibri"/>
              </a:rPr>
              <a:t>1. ¿Qué pasa cuando una persona muere? </a:t>
            </a:r>
            <a:br>
              <a:rPr lang="en-US" sz="1800">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50"/>
              </a:spcBef>
              <a:spcAft>
                <a:spcPts val="0"/>
              </a:spcAft>
              <a:buSzPts val="1100"/>
              <a:buFont typeface="Calibri"/>
              <a:buNone/>
            </a:pPr>
            <a:r>
              <a:rPr lang="en-US" sz="1800">
                <a:latin typeface="Calibri"/>
                <a:ea typeface="Calibri"/>
                <a:cs typeface="Calibri"/>
                <a:sym typeface="Calibri"/>
              </a:rPr>
              <a:t>Vemos que dice la Palabra: </a:t>
            </a:r>
            <a:endParaRPr sz="1800">
              <a:latin typeface="Calibri"/>
              <a:ea typeface="Calibri"/>
              <a:cs typeface="Calibri"/>
              <a:sym typeface="Calibri"/>
            </a:endParaRPr>
          </a:p>
          <a:p>
            <a:pPr marL="171450" marR="0" lvl="0" indent="-101600" algn="l" rtl="0">
              <a:lnSpc>
                <a:spcPct val="100000"/>
              </a:lnSpc>
              <a:spcBef>
                <a:spcPts val="0"/>
              </a:spcBef>
              <a:spcAft>
                <a:spcPts val="0"/>
              </a:spcAft>
              <a:buSzPts val="1100"/>
              <a:buNone/>
            </a:pPr>
            <a:endParaRPr sz="1100">
              <a:latin typeface="Calibri"/>
              <a:ea typeface="Calibri"/>
              <a:cs typeface="Calibri"/>
              <a:sym typeface="Calibri"/>
            </a:endParaRPr>
          </a:p>
          <a:p>
            <a:pPr marL="285750" marR="0" lvl="0" indent="-285750" algn="l" rtl="0">
              <a:lnSpc>
                <a:spcPct val="100000"/>
              </a:lnSpc>
              <a:spcBef>
                <a:spcPts val="1000"/>
              </a:spcBef>
              <a:spcAft>
                <a:spcPts val="0"/>
              </a:spcAft>
              <a:buClr>
                <a:srgbClr val="000000"/>
              </a:buClr>
              <a:buSzPts val="1100"/>
              <a:buChar char="●"/>
            </a:pPr>
            <a:r>
              <a:rPr lang="en-US" sz="1800">
                <a:latin typeface="Calibri"/>
                <a:ea typeface="Calibri"/>
                <a:cs typeface="Calibri"/>
                <a:sym typeface="Calibri"/>
              </a:rPr>
              <a:t>2 Corintios 5:6-8 Por eso vivimos siempre confiados, pues sabemos que mientras estemos en el cuerpo, estamos ausentes del Señor (porque vivimos por la fe, no por la vista). Pero confiamos, y quisiéramos más bien ausentarnos del cuerpo y presentarnos ante el Señor. </a:t>
            </a:r>
            <a:endParaRPr/>
          </a:p>
          <a:p>
            <a:pPr marL="285750" marR="0" lvl="0" indent="-215900" algn="l" rtl="0">
              <a:lnSpc>
                <a:spcPct val="100000"/>
              </a:lnSpc>
              <a:spcBef>
                <a:spcPts val="1600"/>
              </a:spcBef>
              <a:spcAft>
                <a:spcPts val="0"/>
              </a:spcAft>
              <a:buClr>
                <a:srgbClr val="000000"/>
              </a:buClr>
              <a:buSzPts val="1100"/>
              <a:buNone/>
            </a:pPr>
            <a:endParaRPr sz="1800">
              <a:latin typeface="Calibri"/>
              <a:ea typeface="Calibri"/>
              <a:cs typeface="Calibri"/>
              <a:sym typeface="Calibri"/>
            </a:endParaRPr>
          </a:p>
          <a:p>
            <a:pPr marL="285750" marR="0" lvl="0" indent="-285750" algn="l" rtl="0">
              <a:lnSpc>
                <a:spcPct val="100000"/>
              </a:lnSpc>
              <a:spcBef>
                <a:spcPts val="1600"/>
              </a:spcBef>
              <a:spcAft>
                <a:spcPts val="0"/>
              </a:spcAft>
              <a:buClr>
                <a:srgbClr val="000000"/>
              </a:buClr>
              <a:buSzPts val="1100"/>
              <a:buFont typeface="Arial"/>
              <a:buChar char="●"/>
            </a:pPr>
            <a:r>
              <a:rPr lang="en-US" sz="1800">
                <a:latin typeface="Calibri"/>
                <a:ea typeface="Calibri"/>
                <a:cs typeface="Calibri"/>
                <a:sym typeface="Calibri"/>
              </a:rPr>
              <a:t>Según las Escrituras, ¿Qué pasa cuando una persona muere? </a:t>
            </a:r>
            <a:r>
              <a:rPr lang="en-US" sz="1800" i="1">
                <a:solidFill>
                  <a:srgbClr val="00B050"/>
                </a:solidFill>
                <a:latin typeface="Calibri"/>
                <a:ea typeface="Calibri"/>
                <a:cs typeface="Calibri"/>
                <a:sym typeface="Calibri"/>
              </a:rPr>
              <a:t>Permite que los estudiantes contesten.</a:t>
            </a:r>
            <a:endParaRPr sz="1800">
              <a:latin typeface="Calibri"/>
              <a:ea typeface="Calibri"/>
              <a:cs typeface="Calibri"/>
              <a:sym typeface="Calibri"/>
            </a:endParaRPr>
          </a:p>
          <a:p>
            <a:pPr marL="285750" marR="0" lvl="0" indent="-215900" algn="l" rtl="0">
              <a:lnSpc>
                <a:spcPct val="100000"/>
              </a:lnSpc>
              <a:spcBef>
                <a:spcPts val="1600"/>
              </a:spcBef>
              <a:spcAft>
                <a:spcPts val="0"/>
              </a:spcAft>
              <a:buClr>
                <a:srgbClr val="000000"/>
              </a:buClr>
              <a:buSzPts val="1100"/>
              <a:buNone/>
            </a:pPr>
            <a:endParaRPr sz="1800">
              <a:latin typeface="Calibri"/>
              <a:ea typeface="Calibri"/>
              <a:cs typeface="Calibri"/>
              <a:sym typeface="Calibri"/>
            </a:endParaRPr>
          </a:p>
          <a:p>
            <a:pPr marL="0" marR="0" lvl="0" indent="0" algn="l" rtl="0">
              <a:lnSpc>
                <a:spcPct val="100000"/>
              </a:lnSpc>
              <a:spcBef>
                <a:spcPts val="1600"/>
              </a:spcBef>
              <a:spcAft>
                <a:spcPts val="600"/>
              </a:spcAft>
              <a:buSzPts val="1100"/>
              <a:buNone/>
            </a:pPr>
            <a:endParaRPr>
              <a:solidFill>
                <a:schemeClr val="dk1"/>
              </a:solidFill>
              <a:latin typeface="Calibri"/>
              <a:ea typeface="Calibri"/>
              <a:cs typeface="Calibri"/>
              <a:sym typeface="Calibri"/>
            </a:endParaRPr>
          </a:p>
        </p:txBody>
      </p:sp>
      <p:sp>
        <p:nvSpPr>
          <p:cNvPr id="219"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Cuando una persona muere, su cuerpo se descompone, pero su alma/espíritu no deja de existir. Va inmediatamente al infierno o al cielo para estar con Dios, dependiendo de la fe en Cristo.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Entonces, entendemos que el juicio que determina el destino eterno de una persona ocurre en el momento de su muerte. Este juicio sería público en el Día de Juicio durante la segunda venida de Jesús.</a:t>
            </a:r>
            <a:endParaRPr sz="180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a:solidFill>
                <a:schemeClr val="dk1"/>
              </a:solidFill>
              <a:latin typeface="Calibri"/>
              <a:ea typeface="Calibri"/>
              <a:cs typeface="Calibri"/>
              <a:sym typeface="Calibri"/>
            </a:endParaRPr>
          </a:p>
        </p:txBody>
      </p:sp>
      <p:sp>
        <p:nvSpPr>
          <p:cNvPr id="226" name="Google Shape;2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1. Bienvenida y saludos</a:t>
            </a:r>
            <a:br>
              <a:rPr lang="en-US" sz="1800">
                <a:latin typeface="Calibri"/>
                <a:ea typeface="Calibri"/>
                <a:cs typeface="Calibri"/>
                <a:sym typeface="Calibri"/>
              </a:rPr>
            </a:br>
            <a:endParaRPr sz="1800">
              <a:latin typeface="Times New Roman"/>
              <a:ea typeface="Times New Roman"/>
              <a:cs typeface="Times New Roman"/>
              <a:sym typeface="Times New Roman"/>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¡Saludos a todos! Qué alegría poder reunirnos nuevamente para estudiar juntos la Palabra de Dios. Recuerden que en Academia Cristo estamos aquí para acompañarlos y apoyarlos en su camino espiritual. </a:t>
            </a:r>
            <a:endParaRPr sz="1800">
              <a:latin typeface="Times New Roman"/>
              <a:ea typeface="Times New Roman"/>
              <a:cs typeface="Times New Roman"/>
              <a:sym typeface="Times New Roman"/>
            </a:endParaRPr>
          </a:p>
          <a:p>
            <a:pPr marL="0" lvl="0" indent="0" algn="l" rtl="0">
              <a:lnSpc>
                <a:spcPct val="100000"/>
              </a:lnSpc>
              <a:spcBef>
                <a:spcPts val="5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Cuando un cristiano muere, aunque sentimos tristeza por su partida, no nos entristecemos como aquellos que no tienen esperanza. Pablo nos recuerda en 1 Tesalonicenses 4:13 que nuestro dolor se alivia con la certeza de que el creyente ya está con el Señor.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Sin embargo, la muerte del cuerpo no es el final. La Biblia nos da una maravillosa promesa: la resurrección de los muertos en el último día</a:t>
            </a:r>
            <a:endParaRPr sz="180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a:solidFill>
                <a:schemeClr val="dk1"/>
              </a:solidFill>
              <a:latin typeface="Calibri"/>
              <a:ea typeface="Calibri"/>
              <a:cs typeface="Calibri"/>
              <a:sym typeface="Calibri"/>
            </a:endParaRPr>
          </a:p>
        </p:txBody>
      </p:sp>
      <p:sp>
        <p:nvSpPr>
          <p:cNvPr id="233" name="Google Shape;2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ee79c0aaa2_0_4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800">
                <a:latin typeface="Calibri"/>
                <a:ea typeface="Calibri"/>
                <a:cs typeface="Calibri"/>
                <a:sym typeface="Calibri"/>
              </a:rPr>
              <a:t>2. ¿Qué ocurrirá en la resurrección en el último día?</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241" name="Google Shape;241;g2ee79c0aaa2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¿Qué ocurrirá en la resurrección en el último día?</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Vemos que dice la Palabra: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Juan 6:40 Y ésta es la voluntad de mi Padre: Que todo aquel que ve al Hijo, y cree en él, tenga vida eterna; y yo lo resucitaré en el día final. </a:t>
            </a:r>
            <a:endParaRPr sz="1800">
              <a:latin typeface="Calibri"/>
              <a:ea typeface="Calibri"/>
              <a:cs typeface="Calibri"/>
              <a:sym typeface="Calibri"/>
            </a:endParaRPr>
          </a:p>
          <a:p>
            <a:pPr marL="171450" marR="0" lvl="0"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1 Corintios 6:14 Y así como Dios levantó al Señor, también nos levantará a nosotros con su poder. </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249" name="Google Shape;24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¿Qué ocurrirá en la resurrección en el último día?</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Vemos que dice la Palabra: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Job 19:25-27 Yo sé que mi Redentor vive, y que al final me levantará del polvo. También sé que he de contemplar a Dios, aun cuando el sepulcro destruya mi cuerpo. Yo mismo seré quien lo vea, y lo veré con mis propios ojos, aun cuando por dentro ya estoy desfalleciendo.</a:t>
            </a:r>
            <a:endParaRPr sz="1800">
              <a:latin typeface="Calibri"/>
              <a:ea typeface="Calibri"/>
              <a:cs typeface="Calibri"/>
              <a:sym typeface="Calibri"/>
            </a:endParaRPr>
          </a:p>
          <a:p>
            <a:pPr marL="0" marR="0" lvl="0" indent="0" algn="l" rtl="0">
              <a:lnSpc>
                <a:spcPct val="100000"/>
              </a:lnSpc>
              <a:spcBef>
                <a:spcPts val="1000"/>
              </a:spcBef>
              <a:spcAft>
                <a:spcPts val="0"/>
              </a:spcAft>
              <a:buSzPts val="1100"/>
              <a:buNone/>
            </a:pPr>
            <a:endParaRPr sz="1800">
              <a:solidFill>
                <a:schemeClr val="dk1"/>
              </a:solidFill>
              <a:latin typeface="Calibri"/>
              <a:ea typeface="Calibri"/>
              <a:cs typeface="Calibri"/>
              <a:sym typeface="Calibri"/>
            </a:endParaRPr>
          </a:p>
          <a:p>
            <a:pPr marL="0" marR="0" lvl="0" indent="0" algn="l" rtl="0">
              <a:lnSpc>
                <a:spcPct val="100000"/>
              </a:lnSpc>
              <a:spcBef>
                <a:spcPts val="1600"/>
              </a:spcBef>
              <a:spcAft>
                <a:spcPts val="0"/>
              </a:spcAft>
              <a:buClr>
                <a:srgbClr val="000000"/>
              </a:buClr>
              <a:buSzPts val="1100"/>
              <a:buFont typeface="Arial"/>
              <a:buNone/>
            </a:pPr>
            <a:r>
              <a:rPr lang="en-US" sz="1800">
                <a:latin typeface="Calibri"/>
                <a:ea typeface="Calibri"/>
                <a:cs typeface="Calibri"/>
                <a:sym typeface="Calibri"/>
              </a:rPr>
              <a:t>En el último día, Dios, con su poder, resucitará el cuerpo de todas las personas. </a:t>
            </a:r>
            <a:endParaRPr sz="1800">
              <a:latin typeface="Calibri"/>
              <a:ea typeface="Calibri"/>
              <a:cs typeface="Calibri"/>
              <a:sym typeface="Calibri"/>
            </a:endParaRPr>
          </a:p>
          <a:p>
            <a:pPr marL="0" marR="0" lvl="0" indent="0" algn="l" rtl="0">
              <a:lnSpc>
                <a:spcPct val="100000"/>
              </a:lnSpc>
              <a:spcBef>
                <a:spcPts val="1600"/>
              </a:spcBef>
              <a:spcAft>
                <a:spcPts val="600"/>
              </a:spcAft>
              <a:buSzPts val="1100"/>
              <a:buNone/>
            </a:pPr>
            <a:endParaRPr>
              <a:solidFill>
                <a:schemeClr val="dk1"/>
              </a:solidFill>
              <a:latin typeface="Calibri"/>
              <a:ea typeface="Calibri"/>
              <a:cs typeface="Calibri"/>
              <a:sym typeface="Calibri"/>
            </a:endParaRPr>
          </a:p>
        </p:txBody>
      </p:sp>
      <p:sp>
        <p:nvSpPr>
          <p:cNvPr id="257" name="Google Shape;2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ee1eb4b694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28600" algn="l" rtl="0">
              <a:lnSpc>
                <a:spcPct val="100000"/>
              </a:lnSpc>
              <a:spcBef>
                <a:spcPts val="0"/>
              </a:spcBef>
              <a:spcAft>
                <a:spcPts val="0"/>
              </a:spcAft>
              <a:buClr>
                <a:schemeClr val="dk1"/>
              </a:buClr>
              <a:buSzPts val="1100"/>
              <a:buFont typeface="Calibri"/>
              <a:buNone/>
            </a:pPr>
            <a:endParaRPr>
              <a:solidFill>
                <a:schemeClr val="dk1"/>
              </a:solidFill>
              <a:latin typeface="Calibri"/>
              <a:ea typeface="Calibri"/>
              <a:cs typeface="Calibri"/>
              <a:sym typeface="Calibri"/>
            </a:endParaRPr>
          </a:p>
        </p:txBody>
      </p:sp>
      <p:sp>
        <p:nvSpPr>
          <p:cNvPr id="265" name="Google Shape;265;g2ee1eb4b69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273" name="Google Shape;27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3. ¿Cómo será nuestro cuerpo resucitado?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Vemos que dice la Palabra: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1 Corintios 15:42-44 Así también es la resurrección de los muertos. Se siembra en corrupción, resucitará en incorrupción. Se siembra en deshonra, resucitará en gloria; se siembra en debilidad, resucitará en poder. Se siembra cuerpo animal, resucitará cuerpo espiritual. Hay cuerpo animal, y hay cuerpo espiritual.</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sz="1800">
              <a:solidFill>
                <a:schemeClr val="dk1"/>
              </a:solidFill>
              <a:latin typeface="Calibri"/>
              <a:ea typeface="Calibri"/>
              <a:cs typeface="Calibri"/>
              <a:sym typeface="Calibri"/>
            </a:endParaRPr>
          </a:p>
        </p:txBody>
      </p:sp>
      <p:sp>
        <p:nvSpPr>
          <p:cNvPr id="281" name="Google Shape;28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3. ¿Cómo será nuestro cuerpo resucitado? </a:t>
            </a:r>
            <a:br>
              <a:rPr lang="en-US" sz="1800">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Vemos que dice la Palabra: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Filipenses 3:20-21 Pero nuestra ciudadanía está en los cielos, de donde también esperamos al Salvador, al Señor Jesucristo; el cual transformará el cuerpo de la humillación nuestra, para que sea semejante al cuerpo de la gloria suya</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sz="1800">
              <a:solidFill>
                <a:schemeClr val="dk1"/>
              </a:solidFill>
              <a:latin typeface="Calibri"/>
              <a:ea typeface="Calibri"/>
              <a:cs typeface="Calibri"/>
              <a:sym typeface="Calibri"/>
            </a:endParaRPr>
          </a:p>
        </p:txBody>
      </p:sp>
      <p:sp>
        <p:nvSpPr>
          <p:cNvPr id="289" name="Google Shape;28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dirty="0">
                <a:latin typeface="Calibri"/>
                <a:ea typeface="Calibri"/>
                <a:cs typeface="Calibri"/>
                <a:sym typeface="Calibri"/>
              </a:rPr>
              <a:t>Cristo </a:t>
            </a:r>
            <a:r>
              <a:rPr lang="en-US" sz="1800" dirty="0" err="1">
                <a:latin typeface="Calibri"/>
                <a:ea typeface="Calibri"/>
                <a:cs typeface="Calibri"/>
                <a:sym typeface="Calibri"/>
              </a:rPr>
              <a:t>cambiará</a:t>
            </a:r>
            <a:r>
              <a:rPr lang="en-US" sz="1800" dirty="0">
                <a:latin typeface="Calibri"/>
                <a:ea typeface="Calibri"/>
                <a:cs typeface="Calibri"/>
                <a:sym typeface="Calibri"/>
              </a:rPr>
              <a:t> </a:t>
            </a:r>
            <a:r>
              <a:rPr lang="en-US" sz="1800" dirty="0" err="1">
                <a:latin typeface="Calibri"/>
                <a:ea typeface="Calibri"/>
                <a:cs typeface="Calibri"/>
                <a:sym typeface="Calibri"/>
              </a:rPr>
              <a:t>nuestros</a:t>
            </a:r>
            <a:r>
              <a:rPr lang="en-US" sz="1800" dirty="0">
                <a:latin typeface="Calibri"/>
                <a:ea typeface="Calibri"/>
                <a:cs typeface="Calibri"/>
                <a:sym typeface="Calibri"/>
              </a:rPr>
              <a:t> </a:t>
            </a:r>
            <a:r>
              <a:rPr lang="en-US" sz="1800" dirty="0" err="1">
                <a:latin typeface="Calibri"/>
                <a:ea typeface="Calibri"/>
                <a:cs typeface="Calibri"/>
                <a:sym typeface="Calibri"/>
              </a:rPr>
              <a:t>cuerpos</a:t>
            </a:r>
            <a:r>
              <a:rPr lang="en-US" sz="1800" dirty="0">
                <a:latin typeface="Calibri"/>
                <a:ea typeface="Calibri"/>
                <a:cs typeface="Calibri"/>
                <a:sym typeface="Calibri"/>
              </a:rPr>
              <a:t> para que </a:t>
            </a:r>
            <a:r>
              <a:rPr lang="en-US" sz="1800" dirty="0" err="1">
                <a:latin typeface="Calibri"/>
                <a:ea typeface="Calibri"/>
                <a:cs typeface="Calibri"/>
                <a:sym typeface="Calibri"/>
              </a:rPr>
              <a:t>sean</a:t>
            </a:r>
            <a:r>
              <a:rPr lang="en-US" sz="1800" dirty="0">
                <a:latin typeface="Calibri"/>
                <a:ea typeface="Calibri"/>
                <a:cs typeface="Calibri"/>
                <a:sym typeface="Calibri"/>
              </a:rPr>
              <a:t> </a:t>
            </a:r>
            <a:r>
              <a:rPr lang="en-US" sz="1800" dirty="0" err="1">
                <a:latin typeface="Calibri"/>
                <a:ea typeface="Calibri"/>
                <a:cs typeface="Calibri"/>
                <a:sym typeface="Calibri"/>
              </a:rPr>
              <a:t>cuerpos</a:t>
            </a:r>
            <a:r>
              <a:rPr lang="en-US" sz="1800" dirty="0">
                <a:latin typeface="Calibri"/>
                <a:ea typeface="Calibri"/>
                <a:cs typeface="Calibri"/>
                <a:sym typeface="Calibri"/>
              </a:rPr>
              <a:t> </a:t>
            </a:r>
            <a:r>
              <a:rPr lang="en-US" sz="1800" dirty="0" err="1">
                <a:latin typeface="Calibri"/>
                <a:ea typeface="Calibri"/>
                <a:cs typeface="Calibri"/>
                <a:sym typeface="Calibri"/>
              </a:rPr>
              <a:t>gloriosos</a:t>
            </a:r>
            <a:r>
              <a:rPr lang="en-US" sz="1800" dirty="0">
                <a:latin typeface="Calibri"/>
                <a:ea typeface="Calibri"/>
                <a:cs typeface="Calibri"/>
                <a:sym typeface="Calibri"/>
              </a:rPr>
              <a:t> </a:t>
            </a:r>
            <a:r>
              <a:rPr lang="en-US" sz="1800" dirty="0" err="1">
                <a:latin typeface="Calibri"/>
                <a:ea typeface="Calibri"/>
                <a:cs typeface="Calibri"/>
                <a:sym typeface="Calibri"/>
              </a:rPr>
              <a:t>como</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suyo</a:t>
            </a:r>
            <a:r>
              <a:rPr lang="en-US" sz="1800" dirty="0">
                <a:latin typeface="Calibri"/>
                <a:ea typeface="Calibri"/>
                <a:cs typeface="Calibri"/>
                <a:sym typeface="Calibri"/>
              </a:rPr>
              <a:t>, para que </a:t>
            </a:r>
            <a:r>
              <a:rPr lang="en-US" sz="1800" dirty="0" err="1">
                <a:latin typeface="Calibri"/>
                <a:ea typeface="Calibri"/>
                <a:cs typeface="Calibri"/>
                <a:sym typeface="Calibri"/>
              </a:rPr>
              <a:t>sean</a:t>
            </a:r>
            <a:r>
              <a:rPr lang="en-US" sz="1800" dirty="0">
                <a:latin typeface="Calibri"/>
                <a:ea typeface="Calibri"/>
                <a:cs typeface="Calibri"/>
                <a:sym typeface="Calibri"/>
              </a:rPr>
              <a:t> </a:t>
            </a:r>
            <a:r>
              <a:rPr lang="en-US" sz="1800" dirty="0" err="1">
                <a:latin typeface="Calibri"/>
                <a:ea typeface="Calibri"/>
                <a:cs typeface="Calibri"/>
                <a:sym typeface="Calibri"/>
              </a:rPr>
              <a:t>aptos</a:t>
            </a:r>
            <a:r>
              <a:rPr lang="en-US" sz="1800" dirty="0">
                <a:latin typeface="Calibri"/>
                <a:ea typeface="Calibri"/>
                <a:cs typeface="Calibri"/>
                <a:sym typeface="Calibri"/>
              </a:rPr>
              <a:t> para </a:t>
            </a:r>
            <a:r>
              <a:rPr lang="en-US" sz="1800" dirty="0" err="1">
                <a:latin typeface="Calibri"/>
                <a:ea typeface="Calibri"/>
                <a:cs typeface="Calibri"/>
                <a:sym typeface="Calibri"/>
              </a:rPr>
              <a:t>vivir</a:t>
            </a:r>
            <a:r>
              <a:rPr lang="en-US" sz="1800" dirty="0">
                <a:latin typeface="Calibri"/>
                <a:ea typeface="Calibri"/>
                <a:cs typeface="Calibri"/>
                <a:sym typeface="Calibri"/>
              </a:rPr>
              <a:t> </a:t>
            </a:r>
            <a:r>
              <a:rPr lang="en-US" sz="1800" dirty="0" err="1">
                <a:latin typeface="Calibri"/>
                <a:ea typeface="Calibri"/>
                <a:cs typeface="Calibri"/>
                <a:sym typeface="Calibri"/>
              </a:rPr>
              <a:t>eternamente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presencia</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cielo</a:t>
            </a:r>
            <a:r>
              <a:rPr lang="en-US" sz="1800" dirty="0">
                <a:latin typeface="Calibri"/>
                <a:ea typeface="Calibri"/>
                <a:cs typeface="Calibri"/>
                <a:sym typeface="Calibri"/>
              </a:rPr>
              <a:t>. </a:t>
            </a:r>
            <a:endParaRPr dirty="0"/>
          </a:p>
          <a:p>
            <a:pPr marL="342900" marR="0" lvl="0" indent="-273050" algn="l" rtl="0">
              <a:lnSpc>
                <a:spcPct val="100000"/>
              </a:lnSpc>
              <a:spcBef>
                <a:spcPts val="0"/>
              </a:spcBef>
              <a:spcAft>
                <a:spcPts val="0"/>
              </a:spcAft>
              <a:buSzPts val="1100"/>
              <a:buFont typeface="Noto Sans Symbols"/>
              <a:buNone/>
            </a:pPr>
            <a:endParaRPr sz="1800" dirty="0">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Noto Sans Symbols"/>
              <a:buChar char="∙"/>
              <a:tabLst/>
              <a:defRPr/>
            </a:pP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La Biblia no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entra</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en</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mucho</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detalle</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al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describir</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nuestro</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cuerpo</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glorificado</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 que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apariencia</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de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edad</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tendremos</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por</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ejemplo</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Lo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importante</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es saber que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será</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perfecto - sin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los</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defectos</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del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pecado</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como</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dolor,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enfermedad</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a:t>
            </a:r>
            <a:r>
              <a:rPr lang="en-US" sz="1800" dirty="0" err="1">
                <a:effectLst/>
                <a:latin typeface="Calibri" panose="020F0502020204030204" pitchFamily="34" charset="0"/>
                <a:ea typeface="Noto Sans Symbols" panose="020F0502020204030204" pitchFamily="34" charset="0"/>
                <a:cs typeface="Noto Sans Symbols" panose="020F0502020204030204" pitchFamily="34" charset="0"/>
              </a:rPr>
              <a:t>vejez</a:t>
            </a:r>
            <a:r>
              <a:rPr lang="en-US" sz="1800" dirty="0">
                <a:effectLst/>
                <a:latin typeface="Calibri" panose="020F0502020204030204" pitchFamily="34" charset="0"/>
                <a:ea typeface="Noto Sans Symbols" panose="020F0502020204030204" pitchFamily="34" charset="0"/>
                <a:cs typeface="Noto Sans Symbols" panose="020F0502020204030204" pitchFamily="34" charset="0"/>
              </a:rPr>
              <a:t>, etc.</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lgn="l" rtl="0">
              <a:lnSpc>
                <a:spcPct val="100000"/>
              </a:lnSpc>
              <a:spcBef>
                <a:spcPts val="0"/>
              </a:spcBef>
              <a:spcAft>
                <a:spcPts val="0"/>
              </a:spcAft>
              <a:buSzPts val="1100"/>
              <a:buFont typeface="Noto Sans Symbols"/>
              <a:buChar char="∙"/>
            </a:pPr>
            <a:endParaRPr sz="1800" dirty="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dirty="0">
              <a:solidFill>
                <a:schemeClr val="dk1"/>
              </a:solidFill>
              <a:latin typeface="Calibri"/>
              <a:ea typeface="Calibri"/>
              <a:cs typeface="Calibri"/>
              <a:sym typeface="Calibri"/>
            </a:endParaRPr>
          </a:p>
        </p:txBody>
      </p:sp>
      <p:sp>
        <p:nvSpPr>
          <p:cNvPr id="297" name="Google Shape;29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lvl="0" indent="0" algn="l" rtl="0">
              <a:lnSpc>
                <a:spcPct val="100000"/>
              </a:lnSpc>
              <a:spcBef>
                <a:spcPts val="1300"/>
              </a:spcBef>
              <a:spcAft>
                <a:spcPts val="0"/>
              </a:spcAft>
              <a:buSzPts val="1100"/>
              <a:buFont typeface="Calibri"/>
              <a:buNone/>
            </a:pPr>
            <a:r>
              <a:rPr lang="en-US" sz="1800" b="1" u="sng" dirty="0">
                <a:solidFill>
                  <a:srgbClr val="000000"/>
                </a:solidFill>
                <a:latin typeface="Calibri"/>
                <a:ea typeface="Calibri"/>
                <a:cs typeface="Calibri"/>
                <a:sym typeface="Calibri"/>
              </a:rPr>
              <a:t>OBJETIVOS DE LA LECCIÓN 8</a:t>
            </a:r>
            <a:endParaRPr sz="1800" b="0" u="sng" dirty="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Arial"/>
              <a:buNone/>
            </a:pPr>
            <a:endParaRPr sz="1800" b="0" u="sng" dirty="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0" dirty="0">
                <a:solidFill>
                  <a:srgbClr val="000000"/>
                </a:solidFill>
                <a:latin typeface="Calibri"/>
                <a:ea typeface="Calibri"/>
                <a:cs typeface="Calibri"/>
                <a:sym typeface="Calibri"/>
              </a:rPr>
              <a:t>1. </a:t>
            </a:r>
            <a:r>
              <a:rPr lang="en-US" sz="1800" b="0" dirty="0" err="1">
                <a:solidFill>
                  <a:srgbClr val="000000"/>
                </a:solidFill>
                <a:latin typeface="Calibri"/>
                <a:ea typeface="Calibri"/>
                <a:cs typeface="Calibri"/>
                <a:sym typeface="Calibri"/>
              </a:rPr>
              <a:t>Explicar</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por</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qué</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podemos</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tener</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certeza</a:t>
            </a:r>
            <a:r>
              <a:rPr lang="en-US" sz="1800" b="0" dirty="0">
                <a:solidFill>
                  <a:srgbClr val="000000"/>
                </a:solidFill>
                <a:latin typeface="Calibri"/>
                <a:ea typeface="Calibri"/>
                <a:cs typeface="Calibri"/>
                <a:sym typeface="Calibri"/>
              </a:rPr>
              <a:t> del </a:t>
            </a:r>
            <a:r>
              <a:rPr lang="en-US" sz="1800" b="0" dirty="0" err="1">
                <a:solidFill>
                  <a:srgbClr val="000000"/>
                </a:solidFill>
                <a:latin typeface="Calibri"/>
                <a:ea typeface="Calibri"/>
                <a:cs typeface="Calibri"/>
                <a:sym typeface="Calibri"/>
              </a:rPr>
              <a:t>perdón</a:t>
            </a:r>
            <a:r>
              <a:rPr lang="en-US" sz="1800" b="0" dirty="0">
                <a:solidFill>
                  <a:srgbClr val="000000"/>
                </a:solidFill>
                <a:latin typeface="Calibri"/>
                <a:ea typeface="Calibri"/>
                <a:cs typeface="Calibri"/>
                <a:sym typeface="Calibri"/>
              </a:rPr>
              <a:t> de </a:t>
            </a:r>
            <a:r>
              <a:rPr lang="en-US" sz="1800" b="0" dirty="0" err="1">
                <a:solidFill>
                  <a:srgbClr val="000000"/>
                </a:solidFill>
                <a:latin typeface="Calibri"/>
                <a:ea typeface="Calibri"/>
                <a:cs typeface="Calibri"/>
                <a:sym typeface="Calibri"/>
              </a:rPr>
              <a:t>los</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pecados</a:t>
            </a:r>
            <a:r>
              <a:rPr lang="en-US" sz="1800" b="0" dirty="0">
                <a:solidFill>
                  <a:srgbClr val="000000"/>
                </a:solidFill>
                <a:latin typeface="Calibri"/>
                <a:ea typeface="Calibri"/>
                <a:cs typeface="Calibri"/>
                <a:sym typeface="Calibri"/>
              </a:rPr>
              <a:t>. </a:t>
            </a:r>
            <a:endParaRPr sz="1800" b="0" dirty="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0" dirty="0">
                <a:solidFill>
                  <a:srgbClr val="000000"/>
                </a:solidFill>
                <a:latin typeface="Calibri"/>
                <a:ea typeface="Calibri"/>
                <a:cs typeface="Calibri"/>
                <a:sym typeface="Calibri"/>
              </a:rPr>
              <a:t>2. </a:t>
            </a:r>
            <a:r>
              <a:rPr lang="en-US" sz="1800" b="0" dirty="0" err="1">
                <a:solidFill>
                  <a:srgbClr val="000000"/>
                </a:solidFill>
                <a:latin typeface="Calibri"/>
                <a:ea typeface="Calibri"/>
                <a:cs typeface="Calibri"/>
                <a:sym typeface="Calibri"/>
              </a:rPr>
              <a:t>Describir</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nuestra</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esperanza</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en</a:t>
            </a:r>
            <a:r>
              <a:rPr lang="en-US" sz="1800" b="0" dirty="0">
                <a:solidFill>
                  <a:srgbClr val="000000"/>
                </a:solidFill>
                <a:latin typeface="Calibri"/>
                <a:ea typeface="Calibri"/>
                <a:cs typeface="Calibri"/>
                <a:sym typeface="Calibri"/>
              </a:rPr>
              <a:t> la </a:t>
            </a:r>
            <a:r>
              <a:rPr lang="en-US" sz="1800" b="0" dirty="0" err="1">
                <a:solidFill>
                  <a:srgbClr val="000000"/>
                </a:solidFill>
                <a:latin typeface="Calibri"/>
                <a:ea typeface="Calibri"/>
                <a:cs typeface="Calibri"/>
                <a:sym typeface="Calibri"/>
              </a:rPr>
              <a:t>resurrección</a:t>
            </a:r>
            <a:r>
              <a:rPr lang="en-US" sz="1800" b="0" dirty="0">
                <a:solidFill>
                  <a:srgbClr val="000000"/>
                </a:solidFill>
                <a:latin typeface="Calibri"/>
                <a:ea typeface="Calibri"/>
                <a:cs typeface="Calibri"/>
                <a:sym typeface="Calibri"/>
              </a:rPr>
              <a:t> de la carne. </a:t>
            </a:r>
            <a:endParaRPr sz="1800" b="0" dirty="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1" dirty="0">
                <a:solidFill>
                  <a:srgbClr val="000000"/>
                </a:solidFill>
                <a:latin typeface="Calibri"/>
                <a:ea typeface="Calibri"/>
                <a:cs typeface="Calibri"/>
                <a:sym typeface="Calibri"/>
              </a:rPr>
              <a:t>3. </a:t>
            </a:r>
            <a:r>
              <a:rPr lang="en-US" sz="1800" b="1" dirty="0" err="1">
                <a:solidFill>
                  <a:srgbClr val="000000"/>
                </a:solidFill>
                <a:latin typeface="Calibri"/>
                <a:ea typeface="Calibri"/>
                <a:cs typeface="Calibri"/>
                <a:sym typeface="Calibri"/>
              </a:rPr>
              <a:t>Describir</a:t>
            </a:r>
            <a:r>
              <a:rPr lang="en-US" sz="1800" b="1" dirty="0">
                <a:solidFill>
                  <a:srgbClr val="000000"/>
                </a:solidFill>
                <a:latin typeface="Calibri"/>
                <a:ea typeface="Calibri"/>
                <a:cs typeface="Calibri"/>
                <a:sym typeface="Calibri"/>
              </a:rPr>
              <a:t> la </a:t>
            </a:r>
            <a:r>
              <a:rPr lang="en-US" sz="1800" b="1" dirty="0" err="1">
                <a:solidFill>
                  <a:srgbClr val="000000"/>
                </a:solidFill>
                <a:latin typeface="Calibri"/>
                <a:ea typeface="Calibri"/>
                <a:cs typeface="Calibri"/>
                <a:sym typeface="Calibri"/>
              </a:rPr>
              <a:t>promesa</a:t>
            </a:r>
            <a:r>
              <a:rPr lang="en-US" sz="1800" b="1" dirty="0">
                <a:solidFill>
                  <a:srgbClr val="000000"/>
                </a:solidFill>
                <a:latin typeface="Calibri"/>
                <a:ea typeface="Calibri"/>
                <a:cs typeface="Calibri"/>
                <a:sym typeface="Calibri"/>
              </a:rPr>
              <a:t> de la </a:t>
            </a:r>
            <a:r>
              <a:rPr lang="en-US" sz="1800" b="1" dirty="0" err="1">
                <a:solidFill>
                  <a:srgbClr val="000000"/>
                </a:solidFill>
                <a:latin typeface="Calibri"/>
                <a:ea typeface="Calibri"/>
                <a:cs typeface="Calibri"/>
                <a:sym typeface="Calibri"/>
              </a:rPr>
              <a:t>vida</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eterna</a:t>
            </a:r>
            <a:r>
              <a:rPr lang="en-US" sz="1800" b="1" dirty="0">
                <a:solidFill>
                  <a:srgbClr val="000000"/>
                </a:solidFill>
                <a:latin typeface="Calibri"/>
                <a:ea typeface="Calibri"/>
                <a:cs typeface="Calibri"/>
                <a:sym typeface="Calibri"/>
              </a:rPr>
              <a:t> con Dios. </a:t>
            </a:r>
            <a:endParaRPr sz="1800" b="1" dirty="0">
              <a:latin typeface="Times New Roman"/>
              <a:ea typeface="Times New Roman"/>
              <a:cs typeface="Times New Roman"/>
              <a:sym typeface="Times New Roman"/>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304" name="Google Shape;30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2. Introducción breve a la lección</a:t>
            </a:r>
            <a:br>
              <a:rPr lang="en-US" sz="1800">
                <a:latin typeface="Calibri"/>
                <a:ea typeface="Calibri"/>
                <a:cs typeface="Calibri"/>
                <a:sym typeface="Calibri"/>
              </a:rPr>
            </a:br>
            <a:endParaRPr sz="1800">
              <a:latin typeface="Times New Roman"/>
              <a:ea typeface="Times New Roman"/>
              <a:cs typeface="Times New Roman"/>
              <a:sym typeface="Times New Roman"/>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Hoy tenemos una lección muy especial. Vamos a recordar las promesas que Dios da: la certeza del perdón de nuestros pecados, la esperanza en la resurrección del cuerpo, y la vida eterna con nuestro Señor. </a:t>
            </a:r>
            <a:endParaRPr sz="1800">
              <a:latin typeface="Times New Roman"/>
              <a:ea typeface="Times New Roman"/>
              <a:cs typeface="Times New Roman"/>
              <a:sym typeface="Times New Roman"/>
            </a:endParaRPr>
          </a:p>
          <a:p>
            <a:pPr marL="0" lvl="0" indent="0" algn="l" rtl="0">
              <a:lnSpc>
                <a:spcPct val="100000"/>
              </a:lnSpc>
              <a:spcBef>
                <a:spcPts val="5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1. Los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serán</a:t>
            </a:r>
            <a:r>
              <a:rPr lang="en-US" sz="1800" dirty="0">
                <a:latin typeface="Calibri"/>
                <a:ea typeface="Calibri"/>
                <a:cs typeface="Calibri"/>
                <a:sym typeface="Calibri"/>
              </a:rPr>
              <a:t> </a:t>
            </a:r>
            <a:r>
              <a:rPr lang="en-US" sz="1800" dirty="0" err="1">
                <a:latin typeface="Calibri"/>
                <a:ea typeface="Calibri"/>
                <a:cs typeface="Calibri"/>
                <a:sym typeface="Calibri"/>
              </a:rPr>
              <a:t>llevados</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Cristo para </a:t>
            </a:r>
            <a:r>
              <a:rPr lang="en-US" sz="1800" dirty="0" err="1">
                <a:latin typeface="Calibri"/>
                <a:ea typeface="Calibri"/>
                <a:cs typeface="Calibri"/>
                <a:sym typeface="Calibri"/>
              </a:rPr>
              <a:t>estar</a:t>
            </a:r>
            <a:r>
              <a:rPr lang="en-US" sz="1800" dirty="0">
                <a:latin typeface="Calibri"/>
                <a:ea typeface="Calibri"/>
                <a:cs typeface="Calibri"/>
                <a:sym typeface="Calibri"/>
              </a:rPr>
              <a:t> con </a:t>
            </a:r>
            <a:r>
              <a:rPr lang="en-US" sz="1800" dirty="0" err="1">
                <a:latin typeface="Calibri"/>
                <a:ea typeface="Calibri"/>
                <a:cs typeface="Calibri"/>
                <a:sym typeface="Calibri"/>
              </a:rPr>
              <a:t>Él</a:t>
            </a:r>
            <a:r>
              <a:rPr lang="en-US" sz="1800" dirty="0">
                <a:latin typeface="Calibri"/>
                <a:ea typeface="Calibri"/>
                <a:cs typeface="Calibri"/>
                <a:sym typeface="Calibri"/>
              </a:rPr>
              <a:t> para </a:t>
            </a:r>
            <a:r>
              <a:rPr lang="en-US" sz="1800" dirty="0" err="1">
                <a:latin typeface="Calibri"/>
                <a:ea typeface="Calibri"/>
                <a:cs typeface="Calibri"/>
                <a:sym typeface="Calibri"/>
              </a:rPr>
              <a:t>siempre</a:t>
            </a:r>
            <a:r>
              <a:rPr lang="en-US" sz="1800" dirty="0">
                <a:latin typeface="Calibri"/>
                <a:ea typeface="Calibri"/>
                <a:cs typeface="Calibri"/>
                <a:sym typeface="Calibri"/>
              </a:rPr>
              <a:t>. </a:t>
            </a:r>
            <a:endParaRPr dirty="0"/>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dirty="0">
                <a:latin typeface="Calibri"/>
                <a:ea typeface="Calibri"/>
                <a:cs typeface="Calibri"/>
                <a:sym typeface="Calibri"/>
              </a:rPr>
              <a:t>La Biblia </a:t>
            </a:r>
            <a:r>
              <a:rPr lang="en-US" sz="1800" dirty="0" err="1">
                <a:latin typeface="Calibri"/>
                <a:ea typeface="Calibri"/>
                <a:cs typeface="Calibri"/>
                <a:sym typeface="Calibri"/>
              </a:rPr>
              <a:t>nos</a:t>
            </a:r>
            <a:r>
              <a:rPr lang="en-US" sz="1800" dirty="0">
                <a:latin typeface="Calibri"/>
                <a:ea typeface="Calibri"/>
                <a:cs typeface="Calibri"/>
                <a:sym typeface="Calibri"/>
              </a:rPr>
              <a:t> </a:t>
            </a:r>
            <a:r>
              <a:rPr lang="en-US" sz="1800" dirty="0" err="1">
                <a:latin typeface="Calibri"/>
                <a:ea typeface="Calibri"/>
                <a:cs typeface="Calibri"/>
                <a:sym typeface="Calibri"/>
              </a:rPr>
              <a:t>enseña</a:t>
            </a:r>
            <a:r>
              <a:rPr lang="en-US" sz="1800" dirty="0">
                <a:latin typeface="Calibri"/>
                <a:ea typeface="Calibri"/>
                <a:cs typeface="Calibri"/>
                <a:sym typeface="Calibri"/>
              </a:rPr>
              <a:t> que, al final,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creyentes</a:t>
            </a:r>
            <a:r>
              <a:rPr lang="en-US" sz="1800" dirty="0">
                <a:latin typeface="Calibri"/>
                <a:ea typeface="Calibri"/>
                <a:cs typeface="Calibri"/>
                <a:sym typeface="Calibri"/>
              </a:rPr>
              <a:t> </a:t>
            </a:r>
            <a:r>
              <a:rPr lang="en-US" sz="1800" dirty="0" err="1">
                <a:latin typeface="Calibri"/>
                <a:ea typeface="Calibri"/>
                <a:cs typeface="Calibri"/>
                <a:sym typeface="Calibri"/>
              </a:rPr>
              <a:t>serán</a:t>
            </a:r>
            <a:r>
              <a:rPr lang="en-US" sz="1800" dirty="0">
                <a:latin typeface="Calibri"/>
                <a:ea typeface="Calibri"/>
                <a:cs typeface="Calibri"/>
                <a:sym typeface="Calibri"/>
              </a:rPr>
              <a:t> </a:t>
            </a:r>
            <a:r>
              <a:rPr lang="en-US" sz="1800" dirty="0" err="1">
                <a:latin typeface="Calibri"/>
                <a:ea typeface="Calibri"/>
                <a:cs typeface="Calibri"/>
                <a:sym typeface="Calibri"/>
              </a:rPr>
              <a:t>recibidos</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Cristo para </a:t>
            </a:r>
            <a:r>
              <a:rPr lang="en-US" sz="1800" dirty="0" err="1">
                <a:latin typeface="Calibri"/>
                <a:ea typeface="Calibri"/>
                <a:cs typeface="Calibri"/>
                <a:sym typeface="Calibri"/>
              </a:rPr>
              <a:t>vivir</a:t>
            </a:r>
            <a:r>
              <a:rPr lang="en-US" sz="1800" dirty="0">
                <a:latin typeface="Calibri"/>
                <a:ea typeface="Calibri"/>
                <a:cs typeface="Calibri"/>
                <a:sym typeface="Calibri"/>
              </a:rPr>
              <a:t> </a:t>
            </a:r>
            <a:r>
              <a:rPr lang="en-US" sz="1800" dirty="0" err="1">
                <a:latin typeface="Calibri"/>
                <a:ea typeface="Calibri"/>
                <a:cs typeface="Calibri"/>
                <a:sym typeface="Calibri"/>
              </a:rPr>
              <a:t>eternamente</a:t>
            </a:r>
            <a:r>
              <a:rPr lang="en-US" sz="1800" dirty="0">
                <a:latin typeface="Calibri"/>
                <a:ea typeface="Calibri"/>
                <a:cs typeface="Calibri"/>
                <a:sym typeface="Calibri"/>
              </a:rPr>
              <a:t> con </a:t>
            </a:r>
            <a:r>
              <a:rPr lang="en-US" sz="1800" dirty="0" err="1">
                <a:latin typeface="Calibri"/>
                <a:ea typeface="Calibri"/>
                <a:cs typeface="Calibri"/>
                <a:sym typeface="Calibri"/>
              </a:rPr>
              <a:t>él</a:t>
            </a:r>
            <a:r>
              <a:rPr lang="en-US" sz="1800" dirty="0">
                <a:latin typeface="Calibri"/>
                <a:ea typeface="Calibri"/>
                <a:cs typeface="Calibri"/>
                <a:sym typeface="Calibri"/>
              </a:rPr>
              <a:t>.</a:t>
            </a:r>
            <a:endParaRPr dirty="0"/>
          </a:p>
          <a:p>
            <a:pPr marL="285750" marR="0" lvl="0" indent="-215900" algn="l" rtl="0">
              <a:lnSpc>
                <a:spcPct val="100000"/>
              </a:lnSpc>
              <a:spcBef>
                <a:spcPts val="0"/>
              </a:spcBef>
              <a:spcAft>
                <a:spcPts val="0"/>
              </a:spcAft>
              <a:buSzPts val="1100"/>
              <a:buNone/>
            </a:pPr>
            <a:endParaRPr sz="1800" dirty="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dirty="0">
                <a:latin typeface="Calibri"/>
                <a:ea typeface="Calibri"/>
                <a:cs typeface="Calibri"/>
                <a:sym typeface="Calibri"/>
              </a:rPr>
              <a:t>Mateo 25:34;46 Y </a:t>
            </a:r>
            <a:r>
              <a:rPr lang="en-US" sz="1800" dirty="0" err="1">
                <a:latin typeface="Calibri"/>
                <a:ea typeface="Calibri"/>
                <a:cs typeface="Calibri"/>
                <a:sym typeface="Calibri"/>
              </a:rPr>
              <a:t>entonces</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Rey </a:t>
            </a:r>
            <a:r>
              <a:rPr lang="en-US" sz="1800" dirty="0" err="1">
                <a:latin typeface="Calibri"/>
                <a:ea typeface="Calibri"/>
                <a:cs typeface="Calibri"/>
                <a:sym typeface="Calibri"/>
              </a:rPr>
              <a:t>dirá</a:t>
            </a:r>
            <a:r>
              <a:rPr lang="en-US" sz="1800" dirty="0">
                <a:latin typeface="Calibri"/>
                <a:ea typeface="Calibri"/>
                <a:cs typeface="Calibri"/>
                <a:sym typeface="Calibri"/>
              </a:rPr>
              <a:t> a </a:t>
            </a:r>
            <a:r>
              <a:rPr lang="en-US" sz="1800" dirty="0" err="1">
                <a:latin typeface="Calibri"/>
                <a:ea typeface="Calibri"/>
                <a:cs typeface="Calibri"/>
                <a:sym typeface="Calibri"/>
              </a:rPr>
              <a:t>los</a:t>
            </a:r>
            <a:r>
              <a:rPr lang="en-US" sz="1800" dirty="0">
                <a:latin typeface="Calibri"/>
                <a:ea typeface="Calibri"/>
                <a:cs typeface="Calibri"/>
                <a:sym typeface="Calibri"/>
              </a:rPr>
              <a:t> de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derecha</a:t>
            </a:r>
            <a:r>
              <a:rPr lang="en-US" sz="1800" dirty="0">
                <a:latin typeface="Calibri"/>
                <a:ea typeface="Calibri"/>
                <a:cs typeface="Calibri"/>
                <a:sym typeface="Calibri"/>
              </a:rPr>
              <a:t>: “</a:t>
            </a:r>
            <a:r>
              <a:rPr lang="en-US" sz="1800" dirty="0" err="1">
                <a:latin typeface="Calibri"/>
                <a:ea typeface="Calibri"/>
                <a:cs typeface="Calibri"/>
                <a:sym typeface="Calibri"/>
              </a:rPr>
              <a:t>Vengan</a:t>
            </a:r>
            <a:r>
              <a:rPr lang="en-US" sz="1800" dirty="0">
                <a:latin typeface="Calibri"/>
                <a:ea typeface="Calibri"/>
                <a:cs typeface="Calibri"/>
                <a:sym typeface="Calibri"/>
              </a:rPr>
              <a:t>, </a:t>
            </a:r>
            <a:r>
              <a:rPr lang="en-US" sz="1800" dirty="0" err="1">
                <a:latin typeface="Calibri"/>
                <a:ea typeface="Calibri"/>
                <a:cs typeface="Calibri"/>
                <a:sym typeface="Calibri"/>
              </a:rPr>
              <a:t>benditos</a:t>
            </a:r>
            <a:r>
              <a:rPr lang="en-US" sz="1800" dirty="0">
                <a:latin typeface="Calibri"/>
                <a:ea typeface="Calibri"/>
                <a:cs typeface="Calibri"/>
                <a:sym typeface="Calibri"/>
              </a:rPr>
              <a:t> de mi Padre, y </a:t>
            </a:r>
            <a:r>
              <a:rPr lang="en-US" sz="1800" dirty="0" err="1">
                <a:latin typeface="Calibri"/>
                <a:ea typeface="Calibri"/>
                <a:cs typeface="Calibri"/>
                <a:sym typeface="Calibri"/>
              </a:rPr>
              <a:t>hereden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Reino </a:t>
            </a:r>
            <a:r>
              <a:rPr lang="en-US" sz="1800" dirty="0" err="1">
                <a:latin typeface="Calibri"/>
                <a:ea typeface="Calibri"/>
                <a:cs typeface="Calibri"/>
                <a:sym typeface="Calibri"/>
              </a:rPr>
              <a:t>preparado</a:t>
            </a:r>
            <a:r>
              <a:rPr lang="en-US" sz="1800" dirty="0">
                <a:latin typeface="Calibri"/>
                <a:ea typeface="Calibri"/>
                <a:cs typeface="Calibri"/>
                <a:sym typeface="Calibri"/>
              </a:rPr>
              <a:t> para </a:t>
            </a:r>
            <a:r>
              <a:rPr lang="en-US" sz="1800" dirty="0" err="1">
                <a:latin typeface="Calibri"/>
                <a:ea typeface="Calibri"/>
                <a:cs typeface="Calibri"/>
                <a:sym typeface="Calibri"/>
              </a:rPr>
              <a:t>ustedes</a:t>
            </a:r>
            <a:r>
              <a:rPr lang="en-US" sz="1800" dirty="0">
                <a:latin typeface="Calibri"/>
                <a:ea typeface="Calibri"/>
                <a:cs typeface="Calibri"/>
                <a:sym typeface="Calibri"/>
              </a:rPr>
              <a:t> </a:t>
            </a:r>
            <a:r>
              <a:rPr lang="en-US" sz="1800" dirty="0" err="1">
                <a:latin typeface="Calibri"/>
                <a:ea typeface="Calibri"/>
                <a:cs typeface="Calibri"/>
                <a:sym typeface="Calibri"/>
              </a:rPr>
              <a:t>desde</a:t>
            </a:r>
            <a:r>
              <a:rPr lang="en-US" sz="1800" dirty="0">
                <a:latin typeface="Calibri"/>
                <a:ea typeface="Calibri"/>
                <a:cs typeface="Calibri"/>
                <a:sym typeface="Calibri"/>
              </a:rPr>
              <a:t> la </a:t>
            </a:r>
            <a:r>
              <a:rPr lang="en-US" sz="1800" dirty="0" err="1">
                <a:latin typeface="Calibri"/>
                <a:ea typeface="Calibri"/>
                <a:cs typeface="Calibri"/>
                <a:sym typeface="Calibri"/>
              </a:rPr>
              <a:t>fundación</a:t>
            </a:r>
            <a:r>
              <a:rPr lang="en-US" sz="1800" dirty="0">
                <a:latin typeface="Calibri"/>
                <a:ea typeface="Calibri"/>
                <a:cs typeface="Calibri"/>
                <a:sym typeface="Calibri"/>
              </a:rPr>
              <a:t> del </a:t>
            </a:r>
            <a:r>
              <a:rPr lang="en-US" sz="1800" dirty="0" err="1">
                <a:latin typeface="Calibri"/>
                <a:ea typeface="Calibri"/>
                <a:cs typeface="Calibri"/>
                <a:sym typeface="Calibri"/>
              </a:rPr>
              <a:t>mundo</a:t>
            </a:r>
            <a:r>
              <a:rPr lang="en-US" sz="1800" dirty="0">
                <a:latin typeface="Calibri"/>
                <a:ea typeface="Calibri"/>
                <a:cs typeface="Calibri"/>
                <a:sym typeface="Calibri"/>
              </a:rPr>
              <a:t>” …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justos</a:t>
            </a:r>
            <a:r>
              <a:rPr lang="en-US" sz="1800" dirty="0">
                <a:latin typeface="Calibri"/>
                <a:ea typeface="Calibri"/>
                <a:cs typeface="Calibri"/>
                <a:sym typeface="Calibri"/>
              </a:rPr>
              <a:t> </a:t>
            </a:r>
            <a:r>
              <a:rPr lang="en-US" sz="1800" dirty="0" err="1">
                <a:latin typeface="Calibri"/>
                <a:ea typeface="Calibri"/>
                <a:cs typeface="Calibri"/>
                <a:sym typeface="Calibri"/>
              </a:rPr>
              <a:t>irán</a:t>
            </a:r>
            <a:r>
              <a:rPr lang="en-US" sz="1800" dirty="0">
                <a:latin typeface="Calibri"/>
                <a:ea typeface="Calibri"/>
                <a:cs typeface="Calibri"/>
                <a:sym typeface="Calibri"/>
              </a:rPr>
              <a:t> a la </a:t>
            </a:r>
            <a:r>
              <a:rPr lang="en-US" sz="1800" dirty="0" err="1">
                <a:latin typeface="Calibri"/>
                <a:ea typeface="Calibri"/>
                <a:cs typeface="Calibri"/>
                <a:sym typeface="Calibri"/>
              </a:rPr>
              <a:t>vida</a:t>
            </a:r>
            <a:r>
              <a:rPr lang="en-US" sz="1800" dirty="0">
                <a:latin typeface="Calibri"/>
                <a:ea typeface="Calibri"/>
                <a:cs typeface="Calibri"/>
                <a:sym typeface="Calibri"/>
              </a:rPr>
              <a:t> </a:t>
            </a:r>
            <a:r>
              <a:rPr lang="en-US" sz="1800" dirty="0" err="1">
                <a:latin typeface="Calibri"/>
                <a:ea typeface="Calibri"/>
                <a:cs typeface="Calibri"/>
                <a:sym typeface="Calibri"/>
              </a:rPr>
              <a:t>eterna</a:t>
            </a:r>
            <a:r>
              <a:rPr lang="en-US" sz="1800" dirty="0">
                <a:latin typeface="Calibri"/>
                <a:ea typeface="Calibri"/>
                <a:cs typeface="Calibri"/>
                <a:sym typeface="Calibri"/>
              </a:rPr>
              <a:t>.</a:t>
            </a:r>
            <a:endParaRPr sz="1800" dirty="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dirty="0">
              <a:solidFill>
                <a:schemeClr val="dk1"/>
              </a:solidFill>
              <a:latin typeface="Calibri"/>
              <a:ea typeface="Calibri"/>
              <a:cs typeface="Calibri"/>
              <a:sym typeface="Calibri"/>
            </a:endParaRPr>
          </a:p>
        </p:txBody>
      </p:sp>
      <p:sp>
        <p:nvSpPr>
          <p:cNvPr id="324" name="Google Shape;32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2. ¿</a:t>
            </a:r>
            <a:r>
              <a:rPr lang="en-US" sz="1800" dirty="0" err="1">
                <a:latin typeface="Calibri"/>
                <a:ea typeface="Calibri"/>
                <a:cs typeface="Calibri"/>
                <a:sym typeface="Calibri"/>
              </a:rPr>
              <a:t>Cómo</a:t>
            </a:r>
            <a:r>
              <a:rPr lang="en-US" sz="1800" dirty="0">
                <a:latin typeface="Calibri"/>
                <a:ea typeface="Calibri"/>
                <a:cs typeface="Calibri"/>
                <a:sym typeface="Calibri"/>
              </a:rPr>
              <a:t> </a:t>
            </a:r>
            <a:r>
              <a:rPr lang="en-US" sz="1800" dirty="0" err="1">
                <a:latin typeface="Calibri"/>
                <a:ea typeface="Calibri"/>
                <a:cs typeface="Calibri"/>
                <a:sym typeface="Calibri"/>
              </a:rPr>
              <a:t>será</a:t>
            </a:r>
            <a:r>
              <a:rPr lang="en-US" sz="1800" dirty="0">
                <a:latin typeface="Calibri"/>
                <a:ea typeface="Calibri"/>
                <a:cs typeface="Calibri"/>
                <a:sym typeface="Calibri"/>
              </a:rPr>
              <a:t> la </a:t>
            </a:r>
            <a:r>
              <a:rPr lang="en-US" sz="1800" dirty="0" err="1">
                <a:latin typeface="Calibri"/>
                <a:ea typeface="Calibri"/>
                <a:cs typeface="Calibri"/>
                <a:sym typeface="Calibri"/>
              </a:rPr>
              <a:t>vida</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cielo</a:t>
            </a:r>
            <a:r>
              <a:rPr lang="en-US" sz="1800" dirty="0">
                <a:latin typeface="Calibri"/>
                <a:ea typeface="Calibri"/>
                <a:cs typeface="Calibri"/>
                <a:sym typeface="Calibri"/>
              </a:rPr>
              <a:t> con Dios? </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err="1">
                <a:latin typeface="Calibri"/>
                <a:ea typeface="Calibri"/>
                <a:cs typeface="Calibri"/>
                <a:sym typeface="Calibri"/>
              </a:rPr>
              <a:t>Aunque</a:t>
            </a:r>
            <a:r>
              <a:rPr lang="en-US" sz="1800" dirty="0">
                <a:latin typeface="Calibri"/>
                <a:ea typeface="Calibri"/>
                <a:cs typeface="Calibri"/>
                <a:sym typeface="Calibri"/>
              </a:rPr>
              <a:t> Dios no </a:t>
            </a:r>
            <a:r>
              <a:rPr lang="en-US" sz="1800" dirty="0" err="1">
                <a:latin typeface="Calibri"/>
                <a:ea typeface="Calibri"/>
                <a:cs typeface="Calibri"/>
                <a:sym typeface="Calibri"/>
              </a:rPr>
              <a:t>nos</a:t>
            </a:r>
            <a:r>
              <a:rPr lang="en-US" sz="1800" dirty="0">
                <a:latin typeface="Calibri"/>
                <a:ea typeface="Calibri"/>
                <a:cs typeface="Calibri"/>
                <a:sym typeface="Calibri"/>
              </a:rPr>
              <a:t> </a:t>
            </a:r>
            <a:r>
              <a:rPr lang="en-US" sz="1800" dirty="0" err="1">
                <a:latin typeface="Calibri"/>
                <a:ea typeface="Calibri"/>
                <a:cs typeface="Calibri"/>
                <a:sym typeface="Calibri"/>
              </a:rPr>
              <a:t>revela</a:t>
            </a:r>
            <a:r>
              <a:rPr lang="en-US" sz="1800" dirty="0">
                <a:latin typeface="Calibri"/>
                <a:ea typeface="Calibri"/>
                <a:cs typeface="Calibri"/>
                <a:sym typeface="Calibri"/>
              </a:rPr>
              <a:t> </a:t>
            </a:r>
            <a:r>
              <a:rPr lang="en-US" sz="1800" dirty="0" err="1">
                <a:latin typeface="Calibri"/>
                <a:ea typeface="Calibri"/>
                <a:cs typeface="Calibri"/>
                <a:sym typeface="Calibri"/>
              </a:rPr>
              <a:t>todos</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detalles</a:t>
            </a:r>
            <a:r>
              <a:rPr lang="en-US" sz="1800" dirty="0">
                <a:latin typeface="Calibri"/>
                <a:ea typeface="Calibri"/>
                <a:cs typeface="Calibri"/>
                <a:sym typeface="Calibri"/>
              </a:rPr>
              <a:t> </a:t>
            </a:r>
            <a:r>
              <a:rPr lang="en-US" sz="1800" dirty="0" err="1">
                <a:latin typeface="Calibri"/>
                <a:ea typeface="Calibri"/>
                <a:cs typeface="Calibri"/>
                <a:sym typeface="Calibri"/>
              </a:rPr>
              <a:t>sobre</a:t>
            </a:r>
            <a:r>
              <a:rPr lang="en-US" sz="1800" dirty="0">
                <a:latin typeface="Calibri"/>
                <a:ea typeface="Calibri"/>
                <a:cs typeface="Calibri"/>
                <a:sym typeface="Calibri"/>
              </a:rPr>
              <a:t> </a:t>
            </a:r>
            <a:r>
              <a:rPr lang="en-US" sz="1800" dirty="0" err="1">
                <a:latin typeface="Calibri"/>
                <a:ea typeface="Calibri"/>
                <a:cs typeface="Calibri"/>
                <a:sym typeface="Calibri"/>
              </a:rPr>
              <a:t>nuestro</a:t>
            </a:r>
            <a:r>
              <a:rPr lang="en-US" sz="1800" dirty="0">
                <a:latin typeface="Calibri"/>
                <a:ea typeface="Calibri"/>
                <a:cs typeface="Calibri"/>
                <a:sym typeface="Calibri"/>
              </a:rPr>
              <a:t> </a:t>
            </a:r>
            <a:r>
              <a:rPr lang="en-US" sz="1800" dirty="0" err="1">
                <a:latin typeface="Calibri"/>
                <a:ea typeface="Calibri"/>
                <a:cs typeface="Calibri"/>
                <a:sym typeface="Calibri"/>
              </a:rPr>
              <a:t>hogar</a:t>
            </a:r>
            <a:r>
              <a:rPr lang="en-US" sz="1800" dirty="0">
                <a:latin typeface="Calibri"/>
                <a:ea typeface="Calibri"/>
                <a:cs typeface="Calibri"/>
                <a:sym typeface="Calibri"/>
              </a:rPr>
              <a:t> </a:t>
            </a:r>
            <a:r>
              <a:rPr lang="en-US" sz="1800" dirty="0" err="1">
                <a:latin typeface="Calibri"/>
                <a:ea typeface="Calibri"/>
                <a:cs typeface="Calibri"/>
                <a:sym typeface="Calibri"/>
              </a:rPr>
              <a:t>eterno</a:t>
            </a:r>
            <a:r>
              <a:rPr lang="en-US" sz="1800" dirty="0">
                <a:latin typeface="Calibri"/>
                <a:ea typeface="Calibri"/>
                <a:cs typeface="Calibri"/>
                <a:sym typeface="Calibri"/>
              </a:rPr>
              <a:t>, </a:t>
            </a:r>
            <a:r>
              <a:rPr lang="en-US" sz="1800" dirty="0" err="1">
                <a:latin typeface="Calibri"/>
                <a:ea typeface="Calibri"/>
                <a:cs typeface="Calibri"/>
                <a:sym typeface="Calibri"/>
              </a:rPr>
              <a:t>nos</a:t>
            </a:r>
            <a:r>
              <a:rPr lang="en-US" sz="1800" dirty="0">
                <a:latin typeface="Calibri"/>
                <a:ea typeface="Calibri"/>
                <a:cs typeface="Calibri"/>
                <a:sym typeface="Calibri"/>
              </a:rPr>
              <a:t> da </a:t>
            </a:r>
            <a:r>
              <a:rPr lang="en-US" sz="1800" dirty="0" err="1">
                <a:latin typeface="Calibri"/>
                <a:ea typeface="Calibri"/>
                <a:cs typeface="Calibri"/>
                <a:sym typeface="Calibri"/>
              </a:rPr>
              <a:t>suficientes</a:t>
            </a:r>
            <a:r>
              <a:rPr lang="en-US" sz="1800" dirty="0">
                <a:latin typeface="Calibri"/>
                <a:ea typeface="Calibri"/>
                <a:cs typeface="Calibri"/>
                <a:sym typeface="Calibri"/>
              </a:rPr>
              <a:t> </a:t>
            </a:r>
            <a:r>
              <a:rPr lang="en-US" sz="1800" dirty="0" err="1">
                <a:latin typeface="Calibri"/>
                <a:ea typeface="Calibri"/>
                <a:cs typeface="Calibri"/>
                <a:sym typeface="Calibri"/>
              </a:rPr>
              <a:t>promesas</a:t>
            </a:r>
            <a:r>
              <a:rPr lang="en-US" sz="1800" dirty="0">
                <a:latin typeface="Calibri"/>
                <a:ea typeface="Calibri"/>
                <a:cs typeface="Calibri"/>
                <a:sym typeface="Calibri"/>
              </a:rPr>
              <a:t> para </a:t>
            </a:r>
            <a:r>
              <a:rPr lang="en-US" sz="1800" dirty="0" err="1">
                <a:latin typeface="Calibri"/>
                <a:ea typeface="Calibri"/>
                <a:cs typeface="Calibri"/>
                <a:sym typeface="Calibri"/>
              </a:rPr>
              <a:t>llenar</a:t>
            </a:r>
            <a:r>
              <a:rPr lang="en-US" sz="1800" dirty="0">
                <a:latin typeface="Calibri"/>
                <a:ea typeface="Calibri"/>
                <a:cs typeface="Calibri"/>
                <a:sym typeface="Calibri"/>
              </a:rPr>
              <a:t> </a:t>
            </a:r>
            <a:r>
              <a:rPr lang="en-US" sz="1800" dirty="0" err="1">
                <a:latin typeface="Calibri"/>
                <a:ea typeface="Calibri"/>
                <a:cs typeface="Calibri"/>
                <a:sym typeface="Calibri"/>
              </a:rPr>
              <a:t>nuestros</a:t>
            </a:r>
            <a:r>
              <a:rPr lang="en-US" sz="1800" dirty="0">
                <a:latin typeface="Calibri"/>
                <a:ea typeface="Calibri"/>
                <a:cs typeface="Calibri"/>
                <a:sym typeface="Calibri"/>
              </a:rPr>
              <a:t> </a:t>
            </a:r>
            <a:r>
              <a:rPr lang="en-US" sz="1800" dirty="0" err="1">
                <a:latin typeface="Calibri"/>
                <a:ea typeface="Calibri"/>
                <a:cs typeface="Calibri"/>
                <a:sym typeface="Calibri"/>
              </a:rPr>
              <a:t>corazones</a:t>
            </a:r>
            <a:r>
              <a:rPr lang="en-US" sz="1800" dirty="0">
                <a:latin typeface="Calibri"/>
                <a:ea typeface="Calibri"/>
                <a:cs typeface="Calibri"/>
                <a:sym typeface="Calibri"/>
              </a:rPr>
              <a:t> de </a:t>
            </a:r>
            <a:r>
              <a:rPr lang="en-US" sz="1800" dirty="0" err="1">
                <a:latin typeface="Calibri"/>
                <a:ea typeface="Calibri"/>
                <a:cs typeface="Calibri"/>
                <a:sym typeface="Calibri"/>
              </a:rPr>
              <a:t>esperanza</a:t>
            </a:r>
            <a:r>
              <a:rPr lang="en-US" sz="1800" dirty="0">
                <a:latin typeface="Calibri"/>
                <a:ea typeface="Calibri"/>
                <a:cs typeface="Calibri"/>
                <a:sym typeface="Calibri"/>
              </a:rPr>
              <a:t> y </a:t>
            </a:r>
            <a:r>
              <a:rPr lang="en-US" sz="1800" dirty="0" err="1">
                <a:latin typeface="Calibri"/>
                <a:ea typeface="Calibri"/>
                <a:cs typeface="Calibri"/>
                <a:sym typeface="Calibri"/>
              </a:rPr>
              <a:t>alegría</a:t>
            </a:r>
            <a:r>
              <a:rPr lang="en-US" sz="1800" dirty="0">
                <a:latin typeface="Calibri"/>
                <a:ea typeface="Calibri"/>
                <a:cs typeface="Calibri"/>
                <a:sym typeface="Calibri"/>
              </a:rPr>
              <a:t>. La Biblia lo describe </a:t>
            </a:r>
            <a:r>
              <a:rPr lang="en-US" sz="1800" dirty="0" err="1">
                <a:latin typeface="Calibri"/>
                <a:ea typeface="Calibri"/>
                <a:cs typeface="Calibri"/>
                <a:sym typeface="Calibri"/>
              </a:rPr>
              <a:t>como</a:t>
            </a:r>
            <a:r>
              <a:rPr lang="en-US" sz="1800" dirty="0">
                <a:latin typeface="Calibri"/>
                <a:ea typeface="Calibri"/>
                <a:cs typeface="Calibri"/>
                <a:sym typeface="Calibri"/>
              </a:rPr>
              <a:t> un </a:t>
            </a:r>
            <a:r>
              <a:rPr lang="en-US" sz="1800" dirty="0" err="1">
                <a:latin typeface="Calibri"/>
                <a:ea typeface="Calibri"/>
                <a:cs typeface="Calibri"/>
                <a:sym typeface="Calibri"/>
              </a:rPr>
              <a:t>lugar</a:t>
            </a:r>
            <a:r>
              <a:rPr lang="en-US" sz="1800" dirty="0">
                <a:latin typeface="Calibri"/>
                <a:ea typeface="Calibri"/>
                <a:cs typeface="Calibri"/>
                <a:sym typeface="Calibri"/>
              </a:rPr>
              <a:t> de gloria incomparable y </a:t>
            </a:r>
            <a:r>
              <a:rPr lang="en-US" sz="1800" dirty="0" err="1">
                <a:latin typeface="Calibri"/>
                <a:ea typeface="Calibri"/>
                <a:cs typeface="Calibri"/>
                <a:sym typeface="Calibri"/>
              </a:rPr>
              <a:t>gozo</a:t>
            </a:r>
            <a:r>
              <a:rPr lang="en-US" sz="1800" dirty="0">
                <a:latin typeface="Calibri"/>
                <a:ea typeface="Calibri"/>
                <a:cs typeface="Calibri"/>
                <a:sym typeface="Calibri"/>
              </a:rPr>
              <a:t> </a:t>
            </a:r>
            <a:r>
              <a:rPr lang="en-US" sz="1800" dirty="0" err="1">
                <a:latin typeface="Calibri"/>
                <a:ea typeface="Calibri"/>
                <a:cs typeface="Calibri"/>
                <a:sym typeface="Calibri"/>
              </a:rPr>
              <a:t>eterno</a:t>
            </a:r>
            <a:r>
              <a:rPr lang="en-US" sz="1800" dirty="0">
                <a:latin typeface="Calibri"/>
                <a:ea typeface="Calibri"/>
                <a:cs typeface="Calibri"/>
                <a:sym typeface="Calibri"/>
              </a:rPr>
              <a:t>. </a:t>
            </a:r>
            <a:endParaRPr sz="1800" dirty="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dirty="0">
              <a:solidFill>
                <a:schemeClr val="dk1"/>
              </a:solidFill>
              <a:latin typeface="Calibri"/>
              <a:ea typeface="Calibri"/>
              <a:cs typeface="Calibri"/>
              <a:sym typeface="Calibri"/>
            </a:endParaRPr>
          </a:p>
        </p:txBody>
      </p:sp>
      <p:sp>
        <p:nvSpPr>
          <p:cNvPr id="332" name="Google Shape;33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Apocalipsis 21:1-4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Vi entonces un cielo nuevo y una tierra nueva, porque el primer cielo y la primera tierra habían dejado de existir, y el mar tampoco existía ya. 2 Vi también que la ciudad santa, la nueva Jerusalén, descendía del cielo, de Dios, ataviada como una novia que se adorna para su esposo. 3 Entonces oí que desde el trono salía una potente voz, la cual decía: «Aquí está el tabernáculo de Dios con los hombres. Él vivirá con ellos, y ellos serán su pueblo, y Dios mismo estará con ellos y será su Dios. 4 Dios enjugará las lágrimas de los ojos de ellos, y ya no habrá muerte, ni más llanto, ni lamento ni dolor; porque las primeras cosas habrán dejado de existir.</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48" name="Google Shape;3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Por medio de la fe en Cristo, tenemos la certeza de la salvación, la vida eterna y un hogar preparado en el cielo. Será un lugar perfecto, libre de pecado y de todo sufrimiento, donde estaremos para siempre con nuestro Salvador, gozando de su presencia gloriosa.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a:solidFill>
                <a:schemeClr val="dk1"/>
              </a:solidFill>
              <a:latin typeface="Calibri"/>
              <a:ea typeface="Calibri"/>
              <a:cs typeface="Calibri"/>
              <a:sym typeface="Calibri"/>
            </a:endParaRPr>
          </a:p>
        </p:txBody>
      </p:sp>
      <p:sp>
        <p:nvSpPr>
          <p:cNvPr id="363" name="Google Shape;36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Calibri"/>
              <a:buAutoNum type="arabicPeriod"/>
            </a:pPr>
            <a:r>
              <a:rPr lang="en-US" sz="1800">
                <a:latin typeface="Calibri"/>
                <a:ea typeface="Calibri"/>
                <a:cs typeface="Calibri"/>
                <a:sym typeface="Calibri"/>
              </a:rPr>
              <a:t>El propósito de Academia Cristo</a:t>
            </a:r>
            <a:endParaRPr/>
          </a:p>
          <a:p>
            <a:pPr marL="342900" marR="0" lvl="0" indent="-27305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Nos dedicamos a enseñar la Palabra de Dios, porque en ella el Espíritu Santo nos muestra nuestro pecado y nos revela la gracia de Jesucristo. </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También ofrecemos capacitación para cumplir la Gran Comisión de Jesucristo (Vayan y hagan discípulos de todas las naciones), ayudándoles a crecer en el conocimiento de la Biblia y enseñándoles cómo compartir la Palabra con otros. </a:t>
            </a:r>
            <a:endParaRPr sz="1800">
              <a:latin typeface="Calibri"/>
              <a:ea typeface="Calibri"/>
              <a:cs typeface="Calibri"/>
              <a:sym typeface="Calibri"/>
            </a:endParaRPr>
          </a:p>
          <a:p>
            <a:pPr marL="457200" lvl="0" indent="-228600" algn="l" rtl="0">
              <a:lnSpc>
                <a:spcPct val="100000"/>
              </a:lnSpc>
              <a:spcBef>
                <a:spcPts val="0"/>
              </a:spcBef>
              <a:spcAft>
                <a:spcPts val="0"/>
              </a:spcAft>
              <a:buSzPts val="1100"/>
              <a:buNone/>
            </a:pPr>
            <a:endParaRPr sz="1800" b="0" i="0" u="none" strike="noStrike">
              <a:solidFill>
                <a:srgbClr val="000000"/>
              </a:solidFill>
              <a:latin typeface="Arial"/>
              <a:ea typeface="Arial"/>
              <a:cs typeface="Arial"/>
              <a:sym typeface="Arial"/>
            </a:endParaRPr>
          </a:p>
        </p:txBody>
      </p:sp>
      <p:sp>
        <p:nvSpPr>
          <p:cNvPr id="370" name="Google Shape;37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Diapositiva: “Quiero hacer un grupo de estudio de la Palabra” </a:t>
            </a:r>
            <a:endParaRPr sz="1800"/>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¡Gloria a Dios! Deseamos ayudarte. Tenemos un programa para los que desean compartir la Palabra de Dios. Se llama: Nivel Sembrador. En este nivel siguen estudiando con nosotros y reciben apoyo de un consejero para empezar un Grupo Sembrador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Un Grupo Sembrador es un grupo de personas que estudian la Palabra, oran, y comparten la fe, alabando juntos al Señor.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Si desea plantar un Grupo Sembrador, informe a su profesor o a cualquier de nuestros asesores. </a:t>
            </a:r>
            <a:endParaRPr sz="1800">
              <a:latin typeface="Calibri"/>
              <a:ea typeface="Calibri"/>
              <a:cs typeface="Calibri"/>
              <a:sym typeface="Calibri"/>
            </a:endParaRPr>
          </a:p>
          <a:p>
            <a:pPr marL="0" marR="0" lvl="0" indent="0" algn="l" rtl="0">
              <a:lnSpc>
                <a:spcPct val="107000"/>
              </a:lnSpc>
              <a:spcBef>
                <a:spcPts val="0"/>
              </a:spcBef>
              <a:spcAft>
                <a:spcPts val="800"/>
              </a:spcAft>
              <a:buSzPts val="1100"/>
              <a:buNone/>
            </a:pPr>
            <a:endParaRPr sz="1800" b="1">
              <a:solidFill>
                <a:schemeClr val="dk1"/>
              </a:solidFill>
              <a:latin typeface="Calibri"/>
              <a:ea typeface="Calibri"/>
              <a:cs typeface="Calibri"/>
              <a:sym typeface="Calibri"/>
            </a:endParaRPr>
          </a:p>
        </p:txBody>
      </p:sp>
      <p:sp>
        <p:nvSpPr>
          <p:cNvPr id="381" name="Google Shape;38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2. ¿Te gustaría saber si compartimos las mismas creencias?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Jesús oró por la unidad de sus seguidores (Juan 17:20-21), y Dios desea que nos unamos a quienes comparten nuestra fe. Esa unidad se fortalece al estudiar juntos la Palabra de Dios.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Si, al aprender con nosotros, notas que crees lo mismo que enseñamos y deseas unirte, háznoslo saber.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Al final de Nivel Discipulado, todos los estudiantes tienen la oportunidad de revisar lo aprendido con un profesor para confirmar si compartimos la misma doctrina.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Si en cualquier momento tienes preguntas, no dudes en contactarnos. </a:t>
            </a:r>
            <a:endParaRPr sz="1800">
              <a:latin typeface="Calibri"/>
              <a:ea typeface="Calibri"/>
              <a:cs typeface="Calibri"/>
              <a:sym typeface="Calibri"/>
            </a:endParaRPr>
          </a:p>
          <a:p>
            <a:pPr marL="1073150" lvl="1" indent="0" algn="just" rtl="0">
              <a:lnSpc>
                <a:spcPct val="100000"/>
              </a:lnSpc>
              <a:spcBef>
                <a:spcPts val="0"/>
              </a:spcBef>
              <a:spcAft>
                <a:spcPts val="0"/>
              </a:spcAft>
              <a:buClr>
                <a:schemeClr val="dk1"/>
              </a:buClr>
              <a:buSzPts val="1100"/>
              <a:buFont typeface="Calibri"/>
              <a:buNone/>
            </a:pPr>
            <a:endParaRPr b="0" i="0">
              <a:solidFill>
                <a:srgbClr val="000000"/>
              </a:solidFill>
              <a:latin typeface="Arial"/>
              <a:ea typeface="Arial"/>
              <a:cs typeface="Arial"/>
              <a:sym typeface="Arial"/>
            </a:endParaRPr>
          </a:p>
        </p:txBody>
      </p:sp>
      <p:sp>
        <p:nvSpPr>
          <p:cNvPr id="390" name="Google Shape;39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2. El Proyecto Final</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br>
              <a:rPr lang="en-US" sz="1800" dirty="0">
                <a:latin typeface="Calibri"/>
                <a:ea typeface="Calibri"/>
                <a:cs typeface="Calibri"/>
                <a:sym typeface="Calibri"/>
              </a:rPr>
            </a:br>
            <a:r>
              <a:rPr lang="en-US" sz="1800" b="1" dirty="0">
                <a:latin typeface="Calibri"/>
                <a:ea typeface="Calibri"/>
                <a:cs typeface="Calibri"/>
                <a:sym typeface="Calibri"/>
              </a:rPr>
              <a:t>¿En </a:t>
            </a:r>
            <a:r>
              <a:rPr lang="en-US" sz="1800" b="1" dirty="0" err="1">
                <a:latin typeface="Calibri"/>
                <a:ea typeface="Calibri"/>
                <a:cs typeface="Calibri"/>
                <a:sym typeface="Calibri"/>
              </a:rPr>
              <a:t>qué</a:t>
            </a:r>
            <a:r>
              <a:rPr lang="en-US" sz="1800" b="1" dirty="0">
                <a:latin typeface="Calibri"/>
                <a:ea typeface="Calibri"/>
                <a:cs typeface="Calibri"/>
                <a:sym typeface="Calibri"/>
              </a:rPr>
              <a:t> </a:t>
            </a:r>
            <a:r>
              <a:rPr lang="en-US" sz="1800" b="1" dirty="0" err="1">
                <a:latin typeface="Calibri"/>
                <a:ea typeface="Calibri"/>
                <a:cs typeface="Calibri"/>
                <a:sym typeface="Calibri"/>
              </a:rPr>
              <a:t>consiste</a:t>
            </a:r>
            <a:r>
              <a:rPr lang="en-US" sz="1800" b="1" dirty="0">
                <a:latin typeface="Calibri"/>
                <a:ea typeface="Calibri"/>
                <a:cs typeface="Calibri"/>
                <a:sym typeface="Calibri"/>
              </a:rPr>
              <a:t> </a:t>
            </a:r>
            <a:r>
              <a:rPr lang="en-US" sz="1800" b="1" dirty="0" err="1">
                <a:latin typeface="Calibri"/>
                <a:ea typeface="Calibri"/>
                <a:cs typeface="Calibri"/>
                <a:sym typeface="Calibri"/>
              </a:rPr>
              <a:t>el</a:t>
            </a:r>
            <a:r>
              <a:rPr lang="en-US" sz="1800" b="1" dirty="0">
                <a:latin typeface="Calibri"/>
                <a:ea typeface="Calibri"/>
                <a:cs typeface="Calibri"/>
                <a:sym typeface="Calibri"/>
              </a:rPr>
              <a:t> Proyecto Final?</a:t>
            </a:r>
            <a:r>
              <a:rPr lang="en-US" sz="1800" dirty="0">
                <a:latin typeface="Calibri"/>
                <a:ea typeface="Calibri"/>
                <a:cs typeface="Calibri"/>
                <a:sym typeface="Calibri"/>
              </a:rPr>
              <a:t> </a:t>
            </a:r>
            <a:br>
              <a:rPr lang="en-US" sz="1800" dirty="0">
                <a:latin typeface="Calibri"/>
                <a:ea typeface="Calibri"/>
                <a:cs typeface="Calibri"/>
                <a:sym typeface="Calibri"/>
              </a:rPr>
            </a:br>
            <a:r>
              <a:rPr lang="en-US" sz="1800" dirty="0">
                <a:latin typeface="Calibri"/>
                <a:ea typeface="Calibri"/>
                <a:cs typeface="Calibri"/>
                <a:sym typeface="Calibri"/>
              </a:rPr>
              <a:t>El </a:t>
            </a:r>
            <a:r>
              <a:rPr lang="en-US" sz="1800" dirty="0" err="1">
                <a:latin typeface="Calibri"/>
                <a:ea typeface="Calibri"/>
                <a:cs typeface="Calibri"/>
                <a:sym typeface="Calibri"/>
              </a:rPr>
              <a:t>proyecto</a:t>
            </a:r>
            <a:r>
              <a:rPr lang="en-US" sz="1800" dirty="0">
                <a:latin typeface="Calibri"/>
                <a:ea typeface="Calibri"/>
                <a:cs typeface="Calibri"/>
                <a:sym typeface="Calibri"/>
              </a:rPr>
              <a:t> final </a:t>
            </a:r>
            <a:r>
              <a:rPr lang="en-US" sz="1800" dirty="0" err="1">
                <a:latin typeface="Calibri"/>
                <a:ea typeface="Calibri"/>
                <a:cs typeface="Calibri"/>
                <a:sym typeface="Calibri"/>
              </a:rPr>
              <a:t>consiste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un examen </a:t>
            </a:r>
            <a:r>
              <a:rPr lang="en-US" sz="1800" dirty="0" err="1">
                <a:latin typeface="Calibri"/>
                <a:ea typeface="Calibri"/>
                <a:cs typeface="Calibri"/>
                <a:sym typeface="Calibri"/>
              </a:rPr>
              <a:t>escrito</a:t>
            </a:r>
            <a:r>
              <a:rPr lang="en-US" sz="1800" dirty="0">
                <a:latin typeface="Calibri"/>
                <a:ea typeface="Calibri"/>
                <a:cs typeface="Calibri"/>
                <a:sym typeface="Calibri"/>
              </a:rPr>
              <a:t> con </a:t>
            </a:r>
            <a:r>
              <a:rPr lang="en-US" sz="1800" dirty="0" err="1">
                <a:latin typeface="Calibri"/>
                <a:ea typeface="Calibri"/>
                <a:cs typeface="Calibri"/>
                <a:sym typeface="Calibri"/>
              </a:rPr>
              <a:t>preguntas</a:t>
            </a:r>
            <a:r>
              <a:rPr lang="en-US" sz="1800" dirty="0">
                <a:latin typeface="Calibri"/>
                <a:ea typeface="Calibri"/>
                <a:cs typeface="Calibri"/>
                <a:sym typeface="Calibri"/>
              </a:rPr>
              <a:t> </a:t>
            </a:r>
            <a:r>
              <a:rPr lang="en-US" sz="1800" dirty="0" err="1">
                <a:latin typeface="Calibri"/>
                <a:ea typeface="Calibri"/>
                <a:cs typeface="Calibri"/>
                <a:sym typeface="Calibri"/>
              </a:rPr>
              <a:t>relacionadas</a:t>
            </a:r>
            <a:r>
              <a:rPr lang="en-US" sz="1800" dirty="0">
                <a:latin typeface="Calibri"/>
                <a:ea typeface="Calibri"/>
                <a:cs typeface="Calibri"/>
                <a:sym typeface="Calibri"/>
              </a:rPr>
              <a:t> con </a:t>
            </a:r>
            <a:r>
              <a:rPr lang="en-US" sz="1800" dirty="0" err="1">
                <a:latin typeface="Calibri"/>
                <a:ea typeface="Calibri"/>
                <a:cs typeface="Calibri"/>
                <a:sym typeface="Calibri"/>
              </a:rPr>
              <a:t>cada</a:t>
            </a:r>
            <a:r>
              <a:rPr lang="en-US" sz="1800" dirty="0">
                <a:latin typeface="Calibri"/>
                <a:ea typeface="Calibri"/>
                <a:cs typeface="Calibri"/>
                <a:sym typeface="Calibri"/>
              </a:rPr>
              <a:t> </a:t>
            </a:r>
            <a:r>
              <a:rPr lang="en-US" sz="1800" dirty="0" err="1">
                <a:latin typeface="Calibri"/>
                <a:ea typeface="Calibri"/>
                <a:cs typeface="Calibri"/>
                <a:sym typeface="Calibri"/>
              </a:rPr>
              <a:t>lección</a:t>
            </a:r>
            <a:r>
              <a:rPr lang="en-US" sz="1800" dirty="0">
                <a:latin typeface="Calibri"/>
                <a:ea typeface="Calibri"/>
                <a:cs typeface="Calibri"/>
                <a:sym typeface="Calibri"/>
              </a:rPr>
              <a:t> de </a:t>
            </a:r>
            <a:r>
              <a:rPr lang="en-US" sz="1800" dirty="0" err="1">
                <a:latin typeface="Calibri"/>
                <a:ea typeface="Calibri"/>
                <a:cs typeface="Calibri"/>
                <a:sym typeface="Calibri"/>
              </a:rPr>
              <a:t>este</a:t>
            </a:r>
            <a:r>
              <a:rPr lang="en-US" sz="1800" dirty="0">
                <a:latin typeface="Calibri"/>
                <a:ea typeface="Calibri"/>
                <a:cs typeface="Calibri"/>
                <a:sym typeface="Calibri"/>
              </a:rPr>
              <a:t> </a:t>
            </a:r>
            <a:r>
              <a:rPr lang="en-US" sz="1800" dirty="0" err="1">
                <a:latin typeface="Calibri"/>
                <a:ea typeface="Calibri"/>
                <a:cs typeface="Calibri"/>
                <a:sym typeface="Calibri"/>
              </a:rPr>
              <a:t>curso</a:t>
            </a:r>
            <a:r>
              <a:rPr lang="en-US" sz="1800" dirty="0">
                <a:latin typeface="Calibri"/>
                <a:ea typeface="Calibri"/>
                <a:cs typeface="Calibri"/>
                <a:sym typeface="Calibri"/>
              </a:rPr>
              <a:t>. No es </a:t>
            </a:r>
            <a:r>
              <a:rPr lang="en-US" sz="1800" dirty="0" err="1">
                <a:latin typeface="Calibri"/>
                <a:ea typeface="Calibri"/>
                <a:cs typeface="Calibri"/>
                <a:sym typeface="Calibri"/>
              </a:rPr>
              <a:t>una</a:t>
            </a:r>
            <a:r>
              <a:rPr lang="en-US" sz="1800" dirty="0">
                <a:latin typeface="Calibri"/>
                <a:ea typeface="Calibri"/>
                <a:cs typeface="Calibri"/>
                <a:sym typeface="Calibri"/>
              </a:rPr>
              <a:t> </a:t>
            </a:r>
            <a:r>
              <a:rPr lang="en-US" sz="1800" dirty="0" err="1">
                <a:latin typeface="Calibri"/>
                <a:ea typeface="Calibri"/>
                <a:cs typeface="Calibri"/>
                <a:sym typeface="Calibri"/>
              </a:rPr>
              <a:t>prueba</a:t>
            </a:r>
            <a:r>
              <a:rPr lang="en-US" sz="1800" dirty="0">
                <a:latin typeface="Calibri"/>
                <a:ea typeface="Calibri"/>
                <a:cs typeface="Calibri"/>
                <a:sym typeface="Calibri"/>
              </a:rPr>
              <a:t> para </a:t>
            </a:r>
            <a:r>
              <a:rPr lang="en-US" sz="1800" dirty="0" err="1">
                <a:latin typeface="Calibri"/>
                <a:ea typeface="Calibri"/>
                <a:cs typeface="Calibri"/>
                <a:sym typeface="Calibri"/>
              </a:rPr>
              <a:t>determinar</a:t>
            </a:r>
            <a:r>
              <a:rPr lang="en-US" sz="1800" dirty="0">
                <a:latin typeface="Calibri"/>
                <a:ea typeface="Calibri"/>
                <a:cs typeface="Calibri"/>
                <a:sym typeface="Calibri"/>
              </a:rPr>
              <a:t> </a:t>
            </a:r>
            <a:r>
              <a:rPr lang="en-US" sz="1800" dirty="0" err="1">
                <a:latin typeface="Calibri"/>
                <a:ea typeface="Calibri"/>
                <a:cs typeface="Calibri"/>
                <a:sym typeface="Calibri"/>
              </a:rPr>
              <a:t>tu</a:t>
            </a:r>
            <a:r>
              <a:rPr lang="en-US" sz="1800" dirty="0">
                <a:latin typeface="Calibri"/>
                <a:ea typeface="Calibri"/>
                <a:cs typeface="Calibri"/>
                <a:sym typeface="Calibri"/>
              </a:rPr>
              <a:t> </a:t>
            </a:r>
            <a:r>
              <a:rPr lang="en-US" sz="1800" dirty="0" err="1">
                <a:latin typeface="Calibri"/>
                <a:ea typeface="Calibri"/>
                <a:cs typeface="Calibri"/>
                <a:sym typeface="Calibri"/>
              </a:rPr>
              <a:t>nivel</a:t>
            </a:r>
            <a:r>
              <a:rPr lang="en-US" sz="1800" dirty="0">
                <a:latin typeface="Calibri"/>
                <a:ea typeface="Calibri"/>
                <a:cs typeface="Calibri"/>
                <a:sym typeface="Calibri"/>
              </a:rPr>
              <a:t> de </a:t>
            </a:r>
            <a:r>
              <a:rPr lang="en-US" sz="1800" dirty="0" err="1">
                <a:latin typeface="Calibri"/>
                <a:ea typeface="Calibri"/>
                <a:cs typeface="Calibri"/>
                <a:sym typeface="Calibri"/>
              </a:rPr>
              <a:t>conocimiento</a:t>
            </a:r>
            <a:r>
              <a:rPr lang="en-US" sz="1800" dirty="0">
                <a:latin typeface="Calibri"/>
                <a:ea typeface="Calibri"/>
                <a:cs typeface="Calibri"/>
                <a:sym typeface="Calibri"/>
              </a:rPr>
              <a:t>, </a:t>
            </a:r>
            <a:r>
              <a:rPr lang="en-US" sz="1800" dirty="0" err="1">
                <a:latin typeface="Calibri"/>
                <a:ea typeface="Calibri"/>
                <a:cs typeface="Calibri"/>
                <a:sym typeface="Calibri"/>
              </a:rPr>
              <a:t>sino</a:t>
            </a:r>
            <a:r>
              <a:rPr lang="en-US" sz="1800" dirty="0">
                <a:latin typeface="Calibri"/>
                <a:ea typeface="Calibri"/>
                <a:cs typeface="Calibri"/>
                <a:sym typeface="Calibri"/>
              </a:rPr>
              <a:t> </a:t>
            </a:r>
            <a:r>
              <a:rPr lang="en-US" sz="1800" dirty="0" err="1">
                <a:latin typeface="Calibri"/>
                <a:ea typeface="Calibri"/>
                <a:cs typeface="Calibri"/>
                <a:sym typeface="Calibri"/>
              </a:rPr>
              <a:t>una</a:t>
            </a:r>
            <a:r>
              <a:rPr lang="en-US" sz="1800" dirty="0">
                <a:latin typeface="Calibri"/>
                <a:ea typeface="Calibri"/>
                <a:cs typeface="Calibri"/>
                <a:sym typeface="Calibri"/>
              </a:rPr>
              <a:t> </a:t>
            </a:r>
            <a:r>
              <a:rPr lang="en-US" sz="1800" dirty="0" err="1">
                <a:latin typeface="Calibri"/>
                <a:ea typeface="Calibri"/>
                <a:cs typeface="Calibri"/>
                <a:sym typeface="Calibri"/>
              </a:rPr>
              <a:t>oportunidad</a:t>
            </a:r>
            <a:r>
              <a:rPr lang="en-US" sz="1800" dirty="0">
                <a:latin typeface="Calibri"/>
                <a:ea typeface="Calibri"/>
                <a:cs typeface="Calibri"/>
                <a:sym typeface="Calibri"/>
              </a:rPr>
              <a:t> para </a:t>
            </a:r>
            <a:r>
              <a:rPr lang="en-US" sz="1800" dirty="0" err="1">
                <a:latin typeface="Calibri"/>
                <a:ea typeface="Calibri"/>
                <a:cs typeface="Calibri"/>
                <a:sym typeface="Calibri"/>
              </a:rPr>
              <a:t>reflexionar</a:t>
            </a:r>
            <a:r>
              <a:rPr lang="en-US" sz="1800" dirty="0">
                <a:latin typeface="Calibri"/>
                <a:ea typeface="Calibri"/>
                <a:cs typeface="Calibri"/>
                <a:sym typeface="Calibri"/>
              </a:rPr>
              <a:t> </a:t>
            </a:r>
            <a:r>
              <a:rPr lang="en-US" sz="1800" dirty="0" err="1">
                <a:latin typeface="Calibri"/>
                <a:ea typeface="Calibri"/>
                <a:cs typeface="Calibri"/>
                <a:sym typeface="Calibri"/>
              </a:rPr>
              <a:t>sobre</a:t>
            </a:r>
            <a:r>
              <a:rPr lang="en-US" sz="1800" dirty="0">
                <a:latin typeface="Calibri"/>
                <a:ea typeface="Calibri"/>
                <a:cs typeface="Calibri"/>
                <a:sym typeface="Calibri"/>
              </a:rPr>
              <a:t> lo que has </a:t>
            </a:r>
            <a:r>
              <a:rPr lang="en-US" sz="1800" dirty="0" err="1">
                <a:latin typeface="Calibri"/>
                <a:ea typeface="Calibri"/>
                <a:cs typeface="Calibri"/>
                <a:sym typeface="Calibri"/>
              </a:rPr>
              <a:t>aprendido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clase</a:t>
            </a:r>
            <a:r>
              <a:rPr lang="en-US" sz="1800" dirty="0">
                <a:latin typeface="Calibri"/>
                <a:ea typeface="Calibri"/>
                <a:cs typeface="Calibri"/>
                <a:sym typeface="Calibri"/>
              </a:rPr>
              <a:t>. También </a:t>
            </a:r>
            <a:r>
              <a:rPr lang="en-US" sz="1800" dirty="0" err="1">
                <a:latin typeface="Calibri"/>
                <a:ea typeface="Calibri"/>
                <a:cs typeface="Calibri"/>
                <a:sym typeface="Calibri"/>
              </a:rPr>
              <a:t>en</a:t>
            </a:r>
            <a:r>
              <a:rPr lang="en-US" sz="1800" dirty="0">
                <a:latin typeface="Calibri"/>
                <a:ea typeface="Calibri"/>
                <a:cs typeface="Calibri"/>
                <a:sym typeface="Calibri"/>
              </a:rPr>
              <a:t> un </a:t>
            </a:r>
            <a:r>
              <a:rPr lang="en-US" sz="1800" dirty="0" err="1">
                <a:latin typeface="Calibri"/>
                <a:ea typeface="Calibri"/>
                <a:cs typeface="Calibri"/>
                <a:sym typeface="Calibri"/>
              </a:rPr>
              <a:t>momento</a:t>
            </a:r>
            <a:r>
              <a:rPr lang="en-US" sz="1800" dirty="0">
                <a:latin typeface="Calibri"/>
                <a:ea typeface="Calibri"/>
                <a:cs typeface="Calibri"/>
                <a:sym typeface="Calibri"/>
              </a:rPr>
              <a:t> para </a:t>
            </a:r>
            <a:r>
              <a:rPr lang="en-US" sz="1800" dirty="0" err="1">
                <a:latin typeface="Calibri"/>
                <a:ea typeface="Calibri"/>
                <a:cs typeface="Calibri"/>
                <a:sym typeface="Calibri"/>
              </a:rPr>
              <a:t>plantearle</a:t>
            </a:r>
            <a:r>
              <a:rPr lang="en-US" sz="1800" dirty="0">
                <a:latin typeface="Calibri"/>
                <a:ea typeface="Calibri"/>
                <a:cs typeface="Calibri"/>
                <a:sym typeface="Calibri"/>
              </a:rPr>
              <a:t> al </a:t>
            </a:r>
            <a:r>
              <a:rPr lang="en-US" sz="1800" dirty="0" err="1">
                <a:latin typeface="Calibri"/>
                <a:ea typeface="Calibri"/>
                <a:cs typeface="Calibri"/>
                <a:sym typeface="Calibri"/>
              </a:rPr>
              <a:t>profesor</a:t>
            </a:r>
            <a:r>
              <a:rPr lang="en-US" sz="1800" dirty="0">
                <a:latin typeface="Calibri"/>
                <a:ea typeface="Calibri"/>
                <a:cs typeface="Calibri"/>
                <a:sym typeface="Calibri"/>
              </a:rPr>
              <a:t> </a:t>
            </a:r>
            <a:r>
              <a:rPr lang="en-US" sz="1800" dirty="0" err="1">
                <a:latin typeface="Calibri"/>
                <a:ea typeface="Calibri"/>
                <a:cs typeface="Calibri"/>
                <a:sym typeface="Calibri"/>
              </a:rPr>
              <a:t>cualquier</a:t>
            </a:r>
            <a:r>
              <a:rPr lang="en-US" sz="1800" dirty="0">
                <a:latin typeface="Calibri"/>
                <a:ea typeface="Calibri"/>
                <a:cs typeface="Calibri"/>
                <a:sym typeface="Calibri"/>
              </a:rPr>
              <a:t> </a:t>
            </a:r>
            <a:r>
              <a:rPr lang="en-US" sz="1800" dirty="0" err="1">
                <a:latin typeface="Calibri"/>
                <a:ea typeface="Calibri"/>
                <a:cs typeface="Calibri"/>
                <a:sym typeface="Calibri"/>
              </a:rPr>
              <a:t>pregunta</a:t>
            </a:r>
            <a:r>
              <a:rPr lang="en-US" sz="1800" dirty="0">
                <a:latin typeface="Calibri"/>
                <a:ea typeface="Calibri"/>
                <a:cs typeface="Calibri"/>
                <a:sym typeface="Calibri"/>
              </a:rPr>
              <a:t> que </a:t>
            </a:r>
            <a:r>
              <a:rPr lang="en-US" sz="1800" dirty="0" err="1">
                <a:latin typeface="Calibri"/>
                <a:ea typeface="Calibri"/>
                <a:cs typeface="Calibri"/>
                <a:sym typeface="Calibri"/>
              </a:rPr>
              <a:t>aún</a:t>
            </a:r>
            <a:r>
              <a:rPr lang="en-US" sz="1800" dirty="0">
                <a:latin typeface="Calibri"/>
                <a:ea typeface="Calibri"/>
                <a:cs typeface="Calibri"/>
                <a:sym typeface="Calibri"/>
              </a:rPr>
              <a:t> </a:t>
            </a:r>
            <a:r>
              <a:rPr lang="en-US" sz="1800" dirty="0" err="1">
                <a:latin typeface="Calibri"/>
                <a:ea typeface="Calibri"/>
                <a:cs typeface="Calibri"/>
                <a:sym typeface="Calibri"/>
              </a:rPr>
              <a:t>tengas</a:t>
            </a:r>
            <a:r>
              <a:rPr lang="en-US" sz="1800" dirty="0">
                <a:latin typeface="Calibri"/>
                <a:ea typeface="Calibri"/>
                <a:cs typeface="Calibri"/>
                <a:sym typeface="Calibri"/>
              </a:rPr>
              <a:t>. Cuando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profesor</a:t>
            </a:r>
            <a:r>
              <a:rPr lang="en-US" sz="1800" dirty="0">
                <a:latin typeface="Calibri"/>
                <a:ea typeface="Calibri"/>
                <a:cs typeface="Calibri"/>
                <a:sym typeface="Calibri"/>
              </a:rPr>
              <a:t> revise </a:t>
            </a:r>
            <a:r>
              <a:rPr lang="en-US" sz="1800" dirty="0" err="1">
                <a:latin typeface="Calibri"/>
                <a:ea typeface="Calibri"/>
                <a:cs typeface="Calibri"/>
                <a:sym typeface="Calibri"/>
              </a:rPr>
              <a:t>tu</a:t>
            </a:r>
            <a:r>
              <a:rPr lang="en-US" sz="1800" dirty="0">
                <a:latin typeface="Calibri"/>
                <a:ea typeface="Calibri"/>
                <a:cs typeface="Calibri"/>
                <a:sym typeface="Calibri"/>
              </a:rPr>
              <a:t> </a:t>
            </a:r>
            <a:r>
              <a:rPr lang="en-US" sz="1800" dirty="0" err="1">
                <a:latin typeface="Calibri"/>
                <a:ea typeface="Calibri"/>
                <a:cs typeface="Calibri"/>
                <a:sym typeface="Calibri"/>
              </a:rPr>
              <a:t>proyecto</a:t>
            </a:r>
            <a:r>
              <a:rPr lang="en-US" sz="1800" dirty="0">
                <a:latin typeface="Calibri"/>
                <a:ea typeface="Calibri"/>
                <a:cs typeface="Calibri"/>
                <a:sym typeface="Calibri"/>
              </a:rPr>
              <a:t> final, </a:t>
            </a:r>
            <a:r>
              <a:rPr lang="en-US" sz="1800" dirty="0" err="1">
                <a:latin typeface="Calibri"/>
                <a:ea typeface="Calibri"/>
                <a:cs typeface="Calibri"/>
                <a:sym typeface="Calibri"/>
              </a:rPr>
              <a:t>buscará</a:t>
            </a:r>
            <a:r>
              <a:rPr lang="en-US" sz="1800" dirty="0">
                <a:latin typeface="Calibri"/>
                <a:ea typeface="Calibri"/>
                <a:cs typeface="Calibri"/>
                <a:sym typeface="Calibri"/>
              </a:rPr>
              <a:t> </a:t>
            </a:r>
            <a:r>
              <a:rPr lang="en-US" sz="1800" dirty="0" err="1">
                <a:latin typeface="Calibri"/>
                <a:ea typeface="Calibri"/>
                <a:cs typeface="Calibri"/>
                <a:sym typeface="Calibri"/>
              </a:rPr>
              <a:t>escuchar</a:t>
            </a:r>
            <a:r>
              <a:rPr lang="en-US" sz="1800" dirty="0">
                <a:latin typeface="Calibri"/>
                <a:ea typeface="Calibri"/>
                <a:cs typeface="Calibri"/>
                <a:sym typeface="Calibri"/>
              </a:rPr>
              <a:t> </a:t>
            </a:r>
            <a:r>
              <a:rPr lang="en-US" sz="1800" dirty="0" err="1">
                <a:latin typeface="Calibri"/>
                <a:ea typeface="Calibri"/>
                <a:cs typeface="Calibri"/>
                <a:sym typeface="Calibri"/>
              </a:rPr>
              <a:t>tu</a:t>
            </a:r>
            <a:r>
              <a:rPr lang="en-US" sz="1800" dirty="0">
                <a:latin typeface="Calibri"/>
                <a:ea typeface="Calibri"/>
                <a:cs typeface="Calibri"/>
                <a:sym typeface="Calibri"/>
              </a:rPr>
              <a:t> </a:t>
            </a:r>
            <a:r>
              <a:rPr lang="en-US" sz="1800" dirty="0" err="1">
                <a:latin typeface="Calibri"/>
                <a:ea typeface="Calibri"/>
                <a:cs typeface="Calibri"/>
                <a:sym typeface="Calibri"/>
              </a:rPr>
              <a:t>voz</a:t>
            </a:r>
            <a:r>
              <a:rPr lang="en-US" sz="1800" dirty="0">
                <a:latin typeface="Calibri"/>
                <a:ea typeface="Calibri"/>
                <a:cs typeface="Calibri"/>
                <a:sym typeface="Calibri"/>
              </a:rPr>
              <a:t> personal (no la </a:t>
            </a:r>
            <a:r>
              <a:rPr lang="en-US" sz="1800" dirty="0" err="1">
                <a:latin typeface="Calibri"/>
                <a:ea typeface="Calibri"/>
                <a:cs typeface="Calibri"/>
                <a:sym typeface="Calibri"/>
              </a:rPr>
              <a:t>voz</a:t>
            </a:r>
            <a:r>
              <a:rPr lang="en-US" sz="1800" dirty="0">
                <a:latin typeface="Calibri"/>
                <a:ea typeface="Calibri"/>
                <a:cs typeface="Calibri"/>
                <a:sym typeface="Calibri"/>
              </a:rPr>
              <a:t> de Google o </a:t>
            </a:r>
            <a:r>
              <a:rPr lang="en-US" sz="1800" dirty="0" err="1">
                <a:latin typeface="Calibri"/>
                <a:ea typeface="Calibri"/>
                <a:cs typeface="Calibri"/>
                <a:sym typeface="Calibri"/>
              </a:rPr>
              <a:t>Inteligencia</a:t>
            </a:r>
            <a:r>
              <a:rPr lang="en-US" sz="1800" dirty="0">
                <a:latin typeface="Calibri"/>
                <a:ea typeface="Calibri"/>
                <a:cs typeface="Calibri"/>
                <a:sym typeface="Calibri"/>
              </a:rPr>
              <a:t> Artificial). El </a:t>
            </a:r>
            <a:r>
              <a:rPr lang="en-US" sz="1800" dirty="0" err="1">
                <a:latin typeface="Calibri"/>
                <a:ea typeface="Calibri"/>
                <a:cs typeface="Calibri"/>
                <a:sym typeface="Calibri"/>
              </a:rPr>
              <a:t>profesor</a:t>
            </a:r>
            <a:r>
              <a:rPr lang="en-US" sz="1800" dirty="0">
                <a:latin typeface="Calibri"/>
                <a:ea typeface="Calibri"/>
                <a:cs typeface="Calibri"/>
                <a:sym typeface="Calibri"/>
              </a:rPr>
              <a:t> también </a:t>
            </a:r>
            <a:r>
              <a:rPr lang="en-US" sz="1800" dirty="0" err="1">
                <a:latin typeface="Calibri"/>
                <a:ea typeface="Calibri"/>
                <a:cs typeface="Calibri"/>
                <a:sym typeface="Calibri"/>
              </a:rPr>
              <a:t>desea</a:t>
            </a:r>
            <a:r>
              <a:rPr lang="en-US" sz="1800" dirty="0">
                <a:latin typeface="Calibri"/>
                <a:ea typeface="Calibri"/>
                <a:cs typeface="Calibri"/>
                <a:sym typeface="Calibri"/>
              </a:rPr>
              <a:t> </a:t>
            </a:r>
            <a:r>
              <a:rPr lang="en-US" sz="1800" dirty="0" err="1">
                <a:latin typeface="Calibri"/>
                <a:ea typeface="Calibri"/>
                <a:cs typeface="Calibri"/>
                <a:sym typeface="Calibri"/>
              </a:rPr>
              <a:t>ver</a:t>
            </a:r>
            <a:r>
              <a:rPr lang="en-US" sz="1800" dirty="0">
                <a:latin typeface="Calibri"/>
                <a:ea typeface="Calibri"/>
                <a:cs typeface="Calibri"/>
                <a:sym typeface="Calibri"/>
              </a:rPr>
              <a:t> </a:t>
            </a:r>
            <a:r>
              <a:rPr lang="en-US" sz="1800" dirty="0" err="1">
                <a:latin typeface="Calibri"/>
                <a:ea typeface="Calibri"/>
                <a:cs typeface="Calibri"/>
                <a:sym typeface="Calibri"/>
              </a:rPr>
              <a:t>si</a:t>
            </a:r>
            <a:r>
              <a:rPr lang="en-US" sz="1800" dirty="0">
                <a:latin typeface="Calibri"/>
                <a:ea typeface="Calibri"/>
                <a:cs typeface="Calibri"/>
                <a:sym typeface="Calibri"/>
              </a:rPr>
              <a:t> </a:t>
            </a:r>
            <a:r>
              <a:rPr lang="en-US" sz="1800" dirty="0" err="1">
                <a:latin typeface="Calibri"/>
                <a:ea typeface="Calibri"/>
                <a:cs typeface="Calibri"/>
                <a:sym typeface="Calibri"/>
              </a:rPr>
              <a:t>haces</a:t>
            </a:r>
            <a:r>
              <a:rPr lang="en-US" sz="1800" dirty="0">
                <a:latin typeface="Calibri"/>
                <a:ea typeface="Calibri"/>
                <a:cs typeface="Calibri"/>
                <a:sym typeface="Calibri"/>
              </a:rPr>
              <a:t> </a:t>
            </a:r>
            <a:r>
              <a:rPr lang="en-US" sz="1800" dirty="0" err="1">
                <a:latin typeface="Calibri"/>
                <a:ea typeface="Calibri"/>
                <a:cs typeface="Calibri"/>
                <a:sym typeface="Calibri"/>
              </a:rPr>
              <a:t>referencia</a:t>
            </a:r>
            <a:r>
              <a:rPr lang="en-US" sz="1800" dirty="0">
                <a:latin typeface="Calibri"/>
                <a:ea typeface="Calibri"/>
                <a:cs typeface="Calibri"/>
                <a:sym typeface="Calibri"/>
              </a:rPr>
              <a:t> a lo que </a:t>
            </a:r>
            <a:r>
              <a:rPr lang="en-US" sz="1800" dirty="0" err="1">
                <a:latin typeface="Calibri"/>
                <a:ea typeface="Calibri"/>
                <a:cs typeface="Calibri"/>
                <a:sym typeface="Calibri"/>
              </a:rPr>
              <a:t>hemos</a:t>
            </a:r>
            <a:r>
              <a:rPr lang="en-US" sz="1800" dirty="0">
                <a:latin typeface="Calibri"/>
                <a:ea typeface="Calibri"/>
                <a:cs typeface="Calibri"/>
                <a:sym typeface="Calibri"/>
              </a:rPr>
              <a:t> </a:t>
            </a:r>
            <a:r>
              <a:rPr lang="en-US" sz="1800" dirty="0" err="1">
                <a:latin typeface="Calibri"/>
                <a:ea typeface="Calibri"/>
                <a:cs typeface="Calibri"/>
                <a:sym typeface="Calibri"/>
              </a:rPr>
              <a:t>estudiado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clase</a:t>
            </a:r>
            <a:r>
              <a:rPr lang="en-US" sz="1800" dirty="0">
                <a:latin typeface="Calibri"/>
                <a:ea typeface="Calibri"/>
                <a:cs typeface="Calibri"/>
                <a:sym typeface="Calibri"/>
              </a:rPr>
              <a:t>, </a:t>
            </a:r>
            <a:r>
              <a:rPr lang="en-US" sz="1800" dirty="0" err="1">
                <a:latin typeface="Calibri"/>
                <a:ea typeface="Calibri"/>
                <a:cs typeface="Calibri"/>
                <a:sym typeface="Calibri"/>
              </a:rPr>
              <a:t>especialmente</a:t>
            </a:r>
            <a:r>
              <a:rPr lang="en-US" sz="1800" dirty="0">
                <a:latin typeface="Calibri"/>
                <a:ea typeface="Calibri"/>
                <a:cs typeface="Calibri"/>
                <a:sym typeface="Calibri"/>
              </a:rPr>
              <a:t> </a:t>
            </a:r>
            <a:r>
              <a:rPr lang="en-US" sz="1800" dirty="0" err="1">
                <a:latin typeface="Calibri"/>
                <a:ea typeface="Calibri"/>
                <a:cs typeface="Calibri"/>
                <a:sym typeface="Calibri"/>
              </a:rPr>
              <a:t>textos</a:t>
            </a:r>
            <a:r>
              <a:rPr lang="en-US" sz="1800" dirty="0">
                <a:latin typeface="Calibri"/>
                <a:ea typeface="Calibri"/>
                <a:cs typeface="Calibri"/>
                <a:sym typeface="Calibri"/>
              </a:rPr>
              <a:t> </a:t>
            </a:r>
            <a:r>
              <a:rPr lang="en-US" sz="1800" dirty="0" err="1">
                <a:latin typeface="Calibri"/>
                <a:ea typeface="Calibri"/>
                <a:cs typeface="Calibri"/>
                <a:sym typeface="Calibri"/>
              </a:rPr>
              <a:t>bíblicos</a:t>
            </a:r>
            <a:r>
              <a:rPr lang="en-US" sz="1800" dirty="0">
                <a:latin typeface="Calibri"/>
                <a:ea typeface="Calibri"/>
                <a:cs typeface="Calibri"/>
                <a:sym typeface="Calibri"/>
              </a:rPr>
              <a:t>. </a:t>
            </a:r>
          </a:p>
          <a:p>
            <a:pPr marL="0" marR="0" lvl="0" indent="0" algn="l" rtl="0">
              <a:lnSpc>
                <a:spcPct val="100000"/>
              </a:lnSpc>
              <a:spcBef>
                <a:spcPts val="0"/>
              </a:spcBef>
              <a:spcAft>
                <a:spcPts val="0"/>
              </a:spcAft>
              <a:buSzPts val="1100"/>
              <a:buFont typeface="Calibri"/>
              <a:buNone/>
            </a:pPr>
            <a:endParaRPr lang="en-US" sz="1800" dirty="0">
              <a:latin typeface="Calibri"/>
              <a:ea typeface="Calibri"/>
              <a:cs typeface="Calibri"/>
              <a:sym typeface="Calibri"/>
            </a:endParaRPr>
          </a:p>
          <a:p>
            <a:pPr marL="0" marR="0">
              <a:buNone/>
            </a:pPr>
            <a:r>
              <a:rPr lang="es-ES" sz="1800" b="1" dirty="0">
                <a:effectLst/>
                <a:latin typeface="Calibri" panose="020F0502020204030204" pitchFamily="34" charset="0"/>
                <a:ea typeface="Times New Roman" panose="02020603050405020304" pitchFamily="18" charset="0"/>
              </a:rPr>
              <a:t>Importancia del trabajo personal</a:t>
            </a:r>
            <a:endParaRPr lang="en-US" sz="1800" b="1" dirty="0">
              <a:effectLst/>
              <a:latin typeface="Times New Roman" panose="02020603050405020304" pitchFamily="18" charset="0"/>
              <a:ea typeface="Times New Roman" panose="02020603050405020304" pitchFamily="18" charset="0"/>
            </a:endParaRPr>
          </a:p>
          <a:p>
            <a:pPr marL="0" marR="0">
              <a:buNone/>
            </a:pPr>
            <a:r>
              <a:rPr lang="es-ES" sz="1800" dirty="0">
                <a:effectLst/>
                <a:latin typeface="Calibri" panose="020F0502020204030204" pitchFamily="34" charset="0"/>
                <a:ea typeface="Times New Roman" panose="02020603050405020304" pitchFamily="18" charset="0"/>
              </a:rPr>
              <a:t>El Proyecto Final debe ser propio, sincero y personal, mostrando cómo entiende y aplica lo aprendido. Debe estar escrito con tus propias palabras, aplicado a tu vida y contexto. Como dice 1 Pedro 3:15, deseamos que cada creyente esté “siempre listos para defenderse, con mansedumbre y respeto.” Puedes usar pasajes bíblicos u otras fuentes permitidas, citándolas correctamente. Si el proyecto parece copiado o generado por fuentes externas, deberá rehacerse con reflexión personal, buscando crecimiento espiritual genuino. </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dirty="0">
                <a:latin typeface="Calibri"/>
                <a:ea typeface="Calibri"/>
                <a:cs typeface="Calibri"/>
                <a:sym typeface="Calibri"/>
              </a:rPr>
              <a:t>¿</a:t>
            </a:r>
            <a:r>
              <a:rPr lang="en-US" sz="1800" b="1" dirty="0" err="1">
                <a:latin typeface="Calibri"/>
                <a:ea typeface="Calibri"/>
                <a:cs typeface="Calibri"/>
                <a:sym typeface="Calibri"/>
              </a:rPr>
              <a:t>Cómo</a:t>
            </a:r>
            <a:r>
              <a:rPr lang="en-US" sz="1800" b="1" dirty="0">
                <a:latin typeface="Calibri"/>
                <a:ea typeface="Calibri"/>
                <a:cs typeface="Calibri"/>
                <a:sym typeface="Calibri"/>
              </a:rPr>
              <a:t> </a:t>
            </a:r>
            <a:r>
              <a:rPr lang="en-US" sz="1800" b="1" dirty="0" err="1">
                <a:latin typeface="Calibri"/>
                <a:ea typeface="Calibri"/>
                <a:cs typeface="Calibri"/>
                <a:sym typeface="Calibri"/>
              </a:rPr>
              <a:t>puedo</a:t>
            </a:r>
            <a:r>
              <a:rPr lang="en-US" sz="1800" b="1" dirty="0">
                <a:latin typeface="Calibri"/>
                <a:ea typeface="Calibri"/>
                <a:cs typeface="Calibri"/>
                <a:sym typeface="Calibri"/>
              </a:rPr>
              <a:t> </a:t>
            </a:r>
            <a:r>
              <a:rPr lang="en-US" sz="1800" b="1" dirty="0" err="1">
                <a:latin typeface="Calibri"/>
                <a:ea typeface="Calibri"/>
                <a:cs typeface="Calibri"/>
                <a:sym typeface="Calibri"/>
              </a:rPr>
              <a:t>desarrollar</a:t>
            </a:r>
            <a:r>
              <a:rPr lang="en-US" sz="1800" b="1" dirty="0">
                <a:latin typeface="Calibri"/>
                <a:ea typeface="Calibri"/>
                <a:cs typeface="Calibri"/>
                <a:sym typeface="Calibri"/>
              </a:rPr>
              <a:t> </a:t>
            </a:r>
            <a:r>
              <a:rPr lang="en-US" sz="1800" b="1" dirty="0" err="1">
                <a:latin typeface="Calibri"/>
                <a:ea typeface="Calibri"/>
                <a:cs typeface="Calibri"/>
                <a:sym typeface="Calibri"/>
              </a:rPr>
              <a:t>el</a:t>
            </a:r>
            <a:r>
              <a:rPr lang="en-US" sz="1800" b="1" dirty="0">
                <a:latin typeface="Calibri"/>
                <a:ea typeface="Calibri"/>
                <a:cs typeface="Calibri"/>
                <a:sym typeface="Calibri"/>
              </a:rPr>
              <a:t> Proyecto Final? </a:t>
            </a:r>
            <a:br>
              <a:rPr lang="en-US" sz="1800" dirty="0">
                <a:latin typeface="Calibri"/>
                <a:ea typeface="Calibri"/>
                <a:cs typeface="Calibri"/>
                <a:sym typeface="Calibri"/>
              </a:rPr>
            </a:br>
            <a:r>
              <a:rPr lang="en-US" sz="1800" dirty="0" err="1">
                <a:latin typeface="Calibri"/>
                <a:ea typeface="Calibri"/>
                <a:cs typeface="Calibri"/>
                <a:sym typeface="Calibri"/>
              </a:rPr>
              <a:t>Existen</a:t>
            </a:r>
            <a:r>
              <a:rPr lang="en-US" sz="1800" dirty="0">
                <a:latin typeface="Calibri"/>
                <a:ea typeface="Calibri"/>
                <a:cs typeface="Calibri"/>
                <a:sym typeface="Calibri"/>
              </a:rPr>
              <a:t> </a:t>
            </a:r>
            <a:r>
              <a:rPr lang="en-US" sz="1800" dirty="0" err="1">
                <a:latin typeface="Calibri"/>
                <a:ea typeface="Calibri"/>
                <a:cs typeface="Calibri"/>
                <a:sym typeface="Calibri"/>
              </a:rPr>
              <a:t>varias</a:t>
            </a:r>
            <a:r>
              <a:rPr lang="en-US" sz="1800" dirty="0">
                <a:latin typeface="Calibri"/>
                <a:ea typeface="Calibri"/>
                <a:cs typeface="Calibri"/>
                <a:sym typeface="Calibri"/>
              </a:rPr>
              <a:t> </a:t>
            </a:r>
            <a:r>
              <a:rPr lang="en-US" sz="1800" dirty="0" err="1">
                <a:latin typeface="Calibri"/>
                <a:ea typeface="Calibri"/>
                <a:cs typeface="Calibri"/>
                <a:sym typeface="Calibri"/>
              </a:rPr>
              <a:t>opciones</a:t>
            </a:r>
            <a:r>
              <a:rPr lang="en-US" sz="1800" dirty="0">
                <a:latin typeface="Calibri"/>
                <a:ea typeface="Calibri"/>
                <a:cs typeface="Calibri"/>
                <a:sym typeface="Calibri"/>
              </a:rPr>
              <a:t> para </a:t>
            </a:r>
            <a:r>
              <a:rPr lang="en-US" sz="1800" dirty="0" err="1">
                <a:latin typeface="Calibri"/>
                <a:ea typeface="Calibri"/>
                <a:cs typeface="Calibri"/>
                <a:sym typeface="Calibri"/>
              </a:rPr>
              <a:t>realizar</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proyecto</a:t>
            </a:r>
            <a:r>
              <a:rPr lang="en-US" sz="1800" dirty="0">
                <a:latin typeface="Calibri"/>
                <a:ea typeface="Calibri"/>
                <a:cs typeface="Calibri"/>
                <a:sym typeface="Calibri"/>
              </a:rPr>
              <a:t>. 1. </a:t>
            </a:r>
            <a:r>
              <a:rPr lang="en-US" sz="1800" dirty="0" err="1">
                <a:latin typeface="Calibri"/>
                <a:ea typeface="Calibri"/>
                <a:cs typeface="Calibri"/>
                <a:sym typeface="Calibri"/>
              </a:rPr>
              <a:t>Descargar</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documento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formato</a:t>
            </a:r>
            <a:r>
              <a:rPr lang="en-US" sz="1800" dirty="0">
                <a:latin typeface="Calibri"/>
                <a:ea typeface="Calibri"/>
                <a:cs typeface="Calibri"/>
                <a:sym typeface="Calibri"/>
              </a:rPr>
              <a:t> Word, responder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computador</a:t>
            </a:r>
            <a:r>
              <a:rPr lang="en-US" sz="1800" dirty="0">
                <a:latin typeface="Calibri"/>
                <a:ea typeface="Calibri"/>
                <a:cs typeface="Calibri"/>
                <a:sym typeface="Calibri"/>
              </a:rPr>
              <a:t> o </a:t>
            </a:r>
            <a:r>
              <a:rPr lang="en-US" sz="1800" dirty="0" err="1">
                <a:latin typeface="Calibri"/>
                <a:ea typeface="Calibri"/>
                <a:cs typeface="Calibri"/>
                <a:sym typeface="Calibri"/>
              </a:rPr>
              <a:t>celular</a:t>
            </a:r>
            <a:r>
              <a:rPr lang="en-US" sz="1800" dirty="0">
                <a:latin typeface="Calibri"/>
                <a:ea typeface="Calibri"/>
                <a:cs typeface="Calibri"/>
                <a:sym typeface="Calibri"/>
              </a:rPr>
              <a:t> y </a:t>
            </a:r>
            <a:r>
              <a:rPr lang="en-US" sz="1800" dirty="0" err="1">
                <a:latin typeface="Calibri"/>
                <a:ea typeface="Calibri"/>
                <a:cs typeface="Calibri"/>
                <a:sym typeface="Calibri"/>
              </a:rPr>
              <a:t>enviarlo</a:t>
            </a:r>
            <a:r>
              <a:rPr lang="en-US" sz="1800" dirty="0">
                <a:latin typeface="Calibri"/>
                <a:ea typeface="Calibri"/>
                <a:cs typeface="Calibri"/>
                <a:sym typeface="Calibri"/>
              </a:rPr>
              <a:t> al </a:t>
            </a:r>
            <a:r>
              <a:rPr lang="en-US" sz="1800" dirty="0" err="1">
                <a:latin typeface="Calibri"/>
                <a:ea typeface="Calibri"/>
                <a:cs typeface="Calibri"/>
                <a:sym typeface="Calibri"/>
              </a:rPr>
              <a:t>profesor</a:t>
            </a:r>
            <a:r>
              <a:rPr lang="en-US" sz="1800" dirty="0">
                <a:latin typeface="Calibri"/>
                <a:ea typeface="Calibri"/>
                <a:cs typeface="Calibri"/>
                <a:sym typeface="Calibri"/>
              </a:rPr>
              <a:t>. 2. </a:t>
            </a:r>
            <a:r>
              <a:rPr lang="en-US" sz="1800" dirty="0" err="1">
                <a:latin typeface="Calibri"/>
                <a:ea typeface="Calibri"/>
                <a:cs typeface="Calibri"/>
                <a:sym typeface="Calibri"/>
              </a:rPr>
              <a:t>Imprimir</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documento</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formato</a:t>
            </a:r>
            <a:r>
              <a:rPr lang="en-US" sz="1800" dirty="0">
                <a:latin typeface="Calibri"/>
                <a:ea typeface="Calibri"/>
                <a:cs typeface="Calibri"/>
                <a:sym typeface="Calibri"/>
              </a:rPr>
              <a:t> PDF, </a:t>
            </a:r>
            <a:r>
              <a:rPr lang="en-US" sz="1800" dirty="0" err="1">
                <a:latin typeface="Calibri"/>
                <a:ea typeface="Calibri"/>
                <a:cs typeface="Calibri"/>
                <a:sym typeface="Calibri"/>
              </a:rPr>
              <a:t>escribir</a:t>
            </a:r>
            <a:r>
              <a:rPr lang="en-US" sz="1800" dirty="0">
                <a:latin typeface="Calibri"/>
                <a:ea typeface="Calibri"/>
                <a:cs typeface="Calibri"/>
                <a:sym typeface="Calibri"/>
              </a:rPr>
              <a:t> las </a:t>
            </a:r>
            <a:r>
              <a:rPr lang="en-US" sz="1800" dirty="0" err="1">
                <a:latin typeface="Calibri"/>
                <a:ea typeface="Calibri"/>
                <a:cs typeface="Calibri"/>
                <a:sym typeface="Calibri"/>
              </a:rPr>
              <a:t>respuestas</a:t>
            </a:r>
            <a:r>
              <a:rPr lang="en-US" sz="1800" dirty="0">
                <a:latin typeface="Calibri"/>
                <a:ea typeface="Calibri"/>
                <a:cs typeface="Calibri"/>
                <a:sym typeface="Calibri"/>
              </a:rPr>
              <a:t> a mano, </a:t>
            </a:r>
            <a:r>
              <a:rPr lang="en-US" sz="1800" dirty="0" err="1">
                <a:latin typeface="Calibri"/>
                <a:ea typeface="Calibri"/>
                <a:cs typeface="Calibri"/>
                <a:sym typeface="Calibri"/>
              </a:rPr>
              <a:t>tomar</a:t>
            </a:r>
            <a:r>
              <a:rPr lang="en-US" sz="1800" dirty="0">
                <a:latin typeface="Calibri"/>
                <a:ea typeface="Calibri"/>
                <a:cs typeface="Calibri"/>
                <a:sym typeface="Calibri"/>
              </a:rPr>
              <a:t> </a:t>
            </a:r>
            <a:r>
              <a:rPr lang="en-US" sz="1800" dirty="0" err="1">
                <a:latin typeface="Calibri"/>
                <a:ea typeface="Calibri"/>
                <a:cs typeface="Calibri"/>
                <a:sym typeface="Calibri"/>
              </a:rPr>
              <a:t>fotos</a:t>
            </a:r>
            <a:r>
              <a:rPr lang="en-US" sz="1800" dirty="0">
                <a:latin typeface="Calibri"/>
                <a:ea typeface="Calibri"/>
                <a:cs typeface="Calibri"/>
                <a:sym typeface="Calibri"/>
              </a:rPr>
              <a:t> y </a:t>
            </a:r>
            <a:r>
              <a:rPr lang="en-US" sz="1800" dirty="0" err="1">
                <a:latin typeface="Calibri"/>
                <a:ea typeface="Calibri"/>
                <a:cs typeface="Calibri"/>
                <a:sym typeface="Calibri"/>
              </a:rPr>
              <a:t>enviarlas</a:t>
            </a:r>
            <a:r>
              <a:rPr lang="en-US" sz="1800" dirty="0">
                <a:latin typeface="Calibri"/>
                <a:ea typeface="Calibri"/>
                <a:cs typeface="Calibri"/>
                <a:sym typeface="Calibri"/>
              </a:rPr>
              <a:t> al </a:t>
            </a:r>
            <a:r>
              <a:rPr lang="en-US" sz="1800" dirty="0" err="1">
                <a:latin typeface="Calibri"/>
                <a:ea typeface="Calibri"/>
                <a:cs typeface="Calibri"/>
                <a:sym typeface="Calibri"/>
              </a:rPr>
              <a:t>profesor</a:t>
            </a:r>
            <a:r>
              <a:rPr lang="en-US" sz="1800" dirty="0">
                <a:latin typeface="Calibri"/>
                <a:ea typeface="Calibri"/>
                <a:cs typeface="Calibri"/>
                <a:sym typeface="Calibri"/>
              </a:rPr>
              <a:t>. 3. </a:t>
            </a:r>
            <a:r>
              <a:rPr lang="en-US" sz="1800" dirty="0" err="1">
                <a:latin typeface="Calibri"/>
                <a:ea typeface="Calibri"/>
                <a:cs typeface="Calibri"/>
                <a:sym typeface="Calibri"/>
              </a:rPr>
              <a:t>Escribir</a:t>
            </a:r>
            <a:r>
              <a:rPr lang="en-US" sz="1800" dirty="0">
                <a:latin typeface="Calibri"/>
                <a:ea typeface="Calibri"/>
                <a:cs typeface="Calibri"/>
                <a:sym typeface="Calibri"/>
              </a:rPr>
              <a:t> las </a:t>
            </a:r>
            <a:r>
              <a:rPr lang="en-US" sz="1800" dirty="0" err="1">
                <a:latin typeface="Calibri"/>
                <a:ea typeface="Calibri"/>
                <a:cs typeface="Calibri"/>
                <a:sym typeface="Calibri"/>
              </a:rPr>
              <a:t>preguntas</a:t>
            </a:r>
            <a:r>
              <a:rPr lang="en-US" sz="1800" dirty="0">
                <a:latin typeface="Calibri"/>
                <a:ea typeface="Calibri"/>
                <a:cs typeface="Calibri"/>
                <a:sym typeface="Calibri"/>
              </a:rPr>
              <a:t> y </a:t>
            </a:r>
            <a:r>
              <a:rPr lang="en-US" sz="1800" dirty="0" err="1">
                <a:latin typeface="Calibri"/>
                <a:ea typeface="Calibri"/>
                <a:cs typeface="Calibri"/>
                <a:sym typeface="Calibri"/>
              </a:rPr>
              <a:t>respuestas</a:t>
            </a:r>
            <a:r>
              <a:rPr lang="en-US" sz="1800" dirty="0">
                <a:latin typeface="Calibri"/>
                <a:ea typeface="Calibri"/>
                <a:cs typeface="Calibri"/>
                <a:sym typeface="Calibri"/>
              </a:rPr>
              <a:t> a mano </a:t>
            </a:r>
            <a:r>
              <a:rPr lang="en-US" sz="1800" dirty="0" err="1">
                <a:latin typeface="Calibri"/>
                <a:ea typeface="Calibri"/>
                <a:cs typeface="Calibri"/>
                <a:sym typeface="Calibri"/>
              </a:rPr>
              <a:t>en</a:t>
            </a:r>
            <a:r>
              <a:rPr lang="en-US" sz="1800" dirty="0">
                <a:latin typeface="Calibri"/>
                <a:ea typeface="Calibri"/>
                <a:cs typeface="Calibri"/>
                <a:sym typeface="Calibri"/>
              </a:rPr>
              <a:t> un </a:t>
            </a:r>
            <a:r>
              <a:rPr lang="en-US" sz="1800" dirty="0" err="1">
                <a:latin typeface="Calibri"/>
                <a:ea typeface="Calibri"/>
                <a:cs typeface="Calibri"/>
                <a:sym typeface="Calibri"/>
              </a:rPr>
              <a:t>cuaderno</a:t>
            </a:r>
            <a:r>
              <a:rPr lang="en-US" sz="1800" dirty="0">
                <a:latin typeface="Calibri"/>
                <a:ea typeface="Calibri"/>
                <a:cs typeface="Calibri"/>
                <a:sym typeface="Calibri"/>
              </a:rPr>
              <a:t>, </a:t>
            </a:r>
            <a:r>
              <a:rPr lang="en-US" sz="1800" dirty="0" err="1">
                <a:latin typeface="Calibri"/>
                <a:ea typeface="Calibri"/>
                <a:cs typeface="Calibri"/>
                <a:sym typeface="Calibri"/>
              </a:rPr>
              <a:t>tomar</a:t>
            </a:r>
            <a:r>
              <a:rPr lang="en-US" sz="1800" dirty="0">
                <a:latin typeface="Calibri"/>
                <a:ea typeface="Calibri"/>
                <a:cs typeface="Calibri"/>
                <a:sym typeface="Calibri"/>
              </a:rPr>
              <a:t> </a:t>
            </a:r>
            <a:r>
              <a:rPr lang="en-US" sz="1800" dirty="0" err="1">
                <a:latin typeface="Calibri"/>
                <a:ea typeface="Calibri"/>
                <a:cs typeface="Calibri"/>
                <a:sym typeface="Calibri"/>
              </a:rPr>
              <a:t>fotos</a:t>
            </a:r>
            <a:r>
              <a:rPr lang="en-US" sz="1800" dirty="0">
                <a:latin typeface="Calibri"/>
                <a:ea typeface="Calibri"/>
                <a:cs typeface="Calibri"/>
                <a:sym typeface="Calibri"/>
              </a:rPr>
              <a:t> y </a:t>
            </a:r>
            <a:r>
              <a:rPr lang="en-US" sz="1800" dirty="0" err="1">
                <a:latin typeface="Calibri"/>
                <a:ea typeface="Calibri"/>
                <a:cs typeface="Calibri"/>
                <a:sym typeface="Calibri"/>
              </a:rPr>
              <a:t>enviarlas</a:t>
            </a:r>
            <a:r>
              <a:rPr lang="en-US" sz="1800" dirty="0">
                <a:latin typeface="Calibri"/>
                <a:ea typeface="Calibri"/>
                <a:cs typeface="Calibri"/>
                <a:sym typeface="Calibri"/>
              </a:rPr>
              <a:t> al </a:t>
            </a:r>
            <a:r>
              <a:rPr lang="en-US" sz="1800" dirty="0" err="1">
                <a:latin typeface="Calibri"/>
                <a:ea typeface="Calibri"/>
                <a:cs typeface="Calibri"/>
                <a:sym typeface="Calibri"/>
              </a:rPr>
              <a:t>profesor</a:t>
            </a:r>
            <a:r>
              <a:rPr lang="en-US" sz="1800" dirty="0">
                <a:latin typeface="Calibri"/>
                <a:ea typeface="Calibri"/>
                <a:cs typeface="Calibri"/>
                <a:sym typeface="Calibri"/>
              </a:rPr>
              <a:t>. 4. </a:t>
            </a:r>
            <a:r>
              <a:rPr lang="en-US" sz="1800" dirty="0" err="1">
                <a:latin typeface="Calibri"/>
                <a:ea typeface="Calibri"/>
                <a:cs typeface="Calibri"/>
                <a:sym typeface="Calibri"/>
              </a:rPr>
              <a:t>Coordinar</a:t>
            </a:r>
            <a:r>
              <a:rPr lang="en-US" sz="1800" dirty="0">
                <a:latin typeface="Calibri"/>
                <a:ea typeface="Calibri"/>
                <a:cs typeface="Calibri"/>
                <a:sym typeface="Calibri"/>
              </a:rPr>
              <a:t> </a:t>
            </a:r>
            <a:r>
              <a:rPr lang="en-US" sz="1800" dirty="0" err="1">
                <a:latin typeface="Calibri"/>
                <a:ea typeface="Calibri"/>
                <a:cs typeface="Calibri"/>
                <a:sym typeface="Calibri"/>
              </a:rPr>
              <a:t>una</a:t>
            </a:r>
            <a:r>
              <a:rPr lang="en-US" sz="1800" dirty="0">
                <a:latin typeface="Calibri"/>
                <a:ea typeface="Calibri"/>
                <a:cs typeface="Calibri"/>
                <a:sym typeface="Calibri"/>
              </a:rPr>
              <a:t> </a:t>
            </a:r>
            <a:r>
              <a:rPr lang="en-US" sz="1800" dirty="0" err="1">
                <a:latin typeface="Calibri"/>
                <a:ea typeface="Calibri"/>
                <a:cs typeface="Calibri"/>
                <a:sym typeface="Calibri"/>
              </a:rPr>
              <a:t>entrevista</a:t>
            </a:r>
            <a:r>
              <a:rPr lang="en-US" sz="1800" dirty="0">
                <a:latin typeface="Calibri"/>
                <a:ea typeface="Calibri"/>
                <a:cs typeface="Calibri"/>
                <a:sym typeface="Calibri"/>
              </a:rPr>
              <a:t> con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profesor</a:t>
            </a:r>
            <a:r>
              <a:rPr lang="en-US" sz="1800" dirty="0">
                <a:latin typeface="Calibri"/>
                <a:ea typeface="Calibri"/>
                <a:cs typeface="Calibri"/>
                <a:sym typeface="Calibri"/>
              </a:rPr>
              <a:t> para </a:t>
            </a:r>
            <a:r>
              <a:rPr lang="en-US" sz="1800" dirty="0" err="1">
                <a:latin typeface="Calibri"/>
                <a:ea typeface="Calibri"/>
                <a:cs typeface="Calibri"/>
                <a:sym typeface="Calibri"/>
              </a:rPr>
              <a:t>presentar</a:t>
            </a:r>
            <a:r>
              <a:rPr lang="en-US" sz="1800" dirty="0">
                <a:latin typeface="Calibri"/>
                <a:ea typeface="Calibri"/>
                <a:cs typeface="Calibri"/>
                <a:sym typeface="Calibri"/>
              </a:rPr>
              <a:t> las </a:t>
            </a:r>
            <a:r>
              <a:rPr lang="en-US" sz="1800" dirty="0" err="1">
                <a:latin typeface="Calibri"/>
                <a:ea typeface="Calibri"/>
                <a:cs typeface="Calibri"/>
                <a:sym typeface="Calibri"/>
              </a:rPr>
              <a:t>respuestas</a:t>
            </a:r>
            <a:r>
              <a:rPr lang="en-US" sz="1800" dirty="0">
                <a:latin typeface="Calibri"/>
                <a:ea typeface="Calibri"/>
                <a:cs typeface="Calibri"/>
                <a:sym typeface="Calibri"/>
              </a:rPr>
              <a:t> </a:t>
            </a:r>
            <a:r>
              <a:rPr lang="en-US" sz="1800" dirty="0" err="1">
                <a:latin typeface="Calibri"/>
                <a:ea typeface="Calibri"/>
                <a:cs typeface="Calibri"/>
                <a:sym typeface="Calibri"/>
              </a:rPr>
              <a:t>oralmente</a:t>
            </a:r>
            <a:r>
              <a:rPr lang="en-US" sz="1800" dirty="0">
                <a:latin typeface="Calibri"/>
                <a:ea typeface="Calibri"/>
                <a:cs typeface="Calibri"/>
                <a:sym typeface="Calibri"/>
              </a:rPr>
              <a:t>. </a:t>
            </a:r>
            <a:br>
              <a:rPr lang="en-US" sz="1800" dirty="0">
                <a:latin typeface="Calibri"/>
                <a:ea typeface="Calibri"/>
                <a:cs typeface="Calibri"/>
                <a:sym typeface="Calibri"/>
              </a:rPr>
            </a:br>
            <a:br>
              <a:rPr lang="en-US" sz="1800" dirty="0">
                <a:latin typeface="Calibri"/>
                <a:ea typeface="Calibri"/>
                <a:cs typeface="Calibri"/>
                <a:sym typeface="Calibri"/>
              </a:rPr>
            </a:br>
            <a:r>
              <a:rPr lang="en-US" sz="1800" b="1" dirty="0">
                <a:latin typeface="Calibri"/>
                <a:ea typeface="Calibri"/>
                <a:cs typeface="Calibri"/>
                <a:sym typeface="Calibri"/>
              </a:rPr>
              <a:t>¿</a:t>
            </a:r>
            <a:r>
              <a:rPr lang="en-US" sz="1800" b="1" dirty="0" err="1">
                <a:latin typeface="Calibri"/>
                <a:ea typeface="Calibri"/>
                <a:cs typeface="Calibri"/>
                <a:sym typeface="Calibri"/>
              </a:rPr>
              <a:t>Cómo</a:t>
            </a:r>
            <a:r>
              <a:rPr lang="en-US" sz="1800" b="1" dirty="0">
                <a:latin typeface="Calibri"/>
                <a:ea typeface="Calibri"/>
                <a:cs typeface="Calibri"/>
                <a:sym typeface="Calibri"/>
              </a:rPr>
              <a:t> </a:t>
            </a:r>
            <a:r>
              <a:rPr lang="en-US" sz="1800" b="1" dirty="0" err="1">
                <a:latin typeface="Calibri"/>
                <a:ea typeface="Calibri"/>
                <a:cs typeface="Calibri"/>
                <a:sym typeface="Calibri"/>
              </a:rPr>
              <a:t>puedo</a:t>
            </a:r>
            <a:r>
              <a:rPr lang="en-US" sz="1800" b="1" dirty="0">
                <a:latin typeface="Calibri"/>
                <a:ea typeface="Calibri"/>
                <a:cs typeface="Calibri"/>
                <a:sym typeface="Calibri"/>
              </a:rPr>
              <a:t> </a:t>
            </a:r>
            <a:r>
              <a:rPr lang="en-US" sz="1800" b="1" dirty="0" err="1">
                <a:latin typeface="Calibri"/>
                <a:ea typeface="Calibri"/>
                <a:cs typeface="Calibri"/>
                <a:sym typeface="Calibri"/>
              </a:rPr>
              <a:t>entregar</a:t>
            </a:r>
            <a:r>
              <a:rPr lang="en-US" sz="1800" b="1" dirty="0">
                <a:latin typeface="Calibri"/>
                <a:ea typeface="Calibri"/>
                <a:cs typeface="Calibri"/>
                <a:sym typeface="Calibri"/>
              </a:rPr>
              <a:t> </a:t>
            </a:r>
            <a:r>
              <a:rPr lang="en-US" sz="1800" b="1" dirty="0" err="1">
                <a:latin typeface="Calibri"/>
                <a:ea typeface="Calibri"/>
                <a:cs typeface="Calibri"/>
                <a:sym typeface="Calibri"/>
              </a:rPr>
              <a:t>el</a:t>
            </a:r>
            <a:r>
              <a:rPr lang="en-US" sz="1800" b="1" dirty="0">
                <a:latin typeface="Calibri"/>
                <a:ea typeface="Calibri"/>
                <a:cs typeface="Calibri"/>
                <a:sym typeface="Calibri"/>
              </a:rPr>
              <a:t> Proyecto al </a:t>
            </a:r>
            <a:r>
              <a:rPr lang="en-US" sz="1800" b="1" dirty="0" err="1">
                <a:latin typeface="Calibri"/>
                <a:ea typeface="Calibri"/>
                <a:cs typeface="Calibri"/>
                <a:sym typeface="Calibri"/>
              </a:rPr>
              <a:t>profesor</a:t>
            </a:r>
            <a:r>
              <a:rPr lang="en-US" sz="1800" b="1" dirty="0">
                <a:latin typeface="Calibri"/>
                <a:ea typeface="Calibri"/>
                <a:cs typeface="Calibri"/>
                <a:sym typeface="Calibri"/>
              </a:rPr>
              <a:t>?</a:t>
            </a:r>
            <a:r>
              <a:rPr lang="en-US" sz="1800" dirty="0">
                <a:latin typeface="Calibri"/>
                <a:ea typeface="Calibri"/>
                <a:cs typeface="Calibri"/>
                <a:sym typeface="Calibri"/>
              </a:rPr>
              <a:t> </a:t>
            </a:r>
            <a:br>
              <a:rPr lang="en-US" sz="1800" dirty="0">
                <a:latin typeface="Calibri"/>
                <a:ea typeface="Calibri"/>
                <a:cs typeface="Calibri"/>
                <a:sym typeface="Calibri"/>
              </a:rPr>
            </a:br>
            <a:r>
              <a:rPr lang="en-US" sz="1800" dirty="0" err="1">
                <a:latin typeface="Calibri"/>
                <a:ea typeface="Calibri"/>
                <a:cs typeface="Calibri"/>
                <a:sym typeface="Calibri"/>
              </a:rPr>
              <a:t>Puede</a:t>
            </a:r>
            <a:r>
              <a:rPr lang="en-US" sz="1800" dirty="0">
                <a:latin typeface="Calibri"/>
                <a:ea typeface="Calibri"/>
                <a:cs typeface="Calibri"/>
                <a:sym typeface="Calibri"/>
              </a:rPr>
              <a:t> </a:t>
            </a:r>
            <a:r>
              <a:rPr lang="en-US" sz="1800" dirty="0" err="1">
                <a:latin typeface="Calibri"/>
                <a:ea typeface="Calibri"/>
                <a:cs typeface="Calibri"/>
                <a:sym typeface="Calibri"/>
              </a:rPr>
              <a:t>enviarlo</a:t>
            </a:r>
            <a:r>
              <a:rPr lang="en-US" sz="1800" dirty="0">
                <a:latin typeface="Calibri"/>
                <a:ea typeface="Calibri"/>
                <a:cs typeface="Calibri"/>
                <a:sym typeface="Calibri"/>
              </a:rPr>
              <a:t> a </a:t>
            </a:r>
            <a:r>
              <a:rPr lang="en-US" sz="1800" dirty="0" err="1">
                <a:latin typeface="Calibri"/>
                <a:ea typeface="Calibri"/>
                <a:cs typeface="Calibri"/>
                <a:sym typeface="Calibri"/>
              </a:rPr>
              <a:t>su</a:t>
            </a:r>
            <a:r>
              <a:rPr lang="en-US" sz="1800" dirty="0">
                <a:latin typeface="Calibri"/>
                <a:ea typeface="Calibri"/>
                <a:cs typeface="Calibri"/>
                <a:sym typeface="Calibri"/>
              </a:rPr>
              <a:t> WhatsApp personal o a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correo</a:t>
            </a:r>
            <a:r>
              <a:rPr lang="en-US" sz="1800" dirty="0">
                <a:latin typeface="Calibri"/>
                <a:ea typeface="Calibri"/>
                <a:cs typeface="Calibri"/>
                <a:sym typeface="Calibri"/>
              </a:rPr>
              <a:t> </a:t>
            </a:r>
            <a:r>
              <a:rPr lang="en-US" sz="1800" dirty="0" err="1">
                <a:latin typeface="Calibri"/>
                <a:ea typeface="Calibri"/>
                <a:cs typeface="Calibri"/>
                <a:sym typeface="Calibri"/>
              </a:rPr>
              <a:t>electrónico</a:t>
            </a:r>
            <a:r>
              <a:rPr lang="en-US" sz="1800" dirty="0">
                <a:latin typeface="Calibri"/>
                <a:ea typeface="Calibri"/>
                <a:cs typeface="Calibri"/>
                <a:sym typeface="Calibri"/>
              </a:rPr>
              <a:t>. </a:t>
            </a:r>
            <a:br>
              <a:rPr lang="en-US" sz="1800" dirty="0">
                <a:latin typeface="Calibri"/>
                <a:ea typeface="Calibri"/>
                <a:cs typeface="Calibri"/>
                <a:sym typeface="Calibri"/>
              </a:rPr>
            </a:br>
            <a:br>
              <a:rPr lang="en-US" sz="1800" dirty="0">
                <a:latin typeface="Calibri"/>
                <a:ea typeface="Calibri"/>
                <a:cs typeface="Calibri"/>
                <a:sym typeface="Calibri"/>
              </a:rPr>
            </a:br>
            <a:r>
              <a:rPr lang="en-US" sz="1800" b="1" dirty="0">
                <a:latin typeface="Calibri"/>
                <a:ea typeface="Calibri"/>
                <a:cs typeface="Calibri"/>
                <a:sym typeface="Calibri"/>
              </a:rPr>
              <a:t>¿</a:t>
            </a:r>
            <a:r>
              <a:rPr lang="en-US" sz="1800" b="1" dirty="0" err="1">
                <a:latin typeface="Calibri"/>
                <a:ea typeface="Calibri"/>
                <a:cs typeface="Calibri"/>
                <a:sym typeface="Calibri"/>
              </a:rPr>
              <a:t>Cuál</a:t>
            </a:r>
            <a:r>
              <a:rPr lang="en-US" sz="1800" b="1" dirty="0">
                <a:latin typeface="Calibri"/>
                <a:ea typeface="Calibri"/>
                <a:cs typeface="Calibri"/>
                <a:sym typeface="Calibri"/>
              </a:rPr>
              <a:t> es la </a:t>
            </a:r>
            <a:r>
              <a:rPr lang="en-US" sz="1800" b="1" dirty="0" err="1">
                <a:latin typeface="Calibri"/>
                <a:ea typeface="Calibri"/>
                <a:cs typeface="Calibri"/>
                <a:sym typeface="Calibri"/>
              </a:rPr>
              <a:t>fecha</a:t>
            </a:r>
            <a:r>
              <a:rPr lang="en-US" sz="1800" b="1" dirty="0">
                <a:latin typeface="Calibri"/>
                <a:ea typeface="Calibri"/>
                <a:cs typeface="Calibri"/>
                <a:sym typeface="Calibri"/>
              </a:rPr>
              <a:t> </a:t>
            </a:r>
            <a:r>
              <a:rPr lang="en-US" sz="1800" b="1" dirty="0" err="1">
                <a:latin typeface="Calibri"/>
                <a:ea typeface="Calibri"/>
                <a:cs typeface="Calibri"/>
                <a:sym typeface="Calibri"/>
              </a:rPr>
              <a:t>límite</a:t>
            </a:r>
            <a:r>
              <a:rPr lang="en-US" sz="1800" b="1" dirty="0">
                <a:latin typeface="Calibri"/>
                <a:ea typeface="Calibri"/>
                <a:cs typeface="Calibri"/>
                <a:sym typeface="Calibri"/>
              </a:rPr>
              <a:t> para </a:t>
            </a:r>
            <a:r>
              <a:rPr lang="en-US" sz="1800" b="1" dirty="0" err="1">
                <a:latin typeface="Calibri"/>
                <a:ea typeface="Calibri"/>
                <a:cs typeface="Calibri"/>
                <a:sym typeface="Calibri"/>
              </a:rPr>
              <a:t>entregar</a:t>
            </a:r>
            <a:r>
              <a:rPr lang="en-US" sz="1800" b="1" dirty="0">
                <a:latin typeface="Calibri"/>
                <a:ea typeface="Calibri"/>
                <a:cs typeface="Calibri"/>
                <a:sym typeface="Calibri"/>
              </a:rPr>
              <a:t> </a:t>
            </a:r>
            <a:r>
              <a:rPr lang="en-US" sz="1800" b="1" dirty="0" err="1">
                <a:latin typeface="Calibri"/>
                <a:ea typeface="Calibri"/>
                <a:cs typeface="Calibri"/>
                <a:sym typeface="Calibri"/>
              </a:rPr>
              <a:t>el</a:t>
            </a:r>
            <a:r>
              <a:rPr lang="en-US" sz="1800" b="1" dirty="0">
                <a:latin typeface="Calibri"/>
                <a:ea typeface="Calibri"/>
                <a:cs typeface="Calibri"/>
                <a:sym typeface="Calibri"/>
              </a:rPr>
              <a:t> Proyecto?</a:t>
            </a:r>
            <a:r>
              <a:rPr lang="en-US" sz="1800" dirty="0">
                <a:latin typeface="Calibri"/>
                <a:ea typeface="Calibri"/>
                <a:cs typeface="Calibri"/>
                <a:sym typeface="Calibri"/>
              </a:rPr>
              <a:t> </a:t>
            </a:r>
            <a:br>
              <a:rPr lang="en-US" sz="1800" dirty="0">
                <a:latin typeface="Calibri"/>
                <a:ea typeface="Calibri"/>
                <a:cs typeface="Calibri"/>
                <a:sym typeface="Calibri"/>
              </a:rPr>
            </a:br>
            <a:r>
              <a:rPr lang="en-US" sz="1800" dirty="0">
                <a:latin typeface="Calibri"/>
                <a:ea typeface="Calibri"/>
                <a:cs typeface="Calibri"/>
                <a:sym typeface="Calibri"/>
              </a:rPr>
              <a:t>Tiene hasta 14 días </a:t>
            </a:r>
            <a:r>
              <a:rPr lang="en-US" sz="1800" dirty="0" err="1">
                <a:latin typeface="Calibri"/>
                <a:ea typeface="Calibri"/>
                <a:cs typeface="Calibri"/>
                <a:sym typeface="Calibri"/>
              </a:rPr>
              <a:t>después</a:t>
            </a:r>
            <a:r>
              <a:rPr lang="en-US" sz="1800" dirty="0">
                <a:latin typeface="Calibri"/>
                <a:ea typeface="Calibri"/>
                <a:cs typeface="Calibri"/>
                <a:sym typeface="Calibri"/>
              </a:rPr>
              <a:t> de la </a:t>
            </a:r>
            <a:r>
              <a:rPr lang="en-US" sz="1800" dirty="0" err="1">
                <a:latin typeface="Calibri"/>
                <a:ea typeface="Calibri"/>
                <a:cs typeface="Calibri"/>
                <a:sym typeface="Calibri"/>
              </a:rPr>
              <a:t>última</a:t>
            </a:r>
            <a:r>
              <a:rPr lang="en-US" sz="1800" dirty="0">
                <a:latin typeface="Calibri"/>
                <a:ea typeface="Calibri"/>
                <a:cs typeface="Calibri"/>
                <a:sym typeface="Calibri"/>
              </a:rPr>
              <a:t> </a:t>
            </a:r>
            <a:r>
              <a:rPr lang="en-US" sz="1800" dirty="0" err="1">
                <a:latin typeface="Calibri"/>
                <a:ea typeface="Calibri"/>
                <a:cs typeface="Calibri"/>
                <a:sym typeface="Calibri"/>
              </a:rPr>
              <a:t>clase</a:t>
            </a:r>
            <a:r>
              <a:rPr lang="en-US" sz="1800" dirty="0">
                <a:latin typeface="Calibri"/>
                <a:ea typeface="Calibri"/>
                <a:cs typeface="Calibri"/>
                <a:sym typeface="Calibri"/>
              </a:rPr>
              <a:t>. </a:t>
            </a:r>
            <a:br>
              <a:rPr lang="en-US" sz="1800" dirty="0">
                <a:latin typeface="Calibri"/>
                <a:ea typeface="Calibri"/>
                <a:cs typeface="Calibri"/>
                <a:sym typeface="Calibri"/>
              </a:rPr>
            </a:br>
            <a:br>
              <a:rPr lang="en-US" sz="1800" dirty="0">
                <a:latin typeface="Calibri"/>
                <a:ea typeface="Calibri"/>
                <a:cs typeface="Calibri"/>
                <a:sym typeface="Calibri"/>
              </a:rPr>
            </a:br>
            <a:r>
              <a:rPr lang="en-US" sz="1800" b="1" dirty="0">
                <a:latin typeface="Calibri"/>
                <a:ea typeface="Calibri"/>
                <a:cs typeface="Calibri"/>
                <a:sym typeface="Calibri"/>
              </a:rPr>
              <a:t>¿</a:t>
            </a:r>
            <a:r>
              <a:rPr lang="en-US" sz="1800" b="1" dirty="0" err="1">
                <a:latin typeface="Calibri"/>
                <a:ea typeface="Calibri"/>
                <a:cs typeface="Calibri"/>
                <a:sym typeface="Calibri"/>
              </a:rPr>
              <a:t>Qué</a:t>
            </a:r>
            <a:r>
              <a:rPr lang="en-US" sz="1800" b="1" dirty="0">
                <a:latin typeface="Calibri"/>
                <a:ea typeface="Calibri"/>
                <a:cs typeface="Calibri"/>
                <a:sym typeface="Calibri"/>
              </a:rPr>
              <a:t> </a:t>
            </a:r>
            <a:r>
              <a:rPr lang="en-US" sz="1800" b="1" dirty="0" err="1">
                <a:latin typeface="Calibri"/>
                <a:ea typeface="Calibri"/>
                <a:cs typeface="Calibri"/>
                <a:sym typeface="Calibri"/>
              </a:rPr>
              <a:t>hago</a:t>
            </a:r>
            <a:r>
              <a:rPr lang="en-US" sz="1800" b="1" dirty="0">
                <a:latin typeface="Calibri"/>
                <a:ea typeface="Calibri"/>
                <a:cs typeface="Calibri"/>
                <a:sym typeface="Calibri"/>
              </a:rPr>
              <a:t> </a:t>
            </a:r>
            <a:r>
              <a:rPr lang="en-US" sz="1800" b="1" dirty="0" err="1">
                <a:latin typeface="Calibri"/>
                <a:ea typeface="Calibri"/>
                <a:cs typeface="Calibri"/>
                <a:sym typeface="Calibri"/>
              </a:rPr>
              <a:t>si</a:t>
            </a:r>
            <a:r>
              <a:rPr lang="en-US" sz="1800" b="1" dirty="0">
                <a:latin typeface="Calibri"/>
                <a:ea typeface="Calibri"/>
                <a:cs typeface="Calibri"/>
                <a:sym typeface="Calibri"/>
              </a:rPr>
              <a:t> no </a:t>
            </a:r>
            <a:r>
              <a:rPr lang="en-US" sz="1800" b="1" dirty="0" err="1">
                <a:latin typeface="Calibri"/>
                <a:ea typeface="Calibri"/>
                <a:cs typeface="Calibri"/>
                <a:sym typeface="Calibri"/>
              </a:rPr>
              <a:t>sé</a:t>
            </a:r>
            <a:r>
              <a:rPr lang="en-US" sz="1800" b="1" dirty="0">
                <a:latin typeface="Calibri"/>
                <a:ea typeface="Calibri"/>
                <a:cs typeface="Calibri"/>
                <a:sym typeface="Calibri"/>
              </a:rPr>
              <a:t> la </a:t>
            </a:r>
            <a:r>
              <a:rPr lang="en-US" sz="1800" b="1" dirty="0" err="1">
                <a:latin typeface="Calibri"/>
                <a:ea typeface="Calibri"/>
                <a:cs typeface="Calibri"/>
                <a:sym typeface="Calibri"/>
              </a:rPr>
              <a:t>respuesta</a:t>
            </a:r>
            <a:r>
              <a:rPr lang="en-US" sz="1800" b="1" dirty="0">
                <a:latin typeface="Calibri"/>
                <a:ea typeface="Calibri"/>
                <a:cs typeface="Calibri"/>
                <a:sym typeface="Calibri"/>
              </a:rPr>
              <a:t>?</a:t>
            </a:r>
            <a:r>
              <a:rPr lang="en-US" sz="1800" dirty="0">
                <a:latin typeface="Calibri"/>
                <a:ea typeface="Calibri"/>
                <a:cs typeface="Calibri"/>
                <a:sym typeface="Calibri"/>
              </a:rPr>
              <a:t> </a:t>
            </a:r>
            <a:br>
              <a:rPr lang="en-US" sz="1800" dirty="0">
                <a:latin typeface="Calibri"/>
                <a:ea typeface="Calibri"/>
                <a:cs typeface="Calibri"/>
                <a:sym typeface="Calibri"/>
              </a:rPr>
            </a:br>
            <a:r>
              <a:rPr lang="en-US" sz="1800" dirty="0" err="1">
                <a:latin typeface="Calibri"/>
                <a:ea typeface="Calibri"/>
                <a:cs typeface="Calibri"/>
                <a:sym typeface="Calibri"/>
              </a:rPr>
              <a:t>Puede</a:t>
            </a:r>
            <a:r>
              <a:rPr lang="en-US" sz="1800" dirty="0">
                <a:latin typeface="Calibri"/>
                <a:ea typeface="Calibri"/>
                <a:cs typeface="Calibri"/>
                <a:sym typeface="Calibri"/>
              </a:rPr>
              <a:t> </a:t>
            </a:r>
            <a:r>
              <a:rPr lang="en-US" sz="1800" dirty="0" err="1">
                <a:latin typeface="Calibri"/>
                <a:ea typeface="Calibri"/>
                <a:cs typeface="Calibri"/>
                <a:sym typeface="Calibri"/>
              </a:rPr>
              <a:t>consultar</a:t>
            </a:r>
            <a:r>
              <a:rPr lang="en-US" sz="1800" dirty="0">
                <a:latin typeface="Calibri"/>
                <a:ea typeface="Calibri"/>
                <a:cs typeface="Calibri"/>
                <a:sym typeface="Calibri"/>
              </a:rPr>
              <a:t> sus </a:t>
            </a:r>
            <a:r>
              <a:rPr lang="en-US" sz="1800" dirty="0" err="1">
                <a:latin typeface="Calibri"/>
                <a:ea typeface="Calibri"/>
                <a:cs typeface="Calibri"/>
                <a:sym typeface="Calibri"/>
              </a:rPr>
              <a:t>apuntes</a:t>
            </a:r>
            <a:r>
              <a:rPr lang="en-US" sz="1800" dirty="0">
                <a:latin typeface="Calibri"/>
                <a:ea typeface="Calibri"/>
                <a:cs typeface="Calibri"/>
                <a:sym typeface="Calibri"/>
              </a:rPr>
              <a:t>, </a:t>
            </a:r>
            <a:r>
              <a:rPr lang="en-US" sz="1800" dirty="0" err="1">
                <a:latin typeface="Calibri"/>
                <a:ea typeface="Calibri"/>
                <a:cs typeface="Calibri"/>
                <a:sym typeface="Calibri"/>
              </a:rPr>
              <a:t>los</a:t>
            </a:r>
            <a:r>
              <a:rPr lang="en-US" sz="1800" dirty="0">
                <a:latin typeface="Calibri"/>
                <a:ea typeface="Calibri"/>
                <a:cs typeface="Calibri"/>
                <a:sym typeface="Calibri"/>
              </a:rPr>
              <a:t> videos de las </a:t>
            </a:r>
            <a:r>
              <a:rPr lang="en-US" sz="1800" dirty="0" err="1">
                <a:latin typeface="Calibri"/>
                <a:ea typeface="Calibri"/>
                <a:cs typeface="Calibri"/>
                <a:sym typeface="Calibri"/>
              </a:rPr>
              <a:t>tareas</a:t>
            </a:r>
            <a:r>
              <a:rPr lang="en-US" sz="1800" dirty="0">
                <a:latin typeface="Calibri"/>
                <a:ea typeface="Calibri"/>
                <a:cs typeface="Calibri"/>
                <a:sym typeface="Calibri"/>
              </a:rPr>
              <a:t> o las </a:t>
            </a:r>
            <a:r>
              <a:rPr lang="en-US" sz="1800" dirty="0" err="1">
                <a:latin typeface="Calibri"/>
                <a:ea typeface="Calibri"/>
                <a:cs typeface="Calibri"/>
                <a:sym typeface="Calibri"/>
              </a:rPr>
              <a:t>grabaciones</a:t>
            </a:r>
            <a:r>
              <a:rPr lang="en-US" sz="1800" dirty="0">
                <a:latin typeface="Calibri"/>
                <a:ea typeface="Calibri"/>
                <a:cs typeface="Calibri"/>
                <a:sym typeface="Calibri"/>
              </a:rPr>
              <a:t> de las </a:t>
            </a:r>
            <a:r>
              <a:rPr lang="en-US" sz="1800" dirty="0" err="1">
                <a:latin typeface="Calibri"/>
                <a:ea typeface="Calibri"/>
                <a:cs typeface="Calibri"/>
                <a:sym typeface="Calibri"/>
              </a:rPr>
              <a:t>clases</a:t>
            </a:r>
            <a:r>
              <a:rPr lang="en-US" sz="1800" dirty="0">
                <a:latin typeface="Calibri"/>
                <a:ea typeface="Calibri"/>
                <a:cs typeface="Calibri"/>
                <a:sym typeface="Calibri"/>
              </a:rPr>
              <a:t>. </a:t>
            </a:r>
            <a:r>
              <a:rPr lang="en-US" sz="1800" dirty="0" err="1">
                <a:latin typeface="Calibri"/>
                <a:ea typeface="Calibri"/>
                <a:cs typeface="Calibri"/>
                <a:sym typeface="Calibri"/>
              </a:rPr>
              <a:t>Además</a:t>
            </a:r>
            <a:r>
              <a:rPr lang="en-US" sz="1800" dirty="0">
                <a:latin typeface="Calibri"/>
                <a:ea typeface="Calibri"/>
                <a:cs typeface="Calibri"/>
                <a:sym typeface="Calibri"/>
              </a:rPr>
              <a:t>, </a:t>
            </a:r>
            <a:r>
              <a:rPr lang="en-US" sz="1800" dirty="0" err="1">
                <a:latin typeface="Calibri"/>
                <a:ea typeface="Calibri"/>
                <a:cs typeface="Calibri"/>
                <a:sym typeface="Calibri"/>
              </a:rPr>
              <a:t>siempre</a:t>
            </a:r>
            <a:r>
              <a:rPr lang="en-US" sz="1800" dirty="0">
                <a:latin typeface="Calibri"/>
                <a:ea typeface="Calibri"/>
                <a:cs typeface="Calibri"/>
                <a:sym typeface="Calibri"/>
              </a:rPr>
              <a:t> </a:t>
            </a:r>
            <a:r>
              <a:rPr lang="en-US" sz="1800" dirty="0" err="1">
                <a:latin typeface="Calibri"/>
                <a:ea typeface="Calibri"/>
                <a:cs typeface="Calibri"/>
                <a:sym typeface="Calibri"/>
              </a:rPr>
              <a:t>puede</a:t>
            </a:r>
            <a:r>
              <a:rPr lang="en-US" sz="1800" dirty="0">
                <a:latin typeface="Calibri"/>
                <a:ea typeface="Calibri"/>
                <a:cs typeface="Calibri"/>
                <a:sym typeface="Calibri"/>
              </a:rPr>
              <a:t> </a:t>
            </a:r>
            <a:r>
              <a:rPr lang="en-US" sz="1800" dirty="0" err="1">
                <a:latin typeface="Calibri"/>
                <a:ea typeface="Calibri"/>
                <a:cs typeface="Calibri"/>
                <a:sym typeface="Calibri"/>
              </a:rPr>
              <a:t>preguntar</a:t>
            </a:r>
            <a:r>
              <a:rPr lang="en-US" sz="1800" dirty="0">
                <a:latin typeface="Calibri"/>
                <a:ea typeface="Calibri"/>
                <a:cs typeface="Calibri"/>
                <a:sym typeface="Calibri"/>
              </a:rPr>
              <a:t> al </a:t>
            </a:r>
            <a:r>
              <a:rPr lang="en-US" sz="1800" dirty="0" err="1">
                <a:latin typeface="Calibri"/>
                <a:ea typeface="Calibri"/>
                <a:cs typeface="Calibri"/>
                <a:sym typeface="Calibri"/>
              </a:rPr>
              <a:t>profesor</a:t>
            </a:r>
            <a:r>
              <a:rPr lang="en-US" sz="1800" dirty="0">
                <a:latin typeface="Calibri"/>
                <a:ea typeface="Calibri"/>
                <a:cs typeface="Calibri"/>
                <a:sym typeface="Calibri"/>
              </a:rPr>
              <a:t> </a:t>
            </a:r>
            <a:r>
              <a:rPr lang="en-US" sz="1800" dirty="0" err="1">
                <a:latin typeface="Calibri"/>
                <a:ea typeface="Calibri"/>
                <a:cs typeface="Calibri"/>
                <a:sym typeface="Calibri"/>
              </a:rPr>
              <a:t>si</a:t>
            </a:r>
            <a:r>
              <a:rPr lang="en-US" sz="1800" dirty="0">
                <a:latin typeface="Calibri"/>
                <a:ea typeface="Calibri"/>
                <a:cs typeface="Calibri"/>
                <a:sym typeface="Calibri"/>
              </a:rPr>
              <a:t> </a:t>
            </a:r>
            <a:r>
              <a:rPr lang="en-US" sz="1800" dirty="0" err="1">
                <a:latin typeface="Calibri"/>
                <a:ea typeface="Calibri"/>
                <a:cs typeface="Calibri"/>
                <a:sym typeface="Calibri"/>
              </a:rPr>
              <a:t>tiene</a:t>
            </a:r>
            <a:r>
              <a:rPr lang="en-US" sz="1800" dirty="0">
                <a:latin typeface="Calibri"/>
                <a:ea typeface="Calibri"/>
                <a:cs typeface="Calibri"/>
                <a:sym typeface="Calibri"/>
              </a:rPr>
              <a:t> </a:t>
            </a:r>
            <a:r>
              <a:rPr lang="en-US" sz="1800" dirty="0" err="1">
                <a:latin typeface="Calibri"/>
                <a:ea typeface="Calibri"/>
                <a:cs typeface="Calibri"/>
                <a:sym typeface="Calibri"/>
              </a:rPr>
              <a:t>dudas</a:t>
            </a:r>
            <a:r>
              <a:rPr lang="en-US" sz="1800" dirty="0">
                <a:latin typeface="Calibri"/>
                <a:ea typeface="Calibri"/>
                <a:cs typeface="Calibri"/>
                <a:sym typeface="Calibri"/>
              </a:rPr>
              <a:t>. </a:t>
            </a:r>
            <a:endParaRPr sz="1800" dirty="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399" name="Google Shape;399;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dirty="0">
                <a:effectLst/>
                <a:latin typeface="Calibri" panose="020F0502020204030204" pitchFamily="34" charset="0"/>
                <a:ea typeface="Calibri" panose="020F0502020204030204" pitchFamily="34" charset="0"/>
              </a:rPr>
              <a:t>TAREA PARA LA LECCIÓN 9</a:t>
            </a:r>
            <a:br>
              <a:rPr lang="es-ES" sz="1800" b="1"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Ver el siguiente video breve de instrucción: </a:t>
            </a:r>
            <a:r>
              <a:rPr lang="es-ES" sz="1800" dirty="0">
                <a:solidFill>
                  <a:srgbClr val="0000FF"/>
                </a:solidFill>
                <a:effectLst/>
                <a:latin typeface="Calibri" panose="020F0502020204030204" pitchFamily="34" charset="0"/>
                <a:ea typeface="Calibri" panose="020F0502020204030204" pitchFamily="34" charset="0"/>
                <a:hlinkClick r:id="rId3"/>
              </a:rPr>
              <a:t>https://www.youtube.com/watch?v=CrDvD2lk3po</a:t>
            </a: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buNone/>
            </a:pPr>
            <a:r>
              <a:rPr lang="es-ES" sz="1800" dirty="0">
                <a:solidFill>
                  <a:srgbClr val="000000"/>
                </a:solidFill>
                <a:effectLst/>
                <a:latin typeface="Calibri" panose="020F0502020204030204" pitchFamily="34" charset="0"/>
                <a:ea typeface="Calibri" panose="020F0502020204030204" pitchFamily="34" charset="0"/>
              </a:rPr>
              <a:t>2. Leer Mateo 25:31-46</a:t>
            </a:r>
            <a:endParaRPr lang="en-US" sz="1800" dirty="0">
              <a:effectLst/>
              <a:latin typeface="Times New Roman" panose="02020603050405020304" pitchFamily="18" charset="0"/>
              <a:ea typeface="Times New Roman" panose="02020603050405020304" pitchFamily="18" charset="0"/>
            </a:endParaRPr>
          </a:p>
          <a:p>
            <a:pPr marL="0" marR="0">
              <a:buNone/>
            </a:pPr>
            <a:r>
              <a:rPr lang="es-ES" sz="1800" dirty="0">
                <a:effectLst/>
                <a:latin typeface="Calibri" panose="020F0502020204030204" pitchFamily="34" charset="0"/>
                <a:ea typeface="Calibri" panose="020F0502020204030204" pitchFamily="34" charset="0"/>
              </a:rPr>
              <a:t>3. Reflexionar y responder</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Haz una lista de los acontecimientos que sucederán en el día de Juicio. </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a:t>
            </a: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En qué se diferencia el juicio que sucede en el momento de nuestra muerte del juicio del Día del Juicio? (Hebreos 9:27)</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¿Por qué el día de juicio no es un motivo de miedo para los creyentes?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0" marR="0" lvl="0" indent="0" algn="l" rtl="0">
              <a:lnSpc>
                <a:spcPct val="100000"/>
              </a:lnSpc>
              <a:spcBef>
                <a:spcPts val="0"/>
              </a:spcBef>
              <a:spcAft>
                <a:spcPts val="0"/>
              </a:spcAft>
              <a:buSzPts val="1100"/>
              <a:buFont typeface="Calibri"/>
              <a:buNone/>
            </a:pPr>
            <a:endParaRPr sz="1704" dirty="0">
              <a:solidFill>
                <a:schemeClr val="dk1"/>
              </a:solidFill>
              <a:latin typeface="Calibri"/>
              <a:ea typeface="Calibri"/>
              <a:cs typeface="Calibri"/>
              <a:sym typeface="Calibri"/>
            </a:endParaRPr>
          </a:p>
        </p:txBody>
      </p:sp>
      <p:sp>
        <p:nvSpPr>
          <p:cNvPr id="402" name="Google Shape;40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Señor nuestro Dios, te damos gracias de todo corazón por la certeza que nos das en tu Palabra. Gracias porque, en Cristo, tenemos el perdón completo de nuestros pecados, la promesa de la resurrección gloriosa y la esperanza segura de la vida eterna contigo. Fortalece nuestra fe cada día, para que no dudemos de tus promesas, sino que vivamos con confianza, gozo y gratitud. Ayúdanos a recordar que todo lo que tenemos es por tu gracia y no por nuestras obras, y que nuestra salvación está segura en Jesús.</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Al despedirnos hoy, te pedimos que sigas guiándonos por medio de tu Espíritu Santo. Ayúdanos a llevar estas verdades en nuestros corazones, a compartirlas con otros, y a vivir cada día con la mirada puesta en nuestro hogar eterno contigo. A ti sea toda la gloria, la honra y la alabanza, ahora y por siempre. En el nombre de nuestro Salvador Jesucristo, oramos. </a:t>
            </a:r>
            <a:r>
              <a:rPr lang="en-US" sz="1800" b="1">
                <a:latin typeface="Calibri"/>
                <a:ea typeface="Calibri"/>
                <a:cs typeface="Calibri"/>
                <a:sym typeface="Calibri"/>
              </a:rPr>
              <a:t>Amén.</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06" name="Google Shape;40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3. Oración </a:t>
            </a:r>
            <a:endParaRPr sz="1800">
              <a:latin typeface="Times New Roman"/>
              <a:ea typeface="Times New Roman"/>
              <a:cs typeface="Times New Roman"/>
              <a:sym typeface="Times New Roman"/>
            </a:endParaRPr>
          </a:p>
          <a:p>
            <a:pPr marL="0" marR="0" lvl="0" indent="0" algn="l" rtl="0">
              <a:lnSpc>
                <a:spcPct val="100000"/>
              </a:lnSpc>
              <a:spcBef>
                <a:spcPts val="50"/>
              </a:spcBef>
              <a:spcAft>
                <a:spcPts val="0"/>
              </a:spcAft>
              <a:buSzPts val="1100"/>
              <a:buFont typeface="Calibri"/>
              <a:buNone/>
            </a:pPr>
            <a:r>
              <a:rPr lang="en-US" sz="1800" i="1">
                <a:solidFill>
                  <a:srgbClr val="00B050"/>
                </a:solidFill>
                <a:latin typeface="Calibri"/>
                <a:ea typeface="Calibri"/>
                <a:cs typeface="Calibri"/>
                <a:sym typeface="Calibri"/>
              </a:rPr>
              <a:t>Comienza con la siguiente oración (o usa una propia): </a:t>
            </a:r>
            <a:br>
              <a:rPr lang="en-US" sz="1800" i="1">
                <a:solidFill>
                  <a:srgbClr val="00B050"/>
                </a:solidFill>
                <a:latin typeface="Calibri"/>
                <a:ea typeface="Calibri"/>
                <a:cs typeface="Calibri"/>
                <a:sym typeface="Calibri"/>
              </a:rPr>
            </a:br>
            <a:endParaRPr sz="1800">
              <a:latin typeface="Calibri"/>
              <a:ea typeface="Calibri"/>
              <a:cs typeface="Calibri"/>
              <a:sym typeface="Calibri"/>
            </a:endParaRPr>
          </a:p>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Señor Dios, te damos gracias porque, por medio de tu Palabra, nos enseñas la verdad sobre nuestro perdón, nuestra resurrección y la vida eterna. Gracias por enviar a tu Hijo Jesucristo para salvarnos, y por darnos al Espíritu Santo para fortalecernos en la fe. Te pedimos que bendigas nuestro estudio hoy. Abre nuestro entendimiento, fortalece nuestra fe y ayúdanos a confiar firmemente en tus promesas. Llena nuestros corazones de gozo y esperanza en todo lo que tú nos has hecho y harás por nosotros. </a:t>
            </a:r>
            <a:endParaRPr sz="1800">
              <a:latin typeface="Times New Roman"/>
              <a:ea typeface="Times New Roman"/>
              <a:cs typeface="Times New Roman"/>
              <a:sym typeface="Times New Roman"/>
            </a:endParaRPr>
          </a:p>
          <a:p>
            <a:pPr marL="0" marR="171450" lvl="0" indent="0" algn="l" rtl="0">
              <a:lnSpc>
                <a:spcPct val="100000"/>
              </a:lnSpc>
              <a:spcBef>
                <a:spcPts val="105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1000"/>
              </a:spcAft>
              <a:buSzPts val="1100"/>
              <a:buNone/>
            </a:pPr>
            <a:endParaRPr b="1" u="sng">
              <a:solidFill>
                <a:schemeClr val="dk1"/>
              </a:solidFill>
              <a:latin typeface="Calibri"/>
              <a:ea typeface="Calibri"/>
              <a:cs typeface="Calibri"/>
              <a:sym typeface="Calibri"/>
            </a:endParaRPr>
          </a:p>
        </p:txBody>
      </p:sp>
      <p:sp>
        <p:nvSpPr>
          <p:cNvPr id="414" name="Google Shape;414;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lvl="0" indent="0" algn="l" rtl="0">
              <a:lnSpc>
                <a:spcPct val="100000"/>
              </a:lnSpc>
              <a:spcBef>
                <a:spcPts val="1300"/>
              </a:spcBef>
              <a:spcAft>
                <a:spcPts val="0"/>
              </a:spcAft>
              <a:buSzPts val="1100"/>
              <a:buFont typeface="Calibri"/>
              <a:buNone/>
            </a:pPr>
            <a:r>
              <a:rPr lang="en-US" sz="1800" b="1" u="sng" dirty="0">
                <a:solidFill>
                  <a:srgbClr val="000000"/>
                </a:solidFill>
                <a:latin typeface="Calibri"/>
                <a:ea typeface="Calibri"/>
                <a:cs typeface="Calibri"/>
                <a:sym typeface="Calibri"/>
              </a:rPr>
              <a:t>OBJETIVOS DE LECCIÓN 8</a:t>
            </a:r>
            <a:endParaRPr sz="1800" b="0" u="sng" dirty="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Arial"/>
              <a:buNone/>
            </a:pPr>
            <a:endParaRPr sz="1800" b="0" u="sng" dirty="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1" dirty="0">
                <a:solidFill>
                  <a:srgbClr val="000000"/>
                </a:solidFill>
                <a:latin typeface="Calibri"/>
                <a:ea typeface="Calibri"/>
                <a:cs typeface="Calibri"/>
                <a:sym typeface="Calibri"/>
              </a:rPr>
              <a:t>1. </a:t>
            </a:r>
            <a:r>
              <a:rPr lang="en-US" sz="1800" b="1" dirty="0" err="1">
                <a:solidFill>
                  <a:srgbClr val="000000"/>
                </a:solidFill>
                <a:latin typeface="Calibri"/>
                <a:ea typeface="Calibri"/>
                <a:cs typeface="Calibri"/>
                <a:sym typeface="Calibri"/>
              </a:rPr>
              <a:t>Explicar</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por</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qué</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podemos</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tener</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certeza</a:t>
            </a:r>
            <a:r>
              <a:rPr lang="en-US" sz="1800" b="1" dirty="0">
                <a:solidFill>
                  <a:srgbClr val="000000"/>
                </a:solidFill>
                <a:latin typeface="Calibri"/>
                <a:ea typeface="Calibri"/>
                <a:cs typeface="Calibri"/>
                <a:sym typeface="Calibri"/>
              </a:rPr>
              <a:t> del </a:t>
            </a:r>
            <a:r>
              <a:rPr lang="en-US" sz="1800" b="1" dirty="0" err="1">
                <a:solidFill>
                  <a:srgbClr val="000000"/>
                </a:solidFill>
                <a:latin typeface="Calibri"/>
                <a:ea typeface="Calibri"/>
                <a:cs typeface="Calibri"/>
                <a:sym typeface="Calibri"/>
              </a:rPr>
              <a:t>perdón</a:t>
            </a:r>
            <a:r>
              <a:rPr lang="en-US" sz="1800" b="1" dirty="0">
                <a:solidFill>
                  <a:srgbClr val="000000"/>
                </a:solidFill>
                <a:latin typeface="Calibri"/>
                <a:ea typeface="Calibri"/>
                <a:cs typeface="Calibri"/>
                <a:sym typeface="Calibri"/>
              </a:rPr>
              <a:t> de </a:t>
            </a:r>
            <a:r>
              <a:rPr lang="en-US" sz="1800" b="1" dirty="0" err="1">
                <a:solidFill>
                  <a:srgbClr val="000000"/>
                </a:solidFill>
                <a:latin typeface="Calibri"/>
                <a:ea typeface="Calibri"/>
                <a:cs typeface="Calibri"/>
                <a:sym typeface="Calibri"/>
              </a:rPr>
              <a:t>los</a:t>
            </a:r>
            <a:r>
              <a:rPr lang="en-US" sz="1800" b="1" dirty="0">
                <a:solidFill>
                  <a:srgbClr val="000000"/>
                </a:solidFill>
                <a:latin typeface="Calibri"/>
                <a:ea typeface="Calibri"/>
                <a:cs typeface="Calibri"/>
                <a:sym typeface="Calibri"/>
              </a:rPr>
              <a:t> </a:t>
            </a:r>
            <a:r>
              <a:rPr lang="en-US" sz="1800" b="1" dirty="0" err="1">
                <a:solidFill>
                  <a:srgbClr val="000000"/>
                </a:solidFill>
                <a:latin typeface="Calibri"/>
                <a:ea typeface="Calibri"/>
                <a:cs typeface="Calibri"/>
                <a:sym typeface="Calibri"/>
              </a:rPr>
              <a:t>pecados</a:t>
            </a:r>
            <a:r>
              <a:rPr lang="en-US" sz="1800" b="1" dirty="0">
                <a:solidFill>
                  <a:srgbClr val="000000"/>
                </a:solidFill>
                <a:latin typeface="Calibri"/>
                <a:ea typeface="Calibri"/>
                <a:cs typeface="Calibri"/>
                <a:sym typeface="Calibri"/>
              </a:rPr>
              <a:t>. </a:t>
            </a:r>
            <a:endParaRPr sz="1800" b="0" dirty="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0" dirty="0">
                <a:solidFill>
                  <a:srgbClr val="000000"/>
                </a:solidFill>
                <a:latin typeface="Calibri"/>
                <a:ea typeface="Calibri"/>
                <a:cs typeface="Calibri"/>
                <a:sym typeface="Calibri"/>
              </a:rPr>
              <a:t>2. </a:t>
            </a:r>
            <a:r>
              <a:rPr lang="en-US" sz="1800" b="0" dirty="0" err="1">
                <a:solidFill>
                  <a:srgbClr val="000000"/>
                </a:solidFill>
                <a:latin typeface="Calibri"/>
                <a:ea typeface="Calibri"/>
                <a:cs typeface="Calibri"/>
                <a:sym typeface="Calibri"/>
              </a:rPr>
              <a:t>Describir</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nuestra</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esperanza</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en</a:t>
            </a:r>
            <a:r>
              <a:rPr lang="en-US" sz="1800" b="0" dirty="0">
                <a:solidFill>
                  <a:srgbClr val="000000"/>
                </a:solidFill>
                <a:latin typeface="Calibri"/>
                <a:ea typeface="Calibri"/>
                <a:cs typeface="Calibri"/>
                <a:sym typeface="Calibri"/>
              </a:rPr>
              <a:t> la </a:t>
            </a:r>
            <a:r>
              <a:rPr lang="en-US" sz="1800" b="0" dirty="0" err="1">
                <a:solidFill>
                  <a:srgbClr val="000000"/>
                </a:solidFill>
                <a:latin typeface="Calibri"/>
                <a:ea typeface="Calibri"/>
                <a:cs typeface="Calibri"/>
                <a:sym typeface="Calibri"/>
              </a:rPr>
              <a:t>resurrección</a:t>
            </a:r>
            <a:r>
              <a:rPr lang="en-US" sz="1800" b="0" dirty="0">
                <a:solidFill>
                  <a:srgbClr val="000000"/>
                </a:solidFill>
                <a:latin typeface="Calibri"/>
                <a:ea typeface="Calibri"/>
                <a:cs typeface="Calibri"/>
                <a:sym typeface="Calibri"/>
              </a:rPr>
              <a:t> de la carne. </a:t>
            </a:r>
            <a:endParaRPr sz="1800" b="0" dirty="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0" dirty="0">
                <a:solidFill>
                  <a:srgbClr val="000000"/>
                </a:solidFill>
                <a:latin typeface="Calibri"/>
                <a:ea typeface="Calibri"/>
                <a:cs typeface="Calibri"/>
                <a:sym typeface="Calibri"/>
              </a:rPr>
              <a:t>3. </a:t>
            </a:r>
            <a:r>
              <a:rPr lang="en-US" sz="1800" b="0" dirty="0" err="1">
                <a:solidFill>
                  <a:srgbClr val="000000"/>
                </a:solidFill>
                <a:latin typeface="Calibri"/>
                <a:ea typeface="Calibri"/>
                <a:cs typeface="Calibri"/>
                <a:sym typeface="Calibri"/>
              </a:rPr>
              <a:t>Describir</a:t>
            </a:r>
            <a:r>
              <a:rPr lang="en-US" sz="1800" b="0" dirty="0">
                <a:solidFill>
                  <a:srgbClr val="000000"/>
                </a:solidFill>
                <a:latin typeface="Calibri"/>
                <a:ea typeface="Calibri"/>
                <a:cs typeface="Calibri"/>
                <a:sym typeface="Calibri"/>
              </a:rPr>
              <a:t> la </a:t>
            </a:r>
            <a:r>
              <a:rPr lang="en-US" sz="1800" b="0" dirty="0" err="1">
                <a:solidFill>
                  <a:srgbClr val="000000"/>
                </a:solidFill>
                <a:latin typeface="Calibri"/>
                <a:ea typeface="Calibri"/>
                <a:cs typeface="Calibri"/>
                <a:sym typeface="Calibri"/>
              </a:rPr>
              <a:t>promesa</a:t>
            </a:r>
            <a:r>
              <a:rPr lang="en-US" sz="1800" b="0" dirty="0">
                <a:solidFill>
                  <a:srgbClr val="000000"/>
                </a:solidFill>
                <a:latin typeface="Calibri"/>
                <a:ea typeface="Calibri"/>
                <a:cs typeface="Calibri"/>
                <a:sym typeface="Calibri"/>
              </a:rPr>
              <a:t> de la </a:t>
            </a:r>
            <a:r>
              <a:rPr lang="en-US" sz="1800" b="0" dirty="0" err="1">
                <a:solidFill>
                  <a:srgbClr val="000000"/>
                </a:solidFill>
                <a:latin typeface="Calibri"/>
                <a:ea typeface="Calibri"/>
                <a:cs typeface="Calibri"/>
                <a:sym typeface="Calibri"/>
              </a:rPr>
              <a:t>vida</a:t>
            </a:r>
            <a:r>
              <a:rPr lang="en-US" sz="1800" b="0" dirty="0">
                <a:solidFill>
                  <a:srgbClr val="000000"/>
                </a:solidFill>
                <a:latin typeface="Calibri"/>
                <a:ea typeface="Calibri"/>
                <a:cs typeface="Calibri"/>
                <a:sym typeface="Calibri"/>
              </a:rPr>
              <a:t> </a:t>
            </a:r>
            <a:r>
              <a:rPr lang="en-US" sz="1800" b="0" dirty="0" err="1">
                <a:solidFill>
                  <a:srgbClr val="000000"/>
                </a:solidFill>
                <a:latin typeface="Calibri"/>
                <a:ea typeface="Calibri"/>
                <a:cs typeface="Calibri"/>
                <a:sym typeface="Calibri"/>
              </a:rPr>
              <a:t>eterna</a:t>
            </a:r>
            <a:r>
              <a:rPr lang="en-US" sz="1800" b="0" dirty="0">
                <a:solidFill>
                  <a:srgbClr val="000000"/>
                </a:solidFill>
                <a:latin typeface="Calibri"/>
                <a:ea typeface="Calibri"/>
                <a:cs typeface="Calibri"/>
                <a:sym typeface="Calibri"/>
              </a:rPr>
              <a:t> con Dios. </a:t>
            </a:r>
            <a:endParaRPr sz="1800" b="0" dirty="0">
              <a:latin typeface="Times New Roman"/>
              <a:ea typeface="Times New Roman"/>
              <a:cs typeface="Times New Roman"/>
              <a:sym typeface="Times New Roman"/>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a:lnSpc>
                <a:spcPct val="103000"/>
              </a:lnSpc>
              <a:spcAft>
                <a:spcPts val="50"/>
              </a:spcAft>
              <a:buNone/>
            </a:pPr>
            <a:r>
              <a:rPr lang="es-ES" sz="1800" dirty="0">
                <a:solidFill>
                  <a:srgbClr val="000000"/>
                </a:solidFill>
                <a:effectLst/>
                <a:latin typeface="Calibri" panose="020F0502020204030204" pitchFamily="34" charset="0"/>
                <a:ea typeface="Calibri" panose="020F0502020204030204" pitchFamily="34" charset="0"/>
              </a:rPr>
              <a:t>1. Cristo ha perdonado nuestros pecados</a:t>
            </a:r>
            <a:endParaRPr lang="en-US" sz="1800" kern="0" dirty="0">
              <a:solidFill>
                <a:srgbClr val="000000"/>
              </a:solidFill>
              <a:effectLst/>
              <a:latin typeface="Times New Roman" panose="02020603050405020304" pitchFamily="18" charset="0"/>
              <a:ea typeface="Calibri" panose="020F0502020204030204" pitchFamily="34" charset="0"/>
              <a:cs typeface="Arial"/>
            </a:endParaRPr>
          </a:p>
          <a:p>
            <a:pPr marL="0" marR="1270">
              <a:lnSpc>
                <a:spcPct val="103000"/>
              </a:lnSpc>
              <a:spcAft>
                <a:spcPts val="50"/>
              </a:spcAft>
              <a:buNone/>
            </a:pPr>
            <a:endParaRPr lang="es-ES" sz="1800" kern="100" dirty="0">
              <a:effectLst/>
              <a:latin typeface="Calibri" panose="020F0502020204030204" pitchFamily="34" charset="0"/>
              <a:ea typeface="Cambria" panose="02040503050406030204" pitchFamily="18" charset="0"/>
              <a:cs typeface="Arial" panose="020B0604020202020204" pitchFamily="34" charset="0"/>
            </a:endParaRPr>
          </a:p>
          <a:p>
            <a:pPr marL="0" marR="1270">
              <a:lnSpc>
                <a:spcPct val="103000"/>
              </a:lnSpc>
              <a:spcAft>
                <a:spcPts val="50"/>
              </a:spcAft>
              <a:buNone/>
            </a:pPr>
            <a:r>
              <a:rPr lang="es-ES" sz="1800" kern="100" dirty="0">
                <a:effectLst/>
                <a:latin typeface="Calibri" panose="020F0502020204030204" pitchFamily="34" charset="0"/>
                <a:ea typeface="Cambria" panose="02040503050406030204" pitchFamily="18" charset="0"/>
                <a:cs typeface="Arial" panose="020B0604020202020204" pitchFamily="34" charset="0"/>
              </a:rPr>
              <a:t>Al final del </a:t>
            </a:r>
            <a:r>
              <a:rPr lang="es-ES" sz="1800" b="0" kern="100" dirty="0">
                <a:effectLst/>
                <a:latin typeface="Calibri" panose="020F0502020204030204" pitchFamily="34" charset="0"/>
                <a:ea typeface="Cambria" panose="02040503050406030204" pitchFamily="18" charset="0"/>
                <a:cs typeface="Arial" panose="020B0604020202020204" pitchFamily="34" charset="0"/>
              </a:rPr>
              <a:t>Credo Apostólico</a:t>
            </a:r>
            <a:r>
              <a:rPr lang="es-ES" sz="1800" kern="100" dirty="0">
                <a:effectLst/>
                <a:latin typeface="Calibri" panose="020F0502020204030204" pitchFamily="34" charset="0"/>
                <a:ea typeface="Cambria" panose="02040503050406030204" pitchFamily="18" charset="0"/>
                <a:cs typeface="Arial" panose="020B0604020202020204" pitchFamily="34" charset="0"/>
              </a:rPr>
              <a:t> confesamos: </a:t>
            </a:r>
            <a:r>
              <a:rPr lang="es-ES" sz="1800" i="1" kern="100" dirty="0">
                <a:effectLst/>
                <a:latin typeface="Calibri" panose="020F0502020204030204" pitchFamily="34" charset="0"/>
                <a:ea typeface="Cambria" panose="02040503050406030204" pitchFamily="18" charset="0"/>
                <a:cs typeface="Arial" panose="020B0604020202020204" pitchFamily="34" charset="0"/>
              </a:rPr>
              <a:t>Creo en el Espíritu Santo; la santa iglesia cristiana, la comunión de los santos;</a:t>
            </a:r>
            <a:r>
              <a:rPr lang="es-ES" sz="1800" kern="100" dirty="0">
                <a:effectLst/>
                <a:latin typeface="Calibri" panose="020F0502020204030204" pitchFamily="34" charset="0"/>
                <a:ea typeface="Cambria" panose="02040503050406030204" pitchFamily="18" charset="0"/>
                <a:cs typeface="Arial" panose="020B0604020202020204" pitchFamily="34" charset="0"/>
              </a:rPr>
              <a:t> </a:t>
            </a:r>
            <a:r>
              <a:rPr lang="es-ES" sz="1800" b="0" u="sng" kern="100" dirty="0">
                <a:effectLst/>
                <a:latin typeface="Calibri" panose="020F0502020204030204" pitchFamily="34" charset="0"/>
                <a:ea typeface="Cambria" panose="02040503050406030204" pitchFamily="18" charset="0"/>
                <a:cs typeface="Arial" panose="020B0604020202020204" pitchFamily="34" charset="0"/>
              </a:rPr>
              <a:t>el perdón de los pecados</a:t>
            </a:r>
            <a:r>
              <a:rPr lang="es-ES" sz="1800" i="1" kern="100" dirty="0">
                <a:effectLst/>
                <a:latin typeface="Calibri" panose="020F0502020204030204" pitchFamily="34" charset="0"/>
                <a:ea typeface="Cambria" panose="02040503050406030204" pitchFamily="18" charset="0"/>
                <a:cs typeface="Arial" panose="020B0604020202020204" pitchFamily="34" charset="0"/>
              </a:rPr>
              <a:t>; la resurrección de la carne y la vida perdurable. Amén.</a:t>
            </a:r>
            <a:endParaRPr lang="en-US" sz="1800" kern="100" dirty="0">
              <a:effectLst/>
              <a:latin typeface="Cambria" panose="02040503050406030204" pitchFamily="18" charset="0"/>
              <a:ea typeface="Cambria" panose="02040503050406030204" pitchFamily="18" charset="0"/>
              <a:cs typeface="Arial" panose="020B0604020202020204" pitchFamily="34" charset="0"/>
            </a:endParaRPr>
          </a:p>
          <a:p>
            <a:pPr marL="0" marR="171450" lvl="0" indent="0" algn="l" rtl="0">
              <a:lnSpc>
                <a:spcPct val="100000"/>
              </a:lnSpc>
              <a:spcBef>
                <a:spcPts val="2000"/>
              </a:spcBef>
              <a:spcAft>
                <a:spcPts val="1000"/>
              </a:spcAft>
              <a:buSzPts val="1100"/>
              <a:buNone/>
            </a:pPr>
            <a:endParaRPr sz="1104" b="1" dirty="0">
              <a:solidFill>
                <a:schemeClr val="dk1"/>
              </a:solidFill>
              <a:latin typeface="Calibri"/>
              <a:ea typeface="Calibri"/>
              <a:cs typeface="Calibri"/>
              <a:sym typeface="Calibri"/>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nSpc>
                <a:spcPct val="103000"/>
              </a:lnSpc>
              <a:spcAft>
                <a:spcPts val="50"/>
              </a:spcAft>
              <a:buFontTx/>
              <a:buNone/>
            </a:pPr>
            <a:r>
              <a:rPr lang="es-ES" sz="1100" kern="100" dirty="0">
                <a:effectLst/>
                <a:latin typeface="Calibri" panose="020F0502020204030204" pitchFamily="34" charset="0"/>
                <a:ea typeface="Cambria" panose="02040503050406030204" pitchFamily="18" charset="0"/>
                <a:cs typeface="Arial" panose="020B0604020202020204" pitchFamily="34" charset="0"/>
              </a:rPr>
              <a:t>Confesamos nuestra fe en el perdón de los pecados porque creemos que </a:t>
            </a:r>
            <a:r>
              <a:rPr lang="es-ES" sz="1100" b="0" kern="100" dirty="0">
                <a:effectLst/>
                <a:latin typeface="Calibri" panose="020F0502020204030204" pitchFamily="34" charset="0"/>
                <a:ea typeface="Cambria" panose="02040503050406030204" pitchFamily="18" charset="0"/>
                <a:cs typeface="Arial" panose="020B0604020202020204" pitchFamily="34" charset="0"/>
              </a:rPr>
              <a:t>somos justificados por medio de la fe en Jesucristo</a:t>
            </a:r>
            <a:r>
              <a:rPr lang="es-ES" sz="1100" kern="100" dirty="0">
                <a:effectLst/>
                <a:latin typeface="Calibri" panose="020F0502020204030204" pitchFamily="34" charset="0"/>
                <a:ea typeface="Cambria" panose="02040503050406030204" pitchFamily="18" charset="0"/>
                <a:cs typeface="Arial" panose="020B0604020202020204" pitchFamily="34" charset="0"/>
              </a:rPr>
              <a:t>.</a:t>
            </a:r>
            <a:endParaRPr lang="en-US" sz="1100" kern="100" dirty="0">
              <a:effectLst/>
              <a:latin typeface="Cambria" panose="02040503050406030204" pitchFamily="18" charset="0"/>
              <a:ea typeface="Cambria" panose="02040503050406030204" pitchFamily="18" charset="0"/>
              <a:cs typeface="Arial" panose="020B0604020202020204" pitchFamily="34" charset="0"/>
            </a:endParaRPr>
          </a:p>
          <a:p>
            <a:pPr marL="0" marR="1270" lvl="0" indent="0">
              <a:lnSpc>
                <a:spcPct val="103000"/>
              </a:lnSpc>
              <a:spcAft>
                <a:spcPts val="50"/>
              </a:spcAft>
              <a:buFontTx/>
              <a:buNone/>
            </a:pPr>
            <a:endParaRPr lang="es-ES" sz="1100" kern="100" dirty="0">
              <a:effectLst/>
              <a:latin typeface="Calibri" panose="020F0502020204030204" pitchFamily="34" charset="0"/>
              <a:ea typeface="Cambria" panose="02040503050406030204" pitchFamily="18" charset="0"/>
              <a:cs typeface="Arial" panose="020B0604020202020204" pitchFamily="34" charset="0"/>
            </a:endParaRPr>
          </a:p>
          <a:p>
            <a:pPr marL="0" marR="1270" lvl="0" indent="0">
              <a:lnSpc>
                <a:spcPct val="103000"/>
              </a:lnSpc>
              <a:spcAft>
                <a:spcPts val="50"/>
              </a:spcAft>
              <a:buFontTx/>
              <a:buNone/>
            </a:pPr>
            <a:r>
              <a:rPr lang="es-ES" sz="1100" kern="100" dirty="0">
                <a:effectLst/>
                <a:latin typeface="Calibri" panose="020F0502020204030204" pitchFamily="34" charset="0"/>
                <a:ea typeface="Cambria" panose="02040503050406030204" pitchFamily="18" charset="0"/>
                <a:cs typeface="Arial" panose="020B0604020202020204" pitchFamily="34" charset="0"/>
              </a:rPr>
              <a:t>La Biblia describe el perdón de Dios con un lenguaje judicial: </a:t>
            </a:r>
            <a:r>
              <a:rPr lang="es-ES" sz="1100" b="0" kern="100" dirty="0">
                <a:effectLst/>
                <a:latin typeface="Calibri" panose="020F0502020204030204" pitchFamily="34" charset="0"/>
                <a:ea typeface="Cambria" panose="02040503050406030204" pitchFamily="18" charset="0"/>
                <a:cs typeface="Arial" panose="020B0604020202020204" pitchFamily="34" charset="0"/>
              </a:rPr>
              <a:t>Dios declara justos a los pecadores culpables</a:t>
            </a:r>
            <a:r>
              <a:rPr lang="es-ES" sz="1100" kern="100" dirty="0">
                <a:effectLst/>
                <a:latin typeface="Calibri" panose="020F0502020204030204" pitchFamily="34" charset="0"/>
                <a:ea typeface="Cambria" panose="02040503050406030204" pitchFamily="18" charset="0"/>
                <a:cs typeface="Arial" panose="020B0604020202020204" pitchFamily="34" charset="0"/>
              </a:rPr>
              <a:t>.</a:t>
            </a:r>
          </a:p>
          <a:p>
            <a:pPr marL="0" marR="1270" lvl="0" indent="0">
              <a:lnSpc>
                <a:spcPct val="103000"/>
              </a:lnSpc>
              <a:spcAft>
                <a:spcPts val="50"/>
              </a:spcAft>
              <a:buFontTx/>
              <a:buNone/>
            </a:pPr>
            <a:endParaRPr lang="en-US" sz="1100" b="0" kern="100" dirty="0">
              <a:effectLst/>
              <a:latin typeface="Cambria" panose="02040503050406030204" pitchFamily="18" charset="0"/>
              <a:ea typeface="Cambria" panose="02040503050406030204" pitchFamily="18" charset="0"/>
              <a:cs typeface="Arial" panose="020B0604020202020204" pitchFamily="34" charset="0"/>
            </a:endParaRPr>
          </a:p>
          <a:p>
            <a:pPr marL="171450" marR="1270" lvl="0" indent="-171450">
              <a:lnSpc>
                <a:spcPct val="103000"/>
              </a:lnSpc>
              <a:spcAft>
                <a:spcPts val="50"/>
              </a:spcAft>
            </a:pPr>
            <a:r>
              <a:rPr lang="es-ES" sz="1100" b="0" kern="100" dirty="0">
                <a:effectLst/>
                <a:latin typeface="Calibri" panose="020F0502020204030204" pitchFamily="34" charset="0"/>
                <a:ea typeface="Cambria" panose="02040503050406030204" pitchFamily="18" charset="0"/>
                <a:cs typeface="Arial" panose="020B0604020202020204" pitchFamily="34" charset="0"/>
              </a:rPr>
              <a:t>2 Corintios 5:19</a:t>
            </a:r>
            <a:r>
              <a:rPr lang="es-ES" sz="1100" kern="100" dirty="0">
                <a:effectLst/>
                <a:latin typeface="Calibri" panose="020F0502020204030204" pitchFamily="34" charset="0"/>
                <a:ea typeface="Cambria" panose="02040503050406030204" pitchFamily="18" charset="0"/>
                <a:cs typeface="Arial" panose="020B0604020202020204" pitchFamily="34" charset="0"/>
              </a:rPr>
              <a:t> – En Cristo, Dios no toma en cuenta nuestros pecados.</a:t>
            </a:r>
            <a:endParaRPr lang="en-US" sz="1100" b="0" kern="100" dirty="0">
              <a:effectLst/>
              <a:latin typeface="Cambria" panose="02040503050406030204" pitchFamily="18" charset="0"/>
              <a:ea typeface="Cambria" panose="02040503050406030204" pitchFamily="18" charset="0"/>
              <a:cs typeface="Arial" panose="020B0604020202020204" pitchFamily="34" charset="0"/>
            </a:endParaRPr>
          </a:p>
          <a:p>
            <a:pPr marL="171450" marR="1270" lvl="0" indent="-171450">
              <a:lnSpc>
                <a:spcPct val="103000"/>
              </a:lnSpc>
              <a:spcAft>
                <a:spcPts val="50"/>
              </a:spcAft>
            </a:pPr>
            <a:r>
              <a:rPr lang="es-ES" sz="1100" b="0" kern="100" dirty="0">
                <a:effectLst/>
                <a:latin typeface="Calibri" panose="020F0502020204030204" pitchFamily="34" charset="0"/>
                <a:ea typeface="Cambria" panose="02040503050406030204" pitchFamily="18" charset="0"/>
                <a:cs typeface="Arial" panose="020B0604020202020204" pitchFamily="34" charset="0"/>
              </a:rPr>
              <a:t>Romanos 8:33</a:t>
            </a:r>
            <a:r>
              <a:rPr lang="es-ES" sz="1100" kern="100" dirty="0">
                <a:effectLst/>
                <a:latin typeface="Calibri" panose="020F0502020204030204" pitchFamily="34" charset="0"/>
                <a:ea typeface="Cambria" panose="02040503050406030204" pitchFamily="18" charset="0"/>
                <a:cs typeface="Arial" panose="020B0604020202020204" pitchFamily="34" charset="0"/>
              </a:rPr>
              <a:t> – Dios es el que justifica; nadie puede acusar a sus escogidos.</a:t>
            </a:r>
            <a:endParaRPr lang="en-US" sz="1100" kern="100" dirty="0">
              <a:effectLst/>
              <a:latin typeface="Cambria" panose="02040503050406030204" pitchFamily="18" charset="0"/>
              <a:ea typeface="Cambria" panose="02040503050406030204" pitchFamily="18" charset="0"/>
              <a:cs typeface="Arial" panose="020B0604020202020204" pitchFamily="34" charset="0"/>
            </a:endParaRPr>
          </a:p>
          <a:p>
            <a:pPr marL="0" marR="1270" lvl="0" indent="0" algn="l" rtl="0">
              <a:lnSpc>
                <a:spcPct val="103000"/>
              </a:lnSpc>
              <a:spcBef>
                <a:spcPts val="0"/>
              </a:spcBef>
              <a:spcAft>
                <a:spcPts val="0"/>
              </a:spcAft>
              <a:buSzPts val="1100"/>
              <a:buFont typeface="Calibri"/>
              <a:buNone/>
            </a:pPr>
            <a:endParaRPr sz="1104" b="1" dirty="0">
              <a:solidFill>
                <a:schemeClr val="dk1"/>
              </a:solidFill>
              <a:latin typeface="Calibri"/>
              <a:ea typeface="Calibri"/>
              <a:cs typeface="Calibri"/>
              <a:sym typeface="Calibri"/>
            </a:endParaRPr>
          </a:p>
        </p:txBody>
      </p:sp>
      <p:sp>
        <p:nvSpPr>
          <p:cNvPr id="143" name="Google Shape;143;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a:lnSpc>
                <a:spcPct val="103000"/>
              </a:lnSpc>
              <a:spcAft>
                <a:spcPts val="50"/>
              </a:spcAft>
              <a:buNone/>
            </a:pPr>
            <a:r>
              <a:rPr lang="es-ES" sz="1800" dirty="0">
                <a:solidFill>
                  <a:srgbClr val="000000"/>
                </a:solidFill>
                <a:effectLst/>
                <a:latin typeface="Calibri" panose="020F0502020204030204" pitchFamily="34" charset="0"/>
                <a:ea typeface="Calibri" panose="020F0502020204030204" pitchFamily="34" charset="0"/>
              </a:rPr>
              <a:t>2. </a:t>
            </a:r>
            <a:r>
              <a:rPr lang="es-ES" sz="1800" b="0" dirty="0">
                <a:effectLst/>
                <a:latin typeface="Calibri" panose="020F0502020204030204" pitchFamily="34" charset="0"/>
                <a:ea typeface="Times New Roman" panose="02020603050405020304" pitchFamily="18" charset="0"/>
              </a:rPr>
              <a:t>¿Sobre qué base Dios perdona a los pecadores? </a:t>
            </a:r>
            <a:r>
              <a:rPr lang="es-ES" sz="1800" i="1" dirty="0">
                <a:solidFill>
                  <a:srgbClr val="00B050"/>
                </a:solidFill>
                <a:effectLst/>
                <a:latin typeface="Calibri" panose="020F0502020204030204" pitchFamily="34" charset="0"/>
                <a:ea typeface="Times New Roman" panose="02020603050405020304" pitchFamily="18" charset="0"/>
              </a:rPr>
              <a:t>Permita que los estudiantes contesten.</a:t>
            </a:r>
            <a:endParaRPr lang="en-US" sz="1800" i="1" dirty="0">
              <a:solidFill>
                <a:srgbClr val="00B050"/>
              </a:solidFill>
              <a:effectLst/>
              <a:latin typeface="Times New Roman" panose="02020603050405020304" pitchFamily="18" charset="0"/>
              <a:ea typeface="Times New Roman" panose="02020603050405020304" pitchFamily="18" charset="0"/>
            </a:endParaRPr>
          </a:p>
          <a:p>
            <a:pPr marL="0" marR="1270">
              <a:lnSpc>
                <a:spcPct val="103000"/>
              </a:lnSpc>
              <a:spcAft>
                <a:spcPts val="50"/>
              </a:spcAft>
              <a:buNone/>
            </a:pPr>
            <a:endParaRPr lang="en-US" sz="1800" i="1" dirty="0">
              <a:solidFill>
                <a:srgbClr val="00B050"/>
              </a:solidFill>
              <a:effectLst/>
              <a:latin typeface="Times New Roman" panose="02020603050405020304" pitchFamily="18" charset="0"/>
              <a:ea typeface="Times New Roman" panose="02020603050405020304" pitchFamily="18" charset="0"/>
            </a:endParaRPr>
          </a:p>
          <a:p>
            <a:pPr marL="0" marR="1270">
              <a:lnSpc>
                <a:spcPct val="103000"/>
              </a:lnSpc>
              <a:spcAft>
                <a:spcPts val="50"/>
              </a:spcAft>
              <a:buNone/>
            </a:pPr>
            <a:r>
              <a:rPr lang="es-ES" sz="1800" dirty="0">
                <a:effectLst/>
                <a:latin typeface="Calibri" panose="020F0502020204030204" pitchFamily="34" charset="0"/>
                <a:ea typeface="Times New Roman" panose="02020603050405020304" pitchFamily="18" charset="0"/>
              </a:rPr>
              <a:t>Por naturaleza, estábamos </a:t>
            </a:r>
            <a:r>
              <a:rPr lang="es-ES" sz="1800" b="0" dirty="0">
                <a:effectLst/>
                <a:latin typeface="Calibri" panose="020F0502020204030204" pitchFamily="34" charset="0"/>
                <a:ea typeface="Times New Roman" panose="02020603050405020304" pitchFamily="18" charset="0"/>
              </a:rPr>
              <a:t>muertos en nuestros pecados</a:t>
            </a:r>
            <a:r>
              <a:rPr lang="es-ES" sz="1800" dirty="0">
                <a:effectLst/>
                <a:latin typeface="Calibri" panose="020F0502020204030204" pitchFamily="34" charset="0"/>
                <a:ea typeface="Times New Roman" panose="02020603050405020304" pitchFamily="18" charset="0"/>
              </a:rPr>
              <a:t>, incapaces de salvarnos, y merecedores de la muerte.</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2000"/>
              </a:spcBef>
              <a:spcAft>
                <a:spcPts val="1000"/>
              </a:spcAft>
              <a:buSzPts val="1100"/>
              <a:buNone/>
            </a:pPr>
            <a:endParaRPr sz="1104" b="1" dirty="0">
              <a:solidFill>
                <a:schemeClr val="dk1"/>
              </a:solidFill>
              <a:latin typeface="Calibri"/>
              <a:ea typeface="Calibri"/>
              <a:cs typeface="Calibri"/>
              <a:sym typeface="Calibri"/>
            </a:endParaRPr>
          </a:p>
        </p:txBody>
      </p:sp>
      <p:sp>
        <p:nvSpPr>
          <p:cNvPr id="151" name="Google Shape;1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ee79c0aaa2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itchFamily="2" charset="2"/>
              <a:buChar char=""/>
            </a:pPr>
            <a:r>
              <a:rPr lang="es-ES" sz="1800" b="0" dirty="0">
                <a:effectLst/>
                <a:latin typeface="Calibri" panose="020F0502020204030204" pitchFamily="34" charset="0"/>
                <a:ea typeface="Times New Roman" panose="02020603050405020304" pitchFamily="18" charset="0"/>
              </a:rPr>
              <a:t>Romanos 3:23–26</a:t>
            </a:r>
            <a:r>
              <a:rPr lang="es-ES" sz="1800" dirty="0">
                <a:effectLst/>
                <a:latin typeface="Calibri" panose="020F0502020204030204" pitchFamily="34" charset="0"/>
                <a:ea typeface="Times New Roman" panose="02020603050405020304" pitchFamily="18" charset="0"/>
              </a:rPr>
              <a:t> enseña que Dios nos justifica </a:t>
            </a:r>
            <a:r>
              <a:rPr lang="es-ES" sz="1800" b="0" dirty="0">
                <a:effectLst/>
                <a:latin typeface="Calibri" panose="020F0502020204030204" pitchFamily="34" charset="0"/>
                <a:ea typeface="Times New Roman" panose="02020603050405020304" pitchFamily="18" charset="0"/>
              </a:rPr>
              <a:t>gratuitamente por su gracia</a:t>
            </a:r>
            <a:r>
              <a:rPr lang="es-ES" sz="1800" dirty="0">
                <a:effectLst/>
                <a:latin typeface="Calibri" panose="020F0502020204030204" pitchFamily="34" charset="0"/>
                <a:ea typeface="Times New Roman" panose="02020603050405020304" pitchFamily="18" charset="0"/>
              </a:rPr>
              <a:t>, mediante la redención que proveyó Cristo Jesús.</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Dios </a:t>
            </a:r>
            <a:r>
              <a:rPr lang="es-ES" sz="1800" b="0" dirty="0">
                <a:effectLst/>
                <a:latin typeface="Calibri" panose="020F0502020204030204" pitchFamily="34" charset="0"/>
                <a:ea typeface="Times New Roman" panose="02020603050405020304" pitchFamily="18" charset="0"/>
              </a:rPr>
              <a:t>no ignoró el pecado</a:t>
            </a:r>
            <a:r>
              <a:rPr lang="es-ES" sz="1800" dirty="0">
                <a:effectLst/>
                <a:latin typeface="Calibri" panose="020F0502020204030204" pitchFamily="34" charset="0"/>
                <a:ea typeface="Times New Roman" panose="02020603050405020304" pitchFamily="18" charset="0"/>
              </a:rPr>
              <a:t>. Siendo justo, </a:t>
            </a:r>
            <a:r>
              <a:rPr lang="es-ES" sz="1800" b="0" dirty="0">
                <a:effectLst/>
                <a:latin typeface="Calibri" panose="020F0502020204030204" pitchFamily="34" charset="0"/>
                <a:ea typeface="Times New Roman" panose="02020603050405020304" pitchFamily="18" charset="0"/>
              </a:rPr>
              <a:t>hizo que Cristo pagara completamente nuestra deuda</a:t>
            </a:r>
            <a:r>
              <a:rPr lang="es-E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1270" lvl="0" indent="0" algn="l" rtl="0">
              <a:lnSpc>
                <a:spcPct val="103000"/>
              </a:lnSpc>
              <a:spcBef>
                <a:spcPts val="0"/>
              </a:spcBef>
              <a:spcAft>
                <a:spcPts val="0"/>
              </a:spcAft>
              <a:buSzPts val="1100"/>
              <a:buFont typeface="Calibri"/>
              <a:buNone/>
            </a:pPr>
            <a:br>
              <a:rPr lang="en-US" sz="1800" dirty="0">
                <a:solidFill>
                  <a:srgbClr val="000000"/>
                </a:solidFill>
                <a:latin typeface="Calibri"/>
                <a:ea typeface="Calibri"/>
                <a:cs typeface="Calibri"/>
                <a:sym typeface="Calibri"/>
              </a:rPr>
            </a:br>
            <a:r>
              <a:rPr lang="en-US" sz="1800" dirty="0">
                <a:solidFill>
                  <a:srgbClr val="000000"/>
                </a:solidFill>
                <a:latin typeface="Calibri"/>
                <a:ea typeface="Calibri"/>
                <a:cs typeface="Calibri"/>
                <a:sym typeface="Calibri"/>
              </a:rPr>
              <a:t>Romanos 3:23-26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cuanto</a:t>
            </a:r>
            <a:r>
              <a:rPr lang="en-US" sz="1800" dirty="0">
                <a:latin typeface="Calibri"/>
                <a:ea typeface="Calibri"/>
                <a:cs typeface="Calibri"/>
                <a:sym typeface="Calibri"/>
              </a:rPr>
              <a:t> </a:t>
            </a:r>
            <a:r>
              <a:rPr lang="en-US" sz="1800" dirty="0" err="1">
                <a:latin typeface="Calibri"/>
                <a:ea typeface="Calibri"/>
                <a:cs typeface="Calibri"/>
                <a:sym typeface="Calibri"/>
              </a:rPr>
              <a:t>todos</a:t>
            </a:r>
            <a:r>
              <a:rPr lang="en-US" sz="1800" dirty="0">
                <a:latin typeface="Calibri"/>
                <a:ea typeface="Calibri"/>
                <a:cs typeface="Calibri"/>
                <a:sym typeface="Calibri"/>
              </a:rPr>
              <a:t> </a:t>
            </a:r>
            <a:r>
              <a:rPr lang="en-US" sz="1800" dirty="0" err="1">
                <a:latin typeface="Calibri"/>
                <a:ea typeface="Calibri"/>
                <a:cs typeface="Calibri"/>
                <a:sym typeface="Calibri"/>
              </a:rPr>
              <a:t>pecaron</a:t>
            </a:r>
            <a:r>
              <a:rPr lang="en-US" sz="1800" dirty="0">
                <a:latin typeface="Calibri"/>
                <a:ea typeface="Calibri"/>
                <a:cs typeface="Calibri"/>
                <a:sym typeface="Calibri"/>
              </a:rPr>
              <a:t> y </a:t>
            </a:r>
            <a:r>
              <a:rPr lang="en-US" sz="1800" dirty="0" err="1">
                <a:latin typeface="Calibri"/>
                <a:ea typeface="Calibri"/>
                <a:cs typeface="Calibri"/>
                <a:sym typeface="Calibri"/>
              </a:rPr>
              <a:t>están</a:t>
            </a:r>
            <a:r>
              <a:rPr lang="en-US" sz="1800" dirty="0">
                <a:latin typeface="Calibri"/>
                <a:ea typeface="Calibri"/>
                <a:cs typeface="Calibri"/>
                <a:sym typeface="Calibri"/>
              </a:rPr>
              <a:t> </a:t>
            </a:r>
            <a:r>
              <a:rPr lang="en-US" sz="1800" dirty="0" err="1">
                <a:latin typeface="Calibri"/>
                <a:ea typeface="Calibri"/>
                <a:cs typeface="Calibri"/>
                <a:sym typeface="Calibri"/>
              </a:rPr>
              <a:t>destituidos</a:t>
            </a:r>
            <a:r>
              <a:rPr lang="en-US" sz="1800" dirty="0">
                <a:latin typeface="Calibri"/>
                <a:ea typeface="Calibri"/>
                <a:cs typeface="Calibri"/>
                <a:sym typeface="Calibri"/>
              </a:rPr>
              <a:t> de la gloria de Dios; </a:t>
            </a:r>
            <a:r>
              <a:rPr lang="en-US" sz="1800" dirty="0" err="1">
                <a:latin typeface="Calibri"/>
                <a:ea typeface="Calibri"/>
                <a:cs typeface="Calibri"/>
                <a:sym typeface="Calibri"/>
              </a:rPr>
              <a:t>pero</a:t>
            </a:r>
            <a:r>
              <a:rPr lang="en-US" sz="1800" dirty="0">
                <a:latin typeface="Calibri"/>
                <a:ea typeface="Calibri"/>
                <a:cs typeface="Calibri"/>
                <a:sym typeface="Calibri"/>
              </a:rPr>
              <a:t> son </a:t>
            </a:r>
            <a:r>
              <a:rPr lang="en-US" sz="1800" dirty="0" err="1">
                <a:latin typeface="Calibri"/>
                <a:ea typeface="Calibri"/>
                <a:cs typeface="Calibri"/>
                <a:sym typeface="Calibri"/>
              </a:rPr>
              <a:t>justificados</a:t>
            </a:r>
            <a:r>
              <a:rPr lang="en-US" sz="1800" dirty="0">
                <a:latin typeface="Calibri"/>
                <a:ea typeface="Calibri"/>
                <a:cs typeface="Calibri"/>
                <a:sym typeface="Calibri"/>
              </a:rPr>
              <a:t> </a:t>
            </a:r>
            <a:r>
              <a:rPr lang="en-US" sz="1800" dirty="0" err="1">
                <a:latin typeface="Calibri"/>
                <a:ea typeface="Calibri"/>
                <a:cs typeface="Calibri"/>
                <a:sym typeface="Calibri"/>
              </a:rPr>
              <a:t>gratuitamente</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gracia</a:t>
            </a:r>
            <a:r>
              <a:rPr lang="en-US" sz="1800" dirty="0">
                <a:latin typeface="Calibri"/>
                <a:ea typeface="Calibri"/>
                <a:cs typeface="Calibri"/>
                <a:sym typeface="Calibri"/>
              </a:rPr>
              <a:t>, </a:t>
            </a:r>
            <a:r>
              <a:rPr lang="en-US" sz="1800" dirty="0" err="1">
                <a:latin typeface="Calibri"/>
                <a:ea typeface="Calibri"/>
                <a:cs typeface="Calibri"/>
                <a:sym typeface="Calibri"/>
              </a:rPr>
              <a:t>mediante</a:t>
            </a:r>
            <a:r>
              <a:rPr lang="en-US" sz="1800" dirty="0">
                <a:latin typeface="Calibri"/>
                <a:ea typeface="Calibri"/>
                <a:cs typeface="Calibri"/>
                <a:sym typeface="Calibri"/>
              </a:rPr>
              <a:t> la </a:t>
            </a:r>
            <a:r>
              <a:rPr lang="en-US" sz="1800" dirty="0" err="1">
                <a:latin typeface="Calibri"/>
                <a:ea typeface="Calibri"/>
                <a:cs typeface="Calibri"/>
                <a:sym typeface="Calibri"/>
              </a:rPr>
              <a:t>redención</a:t>
            </a:r>
            <a:r>
              <a:rPr lang="en-US" sz="1800" dirty="0">
                <a:latin typeface="Calibri"/>
                <a:ea typeface="Calibri"/>
                <a:cs typeface="Calibri"/>
                <a:sym typeface="Calibri"/>
              </a:rPr>
              <a:t> que </a:t>
            </a:r>
            <a:r>
              <a:rPr lang="en-US" sz="1800" dirty="0" err="1">
                <a:latin typeface="Calibri"/>
                <a:ea typeface="Calibri"/>
                <a:cs typeface="Calibri"/>
                <a:sym typeface="Calibri"/>
              </a:rPr>
              <a:t>proveyó</a:t>
            </a:r>
            <a:r>
              <a:rPr lang="en-US" sz="1800" dirty="0">
                <a:latin typeface="Calibri"/>
                <a:ea typeface="Calibri"/>
                <a:cs typeface="Calibri"/>
                <a:sym typeface="Calibri"/>
              </a:rPr>
              <a:t> Cristo Jesús, a </a:t>
            </a:r>
            <a:r>
              <a:rPr lang="en-US" sz="1800" dirty="0" err="1">
                <a:latin typeface="Calibri"/>
                <a:ea typeface="Calibri"/>
                <a:cs typeface="Calibri"/>
                <a:sym typeface="Calibri"/>
              </a:rPr>
              <a:t>quien</a:t>
            </a:r>
            <a:r>
              <a:rPr lang="en-US" sz="1800" dirty="0">
                <a:latin typeface="Calibri"/>
                <a:ea typeface="Calibri"/>
                <a:cs typeface="Calibri"/>
                <a:sym typeface="Calibri"/>
              </a:rPr>
              <a:t> Dios puso </a:t>
            </a:r>
            <a:r>
              <a:rPr lang="en-US" sz="1800" dirty="0" err="1">
                <a:latin typeface="Calibri"/>
                <a:ea typeface="Calibri"/>
                <a:cs typeface="Calibri"/>
                <a:sym typeface="Calibri"/>
              </a:rPr>
              <a:t>como</a:t>
            </a:r>
            <a:r>
              <a:rPr lang="en-US" sz="1800" dirty="0">
                <a:latin typeface="Calibri"/>
                <a:ea typeface="Calibri"/>
                <a:cs typeface="Calibri"/>
                <a:sym typeface="Calibri"/>
              </a:rPr>
              <a:t> </a:t>
            </a:r>
            <a:r>
              <a:rPr lang="en-US" sz="1800" dirty="0" err="1">
                <a:latin typeface="Calibri"/>
                <a:ea typeface="Calibri"/>
                <a:cs typeface="Calibri"/>
                <a:sym typeface="Calibri"/>
              </a:rPr>
              <a:t>sacrificio</a:t>
            </a:r>
            <a:r>
              <a:rPr lang="en-US" sz="1800" dirty="0">
                <a:latin typeface="Calibri"/>
                <a:ea typeface="Calibri"/>
                <a:cs typeface="Calibri"/>
                <a:sym typeface="Calibri"/>
              </a:rPr>
              <a:t> de </a:t>
            </a:r>
            <a:r>
              <a:rPr lang="en-US" sz="1800" dirty="0" err="1">
                <a:latin typeface="Calibri"/>
                <a:ea typeface="Calibri"/>
                <a:cs typeface="Calibri"/>
                <a:sym typeface="Calibri"/>
              </a:rPr>
              <a:t>expiación</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medio de la </a:t>
            </a:r>
            <a:r>
              <a:rPr lang="en-US" sz="1800" dirty="0" err="1">
                <a:latin typeface="Calibri"/>
                <a:ea typeface="Calibri"/>
                <a:cs typeface="Calibri"/>
                <a:sym typeface="Calibri"/>
              </a:rPr>
              <a:t>fe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sangre</a:t>
            </a:r>
            <a:r>
              <a:rPr lang="en-US" sz="1800" dirty="0">
                <a:latin typeface="Calibri"/>
                <a:ea typeface="Calibri"/>
                <a:cs typeface="Calibri"/>
                <a:sym typeface="Calibri"/>
              </a:rPr>
              <a:t>. Esto lo </a:t>
            </a:r>
            <a:r>
              <a:rPr lang="en-US" sz="1800" dirty="0" err="1">
                <a:latin typeface="Calibri"/>
                <a:ea typeface="Calibri"/>
                <a:cs typeface="Calibri"/>
                <a:sym typeface="Calibri"/>
              </a:rPr>
              <a:t>hizo</a:t>
            </a:r>
            <a:r>
              <a:rPr lang="en-US" sz="1800" dirty="0">
                <a:latin typeface="Calibri"/>
                <a:ea typeface="Calibri"/>
                <a:cs typeface="Calibri"/>
                <a:sym typeface="Calibri"/>
              </a:rPr>
              <a:t> Dios para </a:t>
            </a:r>
            <a:r>
              <a:rPr lang="en-US" sz="1800" dirty="0" err="1">
                <a:latin typeface="Calibri"/>
                <a:ea typeface="Calibri"/>
                <a:cs typeface="Calibri"/>
                <a:sym typeface="Calibri"/>
              </a:rPr>
              <a:t>manifestar</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justicia</a:t>
            </a:r>
            <a:r>
              <a:rPr lang="en-US" sz="1800" dirty="0">
                <a:latin typeface="Calibri"/>
                <a:ea typeface="Calibri"/>
                <a:cs typeface="Calibri"/>
                <a:sym typeface="Calibri"/>
              </a:rPr>
              <a:t>, </a:t>
            </a:r>
            <a:r>
              <a:rPr lang="en-US" sz="1800" dirty="0" err="1">
                <a:latin typeface="Calibri"/>
                <a:ea typeface="Calibri"/>
                <a:cs typeface="Calibri"/>
                <a:sym typeface="Calibri"/>
              </a:rPr>
              <a:t>pues</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paciencia</a:t>
            </a:r>
            <a:r>
              <a:rPr lang="en-US" sz="1800" dirty="0">
                <a:latin typeface="Calibri"/>
                <a:ea typeface="Calibri"/>
                <a:cs typeface="Calibri"/>
                <a:sym typeface="Calibri"/>
              </a:rPr>
              <a:t> ha </a:t>
            </a:r>
            <a:r>
              <a:rPr lang="en-US" sz="1800" dirty="0" err="1">
                <a:latin typeface="Calibri"/>
                <a:ea typeface="Calibri"/>
                <a:cs typeface="Calibri"/>
                <a:sym typeface="Calibri"/>
              </a:rPr>
              <a:t>pasado</a:t>
            </a:r>
            <a:r>
              <a:rPr lang="en-US" sz="1800" dirty="0">
                <a:latin typeface="Calibri"/>
                <a:ea typeface="Calibri"/>
                <a:cs typeface="Calibri"/>
                <a:sym typeface="Calibri"/>
              </a:rPr>
              <a:t> </a:t>
            </a:r>
            <a:r>
              <a:rPr lang="en-US" sz="1800" dirty="0" err="1">
                <a:latin typeface="Calibri"/>
                <a:ea typeface="Calibri"/>
                <a:cs typeface="Calibri"/>
                <a:sym typeface="Calibri"/>
              </a:rPr>
              <a:t>por</a:t>
            </a:r>
            <a:r>
              <a:rPr lang="en-US" sz="1800" dirty="0">
                <a:latin typeface="Calibri"/>
                <a:ea typeface="Calibri"/>
                <a:cs typeface="Calibri"/>
                <a:sym typeface="Calibri"/>
              </a:rPr>
              <a:t> alto </a:t>
            </a:r>
            <a:r>
              <a:rPr lang="en-US" sz="1800" dirty="0" err="1">
                <a:latin typeface="Calibri"/>
                <a:ea typeface="Calibri"/>
                <a:cs typeface="Calibri"/>
                <a:sym typeface="Calibri"/>
              </a:rPr>
              <a:t>los</a:t>
            </a:r>
            <a:r>
              <a:rPr lang="en-US" sz="1800" dirty="0">
                <a:latin typeface="Calibri"/>
                <a:ea typeface="Calibri"/>
                <a:cs typeface="Calibri"/>
                <a:sym typeface="Calibri"/>
              </a:rPr>
              <a:t> </a:t>
            </a:r>
            <a:r>
              <a:rPr lang="en-US" sz="1800" dirty="0" err="1">
                <a:latin typeface="Calibri"/>
                <a:ea typeface="Calibri"/>
                <a:cs typeface="Calibri"/>
                <a:sym typeface="Calibri"/>
              </a:rPr>
              <a:t>pecados</a:t>
            </a:r>
            <a:r>
              <a:rPr lang="en-US" sz="1800" dirty="0">
                <a:latin typeface="Calibri"/>
                <a:ea typeface="Calibri"/>
                <a:cs typeface="Calibri"/>
                <a:sym typeface="Calibri"/>
              </a:rPr>
              <a:t> </a:t>
            </a:r>
            <a:r>
              <a:rPr lang="en-US" sz="1800" dirty="0" err="1">
                <a:latin typeface="Calibri"/>
                <a:ea typeface="Calibri"/>
                <a:cs typeface="Calibri"/>
                <a:sym typeface="Calibri"/>
              </a:rPr>
              <a:t>pasados</a:t>
            </a:r>
            <a:r>
              <a:rPr lang="en-US" sz="1800" dirty="0">
                <a:latin typeface="Calibri"/>
                <a:ea typeface="Calibri"/>
                <a:cs typeface="Calibri"/>
                <a:sym typeface="Calibri"/>
              </a:rPr>
              <a:t>, para </a:t>
            </a:r>
            <a:r>
              <a:rPr lang="en-US" sz="1800" dirty="0" err="1">
                <a:latin typeface="Calibri"/>
                <a:ea typeface="Calibri"/>
                <a:cs typeface="Calibri"/>
                <a:sym typeface="Calibri"/>
              </a:rPr>
              <a:t>manifestar</a:t>
            </a:r>
            <a:r>
              <a:rPr lang="en-US" sz="1800" dirty="0">
                <a:latin typeface="Calibri"/>
                <a:ea typeface="Calibri"/>
                <a:cs typeface="Calibri"/>
                <a:sym typeface="Calibri"/>
              </a:rPr>
              <a:t> </a:t>
            </a:r>
            <a:r>
              <a:rPr lang="en-US" sz="1800" dirty="0" err="1">
                <a:latin typeface="Calibri"/>
                <a:ea typeface="Calibri"/>
                <a:cs typeface="Calibri"/>
                <a:sym typeface="Calibri"/>
              </a:rPr>
              <a:t>su</a:t>
            </a:r>
            <a:r>
              <a:rPr lang="en-US" sz="1800" dirty="0">
                <a:latin typeface="Calibri"/>
                <a:ea typeface="Calibri"/>
                <a:cs typeface="Calibri"/>
                <a:sym typeface="Calibri"/>
              </a:rPr>
              <a:t> </a:t>
            </a:r>
            <a:r>
              <a:rPr lang="en-US" sz="1800" dirty="0" err="1">
                <a:latin typeface="Calibri"/>
                <a:ea typeface="Calibri"/>
                <a:cs typeface="Calibri"/>
                <a:sym typeface="Calibri"/>
              </a:rPr>
              <a:t>justicia</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este</a:t>
            </a:r>
            <a:r>
              <a:rPr lang="en-US" sz="1800" dirty="0">
                <a:latin typeface="Calibri"/>
                <a:ea typeface="Calibri"/>
                <a:cs typeface="Calibri"/>
                <a:sym typeface="Calibri"/>
              </a:rPr>
              <a:t> </a:t>
            </a:r>
            <a:r>
              <a:rPr lang="en-US" sz="1800" dirty="0" err="1">
                <a:latin typeface="Calibri"/>
                <a:ea typeface="Calibri"/>
                <a:cs typeface="Calibri"/>
                <a:sym typeface="Calibri"/>
              </a:rPr>
              <a:t>tiempo</a:t>
            </a:r>
            <a:r>
              <a:rPr lang="en-US" sz="1800" dirty="0">
                <a:latin typeface="Calibri"/>
                <a:ea typeface="Calibri"/>
                <a:cs typeface="Calibri"/>
                <a:sym typeface="Calibri"/>
              </a:rPr>
              <a:t>, a fin de que </a:t>
            </a:r>
            <a:r>
              <a:rPr lang="en-US" sz="1800" dirty="0" err="1">
                <a:latin typeface="Calibri"/>
                <a:ea typeface="Calibri"/>
                <a:cs typeface="Calibri"/>
                <a:sym typeface="Calibri"/>
              </a:rPr>
              <a:t>él</a:t>
            </a:r>
            <a:r>
              <a:rPr lang="en-US" sz="1800" dirty="0">
                <a:latin typeface="Calibri"/>
                <a:ea typeface="Calibri"/>
                <a:cs typeface="Calibri"/>
                <a:sym typeface="Calibri"/>
              </a:rPr>
              <a:t> sea </a:t>
            </a:r>
            <a:r>
              <a:rPr lang="en-US" sz="1800" dirty="0" err="1">
                <a:latin typeface="Calibri"/>
                <a:ea typeface="Calibri"/>
                <a:cs typeface="Calibri"/>
                <a:sym typeface="Calibri"/>
              </a:rPr>
              <a:t>el</a:t>
            </a:r>
            <a:r>
              <a:rPr lang="en-US" sz="1800" dirty="0">
                <a:latin typeface="Calibri"/>
                <a:ea typeface="Calibri"/>
                <a:cs typeface="Calibri"/>
                <a:sym typeface="Calibri"/>
              </a:rPr>
              <a:t> </a:t>
            </a:r>
            <a:r>
              <a:rPr lang="en-US" sz="1800" dirty="0" err="1">
                <a:latin typeface="Calibri"/>
                <a:ea typeface="Calibri"/>
                <a:cs typeface="Calibri"/>
                <a:sym typeface="Calibri"/>
              </a:rPr>
              <a:t>justo</a:t>
            </a:r>
            <a:r>
              <a:rPr lang="en-US" sz="1800" dirty="0">
                <a:latin typeface="Calibri"/>
                <a:ea typeface="Calibri"/>
                <a:cs typeface="Calibri"/>
                <a:sym typeface="Calibri"/>
              </a:rPr>
              <a:t> y, al </a:t>
            </a:r>
            <a:r>
              <a:rPr lang="en-US" sz="1800" dirty="0" err="1">
                <a:latin typeface="Calibri"/>
                <a:ea typeface="Calibri"/>
                <a:cs typeface="Calibri"/>
                <a:sym typeface="Calibri"/>
              </a:rPr>
              <a:t>mismo</a:t>
            </a:r>
            <a:r>
              <a:rPr lang="en-US" sz="1800" dirty="0">
                <a:latin typeface="Calibri"/>
                <a:ea typeface="Calibri"/>
                <a:cs typeface="Calibri"/>
                <a:sym typeface="Calibri"/>
              </a:rPr>
              <a:t> </a:t>
            </a:r>
            <a:r>
              <a:rPr lang="en-US" sz="1800" dirty="0" err="1">
                <a:latin typeface="Calibri"/>
                <a:ea typeface="Calibri"/>
                <a:cs typeface="Calibri"/>
                <a:sym typeface="Calibri"/>
              </a:rPr>
              <a:t>tiempo</a:t>
            </a:r>
            <a:r>
              <a:rPr lang="en-US" sz="1800" dirty="0">
                <a:latin typeface="Calibri"/>
                <a:ea typeface="Calibri"/>
                <a:cs typeface="Calibri"/>
                <a:sym typeface="Calibri"/>
              </a:rPr>
              <a:t>, </a:t>
            </a:r>
            <a:r>
              <a:rPr lang="en-US" sz="1800" dirty="0" err="1">
                <a:latin typeface="Calibri"/>
                <a:ea typeface="Calibri"/>
                <a:cs typeface="Calibri"/>
                <a:sym typeface="Calibri"/>
              </a:rPr>
              <a:t>el</a:t>
            </a:r>
            <a:r>
              <a:rPr lang="en-US" sz="1800" dirty="0">
                <a:latin typeface="Calibri"/>
                <a:ea typeface="Calibri"/>
                <a:cs typeface="Calibri"/>
                <a:sym typeface="Calibri"/>
              </a:rPr>
              <a:t> que </a:t>
            </a:r>
            <a:r>
              <a:rPr lang="en-US" sz="1800" dirty="0" err="1">
                <a:latin typeface="Calibri"/>
                <a:ea typeface="Calibri"/>
                <a:cs typeface="Calibri"/>
                <a:sym typeface="Calibri"/>
              </a:rPr>
              <a:t>justifica</a:t>
            </a:r>
            <a:r>
              <a:rPr lang="en-US" sz="1800" dirty="0">
                <a:latin typeface="Calibri"/>
                <a:ea typeface="Calibri"/>
                <a:cs typeface="Calibri"/>
                <a:sym typeface="Calibri"/>
              </a:rPr>
              <a:t> al que </a:t>
            </a:r>
            <a:r>
              <a:rPr lang="en-US" sz="1800" dirty="0" err="1">
                <a:latin typeface="Calibri"/>
                <a:ea typeface="Calibri"/>
                <a:cs typeface="Calibri"/>
                <a:sym typeface="Calibri"/>
              </a:rPr>
              <a:t>tiene</a:t>
            </a:r>
            <a:r>
              <a:rPr lang="en-US" sz="1800" dirty="0">
                <a:latin typeface="Calibri"/>
                <a:ea typeface="Calibri"/>
                <a:cs typeface="Calibri"/>
                <a:sym typeface="Calibri"/>
              </a:rPr>
              <a:t> </a:t>
            </a:r>
            <a:r>
              <a:rPr lang="en-US" sz="1800" dirty="0" err="1">
                <a:latin typeface="Calibri"/>
                <a:ea typeface="Calibri"/>
                <a:cs typeface="Calibri"/>
                <a:sym typeface="Calibri"/>
              </a:rPr>
              <a:t>fe</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Jesús.</a:t>
            </a:r>
            <a:endParaRPr dirty="0"/>
          </a:p>
          <a:p>
            <a:pPr marL="1828800" marR="225425" lvl="0" indent="-228600" algn="l" rtl="0">
              <a:lnSpc>
                <a:spcPct val="95000"/>
              </a:lnSpc>
              <a:spcBef>
                <a:spcPts val="60"/>
              </a:spcBef>
              <a:spcAft>
                <a:spcPts val="1000"/>
              </a:spcAft>
              <a:buClr>
                <a:schemeClr val="dk1"/>
              </a:buClr>
              <a:buSzPts val="1100"/>
              <a:buFont typeface="Calibri"/>
              <a:buNone/>
            </a:pPr>
            <a:endParaRPr sz="1104" b="1" dirty="0">
              <a:solidFill>
                <a:schemeClr val="dk1"/>
              </a:solidFill>
              <a:highlight>
                <a:srgbClr val="FFFFFF"/>
              </a:highlight>
              <a:latin typeface="Calibri"/>
              <a:ea typeface="Calibri"/>
              <a:cs typeface="Calibri"/>
              <a:sym typeface="Calibri"/>
            </a:endParaRPr>
          </a:p>
        </p:txBody>
      </p:sp>
      <p:sp>
        <p:nvSpPr>
          <p:cNvPr id="159" name="Google Shape;159;g2ee79c0aaa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8"/>
          <p:cNvSpPr txBox="1"/>
          <p:nvPr/>
        </p:nvSpPr>
        <p:spPr>
          <a:xfrm>
            <a:off x="2038416" y="1146024"/>
            <a:ext cx="5002464" cy="47397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rgbClr val="00B050"/>
                </a:solidFill>
                <a:latin typeface="Lato"/>
                <a:ea typeface="Lato"/>
                <a:cs typeface="Lato"/>
                <a:sym typeface="Lato"/>
              </a:rPr>
              <a:t>Jesús es nuestro sustituto</a:t>
            </a:r>
            <a:endParaRPr sz="34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br>
              <a:rPr lang="en-US" sz="3200" b="0" i="0" u="none" strike="noStrike" cap="none">
                <a:solidFill>
                  <a:srgbClr val="000000"/>
                </a:solidFill>
                <a:latin typeface="Calibri"/>
                <a:ea typeface="Calibri"/>
                <a:cs typeface="Calibri"/>
                <a:sym typeface="Calibri"/>
              </a:rPr>
            </a:br>
            <a:r>
              <a:rPr lang="en-US" sz="3400" b="0" i="0" u="none" strike="noStrike" cap="none">
                <a:solidFill>
                  <a:srgbClr val="000000"/>
                </a:solidFill>
                <a:latin typeface="Calibri"/>
                <a:ea typeface="Calibri"/>
                <a:cs typeface="Calibri"/>
                <a:sym typeface="Calibri"/>
              </a:rPr>
              <a:t>Su perfección en su obediencia y buenas obras</a:t>
            </a:r>
            <a:br>
              <a:rPr lang="en-US" sz="3400" b="0" i="0" u="none" strike="noStrike" cap="none">
                <a:solidFill>
                  <a:srgbClr val="000000"/>
                </a:solidFill>
                <a:latin typeface="Calibri"/>
                <a:ea typeface="Calibri"/>
                <a:cs typeface="Calibri"/>
                <a:sym typeface="Calibri"/>
              </a:rPr>
            </a:br>
            <a:br>
              <a:rPr lang="en-US" sz="3400" b="0" i="0" u="none" strike="noStrike" cap="none">
                <a:solidFill>
                  <a:srgbClr val="000000"/>
                </a:solidFill>
                <a:latin typeface="Calibri"/>
                <a:ea typeface="Calibri"/>
                <a:cs typeface="Calibri"/>
                <a:sym typeface="Calibri"/>
              </a:rPr>
            </a:br>
            <a:r>
              <a:rPr lang="en-US" sz="3400" b="0" i="0" u="none" strike="noStrike" cap="none">
                <a:solidFill>
                  <a:srgbClr val="000000"/>
                </a:solidFill>
                <a:latin typeface="Calibri"/>
                <a:ea typeface="Calibri"/>
                <a:cs typeface="Calibri"/>
                <a:sym typeface="Calibri"/>
              </a:rPr>
              <a:t>Su muerte, el precio de nuestros pecados. </a:t>
            </a:r>
            <a:endParaRPr sz="3400" b="0" i="0" u="none" strike="noStrike" cap="none">
              <a:solidFill>
                <a:srgbClr val="000000"/>
              </a:solidFill>
              <a:latin typeface="Cambria"/>
              <a:ea typeface="Cambria"/>
              <a:cs typeface="Cambria"/>
              <a:sym typeface="Cambria"/>
            </a:endParaRPr>
          </a:p>
        </p:txBody>
      </p:sp>
      <p:sp>
        <p:nvSpPr>
          <p:cNvPr id="170" name="Google Shape;170;p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p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2" name="Google Shape;172;p8" descr="A cartoon of two people hugging&#10;&#10;AI-generated content may be incorrect."/>
          <p:cNvPicPr preferRelativeResize="0"/>
          <p:nvPr/>
        </p:nvPicPr>
        <p:blipFill rotWithShape="1">
          <a:blip r:embed="rId4">
            <a:alphaModFix/>
          </a:blip>
          <a:srcRect/>
          <a:stretch/>
        </p:blipFill>
        <p:spPr>
          <a:xfrm>
            <a:off x="7345680" y="0"/>
            <a:ext cx="4500563"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a:extLst>
            <a:ext uri="{FF2B5EF4-FFF2-40B4-BE49-F238E27FC236}">
              <a16:creationId xmlns:a16="http://schemas.microsoft.com/office/drawing/2014/main" id="{72066982-D4B5-F612-8D23-96D63AB1F02D}"/>
            </a:ext>
          </a:extLst>
        </p:cNvPr>
        <p:cNvGrpSpPr/>
        <p:nvPr/>
      </p:nvGrpSpPr>
      <p:grpSpPr>
        <a:xfrm>
          <a:off x="0" y="0"/>
          <a:ext cx="0" cy="0"/>
          <a:chOff x="0" y="0"/>
          <a:chExt cx="0" cy="0"/>
        </a:xfrm>
      </p:grpSpPr>
      <p:sp>
        <p:nvSpPr>
          <p:cNvPr id="153" name="Google Shape;153;p7">
            <a:extLst>
              <a:ext uri="{FF2B5EF4-FFF2-40B4-BE49-F238E27FC236}">
                <a16:creationId xmlns:a16="http://schemas.microsoft.com/office/drawing/2014/main" id="{BD07D3A6-DECF-1233-6B9E-9DD8AC9B744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p7">
            <a:extLst>
              <a:ext uri="{FF2B5EF4-FFF2-40B4-BE49-F238E27FC236}">
                <a16:creationId xmlns:a16="http://schemas.microsoft.com/office/drawing/2014/main" id="{1BAE3B62-5CBA-A31A-8836-6CA4D1B86CEE}"/>
              </a:ext>
            </a:extLst>
          </p:cNvPr>
          <p:cNvPicPr preferRelativeResize="0"/>
          <p:nvPr/>
        </p:nvPicPr>
        <p:blipFill rotWithShape="1">
          <a:blip r:embed="rId3">
            <a:alphaModFix/>
          </a:blip>
          <a:srcRect/>
          <a:stretch/>
        </p:blipFill>
        <p:spPr>
          <a:xfrm>
            <a:off x="-1947" y="1819782"/>
            <a:ext cx="3125597" cy="3218436"/>
          </a:xfrm>
          <a:prstGeom prst="rect">
            <a:avLst/>
          </a:prstGeom>
          <a:noFill/>
          <a:ln>
            <a:noFill/>
          </a:ln>
          <a:effectLst>
            <a:outerShdw blurRad="50800" dist="38100" dir="2700000" algn="tl" rotWithShape="0">
              <a:srgbClr val="000000">
                <a:alpha val="40000"/>
              </a:srgbClr>
            </a:outerShdw>
          </a:effectLst>
        </p:spPr>
      </p:pic>
      <p:sp>
        <p:nvSpPr>
          <p:cNvPr id="155" name="Google Shape;155;p7">
            <a:extLst>
              <a:ext uri="{FF2B5EF4-FFF2-40B4-BE49-F238E27FC236}">
                <a16:creationId xmlns:a16="http://schemas.microsoft.com/office/drawing/2014/main" id="{AA619765-7921-7F1D-3818-2FA4CFCD4151}"/>
              </a:ext>
            </a:extLst>
          </p:cNvPr>
          <p:cNvSpPr txBox="1"/>
          <p:nvPr/>
        </p:nvSpPr>
        <p:spPr>
          <a:xfrm>
            <a:off x="3123650" y="2459524"/>
            <a:ext cx="76980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podemos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estar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absolutamente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seguros</a:t>
            </a:r>
            <a:r>
              <a:rPr lang="en-US" sz="4000" b="1" dirty="0">
                <a:solidFill>
                  <a:schemeClr val="dk1"/>
                </a:solidFill>
                <a:latin typeface="Lato"/>
                <a:ea typeface="Lato"/>
                <a:cs typeface="Lato"/>
                <a:sym typeface="Lato"/>
              </a:rPr>
              <a:t> del </a:t>
            </a:r>
            <a:r>
              <a:rPr lang="en-US" sz="4000" b="1" dirty="0" err="1">
                <a:solidFill>
                  <a:schemeClr val="dk1"/>
                </a:solidFill>
                <a:latin typeface="Lato"/>
                <a:ea typeface="Lato"/>
                <a:cs typeface="Lato"/>
                <a:sym typeface="Lato"/>
              </a:rPr>
              <a:t>perdón</a:t>
            </a:r>
            <a:r>
              <a:rPr lang="en-US" sz="4000" b="1" dirty="0">
                <a:solidFill>
                  <a:schemeClr val="dk1"/>
                </a:solidFill>
                <a:latin typeface="Lato"/>
                <a:ea typeface="Lato"/>
                <a:cs typeface="Lato"/>
                <a:sym typeface="Lato"/>
              </a:rPr>
              <a:t> de Dios?</a:t>
            </a:r>
            <a:endParaRPr sz="4000" b="1" i="0" u="none" strike="noStrike" cap="none" dirty="0">
              <a:solidFill>
                <a:schemeClr val="dk1"/>
              </a:solidFill>
              <a:latin typeface="Lato"/>
              <a:ea typeface="Lato"/>
              <a:cs typeface="Lato"/>
              <a:sym typeface="Lato"/>
            </a:endParaRPr>
          </a:p>
        </p:txBody>
      </p:sp>
      <p:pic>
        <p:nvPicPr>
          <p:cNvPr id="156" name="Google Shape;156;p7" descr="A green bird with leaves&#10;&#10;Description automatically generated">
            <a:extLst>
              <a:ext uri="{FF2B5EF4-FFF2-40B4-BE49-F238E27FC236}">
                <a16:creationId xmlns:a16="http://schemas.microsoft.com/office/drawing/2014/main" id="{25BAF088-4502-1C66-ADD2-7A8BE18C9DA0}"/>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72550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a:extLst>
            <a:ext uri="{FF2B5EF4-FFF2-40B4-BE49-F238E27FC236}">
              <a16:creationId xmlns:a16="http://schemas.microsoft.com/office/drawing/2014/main" id="{26EAC0B0-644D-690F-E619-C65755035DE0}"/>
            </a:ext>
          </a:extLst>
        </p:cNvPr>
        <p:cNvGrpSpPr/>
        <p:nvPr/>
      </p:nvGrpSpPr>
      <p:grpSpPr>
        <a:xfrm>
          <a:off x="0" y="0"/>
          <a:ext cx="0" cy="0"/>
          <a:chOff x="0" y="0"/>
          <a:chExt cx="0" cy="0"/>
        </a:xfrm>
      </p:grpSpPr>
      <p:sp>
        <p:nvSpPr>
          <p:cNvPr id="161" name="Google Shape;161;g2ee79c0aaa2_0_23">
            <a:extLst>
              <a:ext uri="{FF2B5EF4-FFF2-40B4-BE49-F238E27FC236}">
                <a16:creationId xmlns:a16="http://schemas.microsoft.com/office/drawing/2014/main" id="{54FC3325-342C-7FAE-E890-6B01A1A9CF09}"/>
              </a:ext>
            </a:extLst>
          </p:cNvPr>
          <p:cNvSpPr txBox="1"/>
          <p:nvPr/>
        </p:nvSpPr>
        <p:spPr>
          <a:xfrm>
            <a:off x="2634031" y="1397695"/>
            <a:ext cx="8856790" cy="4062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Gálatas 2:16</a:t>
            </a:r>
            <a:endParaRPr dirty="0"/>
          </a:p>
          <a:p>
            <a:pPr marL="0" marR="0" lvl="0" indent="0" algn="l" rtl="0">
              <a:lnSpc>
                <a:spcPct val="100000"/>
              </a:lnSpc>
              <a:spcBef>
                <a:spcPts val="0"/>
              </a:spcBef>
              <a:spcAft>
                <a:spcPts val="0"/>
              </a:spcAft>
              <a:buNone/>
            </a:pP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200" dirty="0" err="1">
                <a:latin typeface="Calibri"/>
                <a:ea typeface="Cambria"/>
                <a:cs typeface="Calibri"/>
                <a:sym typeface="Calibri"/>
              </a:rPr>
              <a:t>Sabemos</a:t>
            </a:r>
            <a:r>
              <a:rPr lang="en-US" sz="3200" dirty="0">
                <a:latin typeface="Calibri"/>
                <a:ea typeface="Cambria"/>
                <a:cs typeface="Calibri"/>
                <a:sym typeface="Calibri"/>
              </a:rPr>
              <a:t> que </a:t>
            </a:r>
            <a:r>
              <a:rPr lang="en-US" sz="3200" dirty="0" err="1">
                <a:latin typeface="Calibri"/>
                <a:ea typeface="Cambria"/>
                <a:cs typeface="Calibri"/>
                <a:sym typeface="Calibri"/>
              </a:rPr>
              <a:t>el</a:t>
            </a:r>
            <a:r>
              <a:rPr lang="en-US" sz="3200" dirty="0">
                <a:latin typeface="Calibri"/>
                <a:ea typeface="Cambria"/>
                <a:cs typeface="Calibri"/>
                <a:sym typeface="Calibri"/>
              </a:rPr>
              <a:t> hombre no es </a:t>
            </a:r>
            <a:r>
              <a:rPr lang="en-US" sz="3200" dirty="0" err="1">
                <a:latin typeface="Calibri"/>
                <a:ea typeface="Cambria"/>
                <a:cs typeface="Calibri"/>
                <a:sym typeface="Calibri"/>
              </a:rPr>
              <a:t>justificado</a:t>
            </a:r>
            <a:r>
              <a:rPr lang="en-US" sz="3200" dirty="0">
                <a:latin typeface="Calibri"/>
                <a:ea typeface="Cambria"/>
                <a:cs typeface="Calibri"/>
                <a:sym typeface="Calibri"/>
              </a:rPr>
              <a:t> </a:t>
            </a:r>
            <a:r>
              <a:rPr lang="en-US" sz="3200" dirty="0" err="1">
                <a:latin typeface="Calibri"/>
                <a:ea typeface="Cambria"/>
                <a:cs typeface="Calibri"/>
                <a:sym typeface="Calibri"/>
              </a:rPr>
              <a:t>por</a:t>
            </a:r>
            <a:r>
              <a:rPr lang="en-US" sz="3200" dirty="0">
                <a:latin typeface="Calibri"/>
                <a:ea typeface="Cambria"/>
                <a:cs typeface="Calibri"/>
                <a:sym typeface="Calibri"/>
              </a:rPr>
              <a:t> las </a:t>
            </a:r>
            <a:r>
              <a:rPr lang="en-US" sz="3200" dirty="0" err="1">
                <a:latin typeface="Calibri"/>
                <a:ea typeface="Cambria"/>
                <a:cs typeface="Calibri"/>
                <a:sym typeface="Calibri"/>
              </a:rPr>
              <a:t>obras</a:t>
            </a:r>
            <a:r>
              <a:rPr lang="en-US" sz="3200" dirty="0">
                <a:latin typeface="Calibri"/>
                <a:ea typeface="Cambria"/>
                <a:cs typeface="Calibri"/>
                <a:sym typeface="Calibri"/>
              </a:rPr>
              <a:t> de la ley </a:t>
            </a:r>
            <a:r>
              <a:rPr lang="en-US" sz="3200" dirty="0" err="1">
                <a:latin typeface="Calibri"/>
                <a:ea typeface="Cambria"/>
                <a:cs typeface="Calibri"/>
                <a:sym typeface="Calibri"/>
              </a:rPr>
              <a:t>sino</a:t>
            </a:r>
            <a:r>
              <a:rPr lang="en-US" sz="3200" dirty="0">
                <a:latin typeface="Calibri"/>
                <a:ea typeface="Cambria"/>
                <a:cs typeface="Calibri"/>
                <a:sym typeface="Calibri"/>
              </a:rPr>
              <a:t> </a:t>
            </a:r>
            <a:r>
              <a:rPr lang="en-US" sz="3200" dirty="0" err="1">
                <a:latin typeface="Calibri"/>
                <a:ea typeface="Cambria"/>
                <a:cs typeface="Calibri"/>
                <a:sym typeface="Calibri"/>
              </a:rPr>
              <a:t>por</a:t>
            </a:r>
            <a:r>
              <a:rPr lang="en-US" sz="3200" dirty="0">
                <a:latin typeface="Calibri"/>
                <a:ea typeface="Cambria"/>
                <a:cs typeface="Calibri"/>
                <a:sym typeface="Calibri"/>
              </a:rPr>
              <a:t> la </a:t>
            </a:r>
            <a:r>
              <a:rPr lang="en-US" sz="3200" dirty="0" err="1">
                <a:latin typeface="Calibri"/>
                <a:ea typeface="Cambria"/>
                <a:cs typeface="Calibri"/>
                <a:sym typeface="Calibri"/>
              </a:rPr>
              <a:t>fe</a:t>
            </a:r>
            <a:r>
              <a:rPr lang="en-US" sz="3200" dirty="0">
                <a:latin typeface="Calibri"/>
                <a:ea typeface="Cambria"/>
                <a:cs typeface="Calibri"/>
                <a:sym typeface="Calibri"/>
              </a:rPr>
              <a:t> de </a:t>
            </a:r>
            <a:r>
              <a:rPr lang="en-US" sz="3200" dirty="0" err="1">
                <a:latin typeface="Calibri"/>
                <a:ea typeface="Cambria"/>
                <a:cs typeface="Calibri"/>
                <a:sym typeface="Calibri"/>
              </a:rPr>
              <a:t>Jesucristo</a:t>
            </a:r>
            <a:r>
              <a:rPr lang="en-US" sz="3200" dirty="0">
                <a:latin typeface="Calibri"/>
                <a:ea typeface="Cambria"/>
                <a:cs typeface="Calibri"/>
                <a:sym typeface="Calibri"/>
              </a:rPr>
              <a:t>, y también </a:t>
            </a:r>
            <a:r>
              <a:rPr lang="en-US" sz="3200" dirty="0" err="1">
                <a:latin typeface="Calibri"/>
                <a:ea typeface="Cambria"/>
                <a:cs typeface="Calibri"/>
                <a:sym typeface="Calibri"/>
              </a:rPr>
              <a:t>hemos</a:t>
            </a:r>
            <a:r>
              <a:rPr lang="en-US" sz="3200" dirty="0">
                <a:latin typeface="Calibri"/>
                <a:ea typeface="Cambria"/>
                <a:cs typeface="Calibri"/>
                <a:sym typeface="Calibri"/>
              </a:rPr>
              <a:t> </a:t>
            </a:r>
            <a:r>
              <a:rPr lang="en-US" sz="3200" dirty="0" err="1">
                <a:latin typeface="Calibri"/>
                <a:ea typeface="Cambria"/>
                <a:cs typeface="Calibri"/>
                <a:sym typeface="Calibri"/>
              </a:rPr>
              <a:t>creído</a:t>
            </a:r>
            <a:r>
              <a:rPr lang="en-US" sz="3200" dirty="0">
                <a:latin typeface="Calibri"/>
                <a:ea typeface="Cambria"/>
                <a:cs typeface="Calibri"/>
                <a:sym typeface="Calibri"/>
              </a:rPr>
              <a:t> </a:t>
            </a:r>
            <a:r>
              <a:rPr lang="en-US" sz="3200" dirty="0" err="1">
                <a:latin typeface="Calibri"/>
                <a:ea typeface="Cambria"/>
                <a:cs typeface="Calibri"/>
                <a:sym typeface="Calibri"/>
              </a:rPr>
              <a:t>en</a:t>
            </a:r>
            <a:r>
              <a:rPr lang="en-US" sz="3200" dirty="0">
                <a:latin typeface="Calibri"/>
                <a:ea typeface="Cambria"/>
                <a:cs typeface="Calibri"/>
                <a:sym typeface="Calibri"/>
              </a:rPr>
              <a:t> </a:t>
            </a:r>
            <a:r>
              <a:rPr lang="en-US" sz="3200" dirty="0" err="1">
                <a:latin typeface="Calibri"/>
                <a:ea typeface="Cambria"/>
                <a:cs typeface="Calibri"/>
                <a:sym typeface="Calibri"/>
              </a:rPr>
              <a:t>Jesucristo</a:t>
            </a:r>
            <a:r>
              <a:rPr lang="en-US" sz="3200" dirty="0">
                <a:latin typeface="Calibri"/>
                <a:ea typeface="Cambria"/>
                <a:cs typeface="Calibri"/>
                <a:sym typeface="Calibri"/>
              </a:rPr>
              <a:t>, para ser </a:t>
            </a:r>
            <a:r>
              <a:rPr lang="en-US" sz="3200" dirty="0" err="1">
                <a:latin typeface="Calibri"/>
                <a:ea typeface="Cambria"/>
                <a:cs typeface="Calibri"/>
                <a:sym typeface="Calibri"/>
              </a:rPr>
              <a:t>justificados</a:t>
            </a:r>
            <a:r>
              <a:rPr lang="en-US" sz="3200" dirty="0">
                <a:latin typeface="Calibri"/>
                <a:ea typeface="Cambria"/>
                <a:cs typeface="Calibri"/>
                <a:sym typeface="Calibri"/>
              </a:rPr>
              <a:t> </a:t>
            </a:r>
            <a:r>
              <a:rPr lang="en-US" sz="3200" dirty="0" err="1">
                <a:latin typeface="Calibri"/>
                <a:ea typeface="Cambria"/>
                <a:cs typeface="Calibri"/>
                <a:sym typeface="Calibri"/>
              </a:rPr>
              <a:t>por</a:t>
            </a:r>
            <a:r>
              <a:rPr lang="en-US" sz="3200" dirty="0">
                <a:latin typeface="Calibri"/>
                <a:ea typeface="Cambria"/>
                <a:cs typeface="Calibri"/>
                <a:sym typeface="Calibri"/>
              </a:rPr>
              <a:t> la </a:t>
            </a:r>
            <a:r>
              <a:rPr lang="en-US" sz="3200" dirty="0" err="1">
                <a:latin typeface="Calibri"/>
                <a:ea typeface="Cambria"/>
                <a:cs typeface="Calibri"/>
                <a:sym typeface="Calibri"/>
              </a:rPr>
              <a:t>fe</a:t>
            </a:r>
            <a:r>
              <a:rPr lang="en-US" sz="3200" dirty="0">
                <a:latin typeface="Calibri"/>
                <a:ea typeface="Cambria"/>
                <a:cs typeface="Calibri"/>
                <a:sym typeface="Calibri"/>
              </a:rPr>
              <a:t> de Cristo y no </a:t>
            </a:r>
            <a:r>
              <a:rPr lang="en-US" sz="3200" dirty="0" err="1">
                <a:latin typeface="Calibri"/>
                <a:ea typeface="Cambria"/>
                <a:cs typeface="Calibri"/>
                <a:sym typeface="Calibri"/>
              </a:rPr>
              <a:t>por</a:t>
            </a:r>
            <a:r>
              <a:rPr lang="en-US" sz="3200" dirty="0">
                <a:latin typeface="Calibri"/>
                <a:ea typeface="Cambria"/>
                <a:cs typeface="Calibri"/>
                <a:sym typeface="Calibri"/>
              </a:rPr>
              <a:t> las </a:t>
            </a:r>
            <a:r>
              <a:rPr lang="en-US" sz="3200" dirty="0" err="1">
                <a:latin typeface="Calibri"/>
                <a:ea typeface="Cambria"/>
                <a:cs typeface="Calibri"/>
                <a:sym typeface="Calibri"/>
              </a:rPr>
              <a:t>obras</a:t>
            </a:r>
            <a:r>
              <a:rPr lang="en-US" sz="3200" dirty="0">
                <a:latin typeface="Calibri"/>
                <a:ea typeface="Cambria"/>
                <a:cs typeface="Calibri"/>
                <a:sym typeface="Calibri"/>
              </a:rPr>
              <a:t> de la ley, </a:t>
            </a:r>
            <a:r>
              <a:rPr lang="en-US" sz="3200" dirty="0" err="1">
                <a:latin typeface="Calibri"/>
                <a:ea typeface="Cambria"/>
                <a:cs typeface="Calibri"/>
                <a:sym typeface="Calibri"/>
              </a:rPr>
              <a:t>ya</a:t>
            </a:r>
            <a:r>
              <a:rPr lang="en-US" sz="3200" dirty="0">
                <a:latin typeface="Calibri"/>
                <a:ea typeface="Cambria"/>
                <a:cs typeface="Calibri"/>
                <a:sym typeface="Calibri"/>
              </a:rPr>
              <a:t> que </a:t>
            </a:r>
            <a:r>
              <a:rPr lang="en-US" sz="3200" dirty="0" err="1">
                <a:latin typeface="Calibri"/>
                <a:ea typeface="Cambria"/>
                <a:cs typeface="Calibri"/>
                <a:sym typeface="Calibri"/>
              </a:rPr>
              <a:t>por</a:t>
            </a:r>
            <a:r>
              <a:rPr lang="en-US" sz="3200" dirty="0">
                <a:latin typeface="Calibri"/>
                <a:ea typeface="Cambria"/>
                <a:cs typeface="Calibri"/>
                <a:sym typeface="Calibri"/>
              </a:rPr>
              <a:t> las </a:t>
            </a:r>
            <a:r>
              <a:rPr lang="en-US" sz="3200" dirty="0" err="1">
                <a:latin typeface="Calibri"/>
                <a:ea typeface="Cambria"/>
                <a:cs typeface="Calibri"/>
                <a:sym typeface="Calibri"/>
              </a:rPr>
              <a:t>obras</a:t>
            </a:r>
            <a:r>
              <a:rPr lang="en-US" sz="3200" dirty="0">
                <a:latin typeface="Calibri"/>
                <a:ea typeface="Cambria"/>
                <a:cs typeface="Calibri"/>
                <a:sym typeface="Calibri"/>
              </a:rPr>
              <a:t> de la ley </a:t>
            </a:r>
            <a:r>
              <a:rPr lang="en-US" sz="3200" dirty="0" err="1">
                <a:latin typeface="Calibri"/>
                <a:ea typeface="Cambria"/>
                <a:cs typeface="Calibri"/>
                <a:sym typeface="Calibri"/>
              </a:rPr>
              <a:t>nadie</a:t>
            </a:r>
            <a:r>
              <a:rPr lang="en-US" sz="3200" dirty="0">
                <a:latin typeface="Calibri"/>
                <a:ea typeface="Cambria"/>
                <a:cs typeface="Calibri"/>
                <a:sym typeface="Calibri"/>
              </a:rPr>
              <a:t> </a:t>
            </a:r>
            <a:r>
              <a:rPr lang="en-US" sz="3200" dirty="0" err="1">
                <a:latin typeface="Calibri"/>
                <a:ea typeface="Cambria"/>
                <a:cs typeface="Calibri"/>
                <a:sym typeface="Calibri"/>
              </a:rPr>
              <a:t>será</a:t>
            </a:r>
            <a:r>
              <a:rPr lang="en-US" sz="3200" dirty="0">
                <a:latin typeface="Calibri"/>
                <a:ea typeface="Cambria"/>
                <a:cs typeface="Calibri"/>
                <a:sym typeface="Calibri"/>
              </a:rPr>
              <a:t> </a:t>
            </a:r>
            <a:r>
              <a:rPr lang="en-US" sz="3200" dirty="0" err="1">
                <a:latin typeface="Calibri"/>
                <a:ea typeface="Cambria"/>
                <a:cs typeface="Calibri"/>
                <a:sym typeface="Calibri"/>
              </a:rPr>
              <a:t>justificado</a:t>
            </a:r>
            <a:r>
              <a:rPr lang="en-US" sz="3200" dirty="0">
                <a:latin typeface="Calibri"/>
                <a:ea typeface="Cambria"/>
                <a:cs typeface="Calibri"/>
                <a:sym typeface="Calibri"/>
              </a:rPr>
              <a:t>. </a:t>
            </a:r>
            <a:endParaRPr sz="3200" b="0" i="0" u="none" strike="noStrike" cap="none" dirty="0">
              <a:solidFill>
                <a:srgbClr val="000000"/>
              </a:solidFill>
              <a:latin typeface="Cambria"/>
              <a:ea typeface="Cambria"/>
              <a:cs typeface="Cambria"/>
              <a:sym typeface="Cambria"/>
            </a:endParaRPr>
          </a:p>
        </p:txBody>
      </p:sp>
      <p:sp>
        <p:nvSpPr>
          <p:cNvPr id="162" name="Google Shape;162;g2ee79c0aaa2_0_23">
            <a:extLst>
              <a:ext uri="{FF2B5EF4-FFF2-40B4-BE49-F238E27FC236}">
                <a16:creationId xmlns:a16="http://schemas.microsoft.com/office/drawing/2014/main" id="{3E352F98-43DB-8FE9-4499-1DFF2D5F96E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g2ee79c0aaa2_0_23">
            <a:extLst>
              <a:ext uri="{FF2B5EF4-FFF2-40B4-BE49-F238E27FC236}">
                <a16:creationId xmlns:a16="http://schemas.microsoft.com/office/drawing/2014/main" id="{BB7621EC-3602-F999-148B-6650ACC92665}"/>
              </a:ext>
            </a:extLst>
          </p:cNvPr>
          <p:cNvPicPr preferRelativeResize="0"/>
          <p:nvPr/>
        </p:nvPicPr>
        <p:blipFill rotWithShape="1">
          <a:blip r:embed="rId3">
            <a:alphaModFix/>
          </a:blip>
          <a:srcRect/>
          <a:stretch/>
        </p:blipFill>
        <p:spPr>
          <a:xfrm>
            <a:off x="-1" y="2041189"/>
            <a:ext cx="2634032" cy="2775622"/>
          </a:xfrm>
          <a:prstGeom prst="rect">
            <a:avLst/>
          </a:prstGeom>
          <a:noFill/>
          <a:ln>
            <a:noFill/>
          </a:ln>
          <a:effectLst>
            <a:outerShdw blurRad="50800" dist="38100" dir="2700000" algn="tl" rotWithShape="0">
              <a:srgbClr val="000000">
                <a:alpha val="40000"/>
              </a:srgbClr>
            </a:outerShdw>
          </a:effectLst>
        </p:spPr>
      </p:pic>
      <p:pic>
        <p:nvPicPr>
          <p:cNvPr id="164" name="Google Shape;164;g2ee79c0aaa2_0_23" descr="A green bird with leaves&#10;&#10;Description automatically generated">
            <a:extLst>
              <a:ext uri="{FF2B5EF4-FFF2-40B4-BE49-F238E27FC236}">
                <a16:creationId xmlns:a16="http://schemas.microsoft.com/office/drawing/2014/main" id="{ECF92817-2C24-4D84-F9E8-F6DBAA7F040F}"/>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83099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a:extLst>
            <a:ext uri="{FF2B5EF4-FFF2-40B4-BE49-F238E27FC236}">
              <a16:creationId xmlns:a16="http://schemas.microsoft.com/office/drawing/2014/main" id="{FA75A2E3-3FD1-1B60-5135-045E07F98B92}"/>
            </a:ext>
          </a:extLst>
        </p:cNvPr>
        <p:cNvGrpSpPr/>
        <p:nvPr/>
      </p:nvGrpSpPr>
      <p:grpSpPr>
        <a:xfrm>
          <a:off x="0" y="0"/>
          <a:ext cx="0" cy="0"/>
          <a:chOff x="0" y="0"/>
          <a:chExt cx="0" cy="0"/>
        </a:xfrm>
      </p:grpSpPr>
      <p:sp>
        <p:nvSpPr>
          <p:cNvPr id="162" name="Google Shape;162;g2ee79c0aaa2_0_23">
            <a:extLst>
              <a:ext uri="{FF2B5EF4-FFF2-40B4-BE49-F238E27FC236}">
                <a16:creationId xmlns:a16="http://schemas.microsoft.com/office/drawing/2014/main" id="{044E251C-5F73-B836-E83F-415B6227CDC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4" name="Google Shape;164;g2ee79c0aaa2_0_23" descr="A green bird with leaves&#10;&#10;Description automatically generated">
            <a:extLst>
              <a:ext uri="{FF2B5EF4-FFF2-40B4-BE49-F238E27FC236}">
                <a16:creationId xmlns:a16="http://schemas.microsoft.com/office/drawing/2014/main" id="{26F197FF-A791-754E-5D9F-567D3C4F1D9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026" name="Picture 2" descr="The Empty Tomb: Where Was Jesus? - Catholic Family News">
            <a:extLst>
              <a:ext uri="{FF2B5EF4-FFF2-40B4-BE49-F238E27FC236}">
                <a16:creationId xmlns:a16="http://schemas.microsoft.com/office/drawing/2014/main" id="{43A19C5C-7F3E-D322-3F6D-4700D4331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1163"/>
            <a:ext cx="12192000" cy="603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71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78" name="Google Shape;178;p9"/>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79" name="Google Shape;179;p9"/>
          <p:cNvGrpSpPr/>
          <p:nvPr/>
        </p:nvGrpSpPr>
        <p:grpSpPr>
          <a:xfrm>
            <a:off x="551075" y="2011050"/>
            <a:ext cx="11197475" cy="3947713"/>
            <a:chOff x="0" y="0"/>
            <a:chExt cx="10450280" cy="3947713"/>
          </a:xfrm>
        </p:grpSpPr>
        <p:sp>
          <p:nvSpPr>
            <p:cNvPr id="180" name="Google Shape;180;p9"/>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1" name="Google Shape;181;p9"/>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2" name="Google Shape;182;p9"/>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3" name="Google Shape;183;p9"/>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Explicar por qué podemos tener certeza del perdón de los pecados. </a:t>
              </a:r>
              <a:endParaRPr sz="2500" b="0" i="0" u="none" strike="noStrike" cap="none">
                <a:solidFill>
                  <a:schemeClr val="dk1"/>
                </a:solidFill>
                <a:latin typeface="Lato"/>
                <a:ea typeface="Lato"/>
                <a:cs typeface="Lato"/>
                <a:sym typeface="Lato"/>
              </a:endParaRPr>
            </a:p>
          </p:txBody>
        </p:sp>
        <p:sp>
          <p:nvSpPr>
            <p:cNvPr id="184" name="Google Shape;184;p9"/>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5" name="Google Shape;185;p9"/>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6" name="Google Shape;186;p9"/>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7" name="Google Shape;187;p9"/>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dk1"/>
                  </a:solidFill>
                  <a:latin typeface="Lato"/>
                  <a:ea typeface="Lato"/>
                  <a:cs typeface="Lato"/>
                  <a:sym typeface="Lato"/>
                </a:rPr>
                <a:t>Describir nuestra esperanza en la resurrección de la carne. </a:t>
              </a:r>
              <a:endParaRPr sz="2500" b="0" i="0" u="none" strike="noStrike" cap="none">
                <a:solidFill>
                  <a:schemeClr val="dk1"/>
                </a:solidFill>
                <a:latin typeface="Lato"/>
                <a:ea typeface="Lato"/>
                <a:cs typeface="Lato"/>
                <a:sym typeface="Lato"/>
              </a:endParaRPr>
            </a:p>
          </p:txBody>
        </p:sp>
        <p:sp>
          <p:nvSpPr>
            <p:cNvPr id="188" name="Google Shape;188;p9"/>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9" name="Google Shape;189;p9"/>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0" name="Google Shape;190;p9"/>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1" name="Google Shape;191;p9"/>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Describir</a:t>
              </a:r>
              <a:r>
                <a:rPr lang="en-US" sz="2500" b="0" i="0" u="none" strike="noStrike" cap="none" dirty="0">
                  <a:solidFill>
                    <a:schemeClr val="lt1"/>
                  </a:solidFill>
                  <a:latin typeface="Lato"/>
                  <a:ea typeface="Lato"/>
                  <a:cs typeface="Lato"/>
                  <a:sym typeface="Lato"/>
                </a:rPr>
                <a:t> la </a:t>
              </a:r>
              <a:r>
                <a:rPr lang="en-US" sz="2500" b="0" i="0" u="none" strike="noStrike" cap="none" dirty="0" err="1">
                  <a:solidFill>
                    <a:schemeClr val="lt1"/>
                  </a:solidFill>
                  <a:latin typeface="Lato"/>
                  <a:ea typeface="Lato"/>
                  <a:cs typeface="Lato"/>
                  <a:sym typeface="Lato"/>
                </a:rPr>
                <a:t>promesa</a:t>
              </a:r>
              <a:r>
                <a:rPr lang="en-US" sz="2500" b="0" i="0" u="none" strike="noStrike" cap="none" dirty="0">
                  <a:solidFill>
                    <a:schemeClr val="lt1"/>
                  </a:solidFill>
                  <a:latin typeface="Lato"/>
                  <a:ea typeface="Lato"/>
                  <a:cs typeface="Lato"/>
                  <a:sym typeface="Lato"/>
                </a:rPr>
                <a:t> de la </a:t>
              </a:r>
              <a:r>
                <a:rPr lang="en-US" sz="2500" b="0" i="0" u="none" strike="noStrike" cap="none" dirty="0" err="1">
                  <a:solidFill>
                    <a:schemeClr val="lt1"/>
                  </a:solidFill>
                  <a:latin typeface="Lato"/>
                  <a:ea typeface="Lato"/>
                  <a:cs typeface="Lato"/>
                  <a:sym typeface="Lato"/>
                </a:rPr>
                <a:t>vida</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eterna</a:t>
              </a:r>
              <a:r>
                <a:rPr lang="en-US" sz="2500" b="0" i="0" u="none" strike="noStrike" cap="none" dirty="0">
                  <a:solidFill>
                    <a:schemeClr val="lt1"/>
                  </a:solidFill>
                  <a:latin typeface="Lato"/>
                  <a:ea typeface="Lato"/>
                  <a:cs typeface="Lato"/>
                  <a:sym typeface="Lato"/>
                </a:rPr>
                <a:t> con Dios. </a:t>
              </a:r>
              <a:endParaRPr sz="2500" b="0" i="0" u="none" strike="noStrike" cap="none" dirty="0">
                <a:solidFill>
                  <a:schemeClr val="lt1"/>
                </a:solidFill>
                <a:latin typeface="Lato"/>
                <a:ea typeface="Lato"/>
                <a:cs typeface="Lato"/>
                <a:sym typeface="Lato"/>
              </a:endParaRPr>
            </a:p>
          </p:txBody>
        </p:sp>
      </p:grpSp>
      <p:pic>
        <p:nvPicPr>
          <p:cNvPr id="192" name="Google Shape;192;p9"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8" name="Google Shape;198;g2eb293faa54_0_118"/>
          <p:cNvPicPr preferRelativeResize="0"/>
          <p:nvPr/>
        </p:nvPicPr>
        <p:blipFill rotWithShape="1">
          <a:blip r:embed="rId3">
            <a:alphaModFix/>
          </a:blip>
          <a:srcRect/>
          <a:stretch/>
        </p:blipFill>
        <p:spPr>
          <a:xfrm>
            <a:off x="424498" y="0"/>
            <a:ext cx="2438401" cy="2477376"/>
          </a:xfrm>
          <a:prstGeom prst="rect">
            <a:avLst/>
          </a:prstGeom>
          <a:noFill/>
          <a:ln>
            <a:noFill/>
          </a:ln>
          <a:effectLst>
            <a:outerShdw blurRad="50800" dist="38100" dir="2700000" algn="tl" rotWithShape="0">
              <a:srgbClr val="000000">
                <a:alpha val="40000"/>
              </a:srgbClr>
            </a:outerShdw>
          </a:effectLst>
        </p:spPr>
      </p:pic>
      <p:sp>
        <p:nvSpPr>
          <p:cNvPr id="199" name="Google Shape;199;g2eb293faa54_0_118"/>
          <p:cNvSpPr txBox="1"/>
          <p:nvPr/>
        </p:nvSpPr>
        <p:spPr>
          <a:xfrm>
            <a:off x="2862899" y="530377"/>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pasa cuando una persona muere? </a:t>
            </a:r>
            <a:endParaRPr sz="4000" b="1" i="0" u="none" strike="noStrike" cap="none">
              <a:solidFill>
                <a:schemeClr val="dk1"/>
              </a:solidFill>
              <a:latin typeface="Lato"/>
              <a:ea typeface="Lato"/>
              <a:cs typeface="Lato"/>
              <a:sym typeface="Lato"/>
            </a:endParaRPr>
          </a:p>
        </p:txBody>
      </p:sp>
      <p:pic>
        <p:nvPicPr>
          <p:cNvPr id="200" name="Google Shape;200;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201" name="Google Shape;201;g2eb293faa54_0_118" descr="Person at grave Images - Search Images on Everypixel"/>
          <p:cNvPicPr preferRelativeResize="0"/>
          <p:nvPr/>
        </p:nvPicPr>
        <p:blipFill rotWithShape="1">
          <a:blip r:embed="rId5">
            <a:alphaModFix/>
          </a:blip>
          <a:srcRect/>
          <a:stretch/>
        </p:blipFill>
        <p:spPr>
          <a:xfrm>
            <a:off x="1643698" y="2401175"/>
            <a:ext cx="7620000" cy="4013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g2ee79c0aaa2_0_33"/>
          <p:cNvSpPr txBox="1"/>
          <p:nvPr/>
        </p:nvSpPr>
        <p:spPr>
          <a:xfrm>
            <a:off x="2807456" y="875141"/>
            <a:ext cx="8735212"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Eclesiastés 12:7</a:t>
            </a:r>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Entonces el polvo volverá a la tierra, de donde fue tomado, y el espíritu volverá a Dios, que lo dio. </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Juan 11:39 </a:t>
            </a:r>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rgbClr val="000000"/>
                </a:solidFill>
                <a:latin typeface="Lato"/>
                <a:ea typeface="Lato"/>
                <a:cs typeface="Lato"/>
                <a:sym typeface="Lato"/>
              </a:rPr>
              <a:t>Jesús dijo: “Quiten la piedra.”</a:t>
            </a:r>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rgbClr val="000000"/>
                </a:solidFill>
                <a:latin typeface="Lato"/>
                <a:ea typeface="Lato"/>
                <a:cs typeface="Lato"/>
                <a:sym typeface="Lato"/>
              </a:rPr>
              <a:t>Marta, la hermana del que había muerto, le dijo: “Señor, ya huele mal, pues he estado allí cuatro días.”</a:t>
            </a:r>
            <a:endParaRPr sz="3400" b="0" i="0" u="none" strike="noStrike" cap="none">
              <a:solidFill>
                <a:schemeClr val="dk1"/>
              </a:solidFill>
              <a:latin typeface="Lato"/>
              <a:ea typeface="Lato"/>
              <a:cs typeface="Lato"/>
              <a:sym typeface="Lato"/>
            </a:endParaRPr>
          </a:p>
        </p:txBody>
      </p:sp>
      <p:sp>
        <p:nvSpPr>
          <p:cNvPr id="207" name="Google Shape;207;g2ee79c0aaa2_0_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8" name="Google Shape;208;g2ee79c0aaa2_0_33"/>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209" name="Google Shape;209;g2ee79c0aaa2_0_3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10"/>
          <p:cNvSpPr txBox="1"/>
          <p:nvPr/>
        </p:nvSpPr>
        <p:spPr>
          <a:xfrm>
            <a:off x="2327515" y="418763"/>
            <a:ext cx="8980500" cy="689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dirty="0">
                <a:solidFill>
                  <a:schemeClr val="dk1"/>
                </a:solidFill>
                <a:latin typeface="Lato"/>
                <a:ea typeface="Lato"/>
                <a:cs typeface="Lato"/>
                <a:sym typeface="Lato"/>
              </a:rPr>
              <a:t>Lucas 16:22-23 </a:t>
            </a:r>
            <a:endParaRPr sz="34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400" b="0" i="0" u="none" strike="noStrike" cap="none" dirty="0" err="1">
                <a:solidFill>
                  <a:srgbClr val="000000"/>
                </a:solidFill>
                <a:latin typeface="Calibri"/>
                <a:ea typeface="Calibri"/>
                <a:cs typeface="Calibri"/>
                <a:sym typeface="Calibri"/>
              </a:rPr>
              <a:t>Llegó</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el</a:t>
            </a:r>
            <a:r>
              <a:rPr lang="en-US" sz="3400" b="0" i="0" u="none" strike="noStrike" cap="none" dirty="0">
                <a:solidFill>
                  <a:srgbClr val="000000"/>
                </a:solidFill>
                <a:latin typeface="Calibri"/>
                <a:ea typeface="Calibri"/>
                <a:cs typeface="Calibri"/>
                <a:sym typeface="Calibri"/>
              </a:rPr>
              <a:t> día </a:t>
            </a:r>
            <a:r>
              <a:rPr lang="en-US" sz="3400" b="0" i="0" u="none" strike="noStrike" cap="none" dirty="0" err="1">
                <a:solidFill>
                  <a:srgbClr val="000000"/>
                </a:solidFill>
                <a:latin typeface="Calibri"/>
                <a:ea typeface="Calibri"/>
                <a:cs typeface="Calibri"/>
                <a:sym typeface="Calibri"/>
              </a:rPr>
              <a:t>en</a:t>
            </a:r>
            <a:r>
              <a:rPr lang="en-US" sz="3400" b="0" i="0" u="none" strike="noStrike" cap="none" dirty="0">
                <a:solidFill>
                  <a:srgbClr val="000000"/>
                </a:solidFill>
                <a:latin typeface="Calibri"/>
                <a:ea typeface="Calibri"/>
                <a:cs typeface="Calibri"/>
                <a:sym typeface="Calibri"/>
              </a:rPr>
              <a:t> que </a:t>
            </a:r>
            <a:r>
              <a:rPr lang="en-US" sz="3400" b="0" i="0" u="none" strike="noStrike" cap="none" dirty="0" err="1">
                <a:solidFill>
                  <a:srgbClr val="000000"/>
                </a:solidFill>
                <a:latin typeface="Calibri"/>
                <a:ea typeface="Calibri"/>
                <a:cs typeface="Calibri"/>
                <a:sym typeface="Calibri"/>
              </a:rPr>
              <a:t>el</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mendigo</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murió</a:t>
            </a:r>
            <a:r>
              <a:rPr lang="en-US" sz="3400" b="0" i="0" u="none" strike="noStrike" cap="none" dirty="0">
                <a:solidFill>
                  <a:srgbClr val="000000"/>
                </a:solidFill>
                <a:latin typeface="Calibri"/>
                <a:ea typeface="Calibri"/>
                <a:cs typeface="Calibri"/>
                <a:sym typeface="Calibri"/>
              </a:rPr>
              <a:t>, y </a:t>
            </a:r>
            <a:r>
              <a:rPr lang="en-US" sz="3400" b="0" i="0" u="none" strike="noStrike" cap="none" dirty="0" err="1">
                <a:solidFill>
                  <a:srgbClr val="000000"/>
                </a:solidFill>
                <a:latin typeface="Calibri"/>
                <a:ea typeface="Calibri"/>
                <a:cs typeface="Calibri"/>
                <a:sym typeface="Calibri"/>
              </a:rPr>
              <a:t>los</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ángeles</a:t>
            </a:r>
            <a:r>
              <a:rPr lang="en-US" sz="3400" b="0" i="0" u="none" strike="noStrike" cap="none" dirty="0">
                <a:solidFill>
                  <a:srgbClr val="000000"/>
                </a:solidFill>
                <a:latin typeface="Calibri"/>
                <a:ea typeface="Calibri"/>
                <a:cs typeface="Calibri"/>
                <a:sym typeface="Calibri"/>
              </a:rPr>
              <a:t> se lo </a:t>
            </a:r>
            <a:r>
              <a:rPr lang="en-US" sz="3400" b="0" i="0" u="none" strike="noStrike" cap="none" dirty="0" err="1">
                <a:solidFill>
                  <a:srgbClr val="000000"/>
                </a:solidFill>
                <a:latin typeface="Calibri"/>
                <a:ea typeface="Calibri"/>
                <a:cs typeface="Calibri"/>
                <a:sym typeface="Calibri"/>
              </a:rPr>
              <a:t>llevaron</a:t>
            </a:r>
            <a:r>
              <a:rPr lang="en-US" sz="3400" b="0" i="0" u="none" strike="noStrike" cap="none" dirty="0">
                <a:solidFill>
                  <a:srgbClr val="000000"/>
                </a:solidFill>
                <a:latin typeface="Calibri"/>
                <a:ea typeface="Calibri"/>
                <a:cs typeface="Calibri"/>
                <a:sym typeface="Calibri"/>
              </a:rPr>
              <a:t> al </a:t>
            </a:r>
            <a:r>
              <a:rPr lang="en-US" sz="3400" b="0" i="0" u="none" strike="noStrike" cap="none" dirty="0" err="1">
                <a:solidFill>
                  <a:srgbClr val="000000"/>
                </a:solidFill>
                <a:latin typeface="Calibri"/>
                <a:ea typeface="Calibri"/>
                <a:cs typeface="Calibri"/>
                <a:sym typeface="Calibri"/>
              </a:rPr>
              <a:t>lado</a:t>
            </a:r>
            <a:r>
              <a:rPr lang="en-US" sz="3400" b="0" i="0" u="none" strike="noStrike" cap="none" dirty="0">
                <a:solidFill>
                  <a:srgbClr val="000000"/>
                </a:solidFill>
                <a:latin typeface="Calibri"/>
                <a:ea typeface="Calibri"/>
                <a:cs typeface="Calibri"/>
                <a:sym typeface="Calibri"/>
              </a:rPr>
              <a:t> de </a:t>
            </a:r>
            <a:r>
              <a:rPr lang="en-US" sz="3400" dirty="0">
                <a:latin typeface="Calibri"/>
                <a:ea typeface="Calibri"/>
                <a:cs typeface="Calibri"/>
                <a:sym typeface="Calibri"/>
              </a:rPr>
              <a:t>Abraham</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Después</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murió</a:t>
            </a:r>
            <a:r>
              <a:rPr lang="en-US" sz="3400" b="0" i="0" u="none" strike="noStrike" cap="none" dirty="0">
                <a:solidFill>
                  <a:srgbClr val="000000"/>
                </a:solidFill>
                <a:latin typeface="Calibri"/>
                <a:ea typeface="Calibri"/>
                <a:cs typeface="Calibri"/>
                <a:sym typeface="Calibri"/>
              </a:rPr>
              <a:t> también </a:t>
            </a:r>
            <a:r>
              <a:rPr lang="en-US" sz="3400" b="0" i="0" u="none" strike="noStrike" cap="none" dirty="0" err="1">
                <a:solidFill>
                  <a:srgbClr val="000000"/>
                </a:solidFill>
                <a:latin typeface="Calibri"/>
                <a:ea typeface="Calibri"/>
                <a:cs typeface="Calibri"/>
                <a:sym typeface="Calibri"/>
              </a:rPr>
              <a:t>el</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rico</a:t>
            </a:r>
            <a:r>
              <a:rPr lang="en-US" sz="3400" b="0" i="0" u="none" strike="noStrike" cap="none" dirty="0">
                <a:solidFill>
                  <a:srgbClr val="000000"/>
                </a:solidFill>
                <a:latin typeface="Calibri"/>
                <a:ea typeface="Calibri"/>
                <a:cs typeface="Calibri"/>
                <a:sym typeface="Calibri"/>
              </a:rPr>
              <a:t>, y </a:t>
            </a:r>
            <a:r>
              <a:rPr lang="en-US" sz="3400" b="0" i="0" u="none" strike="noStrike" cap="none" dirty="0" err="1">
                <a:solidFill>
                  <a:srgbClr val="000000"/>
                </a:solidFill>
                <a:latin typeface="Calibri"/>
                <a:ea typeface="Calibri"/>
                <a:cs typeface="Calibri"/>
                <a:sym typeface="Calibri"/>
              </a:rPr>
              <a:t>fue</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sepultado</a:t>
            </a:r>
            <a:r>
              <a:rPr lang="en-US" sz="3400" b="0" i="0" u="none" strike="noStrike" cap="none" dirty="0">
                <a:solidFill>
                  <a:srgbClr val="000000"/>
                </a:solidFill>
                <a:latin typeface="Calibri"/>
                <a:ea typeface="Calibri"/>
                <a:cs typeface="Calibri"/>
                <a:sym typeface="Calibri"/>
              </a:rPr>
              <a:t>. Cuando </a:t>
            </a:r>
            <a:r>
              <a:rPr lang="en-US" sz="3400" b="0" i="0" u="none" strike="noStrike" cap="none" dirty="0" err="1">
                <a:solidFill>
                  <a:srgbClr val="000000"/>
                </a:solidFill>
                <a:latin typeface="Calibri"/>
                <a:ea typeface="Calibri"/>
                <a:cs typeface="Calibri"/>
                <a:sym typeface="Calibri"/>
              </a:rPr>
              <a:t>el</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rico</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estaba</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en</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el</a:t>
            </a:r>
            <a:r>
              <a:rPr lang="en-US" sz="3400" b="0" i="0" u="none" strike="noStrike" cap="none" dirty="0">
                <a:solidFill>
                  <a:srgbClr val="000000"/>
                </a:solidFill>
                <a:latin typeface="Calibri"/>
                <a:ea typeface="Calibri"/>
                <a:cs typeface="Calibri"/>
                <a:sym typeface="Calibri"/>
              </a:rPr>
              <a:t> Hades, </a:t>
            </a:r>
            <a:r>
              <a:rPr lang="en-US" sz="3400" b="0" i="0" u="none" strike="noStrike" cap="none" dirty="0" err="1">
                <a:solidFill>
                  <a:srgbClr val="000000"/>
                </a:solidFill>
                <a:latin typeface="Calibri"/>
                <a:ea typeface="Calibri"/>
                <a:cs typeface="Calibri"/>
                <a:sym typeface="Calibri"/>
              </a:rPr>
              <a:t>en</a:t>
            </a:r>
            <a:r>
              <a:rPr lang="en-US" sz="3400" b="0" i="0" u="none" strike="noStrike" cap="none" dirty="0">
                <a:solidFill>
                  <a:srgbClr val="000000"/>
                </a:solidFill>
                <a:latin typeface="Calibri"/>
                <a:ea typeface="Calibri"/>
                <a:cs typeface="Calibri"/>
                <a:sym typeface="Calibri"/>
              </a:rPr>
              <a:t> medio de </a:t>
            </a:r>
            <a:r>
              <a:rPr lang="en-US" sz="3400" b="0" i="0" u="none" strike="noStrike" cap="none" dirty="0" err="1">
                <a:solidFill>
                  <a:srgbClr val="000000"/>
                </a:solidFill>
                <a:latin typeface="Calibri"/>
                <a:ea typeface="Calibri"/>
                <a:cs typeface="Calibri"/>
                <a:sym typeface="Calibri"/>
              </a:rPr>
              <a:t>tormentos</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alzó</a:t>
            </a:r>
            <a:r>
              <a:rPr lang="en-US" sz="3400" b="0" i="0" u="none" strike="noStrike" cap="none" dirty="0">
                <a:solidFill>
                  <a:srgbClr val="000000"/>
                </a:solidFill>
                <a:latin typeface="Calibri"/>
                <a:ea typeface="Calibri"/>
                <a:cs typeface="Calibri"/>
                <a:sym typeface="Calibri"/>
              </a:rPr>
              <a:t> sus ojos y, a lo </a:t>
            </a:r>
            <a:r>
              <a:rPr lang="en-US" sz="3400" b="0" i="0" u="none" strike="noStrike" cap="none" dirty="0" err="1">
                <a:solidFill>
                  <a:srgbClr val="000000"/>
                </a:solidFill>
                <a:latin typeface="Calibri"/>
                <a:ea typeface="Calibri"/>
                <a:cs typeface="Calibri"/>
                <a:sym typeface="Calibri"/>
              </a:rPr>
              <a:t>lejos</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vio</a:t>
            </a:r>
            <a:r>
              <a:rPr lang="en-US" sz="3400" b="0" i="0" u="none" strike="noStrike" cap="none" dirty="0">
                <a:solidFill>
                  <a:srgbClr val="000000"/>
                </a:solidFill>
                <a:latin typeface="Calibri"/>
                <a:ea typeface="Calibri"/>
                <a:cs typeface="Calibri"/>
                <a:sym typeface="Calibri"/>
              </a:rPr>
              <a:t> a Abrah</a:t>
            </a:r>
            <a:r>
              <a:rPr lang="en-US" sz="3400" dirty="0">
                <a:latin typeface="Calibri"/>
                <a:ea typeface="Calibri"/>
                <a:cs typeface="Calibri"/>
                <a:sym typeface="Calibri"/>
              </a:rPr>
              <a:t>am</a:t>
            </a:r>
            <a:r>
              <a:rPr lang="en-US" sz="3400" b="0" i="0" u="none" strike="noStrike" cap="none" dirty="0">
                <a:solidFill>
                  <a:srgbClr val="000000"/>
                </a:solidFill>
                <a:latin typeface="Calibri"/>
                <a:ea typeface="Calibri"/>
                <a:cs typeface="Calibri"/>
                <a:sym typeface="Calibri"/>
              </a:rPr>
              <a:t>, y a Lázaro junto a </a:t>
            </a:r>
            <a:r>
              <a:rPr lang="en-US" sz="3400" b="0" i="0" u="none" strike="noStrike" cap="none" dirty="0" err="1">
                <a:solidFill>
                  <a:srgbClr val="000000"/>
                </a:solidFill>
                <a:latin typeface="Calibri"/>
                <a:ea typeface="Calibri"/>
                <a:cs typeface="Calibri"/>
                <a:sym typeface="Calibri"/>
              </a:rPr>
              <a:t>él</a:t>
            </a:r>
            <a:r>
              <a:rPr lang="en-US" sz="3400" b="0" i="0" u="none" strike="noStrike" cap="none" dirty="0">
                <a:solidFill>
                  <a:srgbClr val="000000"/>
                </a:solidFill>
                <a:latin typeface="Calibri"/>
                <a:ea typeface="Calibri"/>
                <a:cs typeface="Calibri"/>
                <a:sym typeface="Calibri"/>
              </a:rPr>
              <a:t>.</a:t>
            </a:r>
            <a:endParaRPr dirty="0"/>
          </a:p>
          <a:p>
            <a:pPr marL="0" marR="0" lvl="0" indent="0" algn="l" rtl="0">
              <a:lnSpc>
                <a:spcPct val="100000"/>
              </a:lnSpc>
              <a:spcBef>
                <a:spcPts val="0"/>
              </a:spcBef>
              <a:spcAft>
                <a:spcPts val="0"/>
              </a:spcAft>
              <a:buNone/>
            </a:pPr>
            <a:endParaRPr sz="3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400" b="1" i="0" u="none" strike="noStrike" cap="none" dirty="0">
                <a:solidFill>
                  <a:srgbClr val="000000"/>
                </a:solidFill>
                <a:latin typeface="Calibri"/>
                <a:ea typeface="Calibri"/>
                <a:cs typeface="Calibri"/>
                <a:sym typeface="Calibri"/>
              </a:rPr>
              <a:t>Lucas 23:43 </a:t>
            </a:r>
            <a:endParaRPr dirty="0"/>
          </a:p>
          <a:p>
            <a:pPr marL="0" marR="0" lvl="0" indent="0" algn="l" rtl="0">
              <a:lnSpc>
                <a:spcPct val="100000"/>
              </a:lnSpc>
              <a:spcBef>
                <a:spcPts val="0"/>
              </a:spcBef>
              <a:spcAft>
                <a:spcPts val="0"/>
              </a:spcAft>
              <a:buNone/>
            </a:pPr>
            <a:r>
              <a:rPr lang="en-US" sz="3400" b="0" i="0" u="none" strike="noStrike" cap="none" dirty="0">
                <a:solidFill>
                  <a:srgbClr val="000000"/>
                </a:solidFill>
                <a:latin typeface="Calibri"/>
                <a:ea typeface="Calibri"/>
                <a:cs typeface="Calibri"/>
                <a:sym typeface="Calibri"/>
              </a:rPr>
              <a:t>Jesús le </a:t>
            </a:r>
            <a:r>
              <a:rPr lang="en-US" sz="3400" b="0" i="0" u="none" strike="noStrike" cap="none" dirty="0" err="1">
                <a:solidFill>
                  <a:srgbClr val="000000"/>
                </a:solidFill>
                <a:latin typeface="Calibri"/>
                <a:ea typeface="Calibri"/>
                <a:cs typeface="Calibri"/>
                <a:sym typeface="Calibri"/>
              </a:rPr>
              <a:t>dijo</a:t>
            </a:r>
            <a:r>
              <a:rPr lang="en-US" sz="3400" b="0" i="0" u="none" strike="noStrike" cap="none" dirty="0">
                <a:solidFill>
                  <a:srgbClr val="000000"/>
                </a:solidFill>
                <a:latin typeface="Calibri"/>
                <a:ea typeface="Calibri"/>
                <a:cs typeface="Calibri"/>
                <a:sym typeface="Calibri"/>
              </a:rPr>
              <a:t>: “De </a:t>
            </a:r>
            <a:r>
              <a:rPr lang="en-US" sz="3400" b="0" i="0" u="none" strike="noStrike" cap="none" dirty="0" err="1">
                <a:solidFill>
                  <a:srgbClr val="000000"/>
                </a:solidFill>
                <a:latin typeface="Calibri"/>
                <a:ea typeface="Calibri"/>
                <a:cs typeface="Calibri"/>
                <a:sym typeface="Calibri"/>
              </a:rPr>
              <a:t>cierto</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te</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digo</a:t>
            </a:r>
            <a:r>
              <a:rPr lang="en-US" sz="3400" b="0" i="0" u="none" strike="noStrike" cap="none" dirty="0">
                <a:solidFill>
                  <a:srgbClr val="000000"/>
                </a:solidFill>
                <a:latin typeface="Calibri"/>
                <a:ea typeface="Calibri"/>
                <a:cs typeface="Calibri"/>
                <a:sym typeface="Calibri"/>
              </a:rPr>
              <a:t> que hoy </a:t>
            </a:r>
            <a:r>
              <a:rPr lang="en-US" sz="3400" b="0" i="0" u="none" strike="noStrike" cap="none" dirty="0" err="1">
                <a:solidFill>
                  <a:srgbClr val="000000"/>
                </a:solidFill>
                <a:latin typeface="Calibri"/>
                <a:ea typeface="Calibri"/>
                <a:cs typeface="Calibri"/>
                <a:sym typeface="Calibri"/>
              </a:rPr>
              <a:t>estarás</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conmigo</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en</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el</a:t>
            </a:r>
            <a:r>
              <a:rPr lang="en-US" sz="3400" b="0" i="0" u="none" strike="noStrike" cap="none" dirty="0">
                <a:solidFill>
                  <a:srgbClr val="000000"/>
                </a:solidFill>
                <a:latin typeface="Calibri"/>
                <a:ea typeface="Calibri"/>
                <a:cs typeface="Calibri"/>
                <a:sym typeface="Calibri"/>
              </a:rPr>
              <a:t> </a:t>
            </a:r>
            <a:r>
              <a:rPr lang="en-US" sz="3400" b="0" i="0" u="none" strike="noStrike" cap="none" dirty="0" err="1">
                <a:solidFill>
                  <a:srgbClr val="000000"/>
                </a:solidFill>
                <a:latin typeface="Calibri"/>
                <a:ea typeface="Calibri"/>
                <a:cs typeface="Calibri"/>
                <a:sym typeface="Calibri"/>
              </a:rPr>
              <a:t>paraíso</a:t>
            </a:r>
            <a:r>
              <a:rPr lang="en-US" sz="3400" b="0" i="0" u="none" strike="noStrike" cap="none" dirty="0">
                <a:solidFill>
                  <a:srgbClr val="000000"/>
                </a:solidFill>
                <a:latin typeface="Calibri"/>
                <a:ea typeface="Calibri"/>
                <a:cs typeface="Calibri"/>
                <a:sym typeface="Calibri"/>
              </a:rPr>
              <a:t>.” </a:t>
            </a:r>
            <a:br>
              <a:rPr lang="en-US" sz="3400" b="0" i="0" u="none" strike="noStrike" cap="none" dirty="0">
                <a:solidFill>
                  <a:srgbClr val="000000"/>
                </a:solidFill>
                <a:latin typeface="Calibri"/>
                <a:ea typeface="Calibri"/>
                <a:cs typeface="Calibri"/>
                <a:sym typeface="Calibri"/>
              </a:rPr>
            </a:br>
            <a:br>
              <a:rPr lang="en-US" sz="3400" b="0" i="0" u="none" strike="noStrike" cap="none" dirty="0">
                <a:solidFill>
                  <a:srgbClr val="000000"/>
                </a:solidFill>
                <a:latin typeface="Calibri"/>
                <a:ea typeface="Calibri"/>
                <a:cs typeface="Calibri"/>
                <a:sym typeface="Calibri"/>
              </a:rPr>
            </a:br>
            <a:endParaRPr sz="3400" b="0" i="0" u="none" strike="noStrike" cap="none" dirty="0">
              <a:solidFill>
                <a:srgbClr val="000000"/>
              </a:solidFill>
              <a:latin typeface="Calibri"/>
              <a:ea typeface="Calibri"/>
              <a:cs typeface="Calibri"/>
              <a:sym typeface="Calibri"/>
            </a:endParaRPr>
          </a:p>
        </p:txBody>
      </p:sp>
      <p:sp>
        <p:nvSpPr>
          <p:cNvPr id="215" name="Google Shape;215;p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6" name="Google Shape;216;p10"/>
          <p:cNvPicPr preferRelativeResize="0"/>
          <p:nvPr/>
        </p:nvPicPr>
        <p:blipFill rotWithShape="1">
          <a:blip r:embed="rId3">
            <a:alphaModFix/>
          </a:blip>
          <a:srcRect/>
          <a:stretch/>
        </p:blipFill>
        <p:spPr>
          <a:xfrm>
            <a:off x="0" y="2254549"/>
            <a:ext cx="2327515" cy="234890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11"/>
          <p:cNvSpPr txBox="1"/>
          <p:nvPr/>
        </p:nvSpPr>
        <p:spPr>
          <a:xfrm>
            <a:off x="2647673" y="766753"/>
            <a:ext cx="8751847"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en-US" sz="3400" b="0" i="0" u="none" strike="noStrike" cap="none">
                <a:solidFill>
                  <a:srgbClr val="000000"/>
                </a:solidFill>
                <a:latin typeface="Calibri"/>
                <a:ea typeface="Calibri"/>
                <a:cs typeface="Calibri"/>
                <a:sym typeface="Calibri"/>
              </a:rPr>
            </a:br>
            <a:r>
              <a:rPr lang="en-US" sz="3400" b="1" i="0" u="none" strike="noStrike" cap="none">
                <a:solidFill>
                  <a:srgbClr val="000000"/>
                </a:solidFill>
                <a:latin typeface="Calibri"/>
                <a:ea typeface="Calibri"/>
                <a:cs typeface="Calibri"/>
                <a:sym typeface="Calibri"/>
              </a:rPr>
              <a:t>2 Corintios 5:6-8 </a:t>
            </a:r>
            <a:endParaRPr/>
          </a:p>
          <a:p>
            <a:pPr marL="0" marR="0" lvl="0" indent="0" algn="l" rtl="0">
              <a:lnSpc>
                <a:spcPct val="100000"/>
              </a:lnSpc>
              <a:spcBef>
                <a:spcPts val="0"/>
              </a:spcBef>
              <a:spcAft>
                <a:spcPts val="0"/>
              </a:spcAft>
              <a:buNone/>
            </a:pPr>
            <a:endParaRPr sz="3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400" b="0" i="0" u="none" strike="noStrike" cap="none">
                <a:solidFill>
                  <a:srgbClr val="000000"/>
                </a:solidFill>
                <a:latin typeface="Calibri"/>
                <a:ea typeface="Calibri"/>
                <a:cs typeface="Calibri"/>
                <a:sym typeface="Calibri"/>
              </a:rPr>
              <a:t>Por eso vivimos siempre confiados, pues sabemos que mientras estemos en el cuerpo, estamos ausentes del Señor (porque vivimos por la fe, no por la vista). Pero confiamos, y quisiéramos más bien ausentarnos del cuerpo y presentarnos ante el Señor. </a:t>
            </a:r>
            <a:endParaRPr sz="3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3400" b="0" i="0" u="none" strike="noStrike" cap="none">
              <a:solidFill>
                <a:srgbClr val="000000"/>
              </a:solidFill>
              <a:latin typeface="Calibri"/>
              <a:ea typeface="Calibri"/>
              <a:cs typeface="Calibri"/>
              <a:sym typeface="Calibri"/>
            </a:endParaRPr>
          </a:p>
        </p:txBody>
      </p:sp>
      <p:sp>
        <p:nvSpPr>
          <p:cNvPr id="222" name="Google Shape;222;p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3" name="Google Shape;223;p11"/>
          <p:cNvPicPr preferRelativeResize="0"/>
          <p:nvPr/>
        </p:nvPicPr>
        <p:blipFill rotWithShape="1">
          <a:blip r:embed="rId3">
            <a:alphaModFix/>
          </a:blip>
          <a:srcRect/>
          <a:stretch/>
        </p:blipFill>
        <p:spPr>
          <a:xfrm>
            <a:off x="320158" y="2254549"/>
            <a:ext cx="2327515" cy="234890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12"/>
          <p:cNvSpPr txBox="1"/>
          <p:nvPr/>
        </p:nvSpPr>
        <p:spPr>
          <a:xfrm>
            <a:off x="2294326" y="1460345"/>
            <a:ext cx="94101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Cuando una persona muere, </a:t>
            </a:r>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su cuerpo se descompone, pero su alma/espíritu va inmediatamente al infierno o al cielo para estar con Dios por la fe. </a:t>
            </a:r>
            <a:endParaRPr sz="4000" b="1" i="0" u="none" strike="noStrike" cap="none">
              <a:solidFill>
                <a:srgbClr val="00B050"/>
              </a:solidFill>
              <a:latin typeface="Lato"/>
              <a:ea typeface="Lato"/>
              <a:cs typeface="Lato"/>
              <a:sym typeface="Lato"/>
            </a:endParaRPr>
          </a:p>
        </p:txBody>
      </p:sp>
      <p:pic>
        <p:nvPicPr>
          <p:cNvPr id="230" name="Google Shape;230;p1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alphaModFix/>
          </a:blip>
          <a:src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13"/>
          <p:cNvSpPr txBox="1"/>
          <p:nvPr/>
        </p:nvSpPr>
        <p:spPr>
          <a:xfrm>
            <a:off x="2299800" y="521218"/>
            <a:ext cx="75924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Cuando un cristiano muere</a:t>
            </a:r>
            <a:endParaRPr sz="4000" b="1" i="0" u="none" strike="noStrike" cap="none">
              <a:solidFill>
                <a:schemeClr val="dk1"/>
              </a:solidFill>
              <a:latin typeface="Lato"/>
              <a:ea typeface="Lato"/>
              <a:cs typeface="Lato"/>
              <a:sym typeface="Lato"/>
            </a:endParaRPr>
          </a:p>
        </p:txBody>
      </p:sp>
      <p:pic>
        <p:nvPicPr>
          <p:cNvPr id="237" name="Google Shape;237;p1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38" name="Google Shape;238;p13" descr="Filipenses 1:21 - Versículo de la Biblia - DailyVerses.net"/>
          <p:cNvPicPr preferRelativeResize="0"/>
          <p:nvPr/>
        </p:nvPicPr>
        <p:blipFill rotWithShape="1">
          <a:blip r:embed="rId4">
            <a:alphaModFix/>
          </a:blip>
          <a:srcRect/>
          <a:stretch/>
        </p:blipFill>
        <p:spPr>
          <a:xfrm>
            <a:off x="1494407" y="1751919"/>
            <a:ext cx="9155375" cy="4791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g2ee79c0aaa2_0_442"/>
          <p:cNvSpPr txBox="1"/>
          <p:nvPr/>
        </p:nvSpPr>
        <p:spPr>
          <a:xfrm>
            <a:off x="3206497" y="2767300"/>
            <a:ext cx="76719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ocurrirá en la resurrección en el último día?</a:t>
            </a:r>
            <a:endParaRPr sz="4000" b="1" i="0" u="none" strike="noStrike" cap="none">
              <a:solidFill>
                <a:schemeClr val="dk1"/>
              </a:solidFill>
              <a:latin typeface="Lato"/>
              <a:ea typeface="Lato"/>
              <a:cs typeface="Lato"/>
              <a:sym typeface="Lato"/>
            </a:endParaRPr>
          </a:p>
        </p:txBody>
      </p:sp>
      <p:sp>
        <p:nvSpPr>
          <p:cNvPr id="244" name="Google Shape;244;g2ee79c0aaa2_0_44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5" name="Google Shape;245;g2ee79c0aaa2_0_442"/>
          <p:cNvPicPr preferRelativeResize="0"/>
          <p:nvPr/>
        </p:nvPicPr>
        <p:blipFill rotWithShape="1">
          <a:blip r:embed="rId3">
            <a:alphaModFix/>
          </a:blip>
          <a:srcRect/>
          <a:stretch/>
        </p:blipFill>
        <p:spPr>
          <a:xfrm>
            <a:off x="80900" y="1661014"/>
            <a:ext cx="3125597" cy="3218436"/>
          </a:xfrm>
          <a:prstGeom prst="rect">
            <a:avLst/>
          </a:prstGeom>
          <a:noFill/>
          <a:ln>
            <a:noFill/>
          </a:ln>
          <a:effectLst>
            <a:outerShdw blurRad="50800" dist="38100" dir="2700000" algn="tl" rotWithShape="0">
              <a:srgbClr val="000000">
                <a:alpha val="40000"/>
              </a:srgbClr>
            </a:outerShdw>
          </a:effectLst>
        </p:spPr>
      </p:pic>
      <p:pic>
        <p:nvPicPr>
          <p:cNvPr id="246" name="Google Shape;246;g2ee79c0aaa2_0_44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txBox="1"/>
          <p:nvPr/>
        </p:nvSpPr>
        <p:spPr>
          <a:xfrm>
            <a:off x="2807456" y="1028363"/>
            <a:ext cx="8735212" cy="48012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Juan 6:40</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Y ésta es la voluntad de mi Padre: Que todo aquel que ve al Hijo, y cree en él, tenga vida eterna; y yo lo resucitaré en el día final. </a:t>
            </a:r>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400" b="1" i="0" u="none" strike="noStrike" cap="none">
                <a:solidFill>
                  <a:srgbClr val="000000"/>
                </a:solidFill>
                <a:latin typeface="Lato"/>
                <a:ea typeface="Lato"/>
                <a:cs typeface="Lato"/>
                <a:sym typeface="Lato"/>
              </a:rPr>
              <a:t>1 Corintios 6:14</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Y así como Dios levantó al Señor, también nos levantará a nosotros con su poder. </a:t>
            </a:r>
            <a:endParaRPr sz="3400"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p:txBody>
      </p:sp>
      <p:sp>
        <p:nvSpPr>
          <p:cNvPr id="252" name="Google Shape;252;p1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3" name="Google Shape;253;p14"/>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254" name="Google Shape;254;p1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5"/>
          <p:cNvSpPr txBox="1"/>
          <p:nvPr/>
        </p:nvSpPr>
        <p:spPr>
          <a:xfrm>
            <a:off x="2807456" y="1028363"/>
            <a:ext cx="8735100" cy="480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Job 19:25-27</a:t>
            </a:r>
            <a:endParaRPr/>
          </a:p>
          <a:p>
            <a:pPr marL="0" marR="0" lvl="0" indent="0" algn="l" rtl="0">
              <a:lnSpc>
                <a:spcPct val="100000"/>
              </a:lnSpc>
              <a:spcBef>
                <a:spcPts val="0"/>
              </a:spcBef>
              <a:spcAft>
                <a:spcPts val="0"/>
              </a:spcAft>
              <a:buClr>
                <a:schemeClr val="dk1"/>
              </a:buClr>
              <a:buSzPts val="1100"/>
              <a:buFont typeface="Arial"/>
              <a:buNone/>
            </a:pP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Yo sé que mi Redentor vive, y que al final </a:t>
            </a:r>
            <a:r>
              <a:rPr lang="en-US" sz="3400">
                <a:solidFill>
                  <a:schemeClr val="dk1"/>
                </a:solidFill>
                <a:latin typeface="Lato"/>
                <a:ea typeface="Lato"/>
                <a:cs typeface="Lato"/>
                <a:sym typeface="Lato"/>
              </a:rPr>
              <a:t>m</a:t>
            </a:r>
            <a:r>
              <a:rPr lang="en-US" sz="3400" b="0" i="0" u="none" strike="noStrike" cap="none">
                <a:solidFill>
                  <a:schemeClr val="dk1"/>
                </a:solidFill>
                <a:latin typeface="Lato"/>
                <a:ea typeface="Lato"/>
                <a:cs typeface="Lato"/>
                <a:sym typeface="Lato"/>
              </a:rPr>
              <a:t>e levantará del polvo. También sé que he de contemplar a Dios, aun cuando el sepulcro destruya mi cuerpo. Yo mismo seré quien lo vea, y lo veré con mis propios ojos, aun cuando por dentro ya estoy desfalleciendo. </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p:txBody>
      </p:sp>
      <p:sp>
        <p:nvSpPr>
          <p:cNvPr id="260" name="Google Shape;260;p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15"/>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262" name="Google Shape;262;p1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g2ee1eb4b694_0_4"/>
          <p:cNvSpPr txBox="1"/>
          <p:nvPr/>
        </p:nvSpPr>
        <p:spPr>
          <a:xfrm>
            <a:off x="3568306" y="2767300"/>
            <a:ext cx="76317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¿Cómo será nuestro cuerpo resucitado?</a:t>
            </a:r>
            <a:endParaRPr sz="4000" b="1" i="0" u="none" strike="noStrike" cap="none">
              <a:solidFill>
                <a:schemeClr val="dk1"/>
              </a:solidFill>
              <a:latin typeface="Lato"/>
              <a:ea typeface="Lato"/>
              <a:cs typeface="Lato"/>
              <a:sym typeface="Lato"/>
            </a:endParaRPr>
          </a:p>
        </p:txBody>
      </p:sp>
      <p:sp>
        <p:nvSpPr>
          <p:cNvPr id="268" name="Google Shape;268;g2ee1eb4b694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g2ee1eb4b694_0_4"/>
          <p:cNvPicPr preferRelativeResize="0"/>
          <p:nvPr/>
        </p:nvPicPr>
        <p:blipFill rotWithShape="1">
          <a:blip r:embed="rId3">
            <a:alphaModFix/>
          </a:blip>
          <a:srcRect/>
          <a:stretch/>
        </p:blipFill>
        <p:spPr>
          <a:xfrm>
            <a:off x="80900" y="1681882"/>
            <a:ext cx="3125597" cy="3218436"/>
          </a:xfrm>
          <a:prstGeom prst="rect">
            <a:avLst/>
          </a:prstGeom>
          <a:noFill/>
          <a:ln>
            <a:noFill/>
          </a:ln>
          <a:effectLst>
            <a:outerShdw blurRad="50800" dist="38100" dir="2700000" algn="tl" rotWithShape="0">
              <a:srgbClr val="000000">
                <a:alpha val="40000"/>
              </a:srgbClr>
            </a:outerShdw>
          </a:effectLst>
        </p:spPr>
      </p:pic>
      <p:pic>
        <p:nvPicPr>
          <p:cNvPr id="270" name="Google Shape;270;g2ee1eb4b694_0_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6"/>
          <p:cNvSpPr txBox="1"/>
          <p:nvPr/>
        </p:nvSpPr>
        <p:spPr>
          <a:xfrm>
            <a:off x="2807456" y="1028363"/>
            <a:ext cx="8735100" cy="480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1 Corintios 15:52-53</a:t>
            </a:r>
            <a:endParaRPr/>
          </a:p>
          <a:p>
            <a:pPr marL="0" marR="0" lvl="0" indent="0" algn="l" rtl="0">
              <a:lnSpc>
                <a:spcPct val="100000"/>
              </a:lnSpc>
              <a:spcBef>
                <a:spcPts val="0"/>
              </a:spcBef>
              <a:spcAft>
                <a:spcPts val="0"/>
              </a:spcAft>
              <a:buClr>
                <a:schemeClr val="dk1"/>
              </a:buClr>
              <a:buSzPts val="1100"/>
              <a:buFont typeface="Arial"/>
              <a:buNone/>
            </a:pP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rgbClr val="000000"/>
                </a:solidFill>
                <a:latin typeface="Lato"/>
                <a:ea typeface="Lato"/>
                <a:cs typeface="Lato"/>
                <a:sym typeface="Lato"/>
              </a:rPr>
              <a:t>En un momento, en un abrir y cerrar de ojos, a</a:t>
            </a:r>
            <a:r>
              <a:rPr lang="en-US" sz="3400">
                <a:latin typeface="Lato"/>
                <a:ea typeface="Lato"/>
                <a:cs typeface="Lato"/>
                <a:sym typeface="Lato"/>
              </a:rPr>
              <a:t>l</a:t>
            </a:r>
            <a:r>
              <a:rPr lang="en-US" sz="3400" b="0" i="0" u="none" strike="noStrike" cap="none">
                <a:solidFill>
                  <a:srgbClr val="000000"/>
                </a:solidFill>
                <a:latin typeface="Lato"/>
                <a:ea typeface="Lato"/>
                <a:cs typeface="Lato"/>
                <a:sym typeface="Lato"/>
              </a:rPr>
              <a:t>  final de las trompetas; porque se tocará la trompeta, y los muertos serán resucitados incorruptibles, y nosotros seremos transformados. Porque es necesario que esto corruptible se vista de incorrupción, y esto mortal se vista de inmortalidad. </a:t>
            </a:r>
            <a:endParaRPr sz="3400" b="0" i="0" u="none" strike="noStrike" cap="none">
              <a:solidFill>
                <a:schemeClr val="dk1"/>
              </a:solidFill>
              <a:latin typeface="Lato"/>
              <a:ea typeface="Lato"/>
              <a:cs typeface="Lato"/>
              <a:sym typeface="Lato"/>
            </a:endParaRPr>
          </a:p>
        </p:txBody>
      </p:sp>
      <p:sp>
        <p:nvSpPr>
          <p:cNvPr id="276" name="Google Shape;276;p1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7" name="Google Shape;277;p16"/>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278" name="Google Shape;278;p1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7"/>
          <p:cNvSpPr txBox="1"/>
          <p:nvPr/>
        </p:nvSpPr>
        <p:spPr>
          <a:xfrm>
            <a:off x="2807456" y="1028363"/>
            <a:ext cx="8735100" cy="480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1 Corintios 15:42-44</a:t>
            </a:r>
            <a:endParaRPr/>
          </a:p>
          <a:p>
            <a:pPr marL="0" marR="0" lvl="0" indent="0" algn="l" rtl="0">
              <a:lnSpc>
                <a:spcPct val="100000"/>
              </a:lnSpc>
              <a:spcBef>
                <a:spcPts val="0"/>
              </a:spcBef>
              <a:spcAft>
                <a:spcPts val="0"/>
              </a:spcAft>
              <a:buClr>
                <a:schemeClr val="dk1"/>
              </a:buClr>
              <a:buSzPts val="1100"/>
              <a:buFont typeface="Arial"/>
              <a:buNone/>
            </a:pP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Así también es la resurrección de los muertos. Se siembra en corrupción, resucitará en incorrupción. Se siembra en deshonra, resucitará en gloria; se </a:t>
            </a:r>
            <a:r>
              <a:rPr lang="en-US" sz="3400">
                <a:solidFill>
                  <a:schemeClr val="dk1"/>
                </a:solidFill>
                <a:latin typeface="Lato"/>
                <a:ea typeface="Lato"/>
                <a:cs typeface="Lato"/>
                <a:sym typeface="Lato"/>
              </a:rPr>
              <a:t>siembra</a:t>
            </a:r>
            <a:r>
              <a:rPr lang="en-US" sz="3400" b="0" i="0" u="none" strike="noStrike" cap="none">
                <a:solidFill>
                  <a:schemeClr val="dk1"/>
                </a:solidFill>
                <a:latin typeface="Lato"/>
                <a:ea typeface="Lato"/>
                <a:cs typeface="Lato"/>
                <a:sym typeface="Lato"/>
              </a:rPr>
              <a:t> en debilidad, resucitará en poder. Se siembra cuerpo animal, resucitará cuerpo espiritual. </a:t>
            </a: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p:txBody>
      </p:sp>
      <p:sp>
        <p:nvSpPr>
          <p:cNvPr id="284" name="Google Shape;284;p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p17"/>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286" name="Google Shape;286;p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8"/>
          <p:cNvSpPr txBox="1"/>
          <p:nvPr/>
        </p:nvSpPr>
        <p:spPr>
          <a:xfrm>
            <a:off x="2807456" y="1460358"/>
            <a:ext cx="8082217"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Filipenses 3:21</a:t>
            </a: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Pero nuestra ciudadanía está en los cielos, de donde también esperamos al Salvador, al Señor Jesucristo; el cual transformará el cuerpo de la humillación nuestra, para que sea semejante al cuerpo de la gloria suya. </a:t>
            </a:r>
            <a:endParaRPr/>
          </a:p>
        </p:txBody>
      </p:sp>
      <p:sp>
        <p:nvSpPr>
          <p:cNvPr id="292" name="Google Shape;292;p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3" name="Google Shape;293;p18"/>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294" name="Google Shape;294;p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p19"/>
          <p:cNvSpPr txBox="1"/>
          <p:nvPr/>
        </p:nvSpPr>
        <p:spPr>
          <a:xfrm>
            <a:off x="2219500" y="1460346"/>
            <a:ext cx="91380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Cristo cambiará nuestros cuerpos para que sean cuerpos gloriosos como el suyo, para que sean aptos para vivir eternamente en su presencia en el cielo. </a:t>
            </a:r>
            <a:endParaRPr sz="4000" b="1" i="0" u="none" strike="noStrike" cap="none">
              <a:solidFill>
                <a:srgbClr val="00B050"/>
              </a:solidFill>
              <a:latin typeface="Lato"/>
              <a:ea typeface="Lato"/>
              <a:cs typeface="Lato"/>
              <a:sym typeface="Lato"/>
            </a:endParaRPr>
          </a:p>
        </p:txBody>
      </p:sp>
      <p:sp>
        <p:nvSpPr>
          <p:cNvPr id="300" name="Google Shape;300;p1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1" name="Google Shape;301;p1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0"/>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307" name="Google Shape;307;p20"/>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308" name="Google Shape;308;p20"/>
          <p:cNvGrpSpPr/>
          <p:nvPr/>
        </p:nvGrpSpPr>
        <p:grpSpPr>
          <a:xfrm>
            <a:off x="551075" y="2011050"/>
            <a:ext cx="11197475" cy="3947713"/>
            <a:chOff x="0" y="0"/>
            <a:chExt cx="10450280" cy="3947713"/>
          </a:xfrm>
        </p:grpSpPr>
        <p:sp>
          <p:nvSpPr>
            <p:cNvPr id="309" name="Google Shape;309;p20"/>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0" name="Google Shape;310;p20"/>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1" name="Google Shape;311;p20"/>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2" name="Google Shape;312;p20"/>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Explicar por qué podemos tener certeza del perdón de los pecados. </a:t>
              </a:r>
              <a:endParaRPr sz="2500" b="0" i="0" u="none" strike="noStrike" cap="none">
                <a:solidFill>
                  <a:schemeClr val="dk1"/>
                </a:solidFill>
                <a:latin typeface="Lato"/>
                <a:ea typeface="Lato"/>
                <a:cs typeface="Lato"/>
                <a:sym typeface="Lato"/>
              </a:endParaRPr>
            </a:p>
          </p:txBody>
        </p:sp>
        <p:sp>
          <p:nvSpPr>
            <p:cNvPr id="313" name="Google Shape;313;p20"/>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4" name="Google Shape;314;p20"/>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5" name="Google Shape;315;p20"/>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6" name="Google Shape;316;p20"/>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dk1"/>
                  </a:solidFill>
                  <a:latin typeface="Lato"/>
                  <a:ea typeface="Lato"/>
                  <a:cs typeface="Lato"/>
                  <a:sym typeface="Lato"/>
                </a:rPr>
                <a:t>Describir nuestra esperanza en la resurrección de la carne. </a:t>
              </a:r>
              <a:endParaRPr sz="2500" b="0" i="0" u="none" strike="noStrike" cap="none">
                <a:solidFill>
                  <a:schemeClr val="dk1"/>
                </a:solidFill>
                <a:latin typeface="Lato"/>
                <a:ea typeface="Lato"/>
                <a:cs typeface="Lato"/>
                <a:sym typeface="Lato"/>
              </a:endParaRPr>
            </a:p>
          </p:txBody>
        </p:sp>
        <p:sp>
          <p:nvSpPr>
            <p:cNvPr id="317" name="Google Shape;317;p20"/>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8" name="Google Shape;318;p20"/>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9" name="Google Shape;319;p20"/>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0" name="Google Shape;320;p20"/>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dk1"/>
                  </a:solidFill>
                  <a:latin typeface="Lato"/>
                  <a:ea typeface="Lato"/>
                  <a:cs typeface="Lato"/>
                  <a:sym typeface="Lato"/>
                </a:rPr>
                <a:t>Describir</a:t>
              </a:r>
              <a:r>
                <a:rPr lang="en-US" sz="2500" b="0" i="0" u="none" strike="noStrike" cap="none" dirty="0">
                  <a:solidFill>
                    <a:schemeClr val="dk1"/>
                  </a:solidFill>
                  <a:latin typeface="Lato"/>
                  <a:ea typeface="Lato"/>
                  <a:cs typeface="Lato"/>
                  <a:sym typeface="Lato"/>
                </a:rPr>
                <a:t> la </a:t>
              </a:r>
              <a:r>
                <a:rPr lang="en-US" sz="2500" b="0" i="0" u="none" strike="noStrike" cap="none" dirty="0" err="1">
                  <a:solidFill>
                    <a:schemeClr val="dk1"/>
                  </a:solidFill>
                  <a:latin typeface="Lato"/>
                  <a:ea typeface="Lato"/>
                  <a:cs typeface="Lato"/>
                  <a:sym typeface="Lato"/>
                </a:rPr>
                <a:t>promesa</a:t>
              </a:r>
              <a:r>
                <a:rPr lang="en-US" sz="2500" b="0" i="0" u="none" strike="noStrike" cap="none" dirty="0">
                  <a:solidFill>
                    <a:schemeClr val="dk1"/>
                  </a:solidFill>
                  <a:latin typeface="Lato"/>
                  <a:ea typeface="Lato"/>
                  <a:cs typeface="Lato"/>
                  <a:sym typeface="Lato"/>
                </a:rPr>
                <a:t> de la </a:t>
              </a:r>
              <a:r>
                <a:rPr lang="en-US" sz="2500" b="0" i="0" u="none" strike="noStrike" cap="none" dirty="0" err="1">
                  <a:solidFill>
                    <a:schemeClr val="dk1"/>
                  </a:solidFill>
                  <a:latin typeface="Lato"/>
                  <a:ea typeface="Lato"/>
                  <a:cs typeface="Lato"/>
                  <a:sym typeface="Lato"/>
                </a:rPr>
                <a:t>vida</a:t>
              </a:r>
              <a:r>
                <a:rPr lang="en-US" sz="2500" b="0" i="0" u="none" strike="noStrike" cap="none" dirty="0">
                  <a:solidFill>
                    <a:schemeClr val="dk1"/>
                  </a:solidFill>
                  <a:latin typeface="Lato"/>
                  <a:ea typeface="Lato"/>
                  <a:cs typeface="Lato"/>
                  <a:sym typeface="Lato"/>
                </a:rPr>
                <a:t> </a:t>
              </a:r>
              <a:r>
                <a:rPr lang="en-US" sz="2500" b="0" i="0" u="none" strike="noStrike" cap="none" dirty="0" err="1">
                  <a:solidFill>
                    <a:schemeClr val="dk1"/>
                  </a:solidFill>
                  <a:latin typeface="Lato"/>
                  <a:ea typeface="Lato"/>
                  <a:cs typeface="Lato"/>
                  <a:sym typeface="Lato"/>
                </a:rPr>
                <a:t>eterna</a:t>
              </a:r>
              <a:r>
                <a:rPr lang="en-US" sz="2500" b="0" i="0" u="none" strike="noStrike" cap="none" dirty="0">
                  <a:solidFill>
                    <a:schemeClr val="dk1"/>
                  </a:solidFill>
                  <a:latin typeface="Lato"/>
                  <a:ea typeface="Lato"/>
                  <a:cs typeface="Lato"/>
                  <a:sym typeface="Lato"/>
                </a:rPr>
                <a:t> con Dios. </a:t>
              </a:r>
              <a:endParaRPr sz="2500" b="0" i="0" u="none" strike="noStrike" cap="none" dirty="0">
                <a:solidFill>
                  <a:schemeClr val="dk1"/>
                </a:solidFill>
                <a:latin typeface="Lato"/>
                <a:ea typeface="Lato"/>
                <a:cs typeface="Lato"/>
                <a:sym typeface="Lato"/>
              </a:endParaRPr>
            </a:p>
          </p:txBody>
        </p:sp>
      </p:grpSp>
      <p:pic>
        <p:nvPicPr>
          <p:cNvPr id="321" name="Google Shape;321;p2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718282" y="2285750"/>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8</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3718282" y="348146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718282" y="3836947"/>
            <a:ext cx="7435200" cy="12889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El perdón, la resurrección y </a:t>
            </a:r>
            <a:endParaRPr/>
          </a:p>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la vida eterna</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128712" y="1651395"/>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7" name="Google Shape;327;p21"/>
          <p:cNvSpPr txBox="1"/>
          <p:nvPr/>
        </p:nvSpPr>
        <p:spPr>
          <a:xfrm>
            <a:off x="1691511" y="289924"/>
            <a:ext cx="75924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La vida perdurable </a:t>
            </a:r>
            <a:endParaRPr sz="4000" b="1" i="0" u="none" strike="noStrike" cap="none">
              <a:solidFill>
                <a:srgbClr val="00B050"/>
              </a:solidFill>
              <a:latin typeface="Lato"/>
              <a:ea typeface="Lato"/>
              <a:cs typeface="Lato"/>
              <a:sym typeface="Lato"/>
            </a:endParaRPr>
          </a:p>
        </p:txBody>
      </p:sp>
      <p:pic>
        <p:nvPicPr>
          <p:cNvPr id="328" name="Google Shape;328;p2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29" name="Google Shape;329;p21" descr="A Vision of Heaven – A Pilgrim's Search"/>
          <p:cNvPicPr preferRelativeResize="0"/>
          <p:nvPr/>
        </p:nvPicPr>
        <p:blipFill rotWithShape="1">
          <a:blip r:embed="rId4">
            <a:alphaModFix/>
          </a:blip>
          <a:srcRect/>
          <a:stretch/>
        </p:blipFill>
        <p:spPr>
          <a:xfrm>
            <a:off x="1643699" y="997770"/>
            <a:ext cx="7592400" cy="5694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p22"/>
          <p:cNvSpPr txBox="1"/>
          <p:nvPr/>
        </p:nvSpPr>
        <p:spPr>
          <a:xfrm>
            <a:off x="3568306" y="2767300"/>
            <a:ext cx="76317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i="0" u="none" strike="noStrike" cap="none" dirty="0" err="1">
                <a:solidFill>
                  <a:schemeClr val="dk1"/>
                </a:solidFill>
                <a:latin typeface="Lato"/>
                <a:ea typeface="Lato"/>
                <a:cs typeface="Lato"/>
                <a:sym typeface="Lato"/>
              </a:rPr>
              <a:t>Cómo</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será</a:t>
            </a:r>
            <a:r>
              <a:rPr lang="en-US" sz="4000" b="1" i="0" u="none" strike="noStrike" cap="none" dirty="0">
                <a:solidFill>
                  <a:schemeClr val="dk1"/>
                </a:solidFill>
                <a:latin typeface="Lato"/>
                <a:ea typeface="Lato"/>
                <a:cs typeface="Lato"/>
                <a:sym typeface="Lato"/>
              </a:rPr>
              <a:t> la </a:t>
            </a:r>
            <a:r>
              <a:rPr lang="en-US" sz="4000" b="1" i="0" u="none" strike="noStrike" cap="none" dirty="0" err="1">
                <a:solidFill>
                  <a:schemeClr val="dk1"/>
                </a:solidFill>
                <a:latin typeface="Lato"/>
                <a:ea typeface="Lato"/>
                <a:cs typeface="Lato"/>
                <a:sym typeface="Lato"/>
              </a:rPr>
              <a:t>vida</a:t>
            </a:r>
            <a:r>
              <a:rPr lang="en-US" sz="4000" b="1" i="0" u="none" strike="noStrike" cap="none"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eterna</a:t>
            </a:r>
            <a:r>
              <a:rPr lang="en-US" sz="4000" b="1" i="0" u="none" strike="noStrike" cap="none" dirty="0">
                <a:solidFill>
                  <a:schemeClr val="dk1"/>
                </a:solidFill>
                <a:latin typeface="Lato"/>
                <a:ea typeface="Lato"/>
                <a:cs typeface="Lato"/>
                <a:sym typeface="Lato"/>
              </a:rPr>
              <a:t> con Dios?</a:t>
            </a:r>
            <a:endParaRPr sz="4000" b="1" i="0" u="none" strike="noStrike" cap="none" dirty="0">
              <a:solidFill>
                <a:schemeClr val="dk1"/>
              </a:solidFill>
              <a:latin typeface="Lato"/>
              <a:ea typeface="Lato"/>
              <a:cs typeface="Lato"/>
              <a:sym typeface="Lato"/>
            </a:endParaRPr>
          </a:p>
        </p:txBody>
      </p:sp>
      <p:sp>
        <p:nvSpPr>
          <p:cNvPr id="335" name="Google Shape;335;p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6" name="Google Shape;336;p22"/>
          <p:cNvPicPr preferRelativeResize="0"/>
          <p:nvPr/>
        </p:nvPicPr>
        <p:blipFill rotWithShape="1">
          <a:blip r:embed="rId3">
            <a:alphaModFix/>
          </a:blip>
          <a:srcRect/>
          <a:stretch/>
        </p:blipFill>
        <p:spPr>
          <a:xfrm>
            <a:off x="80900" y="1681882"/>
            <a:ext cx="3125597" cy="3218436"/>
          </a:xfrm>
          <a:prstGeom prst="rect">
            <a:avLst/>
          </a:prstGeom>
          <a:noFill/>
          <a:ln>
            <a:noFill/>
          </a:ln>
          <a:effectLst>
            <a:outerShdw blurRad="50800" dist="38100" dir="2700000" algn="tl" rotWithShape="0">
              <a:srgbClr val="000000">
                <a:alpha val="40000"/>
              </a:srgbClr>
            </a:outerShdw>
          </a:effectLst>
        </p:spPr>
      </p:pic>
      <p:pic>
        <p:nvPicPr>
          <p:cNvPr id="337" name="Google Shape;337;p2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4"/>
          <p:cNvSpPr txBox="1"/>
          <p:nvPr/>
        </p:nvSpPr>
        <p:spPr>
          <a:xfrm>
            <a:off x="2107939" y="371543"/>
            <a:ext cx="9779261" cy="6124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1" i="0" u="none" strike="noStrike" cap="none">
                <a:solidFill>
                  <a:schemeClr val="dk1"/>
                </a:solidFill>
                <a:latin typeface="Lato"/>
                <a:ea typeface="Lato"/>
                <a:cs typeface="Lato"/>
                <a:sym typeface="Lato"/>
              </a:rPr>
              <a:t>Apocalipsis 21:1-4</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Lato"/>
                <a:ea typeface="Lato"/>
                <a:cs typeface="Lato"/>
                <a:sym typeface="Lato"/>
              </a:rPr>
              <a:t>Vi entonces un cielo nuevo y una tierra nueva, porque el primer cielo y la primera tierra habían dejado de existir, y el mar tampoco existía ya. 2 Vi también que la ciudad santa, la nueva Jerusalén, descendía del cielo, de Dios, ataviada como una novia que se adorna para su esposo. 3 Entonces oí que desde el trono salía una potente voz, la cual decía: «Aquí está el tabernáculo de Dios con los hombres. Él vivirá con ellos, y ellos serán su pueblo, y Dios mismo estará con ellos y será su Dios. 4 Dios enjugará las lágrimas de los ojos de ellos, y ya no habrá muerte, ni más llanto, ni lamento ni dolor; porque las primeras cosas habrán dejado de existir. </a:t>
            </a:r>
            <a:endParaRPr sz="3000" b="0" i="0" u="none" strike="noStrike" cap="none">
              <a:solidFill>
                <a:schemeClr val="dk1"/>
              </a:solidFill>
              <a:latin typeface="Lato"/>
              <a:ea typeface="Lato"/>
              <a:cs typeface="Lato"/>
              <a:sym typeface="Lato"/>
            </a:endParaRPr>
          </a:p>
        </p:txBody>
      </p:sp>
      <p:sp>
        <p:nvSpPr>
          <p:cNvPr id="351" name="Google Shape;351;p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2" name="Google Shape;352;p24"/>
          <p:cNvPicPr preferRelativeResize="0"/>
          <p:nvPr/>
        </p:nvPicPr>
        <p:blipFill rotWithShape="1">
          <a:blip r:embed="rId3">
            <a:alphaModFix/>
          </a:blip>
          <a:srcRect/>
          <a:stretch/>
        </p:blipFill>
        <p:spPr>
          <a:xfrm>
            <a:off x="0" y="2254549"/>
            <a:ext cx="2327515" cy="234890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p:nvPr/>
        </p:nvSpPr>
        <p:spPr>
          <a:xfrm>
            <a:off x="2185525" y="1833828"/>
            <a:ext cx="92277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rgbClr val="00B050"/>
                </a:solidFill>
                <a:latin typeface="Lato"/>
                <a:ea typeface="Lato"/>
                <a:cs typeface="Lato"/>
                <a:sym typeface="Lato"/>
              </a:rPr>
              <a:t>Por medio de la fe en Cristo, </a:t>
            </a:r>
            <a:endParaRPr/>
          </a:p>
          <a:p>
            <a:pPr marL="0" marR="0" lvl="0" indent="0" algn="l" rtl="0">
              <a:lnSpc>
                <a:spcPct val="100000"/>
              </a:lnSpc>
              <a:spcBef>
                <a:spcPts val="0"/>
              </a:spcBef>
              <a:spcAft>
                <a:spcPts val="0"/>
              </a:spcAft>
              <a:buClr>
                <a:schemeClr val="dk1"/>
              </a:buClr>
              <a:buSzPts val="1100"/>
              <a:buFont typeface="Arial"/>
              <a:buNone/>
            </a:pPr>
            <a:r>
              <a:rPr lang="en-US" sz="3600" b="1">
                <a:solidFill>
                  <a:srgbClr val="00B050"/>
                </a:solidFill>
                <a:latin typeface="Lato"/>
                <a:ea typeface="Lato"/>
                <a:cs typeface="Lato"/>
                <a:sym typeface="Lato"/>
              </a:rPr>
              <a:t>tenemos</a:t>
            </a:r>
            <a:r>
              <a:rPr lang="en-US" sz="3600" b="1" i="0" u="none" strike="noStrike" cap="none">
                <a:solidFill>
                  <a:srgbClr val="00B050"/>
                </a:solidFill>
                <a:latin typeface="Lato"/>
                <a:ea typeface="Lato"/>
                <a:cs typeface="Lato"/>
                <a:sym typeface="Lato"/>
              </a:rPr>
              <a:t> la certeza de la salvación, </a:t>
            </a:r>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rgbClr val="00B050"/>
                </a:solidFill>
                <a:latin typeface="Lato"/>
                <a:ea typeface="Lato"/>
                <a:cs typeface="Lato"/>
                <a:sym typeface="Lato"/>
              </a:rPr>
              <a:t>la vida eterna y un hogar preparado en el cielo donde estaremos para siempre con nuestro Salvador, gozando en su </a:t>
            </a:r>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rgbClr val="00B050"/>
                </a:solidFill>
                <a:latin typeface="Lato"/>
                <a:ea typeface="Lato"/>
                <a:cs typeface="Lato"/>
                <a:sym typeface="Lato"/>
              </a:rPr>
              <a:t>presencia gloriosa. </a:t>
            </a:r>
            <a:endParaRPr sz="3600" b="1" i="0" u="none" strike="noStrike" cap="none">
              <a:solidFill>
                <a:srgbClr val="00B050"/>
              </a:solidFill>
              <a:latin typeface="Lato"/>
              <a:ea typeface="Lato"/>
              <a:cs typeface="Lato"/>
              <a:sym typeface="Lato"/>
            </a:endParaRPr>
          </a:p>
        </p:txBody>
      </p:sp>
      <p:sp>
        <p:nvSpPr>
          <p:cNvPr id="366" name="Google Shape;366;p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7" name="Google Shape;367;p2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27"/>
          <p:cNvPicPr preferRelativeResize="0"/>
          <p:nvPr/>
        </p:nvPicPr>
        <p:blipFill rotWithShape="1">
          <a:blip r:embed="rId3">
            <a:alphaModFix/>
          </a:blip>
          <a:srcRect t="-397" b="54274"/>
          <a:stretch/>
        </p:blipFill>
        <p:spPr>
          <a:xfrm>
            <a:off x="1593556" y="2908738"/>
            <a:ext cx="10582723" cy="3949262"/>
          </a:xfrm>
          <a:prstGeom prst="rect">
            <a:avLst/>
          </a:prstGeom>
          <a:noFill/>
          <a:ln>
            <a:noFill/>
          </a:ln>
        </p:spPr>
      </p:pic>
      <p:sp>
        <p:nvSpPr>
          <p:cNvPr id="373" name="Google Shape;373;p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4" name="Google Shape;374;p27"/>
          <p:cNvSpPr txBox="1"/>
          <p:nvPr/>
        </p:nvSpPr>
        <p:spPr>
          <a:xfrm>
            <a:off x="2074190" y="1413301"/>
            <a:ext cx="9838349" cy="100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000" b="1" i="0" u="none" strike="noStrike" cap="none">
                <a:solidFill>
                  <a:srgbClr val="603813"/>
                </a:solidFill>
                <a:latin typeface="Lato"/>
                <a:ea typeface="Lato"/>
                <a:cs typeface="Lato"/>
                <a:sym typeface="Lato"/>
              </a:rPr>
              <a:t>ACADEMIA CRISTO</a:t>
            </a:r>
            <a:endParaRPr sz="6000" b="1" i="0" u="none" strike="noStrike" cap="none">
              <a:solidFill>
                <a:srgbClr val="603813"/>
              </a:solidFill>
              <a:latin typeface="Lato"/>
              <a:ea typeface="Lato"/>
              <a:cs typeface="Lato"/>
              <a:sym typeface="Lato"/>
            </a:endParaRPr>
          </a:p>
        </p:txBody>
      </p:sp>
      <p:sp>
        <p:nvSpPr>
          <p:cNvPr id="375" name="Google Shape;375;p27"/>
          <p:cNvSpPr txBox="1"/>
          <p:nvPr/>
        </p:nvSpPr>
        <p:spPr>
          <a:xfrm>
            <a:off x="1914363" y="582301"/>
            <a:ext cx="6741900" cy="8229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9444"/>
                </a:solidFill>
                <a:latin typeface="Lato"/>
                <a:ea typeface="Lato"/>
                <a:cs typeface="Lato"/>
                <a:sym typeface="Lato"/>
              </a:rPr>
              <a:t> El </a:t>
            </a:r>
            <a:r>
              <a:rPr lang="en-US" sz="4800" b="0" i="0" u="none" strike="noStrike" cap="none">
                <a:solidFill>
                  <a:srgbClr val="00B050"/>
                </a:solidFill>
                <a:latin typeface="Lato"/>
                <a:ea typeface="Lato"/>
                <a:cs typeface="Lato"/>
                <a:sym typeface="Lato"/>
              </a:rPr>
              <a:t>propósito de</a:t>
            </a:r>
            <a:endParaRPr sz="4800" b="0" i="0" u="none" strike="noStrike" cap="none">
              <a:solidFill>
                <a:srgbClr val="00B050"/>
              </a:solidFill>
              <a:latin typeface="Lato"/>
              <a:ea typeface="Lato"/>
              <a:cs typeface="Lato"/>
              <a:sym typeface="Lato"/>
            </a:endParaRPr>
          </a:p>
        </p:txBody>
      </p:sp>
      <p:pic>
        <p:nvPicPr>
          <p:cNvPr id="376" name="Google Shape;376;p27" descr="A logo with a cross and a bird&#10;&#10;Description automatically generated"/>
          <p:cNvPicPr preferRelativeResize="0"/>
          <p:nvPr/>
        </p:nvPicPr>
        <p:blipFill rotWithShape="1">
          <a:blip r:embed="rId4">
            <a:alphaModFix/>
          </a:blip>
          <a:srcRect/>
          <a:stretch/>
        </p:blipFill>
        <p:spPr>
          <a:xfrm>
            <a:off x="9821913" y="637747"/>
            <a:ext cx="1964499" cy="1348711"/>
          </a:xfrm>
          <a:prstGeom prst="rect">
            <a:avLst/>
          </a:prstGeom>
          <a:noFill/>
          <a:ln>
            <a:noFill/>
          </a:ln>
        </p:spPr>
      </p:pic>
      <p:pic>
        <p:nvPicPr>
          <p:cNvPr id="377" name="Google Shape;377;p27" descr="A black background with a black square&#10;&#10;Description automatically generated with medium confidence"/>
          <p:cNvPicPr preferRelativeResize="0"/>
          <p:nvPr/>
        </p:nvPicPr>
        <p:blipFill rotWithShape="1">
          <a:blip r:embed="rId5">
            <a:alphaModFix amt="20000"/>
          </a:blip>
          <a:srcRect/>
          <a:stretch/>
        </p:blipFill>
        <p:spPr>
          <a:xfrm>
            <a:off x="4543737" y="2576485"/>
            <a:ext cx="4753179" cy="2452715"/>
          </a:xfrm>
          <a:prstGeom prst="rect">
            <a:avLst/>
          </a:prstGeom>
          <a:noFill/>
          <a:ln>
            <a:noFill/>
          </a:ln>
        </p:spPr>
      </p:pic>
      <p:sp>
        <p:nvSpPr>
          <p:cNvPr id="378" name="Google Shape;378;p27"/>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4" name="Google Shape;384;p28"/>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5" name="Google Shape;385;p28"/>
          <p:cNvPicPr preferRelativeResize="0"/>
          <p:nvPr/>
        </p:nvPicPr>
        <p:blipFill rotWithShape="1">
          <a:blip r:embed="rId3">
            <a:alphaModFix/>
          </a:blip>
          <a:srcRect t="-5483" b="-12399"/>
          <a:stretch/>
        </p:blipFill>
        <p:spPr>
          <a:xfrm>
            <a:off x="2300134" y="585628"/>
            <a:ext cx="9115118" cy="6041204"/>
          </a:xfrm>
          <a:prstGeom prst="rect">
            <a:avLst/>
          </a:prstGeom>
          <a:noFill/>
          <a:ln>
            <a:noFill/>
          </a:ln>
        </p:spPr>
      </p:pic>
      <p:sp>
        <p:nvSpPr>
          <p:cNvPr id="386" name="Google Shape;386;p28"/>
          <p:cNvSpPr txBox="1"/>
          <p:nvPr/>
        </p:nvSpPr>
        <p:spPr>
          <a:xfrm>
            <a:off x="2587842" y="4712029"/>
            <a:ext cx="8539701"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FFFFFF"/>
                </a:solidFill>
                <a:latin typeface="Lato"/>
                <a:ea typeface="Lato"/>
                <a:cs typeface="Lato"/>
                <a:sym typeface="Lato"/>
              </a:rPr>
              <a:t>Quiero hacer un grupo de estudio </a:t>
            </a:r>
            <a:endParaRPr/>
          </a:p>
          <a:p>
            <a:pPr marL="0" marR="0" lvl="0" indent="0" algn="ctr" rtl="0">
              <a:lnSpc>
                <a:spcPct val="100000"/>
              </a:lnSpc>
              <a:spcBef>
                <a:spcPts val="0"/>
              </a:spcBef>
              <a:spcAft>
                <a:spcPts val="0"/>
              </a:spcAft>
              <a:buNone/>
            </a:pPr>
            <a:r>
              <a:rPr lang="en-US" sz="3600" b="0" i="0" u="none" strike="noStrike" cap="none">
                <a:solidFill>
                  <a:srgbClr val="FFFFFF"/>
                </a:solidFill>
                <a:latin typeface="Lato"/>
                <a:ea typeface="Lato"/>
                <a:cs typeface="Lato"/>
                <a:sym typeface="Lato"/>
              </a:rPr>
              <a:t>de la Palabra</a:t>
            </a:r>
            <a:endParaRPr sz="1400" b="0" i="0" u="none" strike="noStrike" cap="none">
              <a:solidFill>
                <a:srgbClr val="000000"/>
              </a:solidFill>
              <a:latin typeface="Arial"/>
              <a:ea typeface="Arial"/>
              <a:cs typeface="Arial"/>
              <a:sym typeface="Arial"/>
            </a:endParaRPr>
          </a:p>
        </p:txBody>
      </p:sp>
      <p:pic>
        <p:nvPicPr>
          <p:cNvPr id="387" name="Google Shape;387;p28" descr="A white bird with a black background&#10;&#10;Description automatically generated"/>
          <p:cNvPicPr preferRelativeResize="0"/>
          <p:nvPr/>
        </p:nvPicPr>
        <p:blipFill rotWithShape="1">
          <a:blip r:embed="rId4">
            <a:alphaModFix/>
          </a:blip>
          <a:srcRect/>
          <a:stretch/>
        </p:blipFill>
        <p:spPr>
          <a:xfrm>
            <a:off x="9495871" y="1066977"/>
            <a:ext cx="1399035"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29"/>
          <p:cNvPicPr preferRelativeResize="0"/>
          <p:nvPr/>
        </p:nvPicPr>
        <p:blipFill rotWithShape="1">
          <a:blip r:embed="rId3">
            <a:alphaModFix/>
          </a:blip>
          <a:srcRect t="29448" b="36661"/>
          <a:stretch/>
        </p:blipFill>
        <p:spPr>
          <a:xfrm>
            <a:off x="1608861" y="3407377"/>
            <a:ext cx="10592502" cy="3450623"/>
          </a:xfrm>
          <a:prstGeom prst="rect">
            <a:avLst/>
          </a:prstGeom>
          <a:noFill/>
          <a:ln>
            <a:noFill/>
          </a:ln>
        </p:spPr>
      </p:pic>
      <p:sp>
        <p:nvSpPr>
          <p:cNvPr id="393" name="Google Shape;393;p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4" name="Google Shape;394;p29" descr="A green bird with leaves&#10;&#10;Description automatically generated"/>
          <p:cNvPicPr preferRelativeResize="0"/>
          <p:nvPr/>
        </p:nvPicPr>
        <p:blipFill rotWithShape="1">
          <a:blip r:embed="rId4">
            <a:alphaModFix/>
          </a:blip>
          <a:srcRect/>
          <a:stretch/>
        </p:blipFill>
        <p:spPr>
          <a:xfrm>
            <a:off x="10468957" y="676182"/>
            <a:ext cx="1399034" cy="1170434"/>
          </a:xfrm>
          <a:prstGeom prst="rect">
            <a:avLst/>
          </a:prstGeom>
          <a:noFill/>
          <a:ln>
            <a:noFill/>
          </a:ln>
        </p:spPr>
      </p:pic>
      <p:sp>
        <p:nvSpPr>
          <p:cNvPr id="395" name="Google Shape;395;p29"/>
          <p:cNvSpPr txBox="1"/>
          <p:nvPr/>
        </p:nvSpPr>
        <p:spPr>
          <a:xfrm>
            <a:off x="1968553" y="772061"/>
            <a:ext cx="9365180" cy="4339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3600" b="0" i="0" u="none" strike="noStrike" cap="none">
                <a:solidFill>
                  <a:srgbClr val="009444"/>
                </a:solidFill>
                <a:latin typeface="Lato"/>
                <a:ea typeface="Lato"/>
                <a:cs typeface="Lato"/>
                <a:sym typeface="Lato"/>
              </a:rPr>
              <a:t>¿Te interesa descubrir si compartimos </a:t>
            </a:r>
            <a:br>
              <a:rPr lang="en-US" sz="3600" b="0" i="0" u="none" strike="noStrike" cap="none">
                <a:solidFill>
                  <a:srgbClr val="009444"/>
                </a:solidFill>
                <a:latin typeface="Lato"/>
                <a:ea typeface="Lato"/>
                <a:cs typeface="Lato"/>
                <a:sym typeface="Lato"/>
              </a:rPr>
            </a:br>
            <a:r>
              <a:rPr lang="en-US" sz="3600" b="0" i="0" u="none" strike="noStrike" cap="none">
                <a:solidFill>
                  <a:srgbClr val="009444"/>
                </a:solidFill>
                <a:latin typeface="Lato"/>
                <a:ea typeface="Lato"/>
                <a:cs typeface="Lato"/>
                <a:sym typeface="Lato"/>
              </a:rPr>
              <a:t>las mismas creencias? </a:t>
            </a:r>
            <a:endParaRPr sz="3600" b="0" i="0" u="none" strike="noStrike" cap="none">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00"/>
              <a:buFont typeface="Arial"/>
              <a:buNone/>
            </a:pPr>
            <a:endParaRPr sz="2400" b="0" i="0" u="none" strike="noStrike" cap="none">
              <a:solidFill>
                <a:srgbClr val="009444"/>
              </a:solidFill>
              <a:latin typeface="Lato"/>
              <a:ea typeface="Lato"/>
              <a:cs typeface="Lato"/>
              <a:sym typeface="Lato"/>
            </a:endParaRPr>
          </a:p>
          <a:p>
            <a:pPr marL="574675" marR="0" lvl="0" indent="0" algn="l" rtl="0">
              <a:lnSpc>
                <a:spcPct val="100000"/>
              </a:lnSpc>
              <a:spcBef>
                <a:spcPts val="0"/>
              </a:spcBef>
              <a:spcAft>
                <a:spcPts val="0"/>
              </a:spcAft>
              <a:buClr>
                <a:srgbClr val="000000"/>
              </a:buClr>
              <a:buSzPts val="4800"/>
              <a:buFont typeface="Arial"/>
              <a:buNone/>
            </a:pPr>
            <a:r>
              <a:rPr lang="en-US" sz="3000" b="0" i="0" u="none" strike="noStrike" cap="none">
                <a:solidFill>
                  <a:srgbClr val="222A35"/>
                </a:solidFill>
                <a:latin typeface="Lato"/>
                <a:ea typeface="Lato"/>
                <a:cs typeface="Lato"/>
                <a:sym typeface="Lato"/>
              </a:rPr>
              <a:t>“Pero no ruego solamente por éstos, sino también por los que han de creer en mí por la palabra de ellos, 21 para que todos sean uno; como tú, oh Padre, en mí, y yo en ti, que también ellos sean uno en nosotros; para que el mundo crea que tú me enviaste (</a:t>
            </a:r>
            <a:r>
              <a:rPr lang="en-US" sz="3000" b="1" i="0" u="none" strike="noStrike" cap="none">
                <a:solidFill>
                  <a:srgbClr val="222A35"/>
                </a:solidFill>
                <a:latin typeface="Lato"/>
                <a:ea typeface="Lato"/>
                <a:cs typeface="Lato"/>
                <a:sym typeface="Lato"/>
              </a:rPr>
              <a:t>Juan 17:20-21</a:t>
            </a:r>
            <a:r>
              <a:rPr lang="en-US" sz="3000" b="0" i="0" u="none" strike="noStrike" cap="none">
                <a:solidFill>
                  <a:srgbClr val="222A35"/>
                </a:solidFill>
                <a:latin typeface="Lato"/>
                <a:ea typeface="Lato"/>
                <a:cs typeface="Lato"/>
                <a:sym typeface="Lato"/>
              </a:rPr>
              <a:t>).</a:t>
            </a:r>
            <a:endParaRPr sz="3000" b="0" i="0" u="none" strike="noStrike" cap="none">
              <a:solidFill>
                <a:srgbClr val="222A35"/>
              </a:solidFill>
              <a:latin typeface="Lato"/>
              <a:ea typeface="Lato"/>
              <a:cs typeface="Lato"/>
              <a:sym typeface="Lato"/>
            </a:endParaRPr>
          </a:p>
        </p:txBody>
      </p:sp>
      <p:sp>
        <p:nvSpPr>
          <p:cNvPr id="396" name="Google Shape;396;p2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0"/>
        <p:cNvGrpSpPr/>
        <p:nvPr/>
      </p:nvGrpSpPr>
      <p:grpSpPr>
        <a:xfrm>
          <a:off x="0" y="0"/>
          <a:ext cx="0" cy="0"/>
          <a:chOff x="0" y="0"/>
          <a:chExt cx="0" cy="0"/>
        </a:xfrm>
      </p:grpSpPr>
      <p:sp>
        <p:nvSpPr>
          <p:cNvPr id="401" name="Google Shape;40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2" name="Google Shape;402;g2adf2547317_0_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03" name="Google Shape;403;g2adf2547317_0_0"/>
          <p:cNvPicPr preferRelativeResize="0"/>
          <p:nvPr/>
        </p:nvPicPr>
        <p:blipFill rotWithShape="1">
          <a:blip r:embed="rId4">
            <a:alphaModFix/>
          </a:blip>
          <a:srcRect/>
          <a:stretch/>
        </p:blipFill>
        <p:spPr>
          <a:xfrm>
            <a:off x="2212340" y="381364"/>
            <a:ext cx="8011160" cy="600837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05" name="Google Shape;405;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06" name="Google Shape;406;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7" name="Google Shape;407;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08" name="Google Shape;408;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409" name="Google Shape;409;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31"/>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409" name="Google Shape;409;p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0" name="Google Shape;410;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11" name="Google Shape;411;p3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7" name="Google Shape;417;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8" name="Google Shape;418;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19" name="Google Shape;419;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20" name="Google Shape;420;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21" name="Google Shape;421;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2" name="Google Shape;422;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19" name="Google Shape;119;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0" name="Google Shape;120;p5"/>
          <p:cNvGrpSpPr/>
          <p:nvPr/>
        </p:nvGrpSpPr>
        <p:grpSpPr>
          <a:xfrm>
            <a:off x="551075" y="2011050"/>
            <a:ext cx="11197475" cy="3947713"/>
            <a:chOff x="0" y="0"/>
            <a:chExt cx="10450280" cy="3947713"/>
          </a:xfrm>
        </p:grpSpPr>
        <p:sp>
          <p:nvSpPr>
            <p:cNvPr id="121" name="Google Shape;121;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2" name="Google Shape;122;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3" name="Google Shape;123;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4" name="Google Shape;124;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Explicar por qué podemos tener certeza del perdón de los pecados. </a:t>
              </a:r>
              <a:endParaRPr sz="2500" b="0" i="0" u="none" strike="noStrike" cap="none">
                <a:solidFill>
                  <a:schemeClr val="dk1"/>
                </a:solidFill>
                <a:latin typeface="Lato"/>
                <a:ea typeface="Lato"/>
                <a:cs typeface="Lato"/>
                <a:sym typeface="Lato"/>
              </a:endParaRPr>
            </a:p>
          </p:txBody>
        </p:sp>
        <p:sp>
          <p:nvSpPr>
            <p:cNvPr id="125" name="Google Shape;125;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6" name="Google Shape;126;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7" name="Google Shape;127;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8" name="Google Shape;128;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lt1"/>
                  </a:solidFill>
                  <a:latin typeface="Lato"/>
                  <a:ea typeface="Lato"/>
                  <a:cs typeface="Lato"/>
                  <a:sym typeface="Lato"/>
                </a:rPr>
                <a:t>Describir nuestra esperanza en la resurrección de la carne. </a:t>
              </a:r>
              <a:endParaRPr sz="2500" b="0" i="0" u="none" strike="noStrike" cap="none">
                <a:solidFill>
                  <a:schemeClr val="lt1"/>
                </a:solidFill>
                <a:latin typeface="Lato"/>
                <a:ea typeface="Lato"/>
                <a:cs typeface="Lato"/>
                <a:sym typeface="Lato"/>
              </a:endParaRPr>
            </a:p>
          </p:txBody>
        </p:sp>
        <p:sp>
          <p:nvSpPr>
            <p:cNvPr id="129" name="Google Shape;129;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Describir</a:t>
              </a:r>
              <a:r>
                <a:rPr lang="en-US" sz="2500" b="0" i="0" u="none" strike="noStrike" cap="none" dirty="0">
                  <a:solidFill>
                    <a:schemeClr val="lt1"/>
                  </a:solidFill>
                  <a:latin typeface="Lato"/>
                  <a:ea typeface="Lato"/>
                  <a:cs typeface="Lato"/>
                  <a:sym typeface="Lato"/>
                </a:rPr>
                <a:t> la </a:t>
              </a:r>
              <a:r>
                <a:rPr lang="en-US" sz="2500" b="0" i="0" u="none" strike="noStrike" cap="none" dirty="0" err="1">
                  <a:solidFill>
                    <a:schemeClr val="lt1"/>
                  </a:solidFill>
                  <a:latin typeface="Lato"/>
                  <a:ea typeface="Lato"/>
                  <a:cs typeface="Lato"/>
                  <a:sym typeface="Lato"/>
                </a:rPr>
                <a:t>promesa</a:t>
              </a:r>
              <a:r>
                <a:rPr lang="en-US" sz="2500" b="0" i="0" u="none" strike="noStrike" cap="none" dirty="0">
                  <a:solidFill>
                    <a:schemeClr val="lt1"/>
                  </a:solidFill>
                  <a:latin typeface="Lato"/>
                  <a:ea typeface="Lato"/>
                  <a:cs typeface="Lato"/>
                  <a:sym typeface="Lato"/>
                </a:rPr>
                <a:t> de la </a:t>
              </a:r>
              <a:r>
                <a:rPr lang="en-US" sz="2500" b="0" i="0" u="none" strike="noStrike" cap="none" dirty="0" err="1">
                  <a:solidFill>
                    <a:schemeClr val="lt1"/>
                  </a:solidFill>
                  <a:latin typeface="Lato"/>
                  <a:ea typeface="Lato"/>
                  <a:cs typeface="Lato"/>
                  <a:sym typeface="Lato"/>
                </a:rPr>
                <a:t>vida</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eterna</a:t>
              </a:r>
              <a:r>
                <a:rPr lang="en-US" sz="2500" b="0" i="0" u="none" strike="noStrike" cap="none" dirty="0">
                  <a:solidFill>
                    <a:schemeClr val="lt1"/>
                  </a:solidFill>
                  <a:latin typeface="Lato"/>
                  <a:ea typeface="Lato"/>
                  <a:cs typeface="Lato"/>
                  <a:sym typeface="Lato"/>
                </a:rPr>
                <a:t> con Dios. </a:t>
              </a:r>
              <a:endParaRPr sz="2500" b="0" i="0" u="none" strike="noStrike" cap="none" dirty="0">
                <a:solidFill>
                  <a:schemeClr val="lt1"/>
                </a:solidFill>
                <a:latin typeface="Lato"/>
                <a:ea typeface="Lato"/>
                <a:cs typeface="Lato"/>
                <a:sym typeface="Lato"/>
              </a:endParaRPr>
            </a:p>
          </p:txBody>
        </p:sp>
      </p:grpSp>
      <p:pic>
        <p:nvPicPr>
          <p:cNvPr id="133" name="Google Shape;133;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9" name="Google Shape;139;p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40" name="Google Shape;140;p6"/>
          <p:cNvSpPr txBox="1"/>
          <p:nvPr/>
        </p:nvSpPr>
        <p:spPr>
          <a:xfrm>
            <a:off x="2338467" y="569626"/>
            <a:ext cx="7525200" cy="591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Dios Padre </a:t>
            </a:r>
            <a:r>
              <a:rPr lang="en-US" sz="2400" b="1">
                <a:solidFill>
                  <a:srgbClr val="211E1E"/>
                </a:solidFill>
                <a:latin typeface="Lato"/>
                <a:ea typeface="Lato"/>
                <a:cs typeface="Lato"/>
                <a:sym typeface="Lato"/>
              </a:rPr>
              <a:t>T</a:t>
            </a:r>
            <a:r>
              <a:rPr lang="en-US" sz="2400" b="1" i="0" u="none" strike="noStrike" cap="none">
                <a:solidFill>
                  <a:srgbClr val="211E1E"/>
                </a:solidFill>
                <a:latin typeface="Lato"/>
                <a:ea typeface="Lato"/>
                <a:cs typeface="Lato"/>
                <a:sym typeface="Lato"/>
              </a:rPr>
              <a:t>odopoderoso, creador del cielo y de la tierra. </a:t>
            </a:r>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Y en Jesucristo, su único Hijo, nuestro Señor; que fue concebido por obra del Espíritu Santo, nació de la virgen María; padeció bajo el poder de Poncio Pilato, fue crucificado, muerto y sepultado; descendió a los infiernos; al tercer día resucitó de entre los muertos; subió a los cielos, y está sentado a la diestra de Dios Padre </a:t>
            </a:r>
            <a:r>
              <a:rPr lang="en-US" sz="2400" b="1">
                <a:solidFill>
                  <a:srgbClr val="211E1E"/>
                </a:solidFill>
                <a:latin typeface="Lato"/>
                <a:ea typeface="Lato"/>
                <a:cs typeface="Lato"/>
                <a:sym typeface="Lato"/>
              </a:rPr>
              <a:t>T</a:t>
            </a:r>
            <a:r>
              <a:rPr lang="en-US" sz="2400" b="1" i="0" u="none" strike="noStrike" cap="none">
                <a:solidFill>
                  <a:srgbClr val="211E1E"/>
                </a:solidFill>
                <a:latin typeface="Lato"/>
                <a:ea typeface="Lato"/>
                <a:cs typeface="Lato"/>
                <a:sym typeface="Lato"/>
              </a:rPr>
              <a:t>odopoderoso; y desde allí ha de venir a juzgar a los vivos y a los muertos.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el Espíritu Santo; la santa iglesia cristiana, la comunión de los santos; </a:t>
            </a:r>
            <a:r>
              <a:rPr lang="en-US" sz="2400" b="1" i="0" u="sng" strike="noStrike" cap="none">
                <a:solidFill>
                  <a:srgbClr val="211E1E"/>
                </a:solidFill>
                <a:latin typeface="Lato"/>
                <a:ea typeface="Lato"/>
                <a:cs typeface="Lato"/>
                <a:sym typeface="Lato"/>
              </a:rPr>
              <a:t>el perdón de los pecados; la resurrección de la carne y la vida perdurable. Amén. </a:t>
            </a:r>
            <a:endParaRPr sz="1800" b="0" i="0" u="sng"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1800" b="0" i="0" u="none" strike="noStrike" cap="non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g2e8f58b83d9_0_98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47" name="Google Shape;147;g2e8f58b83d9_0_989" descr="Gavels to be used in English courts - ICLR"/>
          <p:cNvPicPr preferRelativeResize="0"/>
          <p:nvPr/>
        </p:nvPicPr>
        <p:blipFill rotWithShape="1">
          <a:blip r:embed="rId4">
            <a:alphaModFix/>
          </a:blip>
          <a:srcRect b="11668"/>
          <a:stretch/>
        </p:blipFill>
        <p:spPr>
          <a:xfrm>
            <a:off x="1167448" y="442324"/>
            <a:ext cx="6549782" cy="3858768"/>
          </a:xfrm>
          <a:prstGeom prst="rect">
            <a:avLst/>
          </a:prstGeom>
          <a:noFill/>
          <a:ln>
            <a:noFill/>
          </a:ln>
        </p:spPr>
      </p:pic>
      <p:sp>
        <p:nvSpPr>
          <p:cNvPr id="148" name="Google Shape;148;g2e8f58b83d9_0_989"/>
          <p:cNvSpPr txBox="1"/>
          <p:nvPr/>
        </p:nvSpPr>
        <p:spPr>
          <a:xfrm>
            <a:off x="2017006" y="4716830"/>
            <a:ext cx="945732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1" i="0" u="none" strike="noStrike" cap="none">
                <a:solidFill>
                  <a:schemeClr val="dk1"/>
                </a:solidFill>
                <a:latin typeface="Lato"/>
                <a:ea typeface="Lato"/>
                <a:cs typeface="Lato"/>
                <a:sym typeface="Lato"/>
              </a:rPr>
              <a:t>2 Corintios 5:19 </a:t>
            </a:r>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latin typeface="Lato"/>
                <a:ea typeface="Lato"/>
                <a:cs typeface="Lato"/>
                <a:sym typeface="Lato"/>
              </a:rPr>
              <a:t>En Cristo, Dios estaba reconciliando al mundo consigo mismo, sin tomarles en cuenta sus pecados</a:t>
            </a:r>
            <a:endParaRPr sz="3200" b="0" i="0" u="none" strike="noStrike" cap="non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p7"/>
          <p:cNvPicPr preferRelativeResize="0"/>
          <p:nvPr/>
        </p:nvPicPr>
        <p:blipFill rotWithShape="1">
          <a:blip r:embed="rId3">
            <a:alphaModFix/>
          </a:blip>
          <a:srcRect/>
          <a:stretch/>
        </p:blipFill>
        <p:spPr>
          <a:xfrm>
            <a:off x="-1947" y="1819782"/>
            <a:ext cx="3125597" cy="3218436"/>
          </a:xfrm>
          <a:prstGeom prst="rect">
            <a:avLst/>
          </a:prstGeom>
          <a:noFill/>
          <a:ln>
            <a:noFill/>
          </a:ln>
          <a:effectLst>
            <a:outerShdw blurRad="50800" dist="38100" dir="2700000" algn="tl" rotWithShape="0">
              <a:srgbClr val="000000">
                <a:alpha val="40000"/>
              </a:srgbClr>
            </a:outerShdw>
          </a:effectLst>
        </p:spPr>
      </p:pic>
      <p:sp>
        <p:nvSpPr>
          <p:cNvPr id="155" name="Google Shape;155;p7"/>
          <p:cNvSpPr txBox="1"/>
          <p:nvPr/>
        </p:nvSpPr>
        <p:spPr>
          <a:xfrm>
            <a:off x="3123650" y="2767300"/>
            <a:ext cx="76980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dirty="0">
                <a:solidFill>
                  <a:schemeClr val="dk1"/>
                </a:solidFill>
                <a:latin typeface="Lato"/>
                <a:ea typeface="Lato"/>
                <a:cs typeface="Lato"/>
                <a:sym typeface="Lato"/>
              </a:rPr>
              <a:t>¿</a:t>
            </a:r>
            <a:r>
              <a:rPr lang="en-US" sz="4000" b="1" i="0" u="none" strike="noStrike" cap="none" dirty="0" err="1">
                <a:solidFill>
                  <a:schemeClr val="dk1"/>
                </a:solidFill>
                <a:latin typeface="Lato"/>
                <a:ea typeface="Lato"/>
                <a:cs typeface="Lato"/>
                <a:sym typeface="Lato"/>
              </a:rPr>
              <a:t>Sobre</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qué</a:t>
            </a:r>
            <a:r>
              <a:rPr lang="en-US" sz="4000" b="1" i="0" u="none" strike="noStrike" cap="none" dirty="0">
                <a:solidFill>
                  <a:schemeClr val="dk1"/>
                </a:solidFill>
                <a:latin typeface="Lato"/>
                <a:ea typeface="Lato"/>
                <a:cs typeface="Lato"/>
                <a:sym typeface="Lato"/>
              </a:rPr>
              <a:t> base </a:t>
            </a:r>
            <a:r>
              <a:rPr lang="en-US" sz="4000" b="1" i="0" u="none" strike="noStrike" cap="none" dirty="0" err="1">
                <a:solidFill>
                  <a:schemeClr val="dk1"/>
                </a:solidFill>
                <a:latin typeface="Lato"/>
                <a:ea typeface="Lato"/>
                <a:cs typeface="Lato"/>
                <a:sym typeface="Lato"/>
              </a:rPr>
              <a:t>declara</a:t>
            </a:r>
            <a:r>
              <a:rPr lang="en-US" sz="4000" b="1" i="0" u="none" strike="noStrike" cap="none" dirty="0">
                <a:solidFill>
                  <a:schemeClr val="dk1"/>
                </a:solidFill>
                <a:latin typeface="Lato"/>
                <a:ea typeface="Lato"/>
                <a:cs typeface="Lato"/>
                <a:sym typeface="Lato"/>
              </a:rPr>
              <a:t> Dios </a:t>
            </a:r>
            <a:r>
              <a:rPr lang="en-US" sz="4000" b="1" i="0" u="none" strike="noStrike" cap="none" dirty="0" err="1">
                <a:solidFill>
                  <a:schemeClr val="dk1"/>
                </a:solidFill>
                <a:latin typeface="Lato"/>
                <a:ea typeface="Lato"/>
                <a:cs typeface="Lato"/>
                <a:sym typeface="Lato"/>
              </a:rPr>
              <a:t>justos</a:t>
            </a:r>
            <a:r>
              <a:rPr lang="en-US" sz="4000" b="1" i="0" u="none" strike="noStrike" cap="none" dirty="0">
                <a:solidFill>
                  <a:schemeClr val="dk1"/>
                </a:solidFill>
                <a:latin typeface="Lato"/>
                <a:ea typeface="Lato"/>
                <a:cs typeface="Lato"/>
                <a:sym typeface="Lato"/>
              </a:rPr>
              <a:t> a </a:t>
            </a:r>
            <a:r>
              <a:rPr lang="en-US" sz="4000" b="1" i="0" u="none" strike="noStrike" cap="none" dirty="0" err="1">
                <a:solidFill>
                  <a:schemeClr val="dk1"/>
                </a:solidFill>
                <a:latin typeface="Lato"/>
                <a:ea typeface="Lato"/>
                <a:cs typeface="Lato"/>
                <a:sym typeface="Lato"/>
              </a:rPr>
              <a:t>los</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pecadores</a:t>
            </a:r>
            <a:r>
              <a:rPr lang="en-US" sz="4000" b="1" i="0" u="none" strike="noStrike" cap="none" dirty="0">
                <a:solidFill>
                  <a:schemeClr val="dk1"/>
                </a:solidFill>
                <a:latin typeface="Lato"/>
                <a:ea typeface="Lato"/>
                <a:cs typeface="Lato"/>
                <a:sym typeface="Lato"/>
              </a:rPr>
              <a:t> </a:t>
            </a:r>
            <a:r>
              <a:rPr lang="en-US" sz="4000" b="1" i="0" u="none" strike="noStrike" cap="none" dirty="0" err="1">
                <a:solidFill>
                  <a:schemeClr val="dk1"/>
                </a:solidFill>
                <a:latin typeface="Lato"/>
                <a:ea typeface="Lato"/>
                <a:cs typeface="Lato"/>
                <a:sym typeface="Lato"/>
              </a:rPr>
              <a:t>culpables</a:t>
            </a:r>
            <a:r>
              <a:rPr lang="en-US" sz="4000" b="1" i="0" u="none" strike="noStrike" cap="none"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56" name="Google Shape;156;p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g2ee79c0aaa2_0_23"/>
          <p:cNvSpPr txBox="1"/>
          <p:nvPr/>
        </p:nvSpPr>
        <p:spPr>
          <a:xfrm>
            <a:off x="2634031" y="289924"/>
            <a:ext cx="8856790" cy="60323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Romanos 3:23-26</a:t>
            </a:r>
            <a:endParaRPr/>
          </a:p>
          <a:p>
            <a:pPr marL="0" marR="0" lvl="0" indent="0" algn="l" rtl="0">
              <a:lnSpc>
                <a:spcPct val="100000"/>
              </a:lnSpc>
              <a:spcBef>
                <a:spcPts val="0"/>
              </a:spcBef>
              <a:spcAft>
                <a:spcPts val="0"/>
              </a:spcAft>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200" b="0" i="0" u="none" strike="noStrike" cap="none">
                <a:solidFill>
                  <a:srgbClr val="000000"/>
                </a:solidFill>
                <a:latin typeface="Calibri"/>
                <a:ea typeface="Calibri"/>
                <a:cs typeface="Calibri"/>
                <a:sym typeface="Calibri"/>
              </a:rPr>
              <a:t>por cuanto todos pecaron y están destituidos de la gloria de Dios; pero son justificados gratuitamente por su gracia, mediante la redención que proveyó Cristo Jesús, a quien Dios puso como sacrificio de expiación por medio de la fe en su sangre. Esto lo hizo Dios para manifestar su justicia, pues en su paciencia ha pasado por alto los pecados pasados, para manifestar su justicia en este tiempo, a fin de que él sea el justo y, al mismo tiempo, el que justifica al que tiene fe en Jesús.</a:t>
            </a:r>
            <a:endParaRPr sz="3200" b="0" i="0" u="none" strike="noStrike" cap="none">
              <a:solidFill>
                <a:srgbClr val="000000"/>
              </a:solidFill>
              <a:latin typeface="Cambria"/>
              <a:ea typeface="Cambria"/>
              <a:cs typeface="Cambria"/>
              <a:sym typeface="Cambria"/>
            </a:endParaRPr>
          </a:p>
        </p:txBody>
      </p:sp>
      <p:sp>
        <p:nvSpPr>
          <p:cNvPr id="162" name="Google Shape;162;g2ee79c0aaa2_0_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g2ee79c0aaa2_0_23"/>
          <p:cNvPicPr preferRelativeResize="0"/>
          <p:nvPr/>
        </p:nvPicPr>
        <p:blipFill rotWithShape="1">
          <a:blip r:embed="rId3">
            <a:alphaModFix/>
          </a:blip>
          <a:srcRect/>
          <a:stretch/>
        </p:blipFill>
        <p:spPr>
          <a:xfrm>
            <a:off x="-1" y="2041189"/>
            <a:ext cx="2634032" cy="2775622"/>
          </a:xfrm>
          <a:prstGeom prst="rect">
            <a:avLst/>
          </a:prstGeom>
          <a:noFill/>
          <a:ln>
            <a:noFill/>
          </a:ln>
          <a:effectLst>
            <a:outerShdw blurRad="50800" dist="38100" dir="2700000" algn="tl" rotWithShape="0">
              <a:srgbClr val="000000">
                <a:alpha val="40000"/>
              </a:srgbClr>
            </a:outerShdw>
          </a:effectLst>
        </p:spPr>
      </p:pic>
      <p:pic>
        <p:nvPicPr>
          <p:cNvPr id="164" name="Google Shape;164;g2ee79c0aaa2_0_2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f0288ce0d9bc0a40cc81541303d8b0e">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a0a8a31e0ab85a9268b1017ef012f2aa"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86E828E3-3663-4D1E-B83C-B73AE4409F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16A14B-093D-47AE-8252-A8EDA0334DE2}">
  <ds:schemaRefs>
    <ds:schemaRef ds:uri="http://schemas.microsoft.com/sharepoint/v3/contenttype/forms"/>
  </ds:schemaRefs>
</ds:datastoreItem>
</file>

<file path=customXml/itemProps3.xml><?xml version="1.0" encoding="utf-8"?>
<ds:datastoreItem xmlns:ds="http://schemas.openxmlformats.org/officeDocument/2006/customXml" ds:itemID="{FA06F58D-664A-4EAF-8FB4-3D919E90227B}">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docProps/app.xml><?xml version="1.0" encoding="utf-8"?>
<Properties xmlns="http://schemas.openxmlformats.org/officeDocument/2006/extended-properties" xmlns:vt="http://schemas.openxmlformats.org/officeDocument/2006/docPropsVTypes">
  <TotalTime>33</TotalTime>
  <Words>4358</Words>
  <Application>Microsoft Macintosh PowerPoint</Application>
  <PresentationFormat>Widescreen</PresentationFormat>
  <Paragraphs>246</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Symbol</vt:lpstr>
      <vt:lpstr>Arial</vt:lpstr>
      <vt:lpstr>Cambria</vt:lpstr>
      <vt:lpstr>Times New Roman</vt:lpstr>
      <vt:lpstr>Lato</vt:lpstr>
      <vt:lpstr>Noto Sans Symbols</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10</cp:revision>
  <dcterms:created xsi:type="dcterms:W3CDTF">2023-11-29T19:33:05Z</dcterms:created>
  <dcterms:modified xsi:type="dcterms:W3CDTF">2026-01-14T22:14:05Z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