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embeddedFontLst>
    <p:embeddedFont>
      <p:font typeface="Lat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6" roundtripDataSignature="AMtx7miIG2U7bJtcNKOHn/USPP1+Zfm/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Lato-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Lato-italic.fntdata"/><Relationship Id="rId21" Type="http://schemas.openxmlformats.org/officeDocument/2006/relationships/slide" Target="slides/slide16.xml"/><Relationship Id="rId43" Type="http://schemas.openxmlformats.org/officeDocument/2006/relationships/font" Target="fonts/Lato-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Lato-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Preparación previa a la lección:</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Cuando se abra el grupo de WhatsApp por primera vez, preséntese como el instructor de la clase. </a:t>
            </a:r>
            <a:endParaRPr>
              <a:solidFill>
                <a:schemeClr val="dk1"/>
              </a:solidFill>
              <a:latin typeface="Calibri"/>
              <a:ea typeface="Calibri"/>
              <a:cs typeface="Calibri"/>
              <a:sym typeface="Calibri"/>
            </a:endParaRPr>
          </a:p>
          <a:p>
            <a:pPr indent="-298450" lvl="0" marL="4572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Asegúrese de que los días y horarios de clase (con zonas horarias si es necesario) se mencionan con frecuencia a medida que se acerca la primera clase. </a:t>
            </a:r>
            <a:endParaRPr>
              <a:solidFill>
                <a:schemeClr val="dk1"/>
              </a:solidFill>
              <a:latin typeface="Calibri"/>
              <a:ea typeface="Calibri"/>
              <a:cs typeface="Calibri"/>
              <a:sym typeface="Calibri"/>
            </a:endParaRPr>
          </a:p>
          <a:p>
            <a:pPr indent="-298450" lvl="0" marL="457200" marR="1270" rtl="0" algn="l">
              <a:lnSpc>
                <a:spcPct val="103750"/>
              </a:lnSpc>
              <a:spcBef>
                <a:spcPts val="2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Comparta el enlace del video e indique a los estudiantes que miren el video antes de la clase en vivo. </a:t>
            </a:r>
            <a:endParaRPr>
              <a:solidFill>
                <a:schemeClr val="dk1"/>
              </a:solidFill>
              <a:latin typeface="Calibri"/>
              <a:ea typeface="Calibri"/>
              <a:cs typeface="Calibri"/>
              <a:sym typeface="Calibri"/>
            </a:endParaRPr>
          </a:p>
          <a:p>
            <a:pPr indent="-298450" lvl="0" marL="457200" marR="1270" rtl="0" algn="l">
              <a:lnSpc>
                <a:spcPct val="103750"/>
              </a:lnSpc>
              <a:spcBef>
                <a:spcPts val="205"/>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el grupo de WhatsApp, pida a los alumnos que consideren detenidamente la historia bíblica en el video de Marcos 10:17-31. Publique al menos una de las siguientes preguntas pidiendo a los estudiantes que consideren la pregunta y estén preparados para discutirla en la clase en vivo: </a:t>
            </a:r>
            <a:endParaRPr>
              <a:solidFill>
                <a:schemeClr val="dk1"/>
              </a:solidFill>
              <a:latin typeface="Calibri"/>
              <a:ea typeface="Calibri"/>
              <a:cs typeface="Calibri"/>
              <a:sym typeface="Calibri"/>
            </a:endParaRPr>
          </a:p>
          <a:p>
            <a:pPr indent="-298450" lvl="1" marL="914400" rtl="0" algn="l">
              <a:spcBef>
                <a:spcPts val="205"/>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qué Jesús invitó al hombre rico a seguirlo?  </a:t>
            </a:r>
            <a:endParaRPr>
              <a:solidFill>
                <a:schemeClr val="dk1"/>
              </a:solidFill>
              <a:latin typeface="Calibri"/>
              <a:ea typeface="Calibri"/>
              <a:cs typeface="Calibri"/>
              <a:sym typeface="Calibri"/>
            </a:endParaRPr>
          </a:p>
          <a:p>
            <a:pPr indent="-298450" lvl="1" marL="91440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qué estaban tan asombrados los discípulos después de que el rico se fuera? </a:t>
            </a:r>
            <a:endParaRPr>
              <a:solidFill>
                <a:schemeClr val="dk1"/>
              </a:solidFill>
              <a:latin typeface="Calibri"/>
              <a:ea typeface="Calibri"/>
              <a:cs typeface="Calibri"/>
              <a:sym typeface="Calibri"/>
            </a:endParaRPr>
          </a:p>
          <a:p>
            <a:pPr indent="-298450" lvl="1" marL="91440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¿Cómo respondió Jesús la pregunta que hicieron los discípulos en Marcos 10:26? </a:t>
            </a:r>
            <a:endParaRPr>
              <a:solidFill>
                <a:schemeClr val="dk1"/>
              </a:solidFill>
              <a:latin typeface="Calibri"/>
              <a:ea typeface="Calibri"/>
              <a:cs typeface="Calibri"/>
              <a:sym typeface="Calibri"/>
            </a:endParaRPr>
          </a:p>
          <a:p>
            <a:pPr indent="-298450" lvl="0" marL="457200" marR="1270" rtl="0" algn="l">
              <a:lnSpc>
                <a:spcPct val="10375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Cinco minutos antes del comienzo de la clase en vivo, comparta el enlace para que los estudiantes puedan conectarse a la clase en vivo (también puede considerar una “cuenta regresiva” para generar anticipación y alentar la preparación para la clase, es decir, “Grupo A, su clase comienza en 1 hora, asegúrense de haber visto el video y considerado la pregunta "). </a:t>
            </a:r>
            <a:endParaRPr>
              <a:solidFill>
                <a:schemeClr val="dk1"/>
              </a:solidFill>
              <a:latin typeface="Calibri"/>
              <a:ea typeface="Calibri"/>
              <a:cs typeface="Calibri"/>
              <a:sym typeface="Calibri"/>
            </a:endParaRPr>
          </a:p>
          <a:p>
            <a:pPr indent="0" lvl="0" marL="0" rtl="0" algn="l">
              <a:lnSpc>
                <a:spcPct val="100000"/>
              </a:lnSpc>
              <a:spcBef>
                <a:spcPts val="50"/>
              </a:spcBef>
              <a:spcAft>
                <a:spcPts val="0"/>
              </a:spcAft>
              <a:buSzPts val="1100"/>
              <a:buNone/>
            </a:pPr>
            <a:r>
              <a:t/>
            </a:r>
            <a:endParaRPr b="1">
              <a:solidFill>
                <a:schemeClr val="dk1"/>
              </a:solidFill>
              <a:latin typeface="Calibri"/>
              <a:ea typeface="Calibri"/>
              <a:cs typeface="Calibri"/>
              <a:sym typeface="Calibri"/>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b9bbf978dd_0_2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Revise el video y presente la lección. (5 minutos) </a:t>
            </a:r>
            <a:endParaRPr b="1">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Revise la pregunta o preguntas formuladas en el grupo de WhatsApp.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Permita tiempo para varias respuestas.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59" name="Google Shape;259;g2b9bbf978dd_0_2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b9bbf978dd_0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Revise el video y presente la lección. (5 minutos) </a:t>
            </a:r>
            <a:endParaRPr b="1">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Revise la pregunta o preguntas formuladas en el grupo de WhatsApp.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Permita tiempo para varias respuestas.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67" name="Google Shape;267;g2b9bbf978dd_0_2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b9bbf978dd_0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Después de dar tiempo a las respuestas, tenga en cuenta que las tres preguntas deberían llevar a la misma conclusión: somos discípulos por la gracia de Dios. Jesús invitó al hombre rico a seguirlo, aunque él ya sabía que tenía una gran riqueza. Jesús le dio esta invitación amorosa por su amor inmerecido. Los discípulos estaban asombrados porque este hombre parecía justo, pero Jesús había revelado su pecado. Una persona se salva por medio de la fe, aparte de las obras de la ley (Romanos 3:28). La respuesta de Jesús a la pregunta prueba es que es imposible ser salvado por el esfuerzo humano. Solo es posible por la obra de Dios. Como Jesús estaba a punto de mostrar, la obra de salvación iba a terminar por completo en su vida santa, sufrimiento, muerte y resurrección.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75" name="Google Shape;275;g2b9bbf978dd_0_2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b9bbf978dd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El profesor expone. </a:t>
            </a:r>
            <a:r>
              <a:rPr lang="en-US">
                <a:solidFill>
                  <a:schemeClr val="dk1"/>
                </a:solidFill>
                <a:latin typeface="Calibri"/>
                <a:ea typeface="Calibri"/>
                <a:cs typeface="Calibri"/>
                <a:sym typeface="Calibri"/>
              </a:rPr>
              <a:t>Mientras que contestar las preguntas involucra a la clase, este segmento es donde usted pinta la imagen general antes de sumergirse en la lección en sí. En esta lección, usando la pregunta para presentar una breve conferencia, el maestro comparte un mensaje de ley y evangelio para presentar la lección y establecer el fundamento de ley y evangelio para la clase. (10 minutos)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[Imagen de un camello y una aguja en la pantalla] Jesús es intencionalmente ridículo cuando usa la comparación de un camello que atraviesa el ojo de una aguja. Toda nuestra razón humana nos dice que tal cosa es imposible. </a:t>
            </a:r>
            <a:endParaRPr>
              <a:solidFill>
                <a:schemeClr val="dk1"/>
              </a:solidFill>
              <a:latin typeface="Calibri"/>
              <a:ea typeface="Calibri"/>
              <a:cs typeface="Calibri"/>
              <a:sym typeface="Calibri"/>
            </a:endParaRPr>
          </a:p>
          <a:p>
            <a:pPr indent="0" lvl="0" marL="0" rtl="0" algn="l">
              <a:spcBef>
                <a:spcPts val="1000"/>
              </a:spcBef>
              <a:spcAft>
                <a:spcPts val="600"/>
              </a:spcAft>
              <a:buNone/>
            </a:pPr>
            <a:r>
              <a:t/>
            </a:r>
            <a:endParaRPr>
              <a:solidFill>
                <a:schemeClr val="dk1"/>
              </a:solidFill>
              <a:latin typeface="Calibri"/>
              <a:ea typeface="Calibri"/>
              <a:cs typeface="Calibri"/>
              <a:sym typeface="Calibri"/>
            </a:endParaRPr>
          </a:p>
        </p:txBody>
      </p:sp>
      <p:sp>
        <p:nvSpPr>
          <p:cNvPr id="284" name="Google Shape;284;g2b9bbf978dd_0_3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b9bbf978dd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[Imagen de un personaje con el aspecto de Abraham] Hay personas ricas que se salvan. De hecho, en Lucas 16, Jesús describe el cielo como el “seno de Abraham” y sabemos por Génesis que Abraham era un hombre muy rico. </a:t>
            </a:r>
            <a:endParaRPr>
              <a:solidFill>
                <a:schemeClr val="dk1"/>
              </a:solidFill>
              <a:latin typeface="Calibri"/>
              <a:ea typeface="Calibri"/>
              <a:cs typeface="Calibri"/>
              <a:sym typeface="Calibri"/>
            </a:endParaRPr>
          </a:p>
          <a:p>
            <a:pPr indent="0" lvl="0" marL="457200" rtl="0" algn="l">
              <a:spcBef>
                <a:spcPts val="205"/>
              </a:spcBef>
              <a:spcAft>
                <a:spcPts val="600"/>
              </a:spcAft>
              <a:buNone/>
            </a:pPr>
            <a:r>
              <a:t/>
            </a:r>
            <a:endParaRPr>
              <a:solidFill>
                <a:schemeClr val="dk1"/>
              </a:solidFill>
              <a:latin typeface="Calibri"/>
              <a:ea typeface="Calibri"/>
              <a:cs typeface="Calibri"/>
              <a:sym typeface="Calibri"/>
            </a:endParaRPr>
          </a:p>
        </p:txBody>
      </p:sp>
      <p:sp>
        <p:nvSpPr>
          <p:cNvPr id="292" name="Google Shape;292;g2b9bbf978dd_0_4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b9bbf978dd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[Gráfico que muestra el pecado en la pantalla] El problema para todas las personas de todos los tiempos no es la riqueza, es el pecado. Para el hombre rico, el pecado particular que vemos expuesto a la vista de todos en nuestra historia es que amaba más al dinero que a Dios. Para cada uno de nosotros, quizás tenemos diferentes pecados que Dios expone a través de su ley que nos obligan a decir con los discípulos: “¿Quién puede ser salvo?” De hecho, Jesús mismo dice que la salvación para el hombre es imposible. </a:t>
            </a:r>
            <a:endParaRPr>
              <a:solidFill>
                <a:schemeClr val="dk1"/>
              </a:solidFill>
              <a:latin typeface="Calibri"/>
              <a:ea typeface="Calibri"/>
              <a:cs typeface="Calibri"/>
              <a:sym typeface="Calibri"/>
            </a:endParaRPr>
          </a:p>
          <a:p>
            <a:pPr indent="0" lvl="0" marL="0" rtl="0" algn="l">
              <a:spcBef>
                <a:spcPts val="205"/>
              </a:spcBef>
              <a:spcAft>
                <a:spcPts val="600"/>
              </a:spcAft>
              <a:buNone/>
            </a:pPr>
            <a:r>
              <a:t/>
            </a:r>
            <a:endParaRPr>
              <a:solidFill>
                <a:schemeClr val="dk1"/>
              </a:solidFill>
              <a:latin typeface="Calibri"/>
              <a:ea typeface="Calibri"/>
              <a:cs typeface="Calibri"/>
              <a:sym typeface="Calibri"/>
            </a:endParaRPr>
          </a:p>
        </p:txBody>
      </p:sp>
      <p:sp>
        <p:nvSpPr>
          <p:cNvPr id="300" name="Google Shape;300;g2b9bbf978dd_0_4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b9bbf978dd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[Gráfico que muestra la gracia en la pantalla] Pero Jesús no dejó a sus discípulos sin esperanza. Él dice que “todas las cosas son posibles con Dios”. Así que vemos que a pesar del hecho de que somos pecadores como el hombre rico y de que la salvación es imposible para el hombre, es posible para Dios y lo hizo posible a través de su Hijo Jesucristo, que vivió la vida perfecta para nosotros, murió para recibir el castigo de nuestro pecado y resucitó para mostrarnos que realmente ganó la salvación para nosotros. </a:t>
            </a:r>
            <a:endParaRPr>
              <a:solidFill>
                <a:schemeClr val="dk1"/>
              </a:solidFill>
              <a:latin typeface="Calibri"/>
              <a:ea typeface="Calibri"/>
              <a:cs typeface="Calibri"/>
              <a:sym typeface="Calibri"/>
            </a:endParaRPr>
          </a:p>
          <a:p>
            <a:pPr indent="0" lvl="0" marL="0" rtl="0" algn="l">
              <a:spcBef>
                <a:spcPts val="205"/>
              </a:spcBef>
              <a:spcAft>
                <a:spcPts val="600"/>
              </a:spcAft>
              <a:buNone/>
            </a:pPr>
            <a:r>
              <a:t/>
            </a:r>
            <a:endParaRPr>
              <a:solidFill>
                <a:schemeClr val="dk1"/>
              </a:solidFill>
              <a:latin typeface="Calibri"/>
              <a:ea typeface="Calibri"/>
              <a:cs typeface="Calibri"/>
              <a:sym typeface="Calibri"/>
            </a:endParaRPr>
          </a:p>
        </p:txBody>
      </p:sp>
      <p:sp>
        <p:nvSpPr>
          <p:cNvPr id="308" name="Google Shape;308;g2b9bbf978dd_0_4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b9bbf978dd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final de esta sección que muestra un discípulo] En este curso hablaremos acerca de ser un discípulo de Jesús. Esto comienza haciendo la pregunta “¿Qué es un discípulo?” E incluso la pregunta más difícil “¿Soy un discípulo?” Vamos a pasar el resto de la clase de hoy considerando esas preguntas. Sin embargo, en toda nuestra discusión, vamos a seguir volviendo una y otra vez a la gracia de Dios en su Hijo Jesucristo. </a:t>
            </a:r>
            <a:endParaRPr>
              <a:solidFill>
                <a:schemeClr val="dk1"/>
              </a:solidFill>
              <a:latin typeface="Calibri"/>
              <a:ea typeface="Calibri"/>
              <a:cs typeface="Calibri"/>
              <a:sym typeface="Calibri"/>
            </a:endParaRPr>
          </a:p>
          <a:p>
            <a:pPr indent="0" lvl="0" marL="0" rtl="0" algn="l">
              <a:spcBef>
                <a:spcPts val="205"/>
              </a:spcBef>
              <a:spcAft>
                <a:spcPts val="600"/>
              </a:spcAft>
              <a:buNone/>
            </a:pPr>
            <a:r>
              <a:t/>
            </a:r>
            <a:endParaRPr>
              <a:solidFill>
                <a:schemeClr val="dk1"/>
              </a:solidFill>
              <a:latin typeface="Calibri"/>
              <a:ea typeface="Calibri"/>
              <a:cs typeface="Calibri"/>
              <a:sym typeface="Calibri"/>
            </a:endParaRPr>
          </a:p>
        </p:txBody>
      </p:sp>
      <p:sp>
        <p:nvSpPr>
          <p:cNvPr id="316" name="Google Shape;316;g2b9bbf978dd_0_6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b9bbf978dd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marR="1270" rtl="0" algn="l">
              <a:lnSpc>
                <a:spcPct val="103750"/>
              </a:lnSpc>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Considere las partes básicas de la historia y aplíquelas</a:t>
            </a:r>
            <a:r>
              <a:rPr lang="en-US">
                <a:solidFill>
                  <a:schemeClr val="dk1"/>
                </a:solidFill>
                <a:latin typeface="Calibri"/>
                <a:ea typeface="Calibri"/>
                <a:cs typeface="Calibri"/>
                <a:sym typeface="Calibri"/>
              </a:rPr>
              <a:t>. Para guiar a los estudiantes a comprender realmente la historia de Marcos 10:17-31, usamos las siguientes doce preguntas: (20 minutos) </a:t>
            </a:r>
            <a:endParaRPr b="1">
              <a:solidFill>
                <a:schemeClr val="dk1"/>
              </a:solidFill>
              <a:latin typeface="Calibri"/>
              <a:ea typeface="Calibri"/>
              <a:cs typeface="Calibri"/>
              <a:sym typeface="Calibri"/>
            </a:endParaRPr>
          </a:p>
          <a:p>
            <a:pPr indent="-298450" lvl="0" marL="91440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Considerar </a:t>
            </a:r>
            <a:endParaRPr b="1">
              <a:solidFill>
                <a:schemeClr val="dk1"/>
              </a:solidFill>
              <a:latin typeface="Calibri"/>
              <a:ea typeface="Calibri"/>
              <a:cs typeface="Calibri"/>
              <a:sym typeface="Calibri"/>
            </a:endParaRPr>
          </a:p>
        </p:txBody>
      </p:sp>
      <p:sp>
        <p:nvSpPr>
          <p:cNvPr id="324" name="Google Shape;324;g2b9bbf978dd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b9bbf978dd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41300" lvl="2" marL="1371600" marR="1270" rtl="0" algn="l">
              <a:lnSpc>
                <a:spcPct val="103750"/>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¿Quiénes son los personajes de esta historia? Jesús, los discípulos, el hombre rico. </a:t>
            </a:r>
            <a:endParaRPr>
              <a:solidFill>
                <a:schemeClr val="dk1"/>
              </a:solidFill>
              <a:latin typeface="Calibri"/>
              <a:ea typeface="Calibri"/>
              <a:cs typeface="Calibri"/>
              <a:sym typeface="Calibri"/>
            </a:endParaRPr>
          </a:p>
          <a:p>
            <a:pPr indent="0" lvl="0" marL="0" rtl="0" algn="l">
              <a:spcBef>
                <a:spcPts val="1000"/>
              </a:spcBef>
              <a:spcAft>
                <a:spcPts val="0"/>
              </a:spcAft>
              <a:buNone/>
            </a:pPr>
            <a:r>
              <a:t/>
            </a:r>
            <a:endParaRPr>
              <a:solidFill>
                <a:schemeClr val="dk1"/>
              </a:solidFill>
              <a:latin typeface="Calibri"/>
              <a:ea typeface="Calibri"/>
              <a:cs typeface="Calibri"/>
              <a:sym typeface="Calibri"/>
            </a:endParaRPr>
          </a:p>
        </p:txBody>
      </p:sp>
      <p:sp>
        <p:nvSpPr>
          <p:cNvPr id="335" name="Google Shape;335;g2b9bbf978dd_0_4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b9bbf978dd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41300" lvl="2" marL="1371600" marR="1270" rtl="0" algn="l">
              <a:lnSpc>
                <a:spcPct val="103750"/>
              </a:lnSpc>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¿Cuáles son los objetos de esta historia? Las rodillas del hombre (cayó sobre ellas) y su rostro (triste cuando se alejó), el camello, la aguja. </a:t>
            </a:r>
            <a:endParaRPr/>
          </a:p>
        </p:txBody>
      </p:sp>
      <p:sp>
        <p:nvSpPr>
          <p:cNvPr id="347" name="Google Shape;347;g2b9bbf978dd_0_4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b9bbf978dd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41300" lvl="2" marL="1371600" marR="1270" rtl="0" algn="l">
              <a:lnSpc>
                <a:spcPct val="103750"/>
              </a:lnSpc>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¿Dónde ocurrió la historia? Camino a Jerusalén </a:t>
            </a:r>
            <a:endParaRPr/>
          </a:p>
        </p:txBody>
      </p:sp>
      <p:sp>
        <p:nvSpPr>
          <p:cNvPr id="359" name="Google Shape;359;g2b9bbf978dd_0_4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b9bbf978dd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41300" lvl="2" marL="1371600" marR="1270" rtl="0" algn="l">
              <a:lnSpc>
                <a:spcPct val="103750"/>
              </a:lnSpc>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¿Cuándo ocurrió la historia? En algún momento poco antes de la muerte de Jesús </a:t>
            </a:r>
            <a:endParaRPr/>
          </a:p>
        </p:txBody>
      </p:sp>
      <p:sp>
        <p:nvSpPr>
          <p:cNvPr id="371" name="Google Shape;371;g2b9bbf978dd_0_4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b9bbf978dd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41300" lvl="2" marL="1371600" marR="1270" rtl="0" algn="l">
              <a:lnSpc>
                <a:spcPct val="103750"/>
              </a:lnSpc>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¿Cuál es el problema? Las preguntas: ¿qué debo hacer para ser salvo? ¿Y quién puede ser salvado? </a:t>
            </a:r>
            <a:endParaRPr/>
          </a:p>
        </p:txBody>
      </p:sp>
      <p:sp>
        <p:nvSpPr>
          <p:cNvPr id="383" name="Google Shape;383;g2b9bbf978dd_0_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b9bbf978dd_0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41300" lvl="2" marL="1371600" marR="1270" rtl="0" algn="l">
              <a:lnSpc>
                <a:spcPct val="103750"/>
              </a:lnSpc>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¿Cuáles eventos ocurrieron en esta historia? El hombre rico viene y habla con Jesús. Entonces los discípulos le hablan a Jesús. </a:t>
            </a:r>
            <a:endParaRPr/>
          </a:p>
        </p:txBody>
      </p:sp>
      <p:sp>
        <p:nvSpPr>
          <p:cNvPr id="395" name="Google Shape;395;g2b9bbf978dd_0_6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b9bbf978dd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41300" lvl="2" marL="1371600" marR="1270" rtl="0" algn="l">
              <a:lnSpc>
                <a:spcPct val="103750"/>
              </a:lnSpc>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¿Se resuelve el problema? ¿Cómo? Sí. Jesús dice: “Para el hombre esto es imposible, pero no para Dios; para Dios todo es posible.” </a:t>
            </a:r>
            <a:endParaRPr/>
          </a:p>
        </p:txBody>
      </p:sp>
      <p:sp>
        <p:nvSpPr>
          <p:cNvPr id="407" name="Google Shape;407;g2b9bbf978dd_0_4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b9bbf978dd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91440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Consolidar</a:t>
            </a:r>
            <a:endParaRPr/>
          </a:p>
        </p:txBody>
      </p:sp>
      <p:sp>
        <p:nvSpPr>
          <p:cNvPr id="419" name="Google Shape;419;g2b9bbf978dd_0_5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b9bbf978dd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55269" lvl="2" marL="1371600" rtl="0" algn="l">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¿De qué se trata esta historia? Breve descripción de lo que se ha estudiado enfatizando la solución mencionada en la pregunta siete de la sección anterior. </a:t>
            </a:r>
            <a:endParaRPr/>
          </a:p>
        </p:txBody>
      </p:sp>
      <p:sp>
        <p:nvSpPr>
          <p:cNvPr id="430" name="Google Shape;430;g2b9bbf978dd_0_5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b9bbf978dd_0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55269" lvl="2" marL="1371600" marR="1270" rtl="0" algn="l">
              <a:lnSpc>
                <a:spcPct val="103750"/>
              </a:lnSpc>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¿Qué pecado me enseña a confesar esta historia? La justicia propia, pensando que puedo hacer algo para heredar la vida eterna. Amor al dinero más que a Dios. Nuestro pecado nos hace imposible entrar en el reino de Dios. </a:t>
            </a:r>
            <a:endParaRPr/>
          </a:p>
        </p:txBody>
      </p:sp>
      <p:sp>
        <p:nvSpPr>
          <p:cNvPr id="442" name="Google Shape;442;g2b9bbf978dd_0_5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b9bbf978dd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55269" lvl="2" marL="1371600" marR="1270" rtl="0" algn="l">
              <a:lnSpc>
                <a:spcPct val="103750"/>
              </a:lnSpc>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¿Dónde veo el amor de Dios en esta historia? Jesús amablemente llama al hombre rico para que lo siga. Con Dios todo es posible, ¡especialmente mi salvación! </a:t>
            </a:r>
            <a:endParaRPr/>
          </a:p>
        </p:txBody>
      </p:sp>
      <p:sp>
        <p:nvSpPr>
          <p:cNvPr id="454" name="Google Shape;454;g2b9bbf978dd_0_5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b9bbf978dd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55269" lvl="2" marL="1371600" marR="1270" rtl="0" algn="l">
              <a:lnSpc>
                <a:spcPct val="111250"/>
              </a:lnSpc>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¿Qué me enseña Dios a pedir y hacer en esta historia? Poner mi fe solo en él para salvación. Quiero pedirle que me ayude a ponerlo antes que el dinero en mi vida. </a:t>
            </a:r>
            <a:endParaRPr/>
          </a:p>
        </p:txBody>
      </p:sp>
      <p:sp>
        <p:nvSpPr>
          <p:cNvPr id="466" name="Google Shape;466;g2b9bbf978dd_0_5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b9bbf978dd_0_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55269" lvl="2" marL="1371600" marR="1270" rtl="0" algn="l">
              <a:lnSpc>
                <a:spcPct val="103750"/>
              </a:lnSpc>
              <a:spcBef>
                <a:spcPts val="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¿Cuándo sería una buena situación para compartir este mensaje? Con alguien que depende de las obras para la salvación. Con alguien que piensa que es imposible que puedan ser discípulos de Jesús debido a las cosas malas que han hecho. </a:t>
            </a:r>
            <a:endParaRPr/>
          </a:p>
        </p:txBody>
      </p:sp>
      <p:sp>
        <p:nvSpPr>
          <p:cNvPr id="478" name="Google Shape;478;g2b9bbf978dd_0_6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6826f97e8f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7916"/>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Resumen de la lección</a:t>
            </a:r>
            <a:r>
              <a:rPr lang="en-US">
                <a:solidFill>
                  <a:schemeClr val="dk1"/>
                </a:solidFill>
                <a:latin typeface="Calibri"/>
                <a:ea typeface="Calibri"/>
                <a:cs typeface="Calibri"/>
                <a:sym typeface="Calibri"/>
              </a:rPr>
              <a:t>. (5 minutos) </a:t>
            </a:r>
            <a:endParaRPr b="1" sz="2400">
              <a:solidFill>
                <a:schemeClr val="dk1"/>
              </a:solidFill>
              <a:latin typeface="Calibri"/>
              <a:ea typeface="Calibri"/>
              <a:cs typeface="Calibri"/>
              <a:sym typeface="Calibri"/>
            </a:endParaRPr>
          </a:p>
          <a:p>
            <a:pPr indent="-250825" lvl="2"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Haga la pregunta clave: ¿Qué es un discípulo? Deje tiempo para respuestas y varias palabras, pero asegúrese de que todos tengan muy claro que somos discípulos, que somos salvos y que tenemos vida eterna solo por la obra de Dios en Jesús: ¡nada es imposible para Dios! Esto formará la base de todas las lecciones que siguen.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490" name="Google Shape;490;g26826f97e8f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b5a1eaf5a7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0825" lvl="2" marL="914400" marR="1270" rtl="0" algn="l">
              <a:lnSpc>
                <a:spcPct val="103750"/>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Mencione lo siguiente [en la diapositiva]: etiqueta de grupo de WhatsApp, importancia de hacer la tarea, día / hora de la próxima clase. </a:t>
            </a:r>
            <a:endParaRPr>
              <a:solidFill>
                <a:schemeClr val="dk1"/>
              </a:solidFill>
              <a:latin typeface="Calibri"/>
              <a:ea typeface="Calibri"/>
              <a:cs typeface="Calibri"/>
              <a:sym typeface="Calibri"/>
            </a:endParaRPr>
          </a:p>
        </p:txBody>
      </p:sp>
      <p:sp>
        <p:nvSpPr>
          <p:cNvPr id="498" name="Google Shape;498;g2b5a1eaf5a7_0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Termina con una oración (relacionada con la lección) o una bendición.</a:t>
            </a:r>
            <a:endParaRPr/>
          </a:p>
        </p:txBody>
      </p:sp>
      <p:sp>
        <p:nvSpPr>
          <p:cNvPr id="508" name="Google Shape;508;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Despedida (dales todo el tiempo que necesiten)</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516" name="Google Shape;516;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457200" rtl="0" algn="l">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Información adicional para el maestro</a:t>
            </a:r>
            <a:r>
              <a:rPr lang="en-US">
                <a:solidFill>
                  <a:schemeClr val="dk1"/>
                </a:solidFill>
                <a:latin typeface="Calibri"/>
                <a:ea typeface="Calibri"/>
                <a:cs typeface="Calibri"/>
                <a:sym typeface="Calibri"/>
              </a:rPr>
              <a:t>: temas que pueden surgir durante la clase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Justicia de las obras</a:t>
            </a:r>
            <a:r>
              <a:rPr lang="en-US">
                <a:solidFill>
                  <a:schemeClr val="dk1"/>
                </a:solidFill>
                <a:latin typeface="Calibri"/>
                <a:ea typeface="Calibri"/>
                <a:cs typeface="Calibri"/>
                <a:sym typeface="Calibri"/>
              </a:rPr>
              <a:t>. Debido a la opinio legis (predisposición natural de los humanos a pensar que pueden salvarse a sí mismos por las obras de la ley) es de esperar que este tema salga en clase. Preste especial atención a los estudiantes que insistirán en que para ser un discípulo “debes” ser obediente. Es importante dedicar tiempo para derribar esta forma de pensar y hablar. Hay tres posibilidades para lidiar con esto. Las tres llevan al alumno a un enfoque de “¿qué dice la Biblia?” para responder preguntas difíciles. Manténgase alejado de los argumentos basados únicamente en la lógica. </a:t>
            </a:r>
            <a:endParaRPr>
              <a:solidFill>
                <a:schemeClr val="dk1"/>
              </a:solidFill>
              <a:latin typeface="Calibri"/>
              <a:ea typeface="Calibri"/>
              <a:cs typeface="Calibri"/>
              <a:sym typeface="Calibri"/>
            </a:endParaRPr>
          </a:p>
          <a:p>
            <a:pPr indent="-298450" lvl="2" marL="137160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Refute la justicia de las obras a través de una inmersión más profunda en la historia. Jesús usa la palabra “imposible” en respuesta a la pregunta de cómo se salva uno. El hombre rico pensó que sus buenas obras contribuirían a su salvación. Jesús le muestra que estaba equivocado. Los discípulos consideraban que ese hombre era alguien cuyas obras podían salvarlo. Jesús les dice que esto es errado. Tenga en cuenta que Jesús llama al hombre a seguirlo antes de que él haya cambiado su vida y no después. Jesús también amablemente nos llama a la fe y luego las obras son el resultado de su gracia, no una causa de ello. </a:t>
            </a:r>
            <a:endParaRPr>
              <a:solidFill>
                <a:schemeClr val="dk1"/>
              </a:solidFill>
              <a:latin typeface="Calibri"/>
              <a:ea typeface="Calibri"/>
              <a:cs typeface="Calibri"/>
              <a:sym typeface="Calibri"/>
            </a:endParaRPr>
          </a:p>
          <a:p>
            <a:pPr indent="-298450" lvl="2" marL="137160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Refute la justicia de las obras a través de una inmersión más profunda en el contexto de la historia. Si a las personas solo se les llama “discípulos” por ser obedientes, ¿cómo se explica a esos doce seguidores que continuamente se les llama “discípulos de Jesús”? Justo antes de esta historia, los discípulos habían alejado a los niños de Jesús. En este mismo capítulo, Santiago y Juan solicitan de manera egoísta los lugares más importantes del reino de Dios. No mucho tiempo después de esto, vemos que todos los discípulos abandonan a Jesús y Pedro lo niega en voz alta. Al final, el único que no fue llamado discípulo a través de todos esos actos es Judas que perdió la fe. No, no es por obras que somos discípulos (como muestran los discípulos originales) sino por gracia. </a:t>
            </a:r>
            <a:endParaRPr>
              <a:solidFill>
                <a:schemeClr val="dk1"/>
              </a:solidFill>
              <a:latin typeface="Calibri"/>
              <a:ea typeface="Calibri"/>
              <a:cs typeface="Calibri"/>
              <a:sym typeface="Calibri"/>
            </a:endParaRPr>
          </a:p>
          <a:p>
            <a:pPr indent="-298450" lvl="2" marL="1371600" marR="1270" rtl="0" algn="l">
              <a:lnSpc>
                <a:spcPct val="10375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Refute la justicia de las obras mediante pasajes de prueba. Podría usar los muchos pasajes de la Biblia que muestran que la salvación es por fe y no por obras. Los capítulos clave a utilizar serían Efesios 2 y Romanos 3. </a:t>
            </a:r>
            <a:endParaRPr>
              <a:solidFill>
                <a:schemeClr val="dk1"/>
              </a:solidFill>
              <a:latin typeface="Calibri"/>
              <a:ea typeface="Calibri"/>
              <a:cs typeface="Calibri"/>
              <a:sym typeface="Calibri"/>
            </a:endParaRPr>
          </a:p>
          <a:p>
            <a:pPr indent="-298450" lvl="0" marL="914400" marR="1270" rtl="0" algn="l">
              <a:lnSpc>
                <a:spcPct val="103750"/>
              </a:lnSpc>
              <a:spcBef>
                <a:spcPts val="205"/>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La Biblia Popular</a:t>
            </a:r>
            <a:r>
              <a:rPr lang="en-US">
                <a:solidFill>
                  <a:schemeClr val="dk1"/>
                </a:solidFill>
                <a:latin typeface="Calibri"/>
                <a:ea typeface="Calibri"/>
                <a:cs typeface="Calibri"/>
                <a:sym typeface="Calibri"/>
              </a:rPr>
              <a:t>. Considere leer el comentario sobre esta sección de La Biblia Popular: Marcos en su preparación para enseñar esta lección: </a:t>
            </a:r>
            <a:endParaRPr>
              <a:solidFill>
                <a:schemeClr val="dk1"/>
              </a:solidFill>
              <a:latin typeface="Calibri"/>
              <a:ea typeface="Calibri"/>
              <a:cs typeface="Calibri"/>
              <a:sym typeface="Calibri"/>
            </a:endParaRPr>
          </a:p>
          <a:p>
            <a:pPr indent="0" lvl="0" marL="457200" marR="0" rtl="0" algn="l">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Jesús se encaminaba a Jerusalén, donde iba a pagar el precio por la salvación de la humanidad. Fue entonces cuando vino a su presencia un joven (véase Mateo 19:20, 22), que poniéndose de rodillas le planteó una pregunta. No se equivocó al buscar quien la contestara, porque el Señor tenía la respuesta. Aunque era un dirigente de los judíos (véase Lucas 18:18), aparentemente en alguna sinagoga, no sabía cuál era el camino a la vida eterna. Pensaba que alcanzarla era algo que dependía de las buenas obras que la persona realizara. Su duda consistía en precisar cuáles eran esas buenas obras. Buscó la respuesta el Jesús porque consideraba que él era “bueno”, pero considerándolo sólo como un “maestro” común Cristo se propuso corregirlo de ese error primero, y es por eso que le preguntó: “¿Por qué me dices bueno? Nadie es bueno, sino sólo Dios”. Solamente Dios es perfecto, y por lo tanto solamente él puede proveer la salvación. ¿Entonces por qué me llamas “bueno”? Con esto Jesús no estaba diciendo que él no era Dios, sino haciendo que el hombre reflexionara sobre lo que significaba haberlo llamado “bueno”, y las implicaciones de esta verdad. Lo que estaban tratando tenía mucho más trascendencia que venir a con una pregunta y salir con una respuesta. </a:t>
            </a:r>
            <a:endParaRPr>
              <a:solidFill>
                <a:schemeClr val="dk1"/>
              </a:solidFill>
              <a:latin typeface="Calibri"/>
              <a:ea typeface="Calibri"/>
              <a:cs typeface="Calibri"/>
              <a:sym typeface="Calibri"/>
            </a:endParaRPr>
          </a:p>
          <a:p>
            <a:pPr indent="0" lvl="0" marL="457200" marR="1270" rtl="0" algn="l">
              <a:lnSpc>
                <a:spcPct val="10375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La pregunta: “¿qué haré?, tenía una respuesta que este principal de una sinagoga les había dado a muchos otros. Jesús le respondió de igual forma, repitiéndole resumidamente los mandamientos de Dios que rigen las relaciones del hombre con su prójimo. Sin duda debieron haber sido aquellos acerca de cuyo cumplimiento se habría sentido más seguro este joven, pues su respuesta fue, “todas estas cosas las he guardado desde mi juventud”. Entonces, ¿por qué preguntaba? Aún cuando lo había cumplido todo no se sentía satisfecho. Hoy en día hay muchos que contestarían diciendo que esos mandamientos no tienen vigencia y que la vida eterna es pura imaginación. Están peor que este joven rico. Este dignatario había llevado una vida ejemplar, pero... </a:t>
            </a:r>
            <a:endParaRPr>
              <a:solidFill>
                <a:schemeClr val="dk1"/>
              </a:solidFill>
              <a:latin typeface="Calibri"/>
              <a:ea typeface="Calibri"/>
              <a:cs typeface="Calibri"/>
              <a:sym typeface="Calibri"/>
            </a:endParaRPr>
          </a:p>
          <a:p>
            <a:pPr indent="0" lvl="0" marL="457200" marR="1270" rtl="0" algn="l">
              <a:lnSpc>
                <a:spcPct val="103750"/>
              </a:lnSpc>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El amor de Jesús fluyó de su corazón hacia este hombre, y se concentró en la falla más notable de éste. Así que le dijo que vendiera todas sus posesiones y lo diera a los pobres. De esa forma se desharía de las riquezas a las que amaba por encima de Dios y que lo mantenían fuera de su reino. Una vez hecho eso, y libre de esa idolatría, debía ir y seguir a Jesús. </a:t>
            </a:r>
            <a:endParaRPr>
              <a:solidFill>
                <a:schemeClr val="dk1"/>
              </a:solidFill>
              <a:latin typeface="Calibri"/>
              <a:ea typeface="Calibri"/>
              <a:cs typeface="Calibri"/>
              <a:sym typeface="Calibri"/>
            </a:endParaRPr>
          </a:p>
          <a:p>
            <a:pPr indent="0" lvl="0" marL="457200" marR="1270" rtl="0" algn="l">
              <a:lnSpc>
                <a:spcPct val="103750"/>
              </a:lnSpc>
              <a:spcBef>
                <a:spcPts val="850"/>
              </a:spcBef>
              <a:spcAft>
                <a:spcPts val="0"/>
              </a:spcAft>
              <a:buClr>
                <a:schemeClr val="dk1"/>
              </a:buClr>
              <a:buSzPts val="1100"/>
              <a:buFont typeface="Arial"/>
              <a:buNone/>
            </a:pPr>
            <a:r>
              <a:rPr lang="en-US">
                <a:solidFill>
                  <a:schemeClr val="dk1"/>
                </a:solidFill>
                <a:latin typeface="Calibri"/>
                <a:ea typeface="Calibri"/>
                <a:cs typeface="Calibri"/>
                <a:sym typeface="Calibri"/>
              </a:rPr>
              <a:t>El joven rico, considerando que el precio era demasiado alto, se marchó y olvidó fijarse en el premio que le aguardaba, Jesucristo, el tesoro en los cielos y el reino de Dios. ¿Regresó alguna vez? No lo sabemos. </a:t>
            </a:r>
            <a:endParaRPr>
              <a:solidFill>
                <a:schemeClr val="dk1"/>
              </a:solidFill>
              <a:latin typeface="Calibri"/>
              <a:ea typeface="Calibri"/>
              <a:cs typeface="Calibri"/>
              <a:sym typeface="Calibri"/>
            </a:endParaRPr>
          </a:p>
          <a:p>
            <a:pPr indent="0" lvl="0" marL="457200" rtl="0" algn="l">
              <a:lnSpc>
                <a:spcPct val="107916"/>
              </a:lnSpc>
              <a:spcBef>
                <a:spcPts val="850"/>
              </a:spcBef>
              <a:spcAft>
                <a:spcPts val="0"/>
              </a:spcAft>
              <a:buClr>
                <a:schemeClr val="dk1"/>
              </a:buClr>
              <a:buSzPts val="1100"/>
              <a:buFont typeface="Arial"/>
              <a:buNone/>
            </a:pPr>
            <a:r>
              <a:rPr lang="en-US">
                <a:solidFill>
                  <a:schemeClr val="dk1"/>
                </a:solidFill>
                <a:latin typeface="Calibri"/>
                <a:ea typeface="Calibri"/>
                <a:cs typeface="Calibri"/>
                <a:sym typeface="Calibri"/>
              </a:rPr>
              <a:t>Jesús aprovechó esta ocasión para enseñarles a los discípulos una lección necesaria: “¡Cuán difícilmente entrarán en el reino de Dios los que tienen riquezas!” Los discípulos quedaron atónitos ante esas palabras, y entonces el Señor habló de nuevo diciéndoles: </a:t>
            </a:r>
            <a:endParaRPr>
              <a:solidFill>
                <a:schemeClr val="dk1"/>
              </a:solidFill>
              <a:latin typeface="Calibri"/>
              <a:ea typeface="Calibri"/>
              <a:cs typeface="Calibri"/>
              <a:sym typeface="Calibri"/>
            </a:endParaRPr>
          </a:p>
          <a:p>
            <a:pPr indent="0" lvl="0" marL="457200" rtl="0" algn="l">
              <a:lnSpc>
                <a:spcPct val="107916"/>
              </a:lnSpc>
              <a:spcBef>
                <a:spcPts val="800"/>
              </a:spcBef>
              <a:spcAft>
                <a:spcPts val="0"/>
              </a:spcAft>
              <a:buClr>
                <a:schemeClr val="dk1"/>
              </a:buClr>
              <a:buSzPts val="1100"/>
              <a:buFont typeface="Arial"/>
              <a:buNone/>
            </a:pPr>
            <a:r>
              <a:rPr lang="en-US">
                <a:solidFill>
                  <a:schemeClr val="dk1"/>
                </a:solidFill>
                <a:latin typeface="Calibri"/>
                <a:ea typeface="Calibri"/>
                <a:cs typeface="Calibri"/>
                <a:sym typeface="Calibri"/>
              </a:rPr>
              <a:t>“¡cuán difícil les es entrar en el reino de Dios a los que confían en las riquezas!” Y añadió: “Más fácil es pasar un camello por el ojo de una aguja, que entrar un rico en el reino de Dios”. Simplemente el hombre no puede salvarse a sí mismo, ni este joven dignatario, ni los discípulos, ni nadie. La justificación por las obras nunca satisface las demandas divinas. </a:t>
            </a:r>
            <a:endParaRPr>
              <a:solidFill>
                <a:schemeClr val="dk1"/>
              </a:solidFill>
              <a:latin typeface="Calibri"/>
              <a:ea typeface="Calibri"/>
              <a:cs typeface="Calibri"/>
              <a:sym typeface="Calibri"/>
            </a:endParaRPr>
          </a:p>
          <a:p>
            <a:pPr indent="0" lvl="0" marL="457200" marR="1270" rtl="0" algn="l">
              <a:lnSpc>
                <a:spcPct val="103750"/>
              </a:lnSpc>
              <a:spcBef>
                <a:spcPts val="800"/>
              </a:spcBef>
              <a:spcAft>
                <a:spcPts val="0"/>
              </a:spcAft>
              <a:buClr>
                <a:schemeClr val="dk1"/>
              </a:buClr>
              <a:buSzPts val="1100"/>
              <a:buFont typeface="Arial"/>
              <a:buNone/>
            </a:pPr>
            <a:r>
              <a:rPr lang="en-US">
                <a:solidFill>
                  <a:schemeClr val="dk1"/>
                </a:solidFill>
                <a:latin typeface="Calibri"/>
                <a:ea typeface="Calibri"/>
                <a:cs typeface="Calibri"/>
                <a:sym typeface="Calibri"/>
              </a:rPr>
              <a:t>Pero no estamos ante un problema sin solución, ya que Jesús añade: “Para los hombres es imposible, pero no para Dios, porque todas las cosas son posibles para Dios”. Dios mediante, hasta un rico que vive idolatrando sus riquezas, puede hacerlas a un lado para confiar con todo su corazón en Dios. Ese es el poder del evangelio. </a:t>
            </a:r>
            <a:endParaRPr>
              <a:solidFill>
                <a:schemeClr val="dk1"/>
              </a:solidFill>
              <a:latin typeface="Calibri"/>
              <a:ea typeface="Calibri"/>
              <a:cs typeface="Calibri"/>
              <a:sym typeface="Calibri"/>
            </a:endParaRPr>
          </a:p>
          <a:p>
            <a:pPr indent="0" lvl="0" marL="457200" marR="1270" rtl="0" algn="l">
              <a:lnSpc>
                <a:spcPct val="103750"/>
              </a:lnSpc>
              <a:spcBef>
                <a:spcPts val="850"/>
              </a:spcBef>
              <a:spcAft>
                <a:spcPts val="0"/>
              </a:spcAft>
              <a:buClr>
                <a:schemeClr val="dk1"/>
              </a:buClr>
              <a:buSzPts val="1100"/>
              <a:buFont typeface="Arial"/>
              <a:buNone/>
            </a:pPr>
            <a:r>
              <a:rPr lang="en-US">
                <a:solidFill>
                  <a:schemeClr val="dk1"/>
                </a:solidFill>
                <a:latin typeface="Calibri"/>
                <a:ea typeface="Calibri"/>
                <a:cs typeface="Calibri"/>
                <a:sym typeface="Calibri"/>
              </a:rPr>
              <a:t>Pedro intervino en el asunto para decir: “Nosotros lo hemos dejado todo y te hemos seguido”, mostrando así que no había captado aún toda la profundidad de lo que dijo Jesús. Al responderle, el Salvador le señaló las evidencias de la gracia de Dios que ya experimentaban y con la que continuarían en la eternidad; demostrándole que el don de la vida eterna no podía ser visto como una recompensa por las obras de ellos. Ésta era sólo por la gracia de Dios.  </a:t>
            </a:r>
            <a:endParaRPr>
              <a:solidFill>
                <a:schemeClr val="dk1"/>
              </a:solidFill>
              <a:latin typeface="Calibri"/>
              <a:ea typeface="Calibri"/>
              <a:cs typeface="Calibri"/>
              <a:sym typeface="Calibri"/>
            </a:endParaRPr>
          </a:p>
          <a:p>
            <a:pPr indent="0" lvl="0" marL="457200" marR="1270" rtl="0" algn="l">
              <a:lnSpc>
                <a:spcPct val="103750"/>
              </a:lnSpc>
              <a:spcBef>
                <a:spcPts val="205"/>
              </a:spcBef>
              <a:spcAft>
                <a:spcPts val="0"/>
              </a:spcAft>
              <a:buClr>
                <a:schemeClr val="dk1"/>
              </a:buClr>
              <a:buSzPts val="1100"/>
              <a:buFont typeface="Arial"/>
              <a:buNone/>
            </a:pPr>
            <a:r>
              <a:rPr lang="en-US">
                <a:solidFill>
                  <a:schemeClr val="dk1"/>
                </a:solidFill>
                <a:latin typeface="Calibri"/>
                <a:ea typeface="Calibri"/>
                <a:cs typeface="Calibri"/>
                <a:sym typeface="Calibri"/>
              </a:rPr>
              <a:t>Pero lo que Jesús le dijo a Pedro también nos alienta y nos consuela en nuestra vida terrenal. Si por causa de Cristo fuéramos despreciados y ridiculizados hasta por los de nuestra familia, o tuviésemos que enfrentar persecuciones más serias, él nos asegura que en su familia tendremos todo lo necesario. Su amor, que mora en el corazón de los creyentes, vendrá a nosotros en una unión eterna, más preciosa que cualquier relación familiar terrenal. </a:t>
            </a:r>
            <a:endParaRPr>
              <a:solidFill>
                <a:schemeClr val="dk1"/>
              </a:solidFill>
              <a:latin typeface="Calibri"/>
              <a:ea typeface="Calibri"/>
              <a:cs typeface="Calibri"/>
              <a:sym typeface="Calibri"/>
            </a:endParaRPr>
          </a:p>
          <a:p>
            <a:pPr indent="0" lvl="0" marL="457200" marR="1270" rtl="0" algn="l">
              <a:lnSpc>
                <a:spcPct val="103750"/>
              </a:lnSpc>
              <a:spcBef>
                <a:spcPts val="850"/>
              </a:spcBef>
              <a:spcAft>
                <a:spcPts val="0"/>
              </a:spcAft>
              <a:buClr>
                <a:schemeClr val="dk1"/>
              </a:buClr>
              <a:buSzPts val="1100"/>
              <a:buFont typeface="Arial"/>
              <a:buNone/>
            </a:pPr>
            <a:r>
              <a:rPr lang="en-US">
                <a:solidFill>
                  <a:schemeClr val="dk1"/>
                </a:solidFill>
                <a:latin typeface="Calibri"/>
                <a:ea typeface="Calibri"/>
                <a:cs typeface="Calibri"/>
                <a:sym typeface="Calibri"/>
              </a:rPr>
              <a:t>Como lo fueron para Pedro y para los demás apóstoles, estas palabras son también una advertencia para todos nosotros: “pero muchos primeros serán últimos; y los últimos primeros”. Hubo quienes, como Judas, uno de los doce, y Caifás y Anás, sumos sacerdotes de pueblo de Dios, que pensaban que eran los “primeros,” pero no terminaron como primeros. Treinta piezas de plata fueron el ídolo de Judas, mientras Caifás y Anás adoraban el ídolo de sus posiciones jerárquicas. Los tres acabaron excluidos del reino de los cielos; mientras que muchos creyentes humildes, ignorados y despreciados por los grandes del mundo, pero apreciados por Dios, terminan como “primeros”.  </a:t>
            </a:r>
            <a:endParaRPr>
              <a:solidFill>
                <a:schemeClr val="dk1"/>
              </a:solidFill>
              <a:latin typeface="Calibri"/>
              <a:ea typeface="Calibri"/>
              <a:cs typeface="Calibri"/>
              <a:sym typeface="Calibri"/>
            </a:endParaRPr>
          </a:p>
          <a:p>
            <a:pPr indent="0" lvl="0" marL="457200" marR="1270" rtl="0" algn="l">
              <a:lnSpc>
                <a:spcPct val="103750"/>
              </a:lnSpc>
              <a:spcBef>
                <a:spcPts val="850"/>
              </a:spcBef>
              <a:spcAft>
                <a:spcPts val="0"/>
              </a:spcAft>
              <a:buClr>
                <a:schemeClr val="dk1"/>
              </a:buClr>
              <a:buSzPts val="1100"/>
              <a:buFont typeface="Arial"/>
              <a:buNone/>
            </a:pPr>
            <a:r>
              <a:rPr lang="en-US">
                <a:solidFill>
                  <a:schemeClr val="dk1"/>
                </a:solidFill>
                <a:latin typeface="Calibri"/>
                <a:ea typeface="Calibri"/>
                <a:cs typeface="Calibri"/>
                <a:sym typeface="Calibri"/>
              </a:rPr>
              <a:t>Aquí el Señor nos habla de cómo el apego a las riquezas le hace difícil a cualquiera seguir al Salvador. Pero no todos los ricos empezaron y terminaron como este principal de la sinagoga. Podemos citar a Abraham, David, Zaqueo, Cornelio, Lidia y muchos otros. Con ellos fue diferente, porque por la gracia de Dios no fueron servidores de sus bienes, sino que las pusieron junto con ellos mismos al servicio de Cristo y del evangelio. Hoy en día hay muchos cristianos como ellos, así como también hay muchos otros obstáculos para la salvación aparte de las riquezas. </a:t>
            </a:r>
            <a:endParaRPr>
              <a:solidFill>
                <a:schemeClr val="dk1"/>
              </a:solidFill>
              <a:latin typeface="Calibri"/>
              <a:ea typeface="Calibri"/>
              <a:cs typeface="Calibri"/>
              <a:sym typeface="Calibri"/>
            </a:endParaRPr>
          </a:p>
          <a:p>
            <a:pPr indent="0" lvl="0" marL="0" rtl="0" algn="l">
              <a:lnSpc>
                <a:spcPct val="107916"/>
              </a:lnSpc>
              <a:spcBef>
                <a:spcPts val="1000"/>
              </a:spcBef>
              <a:spcAft>
                <a:spcPts val="800"/>
              </a:spcAft>
              <a:buSzPts val="1100"/>
              <a:buNone/>
            </a:pPr>
            <a:r>
              <a:t/>
            </a:r>
            <a:endParaRPr b="1">
              <a:solidFill>
                <a:schemeClr val="dk1"/>
              </a:solidFill>
              <a:latin typeface="Calibri"/>
              <a:ea typeface="Calibri"/>
              <a:cs typeface="Calibri"/>
              <a:sym typeface="Calibri"/>
            </a:endParaRPr>
          </a:p>
        </p:txBody>
      </p:sp>
      <p:sp>
        <p:nvSpPr>
          <p:cNvPr id="524" name="Google Shape;524;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270" rtl="0" algn="l">
              <a:lnSpc>
                <a:spcPct val="10375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Presentación del profesor:</a:t>
            </a:r>
            <a:r>
              <a:rPr lang="en-US">
                <a:solidFill>
                  <a:schemeClr val="dk1"/>
                </a:solidFill>
                <a:latin typeface="Calibri"/>
                <a:ea typeface="Calibri"/>
                <a:cs typeface="Calibri"/>
                <a:sym typeface="Calibri"/>
              </a:rPr>
              <a:t> El instructor debe poner su propia foto y algunos detalles sobre sí mismo.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83" name="Google Shape;18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b9bbf978dd_0_6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Saludos: </a:t>
            </a:r>
            <a:r>
              <a:rPr lang="en-US">
                <a:solidFill>
                  <a:schemeClr val="dk1"/>
                </a:solidFill>
                <a:latin typeface="Calibri"/>
                <a:ea typeface="Calibri"/>
                <a:cs typeface="Calibri"/>
                <a:sym typeface="Calibri"/>
              </a:rPr>
              <a:t>Limite el tiempo dedicado a reconocer el hecho de que solo hay mucho tiempo de calidad y queremos dedicarlo a aprender / enseñar. (10 minutos) </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91" name="Google Shape;191;g2b9bbf978dd_0_6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La oración: </a:t>
            </a:r>
            <a:r>
              <a:rPr lang="en-US">
                <a:solidFill>
                  <a:schemeClr val="dk1"/>
                </a:solidFill>
                <a:latin typeface="Calibri"/>
                <a:ea typeface="Calibri"/>
                <a:cs typeface="Calibri"/>
                <a:sym typeface="Calibri"/>
              </a:rPr>
              <a:t>Pide las bendiciones de Dios, se enfoca en el tema de la lección, y efectivamente termina el tiempo de saludo y llama a la lección al orden (5 minutos). Se puede usar la siguiente oración: </a:t>
            </a:r>
            <a:endParaRPr>
              <a:solidFill>
                <a:schemeClr val="dk1"/>
              </a:solidFill>
              <a:latin typeface="Calibri"/>
              <a:ea typeface="Calibri"/>
              <a:cs typeface="Calibri"/>
              <a:sym typeface="Calibri"/>
            </a:endParaRPr>
          </a:p>
          <a:p>
            <a:pPr indent="0" lvl="0" marL="228600" rtl="0" algn="l">
              <a:spcBef>
                <a:spcPts val="1000"/>
              </a:spcBef>
              <a:spcAft>
                <a:spcPts val="0"/>
              </a:spcAft>
              <a:buClr>
                <a:schemeClr val="dk1"/>
              </a:buClr>
              <a:buSzPts val="1100"/>
              <a:buFont typeface="Arial"/>
              <a:buNone/>
            </a:pPr>
            <a:r>
              <a:rPr lang="en-US">
                <a:solidFill>
                  <a:schemeClr val="dk1"/>
                </a:solidFill>
                <a:latin typeface="Calibri"/>
                <a:ea typeface="Calibri"/>
                <a:cs typeface="Calibri"/>
                <a:sym typeface="Calibri"/>
              </a:rPr>
              <a:t>Querido Padre celestial, mis pecados me dificultan tanto entrar en tu reino como que un camello pase por el ojo de una aguja. Pero en tu gran misericordia enviaste a tu Hijo Jesús para hacer posible mi salvación. Por su vida perfecta, muerte inocente y resurrección victoriosa, quitaste mi pecado y abriste el reino de los cielos para mí y para todos los creyentes. Al comenzar este curso en el que hablaremos sobre vivir como sus discípulos, envíanos tu Espíritu Santo a través de tu Palabra para que podamos crecer en la fe y en el deseo de compartir a Jesús con los demás. En su nombre oramos. Amén. (5 minutos)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a:solidFill>
                <a:schemeClr val="dk1"/>
              </a:solidFill>
              <a:latin typeface="Calibri"/>
              <a:ea typeface="Calibri"/>
              <a:cs typeface="Calibri"/>
              <a:sym typeface="Calibri"/>
            </a:endParaRPr>
          </a:p>
        </p:txBody>
      </p:sp>
      <p:sp>
        <p:nvSpPr>
          <p:cNvPr id="199" name="Google Shape;1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6612c5aba9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rtl="0" algn="l">
              <a:spcBef>
                <a:spcPts val="6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Presentarse</a:t>
            </a:r>
            <a:endParaRPr>
              <a:solidFill>
                <a:schemeClr val="dk1"/>
              </a:solidFill>
              <a:latin typeface="Calibri"/>
              <a:ea typeface="Calibri"/>
              <a:cs typeface="Calibri"/>
              <a:sym typeface="Calibri"/>
            </a:endParaRPr>
          </a:p>
          <a:p>
            <a:pPr indent="-298450" lvl="1" marL="91440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Presentar la clase</a:t>
            </a:r>
            <a:endParaRPr b="1">
              <a:solidFill>
                <a:schemeClr val="dk1"/>
              </a:solidFill>
              <a:latin typeface="Calibri"/>
              <a:ea typeface="Calibri"/>
              <a:cs typeface="Calibri"/>
              <a:sym typeface="Calibri"/>
            </a:endParaRPr>
          </a:p>
          <a:p>
            <a:pPr indent="-298450" lvl="1" marL="91440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Responder la pregunta básica “¿Qué es un discípulo?”</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07" name="Google Shape;207;g26612c5aba9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b9bbf978dd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marR="1270" rtl="0" algn="l">
              <a:lnSpc>
                <a:spcPct val="103750"/>
              </a:lnSpc>
              <a:spcBef>
                <a:spcPts val="1000"/>
              </a:spcBef>
              <a:spcAft>
                <a:spcPts val="0"/>
              </a:spcAft>
              <a:buClr>
                <a:schemeClr val="dk1"/>
              </a:buClr>
              <a:buSzPts val="1100"/>
              <a:buFont typeface="Arial"/>
              <a:buNone/>
            </a:pPr>
            <a:r>
              <a:rPr b="1" lang="en-US">
                <a:solidFill>
                  <a:schemeClr val="dk1"/>
                </a:solidFill>
                <a:latin typeface="Calibri"/>
                <a:ea typeface="Calibri"/>
                <a:cs typeface="Calibri"/>
                <a:sym typeface="Calibri"/>
              </a:rPr>
              <a:t>Presente el curso. </a:t>
            </a:r>
            <a:r>
              <a:rPr lang="en-US">
                <a:solidFill>
                  <a:schemeClr val="dk1"/>
                </a:solidFill>
                <a:latin typeface="Calibri"/>
                <a:ea typeface="Calibri"/>
                <a:cs typeface="Calibri"/>
                <a:sym typeface="Calibri"/>
              </a:rPr>
              <a:t>Explique el propósito del curso [diapositiva que tenga esto escrito]. Pídales a todos que muestren respeto por el maestro y otros estudiantes apagando sus micrófonos a menos que estén hablando. Fomente la participación de los miembros del grupo [diapositiva que menciona algunas reglas básicas]. (5 minutos)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Este curso es parte del Discipulado de Academia Cristo. Son 13 cursos en total.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6 cursos de la serie La Biblia.  3 del Antiguo Testamento, 3 del Nuevo Testamento. Estudiamos historias bíblicas y vamos perfeccionando el método de las 4 C. </a:t>
            </a:r>
            <a:endParaRPr>
              <a:solidFill>
                <a:schemeClr val="dk1"/>
              </a:solidFill>
              <a:latin typeface="Calibri"/>
              <a:ea typeface="Calibri"/>
              <a:cs typeface="Calibri"/>
              <a:sym typeface="Calibri"/>
            </a:endParaRPr>
          </a:p>
          <a:p>
            <a:pPr indent="-298450" lvl="0" marL="914400" marR="1270" rtl="0" algn="l">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dos cursos “Identificación Espiritual” y “Legalismo” vemos las diferencias claves entre las diferentes iglesias cristianas.  </a:t>
            </a:r>
            <a:endParaRPr>
              <a:solidFill>
                <a:schemeClr val="dk1"/>
              </a:solidFill>
              <a:latin typeface="Calibri"/>
              <a:ea typeface="Calibri"/>
              <a:cs typeface="Calibri"/>
              <a:sym typeface="Calibri"/>
            </a:endParaRPr>
          </a:p>
          <a:p>
            <a:pPr indent="-298450" lvl="0" marL="914400" marR="1270" rtl="0" algn="l">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la serie titulada “La Palabra Crece” recibiremos capacitación en hacer discípulos, la multiplicación de discípulos, y la multiplicación de iglesias.  La serie empieza en el “Discipulado,” y continúa en el “Discipulado Dos.” </a:t>
            </a:r>
            <a:endParaRPr>
              <a:solidFill>
                <a:schemeClr val="dk1"/>
              </a:solidFill>
              <a:latin typeface="Calibri"/>
              <a:ea typeface="Calibri"/>
              <a:cs typeface="Calibri"/>
              <a:sym typeface="Calibri"/>
            </a:endParaRPr>
          </a:p>
          <a:p>
            <a:pPr indent="0" lvl="0" marL="0" rtl="0" algn="l">
              <a:spcBef>
                <a:spcPts val="1000"/>
              </a:spcBef>
              <a:spcAft>
                <a:spcPts val="0"/>
              </a:spcAft>
              <a:buNone/>
            </a:pPr>
            <a:r>
              <a:t/>
            </a:r>
            <a:endParaRPr>
              <a:solidFill>
                <a:schemeClr val="dk1"/>
              </a:solidFill>
              <a:latin typeface="Calibri"/>
              <a:ea typeface="Calibri"/>
              <a:cs typeface="Calibri"/>
              <a:sym typeface="Calibri"/>
            </a:endParaRPr>
          </a:p>
        </p:txBody>
      </p:sp>
      <p:sp>
        <p:nvSpPr>
          <p:cNvPr id="226" name="Google Shape;226;g2b9bbf978dd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Revise el video y presente la lección. (5 minutos) </a:t>
            </a:r>
            <a:endParaRPr b="1">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Revise la pregunta o preguntas formuladas en el grupo de WhatsApp. </a:t>
            </a:r>
            <a:endParaRPr>
              <a:solidFill>
                <a:schemeClr val="dk1"/>
              </a:solidFill>
              <a:latin typeface="Calibri"/>
              <a:ea typeface="Calibri"/>
              <a:cs typeface="Calibri"/>
              <a:sym typeface="Calibri"/>
            </a:endParaRPr>
          </a:p>
          <a:p>
            <a:pPr indent="-298450" lvl="0" marL="914400" marR="1270" rtl="0" algn="l">
              <a:lnSpc>
                <a:spcPct val="103750"/>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Permita tiempo para varias respuestas.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51" name="Google Shape;25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g2b9bbf978dd_0_3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2b9bbf978dd_0_3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g2b9bbf978dd_0_3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g2b9bbf978dd_0_338"/>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b9bbf978dd_0_338"/>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3" name="Google Shape;93;g2b9bbf978dd_0_33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2b9bbf978dd_0_33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g2b9bbf978dd_0_3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g2b9bbf978dd_0_34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b9bbf978dd_0_34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9" name="Google Shape;99;g2b9bbf978dd_0_3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2b9bbf978dd_0_3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g2b9bbf978dd_0_3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g2b9bbf978dd_0_350"/>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b9bbf978dd_0_350"/>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b9bbf978dd_0_35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2b9bbf978dd_0_35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2b9bbf978dd_0_35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g2b9bbf978dd_0_35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b9bbf978dd_0_356"/>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1" name="Google Shape;111;g2b9bbf978dd_0_356"/>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2" name="Google Shape;112;g2b9bbf978dd_0_35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2b9bbf978dd_0_35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g2b9bbf978dd_0_35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g2b9bbf978dd_0_36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b9bbf978dd_0_36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8" name="Google Shape;118;g2b9bbf978dd_0_36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9" name="Google Shape;119;g2b9bbf978dd_0_36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0" name="Google Shape;120;g2b9bbf978dd_0_363"/>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1" name="Google Shape;121;g2b9bbf978dd_0_36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g2b9bbf978dd_0_36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g2b9bbf978dd_0_36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g2b9bbf978dd_0_37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b9bbf978dd_0_37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g2b9bbf978dd_0_37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2b9bbf978dd_0_37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g2b9bbf978dd_0_377"/>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b9bbf978dd_0_377"/>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2" name="Google Shape;132;g2b9bbf978dd_0_377"/>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3" name="Google Shape;133;g2b9bbf978dd_0_37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2b9bbf978dd_0_37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g2b9bbf978dd_0_37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g2b9bbf978dd_0_38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b9bbf978dd_0_384"/>
          <p:cNvSpPr/>
          <p:nvPr>
            <p:ph idx="2" type="pic"/>
          </p:nvPr>
        </p:nvSpPr>
        <p:spPr>
          <a:xfrm>
            <a:off x="5183188" y="987425"/>
            <a:ext cx="6172200" cy="4873500"/>
          </a:xfrm>
          <a:prstGeom prst="rect">
            <a:avLst/>
          </a:prstGeom>
          <a:noFill/>
          <a:ln>
            <a:noFill/>
          </a:ln>
        </p:spPr>
      </p:sp>
      <p:sp>
        <p:nvSpPr>
          <p:cNvPr id="139" name="Google Shape;139;g2b9bbf978dd_0_384"/>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0" name="Google Shape;140;g2b9bbf978dd_0_38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2b9bbf978dd_0_38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g2b9bbf978dd_0_38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g2b9bbf978dd_0_39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b9bbf978dd_0_39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g2b9bbf978dd_0_39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2b9bbf978dd_0_39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2b9bbf978dd_0_39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g2b9bbf978dd_0_397"/>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b9bbf978dd_0_397"/>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2" name="Google Shape;152;g2b9bbf978dd_0_39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g2b9bbf978dd_0_39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g2b9bbf978dd_0_39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2b9bbf978dd_0_3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b9bbf978dd_0_32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g2b9bbf978dd_0_3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g2b9bbf978dd_0_3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g2b9bbf978dd_0_3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24.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29.png"/><Relationship Id="rId5"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31.png"/><Relationship Id="rId5"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21.png"/><Relationship Id="rId5"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30.png"/><Relationship Id="rId5"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9.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4.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1" name="Google Shape;161;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162" name="Google Shape;162;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163" name="Google Shape;163;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164" name="Google Shape;164;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g2b9bbf978dd_0_20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2" name="Google Shape;262;g2b9bbf978dd_0_20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3" name="Google Shape;263;g2b9bbf978dd_0_208"/>
          <p:cNvSpPr txBox="1"/>
          <p:nvPr/>
        </p:nvSpPr>
        <p:spPr>
          <a:xfrm>
            <a:off x="3602250" y="2499963"/>
            <a:ext cx="82974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qué estaban tan asombrados los discípulos después de que el rico se fuera?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64" name="Google Shape;264;g2b9bbf978dd_0_20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g2b9bbf978dd_0_21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0" name="Google Shape;270;g2b9bbf978dd_0_2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1" name="Google Shape;271;g2b9bbf978dd_0_216"/>
          <p:cNvSpPr txBox="1"/>
          <p:nvPr/>
        </p:nvSpPr>
        <p:spPr>
          <a:xfrm>
            <a:off x="3602250" y="2499963"/>
            <a:ext cx="82974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respondió Jesús la pregunta que hicieron los discípulos en Marcos 10:26?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72" name="Google Shape;272;g2b9bbf978dd_0_21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g2b9bbf978dd_0_224"/>
          <p:cNvSpPr txBox="1"/>
          <p:nvPr/>
        </p:nvSpPr>
        <p:spPr>
          <a:xfrm>
            <a:off x="5838626" y="3724625"/>
            <a:ext cx="6060900" cy="158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Somos discípulos por la gracia de Dios.</a:t>
            </a:r>
            <a:endParaRPr b="0" i="0" sz="6000" u="none" cap="none" strike="noStrike">
              <a:solidFill>
                <a:srgbClr val="009444"/>
              </a:solidFill>
              <a:latin typeface="Lato"/>
              <a:ea typeface="Lato"/>
              <a:cs typeface="Lato"/>
              <a:sym typeface="Lato"/>
            </a:endParaRPr>
          </a:p>
        </p:txBody>
      </p:sp>
      <p:sp>
        <p:nvSpPr>
          <p:cNvPr id="278" name="Google Shape;278;g2b9bbf978dd_0_224"/>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79" name="Google Shape;279;g2b9bbf978dd_0_22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80" name="Google Shape;280;g2b9bbf978dd_0_224"/>
          <p:cNvPicPr preferRelativeResize="0"/>
          <p:nvPr/>
        </p:nvPicPr>
        <p:blipFill rotWithShape="1">
          <a:blip r:embed="rId4">
            <a:alphaModFix/>
          </a:blip>
          <a:srcRect b="0" l="0" r="0" t="19967"/>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81" name="Google Shape;281;g2b9bbf978dd_0_224"/>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2b9bbf978dd_0_319"/>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287" name="Google Shape;287;g2b9bbf978dd_0_31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88" name="Google Shape;288;g2b9bbf978dd_0_319"/>
          <p:cNvPicPr preferRelativeResize="0"/>
          <p:nvPr/>
        </p:nvPicPr>
        <p:blipFill>
          <a:blip r:embed="rId4">
            <a:alphaModFix/>
          </a:blip>
          <a:stretch>
            <a:fillRect/>
          </a:stretch>
        </p:blipFill>
        <p:spPr>
          <a:xfrm>
            <a:off x="1315325" y="448489"/>
            <a:ext cx="7428914" cy="5960797"/>
          </a:xfrm>
          <a:prstGeom prst="rect">
            <a:avLst/>
          </a:prstGeom>
          <a:noFill/>
          <a:ln>
            <a:noFill/>
          </a:ln>
        </p:spPr>
      </p:pic>
      <p:sp>
        <p:nvSpPr>
          <p:cNvPr id="289" name="Google Shape;289;g2b9bbf978dd_0_319"/>
          <p:cNvSpPr/>
          <p:nvPr/>
        </p:nvSpPr>
        <p:spPr>
          <a:xfrm>
            <a:off x="1315325" y="448517"/>
            <a:ext cx="135300" cy="59610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b9bbf978dd_0_405"/>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295" name="Google Shape;295;g2b9bbf978dd_0_40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96" name="Google Shape;296;g2b9bbf978dd_0_405"/>
          <p:cNvSpPr/>
          <p:nvPr/>
        </p:nvSpPr>
        <p:spPr>
          <a:xfrm>
            <a:off x="1315325" y="711075"/>
            <a:ext cx="122100" cy="54357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7" name="Google Shape;297;g2b9bbf978dd_0_405"/>
          <p:cNvPicPr preferRelativeResize="0"/>
          <p:nvPr/>
        </p:nvPicPr>
        <p:blipFill rotWithShape="1">
          <a:blip r:embed="rId4">
            <a:alphaModFix/>
          </a:blip>
          <a:srcRect b="0" l="22015" r="0" t="0"/>
          <a:stretch/>
        </p:blipFill>
        <p:spPr>
          <a:xfrm>
            <a:off x="1437330" y="711082"/>
            <a:ext cx="8383994" cy="543584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2b9bbf978dd_0_413"/>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303" name="Google Shape;303;g2b9bbf978dd_0_41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04" name="Google Shape;304;g2b9bbf978dd_0_413"/>
          <p:cNvSpPr/>
          <p:nvPr/>
        </p:nvSpPr>
        <p:spPr>
          <a:xfrm>
            <a:off x="1315325" y="711075"/>
            <a:ext cx="122100" cy="54357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5" name="Google Shape;305;g2b9bbf978dd_0_413"/>
          <p:cNvPicPr preferRelativeResize="0"/>
          <p:nvPr/>
        </p:nvPicPr>
        <p:blipFill rotWithShape="1">
          <a:blip r:embed="rId4">
            <a:alphaModFix/>
          </a:blip>
          <a:srcRect b="0" l="7691" r="7699" t="0"/>
          <a:stretch/>
        </p:blipFill>
        <p:spPr>
          <a:xfrm>
            <a:off x="1437425" y="711075"/>
            <a:ext cx="8176476" cy="5435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b9bbf978dd_0_420"/>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311" name="Google Shape;311;g2b9bbf978dd_0_42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12" name="Google Shape;312;g2b9bbf978dd_0_420"/>
          <p:cNvSpPr/>
          <p:nvPr/>
        </p:nvSpPr>
        <p:spPr>
          <a:xfrm>
            <a:off x="1315325" y="711075"/>
            <a:ext cx="122100" cy="54357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3" name="Google Shape;313;g2b9bbf978dd_0_420"/>
          <p:cNvPicPr preferRelativeResize="0"/>
          <p:nvPr/>
        </p:nvPicPr>
        <p:blipFill>
          <a:blip r:embed="rId4">
            <a:alphaModFix/>
          </a:blip>
          <a:stretch>
            <a:fillRect/>
          </a:stretch>
        </p:blipFill>
        <p:spPr>
          <a:xfrm>
            <a:off x="1437425" y="711075"/>
            <a:ext cx="8155525" cy="5435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b9bbf978dd_0_632"/>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319" name="Google Shape;319;g2b9bbf978dd_0_63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20" name="Google Shape;320;g2b9bbf978dd_0_632"/>
          <p:cNvSpPr/>
          <p:nvPr/>
        </p:nvSpPr>
        <p:spPr>
          <a:xfrm>
            <a:off x="1315325" y="711075"/>
            <a:ext cx="122100" cy="54357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1" name="Google Shape;321;g2b9bbf978dd_0_632"/>
          <p:cNvPicPr preferRelativeResize="0"/>
          <p:nvPr/>
        </p:nvPicPr>
        <p:blipFill>
          <a:blip r:embed="rId4">
            <a:alphaModFix/>
          </a:blip>
          <a:stretch>
            <a:fillRect/>
          </a:stretch>
        </p:blipFill>
        <p:spPr>
          <a:xfrm>
            <a:off x="1437427" y="711075"/>
            <a:ext cx="8153549" cy="5435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5" name="Shape 325"/>
        <p:cNvGrpSpPr/>
        <p:nvPr/>
      </p:nvGrpSpPr>
      <p:grpSpPr>
        <a:xfrm>
          <a:off x="0" y="0"/>
          <a:ext cx="0" cy="0"/>
          <a:chOff x="0" y="0"/>
          <a:chExt cx="0" cy="0"/>
        </a:xfrm>
      </p:grpSpPr>
      <p:sp>
        <p:nvSpPr>
          <p:cNvPr id="326" name="Google Shape;326;g2b9bbf978dd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327" name="Google Shape;327;g2b9bbf978dd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28" name="Google Shape;328;g2b9bbf978dd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88">
                <a:solidFill>
                  <a:schemeClr val="dk1"/>
                </a:solidFill>
                <a:latin typeface="Lato"/>
                <a:ea typeface="Lato"/>
                <a:cs typeface="Lato"/>
                <a:sym typeface="Lato"/>
              </a:rPr>
              <a:t>Marcos 10:17-31</a:t>
            </a:r>
            <a:endParaRPr sz="4800">
              <a:solidFill>
                <a:schemeClr val="dk1"/>
              </a:solidFill>
              <a:latin typeface="Lato"/>
              <a:ea typeface="Lato"/>
              <a:cs typeface="Lato"/>
              <a:sym typeface="Lato"/>
            </a:endParaRPr>
          </a:p>
        </p:txBody>
      </p:sp>
      <p:sp>
        <p:nvSpPr>
          <p:cNvPr id="329" name="Google Shape;329;g2b9bbf978dd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330" name="Google Shape;330;g2b9bbf978dd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31" name="Google Shape;331;g2b9bbf978dd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332" name="Google Shape;332;g2b9bbf978dd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g2b9bbf978dd_0_437"/>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338" name="Google Shape;338;g2b9bbf978dd_0_437"/>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39" name="Google Shape;339;g2b9bbf978dd_0_437"/>
          <p:cNvSpPr txBox="1"/>
          <p:nvPr/>
        </p:nvSpPr>
        <p:spPr>
          <a:xfrm>
            <a:off x="4127381" y="3349413"/>
            <a:ext cx="65685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888">
                <a:solidFill>
                  <a:schemeClr val="dk1"/>
                </a:solidFill>
                <a:latin typeface="Lato"/>
                <a:ea typeface="Lato"/>
                <a:cs typeface="Lato"/>
                <a:sym typeface="Lato"/>
              </a:rPr>
              <a:t>Marcos 10:17-31</a:t>
            </a:r>
            <a:endParaRPr sz="4800">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340" name="Google Shape;340;g2b9bbf978dd_0_43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1" name="Google Shape;341;g2b9bbf978dd_0_43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42" name="Google Shape;342;g2b9bbf978dd_0_437"/>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¿Quiénes son los personajes de esta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343" name="Google Shape;343;g2b9bbf978dd_0_437"/>
          <p:cNvPicPr preferRelativeResize="0"/>
          <p:nvPr/>
        </p:nvPicPr>
        <p:blipFill rotWithShape="1">
          <a:blip r:embed="rId4">
            <a:alphaModFix/>
          </a:blip>
          <a:srcRect b="23588" l="7102" r="7639" t="10151"/>
          <a:stretch/>
        </p:blipFill>
        <p:spPr>
          <a:xfrm>
            <a:off x="8577182" y="1617635"/>
            <a:ext cx="1662993" cy="1292389"/>
          </a:xfrm>
          <a:prstGeom prst="rect">
            <a:avLst/>
          </a:prstGeom>
          <a:noFill/>
          <a:ln>
            <a:noFill/>
          </a:ln>
        </p:spPr>
      </p:pic>
      <p:pic>
        <p:nvPicPr>
          <p:cNvPr descr="A green bird with leaves&#10;&#10;Description automatically generated" id="344" name="Google Shape;344;g2b9bbf978dd_0_437"/>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sp>
        <p:nvSpPr>
          <p:cNvPr id="349" name="Google Shape;349;g2b9bbf978dd_0_448"/>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350" name="Google Shape;350;g2b9bbf978dd_0_448"/>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51" name="Google Shape;351;g2b9bbf978dd_0_448"/>
          <p:cNvSpPr txBox="1"/>
          <p:nvPr/>
        </p:nvSpPr>
        <p:spPr>
          <a:xfrm>
            <a:off x="4127381" y="3349413"/>
            <a:ext cx="65685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888">
                <a:solidFill>
                  <a:schemeClr val="dk1"/>
                </a:solidFill>
                <a:latin typeface="Lato"/>
                <a:ea typeface="Lato"/>
                <a:cs typeface="Lato"/>
                <a:sym typeface="Lato"/>
              </a:rPr>
              <a:t>Marcos 10:17-31</a:t>
            </a:r>
            <a:endParaRPr sz="4800">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352" name="Google Shape;352;g2b9bbf978dd_0_44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3" name="Google Shape;353;g2b9bbf978dd_0_44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54" name="Google Shape;354;g2b9bbf978dd_0_448"/>
          <p:cNvSpPr txBox="1"/>
          <p:nvPr/>
        </p:nvSpPr>
        <p:spPr>
          <a:xfrm>
            <a:off x="4127381" y="4163146"/>
            <a:ext cx="67281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¿Cuáles son los objetos de esta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355" name="Google Shape;355;g2b9bbf978dd_0_448"/>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356" name="Google Shape;356;g2b9bbf978dd_0_448"/>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g2b9bbf978dd_0_459"/>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362" name="Google Shape;362;g2b9bbf978dd_0_459"/>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63" name="Google Shape;363;g2b9bbf978dd_0_459"/>
          <p:cNvSpPr txBox="1"/>
          <p:nvPr/>
        </p:nvSpPr>
        <p:spPr>
          <a:xfrm>
            <a:off x="4127381" y="3349413"/>
            <a:ext cx="65685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888">
                <a:solidFill>
                  <a:schemeClr val="dk1"/>
                </a:solidFill>
                <a:latin typeface="Lato"/>
                <a:ea typeface="Lato"/>
                <a:cs typeface="Lato"/>
                <a:sym typeface="Lato"/>
              </a:rPr>
              <a:t>Marcos 10:17-31</a:t>
            </a:r>
            <a:endParaRPr sz="4800">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364" name="Google Shape;364;g2b9bbf978dd_0_45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5" name="Google Shape;365;g2b9bbf978dd_0_45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66" name="Google Shape;366;g2b9bbf978dd_0_459"/>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¿Dónde ocurrió la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367" name="Google Shape;367;g2b9bbf978dd_0_459"/>
          <p:cNvPicPr preferRelativeResize="0"/>
          <p:nvPr/>
        </p:nvPicPr>
        <p:blipFill rotWithShape="1">
          <a:blip r:embed="rId4">
            <a:alphaModFix/>
          </a:blip>
          <a:srcRect b="0" l="0" r="0" t="0"/>
          <a:stretch/>
        </p:blipFill>
        <p:spPr>
          <a:xfrm>
            <a:off x="9076083" y="1470749"/>
            <a:ext cx="1127705" cy="1374726"/>
          </a:xfrm>
          <a:prstGeom prst="rect">
            <a:avLst/>
          </a:prstGeom>
          <a:noFill/>
          <a:ln>
            <a:noFill/>
          </a:ln>
        </p:spPr>
      </p:pic>
      <p:pic>
        <p:nvPicPr>
          <p:cNvPr descr="A green bird with leaves&#10;&#10;Description automatically generated" id="368" name="Google Shape;368;g2b9bbf978dd_0_459"/>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g2b9bbf978dd_0_470"/>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374" name="Google Shape;374;g2b9bbf978dd_0_470"/>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75" name="Google Shape;375;g2b9bbf978dd_0_470"/>
          <p:cNvSpPr txBox="1"/>
          <p:nvPr/>
        </p:nvSpPr>
        <p:spPr>
          <a:xfrm>
            <a:off x="4127381" y="3349413"/>
            <a:ext cx="65685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888">
                <a:solidFill>
                  <a:schemeClr val="dk1"/>
                </a:solidFill>
                <a:latin typeface="Lato"/>
                <a:ea typeface="Lato"/>
                <a:cs typeface="Lato"/>
                <a:sym typeface="Lato"/>
              </a:rPr>
              <a:t>Marcos 10:17-31</a:t>
            </a:r>
            <a:endParaRPr sz="4800">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376" name="Google Shape;376;g2b9bbf978dd_0_47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7" name="Google Shape;377;g2b9bbf978dd_0_47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78" name="Google Shape;378;g2b9bbf978dd_0_470"/>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¿Cuándo ocurrió la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379" name="Google Shape;379;g2b9bbf978dd_0_470"/>
          <p:cNvPicPr preferRelativeResize="0"/>
          <p:nvPr/>
        </p:nvPicPr>
        <p:blipFill rotWithShape="1">
          <a:blip r:embed="rId4">
            <a:alphaModFix/>
          </a:blip>
          <a:srcRect b="0" l="0" r="0" t="0"/>
          <a:stretch/>
        </p:blipFill>
        <p:spPr>
          <a:xfrm>
            <a:off x="9269912" y="1743573"/>
            <a:ext cx="824369" cy="950226"/>
          </a:xfrm>
          <a:prstGeom prst="rect">
            <a:avLst/>
          </a:prstGeom>
          <a:noFill/>
          <a:ln>
            <a:noFill/>
          </a:ln>
        </p:spPr>
      </p:pic>
      <p:pic>
        <p:nvPicPr>
          <p:cNvPr descr="A green bird with leaves&#10;&#10;Description automatically generated" id="380" name="Google Shape;380;g2b9bbf978dd_0_470"/>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g2b9bbf978dd_0_48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386" name="Google Shape;386;g2b9bbf978dd_0_481"/>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87" name="Google Shape;387;g2b9bbf978dd_0_481"/>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10:17-31</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388" name="Google Shape;388;g2b9bbf978dd_0_48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89" name="Google Shape;389;g2b9bbf978dd_0_48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90" name="Google Shape;390;g2b9bbf978dd_0_481"/>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¿Cuál es el problema?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391" name="Google Shape;391;g2b9bbf978dd_0_481"/>
          <p:cNvPicPr preferRelativeResize="0"/>
          <p:nvPr/>
        </p:nvPicPr>
        <p:blipFill rotWithShape="1">
          <a:blip r:embed="rId4">
            <a:alphaModFix/>
          </a:blip>
          <a:srcRect b="0" l="0" r="0" t="0"/>
          <a:stretch/>
        </p:blipFill>
        <p:spPr>
          <a:xfrm>
            <a:off x="8884044" y="1460358"/>
            <a:ext cx="1405304" cy="1389027"/>
          </a:xfrm>
          <a:prstGeom prst="rect">
            <a:avLst/>
          </a:prstGeom>
          <a:noFill/>
          <a:ln>
            <a:noFill/>
          </a:ln>
        </p:spPr>
      </p:pic>
      <p:pic>
        <p:nvPicPr>
          <p:cNvPr descr="A green bird with leaves&#10;&#10;Description automatically generated" id="392" name="Google Shape;392;g2b9bbf978dd_0_481"/>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sp>
        <p:nvSpPr>
          <p:cNvPr id="397" name="Google Shape;397;g2b9bbf978dd_0_647"/>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398" name="Google Shape;398;g2b9bbf978dd_0_647"/>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99" name="Google Shape;399;g2b9bbf978dd_0_647"/>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3888">
                <a:solidFill>
                  <a:schemeClr val="dk1"/>
                </a:solidFill>
                <a:latin typeface="Lato"/>
                <a:ea typeface="Lato"/>
                <a:cs typeface="Lato"/>
                <a:sym typeface="Lato"/>
              </a:rPr>
              <a:t>Marcos 10:17-31</a:t>
            </a:r>
            <a:endParaRPr sz="3888">
              <a:solidFill>
                <a:schemeClr val="dk1"/>
              </a:solidFill>
              <a:latin typeface="Lato"/>
              <a:ea typeface="Lato"/>
              <a:cs typeface="Lato"/>
              <a:sym typeface="Lato"/>
            </a:endParaRPr>
          </a:p>
          <a:p>
            <a:pPr indent="0" lvl="0" marL="0" rtl="0" algn="l">
              <a:spcBef>
                <a:spcPts val="0"/>
              </a:spcBef>
              <a:spcAft>
                <a:spcPts val="0"/>
              </a:spcAft>
              <a:buSzPts val="1100"/>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400" name="Google Shape;400;g2b9bbf978dd_0_64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01" name="Google Shape;401;g2b9bbf978dd_0_64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402" name="Google Shape;402;g2b9bbf978dd_0_647"/>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¿Cuáles eventos ocurrieron en esta historia?</a:t>
            </a:r>
            <a:endParaRPr b="1" sz="3200">
              <a:solidFill>
                <a:schemeClr val="dk1"/>
              </a:solidFill>
              <a:latin typeface="Lato"/>
              <a:ea typeface="Lato"/>
              <a:cs typeface="Lato"/>
              <a:sym typeface="Lato"/>
            </a:endParaRPr>
          </a:p>
        </p:txBody>
      </p:sp>
      <p:pic>
        <p:nvPicPr>
          <p:cNvPr descr="A green bird with leaves&#10;&#10;Description automatically generated" id="403" name="Google Shape;403;g2b9bbf978dd_0_64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pic>
        <p:nvPicPr>
          <p:cNvPr id="404" name="Google Shape;404;g2b9bbf978dd_0_647"/>
          <p:cNvPicPr preferRelativeResize="0"/>
          <p:nvPr/>
        </p:nvPicPr>
        <p:blipFill>
          <a:blip r:embed="rId5">
            <a:alphaModFix/>
          </a:blip>
          <a:stretch>
            <a:fillRect/>
          </a:stretch>
        </p:blipFill>
        <p:spPr>
          <a:xfrm>
            <a:off x="8501700" y="1015596"/>
            <a:ext cx="2422775" cy="242281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8" name="Shape 408"/>
        <p:cNvGrpSpPr/>
        <p:nvPr/>
      </p:nvGrpSpPr>
      <p:grpSpPr>
        <a:xfrm>
          <a:off x="0" y="0"/>
          <a:ext cx="0" cy="0"/>
          <a:chOff x="0" y="0"/>
          <a:chExt cx="0" cy="0"/>
        </a:xfrm>
      </p:grpSpPr>
      <p:sp>
        <p:nvSpPr>
          <p:cNvPr id="409" name="Google Shape;409;g2b9bbf978dd_0_492"/>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Considerar</a:t>
            </a:r>
            <a:endParaRPr sz="6000">
              <a:solidFill>
                <a:srgbClr val="009444"/>
              </a:solidFill>
              <a:latin typeface="Lato"/>
              <a:ea typeface="Lato"/>
              <a:cs typeface="Lato"/>
              <a:sym typeface="Lato"/>
            </a:endParaRPr>
          </a:p>
        </p:txBody>
      </p:sp>
      <p:cxnSp>
        <p:nvCxnSpPr>
          <p:cNvPr id="410" name="Google Shape;410;g2b9bbf978dd_0_492"/>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11" name="Google Shape;411;g2b9bbf978dd_0_492"/>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10:17-31</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412" name="Google Shape;412;g2b9bbf978dd_0_49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13" name="Google Shape;413;g2b9bbf978dd_0_49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414" name="Google Shape;414;g2b9bbf978dd_0_492"/>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¿Se resuelve el problema? ¿Cómo?</a:t>
            </a:r>
            <a:endParaRPr b="1" sz="3200">
              <a:solidFill>
                <a:schemeClr val="dk1"/>
              </a:solidFill>
              <a:latin typeface="Lato"/>
              <a:ea typeface="Lato"/>
              <a:cs typeface="Lato"/>
              <a:sym typeface="Lato"/>
            </a:endParaRPr>
          </a:p>
        </p:txBody>
      </p:sp>
      <p:pic>
        <p:nvPicPr>
          <p:cNvPr id="415" name="Google Shape;415;g2b9bbf978dd_0_492"/>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416" name="Google Shape;416;g2b9bbf978dd_0_492"/>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0" name="Shape 420"/>
        <p:cNvGrpSpPr/>
        <p:nvPr/>
      </p:nvGrpSpPr>
      <p:grpSpPr>
        <a:xfrm>
          <a:off x="0" y="0"/>
          <a:ext cx="0" cy="0"/>
          <a:chOff x="0" y="0"/>
          <a:chExt cx="0" cy="0"/>
        </a:xfrm>
      </p:grpSpPr>
      <p:sp>
        <p:nvSpPr>
          <p:cNvPr id="421" name="Google Shape;421;g2b9bbf978dd_0_50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422" name="Google Shape;422;g2b9bbf978dd_0_50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23" name="Google Shape;423;g2b9bbf978dd_0_503"/>
          <p:cNvSpPr txBox="1"/>
          <p:nvPr/>
        </p:nvSpPr>
        <p:spPr>
          <a:xfrm>
            <a:off x="5838738" y="3592694"/>
            <a:ext cx="48573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10:17-31</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424" name="Google Shape;424;g2b9bbf978dd_0_50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425" name="Google Shape;425;g2b9bbf978dd_0_50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426" name="Google Shape;426;g2b9bbf978dd_0_50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427" name="Google Shape;427;g2b9bbf978dd_0_50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1" name="Shape 431"/>
        <p:cNvGrpSpPr/>
        <p:nvPr/>
      </p:nvGrpSpPr>
      <p:grpSpPr>
        <a:xfrm>
          <a:off x="0" y="0"/>
          <a:ext cx="0" cy="0"/>
          <a:chOff x="0" y="0"/>
          <a:chExt cx="0" cy="0"/>
        </a:xfrm>
      </p:grpSpPr>
      <p:sp>
        <p:nvSpPr>
          <p:cNvPr id="432" name="Google Shape;432;g2b9bbf978dd_0_51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433" name="Google Shape;433;g2b9bbf978dd_0_51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34" name="Google Shape;434;g2b9bbf978dd_0_513"/>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10:17-31</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435" name="Google Shape;435;g2b9bbf978dd_0_51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36" name="Google Shape;436;g2b9bbf978dd_0_5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437" name="Google Shape;437;g2b9bbf978dd_0_5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¿De qué se trata esta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438" name="Google Shape;438;g2b9bbf978dd_0_513"/>
          <p:cNvPicPr preferRelativeResize="0"/>
          <p:nvPr/>
        </p:nvPicPr>
        <p:blipFill rotWithShape="1">
          <a:blip r:embed="rId4">
            <a:alphaModFix/>
          </a:blip>
          <a:srcRect b="0" l="0" r="0" t="0"/>
          <a:stretch/>
        </p:blipFill>
        <p:spPr>
          <a:xfrm>
            <a:off x="9253057" y="1681917"/>
            <a:ext cx="1247432" cy="1167469"/>
          </a:xfrm>
          <a:prstGeom prst="rect">
            <a:avLst/>
          </a:prstGeom>
          <a:noFill/>
          <a:ln>
            <a:noFill/>
          </a:ln>
        </p:spPr>
      </p:pic>
      <p:pic>
        <p:nvPicPr>
          <p:cNvPr descr="A green bird with leaves&#10;&#10;Description automatically generated" id="439" name="Google Shape;439;g2b9bbf978dd_0_513"/>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3" name="Shape 443"/>
        <p:cNvGrpSpPr/>
        <p:nvPr/>
      </p:nvGrpSpPr>
      <p:grpSpPr>
        <a:xfrm>
          <a:off x="0" y="0"/>
          <a:ext cx="0" cy="0"/>
          <a:chOff x="0" y="0"/>
          <a:chExt cx="0" cy="0"/>
        </a:xfrm>
      </p:grpSpPr>
      <p:sp>
        <p:nvSpPr>
          <p:cNvPr id="444" name="Google Shape;444;g2b9bbf978dd_0_524"/>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445" name="Google Shape;445;g2b9bbf978dd_0_524"/>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46" name="Google Shape;446;g2b9bbf978dd_0_524"/>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10:17-31</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447" name="Google Shape;447;g2b9bbf978dd_0_52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48" name="Google Shape;448;g2b9bbf978dd_0_52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449" name="Google Shape;449;g2b9bbf978dd_0_524"/>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¿Qué pecado me enseña a confesar </a:t>
            </a:r>
            <a:endParaRPr b="1" sz="3200">
              <a:solidFill>
                <a:schemeClr val="dk1"/>
              </a:solidFill>
              <a:latin typeface="Lato"/>
              <a:ea typeface="Lato"/>
              <a:cs typeface="Lato"/>
              <a:sym typeface="Lato"/>
            </a:endParaRPr>
          </a:p>
          <a:p>
            <a:pPr indent="0" lvl="0" marL="0" marR="0" rtl="0" algn="l">
              <a:spcBef>
                <a:spcPts val="0"/>
              </a:spcBef>
              <a:spcAft>
                <a:spcPts val="0"/>
              </a:spcAft>
              <a:buNone/>
            </a:pPr>
            <a:r>
              <a:rPr b="1" lang="en-US" sz="3200">
                <a:solidFill>
                  <a:schemeClr val="dk1"/>
                </a:solidFill>
                <a:latin typeface="Lato"/>
                <a:ea typeface="Lato"/>
                <a:cs typeface="Lato"/>
                <a:sym typeface="Lato"/>
              </a:rPr>
              <a:t>esta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450" name="Google Shape;450;g2b9bbf978dd_0_524"/>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451" name="Google Shape;451;g2b9bbf978dd_0_524"/>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5" name="Shape 455"/>
        <p:cNvGrpSpPr/>
        <p:nvPr/>
      </p:nvGrpSpPr>
      <p:grpSpPr>
        <a:xfrm>
          <a:off x="0" y="0"/>
          <a:ext cx="0" cy="0"/>
          <a:chOff x="0" y="0"/>
          <a:chExt cx="0" cy="0"/>
        </a:xfrm>
      </p:grpSpPr>
      <p:sp>
        <p:nvSpPr>
          <p:cNvPr id="456" name="Google Shape;456;g2b9bbf978dd_0_535"/>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457" name="Google Shape;457;g2b9bbf978dd_0_535"/>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58" name="Google Shape;458;g2b9bbf978dd_0_535"/>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10:17-31</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459" name="Google Shape;459;g2b9bbf978dd_0_5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0" name="Google Shape;460;g2b9bbf978dd_0_53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461" name="Google Shape;461;g2b9bbf978dd_0_535"/>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¿Dónde veo el amor de Dios en</a:t>
            </a:r>
            <a:endParaRPr b="1" sz="3200">
              <a:solidFill>
                <a:schemeClr val="dk1"/>
              </a:solidFill>
              <a:latin typeface="Lato"/>
              <a:ea typeface="Lato"/>
              <a:cs typeface="Lato"/>
              <a:sym typeface="Lato"/>
            </a:endParaRPr>
          </a:p>
          <a:p>
            <a:pPr indent="0" lvl="0" marL="0" marR="0" rtl="0" algn="l">
              <a:spcBef>
                <a:spcPts val="0"/>
              </a:spcBef>
              <a:spcAft>
                <a:spcPts val="0"/>
              </a:spcAft>
              <a:buNone/>
            </a:pPr>
            <a:r>
              <a:rPr b="1" lang="en-US" sz="3200">
                <a:solidFill>
                  <a:schemeClr val="dk1"/>
                </a:solidFill>
                <a:latin typeface="Lato"/>
                <a:ea typeface="Lato"/>
                <a:cs typeface="Lato"/>
                <a:sym typeface="Lato"/>
              </a:rPr>
              <a:t>esta historia?</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462" name="Google Shape;462;g2b9bbf978dd_0_535"/>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463" name="Google Shape;463;g2b9bbf978dd_0_535"/>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2"/>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1</a:t>
            </a:r>
            <a:endParaRPr b="0" i="0" sz="6000" u="none" cap="none" strike="noStrike">
              <a:solidFill>
                <a:srgbClr val="009444"/>
              </a:solidFill>
              <a:latin typeface="Lato"/>
              <a:ea typeface="Lato"/>
              <a:cs typeface="Lato"/>
              <a:sym typeface="Lato"/>
            </a:endParaRPr>
          </a:p>
        </p:txBody>
      </p:sp>
      <p:cxnSp>
        <p:nvCxnSpPr>
          <p:cNvPr id="176" name="Google Shape;176;p2"/>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7" name="Google Shape;177;p2"/>
          <p:cNvSpPr txBox="1"/>
          <p:nvPr/>
        </p:nvSpPr>
        <p:spPr>
          <a:xfrm>
            <a:off x="4127372" y="3654225"/>
            <a:ext cx="74352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¿Qué es un Discípulo?</a:t>
            </a:r>
            <a:endParaRPr sz="3888">
              <a:solidFill>
                <a:schemeClr val="dk1"/>
              </a:solidFill>
              <a:latin typeface="Lato"/>
              <a:ea typeface="Lato"/>
              <a:cs typeface="Lato"/>
              <a:sym typeface="Lato"/>
            </a:endParaRPr>
          </a:p>
        </p:txBody>
      </p:sp>
      <p:sp>
        <p:nvSpPr>
          <p:cNvPr id="178" name="Google Shape;178;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79" name="Google Shape;179;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0" name="Google Shape;180;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7" name="Shape 467"/>
        <p:cNvGrpSpPr/>
        <p:nvPr/>
      </p:nvGrpSpPr>
      <p:grpSpPr>
        <a:xfrm>
          <a:off x="0" y="0"/>
          <a:ext cx="0" cy="0"/>
          <a:chOff x="0" y="0"/>
          <a:chExt cx="0" cy="0"/>
        </a:xfrm>
      </p:grpSpPr>
      <p:sp>
        <p:nvSpPr>
          <p:cNvPr id="468" name="Google Shape;468;g2b9bbf978dd_0_546"/>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469" name="Google Shape;469;g2b9bbf978dd_0_546"/>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70" name="Google Shape;470;g2b9bbf978dd_0_546"/>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Marcos 10:17-31</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471" name="Google Shape;471;g2b9bbf978dd_0_5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72" name="Google Shape;472;g2b9bbf978dd_0_54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473" name="Google Shape;473;g2b9bbf978dd_0_546"/>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¿Qué me enseña Dios a pedir y hacer </a:t>
            </a:r>
            <a:endParaRPr b="1" sz="3200">
              <a:solidFill>
                <a:schemeClr val="dk1"/>
              </a:solidFill>
              <a:latin typeface="Lato"/>
              <a:ea typeface="Lato"/>
              <a:cs typeface="Lato"/>
              <a:sym typeface="Lato"/>
            </a:endParaRPr>
          </a:p>
          <a:p>
            <a:pPr indent="0" lvl="0" marL="0" marR="0" rtl="0" algn="l">
              <a:spcBef>
                <a:spcPts val="0"/>
              </a:spcBef>
              <a:spcAft>
                <a:spcPts val="0"/>
              </a:spcAft>
              <a:buNone/>
            </a:pPr>
            <a:r>
              <a:rPr b="1" lang="en-US" sz="3200">
                <a:solidFill>
                  <a:schemeClr val="dk1"/>
                </a:solidFill>
                <a:latin typeface="Lato"/>
                <a:ea typeface="Lato"/>
                <a:cs typeface="Lato"/>
                <a:sym typeface="Lato"/>
              </a:rPr>
              <a:t>en esta historia? </a:t>
            </a:r>
            <a:endParaRPr b="1" sz="3200">
              <a:solidFill>
                <a:schemeClr val="dk1"/>
              </a:solidFill>
              <a:latin typeface="Lato"/>
              <a:ea typeface="Lato"/>
              <a:cs typeface="Lato"/>
              <a:sym typeface="Lato"/>
            </a:endParaRPr>
          </a:p>
        </p:txBody>
      </p:sp>
      <p:pic>
        <p:nvPicPr>
          <p:cNvPr descr="A black background with a black square&#10;&#10;Description automatically generated with medium confidence" id="474" name="Google Shape;474;g2b9bbf978dd_0_546"/>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475" name="Google Shape;475;g2b9bbf978dd_0_546"/>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9" name="Shape 479"/>
        <p:cNvGrpSpPr/>
        <p:nvPr/>
      </p:nvGrpSpPr>
      <p:grpSpPr>
        <a:xfrm>
          <a:off x="0" y="0"/>
          <a:ext cx="0" cy="0"/>
          <a:chOff x="0" y="0"/>
          <a:chExt cx="0" cy="0"/>
        </a:xfrm>
      </p:grpSpPr>
      <p:sp>
        <p:nvSpPr>
          <p:cNvPr id="480" name="Google Shape;480;g2b9bbf978dd_0_665"/>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Consolidar</a:t>
            </a:r>
            <a:endParaRPr sz="6000">
              <a:solidFill>
                <a:srgbClr val="009444"/>
              </a:solidFill>
              <a:latin typeface="Lato"/>
              <a:ea typeface="Lato"/>
              <a:cs typeface="Lato"/>
              <a:sym typeface="Lato"/>
            </a:endParaRPr>
          </a:p>
        </p:txBody>
      </p:sp>
      <p:cxnSp>
        <p:nvCxnSpPr>
          <p:cNvPr id="481" name="Google Shape;481;g2b9bbf978dd_0_665"/>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482" name="Google Shape;482;g2b9bbf978dd_0_665"/>
          <p:cNvSpPr txBox="1"/>
          <p:nvPr/>
        </p:nvSpPr>
        <p:spPr>
          <a:xfrm>
            <a:off x="4127381" y="3349413"/>
            <a:ext cx="6568500" cy="188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3888">
                <a:solidFill>
                  <a:schemeClr val="dk1"/>
                </a:solidFill>
                <a:latin typeface="Lato"/>
                <a:ea typeface="Lato"/>
                <a:cs typeface="Lato"/>
                <a:sym typeface="Lato"/>
              </a:rPr>
              <a:t>Marcos 10:17-31</a:t>
            </a:r>
            <a:endParaRPr sz="3888">
              <a:solidFill>
                <a:schemeClr val="dk1"/>
              </a:solidFill>
              <a:latin typeface="Lato"/>
              <a:ea typeface="Lato"/>
              <a:cs typeface="Lato"/>
              <a:sym typeface="Lato"/>
            </a:endParaRPr>
          </a:p>
          <a:p>
            <a:pPr indent="0" lvl="0" marL="0" rtl="0" algn="l">
              <a:spcBef>
                <a:spcPts val="0"/>
              </a:spcBef>
              <a:spcAft>
                <a:spcPts val="0"/>
              </a:spcAft>
              <a:buSzPts val="1100"/>
              <a:buNone/>
            </a:pPr>
            <a:r>
              <a:t/>
            </a:r>
            <a:endParaRPr sz="3888">
              <a:solidFill>
                <a:schemeClr val="dk1"/>
              </a:solidFill>
              <a:latin typeface="Lato"/>
              <a:ea typeface="Lato"/>
              <a:cs typeface="Lato"/>
              <a:sym typeface="Lato"/>
            </a:endParaRPr>
          </a:p>
          <a:p>
            <a:pPr indent="0" lvl="0" marL="0" marR="0" rtl="0" algn="l">
              <a:spcBef>
                <a:spcPts val="0"/>
              </a:spcBef>
              <a:spcAft>
                <a:spcPts val="0"/>
              </a:spcAft>
              <a:buNone/>
            </a:pPr>
            <a:r>
              <a:t/>
            </a:r>
            <a:endParaRPr sz="3888">
              <a:solidFill>
                <a:schemeClr val="dk1"/>
              </a:solidFill>
              <a:latin typeface="Lato"/>
              <a:ea typeface="Lato"/>
              <a:cs typeface="Lato"/>
              <a:sym typeface="Lato"/>
            </a:endParaRPr>
          </a:p>
        </p:txBody>
      </p:sp>
      <p:sp>
        <p:nvSpPr>
          <p:cNvPr id="483" name="Google Shape;483;g2b9bbf978dd_0_66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84" name="Google Shape;484;g2b9bbf978dd_0_66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485" name="Google Shape;485;g2b9bbf978dd_0_665"/>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Lato"/>
                <a:ea typeface="Lato"/>
                <a:cs typeface="Lato"/>
                <a:sym typeface="Lato"/>
              </a:rPr>
              <a:t>¿Cuándo sería una buena situación para compartir este mensaje?</a:t>
            </a:r>
            <a:endParaRPr b="1" sz="3200">
              <a:solidFill>
                <a:schemeClr val="dk1"/>
              </a:solidFill>
              <a:latin typeface="Lato"/>
              <a:ea typeface="Lato"/>
              <a:cs typeface="Lato"/>
              <a:sym typeface="Lato"/>
            </a:endParaRPr>
          </a:p>
        </p:txBody>
      </p:sp>
      <p:pic>
        <p:nvPicPr>
          <p:cNvPr descr="A green bird with leaves&#10;&#10;Description automatically generated" id="486" name="Google Shape;486;g2b9bbf978dd_0_66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pic>
        <p:nvPicPr>
          <p:cNvPr id="487" name="Google Shape;487;g2b9bbf978dd_0_665"/>
          <p:cNvPicPr preferRelativeResize="0"/>
          <p:nvPr/>
        </p:nvPicPr>
        <p:blipFill>
          <a:blip r:embed="rId5">
            <a:alphaModFix/>
          </a:blip>
          <a:stretch>
            <a:fillRect/>
          </a:stretch>
        </p:blipFill>
        <p:spPr>
          <a:xfrm>
            <a:off x="8196901" y="830900"/>
            <a:ext cx="2826700" cy="2826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g26826f97e8f_0_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93" name="Google Shape;493;g26826f97e8f_0_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494" name="Google Shape;494;g26826f97e8f_0_4"/>
          <p:cNvSpPr txBox="1"/>
          <p:nvPr/>
        </p:nvSpPr>
        <p:spPr>
          <a:xfrm>
            <a:off x="3602250" y="2807763"/>
            <a:ext cx="8297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es un discípulo?</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495" name="Google Shape;495;g26826f97e8f_0_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9" name="Shape 499"/>
        <p:cNvGrpSpPr/>
        <p:nvPr/>
      </p:nvGrpSpPr>
      <p:grpSpPr>
        <a:xfrm>
          <a:off x="0" y="0"/>
          <a:ext cx="0" cy="0"/>
          <a:chOff x="0" y="0"/>
          <a:chExt cx="0" cy="0"/>
        </a:xfrm>
      </p:grpSpPr>
      <p:sp>
        <p:nvSpPr>
          <p:cNvPr id="500" name="Google Shape;500;g2b5a1eaf5a7_0_417"/>
          <p:cNvSpPr txBox="1"/>
          <p:nvPr/>
        </p:nvSpPr>
        <p:spPr>
          <a:xfrm>
            <a:off x="4127382" y="1349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501" name="Google Shape;501;g2b5a1eaf5a7_0_417"/>
          <p:cNvCxnSpPr/>
          <p:nvPr/>
        </p:nvCxnSpPr>
        <p:spPr>
          <a:xfrm>
            <a:off x="4230827" y="2594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502" name="Google Shape;502;g2b5a1eaf5a7_0_4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3" name="Google Shape;503;g2b5a1eaf5a7_0_417"/>
          <p:cNvSpPr txBox="1"/>
          <p:nvPr/>
        </p:nvSpPr>
        <p:spPr>
          <a:xfrm>
            <a:off x="4230832" y="2999047"/>
            <a:ext cx="7432500" cy="287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4000" u="none" cap="none" strike="noStrike">
                <a:solidFill>
                  <a:schemeClr val="dk1"/>
                </a:solidFill>
                <a:latin typeface="Lato"/>
                <a:ea typeface="Lato"/>
                <a:cs typeface="Lato"/>
                <a:sym typeface="Lato"/>
              </a:rPr>
              <a:t>en el grupo de WhatsApp</a:t>
            </a:r>
            <a:endParaRPr i="1" sz="4000">
              <a:solidFill>
                <a:schemeClr val="dk1"/>
              </a:solidFill>
              <a:latin typeface="Lato"/>
              <a:ea typeface="Lato"/>
              <a:cs typeface="Lato"/>
              <a:sym typeface="Lato"/>
            </a:endParaRPr>
          </a:p>
          <a:p>
            <a:pPr indent="0" lvl="0" marL="0" marR="0" rtl="0" algn="l">
              <a:lnSpc>
                <a:spcPct val="100000"/>
              </a:lnSpc>
              <a:spcBef>
                <a:spcPts val="600"/>
              </a:spcBef>
              <a:spcAft>
                <a:spcPts val="0"/>
              </a:spcAft>
              <a:buClr>
                <a:srgbClr val="000000"/>
              </a:buClr>
              <a:buSzPts val="3200"/>
              <a:buFont typeface="Arial"/>
              <a:buNone/>
            </a:pPr>
            <a:r>
              <a:t/>
            </a:r>
            <a:endParaRPr i="1" sz="8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Es importante hacer la tarea antes de la próxima clase.</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sz="8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[dia/hora de la próxima clase]</a:t>
            </a:r>
            <a:endParaRPr sz="4000">
              <a:solidFill>
                <a:schemeClr val="dk1"/>
              </a:solidFill>
              <a:latin typeface="Lato"/>
              <a:ea typeface="Lato"/>
              <a:cs typeface="Lato"/>
              <a:sym typeface="Lato"/>
            </a:endParaRPr>
          </a:p>
        </p:txBody>
      </p:sp>
      <p:pic>
        <p:nvPicPr>
          <p:cNvPr id="504" name="Google Shape;504;g2b5a1eaf5a7_0_41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505" name="Google Shape;505;g2b5a1eaf5a7_0_41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9" name="Shape 509"/>
        <p:cNvGrpSpPr/>
        <p:nvPr/>
      </p:nvGrpSpPr>
      <p:grpSpPr>
        <a:xfrm>
          <a:off x="0" y="0"/>
          <a:ext cx="0" cy="0"/>
          <a:chOff x="0" y="0"/>
          <a:chExt cx="0" cy="0"/>
        </a:xfrm>
      </p:grpSpPr>
      <p:sp>
        <p:nvSpPr>
          <p:cNvPr id="510" name="Google Shape;510;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511" name="Google Shape;511;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12" name="Google Shape;512;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513" name="Google Shape;513;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7" name="Shape 517"/>
        <p:cNvGrpSpPr/>
        <p:nvPr/>
      </p:nvGrpSpPr>
      <p:grpSpPr>
        <a:xfrm>
          <a:off x="0" y="0"/>
          <a:ext cx="0" cy="0"/>
          <a:chOff x="0" y="0"/>
          <a:chExt cx="0" cy="0"/>
        </a:xfrm>
      </p:grpSpPr>
      <p:sp>
        <p:nvSpPr>
          <p:cNvPr id="518" name="Google Shape;518;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519" name="Google Shape;519;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20" name="Google Shape;520;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521" name="Google Shape;521;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7" name="Google Shape;527;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28" name="Google Shape;528;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529" name="Google Shape;529;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530" name="Google Shape;530;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531" name="Google Shape;531;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2" name="Google Shape;532;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3"/>
          <p:cNvSpPr txBox="1"/>
          <p:nvPr/>
        </p:nvSpPr>
        <p:spPr>
          <a:xfrm>
            <a:off x="4078902" y="2741650"/>
            <a:ext cx="74781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Presentación del profesor</a:t>
            </a:r>
            <a:endParaRPr b="0" i="0" sz="6000" u="none" cap="none" strike="noStrike">
              <a:solidFill>
                <a:srgbClr val="009444"/>
              </a:solidFill>
              <a:latin typeface="Lato"/>
              <a:ea typeface="Lato"/>
              <a:cs typeface="Lato"/>
              <a:sym typeface="Lato"/>
            </a:endParaRPr>
          </a:p>
        </p:txBody>
      </p:sp>
      <p:sp>
        <p:nvSpPr>
          <p:cNvPr id="186" name="Google Shape;186;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7" name="Google Shape;187;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8" name="Google Shape;188;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g2b9bbf978dd_0_683"/>
          <p:cNvSpPr txBox="1"/>
          <p:nvPr/>
        </p:nvSpPr>
        <p:spPr>
          <a:xfrm>
            <a:off x="4078888" y="2741641"/>
            <a:ext cx="6627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94" name="Google Shape;194;g2b9bbf978dd_0_68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5" name="Google Shape;195;g2b9bbf978dd_0_68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96" name="Google Shape;196;g2b9bbf978dd_0_68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4"/>
          <p:cNvSpPr txBox="1"/>
          <p:nvPr/>
        </p:nvSpPr>
        <p:spPr>
          <a:xfrm>
            <a:off x="4059441" y="2856483"/>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Ora</a:t>
            </a:r>
            <a:r>
              <a:rPr b="0" i="0" lang="en-US" sz="4860" u="none" cap="none" strike="noStrike">
                <a:solidFill>
                  <a:srgbClr val="009444"/>
                </a:solidFill>
                <a:latin typeface="Lato"/>
                <a:ea typeface="Lato"/>
                <a:cs typeface="Lato"/>
                <a:sym typeface="Lato"/>
              </a:rPr>
              <a:t>ción</a:t>
            </a:r>
            <a:endParaRPr b="0" i="0" sz="6000" u="none" cap="none" strike="noStrike">
              <a:solidFill>
                <a:srgbClr val="009444"/>
              </a:solidFill>
              <a:latin typeface="Lato"/>
              <a:ea typeface="Lato"/>
              <a:cs typeface="Lato"/>
              <a:sym typeface="Lato"/>
            </a:endParaRPr>
          </a:p>
        </p:txBody>
      </p:sp>
      <p:sp>
        <p:nvSpPr>
          <p:cNvPr id="202" name="Google Shape;202;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3" name="Google Shape;203;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04" name="Google Shape;204;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6612c5aba9_0_152"/>
          <p:cNvSpPr txBox="1"/>
          <p:nvPr/>
        </p:nvSpPr>
        <p:spPr>
          <a:xfrm>
            <a:off x="1670377" y="628000"/>
            <a:ext cx="8958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4500" u="none" cap="none" strike="noStrike">
                <a:solidFill>
                  <a:srgbClr val="009444"/>
                </a:solidFill>
                <a:latin typeface="Lato"/>
                <a:ea typeface="Lato"/>
                <a:cs typeface="Lato"/>
                <a:sym typeface="Lato"/>
              </a:rPr>
              <a:t>Objetivos de la Lección</a:t>
            </a:r>
            <a:endParaRPr b="0" i="0" sz="4500" u="none" cap="none" strike="noStrike">
              <a:solidFill>
                <a:srgbClr val="009444"/>
              </a:solidFill>
              <a:latin typeface="Lato"/>
              <a:ea typeface="Lato"/>
              <a:cs typeface="Lato"/>
              <a:sym typeface="Lato"/>
            </a:endParaRPr>
          </a:p>
        </p:txBody>
      </p:sp>
      <p:cxnSp>
        <p:nvCxnSpPr>
          <p:cNvPr id="210" name="Google Shape;210;g26612c5aba9_0_152"/>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211" name="Google Shape;211;g26612c5aba9_0_152"/>
          <p:cNvPicPr preferRelativeResize="0"/>
          <p:nvPr/>
        </p:nvPicPr>
        <p:blipFill rotWithShape="1">
          <a:blip r:embed="rId3">
            <a:alphaModFix/>
          </a:blip>
          <a:srcRect b="0" l="0" r="0" t="0"/>
          <a:stretch/>
        </p:blipFill>
        <p:spPr>
          <a:xfrm>
            <a:off x="10500489" y="213724"/>
            <a:ext cx="1399034" cy="1170434"/>
          </a:xfrm>
          <a:prstGeom prst="rect">
            <a:avLst/>
          </a:prstGeom>
          <a:noFill/>
          <a:ln>
            <a:noFill/>
          </a:ln>
        </p:spPr>
      </p:pic>
      <p:sp>
        <p:nvSpPr>
          <p:cNvPr id="212" name="Google Shape;212;g26612c5aba9_0_152"/>
          <p:cNvSpPr/>
          <p:nvPr/>
        </p:nvSpPr>
        <p:spPr>
          <a:xfrm>
            <a:off x="551000" y="19948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3" name="Google Shape;213;g26612c5aba9_0_152"/>
          <p:cNvSpPr/>
          <p:nvPr/>
        </p:nvSpPr>
        <p:spPr>
          <a:xfrm>
            <a:off x="916545" y="22087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4" name="Google Shape;214;g26612c5aba9_0_152"/>
          <p:cNvSpPr/>
          <p:nvPr/>
        </p:nvSpPr>
        <p:spPr>
          <a:xfrm>
            <a:off x="1946721" y="19948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5" name="Google Shape;215;g26612c5aba9_0_152"/>
          <p:cNvSpPr txBox="1"/>
          <p:nvPr/>
        </p:nvSpPr>
        <p:spPr>
          <a:xfrm>
            <a:off x="1946721" y="1994822"/>
            <a:ext cx="9801600" cy="950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Presentarse</a:t>
            </a:r>
            <a:endParaRPr b="0" i="0" sz="2500" u="none" cap="none" strike="noStrike">
              <a:solidFill>
                <a:schemeClr val="lt1"/>
              </a:solidFill>
              <a:latin typeface="Lato"/>
              <a:ea typeface="Lato"/>
              <a:cs typeface="Lato"/>
              <a:sym typeface="Lato"/>
            </a:endParaRPr>
          </a:p>
        </p:txBody>
      </p:sp>
      <p:sp>
        <p:nvSpPr>
          <p:cNvPr id="216" name="Google Shape;216;g26612c5aba9_0_152"/>
          <p:cNvSpPr/>
          <p:nvPr/>
        </p:nvSpPr>
        <p:spPr>
          <a:xfrm>
            <a:off x="551025" y="318307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7" name="Google Shape;217;g26612c5aba9_0_152"/>
          <p:cNvSpPr/>
          <p:nvPr/>
        </p:nvSpPr>
        <p:spPr>
          <a:xfrm>
            <a:off x="916558" y="339695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8" name="Google Shape;218;g26612c5aba9_0_152"/>
          <p:cNvSpPr/>
          <p:nvPr/>
        </p:nvSpPr>
        <p:spPr>
          <a:xfrm>
            <a:off x="1946745" y="318307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9" name="Google Shape;219;g26612c5aba9_0_152"/>
          <p:cNvSpPr txBox="1"/>
          <p:nvPr/>
        </p:nvSpPr>
        <p:spPr>
          <a:xfrm>
            <a:off x="1946745" y="3183075"/>
            <a:ext cx="9801600" cy="950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Presentar la clase</a:t>
            </a:r>
            <a:endParaRPr sz="2500">
              <a:solidFill>
                <a:schemeClr val="lt1"/>
              </a:solidFill>
              <a:latin typeface="Lato"/>
              <a:ea typeface="Lato"/>
              <a:cs typeface="Lato"/>
              <a:sym typeface="Lato"/>
            </a:endParaRPr>
          </a:p>
        </p:txBody>
      </p:sp>
      <p:sp>
        <p:nvSpPr>
          <p:cNvPr id="220" name="Google Shape;220;g26612c5aba9_0_152"/>
          <p:cNvSpPr/>
          <p:nvPr/>
        </p:nvSpPr>
        <p:spPr>
          <a:xfrm>
            <a:off x="551013" y="437132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21" name="Google Shape;221;g26612c5aba9_0_152"/>
          <p:cNvSpPr/>
          <p:nvPr/>
        </p:nvSpPr>
        <p:spPr>
          <a:xfrm>
            <a:off x="916546" y="45852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22" name="Google Shape;222;g26612c5aba9_0_152"/>
          <p:cNvSpPr/>
          <p:nvPr/>
        </p:nvSpPr>
        <p:spPr>
          <a:xfrm>
            <a:off x="1946732" y="437132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23" name="Google Shape;223;g26612c5aba9_0_152"/>
          <p:cNvSpPr txBox="1"/>
          <p:nvPr/>
        </p:nvSpPr>
        <p:spPr>
          <a:xfrm>
            <a:off x="1946732" y="4371325"/>
            <a:ext cx="9801600" cy="950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Responder la pregunta básica “¿Qué es un discípulo?”</a:t>
            </a:r>
            <a:endParaRPr sz="250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b9bbf978dd_0_101"/>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9" name="Google Shape;229;g2b9bbf978dd_0_101"/>
          <p:cNvGrpSpPr/>
          <p:nvPr/>
        </p:nvGrpSpPr>
        <p:grpSpPr>
          <a:xfrm>
            <a:off x="516025" y="815975"/>
            <a:ext cx="9959670" cy="4973376"/>
            <a:chOff x="37158" y="274036"/>
            <a:chExt cx="9935824" cy="4973376"/>
          </a:xfrm>
        </p:grpSpPr>
        <p:sp>
          <p:nvSpPr>
            <p:cNvPr id="230" name="Google Shape;230;g2b9bbf978dd_0_101"/>
            <p:cNvSpPr/>
            <p:nvPr/>
          </p:nvSpPr>
          <p:spPr>
            <a:xfrm>
              <a:off x="2048937" y="2809731"/>
              <a:ext cx="2499300" cy="1914300"/>
            </a:xfrm>
            <a:custGeom>
              <a:rect b="b" l="l" r="r" t="t"/>
              <a:pathLst>
                <a:path extrusionOk="0" h="120000" w="120000">
                  <a:moveTo>
                    <a:pt x="0" y="0"/>
                  </a:moveTo>
                  <a:lnTo>
                    <a:pt x="60000" y="0"/>
                  </a:lnTo>
                  <a:lnTo>
                    <a:pt x="60000" y="120000"/>
                  </a:lnTo>
                  <a:lnTo>
                    <a:pt x="120000" y="120000"/>
                  </a:lnTo>
                </a:path>
              </a:pathLst>
            </a:custGeom>
            <a:noFill/>
            <a:ln cap="flat" cmpd="sng" w="12700">
              <a:solidFill>
                <a:srgbClr val="0094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2b9bbf978dd_0_101"/>
            <p:cNvSpPr txBox="1"/>
            <p:nvPr/>
          </p:nvSpPr>
          <p:spPr>
            <a:xfrm>
              <a:off x="3219954" y="3688124"/>
              <a:ext cx="157500" cy="1575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232" name="Google Shape;232;g2b9bbf978dd_0_101"/>
            <p:cNvSpPr/>
            <p:nvPr/>
          </p:nvSpPr>
          <p:spPr>
            <a:xfrm>
              <a:off x="2048937" y="2809731"/>
              <a:ext cx="2499300" cy="605400"/>
            </a:xfrm>
            <a:custGeom>
              <a:rect b="b" l="l" r="r" t="t"/>
              <a:pathLst>
                <a:path extrusionOk="0" h="120000" w="120000">
                  <a:moveTo>
                    <a:pt x="0" y="0"/>
                  </a:moveTo>
                  <a:lnTo>
                    <a:pt x="60000" y="0"/>
                  </a:lnTo>
                  <a:lnTo>
                    <a:pt x="60000" y="120000"/>
                  </a:lnTo>
                  <a:lnTo>
                    <a:pt x="120000" y="120000"/>
                  </a:lnTo>
                </a:path>
              </a:pathLst>
            </a:custGeom>
            <a:noFill/>
            <a:ln cap="flat" cmpd="sng" w="12700">
              <a:solidFill>
                <a:srgbClr val="0094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b9bbf978dd_0_101"/>
            <p:cNvSpPr txBox="1"/>
            <p:nvPr/>
          </p:nvSpPr>
          <p:spPr>
            <a:xfrm>
              <a:off x="3234367" y="3048141"/>
              <a:ext cx="128700" cy="1287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sz="900">
                <a:solidFill>
                  <a:schemeClr val="dk1"/>
                </a:solidFill>
                <a:latin typeface="Calibri"/>
                <a:ea typeface="Calibri"/>
                <a:cs typeface="Calibri"/>
                <a:sym typeface="Calibri"/>
              </a:endParaRPr>
            </a:p>
          </p:txBody>
        </p:sp>
        <p:sp>
          <p:nvSpPr>
            <p:cNvPr id="234" name="Google Shape;234;g2b9bbf978dd_0_101"/>
            <p:cNvSpPr/>
            <p:nvPr/>
          </p:nvSpPr>
          <p:spPr>
            <a:xfrm>
              <a:off x="2048937" y="2106345"/>
              <a:ext cx="2499300" cy="703500"/>
            </a:xfrm>
            <a:custGeom>
              <a:rect b="b" l="l" r="r" t="t"/>
              <a:pathLst>
                <a:path extrusionOk="0" h="120000" w="120000">
                  <a:moveTo>
                    <a:pt x="0" y="120000"/>
                  </a:moveTo>
                  <a:lnTo>
                    <a:pt x="60000" y="120000"/>
                  </a:lnTo>
                  <a:lnTo>
                    <a:pt x="60000" y="0"/>
                  </a:lnTo>
                  <a:lnTo>
                    <a:pt x="120000" y="0"/>
                  </a:lnTo>
                </a:path>
              </a:pathLst>
            </a:custGeom>
            <a:noFill/>
            <a:ln cap="flat" cmpd="sng" w="12700">
              <a:solidFill>
                <a:srgbClr val="0094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b9bbf978dd_0_101"/>
            <p:cNvSpPr txBox="1"/>
            <p:nvPr/>
          </p:nvSpPr>
          <p:spPr>
            <a:xfrm>
              <a:off x="3233746" y="2393125"/>
              <a:ext cx="129900" cy="1299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900"/>
                <a:buFont typeface="Calibri"/>
                <a:buNone/>
              </a:pPr>
              <a:r>
                <a:t/>
              </a:r>
              <a:endParaRPr sz="900">
                <a:solidFill>
                  <a:schemeClr val="dk1"/>
                </a:solidFill>
                <a:latin typeface="Calibri"/>
                <a:ea typeface="Calibri"/>
                <a:cs typeface="Calibri"/>
                <a:sym typeface="Calibri"/>
              </a:endParaRPr>
            </a:p>
          </p:txBody>
        </p:sp>
        <p:sp>
          <p:nvSpPr>
            <p:cNvPr id="236" name="Google Shape;236;g2b9bbf978dd_0_101"/>
            <p:cNvSpPr/>
            <p:nvPr/>
          </p:nvSpPr>
          <p:spPr>
            <a:xfrm>
              <a:off x="2048937" y="797553"/>
              <a:ext cx="2499300" cy="2012100"/>
            </a:xfrm>
            <a:custGeom>
              <a:rect b="b" l="l" r="r" t="t"/>
              <a:pathLst>
                <a:path extrusionOk="0" h="120000" w="120000">
                  <a:moveTo>
                    <a:pt x="0" y="120000"/>
                  </a:moveTo>
                  <a:lnTo>
                    <a:pt x="60000" y="120000"/>
                  </a:lnTo>
                  <a:lnTo>
                    <a:pt x="60000" y="0"/>
                  </a:lnTo>
                  <a:lnTo>
                    <a:pt x="120000" y="0"/>
                  </a:lnTo>
                </a:path>
              </a:pathLst>
            </a:custGeom>
            <a:noFill/>
            <a:ln cap="flat" cmpd="sng" w="12700">
              <a:solidFill>
                <a:srgbClr val="00944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2b9bbf978dd_0_101"/>
            <p:cNvSpPr txBox="1"/>
            <p:nvPr/>
          </p:nvSpPr>
          <p:spPr>
            <a:xfrm>
              <a:off x="3218441" y="1723423"/>
              <a:ext cx="160500" cy="16050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238" name="Google Shape;238;g2b9bbf978dd_0_101"/>
            <p:cNvSpPr/>
            <p:nvPr/>
          </p:nvSpPr>
          <p:spPr>
            <a:xfrm>
              <a:off x="37158" y="2163559"/>
              <a:ext cx="2731200" cy="1292400"/>
            </a:xfrm>
            <a:prstGeom prst="rect">
              <a:avLst/>
            </a:prstGeom>
            <a:solidFill>
              <a:srgbClr val="0094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2b9bbf978dd_0_101"/>
            <p:cNvSpPr txBox="1"/>
            <p:nvPr/>
          </p:nvSpPr>
          <p:spPr>
            <a:xfrm>
              <a:off x="37158" y="2163559"/>
              <a:ext cx="2731200" cy="12924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chemeClr val="lt1"/>
                </a:buClr>
                <a:buSzPts val="2800"/>
                <a:buFont typeface="Overlock"/>
                <a:buNone/>
              </a:pPr>
              <a:r>
                <a:rPr b="1" lang="en-US" sz="2800" cap="none">
                  <a:solidFill>
                    <a:schemeClr val="lt1"/>
                  </a:solidFill>
                  <a:latin typeface="Lato"/>
                  <a:ea typeface="Lato"/>
                  <a:cs typeface="Lato"/>
                  <a:sym typeface="Lato"/>
                </a:rPr>
                <a:t>DISCIPULADO</a:t>
              </a:r>
              <a:br>
                <a:rPr b="1" lang="en-US" sz="5300">
                  <a:solidFill>
                    <a:srgbClr val="E3BB3D"/>
                  </a:solidFill>
                  <a:latin typeface="Lato"/>
                  <a:ea typeface="Lato"/>
                  <a:cs typeface="Lato"/>
                  <a:sym typeface="Lato"/>
                </a:rPr>
              </a:br>
              <a:r>
                <a:rPr b="1" lang="en-US" sz="1600" cap="none">
                  <a:solidFill>
                    <a:srgbClr val="E3BB3D"/>
                  </a:solidFill>
                  <a:latin typeface="Lato"/>
                  <a:ea typeface="Lato"/>
                  <a:cs typeface="Lato"/>
                  <a:sym typeface="Lato"/>
                </a:rPr>
                <a:t>13 CURSOS EN TOTAL</a:t>
              </a:r>
              <a:endParaRPr b="1">
                <a:latin typeface="Lato"/>
                <a:ea typeface="Lato"/>
                <a:cs typeface="Lato"/>
                <a:sym typeface="Lato"/>
              </a:endParaRPr>
            </a:p>
          </p:txBody>
        </p:sp>
        <p:sp>
          <p:nvSpPr>
            <p:cNvPr id="240" name="Google Shape;240;g2b9bbf978dd_0_101"/>
            <p:cNvSpPr/>
            <p:nvPr/>
          </p:nvSpPr>
          <p:spPr>
            <a:xfrm>
              <a:off x="4548382" y="274036"/>
              <a:ext cx="5424600" cy="1047000"/>
            </a:xfrm>
            <a:prstGeom prst="rect">
              <a:avLst/>
            </a:prstGeom>
            <a:solidFill>
              <a:srgbClr val="E1EF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b9bbf978dd_0_101"/>
            <p:cNvSpPr txBox="1"/>
            <p:nvPr/>
          </p:nvSpPr>
          <p:spPr>
            <a:xfrm>
              <a:off x="4548382" y="274036"/>
              <a:ext cx="5424600" cy="1047000"/>
            </a:xfrm>
            <a:prstGeom prst="rect">
              <a:avLst/>
            </a:prstGeom>
            <a:noFill/>
            <a:ln>
              <a:noFill/>
            </a:ln>
          </p:spPr>
          <p:txBody>
            <a:bodyPr anchorCtr="0" anchor="ctr" bIns="16500" lIns="16500" spcFirstLastPara="1" rIns="16500" wrap="square" tIns="16500">
              <a:noAutofit/>
            </a:bodyPr>
            <a:lstStyle/>
            <a:p>
              <a:pPr indent="0" lvl="0" marL="0" marR="0" rtl="0" algn="ctr">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La Biblia </a:t>
              </a:r>
              <a:endParaRPr>
                <a:latin typeface="Lato"/>
                <a:ea typeface="Lato"/>
                <a:cs typeface="Lato"/>
                <a:sym typeface="Lato"/>
              </a:endParaRPr>
            </a:p>
            <a:p>
              <a:pPr indent="0" lvl="0" marL="0" marR="0" rtl="0" algn="ctr">
                <a:lnSpc>
                  <a:spcPct val="9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6 CURSOS</a:t>
              </a:r>
              <a:endParaRPr sz="1600" cap="none">
                <a:solidFill>
                  <a:srgbClr val="7F7F7F"/>
                </a:solidFill>
                <a:latin typeface="Lato"/>
                <a:ea typeface="Lato"/>
                <a:cs typeface="Lato"/>
                <a:sym typeface="Lato"/>
              </a:endParaRPr>
            </a:p>
          </p:txBody>
        </p:sp>
        <p:sp>
          <p:nvSpPr>
            <p:cNvPr id="242" name="Google Shape;242;g2b9bbf978dd_0_101"/>
            <p:cNvSpPr/>
            <p:nvPr/>
          </p:nvSpPr>
          <p:spPr>
            <a:xfrm>
              <a:off x="4548382" y="1582828"/>
              <a:ext cx="5363100" cy="1047000"/>
            </a:xfrm>
            <a:prstGeom prst="rect">
              <a:avLst/>
            </a:prstGeom>
            <a:solidFill>
              <a:srgbClr val="E1EF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b9bbf978dd_0_101"/>
            <p:cNvSpPr txBox="1"/>
            <p:nvPr/>
          </p:nvSpPr>
          <p:spPr>
            <a:xfrm>
              <a:off x="4548382" y="1582828"/>
              <a:ext cx="5363100" cy="1047000"/>
            </a:xfrm>
            <a:prstGeom prst="rect">
              <a:avLst/>
            </a:prstGeom>
            <a:noFill/>
            <a:ln>
              <a:noFill/>
            </a:ln>
          </p:spPr>
          <p:txBody>
            <a:bodyPr anchorCtr="0" anchor="ctr" bIns="16500" lIns="16500" spcFirstLastPara="1" rIns="16500" wrap="square" tIns="16500">
              <a:noAutofit/>
            </a:bodyPr>
            <a:lstStyle/>
            <a:p>
              <a:pPr indent="0" lvl="0" marL="0" marR="0" rtl="0" algn="ctr">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Identificación Espiritual y Legalismo </a:t>
              </a:r>
              <a:endParaRPr>
                <a:latin typeface="Lato"/>
                <a:ea typeface="Lato"/>
                <a:cs typeface="Lato"/>
                <a:sym typeface="Lato"/>
              </a:endParaRPr>
            </a:p>
            <a:p>
              <a:pPr indent="0" lvl="0" marL="0" marR="0" rtl="0" algn="ctr">
                <a:lnSpc>
                  <a:spcPct val="10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2 CURSOS</a:t>
              </a:r>
              <a:endParaRPr sz="1600" cap="none">
                <a:solidFill>
                  <a:srgbClr val="7F7F7F"/>
                </a:solidFill>
                <a:latin typeface="Lato"/>
                <a:ea typeface="Lato"/>
                <a:cs typeface="Lato"/>
                <a:sym typeface="Lato"/>
              </a:endParaRPr>
            </a:p>
          </p:txBody>
        </p:sp>
        <p:sp>
          <p:nvSpPr>
            <p:cNvPr id="244" name="Google Shape;244;g2b9bbf978dd_0_101"/>
            <p:cNvSpPr/>
            <p:nvPr/>
          </p:nvSpPr>
          <p:spPr>
            <a:xfrm>
              <a:off x="4548382" y="2891620"/>
              <a:ext cx="5329200" cy="1047000"/>
            </a:xfrm>
            <a:prstGeom prst="rect">
              <a:avLst/>
            </a:prstGeom>
            <a:solidFill>
              <a:srgbClr val="E1EF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b9bbf978dd_0_101"/>
            <p:cNvSpPr txBox="1"/>
            <p:nvPr/>
          </p:nvSpPr>
          <p:spPr>
            <a:xfrm>
              <a:off x="4548382" y="2891620"/>
              <a:ext cx="5329200" cy="1047000"/>
            </a:xfrm>
            <a:prstGeom prst="rect">
              <a:avLst/>
            </a:prstGeom>
            <a:noFill/>
            <a:ln>
              <a:noFill/>
            </a:ln>
          </p:spPr>
          <p:txBody>
            <a:bodyPr anchorCtr="0" anchor="ctr" bIns="16500" lIns="16500" spcFirstLastPara="1" rIns="16500" wrap="square" tIns="16500">
              <a:noAutofit/>
            </a:bodyPr>
            <a:lstStyle/>
            <a:p>
              <a:pPr indent="0" lvl="0" marL="0" marR="0" rtl="0" algn="ctr">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Las Enseñanzas de Jesús </a:t>
              </a:r>
              <a:endParaRPr>
                <a:latin typeface="Lato"/>
                <a:ea typeface="Lato"/>
                <a:cs typeface="Lato"/>
                <a:sym typeface="Lato"/>
              </a:endParaRPr>
            </a:p>
            <a:p>
              <a:pPr indent="0" lvl="0" marL="0" marR="0" rtl="0" algn="ctr">
                <a:lnSpc>
                  <a:spcPct val="9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3 CURSOS</a:t>
              </a:r>
              <a:endParaRPr sz="1600" cap="none">
                <a:solidFill>
                  <a:srgbClr val="7F7F7F"/>
                </a:solidFill>
                <a:latin typeface="Lato"/>
                <a:ea typeface="Lato"/>
                <a:cs typeface="Lato"/>
                <a:sym typeface="Lato"/>
              </a:endParaRPr>
            </a:p>
          </p:txBody>
        </p:sp>
        <p:sp>
          <p:nvSpPr>
            <p:cNvPr id="246" name="Google Shape;246;g2b9bbf978dd_0_101"/>
            <p:cNvSpPr/>
            <p:nvPr/>
          </p:nvSpPr>
          <p:spPr>
            <a:xfrm>
              <a:off x="4548382" y="4200412"/>
              <a:ext cx="5312100" cy="1047000"/>
            </a:xfrm>
            <a:prstGeom prst="rect">
              <a:avLst/>
            </a:prstGeom>
            <a:solidFill>
              <a:srgbClr val="E1EF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2b9bbf978dd_0_101"/>
            <p:cNvSpPr txBox="1"/>
            <p:nvPr/>
          </p:nvSpPr>
          <p:spPr>
            <a:xfrm>
              <a:off x="4548382" y="4200412"/>
              <a:ext cx="5312100" cy="1047000"/>
            </a:xfrm>
            <a:prstGeom prst="rect">
              <a:avLst/>
            </a:prstGeom>
            <a:noFill/>
            <a:ln>
              <a:noFill/>
            </a:ln>
          </p:spPr>
          <p:txBody>
            <a:bodyPr anchorCtr="0" anchor="ctr" bIns="16500" lIns="16500" spcFirstLastPara="1" rIns="16500" wrap="square" tIns="16500">
              <a:noAutofit/>
            </a:bodyPr>
            <a:lstStyle/>
            <a:p>
              <a:pPr indent="0" lvl="0" marL="0" marR="0" rtl="0" algn="ctr">
                <a:lnSpc>
                  <a:spcPct val="100000"/>
                </a:lnSpc>
                <a:spcBef>
                  <a:spcPts val="0"/>
                </a:spcBef>
                <a:spcAft>
                  <a:spcPts val="0"/>
                </a:spcAft>
                <a:buClr>
                  <a:srgbClr val="009444"/>
                </a:buClr>
                <a:buSzPts val="2600"/>
                <a:buFont typeface="Overlock"/>
                <a:buNone/>
              </a:pPr>
              <a:r>
                <a:rPr lang="en-US" sz="2600">
                  <a:solidFill>
                    <a:srgbClr val="009444"/>
                  </a:solidFill>
                  <a:latin typeface="Lato"/>
                  <a:ea typeface="Lato"/>
                  <a:cs typeface="Lato"/>
                  <a:sym typeface="Lato"/>
                </a:rPr>
                <a:t>La Palabra Crece </a:t>
              </a:r>
              <a:endParaRPr>
                <a:latin typeface="Lato"/>
                <a:ea typeface="Lato"/>
                <a:cs typeface="Lato"/>
                <a:sym typeface="Lato"/>
              </a:endParaRPr>
            </a:p>
            <a:p>
              <a:pPr indent="0" lvl="0" marL="0" marR="0" rtl="0" algn="ctr">
                <a:lnSpc>
                  <a:spcPct val="90000"/>
                </a:lnSpc>
                <a:spcBef>
                  <a:spcPts val="800"/>
                </a:spcBef>
                <a:spcAft>
                  <a:spcPts val="0"/>
                </a:spcAft>
                <a:buClr>
                  <a:srgbClr val="7F7F7F"/>
                </a:buClr>
                <a:buSzPts val="1600"/>
                <a:buFont typeface="Calibri"/>
                <a:buNone/>
              </a:pPr>
              <a:r>
                <a:rPr lang="en-US" sz="1600" cap="none">
                  <a:solidFill>
                    <a:srgbClr val="7F7F7F"/>
                  </a:solidFill>
                  <a:latin typeface="Lato"/>
                  <a:ea typeface="Lato"/>
                  <a:cs typeface="Lato"/>
                  <a:sym typeface="Lato"/>
                </a:rPr>
                <a:t>2 CURSOS</a:t>
              </a:r>
              <a:endParaRPr sz="1600" cap="none">
                <a:solidFill>
                  <a:srgbClr val="7F7F7F"/>
                </a:solidFill>
                <a:latin typeface="Lato"/>
                <a:ea typeface="Lato"/>
                <a:cs typeface="Lato"/>
                <a:sym typeface="Lato"/>
              </a:endParaRPr>
            </a:p>
          </p:txBody>
        </p:sp>
      </p:grpSp>
      <p:pic>
        <p:nvPicPr>
          <p:cNvPr descr="A green bird with leaves&#10;&#10;Description automatically generated" id="248" name="Google Shape;248;g2b9bbf978dd_0_10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2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4" name="Google Shape;254;p2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5" name="Google Shape;255;p28"/>
          <p:cNvSpPr txBox="1"/>
          <p:nvPr/>
        </p:nvSpPr>
        <p:spPr>
          <a:xfrm>
            <a:off x="3602250" y="2499963"/>
            <a:ext cx="8297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qué Jesús invitó al hombre rico a seguirlo?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56" name="Google Shape;256;p28"/>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