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UrpLoHq/tXtuJsk0nOfGKW/WM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regular.fntdata"/><Relationship Id="rId25" Type="http://schemas.openxmlformats.org/officeDocument/2006/relationships/slide" Target="slides/slide21.xml"/><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sz="1104">
                <a:solidFill>
                  <a:schemeClr val="dk1"/>
                </a:solidFill>
                <a:latin typeface="Calibri"/>
                <a:ea typeface="Calibri"/>
                <a:cs typeface="Calibri"/>
                <a:sym typeface="Calibri"/>
              </a:rPr>
              <a:t>Ver el quinto video del curso y responda las siguientes preguntas de repaso: </a:t>
            </a:r>
            <a:endParaRPr>
              <a:solidFill>
                <a:schemeClr val="dk1"/>
              </a:solidFill>
              <a:latin typeface="Calibri"/>
              <a:ea typeface="Calibri"/>
              <a:cs typeface="Calibri"/>
              <a:sym typeface="Calibri"/>
            </a:endParaRPr>
          </a:p>
          <a:p>
            <a:pPr indent="0" lvl="0" marL="1371600" marR="171450" rtl="0" algn="l">
              <a:spcBef>
                <a:spcPts val="0"/>
              </a:spcBef>
              <a:spcAft>
                <a:spcPts val="0"/>
              </a:spcAft>
              <a:buClr>
                <a:schemeClr val="dk1"/>
              </a:buClr>
              <a:buSzPts val="1100"/>
              <a:buFont typeface="Arial"/>
              <a:buNone/>
            </a:pPr>
            <a:r>
              <a:rPr lang="en-US" sz="1104">
                <a:solidFill>
                  <a:schemeClr val="dk1"/>
                </a:solidFill>
                <a:latin typeface="Calibri"/>
                <a:ea typeface="Calibri"/>
                <a:cs typeface="Calibri"/>
                <a:sym typeface="Calibri"/>
              </a:rPr>
              <a:t>En el caso de Demetrio:</a:t>
            </a:r>
            <a:endParaRPr sz="1104">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sz="1104">
                <a:solidFill>
                  <a:schemeClr val="dk1"/>
                </a:solidFill>
                <a:latin typeface="Calibri"/>
                <a:ea typeface="Calibri"/>
                <a:cs typeface="Calibri"/>
                <a:sym typeface="Calibri"/>
              </a:rPr>
              <a:t>¿Qué debe hacer Demetrio sobre la petición que le hicieron?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sz="1104">
                <a:solidFill>
                  <a:schemeClr val="dk1"/>
                </a:solidFill>
                <a:latin typeface="Calibri"/>
                <a:ea typeface="Calibri"/>
                <a:cs typeface="Calibri"/>
                <a:sym typeface="Calibri"/>
              </a:rPr>
              <a:t>¿Qué es lo que tiene que decir? ¿Qué mensaje de la Palabra de Dios sugieren que comparta?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sz="1104">
                <a:solidFill>
                  <a:schemeClr val="dk1"/>
                </a:solidFill>
                <a:latin typeface="Calibri"/>
                <a:ea typeface="Calibri"/>
                <a:cs typeface="Calibri"/>
                <a:sym typeface="Calibri"/>
              </a:rPr>
              <a:t>¿Qué sugerencia se dio en el video para formar un mensaje devocional? (Ya sea en el  momento o planeado con anticipación) </a:t>
            </a:r>
            <a:endParaRPr sz="1104">
              <a:solidFill>
                <a:schemeClr val="dk1"/>
              </a:solidFill>
              <a:latin typeface="Calibri"/>
              <a:ea typeface="Calibri"/>
              <a:cs typeface="Calibri"/>
              <a:sym typeface="Calibri"/>
            </a:endParaRPr>
          </a:p>
          <a:p>
            <a:pPr indent="-298704" lvl="1" marL="914400" rtl="0" algn="l">
              <a:spcBef>
                <a:spcPts val="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Leer el Salmo 103. </a:t>
            </a:r>
            <a:endParaRPr b="1" i="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8fca77df3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403" lvl="2" marL="1371600" marR="171450" rtl="0" algn="l">
              <a:spcBef>
                <a:spcPts val="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¿De qué trata esta Palabra?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¿Qué pecado nos lleva a confesar esta Palabra?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¿Dónde vemos el amor de Dios en esta Palabra y en nuestras vidas?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¿Qué quiere Dios que hagamos? </a:t>
            </a:r>
            <a:endParaRPr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68" name="Google Shape;168;g2e8fca77df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8fca77df3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Presentar el esquema para formar devociones. </a:t>
            </a:r>
            <a:r>
              <a:rPr lang="en-US" sz="1104">
                <a:solidFill>
                  <a:schemeClr val="dk1"/>
                </a:solidFill>
                <a:latin typeface="Calibri"/>
                <a:ea typeface="Calibri"/>
                <a:cs typeface="Calibri"/>
                <a:sym typeface="Calibri"/>
              </a:rPr>
              <a:t>En esta sección el profesor presenta el esquema básico de una devoción y después explicará cada una de las partes del esquema. </a:t>
            </a:r>
            <a:endParaRPr i="1">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Introducción (CAPTAR)</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Texto Bíblico (CONTAR)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Utilizar las preguntas de CONSOLIDAR.</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¿De qué trata esta Palabra?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¿Qué pecado nos lleva a confesar esta Palabra?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¿Dónde vemos el amor de Dios en esta Palabra y en nuestras vidas?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¿Qué quiere Dios que hagamos?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Y ¿en qué ocasión o situación podríamos utilizar este salmo?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Oración de conclusión. </a:t>
            </a:r>
            <a:endParaRPr sz="1104">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SzPts val="1100"/>
              <a:buNone/>
            </a:pPr>
            <a:r>
              <a:t/>
            </a:r>
            <a:endParaRPr b="1" sz="1104">
              <a:solidFill>
                <a:schemeClr val="dk1"/>
              </a:solidFill>
              <a:latin typeface="Calibri"/>
              <a:ea typeface="Calibri"/>
              <a:cs typeface="Calibri"/>
              <a:sym typeface="Calibri"/>
            </a:endParaRPr>
          </a:p>
        </p:txBody>
      </p:sp>
      <p:sp>
        <p:nvSpPr>
          <p:cNvPr id="175" name="Google Shape;175;g2e8fca77df3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8fca77df3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Explicando cada parte del esquema. </a:t>
            </a:r>
            <a:r>
              <a:rPr lang="en-US" sz="1104">
                <a:solidFill>
                  <a:schemeClr val="dk1"/>
                </a:solidFill>
                <a:latin typeface="Calibri"/>
                <a:ea typeface="Calibri"/>
                <a:cs typeface="Calibri"/>
                <a:sym typeface="Calibri"/>
              </a:rPr>
              <a:t>Es importante recordar que antes de iniciar con el proceso para escribir o elaborar devociones, es bueno y necesario hacer una oración pidiendo la guía de nuestro Dios para que lo que hagamos sea según su Palabra y según su voluntad, para el beneficio propio y de los que nos escucharan. (Puede ser muy recurrente que olvidemos esto, e iniciemos el proceso pensando que es algo que es nuestra labor, o que somos nosotros los que haremos algo en la gente que escuchará el mensaje)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Elaborar una introducción.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Es importante recordar que antes de iniciar con el proceso para escribir o elaborar devociones, es bueno hacer una oración, pidiendo la guía de nuestro Dios para que lo que hagamos sea según su Palabra y según su voluntad, para el beneficio propio y de  los que nos escucharan.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Buscaremos y seleccionaremos un texto bíblico acorde a la situación. Leerlo dos o más  veces si es posible.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Meditar en el texto respondiendo las 4 preguntas que vimos antes. ¿De qué trata esta  Palabra? ¿Qué pecado nos lleva a confesar esta Palabra? ¿Dónde vemos el amor de Dios  en esta Palabra y en nuestras vidas? ¿Qué quiere Dios que hagamos?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Después de que hemos determinado lo esencial del texto, ¿Como vamos a iniciar el  mensaje devocional? Es aquí donde entra CAPTAR. Tal vez utilice unas palabras  personales, puede utilizar una anécdota, usted lo decide; el único consejo es que ayude  a introducir el texto o el tema del que trataremos en el mensaje devocional.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b="1" i="1" lang="en-US" sz="1104">
                <a:solidFill>
                  <a:schemeClr val="dk1"/>
                </a:solidFill>
                <a:latin typeface="Calibri"/>
                <a:ea typeface="Calibri"/>
                <a:cs typeface="Calibri"/>
                <a:sym typeface="Calibri"/>
              </a:rPr>
              <a:t>Nota:</a:t>
            </a:r>
            <a:r>
              <a:rPr i="1" lang="en-US" sz="1104">
                <a:solidFill>
                  <a:schemeClr val="dk1"/>
                </a:solidFill>
                <a:latin typeface="Calibri"/>
                <a:ea typeface="Calibri"/>
                <a:cs typeface="Calibri"/>
                <a:sym typeface="Calibri"/>
              </a:rPr>
              <a:t> No es necesario llevar a cabo el proceso de CONSIDERAR en esta tarea, y en este tipo de mensajes  devocionales. </a:t>
            </a:r>
            <a:endParaRPr i="1"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Cómo ha visto, el mensaje consta de 4 pasos siguiendo el esquema: iniciando con CAPTAR  que es la introducción, CONTAR, donde leemos el texto seleccionado, las 4 preguntas de  CONSOLIDAR, y una oración para concluir. </a:t>
            </a:r>
            <a:endParaRPr i="1" sz="1104">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SzPts val="1100"/>
              <a:buNone/>
            </a:pPr>
            <a:r>
              <a:t/>
            </a:r>
            <a:endParaRPr b="1" sz="1104">
              <a:solidFill>
                <a:schemeClr val="dk1"/>
              </a:solidFill>
              <a:latin typeface="Calibri"/>
              <a:ea typeface="Calibri"/>
              <a:cs typeface="Calibri"/>
              <a:sym typeface="Calibri"/>
            </a:endParaRPr>
          </a:p>
        </p:txBody>
      </p:sp>
      <p:sp>
        <p:nvSpPr>
          <p:cNvPr id="185" name="Google Shape;185;g2e8fca77df3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e8fca77df3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Aplicar el esquema. </a:t>
            </a:r>
            <a:r>
              <a:rPr lang="en-US" sz="1104">
                <a:solidFill>
                  <a:schemeClr val="dk1"/>
                </a:solidFill>
                <a:latin typeface="Calibri"/>
                <a:ea typeface="Calibri"/>
                <a:cs typeface="Calibri"/>
                <a:sym typeface="Calibri"/>
              </a:rPr>
              <a:t>Para demostrar de lo que estamos hablando, vamos a aplicar este proceso al caso de la señora con cáncer. Hemos seleccionado el Salmo 103, utilizaremos solo los primeros 4 versículos. Sin embargo el profesor está en la libertad de usar solo uno, o utilizar otro salmo.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Iniciamos orando que Dios bendiga nuestro estudio de la Palabra. Puede pedir que uno de  los alumnos haga la oración. </a:t>
            </a:r>
            <a:endParaRPr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Leamos el Salmo 103. El profesor puede leer el texto o pedir que lo lea un alumno. </a:t>
            </a:r>
            <a:endParaRPr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195" name="Google Shape;195;g2e8fca77df3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8fca77df3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Respondamos las preguntas. De acuerdo a las respuestas el profesor puede utilizar la respuesta que le parezca más conveniente. </a:t>
            </a:r>
            <a:endParaRPr sz="1104">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sz="1104">
                <a:solidFill>
                  <a:schemeClr val="dk1"/>
                </a:solidFill>
                <a:latin typeface="Calibri"/>
                <a:ea typeface="Calibri"/>
                <a:cs typeface="Calibri"/>
                <a:sym typeface="Calibri"/>
              </a:rPr>
              <a:t>¿De qué trata esta Palabra? El texto trata de mostrar lo que ha hecho Dios por nosotros,  por lo cual en respuesta nosotros le bendecimos con todo nuestro ser, y buscamos no  olvidar lo que nos ha dado.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¿Qué pecado nos lleva a confesar esta Palabra? Hemos olvidado muchas veces los  beneficios y bendiciones que nos da día tras día nuestro Dios.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¿Dónde vemos el amor de Dios en esta Palabra y en nuestras vidas? Vemos el amor de  Dios en esta Palabra, que nos recuerda que Dios nos perdona todas nuestras  iniquidades, ha sanado nuestras dolencias, nos ha rescatado del hoyo, y nos corona de  favores y misericordias. Lo vemos reflejado en el sacrificio de nuestro Señor Jesucristo,  quien sufrió nuestras dolencias y mediante su muerte nos ha perdonado nuestros  pecados y nos saca del infierno que merecemos. En nuestra vida podemos verlo  primeramente en el perdón de pecados que nos da por la obra de Cristo, pero también  en que nos ayuda y nos fortalece en nuestras dolencias físicas y espirituales.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¿Qué quiere Dios que hagamos? Dios quiere que recordemos todas sus bendiciones,  especialmente la salvación ya que tuvo un precio muy alto, la vida de su Hijo Jesucristo,  aun cuando vienen momentos difíciles, él sigue estando con nosotros. ¡Que no  olvidemos las bendiciones en tiempos de prueba!</a:t>
            </a:r>
            <a:endParaRPr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203" name="Google Shape;203;g2e8fca77df3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e8fca77df3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Ahora que hemos estudiado el texto, queremos preparar una introducción llamativa. ¿Cómo iniciarías un mensaje así? En esta parte utilizamos CAPTAR, utilizaremos una anécdota, o un mensaje personal, permite que los alumnos compartan algo que pueda introducir el tema del texto. Un ejemplo simple  es el siguiente: Normalmente los seres humanos recordamos ciertas cosas que marcan nuestra vida, pero desafortunadamente las cosas que son más fáciles de recordar son las negativas, y cuando estamos pasando por momentos malos, nos olvidamos de las cosas buenas que hemos pasado, piensa un momento; cuando tu mejor amigo, no puede ayudarte en una situación difícil, no pensamos en todas las veces que nos ha ayudado, sino en ese momento que no pudo. Lo mismo pasa con nuestra relación con nuestro Dios, vemos la enfermedad, y parece como que no está ayudando, y olvidamos todas las grandes bendiciones que nos ha dado, especialmente que ha dado la salvación y la vida eterna por el sacrificio de su Hijo. </a:t>
            </a:r>
            <a:endParaRPr sz="1104">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SzPts val="1100"/>
              <a:buNone/>
            </a:pPr>
            <a:r>
              <a:t/>
            </a:r>
            <a:endParaRPr b="1" sz="1104">
              <a:solidFill>
                <a:schemeClr val="dk1"/>
              </a:solidFill>
              <a:latin typeface="Calibri"/>
              <a:ea typeface="Calibri"/>
              <a:cs typeface="Calibri"/>
              <a:sym typeface="Calibri"/>
            </a:endParaRPr>
          </a:p>
        </p:txBody>
      </p:sp>
      <p:sp>
        <p:nvSpPr>
          <p:cNvPr id="211" name="Google Shape;211;g2e8fca77df3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8fca77df3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Creando un “directorio”. </a:t>
            </a:r>
            <a:r>
              <a:rPr lang="en-US" sz="1104">
                <a:solidFill>
                  <a:schemeClr val="dk1"/>
                </a:solidFill>
                <a:latin typeface="Calibri"/>
                <a:ea typeface="Calibri"/>
                <a:cs typeface="Calibri"/>
                <a:sym typeface="Calibri"/>
              </a:rPr>
              <a:t>Durante el curso los alumnos crearán un tipo de directorio de situaciones en que quisiéramos compartir la Palabra. Para esta actividad se puede dividir el grupo en grupos pequeños. </a:t>
            </a:r>
            <a:endParaRPr sz="1104">
              <a:solidFill>
                <a:schemeClr val="dk1"/>
              </a:solidFill>
              <a:latin typeface="Calibri"/>
              <a:ea typeface="Calibri"/>
              <a:cs typeface="Calibri"/>
              <a:sym typeface="Calibri"/>
            </a:endParaRPr>
          </a:p>
          <a:p>
            <a:pPr indent="0" lvl="0" marL="0" rtl="0" algn="l">
              <a:spcBef>
                <a:spcPts val="1000"/>
              </a:spcBef>
              <a:spcAft>
                <a:spcPts val="1000"/>
              </a:spcAft>
              <a:buNone/>
            </a:pPr>
            <a:r>
              <a:t/>
            </a:r>
            <a:endParaRPr b="1">
              <a:solidFill>
                <a:schemeClr val="dk1"/>
              </a:solidFill>
              <a:latin typeface="Calibri"/>
              <a:ea typeface="Calibri"/>
              <a:cs typeface="Calibri"/>
              <a:sym typeface="Calibri"/>
            </a:endParaRPr>
          </a:p>
        </p:txBody>
      </p:sp>
      <p:sp>
        <p:nvSpPr>
          <p:cNvPr id="221" name="Google Shape;221;g2e8fca77df3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e8fca77df3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Harán una lista de todas las situaciones que quisiéramos estar listos para compartir la Palabra  de Dios mediante un mensaje devocional.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Puede iniciar con lo que ya tenemos, (los 2 ejemplos que se vieron en el video y que hemos  utilizado en este día) Velorio o funeral y visitar a un enfermo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¿Qué otras situaciones podemos mencionar? Abajo está una lista de algunos ejemplos, se  utilizarán los que los alumnos propongan. Puede ayudar con algún ejemplo si piensa que es  importante incluirlo.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Aniversario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Cumpleaños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Graduación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Miedo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Ansiedad/estrés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Angustia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Cargado de pecados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Crisis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Depresión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Desastre y peligro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Desánimo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Traición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Dejando casa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Soledad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En necesidad de guía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Vencido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Necesita protección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Tentación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Cansado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Preocupado </a:t>
            </a:r>
            <a:endParaRPr sz="1104">
              <a:solidFill>
                <a:schemeClr val="dk1"/>
              </a:solidFill>
              <a:latin typeface="Calibri"/>
              <a:ea typeface="Calibri"/>
              <a:cs typeface="Calibri"/>
              <a:sym typeface="Calibri"/>
            </a:endParaRPr>
          </a:p>
          <a:p>
            <a:pPr indent="0" lvl="0" marL="228600" rtl="0" algn="l">
              <a:spcBef>
                <a:spcPts val="1000"/>
              </a:spcBef>
              <a:spcAft>
                <a:spcPts val="1000"/>
              </a:spcAft>
              <a:buClr>
                <a:schemeClr val="dk1"/>
              </a:buClr>
              <a:buSzPts val="1100"/>
              <a:buFont typeface="Arial"/>
              <a:buNone/>
            </a:pPr>
            <a:r>
              <a:rPr b="1" lang="en-US" sz="1104">
                <a:solidFill>
                  <a:schemeClr val="dk1"/>
                </a:solidFill>
                <a:latin typeface="Calibri"/>
                <a:ea typeface="Calibri"/>
                <a:cs typeface="Calibri"/>
                <a:sym typeface="Calibri"/>
              </a:rPr>
              <a:t>Iniciando el proyecto final.</a:t>
            </a:r>
            <a:r>
              <a:rPr lang="en-US" sz="1104">
                <a:solidFill>
                  <a:schemeClr val="dk1"/>
                </a:solidFill>
                <a:latin typeface="Calibri"/>
                <a:ea typeface="Calibri"/>
                <a:cs typeface="Calibri"/>
                <a:sym typeface="Calibri"/>
              </a:rPr>
              <a:t> Parte del proyecto final es que a base de la lista que acaban de escribir,  llenarán este directorio con un salmo apto para cada ocasión. Para ello, se les recomienda pensar en  este directorio mientras van leyendo el salmo de cada día.</a:t>
            </a:r>
            <a:endParaRPr b="1" sz="1104">
              <a:solidFill>
                <a:schemeClr val="dk1"/>
              </a:solidFill>
              <a:latin typeface="Calibri"/>
              <a:ea typeface="Calibri"/>
              <a:cs typeface="Calibri"/>
              <a:sym typeface="Calibri"/>
            </a:endParaRPr>
          </a:p>
        </p:txBody>
      </p:sp>
      <p:sp>
        <p:nvSpPr>
          <p:cNvPr id="228" name="Google Shape;228;g2e8fca77df3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38" name="Google Shape;238;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2"/>
            </a:pPr>
            <a:r>
              <a:rPr lang="en-US" sz="1104">
                <a:solidFill>
                  <a:schemeClr val="dk1"/>
                </a:solidFill>
                <a:latin typeface="Calibri"/>
                <a:ea typeface="Calibri"/>
                <a:cs typeface="Calibri"/>
                <a:sym typeface="Calibri"/>
              </a:rPr>
              <a:t>Recuerde a los alumnos sobre la tarea para la siguiente clase.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46" name="Google Shape;24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a:solidFill>
                <a:schemeClr val="dk1"/>
              </a:solidFill>
              <a:latin typeface="Calibri"/>
              <a:ea typeface="Calibri"/>
              <a:cs typeface="Calibri"/>
              <a:sym typeface="Calibri"/>
            </a:endParaRPr>
          </a:p>
          <a:p>
            <a:pPr indent="0" lvl="0" marL="0" rtl="0" algn="l">
              <a:lnSpc>
                <a:spcPct val="100000"/>
              </a:lnSpc>
              <a:spcBef>
                <a:spcPts val="600"/>
              </a:spcBef>
              <a:spcAft>
                <a:spcPts val="1000"/>
              </a:spcAft>
              <a:buSzPts val="1100"/>
              <a:buNone/>
            </a:pPr>
            <a:r>
              <a:t/>
            </a:r>
            <a:endParaRPr>
              <a:solidFill>
                <a:schemeClr val="dk1"/>
              </a:solidFill>
              <a:latin typeface="Calibri"/>
              <a:ea typeface="Calibri"/>
              <a:cs typeface="Calibri"/>
              <a:sym typeface="Calibri"/>
            </a:endParaRPr>
          </a:p>
        </p:txBody>
      </p:sp>
      <p:sp>
        <p:nvSpPr>
          <p:cNvPr id="256" name="Google Shape;256;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57150" rtl="0" algn="l">
              <a:lnSpc>
                <a:spcPct val="100000"/>
              </a:lnSpc>
              <a:spcBef>
                <a:spcPts val="1000"/>
              </a:spcBef>
              <a:spcAft>
                <a:spcPts val="1000"/>
              </a:spcAft>
              <a:buSzPts val="1100"/>
              <a:buNone/>
            </a:pPr>
            <a:r>
              <a:t/>
            </a:r>
            <a:endParaRPr/>
          </a:p>
        </p:txBody>
      </p:sp>
      <p:sp>
        <p:nvSpPr>
          <p:cNvPr id="264" name="Google Shape;264;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Salude a los alumnos mientras entren a la clase en vivo</a:t>
            </a:r>
            <a:r>
              <a:rPr b="1" lang="en-US">
                <a:solidFill>
                  <a:schemeClr val="dk1"/>
                </a:solidFill>
                <a:latin typeface="Calibri"/>
                <a:ea typeface="Calibri"/>
                <a:cs typeface="Calibri"/>
                <a:sym typeface="Calibri"/>
              </a:rPr>
              <a:t> </a:t>
            </a:r>
            <a:r>
              <a:rPr lang="en-US" sz="1104">
                <a:solidFill>
                  <a:schemeClr val="dk1"/>
                </a:solidFill>
                <a:latin typeface="Calibri"/>
                <a:ea typeface="Calibri"/>
                <a:cs typeface="Calibri"/>
                <a:sym typeface="Calibri"/>
              </a:rPr>
              <a:t>(5 minutos).  </a:t>
            </a:r>
            <a:endParaRPr b="1">
              <a:solidFill>
                <a:schemeClr val="dk1"/>
              </a:solidFill>
              <a:latin typeface="Calibri"/>
              <a:ea typeface="Calibri"/>
              <a:cs typeface="Calibri"/>
              <a:sym typeface="Calibri"/>
            </a:endParaRPr>
          </a:p>
          <a:p>
            <a:pPr indent="0" lvl="0" marL="228600" marR="171450" rtl="0" algn="l">
              <a:spcBef>
                <a:spcPts val="100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Repaso de las normas de Academia Cristo para los cursos en línea </a:t>
            </a:r>
            <a:r>
              <a:rPr lang="en-US" sz="1104">
                <a:solidFill>
                  <a:schemeClr val="dk1"/>
                </a:solidFill>
                <a:latin typeface="Calibri"/>
                <a:ea typeface="Calibri"/>
                <a:cs typeface="Calibri"/>
                <a:sym typeface="Calibri"/>
              </a:rPr>
              <a:t>y las reglas básicas de la etiqueta de los mismos. (1 minuto)</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a:t>
            </a:r>
            <a:r>
              <a:rPr lang="en-US" sz="1104">
                <a:solidFill>
                  <a:schemeClr val="dk1"/>
                </a:solidFill>
                <a:latin typeface="Calibri"/>
                <a:ea typeface="Calibri"/>
                <a:cs typeface="Calibri"/>
                <a:sym typeface="Calibri"/>
              </a:rPr>
              <a:t>Querido Padre Celestial: En tu Palabra nos das todo lo que necesitamos para nuestra salvación, también nos das el mejor  ejemplo para nuestra vida devocional, queremos aprender más y más de tu Hijo; te pedimos que  nos guíes a través de esta lección a poder llevar mejor nuestra vida devocional, y ver en ella los  tan grandes beneficios que recibimos. En el nombre de Jesús nuestro Señor te lo pedimos. Amén.</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91440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 las preguntas de repaso. </a:t>
            </a:r>
            <a:r>
              <a:rPr lang="en-US" sz="1104">
                <a:solidFill>
                  <a:schemeClr val="dk1"/>
                </a:solidFill>
                <a:latin typeface="Calibri"/>
                <a:ea typeface="Calibri"/>
                <a:cs typeface="Calibri"/>
                <a:sym typeface="Calibri"/>
              </a:rPr>
              <a:t>El profesor puede pedir a los estudiantes sus propias preguntas y comentarios; sin embargo, el enfoque principal será en las preguntas que se enviaron  en la preparación para la clase. (10 minutos) </a:t>
            </a:r>
            <a:endParaRPr sz="1104">
              <a:solidFill>
                <a:schemeClr val="dk1"/>
              </a:solidFill>
              <a:latin typeface="Calibri"/>
              <a:ea typeface="Calibri"/>
              <a:cs typeface="Calibri"/>
              <a:sym typeface="Calibri"/>
            </a:endParaRPr>
          </a:p>
          <a:p>
            <a:pPr indent="0" lvl="0" marL="228600" marR="171450" rtl="0" algn="l">
              <a:spcBef>
                <a:spcPts val="1000"/>
              </a:spcBef>
              <a:spcAft>
                <a:spcPts val="0"/>
              </a:spcAft>
              <a:buClr>
                <a:schemeClr val="dk1"/>
              </a:buClr>
              <a:buSzPts val="1100"/>
              <a:buFont typeface="Arial"/>
              <a:buNone/>
            </a:pPr>
            <a:r>
              <a:t/>
            </a:r>
            <a:endParaRPr b="1" sz="1104">
              <a:solidFill>
                <a:schemeClr val="dk1"/>
              </a:solidFill>
              <a:latin typeface="Calibri"/>
              <a:ea typeface="Calibri"/>
              <a:cs typeface="Calibri"/>
              <a:sym typeface="Calibri"/>
            </a:endParaRPr>
          </a:p>
          <a:p>
            <a:pPr indent="0" lvl="0" marL="228600" marR="171450" rtl="0" algn="l">
              <a:spcBef>
                <a:spcPts val="100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Repase el caso de Demetrio </a:t>
            </a:r>
            <a:endParaRPr b="1" sz="1104">
              <a:solidFill>
                <a:schemeClr val="dk1"/>
              </a:solidFill>
              <a:latin typeface="Calibri"/>
              <a:ea typeface="Calibri"/>
              <a:cs typeface="Calibri"/>
              <a:sym typeface="Calibri"/>
            </a:endParaRPr>
          </a:p>
          <a:p>
            <a:pPr indent="0" lvl="0" marL="228600" marR="171450" rtl="0" algn="l">
              <a:spcBef>
                <a:spcPts val="1000"/>
              </a:spcBef>
              <a:spcAft>
                <a:spcPts val="0"/>
              </a:spcAft>
              <a:buClr>
                <a:schemeClr val="dk1"/>
              </a:buClr>
              <a:buSzPts val="1100"/>
              <a:buFont typeface="Arial"/>
              <a:buNone/>
            </a:pPr>
            <a:r>
              <a:rPr lang="en-US" sz="1104">
                <a:solidFill>
                  <a:schemeClr val="dk1"/>
                </a:solidFill>
                <a:latin typeface="Calibri"/>
                <a:ea typeface="Calibri"/>
                <a:cs typeface="Calibri"/>
                <a:sym typeface="Calibri"/>
              </a:rPr>
              <a:t>Demetrio ya lleva un año estudiando con nosotros, en Academia Cristo. Él va progresando. Está  empezando a juntar un grupo. Él regresa un fin de semana a su pueblo natal para visitar a su  madre. En el camino, le llega la noticia trágica de que un vecino falleció en un accidente. Durante  su estancia, le hacen velorio al difunto, y al enterarse que David ya conoce la Palabra de Dios, le  piden dar unas palabras, un mensaje de consuelo, y hacer una oración por la familia. Los  presentes no saben mucho de la Palabra; tienen raíces católicas, pero no son muy activos. </a:t>
            </a:r>
            <a:endParaRPr b="1"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b="1" lang="en-US" sz="1104">
                <a:solidFill>
                  <a:schemeClr val="dk1"/>
                </a:solidFill>
                <a:latin typeface="Calibri"/>
                <a:ea typeface="Calibri"/>
                <a:cs typeface="Calibri"/>
                <a:sym typeface="Calibri"/>
              </a:rPr>
              <a:t>¿Qué debe hacer Demetrio sobre la petición que le hicieron? </a:t>
            </a:r>
            <a:endParaRPr b="1" sz="1104">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sz="1104">
                <a:solidFill>
                  <a:schemeClr val="dk1"/>
                </a:solidFill>
                <a:latin typeface="Calibri"/>
                <a:ea typeface="Calibri"/>
                <a:cs typeface="Calibri"/>
                <a:sym typeface="Calibri"/>
              </a:rPr>
              <a:t>Creo que estamos de acuerdo en que él necesita aprovechar la oportunidad para compartir el mensaje de la Palabra y hacer  oración por ellos, confiando que Dios les dará el consuelo que necesitan mediante el mensaje  del Evangelio. </a:t>
            </a:r>
            <a:endParaRPr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sz="1104">
              <a:solidFill>
                <a:schemeClr val="dk1"/>
              </a:solidFill>
              <a:latin typeface="Calibri"/>
              <a:ea typeface="Calibri"/>
              <a:cs typeface="Calibri"/>
              <a:sym typeface="Calibri"/>
            </a:endParaRPr>
          </a:p>
        </p:txBody>
      </p:sp>
      <p:sp>
        <p:nvSpPr>
          <p:cNvPr id="144" name="Google Shape;14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b="1" lang="en-US" sz="1104">
                <a:solidFill>
                  <a:schemeClr val="dk1"/>
                </a:solidFill>
                <a:latin typeface="Calibri"/>
                <a:ea typeface="Calibri"/>
                <a:cs typeface="Calibri"/>
                <a:sym typeface="Calibri"/>
              </a:rPr>
              <a:t>¿Qué es lo que tiene que decir? ¿Qué mensaje de la Palabra de Dios sugieren que comparta?  </a:t>
            </a:r>
            <a:endParaRPr b="1"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El mensaje siempre será de la Palabra de Dios, en situaciones como esta, se sugiere que se  escojan textos bíblicos que ayuden en el consuelo de la gente que está reunida, si de  antemano conoce que su vecino era creyente, tendrá la oportunidad de hablar sobre la vida  eterna que Dios tiene preparada para todos los que creen en Él, textos como Juan 11:25,26  “Yo soy la resurrección y la vida, el que cree en Mí, aunque esté muerto vivirá. Y todo aquel  que cree en Mí, no morirá eternamente”; o Filipenses 3:20 “nuestra ciudadanía está en los  cielos, de donde también esperamos al Salvador, al Señor Jesucristo” Son buenos versículos para el consuelo y esperanza que tenemos en la vida eterna ganada por Cristo. </a:t>
            </a:r>
            <a:endParaRPr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sz="1104">
              <a:solidFill>
                <a:schemeClr val="dk1"/>
              </a:solidFill>
              <a:latin typeface="Calibri"/>
              <a:ea typeface="Calibri"/>
              <a:cs typeface="Calibri"/>
              <a:sym typeface="Calibri"/>
            </a:endParaRPr>
          </a:p>
        </p:txBody>
      </p:sp>
      <p:sp>
        <p:nvSpPr>
          <p:cNvPr id="152" name="Google Shape;152;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8f58b83d9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b="1" lang="en-US" sz="1104">
                <a:solidFill>
                  <a:schemeClr val="dk1"/>
                </a:solidFill>
                <a:latin typeface="Calibri"/>
                <a:ea typeface="Calibri"/>
                <a:cs typeface="Calibri"/>
                <a:sym typeface="Calibri"/>
              </a:rPr>
              <a:t>¿Qué sugerencia se dio en el video para formar un mensaje devocional? (Ya sea en el  momento o planeado con anticipación) Utilizar las preguntas que ya ha utilizado en cursos  anteriores, y con ellas analizar el texto escogido. Las preguntas son: </a:t>
            </a:r>
            <a:endParaRPr b="1"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60" name="Google Shape;160;g2e8f58b83d9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sp>
        <p:nvSpPr>
          <p:cNvPr id="87" name="Google Shape;87;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8" name="Google Shape;88;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0" name="Google Shape;90;p1"/>
          <p:cNvPicPr preferRelativeResize="0"/>
          <p:nvPr/>
        </p:nvPicPr>
        <p:blipFill>
          <a:blip r:embed="rId4">
            <a:alphaModFix/>
          </a:blip>
          <a:stretch>
            <a:fillRect/>
          </a:stretch>
        </p:blipFill>
        <p:spPr>
          <a:xfrm>
            <a:off x="2041075" y="525664"/>
            <a:ext cx="2187900" cy="1353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g2e8fca77df3_0_5"/>
          <p:cNvSpPr txBox="1"/>
          <p:nvPr/>
        </p:nvSpPr>
        <p:spPr>
          <a:xfrm>
            <a:off x="2093150" y="1528050"/>
            <a:ext cx="8619000" cy="38019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¿De qué trata esta Palabra? </a:t>
            </a:r>
            <a:endParaRPr sz="3600">
              <a:solidFill>
                <a:schemeClr val="dk1"/>
              </a:solidFill>
              <a:latin typeface="Lato"/>
              <a:ea typeface="Lato"/>
              <a:cs typeface="Lato"/>
              <a:sym typeface="Lato"/>
            </a:endParaRPr>
          </a:p>
          <a:p>
            <a:pPr indent="-457200" lvl="0" marL="457200" rtl="0" algn="l">
              <a:spcBef>
                <a:spcPts val="1000"/>
              </a:spcBef>
              <a:spcAft>
                <a:spcPts val="0"/>
              </a:spcAft>
              <a:buClr>
                <a:schemeClr val="dk1"/>
              </a:buClr>
              <a:buSzPts val="3600"/>
              <a:buFont typeface="Lato"/>
              <a:buChar char="●"/>
            </a:pPr>
            <a:r>
              <a:rPr lang="en-US" sz="3600">
                <a:solidFill>
                  <a:schemeClr val="dk1"/>
                </a:solidFill>
                <a:latin typeface="Lato"/>
                <a:ea typeface="Lato"/>
                <a:cs typeface="Lato"/>
                <a:sym typeface="Lato"/>
              </a:rPr>
              <a:t>¿Qué pecado nos lleva a confesar esta Palabra? </a:t>
            </a:r>
            <a:endParaRPr sz="3600">
              <a:solidFill>
                <a:schemeClr val="dk1"/>
              </a:solidFill>
              <a:latin typeface="Lato"/>
              <a:ea typeface="Lato"/>
              <a:cs typeface="Lato"/>
              <a:sym typeface="Lato"/>
            </a:endParaRPr>
          </a:p>
          <a:p>
            <a:pPr indent="-457200" lvl="0" marL="457200" rtl="0" algn="l">
              <a:spcBef>
                <a:spcPts val="1000"/>
              </a:spcBef>
              <a:spcAft>
                <a:spcPts val="0"/>
              </a:spcAft>
              <a:buClr>
                <a:schemeClr val="dk1"/>
              </a:buClr>
              <a:buSzPts val="3600"/>
              <a:buFont typeface="Lato"/>
              <a:buChar char="●"/>
            </a:pPr>
            <a:r>
              <a:rPr lang="en-US" sz="3600">
                <a:solidFill>
                  <a:schemeClr val="dk1"/>
                </a:solidFill>
                <a:latin typeface="Lato"/>
                <a:ea typeface="Lato"/>
                <a:cs typeface="Lato"/>
                <a:sym typeface="Lato"/>
              </a:rPr>
              <a:t>¿Dónde vemos el amor de Dios en esta Palabra y en nuestras vidas? </a:t>
            </a:r>
            <a:endParaRPr sz="3600">
              <a:solidFill>
                <a:schemeClr val="dk1"/>
              </a:solidFill>
              <a:latin typeface="Lato"/>
              <a:ea typeface="Lato"/>
              <a:cs typeface="Lato"/>
              <a:sym typeface="Lato"/>
            </a:endParaRPr>
          </a:p>
          <a:p>
            <a:pPr indent="-457200" lvl="0" marL="457200" rtl="0" algn="l">
              <a:spcBef>
                <a:spcPts val="1000"/>
              </a:spcBef>
              <a:spcAft>
                <a:spcPts val="1000"/>
              </a:spcAft>
              <a:buClr>
                <a:schemeClr val="dk1"/>
              </a:buClr>
              <a:buSzPts val="3600"/>
              <a:buFont typeface="Lato"/>
              <a:buChar char="●"/>
            </a:pPr>
            <a:r>
              <a:rPr lang="en-US" sz="3600">
                <a:solidFill>
                  <a:schemeClr val="dk1"/>
                </a:solidFill>
                <a:latin typeface="Lato"/>
                <a:ea typeface="Lato"/>
                <a:cs typeface="Lato"/>
                <a:sym typeface="Lato"/>
              </a:rPr>
              <a:t>¿Qué quiere Dios que hagamos? </a:t>
            </a:r>
            <a:endParaRPr sz="3600">
              <a:solidFill>
                <a:schemeClr val="dk1"/>
              </a:solidFill>
              <a:latin typeface="Lato"/>
              <a:ea typeface="Lato"/>
              <a:cs typeface="Lato"/>
              <a:sym typeface="Lato"/>
            </a:endParaRPr>
          </a:p>
        </p:txBody>
      </p:sp>
      <p:sp>
        <p:nvSpPr>
          <p:cNvPr id="171" name="Google Shape;171;g2e8fca77df3_0_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2" name="Google Shape;172;g2e8fca77df3_0_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g2e8fca77df3_0_1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8" name="Google Shape;178;g2e8fca77df3_0_1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9" name="Google Shape;179;g2e8fca77df3_0_12"/>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180" name="Google Shape;180;g2e8fca77df3_0_12"/>
          <p:cNvSpPr txBox="1"/>
          <p:nvPr/>
        </p:nvSpPr>
        <p:spPr>
          <a:xfrm>
            <a:off x="3900778" y="4697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Formar Devociones</a:t>
            </a:r>
            <a:endParaRPr b="0" i="0" sz="4860" u="none" cap="none" strike="noStrike">
              <a:solidFill>
                <a:srgbClr val="009444"/>
              </a:solidFill>
              <a:latin typeface="Lato"/>
              <a:ea typeface="Lato"/>
              <a:cs typeface="Lato"/>
              <a:sym typeface="Lato"/>
            </a:endParaRPr>
          </a:p>
        </p:txBody>
      </p:sp>
      <p:cxnSp>
        <p:nvCxnSpPr>
          <p:cNvPr id="181" name="Google Shape;181;g2e8fca77df3_0_12"/>
          <p:cNvCxnSpPr/>
          <p:nvPr/>
        </p:nvCxnSpPr>
        <p:spPr>
          <a:xfrm>
            <a:off x="3985427" y="1356770"/>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82" name="Google Shape;182;g2e8fca77df3_0_12"/>
          <p:cNvSpPr txBox="1"/>
          <p:nvPr/>
        </p:nvSpPr>
        <p:spPr>
          <a:xfrm>
            <a:off x="3715925" y="1439100"/>
            <a:ext cx="8183700" cy="5033400"/>
          </a:xfrm>
          <a:prstGeom prst="rect">
            <a:avLst/>
          </a:prstGeom>
          <a:noFill/>
          <a:ln>
            <a:noFill/>
          </a:ln>
        </p:spPr>
        <p:txBody>
          <a:bodyPr anchorCtr="0" anchor="t" bIns="45700" lIns="91425" spcFirstLastPara="1" rIns="91425" wrap="square" tIns="45700">
            <a:spAutoFit/>
          </a:bodyPr>
          <a:lstStyle/>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Introducción (</a:t>
            </a:r>
            <a:r>
              <a:rPr b="1" lang="en-US" sz="3300">
                <a:solidFill>
                  <a:schemeClr val="dk1"/>
                </a:solidFill>
                <a:latin typeface="Lato"/>
                <a:ea typeface="Lato"/>
                <a:cs typeface="Lato"/>
                <a:sym typeface="Lato"/>
              </a:rPr>
              <a:t>CAPTAR</a:t>
            </a:r>
            <a:r>
              <a:rPr lang="en-US" sz="3300">
                <a:solidFill>
                  <a:schemeClr val="dk1"/>
                </a:solidFill>
                <a:latin typeface="Lato"/>
                <a:ea typeface="Lato"/>
                <a:cs typeface="Lato"/>
                <a:sym typeface="Lato"/>
              </a:rPr>
              <a:t>)</a:t>
            </a:r>
            <a:endParaRPr sz="3300">
              <a:solidFill>
                <a:schemeClr val="dk1"/>
              </a:solidFill>
              <a:latin typeface="Lato"/>
              <a:ea typeface="Lato"/>
              <a:cs typeface="Lato"/>
              <a:sym typeface="Lato"/>
            </a:endParaRPr>
          </a:p>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Texto Bíblico (</a:t>
            </a:r>
            <a:r>
              <a:rPr b="1" lang="en-US" sz="3300">
                <a:solidFill>
                  <a:schemeClr val="dk1"/>
                </a:solidFill>
                <a:latin typeface="Lato"/>
                <a:ea typeface="Lato"/>
                <a:cs typeface="Lato"/>
                <a:sym typeface="Lato"/>
              </a:rPr>
              <a:t>CONTAR</a:t>
            </a:r>
            <a:r>
              <a:rPr lang="en-US" sz="3300">
                <a:solidFill>
                  <a:schemeClr val="dk1"/>
                </a:solidFill>
                <a:latin typeface="Lato"/>
                <a:ea typeface="Lato"/>
                <a:cs typeface="Lato"/>
                <a:sym typeface="Lato"/>
              </a:rPr>
              <a:t>) </a:t>
            </a:r>
            <a:endParaRPr sz="3300">
              <a:solidFill>
                <a:schemeClr val="dk1"/>
              </a:solidFill>
              <a:latin typeface="Lato"/>
              <a:ea typeface="Lato"/>
              <a:cs typeface="Lato"/>
              <a:sym typeface="Lato"/>
            </a:endParaRPr>
          </a:p>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Utilizar las preguntas de </a:t>
            </a:r>
            <a:r>
              <a:rPr b="1" lang="en-US" sz="3300">
                <a:solidFill>
                  <a:schemeClr val="dk1"/>
                </a:solidFill>
                <a:latin typeface="Lato"/>
                <a:ea typeface="Lato"/>
                <a:cs typeface="Lato"/>
                <a:sym typeface="Lato"/>
              </a:rPr>
              <a:t>CONSOLIDAR</a:t>
            </a:r>
            <a:r>
              <a:rPr lang="en-US" sz="3300">
                <a:solidFill>
                  <a:schemeClr val="dk1"/>
                </a:solidFill>
                <a:latin typeface="Lato"/>
                <a:ea typeface="Lato"/>
                <a:cs typeface="Lato"/>
                <a:sym typeface="Lato"/>
              </a:rPr>
              <a:t>.</a:t>
            </a:r>
            <a:endParaRPr sz="3300">
              <a:solidFill>
                <a:schemeClr val="dk1"/>
              </a:solidFill>
              <a:latin typeface="Lato"/>
              <a:ea typeface="Lato"/>
              <a:cs typeface="Lato"/>
              <a:sym typeface="Lato"/>
            </a:endParaRPr>
          </a:p>
          <a:p>
            <a:pPr indent="-400050" lvl="1" marL="914400" rtl="0" algn="l">
              <a:spcBef>
                <a:spcPts val="0"/>
              </a:spcBef>
              <a:spcAft>
                <a:spcPts val="0"/>
              </a:spcAft>
              <a:buClr>
                <a:schemeClr val="dk1"/>
              </a:buClr>
              <a:buSzPts val="2700"/>
              <a:buFont typeface="Lato"/>
              <a:buChar char="○"/>
            </a:pPr>
            <a:r>
              <a:rPr lang="en-US" sz="2700">
                <a:solidFill>
                  <a:schemeClr val="dk1"/>
                </a:solidFill>
                <a:latin typeface="Lato"/>
                <a:ea typeface="Lato"/>
                <a:cs typeface="Lato"/>
                <a:sym typeface="Lato"/>
              </a:rPr>
              <a:t>¿De qué trata esta Palabra? </a:t>
            </a:r>
            <a:endParaRPr sz="2700">
              <a:solidFill>
                <a:schemeClr val="dk1"/>
              </a:solidFill>
              <a:latin typeface="Lato"/>
              <a:ea typeface="Lato"/>
              <a:cs typeface="Lato"/>
              <a:sym typeface="Lato"/>
            </a:endParaRPr>
          </a:p>
          <a:p>
            <a:pPr indent="-400050" lvl="1" marL="914400" rtl="0" algn="l">
              <a:spcBef>
                <a:spcPts val="0"/>
              </a:spcBef>
              <a:spcAft>
                <a:spcPts val="0"/>
              </a:spcAft>
              <a:buClr>
                <a:schemeClr val="dk1"/>
              </a:buClr>
              <a:buSzPts val="2700"/>
              <a:buFont typeface="Lato"/>
              <a:buChar char="○"/>
            </a:pPr>
            <a:r>
              <a:rPr lang="en-US" sz="2700">
                <a:solidFill>
                  <a:schemeClr val="dk1"/>
                </a:solidFill>
                <a:latin typeface="Lato"/>
                <a:ea typeface="Lato"/>
                <a:cs typeface="Lato"/>
                <a:sym typeface="Lato"/>
              </a:rPr>
              <a:t>¿Qué pecado nos lleva a confesar esta Palabra? </a:t>
            </a:r>
            <a:endParaRPr sz="2700">
              <a:solidFill>
                <a:schemeClr val="dk1"/>
              </a:solidFill>
              <a:latin typeface="Lato"/>
              <a:ea typeface="Lato"/>
              <a:cs typeface="Lato"/>
              <a:sym typeface="Lato"/>
            </a:endParaRPr>
          </a:p>
          <a:p>
            <a:pPr indent="-400050" lvl="1" marL="914400" rtl="0" algn="l">
              <a:spcBef>
                <a:spcPts val="0"/>
              </a:spcBef>
              <a:spcAft>
                <a:spcPts val="0"/>
              </a:spcAft>
              <a:buClr>
                <a:schemeClr val="dk1"/>
              </a:buClr>
              <a:buSzPts val="2700"/>
              <a:buFont typeface="Lato"/>
              <a:buChar char="○"/>
            </a:pPr>
            <a:r>
              <a:rPr lang="en-US" sz="2700">
                <a:solidFill>
                  <a:schemeClr val="dk1"/>
                </a:solidFill>
                <a:latin typeface="Lato"/>
                <a:ea typeface="Lato"/>
                <a:cs typeface="Lato"/>
                <a:sym typeface="Lato"/>
              </a:rPr>
              <a:t>¿Dónde vemos el amor de Dios en esta Palabra y en nuestras vidas? </a:t>
            </a:r>
            <a:endParaRPr sz="2700">
              <a:solidFill>
                <a:schemeClr val="dk1"/>
              </a:solidFill>
              <a:latin typeface="Lato"/>
              <a:ea typeface="Lato"/>
              <a:cs typeface="Lato"/>
              <a:sym typeface="Lato"/>
            </a:endParaRPr>
          </a:p>
          <a:p>
            <a:pPr indent="-400050" lvl="1" marL="914400" rtl="0" algn="l">
              <a:spcBef>
                <a:spcPts val="0"/>
              </a:spcBef>
              <a:spcAft>
                <a:spcPts val="0"/>
              </a:spcAft>
              <a:buClr>
                <a:schemeClr val="dk1"/>
              </a:buClr>
              <a:buSzPts val="2700"/>
              <a:buFont typeface="Lato"/>
              <a:buChar char="○"/>
            </a:pPr>
            <a:r>
              <a:rPr lang="en-US" sz="2700">
                <a:solidFill>
                  <a:schemeClr val="dk1"/>
                </a:solidFill>
                <a:latin typeface="Lato"/>
                <a:ea typeface="Lato"/>
                <a:cs typeface="Lato"/>
                <a:sym typeface="Lato"/>
              </a:rPr>
              <a:t>¿Qué quiere Dios que hagamos? </a:t>
            </a:r>
            <a:endParaRPr sz="2700">
              <a:solidFill>
                <a:schemeClr val="dk1"/>
              </a:solidFill>
              <a:latin typeface="Lato"/>
              <a:ea typeface="Lato"/>
              <a:cs typeface="Lato"/>
              <a:sym typeface="Lato"/>
            </a:endParaRPr>
          </a:p>
          <a:p>
            <a:pPr indent="-400050" lvl="1" marL="914400" rtl="0" algn="l">
              <a:spcBef>
                <a:spcPts val="0"/>
              </a:spcBef>
              <a:spcAft>
                <a:spcPts val="0"/>
              </a:spcAft>
              <a:buClr>
                <a:schemeClr val="dk1"/>
              </a:buClr>
              <a:buSzPts val="2700"/>
              <a:buFont typeface="Lato"/>
              <a:buChar char="○"/>
            </a:pPr>
            <a:r>
              <a:rPr lang="en-US" sz="2700">
                <a:solidFill>
                  <a:schemeClr val="dk1"/>
                </a:solidFill>
                <a:latin typeface="Lato"/>
                <a:ea typeface="Lato"/>
                <a:cs typeface="Lato"/>
                <a:sym typeface="Lato"/>
              </a:rPr>
              <a:t>Y ¿en qué ocasión o situación podríamos utilizar este salmo?  </a:t>
            </a:r>
            <a:endParaRPr sz="2700">
              <a:solidFill>
                <a:schemeClr val="dk1"/>
              </a:solidFill>
              <a:latin typeface="Lato"/>
              <a:ea typeface="Lato"/>
              <a:cs typeface="Lato"/>
              <a:sym typeface="Lato"/>
            </a:endParaRPr>
          </a:p>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Oración de conclusión. </a:t>
            </a:r>
            <a:endParaRPr sz="33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g2e8fca77df3_0_2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8" name="Google Shape;188;g2e8fca77df3_0_2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89" name="Google Shape;189;g2e8fca77df3_0_22"/>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190" name="Google Shape;190;g2e8fca77df3_0_22"/>
          <p:cNvSpPr txBox="1"/>
          <p:nvPr/>
        </p:nvSpPr>
        <p:spPr>
          <a:xfrm>
            <a:off x="3900778" y="4697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Introducción </a:t>
            </a:r>
            <a:endParaRPr b="0" i="0" sz="4860" u="none" cap="none" strike="noStrike">
              <a:solidFill>
                <a:srgbClr val="009444"/>
              </a:solidFill>
              <a:latin typeface="Lato"/>
              <a:ea typeface="Lato"/>
              <a:cs typeface="Lato"/>
              <a:sym typeface="Lato"/>
            </a:endParaRPr>
          </a:p>
        </p:txBody>
      </p:sp>
      <p:sp>
        <p:nvSpPr>
          <p:cNvPr id="191" name="Google Shape;191;g2e8fca77df3_0_22"/>
          <p:cNvSpPr txBox="1"/>
          <p:nvPr/>
        </p:nvSpPr>
        <p:spPr>
          <a:xfrm>
            <a:off x="3715925" y="1439100"/>
            <a:ext cx="8183700" cy="4663800"/>
          </a:xfrm>
          <a:prstGeom prst="rect">
            <a:avLst/>
          </a:prstGeom>
          <a:noFill/>
          <a:ln>
            <a:noFill/>
          </a:ln>
        </p:spPr>
        <p:txBody>
          <a:bodyPr anchorCtr="0" anchor="t" bIns="45700" lIns="91425" spcFirstLastPara="1" rIns="91425" wrap="square" tIns="45700">
            <a:spAutoFit/>
          </a:bodyPr>
          <a:lstStyle/>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Hacer una oración.</a:t>
            </a:r>
            <a:endParaRPr sz="3300">
              <a:solidFill>
                <a:schemeClr val="dk1"/>
              </a:solidFill>
              <a:latin typeface="Lato"/>
              <a:ea typeface="Lato"/>
              <a:cs typeface="Lato"/>
              <a:sym typeface="Lato"/>
            </a:endParaRPr>
          </a:p>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Seleccionar un texto bíblico acorde a la situación; leerlo 2+ veces.</a:t>
            </a:r>
            <a:endParaRPr sz="3300">
              <a:solidFill>
                <a:schemeClr val="dk1"/>
              </a:solidFill>
              <a:latin typeface="Lato"/>
              <a:ea typeface="Lato"/>
              <a:cs typeface="Lato"/>
              <a:sym typeface="Lato"/>
            </a:endParaRPr>
          </a:p>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Meditar en el texto respondiendo las 4 preguntas que vimos antes.</a:t>
            </a:r>
            <a:endParaRPr sz="3300">
              <a:solidFill>
                <a:schemeClr val="dk1"/>
              </a:solidFill>
              <a:latin typeface="Lato"/>
              <a:ea typeface="Lato"/>
              <a:cs typeface="Lato"/>
              <a:sym typeface="Lato"/>
            </a:endParaRPr>
          </a:p>
          <a:p>
            <a:pPr indent="0" lvl="0" marL="0" rtl="0" algn="l">
              <a:spcBef>
                <a:spcPts val="0"/>
              </a:spcBef>
              <a:spcAft>
                <a:spcPts val="0"/>
              </a:spcAft>
              <a:buNone/>
            </a:pPr>
            <a:r>
              <a:t/>
            </a:r>
            <a:endParaRPr sz="3300">
              <a:solidFill>
                <a:schemeClr val="dk1"/>
              </a:solidFill>
              <a:latin typeface="Lato"/>
              <a:ea typeface="Lato"/>
              <a:cs typeface="Lato"/>
              <a:sym typeface="Lato"/>
            </a:endParaRPr>
          </a:p>
          <a:p>
            <a:pPr indent="0" lvl="0" marL="0" rtl="0" algn="l">
              <a:spcBef>
                <a:spcPts val="0"/>
              </a:spcBef>
              <a:spcAft>
                <a:spcPts val="0"/>
              </a:spcAft>
              <a:buNone/>
            </a:pPr>
            <a:r>
              <a:rPr i="1" lang="en-US" sz="3300">
                <a:solidFill>
                  <a:schemeClr val="dk1"/>
                </a:solidFill>
                <a:latin typeface="Lato"/>
                <a:ea typeface="Lato"/>
                <a:cs typeface="Lato"/>
                <a:sym typeface="Lato"/>
              </a:rPr>
              <a:t>Después de que hemos determinado lo esencial del texto, ¿Como vamos a iniciar el  mensaje devocional? Es aquí donde entra </a:t>
            </a:r>
            <a:r>
              <a:rPr b="1" i="1" lang="en-US" sz="3300">
                <a:solidFill>
                  <a:schemeClr val="dk1"/>
                </a:solidFill>
                <a:latin typeface="Lato"/>
                <a:ea typeface="Lato"/>
                <a:cs typeface="Lato"/>
                <a:sym typeface="Lato"/>
              </a:rPr>
              <a:t>CAPTAR</a:t>
            </a:r>
            <a:r>
              <a:rPr i="1" lang="en-US" sz="3300">
                <a:solidFill>
                  <a:schemeClr val="dk1"/>
                </a:solidFill>
                <a:latin typeface="Lato"/>
                <a:ea typeface="Lato"/>
                <a:cs typeface="Lato"/>
                <a:sym typeface="Lato"/>
              </a:rPr>
              <a:t>. </a:t>
            </a:r>
            <a:endParaRPr i="1" sz="3300">
              <a:solidFill>
                <a:schemeClr val="dk1"/>
              </a:solidFill>
              <a:latin typeface="Lato"/>
              <a:ea typeface="Lato"/>
              <a:cs typeface="Lato"/>
              <a:sym typeface="Lato"/>
            </a:endParaRPr>
          </a:p>
        </p:txBody>
      </p:sp>
      <p:cxnSp>
        <p:nvCxnSpPr>
          <p:cNvPr id="192" name="Google Shape;192;g2e8fca77df3_0_22"/>
          <p:cNvCxnSpPr/>
          <p:nvPr/>
        </p:nvCxnSpPr>
        <p:spPr>
          <a:xfrm>
            <a:off x="3985427" y="1356770"/>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g2e8fca77df3_0_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8" name="Google Shape;198;g2e8fca77df3_0_3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9" name="Google Shape;199;g2e8fca77df3_0_3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00" name="Google Shape;200;g2e8fca77df3_0_37"/>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Salmo 103</a:t>
            </a:r>
            <a:endParaRPr b="0" i="0" sz="6000" u="none" cap="none" strike="noStrike">
              <a:solidFill>
                <a:srgbClr val="009444"/>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g2e8fca77df3_0_4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6" name="Google Shape;206;g2e8fca77df3_0_4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7" name="Google Shape;207;g2e8fca77df3_0_44"/>
          <p:cNvSpPr txBox="1"/>
          <p:nvPr/>
        </p:nvSpPr>
        <p:spPr>
          <a:xfrm>
            <a:off x="3875725" y="1327750"/>
            <a:ext cx="7589700" cy="380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600">
                <a:solidFill>
                  <a:schemeClr val="dk1"/>
                </a:solidFill>
                <a:latin typeface="Lato"/>
                <a:ea typeface="Lato"/>
                <a:cs typeface="Lato"/>
                <a:sym typeface="Lato"/>
              </a:rPr>
              <a:t>¿De qué trata esta Palabra?</a:t>
            </a:r>
            <a:endParaRPr b="1" sz="3600">
              <a:solidFill>
                <a:schemeClr val="dk1"/>
              </a:solidFill>
              <a:latin typeface="Lato"/>
              <a:ea typeface="Lato"/>
              <a:cs typeface="Lato"/>
              <a:sym typeface="Lato"/>
            </a:endParaRPr>
          </a:p>
          <a:p>
            <a:pPr indent="0" lvl="0" marL="0" marR="0" rtl="0" algn="l">
              <a:lnSpc>
                <a:spcPct val="100000"/>
              </a:lnSpc>
              <a:spcBef>
                <a:spcPts val="1000"/>
              </a:spcBef>
              <a:spcAft>
                <a:spcPts val="0"/>
              </a:spcAft>
              <a:buClr>
                <a:schemeClr val="dk1"/>
              </a:buClr>
              <a:buSzPts val="1100"/>
              <a:buFont typeface="Arial"/>
              <a:buNone/>
            </a:pPr>
            <a:r>
              <a:rPr b="1" lang="en-US" sz="3600">
                <a:solidFill>
                  <a:schemeClr val="dk1"/>
                </a:solidFill>
                <a:latin typeface="Lato"/>
                <a:ea typeface="Lato"/>
                <a:cs typeface="Lato"/>
                <a:sym typeface="Lato"/>
              </a:rPr>
              <a:t>¿Qué pecado nos lleva a confesar esta Palabra?</a:t>
            </a:r>
            <a:endParaRPr b="1" sz="3600">
              <a:solidFill>
                <a:schemeClr val="dk1"/>
              </a:solidFill>
              <a:latin typeface="Lato"/>
              <a:ea typeface="Lato"/>
              <a:cs typeface="Lato"/>
              <a:sym typeface="Lato"/>
            </a:endParaRPr>
          </a:p>
          <a:p>
            <a:pPr indent="0" lvl="0" marL="0" marR="0" rtl="0" algn="l">
              <a:lnSpc>
                <a:spcPct val="100000"/>
              </a:lnSpc>
              <a:spcBef>
                <a:spcPts val="1000"/>
              </a:spcBef>
              <a:spcAft>
                <a:spcPts val="0"/>
              </a:spcAft>
              <a:buClr>
                <a:schemeClr val="dk1"/>
              </a:buClr>
              <a:buSzPts val="1100"/>
              <a:buFont typeface="Arial"/>
              <a:buNone/>
            </a:pPr>
            <a:r>
              <a:rPr b="1" lang="en-US" sz="3600">
                <a:solidFill>
                  <a:schemeClr val="dk1"/>
                </a:solidFill>
                <a:latin typeface="Lato"/>
                <a:ea typeface="Lato"/>
                <a:cs typeface="Lato"/>
                <a:sym typeface="Lato"/>
              </a:rPr>
              <a:t>¿Dónde vemos el amor de Dios en esta Palabra y en nuestras vidas?</a:t>
            </a:r>
            <a:endParaRPr b="1" sz="3600">
              <a:solidFill>
                <a:schemeClr val="dk1"/>
              </a:solidFill>
              <a:latin typeface="Lato"/>
              <a:ea typeface="Lato"/>
              <a:cs typeface="Lato"/>
              <a:sym typeface="Lato"/>
            </a:endParaRPr>
          </a:p>
          <a:p>
            <a:pPr indent="0" lvl="0" marL="0" marR="0" rtl="0" algn="l">
              <a:lnSpc>
                <a:spcPct val="100000"/>
              </a:lnSpc>
              <a:spcBef>
                <a:spcPts val="1000"/>
              </a:spcBef>
              <a:spcAft>
                <a:spcPts val="1000"/>
              </a:spcAft>
              <a:buClr>
                <a:schemeClr val="dk1"/>
              </a:buClr>
              <a:buSzPts val="1100"/>
              <a:buFont typeface="Arial"/>
              <a:buNone/>
            </a:pPr>
            <a:r>
              <a:rPr b="1" lang="en-US" sz="3600">
                <a:solidFill>
                  <a:schemeClr val="dk1"/>
                </a:solidFill>
                <a:latin typeface="Lato"/>
                <a:ea typeface="Lato"/>
                <a:cs typeface="Lato"/>
                <a:sym typeface="Lato"/>
              </a:rPr>
              <a:t>¿Qué quiere Dios que hagamos?</a:t>
            </a:r>
            <a:endParaRPr b="1" sz="3600">
              <a:solidFill>
                <a:schemeClr val="dk1"/>
              </a:solidFill>
              <a:latin typeface="Lato"/>
              <a:ea typeface="Lato"/>
              <a:cs typeface="Lato"/>
              <a:sym typeface="Lato"/>
            </a:endParaRPr>
          </a:p>
        </p:txBody>
      </p:sp>
      <p:pic>
        <p:nvPicPr>
          <p:cNvPr descr="A green bird with leaves&#10;&#10;Description automatically generated" id="208" name="Google Shape;208;g2e8fca77df3_0_4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g2e8fca77df3_0_5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14" name="Google Shape;214;g2e8fca77df3_0_5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15" name="Google Shape;215;g2e8fca77df3_0_55"/>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216" name="Google Shape;216;g2e8fca77df3_0_55"/>
          <p:cNvSpPr txBox="1"/>
          <p:nvPr/>
        </p:nvSpPr>
        <p:spPr>
          <a:xfrm>
            <a:off x="3900778" y="16127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Captar</a:t>
            </a:r>
            <a:endParaRPr b="0" i="0" sz="4860" u="none" cap="none" strike="noStrike">
              <a:solidFill>
                <a:srgbClr val="009444"/>
              </a:solidFill>
              <a:latin typeface="Lato"/>
              <a:ea typeface="Lato"/>
              <a:cs typeface="Lato"/>
              <a:sym typeface="Lato"/>
            </a:endParaRPr>
          </a:p>
        </p:txBody>
      </p:sp>
      <p:cxnSp>
        <p:nvCxnSpPr>
          <p:cNvPr id="217" name="Google Shape;217;g2e8fca77df3_0_55"/>
          <p:cNvCxnSpPr/>
          <p:nvPr/>
        </p:nvCxnSpPr>
        <p:spPr>
          <a:xfrm>
            <a:off x="3985427" y="2499770"/>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8" name="Google Shape;218;g2e8fca77df3_0_55"/>
          <p:cNvSpPr txBox="1"/>
          <p:nvPr/>
        </p:nvSpPr>
        <p:spPr>
          <a:xfrm>
            <a:off x="3715925" y="2582100"/>
            <a:ext cx="8183700" cy="2124000"/>
          </a:xfrm>
          <a:prstGeom prst="rect">
            <a:avLst/>
          </a:prstGeom>
          <a:noFill/>
          <a:ln>
            <a:noFill/>
          </a:ln>
        </p:spPr>
        <p:txBody>
          <a:bodyPr anchorCtr="0" anchor="t" bIns="45700" lIns="91425" spcFirstLastPara="1" rIns="91425" wrap="square" tIns="45700">
            <a:spAutoFit/>
          </a:bodyPr>
          <a:lstStyle/>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anécdota</a:t>
            </a:r>
            <a:endParaRPr sz="3300">
              <a:solidFill>
                <a:schemeClr val="dk1"/>
              </a:solidFill>
              <a:latin typeface="Lato"/>
              <a:ea typeface="Lato"/>
              <a:cs typeface="Lato"/>
              <a:sym typeface="Lato"/>
            </a:endParaRPr>
          </a:p>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un mensaje personal</a:t>
            </a:r>
            <a:endParaRPr sz="3300">
              <a:solidFill>
                <a:schemeClr val="dk1"/>
              </a:solidFill>
              <a:latin typeface="Lato"/>
              <a:ea typeface="Lato"/>
              <a:cs typeface="Lato"/>
              <a:sym typeface="Lato"/>
            </a:endParaRPr>
          </a:p>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permite que los alumnos compartan algo que pueda introducir el tema del texto</a:t>
            </a:r>
            <a:endParaRPr i="1" sz="330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g2e8fca77df3_0_6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24" name="Google Shape;224;g2e8fca77df3_0_6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25" name="Google Shape;225;g2e8fca77df3_0_66"/>
          <p:cNvPicPr preferRelativeResize="0"/>
          <p:nvPr/>
        </p:nvPicPr>
        <p:blipFill rotWithShape="1">
          <a:blip r:embed="rId4">
            <a:alphaModFix/>
          </a:blip>
          <a:srcRect b="13165" l="0" r="0" t="34255"/>
          <a:stretch/>
        </p:blipFill>
        <p:spPr>
          <a:xfrm>
            <a:off x="1901675" y="289438"/>
            <a:ext cx="7959680" cy="62791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g2e8fca77df3_0_14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31" name="Google Shape;231;g2e8fca77df3_0_14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32" name="Google Shape;232;g2e8fca77df3_0_147"/>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233" name="Google Shape;233;g2e8fca77df3_0_147"/>
          <p:cNvSpPr txBox="1"/>
          <p:nvPr/>
        </p:nvSpPr>
        <p:spPr>
          <a:xfrm>
            <a:off x="3900778" y="13079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Crear un Directorio</a:t>
            </a:r>
            <a:endParaRPr b="0" i="0" sz="4860" u="none" cap="none" strike="noStrike">
              <a:solidFill>
                <a:srgbClr val="009444"/>
              </a:solidFill>
              <a:latin typeface="Lato"/>
              <a:ea typeface="Lato"/>
              <a:cs typeface="Lato"/>
              <a:sym typeface="Lato"/>
            </a:endParaRPr>
          </a:p>
        </p:txBody>
      </p:sp>
      <p:sp>
        <p:nvSpPr>
          <p:cNvPr id="234" name="Google Shape;234;g2e8fca77df3_0_147"/>
          <p:cNvSpPr txBox="1"/>
          <p:nvPr/>
        </p:nvSpPr>
        <p:spPr>
          <a:xfrm>
            <a:off x="3715925" y="2277300"/>
            <a:ext cx="8183700" cy="2760300"/>
          </a:xfrm>
          <a:prstGeom prst="rect">
            <a:avLst/>
          </a:prstGeom>
          <a:noFill/>
          <a:ln>
            <a:noFill/>
          </a:ln>
        </p:spPr>
        <p:txBody>
          <a:bodyPr anchorCtr="0" anchor="t" bIns="45700" lIns="91425" spcFirstLastPara="1" rIns="91425" wrap="square" tIns="45700">
            <a:spAutoFit/>
          </a:bodyPr>
          <a:lstStyle/>
          <a:p>
            <a:pPr indent="-438150" lvl="0" marL="457200" rtl="0" algn="l">
              <a:spcBef>
                <a:spcPts val="0"/>
              </a:spcBef>
              <a:spcAft>
                <a:spcPts val="0"/>
              </a:spcAft>
              <a:buClr>
                <a:schemeClr val="dk1"/>
              </a:buClr>
              <a:buSzPts val="3300"/>
              <a:buFont typeface="Lato"/>
              <a:buChar char="●"/>
            </a:pPr>
            <a:r>
              <a:rPr lang="en-US" sz="3300">
                <a:solidFill>
                  <a:schemeClr val="dk1"/>
                </a:solidFill>
                <a:latin typeface="Lato"/>
                <a:ea typeface="Lato"/>
                <a:cs typeface="Lato"/>
                <a:sym typeface="Lato"/>
              </a:rPr>
              <a:t>Hacer una </a:t>
            </a:r>
            <a:r>
              <a:rPr lang="en-US" sz="3300">
                <a:solidFill>
                  <a:schemeClr val="dk1"/>
                </a:solidFill>
                <a:latin typeface="Lato"/>
                <a:ea typeface="Lato"/>
                <a:cs typeface="Lato"/>
                <a:sym typeface="Lato"/>
              </a:rPr>
              <a:t> lista de todas las situaciones que quisiéramos estar listos para compartir la Palabra  de Dios mediante un mensaje devocional</a:t>
            </a:r>
            <a:r>
              <a:rPr lang="en-US" sz="3300">
                <a:solidFill>
                  <a:schemeClr val="dk1"/>
                </a:solidFill>
                <a:latin typeface="Lato"/>
                <a:ea typeface="Lato"/>
                <a:cs typeface="Lato"/>
                <a:sym typeface="Lato"/>
              </a:rPr>
              <a:t>.</a:t>
            </a:r>
            <a:endParaRPr sz="3300">
              <a:solidFill>
                <a:schemeClr val="dk1"/>
              </a:solidFill>
              <a:latin typeface="Lato"/>
              <a:ea typeface="Lato"/>
              <a:cs typeface="Lato"/>
              <a:sym typeface="Lato"/>
            </a:endParaRPr>
          </a:p>
          <a:p>
            <a:pPr indent="-438150" lvl="0" marL="457200" rtl="0" algn="l">
              <a:spcBef>
                <a:spcPts val="1000"/>
              </a:spcBef>
              <a:spcAft>
                <a:spcPts val="1000"/>
              </a:spcAft>
              <a:buClr>
                <a:schemeClr val="dk1"/>
              </a:buClr>
              <a:buSzPts val="3300"/>
              <a:buFont typeface="Lato"/>
              <a:buChar char="●"/>
            </a:pPr>
            <a:r>
              <a:rPr b="1" lang="en-US" sz="3300">
                <a:solidFill>
                  <a:schemeClr val="dk1"/>
                </a:solidFill>
                <a:latin typeface="Lato"/>
                <a:ea typeface="Lato"/>
                <a:cs typeface="Lato"/>
                <a:sym typeface="Lato"/>
              </a:rPr>
              <a:t>Proyecto Final</a:t>
            </a:r>
            <a:endParaRPr b="1" sz="3300">
              <a:solidFill>
                <a:schemeClr val="dk1"/>
              </a:solidFill>
              <a:latin typeface="Lato"/>
              <a:ea typeface="Lato"/>
              <a:cs typeface="Lato"/>
              <a:sym typeface="Lato"/>
            </a:endParaRPr>
          </a:p>
        </p:txBody>
      </p:sp>
      <p:cxnSp>
        <p:nvCxnSpPr>
          <p:cNvPr id="235" name="Google Shape;235;g2e8fca77df3_0_147"/>
          <p:cNvCxnSpPr/>
          <p:nvPr/>
        </p:nvCxnSpPr>
        <p:spPr>
          <a:xfrm>
            <a:off x="3985427" y="2194970"/>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41" name="Google Shape;241;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2" name="Google Shape;242;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3" name="Google Shape;243;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49" name="Google Shape;249;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0" name="Google Shape;250;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1" name="Google Shape;251;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52" name="Google Shape;252;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253" name="Google Shape;253;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59" name="Google Shape;259;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0" name="Google Shape;260;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61" name="Google Shape;261;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8" name="Google Shape;268;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269" name="Google Shape;269;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270" name="Google Shape;270;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71" name="Google Shape;271;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2"/>
          <p:cNvSpPr txBox="1"/>
          <p:nvPr/>
        </p:nvSpPr>
        <p:spPr>
          <a:xfrm>
            <a:off x="4127372" y="3349425"/>
            <a:ext cx="74352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Un Mensaje para Compartir</a:t>
            </a:r>
            <a:endParaRPr sz="3888">
              <a:solidFill>
                <a:schemeClr val="dk1"/>
              </a:solidFill>
              <a:latin typeface="Lato"/>
              <a:ea typeface="Lato"/>
              <a:cs typeface="Lato"/>
              <a:sym typeface="Lato"/>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7" name="Google Shape;147;p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8" name="Google Shape;148;p28"/>
          <p:cNvSpPr txBox="1"/>
          <p:nvPr/>
        </p:nvSpPr>
        <p:spPr>
          <a:xfrm>
            <a:off x="3840450" y="26086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debe hacer Demetrio sobre la petición que le hicieron? </a:t>
            </a:r>
            <a:endParaRPr b="0" i="0" sz="4000" u="none" cap="none" strike="noStrike">
              <a:solidFill>
                <a:schemeClr val="dk1"/>
              </a:solidFill>
              <a:latin typeface="Lato"/>
              <a:ea typeface="Lato"/>
              <a:cs typeface="Lato"/>
              <a:sym typeface="Lato"/>
            </a:endParaRPr>
          </a:p>
        </p:txBody>
      </p:sp>
      <p:pic>
        <p:nvPicPr>
          <p:cNvPr descr="A green bird with leaves&#10;&#10;Description automatically generated" id="149" name="Google Shape;149;p28"/>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6" name="Google Shape;156;g2e8f58b83d9_0_989"/>
          <p:cNvSpPr txBox="1"/>
          <p:nvPr/>
        </p:nvSpPr>
        <p:spPr>
          <a:xfrm>
            <a:off x="3875725" y="2242150"/>
            <a:ext cx="7592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es lo que tiene que decir? ¿Qué mensaje de la Palabra de Dios sugieren que comparta?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e8f58b83d9_0_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g2e8f58b83d9_0_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4" name="Google Shape;164;g2e8f58b83d9_0_3"/>
          <p:cNvSpPr txBox="1"/>
          <p:nvPr/>
        </p:nvSpPr>
        <p:spPr>
          <a:xfrm>
            <a:off x="3875725" y="2318350"/>
            <a:ext cx="8023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sugerencia se dio en el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video para formar un mensaje devocional?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65" name="Google Shape;165;g2e8f58b83d9_0_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