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jpeg"/><Relationship Id="rId4" Type="http://schemas.openxmlformats.org/officeDocument/2006/relationships/image" Target="../media/image8.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9.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a:off x="1695108" y="523366"/>
            <a:ext cx="8878299" cy="58266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2" name="TextBox 1"/>
          <p:cNvSpPr txBox="1"/>
          <p:nvPr/>
        </p:nvSpPr>
        <p:spPr>
          <a:xfrm>
            <a:off x="534234" y="547537"/>
            <a:ext cx="11132434"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es el tema principal del libro de Santiago?</a:t>
            </a:r>
          </a:p>
        </p:txBody>
      </p:sp>
      <p:sp>
        <p:nvSpPr>
          <p:cNvPr id="143" name="TextBox 3"/>
          <p:cNvSpPr txBox="1"/>
          <p:nvPr/>
        </p:nvSpPr>
        <p:spPr>
          <a:xfrm>
            <a:off x="1116291" y="1886606"/>
            <a:ext cx="9959418" cy="446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buSzPct val="100000"/>
              <a:buFont typeface="Arial"/>
              <a:buChar char="•"/>
              <a:defRPr sz="3600">
                <a:solidFill>
                  <a:srgbClr val="018443"/>
                </a:solidFill>
                <a:latin typeface="Berlin Sans FB"/>
                <a:ea typeface="Berlin Sans FB"/>
                <a:cs typeface="Berlin Sans FB"/>
                <a:sym typeface="Berlin Sans FB"/>
              </a:defRPr>
            </a:lvl1pPr>
          </a:lstStyle>
          <a:p>
            <a:pPr/>
            <a:r>
              <a:t>No es un libro doctrinal. Más bien aborda directamente la autocomplacencia, la hipocresía y el autoengaño. Posee muchas (54) directrices o imperativos, similar al libro de Proverbios. El punto principal es que la fe real y genuina produce buenas obras. La ausencia de buenas obras indica una fe muerta. </a:t>
            </a:r>
          </a:p>
        </p:txBody>
      </p:sp>
      <p:sp>
        <p:nvSpPr>
          <p:cNvPr id="144" name="TextBox 7"/>
          <p:cNvSpPr txBox="1"/>
          <p:nvPr/>
        </p:nvSpPr>
        <p:spPr>
          <a:xfrm>
            <a:off x="534233" y="6276547"/>
            <a:ext cx="144956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10</a:t>
            </a:r>
          </a:p>
        </p:txBody>
      </p:sp>
      <p:sp>
        <p:nvSpPr>
          <p:cNvPr id="145"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8" name="TextBox 1"/>
          <p:cNvSpPr txBox="1"/>
          <p:nvPr/>
        </p:nvSpPr>
        <p:spPr>
          <a:xfrm>
            <a:off x="959663" y="1704935"/>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¿Qué nos puede contar del libro de Filemón?</a:t>
            </a:r>
          </a:p>
        </p:txBody>
      </p:sp>
      <p:sp>
        <p:nvSpPr>
          <p:cNvPr id="149" name="TextBox 5"/>
          <p:cNvSpPr txBox="1"/>
          <p:nvPr/>
        </p:nvSpPr>
        <p:spPr>
          <a:xfrm>
            <a:off x="1301671" y="3850299"/>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50"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11</a:t>
            </a:r>
          </a:p>
        </p:txBody>
      </p:sp>
      <p:sp>
        <p:nvSpPr>
          <p:cNvPr id="15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9"/>
                                        </p:tgtEl>
                                        <p:attrNameLst>
                                          <p:attrName>style.visibility</p:attrName>
                                        </p:attrNameLst>
                                      </p:cBhvr>
                                      <p:to>
                                        <p:strVal val="visible"/>
                                      </p:to>
                                    </p:set>
                                    <p:anim calcmode="lin" valueType="num">
                                      <p:cBhvr>
                                        <p:cTn id="7" dur="500" fill="hold"/>
                                        <p:tgtEl>
                                          <p:spTgt spid="149"/>
                                        </p:tgtEl>
                                        <p:attrNameLst>
                                          <p:attrName>ppt_x</p:attrName>
                                        </p:attrNameLst>
                                      </p:cBhvr>
                                      <p:tavLst>
                                        <p:tav tm="0">
                                          <p:val>
                                            <p:strVal val="#ppt_x"/>
                                          </p:val>
                                        </p:tav>
                                        <p:tav tm="100000">
                                          <p:val>
                                            <p:strVal val="#ppt_x"/>
                                          </p:val>
                                        </p:tav>
                                      </p:tavLst>
                                    </p:anim>
                                    <p:anim calcmode="lin" valueType="num">
                                      <p:cBhvr>
                                        <p:cTn id="8"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54" name="TextBox 1"/>
          <p:cNvSpPr txBox="1"/>
          <p:nvPr/>
        </p:nvSpPr>
        <p:spPr>
          <a:xfrm>
            <a:off x="959663" y="309263"/>
            <a:ext cx="10272674"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latin typeface="Berlin Sans FB Demi"/>
                <a:ea typeface="Berlin Sans FB Demi"/>
                <a:cs typeface="Berlin Sans FB Demi"/>
                <a:sym typeface="Berlin Sans FB Demi"/>
              </a:defRPr>
            </a:lvl1pPr>
          </a:lstStyle>
          <a:p>
            <a:pPr/>
            <a:r>
              <a:t>¿Qué nos puede contar del libro de Filemón?</a:t>
            </a:r>
          </a:p>
        </p:txBody>
      </p:sp>
      <p:sp>
        <p:nvSpPr>
          <p:cNvPr id="155" name="TextBox 3"/>
          <p:cNvSpPr txBox="1"/>
          <p:nvPr/>
        </p:nvSpPr>
        <p:spPr>
          <a:xfrm>
            <a:off x="746948" y="1153569"/>
            <a:ext cx="10698103" cy="618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3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Filemón fue escrito por Pablo durante sus dos años de arresto domiciliario en Roma, esto en los años 61 o 62 d. C. Onésimo era un esclavo que se escapó de su amo, se volvió cristiano y le sirvió a Pablo durante su tiempo en prisión.</a:t>
            </a:r>
          </a:p>
          <a:p>
            <a:pPr marL="457200" indent="-457200">
              <a:buSzPct val="100000"/>
              <a:buFont typeface="Arial"/>
              <a:buChar char="•"/>
              <a:defRPr sz="33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Ahora Pablo lo envía de regreso con Filemón, que también era cristiano y amo de Onésimo, suplicándole que lo reciba, pero no como esclavo sino como un hermano.</a:t>
            </a:r>
          </a:p>
          <a:p>
            <a:pPr marL="457200" indent="-457200">
              <a:buSzPct val="100000"/>
              <a:buFont typeface="Arial"/>
              <a:buChar char="•"/>
              <a:defRPr sz="33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Pablo le dice a Filemón que le cobre a él la deuda de Onésimo; un paralelo de nuestra deuda por el pecado que le fue cobrada a Jesús. </a:t>
            </a:r>
          </a:p>
        </p:txBody>
      </p:sp>
      <p:sp>
        <p:nvSpPr>
          <p:cNvPr id="156"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12</a:t>
            </a:r>
          </a:p>
        </p:txBody>
      </p:sp>
      <p:sp>
        <p:nvSpPr>
          <p:cNvPr id="157"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5">
                                            <p:txEl>
                                              <p:pRg st="1" end="1"/>
                                            </p:txEl>
                                          </p:spTgt>
                                        </p:tgtEl>
                                        <p:attrNameLst>
                                          <p:attrName>style.visibility</p:attrName>
                                        </p:attrNameLst>
                                      </p:cBhvr>
                                      <p:to>
                                        <p:strVal val="visible"/>
                                      </p:to>
                                    </p:set>
                                    <p:anim calcmode="lin" valueType="num">
                                      <p:cBhvr>
                                        <p:cTn id="7" dur="500" fill="hold"/>
                                        <p:tgtEl>
                                          <p:spTgt spid="155">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55">
                                            <p:txEl>
                                              <p:pRg st="2" end="2"/>
                                            </p:txEl>
                                          </p:spTgt>
                                        </p:tgtEl>
                                        <p:attrNameLst>
                                          <p:attrName>style.visibility</p:attrName>
                                        </p:attrNameLst>
                                      </p:cBhvr>
                                      <p:to>
                                        <p:strVal val="visible"/>
                                      </p:to>
                                    </p:set>
                                    <p:anim calcmode="lin" valueType="num">
                                      <p:cBhvr>
                                        <p:cTn id="13" dur="500" fill="hold"/>
                                        <p:tgtEl>
                                          <p:spTgt spid="155">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5"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0"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13</a:t>
            </a:r>
          </a:p>
        </p:txBody>
      </p:sp>
      <p:sp>
        <p:nvSpPr>
          <p:cNvPr id="16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62" name="TextBox 11"/>
          <p:cNvSpPr txBox="1"/>
          <p:nvPr/>
        </p:nvSpPr>
        <p:spPr>
          <a:xfrm>
            <a:off x="959663" y="855821"/>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Resumamos  5-10 minutos</a:t>
            </a:r>
          </a:p>
        </p:txBody>
      </p:sp>
      <p:grpSp>
        <p:nvGrpSpPr>
          <p:cNvPr id="165" name="Imagen 1"/>
          <p:cNvGrpSpPr/>
          <p:nvPr/>
        </p:nvGrpSpPr>
        <p:grpSpPr>
          <a:xfrm>
            <a:off x="3327175" y="2305504"/>
            <a:ext cx="5537650" cy="3696675"/>
            <a:chOff x="0" y="0"/>
            <a:chExt cx="5537648" cy="3696673"/>
          </a:xfrm>
        </p:grpSpPr>
        <p:sp>
          <p:nvSpPr>
            <p:cNvPr id="163" name="Rectangle"/>
            <p:cNvSpPr/>
            <p:nvPr/>
          </p:nvSpPr>
          <p:spPr>
            <a:xfrm>
              <a:off x="0" y="0"/>
              <a:ext cx="5537649" cy="3696674"/>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164" name="image8.png" descr="image8.png"/>
            <p:cNvPicPr>
              <a:picLocks noChangeAspect="1"/>
            </p:cNvPicPr>
            <p:nvPr/>
          </p:nvPicPr>
          <p:blipFill>
            <a:blip r:embed="rId3">
              <a:extLst/>
            </a:blip>
            <a:stretch>
              <a:fillRect/>
            </a:stretch>
          </p:blipFill>
          <p:spPr>
            <a:xfrm>
              <a:off x="0" y="0"/>
              <a:ext cx="5537649" cy="3696674"/>
            </a:xfrm>
            <a:prstGeom prst="rect">
              <a:avLst/>
            </a:prstGeom>
            <a:ln w="190500" cap="sq">
              <a:solidFill>
                <a:srgbClr val="FFFFFF"/>
              </a:solidFill>
              <a:prstDash val="solid"/>
              <a:miter lim="800000"/>
            </a:ln>
            <a:effectLst>
              <a:outerShdw sx="100000" sy="100000" kx="0" ky="0" algn="b" rotWithShape="0" blurRad="63500" dist="50800" dir="12900000">
                <a:srgbClr val="000000">
                  <a:alpha val="30000"/>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8"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14</a:t>
            </a:r>
          </a:p>
        </p:txBody>
      </p:sp>
      <p:sp>
        <p:nvSpPr>
          <p:cNvPr id="16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170" name="Picture 2" descr="Picture 2"/>
          <p:cNvPicPr>
            <a:picLocks noChangeAspect="1"/>
          </p:cNvPicPr>
          <p:nvPr/>
        </p:nvPicPr>
        <p:blipFill>
          <a:blip r:embed="rId3">
            <a:extLst/>
          </a:blip>
          <a:stretch>
            <a:fillRect/>
          </a:stretch>
        </p:blipFill>
        <p:spPr>
          <a:xfrm>
            <a:off x="1659466" y="1165636"/>
            <a:ext cx="8598963" cy="4836917"/>
          </a:xfrm>
          <a:prstGeom prst="rect">
            <a:avLst/>
          </a:prstGeom>
          <a:ln w="12700">
            <a:miter lim="400000"/>
          </a:ln>
        </p:spPr>
      </p:pic>
      <p:sp>
        <p:nvSpPr>
          <p:cNvPr id="171" name="TextBox 7"/>
          <p:cNvSpPr txBox="1"/>
          <p:nvPr/>
        </p:nvSpPr>
        <p:spPr>
          <a:xfrm>
            <a:off x="959663" y="212119"/>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Santiago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4"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15</a:t>
            </a:r>
          </a:p>
        </p:txBody>
      </p:sp>
      <p:sp>
        <p:nvSpPr>
          <p:cNvPr id="17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76" name="TextBox 7"/>
          <p:cNvSpPr txBox="1"/>
          <p:nvPr/>
        </p:nvSpPr>
        <p:spPr>
          <a:xfrm>
            <a:off x="959663" y="212119"/>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Tema principal del libro de Santiago</a:t>
            </a:r>
          </a:p>
        </p:txBody>
      </p:sp>
      <p:pic>
        <p:nvPicPr>
          <p:cNvPr id="177" name="Picture 2" descr="Picture 2"/>
          <p:cNvPicPr>
            <a:picLocks noChangeAspect="1"/>
          </p:cNvPicPr>
          <p:nvPr/>
        </p:nvPicPr>
        <p:blipFill>
          <a:blip r:embed="rId3">
            <a:extLst/>
          </a:blip>
          <a:stretch>
            <a:fillRect/>
          </a:stretch>
        </p:blipFill>
        <p:spPr>
          <a:xfrm>
            <a:off x="1913466" y="1210734"/>
            <a:ext cx="8365068" cy="47053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0"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16</a:t>
            </a:r>
          </a:p>
        </p:txBody>
      </p:sp>
      <p:sp>
        <p:nvSpPr>
          <p:cNvPr id="18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182" name="Picture 4" descr="Picture 4"/>
          <p:cNvPicPr>
            <a:picLocks noChangeAspect="1"/>
          </p:cNvPicPr>
          <p:nvPr/>
        </p:nvPicPr>
        <p:blipFill>
          <a:blip r:embed="rId3">
            <a:extLst/>
          </a:blip>
          <a:stretch>
            <a:fillRect/>
          </a:stretch>
        </p:blipFill>
        <p:spPr>
          <a:xfrm>
            <a:off x="6551224" y="1091890"/>
            <a:ext cx="3429001" cy="4231881"/>
          </a:xfrm>
          <a:prstGeom prst="rect">
            <a:avLst/>
          </a:prstGeom>
          <a:ln w="12700">
            <a:miter lim="400000"/>
          </a:ln>
        </p:spPr>
      </p:pic>
      <p:pic>
        <p:nvPicPr>
          <p:cNvPr id="183" name="Picture 6" descr="Picture 6"/>
          <p:cNvPicPr>
            <a:picLocks noChangeAspect="1"/>
          </p:cNvPicPr>
          <p:nvPr/>
        </p:nvPicPr>
        <p:blipFill>
          <a:blip r:embed="rId4">
            <a:extLst/>
          </a:blip>
          <a:stretch>
            <a:fillRect/>
          </a:stretch>
        </p:blipFill>
        <p:spPr>
          <a:xfrm>
            <a:off x="2063261" y="1091890"/>
            <a:ext cx="3497422" cy="42318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6" name="TextBox 2"/>
          <p:cNvSpPr txBox="1"/>
          <p:nvPr/>
        </p:nvSpPr>
        <p:spPr>
          <a:xfrm>
            <a:off x="534233" y="6276547"/>
            <a:ext cx="149627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17</a:t>
            </a:r>
          </a:p>
        </p:txBody>
      </p:sp>
      <p:sp>
        <p:nvSpPr>
          <p:cNvPr id="18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88" name="TextBox 11"/>
          <p:cNvSpPr txBox="1"/>
          <p:nvPr/>
        </p:nvSpPr>
        <p:spPr>
          <a:xfrm>
            <a:off x="959663" y="522677"/>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Profundicemos</a:t>
            </a:r>
          </a:p>
        </p:txBody>
      </p:sp>
      <p:sp>
        <p:nvSpPr>
          <p:cNvPr id="189" name="TextBox 8"/>
          <p:cNvSpPr txBox="1"/>
          <p:nvPr/>
        </p:nvSpPr>
        <p:spPr>
          <a:xfrm>
            <a:off x="6840447" y="4878751"/>
            <a:ext cx="349496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20 minutos</a:t>
            </a:r>
          </a:p>
        </p:txBody>
      </p:sp>
      <p:pic>
        <p:nvPicPr>
          <p:cNvPr id="190" name="Picture 4" descr="Picture 4"/>
          <p:cNvPicPr>
            <a:picLocks noChangeAspect="1"/>
          </p:cNvPicPr>
          <p:nvPr/>
        </p:nvPicPr>
        <p:blipFill>
          <a:blip r:embed="rId3">
            <a:extLst/>
          </a:blip>
          <a:stretch>
            <a:fillRect/>
          </a:stretch>
        </p:blipFill>
        <p:spPr>
          <a:xfrm>
            <a:off x="7332015" y="2152164"/>
            <a:ext cx="2525613" cy="2525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90500" cap="rnd">
            <a:solidFill>
              <a:srgbClr val="C8C6BD"/>
            </a:solidFill>
          </a:ln>
          <a:effectLst>
            <a:outerShdw sx="100000" sy="100000" kx="0" ky="0" algn="b" rotWithShape="0" blurRad="127000" dist="0" dir="0">
              <a:srgbClr val="000000"/>
            </a:outerShdw>
          </a:effectLst>
        </p:spPr>
      </p:pic>
      <p:sp>
        <p:nvSpPr>
          <p:cNvPr id="191" name="Down Arrow 1"/>
          <p:cNvSpPr/>
          <p:nvPr/>
        </p:nvSpPr>
        <p:spPr>
          <a:xfrm rot="14201659">
            <a:off x="8804936" y="2856413"/>
            <a:ext cx="215087" cy="73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43"/>
                </a:moveTo>
                <a:lnTo>
                  <a:pt x="5400" y="18443"/>
                </a:lnTo>
                <a:lnTo>
                  <a:pt x="5400" y="0"/>
                </a:lnTo>
                <a:lnTo>
                  <a:pt x="16200" y="0"/>
                </a:lnTo>
                <a:lnTo>
                  <a:pt x="16200" y="18443"/>
                </a:lnTo>
                <a:lnTo>
                  <a:pt x="21600" y="18443"/>
                </a:lnTo>
                <a:lnTo>
                  <a:pt x="10800" y="21600"/>
                </a:lnTo>
                <a:close/>
              </a:path>
            </a:pathLst>
          </a:custGeom>
          <a:solidFill>
            <a:srgbClr val="018443"/>
          </a:solidFill>
          <a:ln w="12700">
            <a:solidFill>
              <a:srgbClr val="42719B"/>
            </a:solidFill>
            <a:miter/>
          </a:ln>
        </p:spPr>
        <p:txBody>
          <a:bodyPr lIns="45719" rIns="45719" anchor="ctr"/>
          <a:lstStyle/>
          <a:p>
            <a:pPr algn="ctr">
              <a:defRPr>
                <a:solidFill>
                  <a:srgbClr val="FFFFFF"/>
                </a:solidFill>
              </a:defRPr>
            </a:pPr>
          </a:p>
        </p:txBody>
      </p:sp>
      <p:pic>
        <p:nvPicPr>
          <p:cNvPr id="192" name="Imagen 3" descr="Imagen 3"/>
          <p:cNvPicPr>
            <a:picLocks noChangeAspect="1"/>
          </p:cNvPicPr>
          <p:nvPr/>
        </p:nvPicPr>
        <p:blipFill>
          <a:blip r:embed="rId4">
            <a:extLst/>
          </a:blip>
          <a:stretch>
            <a:fillRect/>
          </a:stretch>
        </p:blipFill>
        <p:spPr>
          <a:xfrm>
            <a:off x="488514" y="1464946"/>
            <a:ext cx="5341339" cy="39281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191"/>
                                        </p:tgtEl>
                                        <p:attrNameLst>
                                          <p:attrName>style.visibility</p:attrName>
                                        </p:attrNameLst>
                                      </p:cBhvr>
                                      <p:to>
                                        <p:strVal val="visible"/>
                                      </p:to>
                                    </p:set>
                                    <p:animEffect filter="wipe(down)" transition="in">
                                      <p:cBhvr>
                                        <p:cTn id="7"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5" name="TextBox 2"/>
          <p:cNvSpPr txBox="1"/>
          <p:nvPr/>
        </p:nvSpPr>
        <p:spPr>
          <a:xfrm>
            <a:off x="525330" y="6276547"/>
            <a:ext cx="1595953"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18</a:t>
            </a:r>
          </a:p>
        </p:txBody>
      </p:sp>
      <p:sp>
        <p:nvSpPr>
          <p:cNvPr id="19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97" name="TextBox 11"/>
          <p:cNvSpPr txBox="1"/>
          <p:nvPr/>
        </p:nvSpPr>
        <p:spPr>
          <a:xfrm>
            <a:off x="1201340" y="2659558"/>
            <a:ext cx="9789319"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 ¿Jesús tenía hermanos y hermanas?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0"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19</a:t>
            </a:r>
          </a:p>
        </p:txBody>
      </p:sp>
      <p:sp>
        <p:nvSpPr>
          <p:cNvPr id="20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2" name="TextBox 11"/>
          <p:cNvSpPr txBox="1"/>
          <p:nvPr/>
        </p:nvSpPr>
        <p:spPr>
          <a:xfrm>
            <a:off x="1019914" y="1551376"/>
            <a:ext cx="10152172"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Mateo 13:55 dice: </a:t>
            </a:r>
            <a:r>
              <a:rPr>
                <a:solidFill>
                  <a:srgbClr val="5F3913"/>
                </a:solidFill>
              </a:rPr>
              <a:t>“¿Acaso no es éste el hijo del carpintero? ¿No se llama su madre María, y sus hermanos son Jacobo, José, Simón y Judas?" y Marcos 6:3 dice: ¿Cómo es que con sus manos puede hacer estos milagros? ¿Acaso no es éste el carpintero, hijo de María y hermano de Jacobo, José, Judas y Simón? ¿Acaso no están sus hermanas aquí, entre nosotros?" </a:t>
            </a:r>
            <a:endParaRPr>
              <a:solidFill>
                <a:srgbClr val="5F3913"/>
              </a:solidFill>
            </a:endParaRP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En Gálatas 1:19, a Jesús se le llama el "hermano del Señor".</a:t>
            </a:r>
          </a:p>
        </p:txBody>
      </p:sp>
      <p:sp>
        <p:nvSpPr>
          <p:cNvPr id="203" name="TextBox 5"/>
          <p:cNvSpPr txBox="1"/>
          <p:nvPr/>
        </p:nvSpPr>
        <p:spPr>
          <a:xfrm>
            <a:off x="3094557" y="36951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2"/>
                                        </p:tgtEl>
                                        <p:attrNameLst>
                                          <p:attrName>style.visibility</p:attrName>
                                        </p:attrNameLst>
                                      </p:cBhvr>
                                      <p:to>
                                        <p:strVal val="visible"/>
                                      </p:to>
                                    </p:set>
                                    <p:anim calcmode="lin" valueType="num">
                                      <p:cBhvr>
                                        <p:cTn id="7" dur="500" fill="hold"/>
                                        <p:tgtEl>
                                          <p:spTgt spid="202"/>
                                        </p:tgtEl>
                                        <p:attrNameLst>
                                          <p:attrName>ppt_x</p:attrName>
                                        </p:attrNameLst>
                                      </p:cBhvr>
                                      <p:tavLst>
                                        <p:tav tm="0">
                                          <p:val>
                                            <p:strVal val="#ppt_x"/>
                                          </p:val>
                                        </p:tav>
                                        <p:tav tm="100000">
                                          <p:val>
                                            <p:strVal val="#ppt_x"/>
                                          </p:val>
                                        </p:tav>
                                      </p:tavLst>
                                    </p:anim>
                                    <p:anim calcmode="lin" valueType="num">
                                      <p:cBhvr>
                                        <p:cTn id="8"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Marcador de contenido 4" descr="Marcador de contenido 4"/>
          <p:cNvPicPr>
            <a:picLocks noChangeAspect="1"/>
          </p:cNvPicPr>
          <p:nvPr/>
        </p:nvPicPr>
        <p:blipFill>
          <a:blip r:embed="rId2">
            <a:alphaModFix amt="50000"/>
            <a:extLst/>
          </a:blip>
          <a:srcRect l="5981" t="30820" r="5981" b="36166"/>
          <a:stretch>
            <a:fillRect/>
          </a:stretch>
        </p:blipFill>
        <p:spPr>
          <a:xfrm>
            <a:off x="-3" y="525293"/>
            <a:ext cx="12192003" cy="6858001"/>
          </a:xfrm>
          <a:prstGeom prst="rect">
            <a:avLst/>
          </a:prstGeom>
          <a:ln w="12700">
            <a:miter lim="400000"/>
          </a:ln>
        </p:spPr>
      </p:pic>
      <p:sp>
        <p:nvSpPr>
          <p:cNvPr id="97" name="CuadroTexto 5"/>
          <p:cNvSpPr txBox="1"/>
          <p:nvPr/>
        </p:nvSpPr>
        <p:spPr>
          <a:xfrm>
            <a:off x="423406" y="1690061"/>
            <a:ext cx="1134518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ln w="3175" cap="flat">
                  <a:solidFill>
                    <a:srgbClr val="385724"/>
                  </a:solidFill>
                  <a:prstDash val="solid"/>
                  <a:round/>
                </a:ln>
                <a:solidFill>
                  <a:srgbClr val="00B050"/>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Bienvenido</a:t>
            </a:r>
            <a:endParaRPr>
              <a:solidFill>
                <a:srgbClr val="5F3913"/>
              </a:solidFill>
            </a:endParaR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Las Epístolas – 6</a:t>
            </a:r>
            <a:r>
              <a:t>/10</a:t>
            </a: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01844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Santiago y Filemón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6"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20</a:t>
            </a:r>
          </a:p>
        </p:txBody>
      </p:sp>
      <p:sp>
        <p:nvSpPr>
          <p:cNvPr id="20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8" name="TextBox 11"/>
          <p:cNvSpPr txBox="1"/>
          <p:nvPr/>
        </p:nvSpPr>
        <p:spPr>
          <a:xfrm>
            <a:off x="541698" y="1091561"/>
            <a:ext cx="1113243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María era virgen cuando fue concebida por el Espíritu Santo - el punto más importante. Después su (Jesús) nacimiento, es razonable suponer que tuvo más hijos mediante relaciones matrimoniales normales con José, su esposo. </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iglesia católica romana, que enseña la virginidad perpetua de María, dice que esos eran hijos de José en un matrimonio anterior o eran primos. Pero, esto no tiene respaldo bíblico. </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palabra griega para hermano (adelphos) etimológicamente significa "del [mismo] útero". Eso respaldaría el argumento de que eran hijos biológicos de María. Además, hay una palabra griega diferente que se usa para primo, sobrino o sobrina (anepsios). </a:t>
            </a:r>
          </a:p>
        </p:txBody>
      </p:sp>
      <p:sp>
        <p:nvSpPr>
          <p:cNvPr id="209" name="TextBox 5"/>
          <p:cNvSpPr txBox="1"/>
          <p:nvPr/>
        </p:nvSpPr>
        <p:spPr>
          <a:xfrm>
            <a:off x="3090105" y="169529"/>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8">
                                            <p:txEl>
                                              <p:pRg st="1" end="1"/>
                                            </p:txEl>
                                          </p:spTgt>
                                        </p:tgtEl>
                                        <p:attrNameLst>
                                          <p:attrName>style.visibility</p:attrName>
                                        </p:attrNameLst>
                                      </p:cBhvr>
                                      <p:to>
                                        <p:strVal val="visible"/>
                                      </p:to>
                                    </p:set>
                                    <p:anim calcmode="lin" valueType="num">
                                      <p:cBhvr>
                                        <p:cTn id="7" dur="500" fill="hold"/>
                                        <p:tgtEl>
                                          <p:spTgt spid="208">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08">
                                            <p:txEl>
                                              <p:pRg st="2" end="2"/>
                                            </p:txEl>
                                          </p:spTgt>
                                        </p:tgtEl>
                                        <p:attrNameLst>
                                          <p:attrName>style.visibility</p:attrName>
                                        </p:attrNameLst>
                                      </p:cBhvr>
                                      <p:to>
                                        <p:strVal val="visible"/>
                                      </p:to>
                                    </p:set>
                                    <p:anim calcmode="lin" valueType="num">
                                      <p:cBhvr>
                                        <p:cTn id="13" dur="500" fill="hold"/>
                                        <p:tgtEl>
                                          <p:spTgt spid="208">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0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8"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2"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21</a:t>
            </a:r>
          </a:p>
        </p:txBody>
      </p:sp>
      <p:sp>
        <p:nvSpPr>
          <p:cNvPr id="213"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4" name="TextBox 11"/>
          <p:cNvSpPr txBox="1"/>
          <p:nvPr/>
        </p:nvSpPr>
        <p:spPr>
          <a:xfrm>
            <a:off x="534235" y="1025290"/>
            <a:ext cx="11132434" cy="603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Quienes defienden la virginidad perpetua de María dicen:</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Si María tenía otros hijos biológicos, ¿por qué ella y José los dejarían solos para volver corriendo a Jerusalén para buscar a Jesús, que tenía 12 años, que se había quedado enseñando en el templo? (Lucas 2: 41-51). </a:t>
            </a:r>
            <a:r>
              <a:rPr>
                <a:solidFill>
                  <a:srgbClr val="5F3913"/>
                </a:solidFill>
              </a:rPr>
              <a:t>Contraargumento: Quizá María y José dejaron a los otros hijos al cuidado de amigos o familiares que los acompañaron en la peregrinación de Pascua a Jerusalén. </a:t>
            </a:r>
            <a:endParaRPr>
              <a:solidFill>
                <a:srgbClr val="5F3913"/>
              </a:solidFill>
            </a:endParaRP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Si María tenía otros hijos biológicos, ¿por qué Jesús, desde la cruz, no les confió a ellos el cuidado de su madre en lugar de confiárselo al discípulo Juan? </a:t>
            </a:r>
            <a:r>
              <a:rPr>
                <a:solidFill>
                  <a:srgbClr val="5F3913"/>
                </a:solidFill>
              </a:rPr>
              <a:t>Contraargumento: Sus hermanos y hermanas no fueron creyentes hasta después de su resurrección.</a:t>
            </a:r>
          </a:p>
        </p:txBody>
      </p:sp>
      <p:sp>
        <p:nvSpPr>
          <p:cNvPr id="215" name="TextBox 5"/>
          <p:cNvSpPr txBox="1"/>
          <p:nvPr/>
        </p:nvSpPr>
        <p:spPr>
          <a:xfrm>
            <a:off x="3094557" y="16689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14">
                                            <p:txEl>
                                              <p:pRg st="1" end="1"/>
                                            </p:txEl>
                                          </p:spTgt>
                                        </p:tgtEl>
                                        <p:attrNameLst>
                                          <p:attrName>style.visibility</p:attrName>
                                        </p:attrNameLst>
                                      </p:cBhvr>
                                      <p:to>
                                        <p:strVal val="visible"/>
                                      </p:to>
                                    </p:set>
                                    <p:anim calcmode="lin" valueType="num">
                                      <p:cBhvr>
                                        <p:cTn id="7" dur="500" fill="hold"/>
                                        <p:tgtEl>
                                          <p:spTgt spid="214">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14">
                                            <p:txEl>
                                              <p:pRg st="2" end="2"/>
                                            </p:txEl>
                                          </p:spTgt>
                                        </p:tgtEl>
                                        <p:attrNameLst>
                                          <p:attrName>style.visibility</p:attrName>
                                        </p:attrNameLst>
                                      </p:cBhvr>
                                      <p:to>
                                        <p:strVal val="visible"/>
                                      </p:to>
                                    </p:set>
                                    <p:anim calcmode="lin" valueType="num">
                                      <p:cBhvr>
                                        <p:cTn id="13" dur="500" fill="hold"/>
                                        <p:tgtEl>
                                          <p:spTgt spid="21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8"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22</a:t>
            </a:r>
          </a:p>
        </p:txBody>
      </p:sp>
      <p:sp>
        <p:nvSpPr>
          <p:cNvPr id="21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0" name="TextBox 1"/>
          <p:cNvSpPr txBox="1"/>
          <p:nvPr/>
        </p:nvSpPr>
        <p:spPr>
          <a:xfrm>
            <a:off x="1038591" y="2470617"/>
            <a:ext cx="10114818"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latin typeface="Berlin Sans FB Demi"/>
                <a:ea typeface="Berlin Sans FB Demi"/>
                <a:cs typeface="Berlin Sans FB Demi"/>
                <a:sym typeface="Berlin Sans FB Demi"/>
              </a:defRPr>
            </a:lvl1pPr>
          </a:lstStyle>
          <a:p>
            <a:pPr/>
            <a:r>
              <a:t>#2. ¿Santiago enseña que las buenas obras son necesarias para la salvación?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3"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23</a:t>
            </a:r>
          </a:p>
        </p:txBody>
      </p:sp>
      <p:sp>
        <p:nvSpPr>
          <p:cNvPr id="22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5" name="TextBox 1"/>
          <p:cNvSpPr txBox="1"/>
          <p:nvPr/>
        </p:nvSpPr>
        <p:spPr>
          <a:xfrm>
            <a:off x="828607" y="1307457"/>
            <a:ext cx="10534782"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Santiago 2;15-17,24,26 dice: </a:t>
            </a:r>
            <a:r>
              <a:rPr>
                <a:solidFill>
                  <a:srgbClr val="018443"/>
                </a:solidFill>
              </a:rPr>
              <a:t>“Si un hermano o una hermana están desnudos, y no tienen el alimento necesario para cada día, (16) y alguno de ustedes les dice: «Vayan tranquilos; abríguense y coman hasta quedar satisfechos», pero no les da lo necesario para el cuerpo, ¿de qué sirve eso? (17) Lo mismo sucede con la fe: si no tiene obras, está muerta. (24) Como pueden ver, podemos ser justificados por las obras, y no solamente por la fe. (26) Pues, así como el cuerpo está muerto si no tiene espíritu, también la fe está muerta si no tiene obras.</a:t>
            </a:r>
          </a:p>
        </p:txBody>
      </p:sp>
      <p:sp>
        <p:nvSpPr>
          <p:cNvPr id="226" name="TextBox 7"/>
          <p:cNvSpPr txBox="1"/>
          <p:nvPr/>
        </p:nvSpPr>
        <p:spPr>
          <a:xfrm>
            <a:off x="3094556" y="241550"/>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9"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24</a:t>
            </a:r>
          </a:p>
        </p:txBody>
      </p:sp>
      <p:sp>
        <p:nvSpPr>
          <p:cNvPr id="23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1" name="TextBox 1"/>
          <p:cNvSpPr txBox="1"/>
          <p:nvPr/>
        </p:nvSpPr>
        <p:spPr>
          <a:xfrm>
            <a:off x="760159" y="1404052"/>
            <a:ext cx="10671679"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Esos pasajes nos demuestran que la fe que es real o genuina siempre estará acompañada de buenas obras; no dice que esas buenas obras contribuyan a nuestra salvación. </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Decir que nuestras obras contribuyen a nuestra salvación contradiría lo que se dice claramente en casi todas las epístolas: que somos salvos por gracia mediante la fe (Efesios 2:9) sin las obras de la ley (Romanos 3:28). Somos salvos solo por la fe, pero la fe nunca está sola (siempre va acompañada de buenas obras).</a:t>
            </a:r>
          </a:p>
        </p:txBody>
      </p:sp>
      <p:sp>
        <p:nvSpPr>
          <p:cNvPr id="232" name="TextBox 7"/>
          <p:cNvSpPr txBox="1"/>
          <p:nvPr/>
        </p:nvSpPr>
        <p:spPr>
          <a:xfrm>
            <a:off x="3094555" y="383576"/>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31"/>
                                        </p:tgtEl>
                                        <p:attrNameLst>
                                          <p:attrName>style.visibility</p:attrName>
                                        </p:attrNameLst>
                                      </p:cBhvr>
                                      <p:to>
                                        <p:strVal val="visible"/>
                                      </p:to>
                                    </p:set>
                                    <p:anim calcmode="lin" valueType="num">
                                      <p:cBhvr>
                                        <p:cTn id="7" dur="500" fill="hold"/>
                                        <p:tgtEl>
                                          <p:spTgt spid="231"/>
                                        </p:tgtEl>
                                        <p:attrNameLst>
                                          <p:attrName>ppt_x</p:attrName>
                                        </p:attrNameLst>
                                      </p:cBhvr>
                                      <p:tavLst>
                                        <p:tav tm="0">
                                          <p:val>
                                            <p:strVal val="#ppt_x"/>
                                          </p:val>
                                        </p:tav>
                                        <p:tav tm="100000">
                                          <p:val>
                                            <p:strVal val="#ppt_x"/>
                                          </p:val>
                                        </p:tav>
                                      </p:tavLst>
                                    </p:anim>
                                    <p:anim calcmode="lin" valueType="num">
                                      <p:cBhvr>
                                        <p:cTn id="8" dur="500" fill="hold"/>
                                        <p:tgtEl>
                                          <p:spTgt spid="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1"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5"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25</a:t>
            </a:r>
          </a:p>
        </p:txBody>
      </p:sp>
      <p:sp>
        <p:nvSpPr>
          <p:cNvPr id="23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7" name="TextBox 1"/>
          <p:cNvSpPr txBox="1"/>
          <p:nvPr/>
        </p:nvSpPr>
        <p:spPr>
          <a:xfrm>
            <a:off x="938226" y="1341308"/>
            <a:ext cx="10671679" cy="526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5F3913"/>
                </a:solidFill>
                <a:latin typeface="Berlin Sans FB"/>
                <a:ea typeface="Berlin Sans FB"/>
                <a:cs typeface="Berlin Sans FB"/>
                <a:sym typeface="Berlin Sans FB"/>
              </a:defRPr>
            </a:pPr>
            <a:r>
              <a:t>Las buenas obras son la prueba de una fe salvadora, una fe genuina y real. Hay un axioma teológico que lo resume bien: Las buenas obras no son necesarias para la salvación, pero sin buenas obras, no serás salvo. No es la ausencia de buenas obras lo que nos condena, es lo que indica la falta de estas buenas obras, es decir, la falta de fe. </a:t>
            </a:r>
          </a:p>
          <a:p>
            <a:pPr marL="457200" indent="-457200">
              <a:buSzPct val="100000"/>
              <a:buFont typeface="Arial"/>
              <a:buChar char="•"/>
              <a:defRPr sz="3100">
                <a:solidFill>
                  <a:srgbClr val="018443"/>
                </a:solidFill>
                <a:latin typeface="Berlin Sans FB"/>
                <a:ea typeface="Berlin Sans FB"/>
                <a:cs typeface="Berlin Sans FB"/>
                <a:sym typeface="Berlin Sans FB"/>
              </a:defRPr>
            </a:pPr>
            <a:r>
              <a:t>La fórmula es muy simple: Donde hay fe, hay perdón. Donde no hay fe, no hay perdón. Nuestras buenas obras no son la causa de nuestra fe ni de que seamos perdonados, pero son una prueba de nuestra fe. </a:t>
            </a:r>
          </a:p>
        </p:txBody>
      </p:sp>
      <p:sp>
        <p:nvSpPr>
          <p:cNvPr id="238" name="TextBox 7"/>
          <p:cNvSpPr txBox="1"/>
          <p:nvPr/>
        </p:nvSpPr>
        <p:spPr>
          <a:xfrm>
            <a:off x="3094557" y="384568"/>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37"/>
                                        </p:tgtEl>
                                        <p:attrNameLst>
                                          <p:attrName>style.visibility</p:attrName>
                                        </p:attrNameLst>
                                      </p:cBhvr>
                                      <p:to>
                                        <p:strVal val="visible"/>
                                      </p:to>
                                    </p:set>
                                    <p:anim calcmode="lin" valueType="num">
                                      <p:cBhvr>
                                        <p:cTn id="7" dur="500" fill="hold"/>
                                        <p:tgtEl>
                                          <p:spTgt spid="237"/>
                                        </p:tgtEl>
                                        <p:attrNameLst>
                                          <p:attrName>ppt_x</p:attrName>
                                        </p:attrNameLst>
                                      </p:cBhvr>
                                      <p:tavLst>
                                        <p:tav tm="0">
                                          <p:val>
                                            <p:strVal val="#ppt_x"/>
                                          </p:val>
                                        </p:tav>
                                        <p:tav tm="100000">
                                          <p:val>
                                            <p:strVal val="#ppt_x"/>
                                          </p:val>
                                        </p:tav>
                                      </p:tavLst>
                                    </p:anim>
                                    <p:anim calcmode="lin" valueType="num">
                                      <p:cBhvr>
                                        <p:cTn id="8" dur="500" fill="hold"/>
                                        <p:tgtEl>
                                          <p:spTgt spid="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1" name="TextBox 2"/>
          <p:cNvSpPr txBox="1"/>
          <p:nvPr/>
        </p:nvSpPr>
        <p:spPr>
          <a:xfrm>
            <a:off x="534233" y="6276547"/>
            <a:ext cx="154018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26</a:t>
            </a:r>
          </a:p>
        </p:txBody>
      </p:sp>
      <p:sp>
        <p:nvSpPr>
          <p:cNvPr id="24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3" name="TextBox 11"/>
          <p:cNvSpPr txBox="1"/>
          <p:nvPr/>
        </p:nvSpPr>
        <p:spPr>
          <a:xfrm>
            <a:off x="959663" y="616079"/>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Oración</a:t>
            </a:r>
          </a:p>
        </p:txBody>
      </p:sp>
      <p:pic>
        <p:nvPicPr>
          <p:cNvPr id="244" name="Picture 3" descr="Picture 3"/>
          <p:cNvPicPr>
            <a:picLocks noChangeAspect="1"/>
          </p:cNvPicPr>
          <p:nvPr/>
        </p:nvPicPr>
        <p:blipFill>
          <a:blip r:embed="rId3">
            <a:extLst/>
          </a:blip>
          <a:stretch>
            <a:fillRect/>
          </a:stretch>
        </p:blipFill>
        <p:spPr>
          <a:xfrm>
            <a:off x="2120133" y="1746967"/>
            <a:ext cx="7840135" cy="39949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7"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27</a:t>
            </a:r>
          </a:p>
        </p:txBody>
      </p:sp>
      <p:sp>
        <p:nvSpPr>
          <p:cNvPr id="24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9" name="TextBox 7"/>
          <p:cNvSpPr txBox="1"/>
          <p:nvPr/>
        </p:nvSpPr>
        <p:spPr>
          <a:xfrm>
            <a:off x="2597442" y="370240"/>
            <a:ext cx="9069226" cy="679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Preguntas de revisión y personalización de la Biblia (vea la Hoja del estudiante)</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marL="514350" indent="-514350">
              <a:buSzPct val="100000"/>
              <a:buAutoNum type="alphaLcPeriod" startAt="1"/>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¿Qué nos puede decir sobre Santiago, el escritor de esta epístola?</a:t>
            </a:r>
          </a:p>
          <a:p>
            <a:pPr marL="514350" indent="-514350">
              <a:buSzPct val="100000"/>
              <a:buAutoNum type="alphaLcPeriod" startAt="1"/>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¿Cuál es el tema principal del libro de Santiago?</a:t>
            </a:r>
          </a:p>
          <a:p>
            <a:pPr marL="514350" indent="-514350">
              <a:buSzPct val="100000"/>
              <a:buAutoNum type="alphaLcPeriod" startAt="1"/>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¿Qué nos puede contar sobre el libro de Filemón?</a:t>
            </a:r>
          </a:p>
        </p:txBody>
      </p:sp>
      <p:sp>
        <p:nvSpPr>
          <p:cNvPr id="250" name="TextBox 8"/>
          <p:cNvSpPr txBox="1"/>
          <p:nvPr/>
        </p:nvSpPr>
        <p:spPr>
          <a:xfrm rot="16200000">
            <a:off x="-638497" y="2710180"/>
            <a:ext cx="3923599" cy="1437640"/>
          </a:xfrm>
          <a:prstGeom prst="rect">
            <a:avLst/>
          </a:prstGeom>
          <a:solidFill>
            <a:srgbClr val="5F3913"/>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8800">
                <a:solidFill>
                  <a:srgbClr val="FFFFFF"/>
                </a:solidFill>
                <a:latin typeface="Berlin Sans FB Demi"/>
                <a:ea typeface="Berlin Sans FB Demi"/>
                <a:cs typeface="Berlin Sans FB Demi"/>
                <a:sym typeface="Berlin Sans FB Demi"/>
              </a:defRPr>
            </a:lvl1pPr>
          </a:lstStyle>
          <a:p>
            <a:pPr/>
            <a:r>
              <a:t>TAREA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3"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28</a:t>
            </a:r>
          </a:p>
        </p:txBody>
      </p:sp>
      <p:sp>
        <p:nvSpPr>
          <p:cNvPr id="25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5" name="TextBox 11"/>
          <p:cNvSpPr txBox="1"/>
          <p:nvPr/>
        </p:nvSpPr>
        <p:spPr>
          <a:xfrm>
            <a:off x="959663" y="593862"/>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Despedida</a:t>
            </a:r>
          </a:p>
        </p:txBody>
      </p:sp>
      <p:pic>
        <p:nvPicPr>
          <p:cNvPr id="256" name="Picture 2" descr="Picture 2"/>
          <p:cNvPicPr>
            <a:picLocks noChangeAspect="1"/>
          </p:cNvPicPr>
          <p:nvPr/>
        </p:nvPicPr>
        <p:blipFill>
          <a:blip r:embed="rId3">
            <a:extLst/>
          </a:blip>
          <a:stretch>
            <a:fillRect/>
          </a:stretch>
        </p:blipFill>
        <p:spPr>
          <a:xfrm>
            <a:off x="2443662" y="1682768"/>
            <a:ext cx="7460709" cy="4196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itle 1"/>
          <p:cNvSpPr txBox="1"/>
          <p:nvPr>
            <p:ph type="ctrTitle"/>
          </p:nvPr>
        </p:nvSpPr>
        <p:spPr>
          <a:prstGeom prst="rect">
            <a:avLst/>
          </a:prstGeom>
        </p:spPr>
        <p:txBody>
          <a:bodyPr/>
          <a:lstStyle/>
          <a:p>
            <a:pPr/>
          </a:p>
        </p:txBody>
      </p:sp>
      <p:sp>
        <p:nvSpPr>
          <p:cNvPr id="259" name="Subtitle 2"/>
          <p:cNvSpPr txBox="1"/>
          <p:nvPr>
            <p:ph type="subTitle" sz="quarter" idx="1"/>
          </p:nvPr>
        </p:nvSpPr>
        <p:spPr>
          <a:xfrm>
            <a:off x="1524000" y="3602037"/>
            <a:ext cx="9144000" cy="1655762"/>
          </a:xfrm>
          <a:prstGeom prst="rect">
            <a:avLst/>
          </a:prstGeom>
        </p:spPr>
        <p:txBody>
          <a:bodyPr/>
          <a:lstStyle/>
          <a:p>
            <a:pPr/>
          </a:p>
        </p:txBody>
      </p:sp>
      <p:pic>
        <p:nvPicPr>
          <p:cNvPr id="260" name="Picture 3" descr="Picture 3"/>
          <p:cNvPicPr>
            <a:picLocks noChangeAspect="1"/>
          </p:cNvPicPr>
          <p:nvPr/>
        </p:nvPicPr>
        <p:blipFill>
          <a:blip r:embed="rId2">
            <a:extLst/>
          </a:blip>
          <a:stretch>
            <a:fillRect/>
          </a:stretch>
        </p:blipFill>
        <p:spPr>
          <a:xfrm>
            <a:off x="1011936" y="100351"/>
            <a:ext cx="10168129" cy="66731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00" name="TextBox 7"/>
          <p:cNvSpPr txBox="1"/>
          <p:nvPr/>
        </p:nvSpPr>
        <p:spPr>
          <a:xfrm>
            <a:off x="45719" y="540852"/>
            <a:ext cx="12100561"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Presentación </a:t>
            </a:r>
            <a:r>
              <a:t>– 5 </a:t>
            </a:r>
            <a:r>
              <a:t>minutos</a:t>
            </a:r>
          </a:p>
        </p:txBody>
      </p:sp>
      <p:pic>
        <p:nvPicPr>
          <p:cNvPr id="101" name="Picture 2" descr="Picture 2"/>
          <p:cNvPicPr>
            <a:picLocks noChangeAspect="1"/>
          </p:cNvPicPr>
          <p:nvPr/>
        </p:nvPicPr>
        <p:blipFill>
          <a:blip r:embed="rId3">
            <a:extLst/>
          </a:blip>
          <a:stretch>
            <a:fillRect/>
          </a:stretch>
        </p:blipFill>
        <p:spPr>
          <a:xfrm>
            <a:off x="214190" y="2180715"/>
            <a:ext cx="3298373" cy="3298373"/>
          </a:xfrm>
          <a:prstGeom prst="rect">
            <a:avLst/>
          </a:prstGeom>
          <a:ln w="12700">
            <a:miter lim="400000"/>
          </a:ln>
        </p:spPr>
      </p:pic>
      <p:sp>
        <p:nvSpPr>
          <p:cNvPr id="102" name="TextBox 1"/>
          <p:cNvSpPr txBox="1"/>
          <p:nvPr/>
        </p:nvSpPr>
        <p:spPr>
          <a:xfrm>
            <a:off x="3393075" y="2285342"/>
            <a:ext cx="787690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Mi Nombre es 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Vivo en ___________________________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Soy un ____________________________</a:t>
            </a:r>
          </a:p>
        </p:txBody>
      </p:sp>
      <p:sp>
        <p:nvSpPr>
          <p:cNvPr id="103" name="TextBox 9"/>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a:t>
            </a:r>
          </a:p>
        </p:txBody>
      </p:sp>
      <p:sp>
        <p:nvSpPr>
          <p:cNvPr id="104" name="Straight Connector 10"/>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extBox 9"/>
          <p:cNvSpPr txBox="1"/>
          <p:nvPr/>
        </p:nvSpPr>
        <p:spPr>
          <a:xfrm>
            <a:off x="1113851" y="484765"/>
            <a:ext cx="10320429" cy="593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Señor Dios, Padre celestial: Guárdanos de la hipocresía de profesar amor por ti y por nuestro prójimo con la lengua, pero desamor con nuestras acciones. Nunca nos permitas creer que nuestras buenas obras contribuyen a nuestra salvación. Al mismo tiempo, que estemos conscientes de que la falta de buenas obras es evidencia de una fe muerta que no salva. Te lo pedimos en el nombre de Jesús, tu Hijo y nuestro Salvador. Amén. </a:t>
            </a:r>
          </a:p>
        </p:txBody>
      </p:sp>
      <p:pic>
        <p:nvPicPr>
          <p:cNvPr id="107" name="Picture 4" descr="Picture 4"/>
          <p:cNvPicPr>
            <a:picLocks noChangeAspect="1"/>
          </p:cNvPicPr>
          <p:nvPr/>
        </p:nvPicPr>
        <p:blipFill>
          <a:blip r:embed="rId2">
            <a:extLst/>
          </a:blip>
          <a:srcRect l="17888" t="4477" r="16984" b="8683"/>
          <a:stretch>
            <a:fillRect/>
          </a:stretch>
        </p:blipFill>
        <p:spPr>
          <a:xfrm>
            <a:off x="10798213" y="5360526"/>
            <a:ext cx="964016" cy="1285355"/>
          </a:xfrm>
          <a:prstGeom prst="rect">
            <a:avLst/>
          </a:prstGeom>
          <a:ln w="12700">
            <a:miter lim="400000"/>
          </a:ln>
        </p:spPr>
      </p:pic>
      <p:sp>
        <p:nvSpPr>
          <p:cNvPr id="108" name="TextBox 12"/>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a:t>
            </a:r>
          </a:p>
        </p:txBody>
      </p:sp>
      <p:sp>
        <p:nvSpPr>
          <p:cNvPr id="109" name="Straight Connector 13"/>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12" name="TextBox 8"/>
          <p:cNvSpPr txBox="1"/>
          <p:nvPr/>
        </p:nvSpPr>
        <p:spPr>
          <a:xfrm>
            <a:off x="3572495" y="1690061"/>
            <a:ext cx="7436220"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venir preparado</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respetar la hora</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que nos sirven</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co-alumnos</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el grupo de WhatsApp</a:t>
            </a:r>
          </a:p>
        </p:txBody>
      </p:sp>
      <p:pic>
        <p:nvPicPr>
          <p:cNvPr id="113" name="Picture 6" descr="Picture 6"/>
          <p:cNvPicPr>
            <a:picLocks noChangeAspect="1"/>
          </p:cNvPicPr>
          <p:nvPr/>
        </p:nvPicPr>
        <p:blipFill>
          <a:blip r:embed="rId3">
            <a:extLst/>
          </a:blip>
          <a:srcRect l="0" t="11683" r="0" b="36396"/>
          <a:stretch>
            <a:fillRect/>
          </a:stretch>
        </p:blipFill>
        <p:spPr>
          <a:xfrm rot="16200000">
            <a:off x="-623821" y="2365634"/>
            <a:ext cx="5215076" cy="1692302"/>
          </a:xfrm>
          <a:prstGeom prst="rect">
            <a:avLst/>
          </a:prstGeom>
          <a:ln w="12700">
            <a:miter lim="400000"/>
          </a:ln>
        </p:spPr>
      </p:pic>
      <p:sp>
        <p:nvSpPr>
          <p:cNvPr id="114" name="TextBox 10"/>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5</a:t>
            </a:r>
          </a:p>
        </p:txBody>
      </p:sp>
      <p:sp>
        <p:nvSpPr>
          <p:cNvPr id="115" name="Straight Connector 11"/>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pic>
        <p:nvPicPr>
          <p:cNvPr id="118" name="Picture 2" descr="Picture 2"/>
          <p:cNvPicPr>
            <a:picLocks noChangeAspect="1"/>
          </p:cNvPicPr>
          <p:nvPr/>
        </p:nvPicPr>
        <p:blipFill>
          <a:blip r:embed="rId3">
            <a:extLst/>
          </a:blip>
          <a:stretch>
            <a:fillRect/>
          </a:stretch>
        </p:blipFill>
        <p:spPr>
          <a:xfrm>
            <a:off x="2407324" y="1823766"/>
            <a:ext cx="7733484" cy="2088932"/>
          </a:xfrm>
          <a:prstGeom prst="rect">
            <a:avLst/>
          </a:prstGeom>
          <a:ln w="12700">
            <a:miter lim="400000"/>
          </a:ln>
        </p:spPr>
      </p:pic>
      <p:sp>
        <p:nvSpPr>
          <p:cNvPr id="119" name="TextBox 3"/>
          <p:cNvSpPr txBox="1"/>
          <p:nvPr/>
        </p:nvSpPr>
        <p:spPr>
          <a:xfrm>
            <a:off x="2488676" y="4178484"/>
            <a:ext cx="7111546"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10-15 Minutos</a:t>
            </a:r>
          </a:p>
        </p:txBody>
      </p:sp>
      <p:sp>
        <p:nvSpPr>
          <p:cNvPr id="120"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6</a:t>
            </a:r>
          </a:p>
        </p:txBody>
      </p:sp>
      <p:sp>
        <p:nvSpPr>
          <p:cNvPr id="12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24" name="TextBox 1"/>
          <p:cNvSpPr txBox="1"/>
          <p:nvPr/>
        </p:nvSpPr>
        <p:spPr>
          <a:xfrm>
            <a:off x="1266092" y="1719165"/>
            <a:ext cx="10015947"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¿Qué nos puede decir sobre Santiago, el escritor de esta epístola?</a:t>
            </a:r>
          </a:p>
        </p:txBody>
      </p:sp>
      <p:sp>
        <p:nvSpPr>
          <p:cNvPr id="125" name="TextBox 5"/>
          <p:cNvSpPr txBox="1"/>
          <p:nvPr/>
        </p:nvSpPr>
        <p:spPr>
          <a:xfrm>
            <a:off x="1123605" y="4260967"/>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26" name="TextBox 8"/>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7</a:t>
            </a:r>
          </a:p>
        </p:txBody>
      </p:sp>
      <p:sp>
        <p:nvSpPr>
          <p:cNvPr id="127" name="Straight Connector 9"/>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ppt_x"/>
                                          </p:val>
                                        </p:tav>
                                        <p:tav tm="100000">
                                          <p:val>
                                            <p:strVal val="#ppt_x"/>
                                          </p:val>
                                        </p:tav>
                                      </p:tavLst>
                                    </p:anim>
                                    <p:anim calcmode="lin" valueType="num">
                                      <p:cBhvr>
                                        <p:cTn id="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0" name="TextBox 1"/>
          <p:cNvSpPr txBox="1"/>
          <p:nvPr/>
        </p:nvSpPr>
        <p:spPr>
          <a:xfrm>
            <a:off x="1088025" y="369518"/>
            <a:ext cx="10015946" cy="118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¿Qué nos puede decir sobre Santiago, el escritor de esta epístola?</a:t>
            </a:r>
          </a:p>
        </p:txBody>
      </p:sp>
      <p:sp>
        <p:nvSpPr>
          <p:cNvPr id="131"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8</a:t>
            </a:r>
          </a:p>
        </p:txBody>
      </p:sp>
      <p:sp>
        <p:nvSpPr>
          <p:cNvPr id="13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33" name="TextBox 2"/>
          <p:cNvSpPr txBox="1"/>
          <p:nvPr/>
        </p:nvSpPr>
        <p:spPr>
          <a:xfrm>
            <a:off x="1088025" y="1711876"/>
            <a:ext cx="10015946" cy="54406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07000"/>
              </a:lnSpc>
              <a:buSzPct val="100000"/>
              <a:buFont typeface="Symbol"/>
              <a:buChar char="·"/>
              <a:defRPr sz="3000">
                <a:solidFill>
                  <a:srgbClr val="018443"/>
                </a:solidFill>
                <a:latin typeface="Berlin Sans FB"/>
                <a:ea typeface="Berlin Sans FB"/>
                <a:cs typeface="Berlin Sans FB"/>
                <a:sym typeface="Berlin Sans FB"/>
              </a:defRPr>
            </a:pPr>
            <a:r>
              <a:t>Santiago era medio hermano de Jesús. </a:t>
            </a:r>
          </a:p>
          <a:p>
            <a:pPr marL="342900" indent="-342900">
              <a:lnSpc>
                <a:spcPct val="107000"/>
              </a:lnSpc>
              <a:buSzPct val="100000"/>
              <a:buFont typeface="Symbol"/>
              <a:buChar char="·"/>
              <a:defRPr sz="3000">
                <a:solidFill>
                  <a:srgbClr val="5F3913"/>
                </a:solidFill>
                <a:latin typeface="Berlin Sans FB"/>
                <a:ea typeface="Berlin Sans FB"/>
                <a:cs typeface="Berlin Sans FB"/>
                <a:sym typeface="Berlin Sans FB"/>
              </a:defRPr>
            </a:pPr>
            <a:r>
              <a:t>Antes de su resurrección, Santiago y sus otros hermanos y hermanas no reconocían que Jesús era el Mesías prometido. Pensaban que Jesús estaba "fuera de sí". (Marcos 3:21 y Juan 7: 5). Más tarde, Santiago se convirtió en una figura destacada, un "pilar" en la iglesia cristiana de Jerusalén. </a:t>
            </a:r>
          </a:p>
          <a:p>
            <a:pPr marL="342900" indent="-342900">
              <a:lnSpc>
                <a:spcPct val="107000"/>
              </a:lnSpc>
              <a:buSzPct val="100000"/>
              <a:buFont typeface="Symbol"/>
              <a:buChar char="·"/>
              <a:defRPr sz="3000">
                <a:solidFill>
                  <a:srgbClr val="018443"/>
                </a:solidFill>
                <a:latin typeface="Berlin Sans FB"/>
                <a:ea typeface="Berlin Sans FB"/>
                <a:cs typeface="Berlin Sans FB"/>
                <a:sym typeface="Berlin Sans FB"/>
              </a:defRPr>
            </a:pPr>
            <a:r>
              <a:t>Santiago hizo su ministerio en Jerusalén. Su carta estaba dirigida a judíos cristianos fuera de Israel. Fue escrita en los años 40 d. C. Eso la convierte en la epístola más antigua.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3">
                                            <p:txEl>
                                              <p:pRg st="1" end="1"/>
                                            </p:txEl>
                                          </p:spTgt>
                                        </p:tgtEl>
                                        <p:attrNameLst>
                                          <p:attrName>style.visibility</p:attrName>
                                        </p:attrNameLst>
                                      </p:cBhvr>
                                      <p:to>
                                        <p:strVal val="visible"/>
                                      </p:to>
                                    </p:set>
                                    <p:anim calcmode="lin" valueType="num">
                                      <p:cBhvr>
                                        <p:cTn id="7" dur="500" fill="hold"/>
                                        <p:tgtEl>
                                          <p:spTgt spid="13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33">
                                            <p:txEl>
                                              <p:pRg st="2" end="2"/>
                                            </p:txEl>
                                          </p:spTgt>
                                        </p:tgtEl>
                                        <p:attrNameLst>
                                          <p:attrName>style.visibility</p:attrName>
                                        </p:attrNameLst>
                                      </p:cBhvr>
                                      <p:to>
                                        <p:strVal val="visible"/>
                                      </p:to>
                                    </p:set>
                                    <p:anim calcmode="lin" valueType="num">
                                      <p:cBhvr>
                                        <p:cTn id="13" dur="500" fill="hold"/>
                                        <p:tgtEl>
                                          <p:spTgt spid="13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6" name="TextBox 1"/>
          <p:cNvSpPr txBox="1"/>
          <p:nvPr/>
        </p:nvSpPr>
        <p:spPr>
          <a:xfrm>
            <a:off x="923609" y="1860787"/>
            <a:ext cx="10344782" cy="1437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es el tema principal del libro de Santiago?</a:t>
            </a:r>
          </a:p>
        </p:txBody>
      </p:sp>
      <p:sp>
        <p:nvSpPr>
          <p:cNvPr id="137" name="TextBox 5"/>
          <p:cNvSpPr txBox="1"/>
          <p:nvPr/>
        </p:nvSpPr>
        <p:spPr>
          <a:xfrm>
            <a:off x="1123605" y="4251390"/>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38" name="TextBox 7"/>
          <p:cNvSpPr txBox="1"/>
          <p:nvPr/>
        </p:nvSpPr>
        <p:spPr>
          <a:xfrm>
            <a:off x="534234" y="6276547"/>
            <a:ext cx="15870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9</a:t>
            </a:r>
          </a:p>
        </p:txBody>
      </p:sp>
      <p:sp>
        <p:nvSpPr>
          <p:cNvPr id="139"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7"/>
                                        </p:tgtEl>
                                        <p:attrNameLst>
                                          <p:attrName>style.visibility</p:attrName>
                                        </p:attrNameLst>
                                      </p:cBhvr>
                                      <p:to>
                                        <p:strVal val="visible"/>
                                      </p:to>
                                    </p:set>
                                    <p:anim calcmode="lin" valueType="num">
                                      <p:cBhvr>
                                        <p:cTn id="7" dur="500" fill="hold"/>
                                        <p:tgtEl>
                                          <p:spTgt spid="137"/>
                                        </p:tgtEl>
                                        <p:attrNameLst>
                                          <p:attrName>ppt_x</p:attrName>
                                        </p:attrNameLst>
                                      </p:cBhvr>
                                      <p:tavLst>
                                        <p:tav tm="0">
                                          <p:val>
                                            <p:strVal val="#ppt_x"/>
                                          </p:val>
                                        </p:tav>
                                        <p:tav tm="100000">
                                          <p:val>
                                            <p:strVal val="#ppt_x"/>
                                          </p:val>
                                        </p:tav>
                                      </p:tavLst>
                                    </p:anim>
                                    <p:anim calcmode="lin" valueType="num">
                                      <p:cBhvr>
                                        <p:cTn id="8"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