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60" r:id="rId8"/>
    <p:sldId id="261" r:id="rId9"/>
    <p:sldId id="262" r:id="rId10"/>
    <p:sldId id="263" r:id="rId11"/>
    <p:sldId id="264" r:id="rId12"/>
    <p:sldId id="267" r:id="rId13"/>
    <p:sldId id="265" r:id="rId14"/>
    <p:sldId id="266" r:id="rId15"/>
    <p:sldId id="289" r:id="rId16"/>
    <p:sldId id="268" r:id="rId17"/>
    <p:sldId id="269" r:id="rId18"/>
    <p:sldId id="270" r:id="rId19"/>
    <p:sldId id="440" r:id="rId20"/>
    <p:sldId id="441" r:id="rId21"/>
    <p:sldId id="442"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443" r:id="rId36"/>
    <p:sldId id="284" r:id="rId37"/>
    <p:sldId id="444" r:id="rId38"/>
    <p:sldId id="445" r:id="rId39"/>
    <p:sldId id="446" r:id="rId40"/>
    <p:sldId id="285" r:id="rId41"/>
    <p:sldId id="286" r:id="rId42"/>
    <p:sldId id="287" r:id="rId43"/>
    <p:sldId id="288" r:id="rId44"/>
  </p:sldIdLst>
  <p:sldSz cx="12192000" cy="6858000"/>
  <p:notesSz cx="6858000" cy="9144000"/>
  <p:embeddedFontLst>
    <p:embeddedFont>
      <p:font typeface="Lato" panose="020F0502020204030203" pitchFamily="34" charset="0"/>
      <p:regular r:id="rId46"/>
      <p:bold r:id="rId47"/>
      <p:italic r:id="rId48"/>
      <p:boldItalic r:id="rId49"/>
    </p:embeddedFont>
    <p:embeddedFont>
      <p:font typeface="Lato Black" panose="020F0502020204030203" pitchFamily="34" charset="0"/>
      <p:bold r:id="rId50"/>
      <p:italic r:id="rId51"/>
      <p:boldItalic r:id="rId52"/>
    </p:embeddedFont>
    <p:embeddedFont>
      <p:font typeface="Overlock" panose="02000506030000020004" pitchFamily="2" charset="77"/>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gV92iYwAYdbxn3fb3P4Ir7zyiU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19"/>
    <p:restoredTop sz="51555" autoAdjust="0"/>
  </p:normalViewPr>
  <p:slideViewPr>
    <p:cSldViewPr snapToGrid="0">
      <p:cViewPr varScale="1">
        <p:scale>
          <a:sx n="40" d="100"/>
          <a:sy n="40" d="100"/>
        </p:scale>
        <p:origin x="344"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customschemas.google.com/relationships/presentationmetadata" Target="meta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RfckWs6itL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Saludos</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Abre la sala de Zoom 10 minutos antes de la clase para saludar a los estudiantes, especialmente a los nuevos. Cuando sea la hora de comenzar, inicia la grabación y da una cálida bienvenida. Preséntate y continúa conociendo a los estudiantes. Si hay muchos y no puedes terminar en algunos 10 minutos, invítalos a compartir sus saludos en el chat.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7cd4f111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Proyecto Final</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El proyecto final es preparar una historia bíblica, tomada del curso, utilizando el método de las Cuatro “C”. Deseamos que practiquen “el arte de contar” una historia bíblica, con énfasis en la ley y evangelio (el mensaje amargo de Dios y el mensaje dulce de Dios).</a:t>
            </a:r>
            <a:endParaRPr lang="en-US" sz="18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196" name="Google Shape;196;g2c7cd4f111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7cd4f111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5. Esquema de cada clase</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El curso consta de 8 lecciones con períodos de clases en vivo que duran aproximadamente una hora cada una. Las tareas generalmente incluyen un video, una lectura de la Biblia y algunas preguntas. Las tareas están creadas para ayudar a ustedes a prepararse para la próxima sesión en vivo y contienen información valiosa y necesaria para completar el curso con éxito.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Cada clase comenzará con un saludo y una oración. Después de analizar el tema del día, la clase se centrará en una historia clave de la primera parte de la vida y el ministerio de Jesús y en oportunidades de utilizar y practicar el método de las Cuatro “C”. Es muy importante participar tanto como puedan. Termine la clase revisando la tarea para la siguiente clase, concluyendo con una oración o bendición. Los estudiantes siempre están invitados a quedar después de las clases si tienen más preguntas, dudas o comentarios.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Mi oración es que Dios nos enseñe por medio de Su Palabra, y que Dios nos use para compartir estas historias de salvación con otros. </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06" name="Google Shape;206;g2c7cd4f111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C8D1E435-D188-7B7C-DA2F-91552B1E0E2D}"/>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FC6D3909-D6BD-35E1-DDA9-F71F0919D10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spcBef>
                <a:spcPts val="1300"/>
              </a:spcBef>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1</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Identificar el propósito y los objetivos del curso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Usar el método de las Cuatro “C” para leer y entender Lucas 1:26-56</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Analizar la importancia de las preguntas de “Considerar”</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DDCC8C3E-71CF-B3D9-022F-B5740BF6E0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764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rPr>
              <a:t>“Captar”</a:t>
            </a: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 la introducción. Es algo interesante que capte la atención y los pone a pensar en el tema del día</a:t>
            </a: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En esta historia, Gabriel se le aparece a María. ¿Quiénes son los ángeles de Dios? ¿A qué se dedican?</a:t>
            </a:r>
            <a:r>
              <a:rPr lang="es-ES" sz="1800" i="1" dirty="0">
                <a:effectLst/>
                <a:latin typeface="Calibri" panose="020F0502020204030204" pitchFamily="34" charset="0"/>
                <a:ea typeface="Calibri" panose="020F0502020204030204" pitchFamily="34" charset="0"/>
              </a:rPr>
              <a:t> </a:t>
            </a:r>
          </a:p>
          <a:p>
            <a:pPr marL="0" marR="0" lvl="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r>
              <a:rPr lang="es-ES" sz="1800" i="1" dirty="0">
                <a:solidFill>
                  <a:srgbClr val="00B050"/>
                </a:solidFill>
                <a:effectLst/>
                <a:latin typeface="Calibri" panose="020F0502020204030204" pitchFamily="34" charset="0"/>
                <a:ea typeface="Calibri" panose="020F0502020204030204" pitchFamily="34" charset="0"/>
              </a:rPr>
              <a:t>Deja que los estudiantes contestan. </a:t>
            </a:r>
            <a:endParaRPr b="1" dirty="0">
              <a:solidFill>
                <a:schemeClr val="dk1"/>
              </a:solidFill>
              <a:latin typeface="Calibri"/>
              <a:ea typeface="Calibri"/>
              <a:cs typeface="Calibri"/>
              <a:sym typeface="Calibri"/>
            </a:endParaRPr>
          </a:p>
        </p:txBody>
      </p:sp>
      <p:sp>
        <p:nvSpPr>
          <p:cNvPr id="236" name="Google Shape;236;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7cd4f111b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Aquí están algunos puntos, pero no es necesario enfocar en ellos con detalle, es el captar no más. </a:t>
            </a:r>
            <a:endParaRPr lang="en-US" sz="11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100" i="1" dirty="0">
              <a:solidFill>
                <a:srgbClr val="00B050"/>
              </a:solidFill>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Los ángeles son siervos de Dios. Todo lo que hacen es por mandato del Señor, por su poder.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Salmo 103:20 ¡Bendigan al Señor, ustedes, ángeles poderosos que cumplen sus órdenes y obedecen su voz!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Hebreos 1:13-14 ¿Y acaso no son todos ellos espíritus ministradores, enviados para servir a quienes serán los herederos de la salvación?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Los ángeles son mensajeros.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Anuncian el nacimiento de Juan, y el nacimiento de Jesús a María, a José, y luego a los pastores (Lucas 1 y 2)</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Anuncian las noticias de la resurrección después de quitar la piedra de la tumba. (Mateo 28:2)</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Mensajeros de Disciplina y Justicia. Después de un censo que no le agradó a Dios, un ángel ejecutó a setenta mil personas (70,000) en una plaga para disciplinar al rey David. </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 Los ángeles son vigilantes que nos protegen del mal y peligro.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Salmo 91:11 El Señor mandará sus ángeles a ti, para que te cuiden en todos tus caminos. Ellos te llevarán en sus brazos, y no tropezarán tus pies con ninguna piedra.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Daniel 3 Los tres en el horno ardiente</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Jesús pudo haber llamado 12 legiones de ángeles para evitar que lo arrestara la turba en Getsemaní</a:t>
            </a:r>
            <a:endParaRPr lang="en-US" sz="1100" dirty="0">
              <a:effectLst/>
              <a:latin typeface="Calibri" panose="020F0502020204030204" pitchFamily="34" charset="0"/>
              <a:ea typeface="Calibri" panose="020F0502020204030204" pitchFamily="34" charset="0"/>
            </a:endParaRPr>
          </a:p>
          <a:p>
            <a:pPr marL="171450" marR="0" indent="-171450"/>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En el día final los ángeles juegan un papel clave.</a:t>
            </a:r>
          </a:p>
          <a:p>
            <a:pPr marL="628650" marR="0" lvl="1" indent="-171450"/>
            <a:r>
              <a:rPr lang="es-ES" sz="1100" dirty="0">
                <a:effectLst/>
                <a:latin typeface="Calibri" panose="020F0502020204030204" pitchFamily="34" charset="0"/>
                <a:ea typeface="Calibri" panose="020F0502020204030204" pitchFamily="34" charset="0"/>
              </a:rPr>
              <a:t>Llevaron el alma de Lázaro al cielo (Lucas 16:22)</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Juntarán a todos delante del Juez en aquel día (Mateo 25:31-33)</a:t>
            </a:r>
            <a:endParaRPr lang="en-US" sz="1100" dirty="0">
              <a:effectLst/>
              <a:latin typeface="Calibri" panose="020F0502020204030204" pitchFamily="34" charset="0"/>
              <a:ea typeface="Calibri" panose="020F0502020204030204" pitchFamily="34" charset="0"/>
            </a:endParaRPr>
          </a:p>
          <a:p>
            <a:pPr marL="1371600" marR="171450" lvl="2" indent="-184150" algn="l" rtl="0">
              <a:spcBef>
                <a:spcPts val="1000"/>
              </a:spcBef>
              <a:spcAft>
                <a:spcPts val="0"/>
              </a:spcAft>
              <a:buClr>
                <a:schemeClr val="dk1"/>
              </a:buClr>
              <a:buSzPts val="1100"/>
              <a:buFont typeface="Calibri"/>
              <a:buAutoNum type="romanLcPeriod"/>
            </a:pPr>
            <a:endParaRPr b="1" dirty="0">
              <a:solidFill>
                <a:schemeClr val="dk1"/>
              </a:solidFill>
              <a:latin typeface="Calibri"/>
              <a:ea typeface="Calibri"/>
              <a:cs typeface="Calibri"/>
              <a:sym typeface="Calibri"/>
            </a:endParaRPr>
          </a:p>
        </p:txBody>
      </p:sp>
      <p:sp>
        <p:nvSpPr>
          <p:cNvPr id="247" name="Google Shape;247;g2c7cd4f111b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“Contar”</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Explique que ahora va a repasar la historia de Lucas 1:26-56 y que demostrará cómo contar una historia bíblica. Deseamos que los oyentes sepan la historia. También deseamos contar la historia sin explicar, sin añadir comentarios, sin dar opiniones…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Trate de tener los sucesos clave de la historia memorizada. Concéntrese en contar la historia con sus propias palabras, PERO asegúrese de que los detalles sean precisos.  No dude en seleccionar unos versos clave para leer tal cual del texto.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&lt;Se cuenta la historia de Lucas 1:26-56.&gt;</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5" name="Google Shape;255;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Lucas 1:26-56 (Reina Valera </a:t>
            </a:r>
            <a:r>
              <a:rPr lang="en-US" dirty="0" err="1"/>
              <a:t>Contemporánea</a:t>
            </a:r>
            <a:r>
              <a:rPr lang="en-US" dirty="0"/>
              <a:t> (RVC) </a:t>
            </a:r>
          </a:p>
          <a:p>
            <a:pPr marL="158750" indent="0">
              <a:buFontTx/>
              <a:buNone/>
            </a:pPr>
            <a:endParaRPr lang="en-US" dirty="0"/>
          </a:p>
          <a:p>
            <a:pPr marL="158750" indent="0">
              <a:buFontTx/>
              <a:buNone/>
            </a:pPr>
            <a:r>
              <a:rPr lang="en-US" b="1" i="0" u="none" strike="noStrike" baseline="30000" dirty="0">
                <a:solidFill>
                  <a:srgbClr val="000000"/>
                </a:solidFill>
                <a:effectLst/>
                <a:latin typeface="system-ui"/>
              </a:rPr>
              <a:t>26 </a:t>
            </a:r>
            <a:r>
              <a:rPr lang="en-US" b="0" i="0" u="none" strike="noStrike" dirty="0">
                <a:solidFill>
                  <a:srgbClr val="000000"/>
                </a:solidFill>
                <a:effectLst/>
                <a:latin typeface="system-ui"/>
              </a:rPr>
              <a:t>Seis meses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envió</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Gabriel a la ciudad </a:t>
            </a:r>
            <a:r>
              <a:rPr lang="en-US" b="0" i="0" u="none" strike="noStrike" dirty="0" err="1">
                <a:solidFill>
                  <a:srgbClr val="000000"/>
                </a:solidFill>
                <a:effectLst/>
                <a:latin typeface="system-ui"/>
              </a:rPr>
              <a:t>galilea</a:t>
            </a:r>
            <a:r>
              <a:rPr lang="en-US" b="0" i="0" u="none" strike="noStrike" dirty="0">
                <a:solidFill>
                  <a:srgbClr val="000000"/>
                </a:solidFill>
                <a:effectLst/>
                <a:latin typeface="system-ui"/>
              </a:rPr>
              <a:t> de Nazaret</a:t>
            </a:r>
            <a:r>
              <a:rPr lang="en-US" b="1" i="0" u="none" strike="noStrike" baseline="30000" dirty="0">
                <a:solidFill>
                  <a:srgbClr val="000000"/>
                </a:solidFill>
                <a:effectLst/>
                <a:latin typeface="system-ui"/>
              </a:rPr>
              <a:t>27 </a:t>
            </a:r>
            <a:r>
              <a:rPr lang="en-US" b="0" i="0" u="none" strike="noStrike" dirty="0">
                <a:solidFill>
                  <a:srgbClr val="000000"/>
                </a:solidFill>
                <a:effectLst/>
                <a:latin typeface="system-ui"/>
              </a:rPr>
              <a:t>para </a:t>
            </a:r>
            <a:r>
              <a:rPr lang="en-US" b="0" i="0" u="none" strike="noStrike" dirty="0" err="1">
                <a:solidFill>
                  <a:srgbClr val="000000"/>
                </a:solidFill>
                <a:effectLst/>
                <a:latin typeface="system-ui"/>
              </a:rPr>
              <a:t>ver</a:t>
            </a:r>
            <a:r>
              <a:rPr lang="en-US" b="0" i="0" u="none" strike="noStrike" dirty="0">
                <a:solidFill>
                  <a:srgbClr val="000000"/>
                </a:solidFill>
                <a:effectLst/>
                <a:latin typeface="system-ui"/>
              </a:rPr>
              <a:t> a María,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virgen</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comprometida</a:t>
            </a:r>
            <a:r>
              <a:rPr lang="en-US" b="0" i="0" u="none" strike="noStrike" dirty="0">
                <a:solidFill>
                  <a:srgbClr val="000000"/>
                </a:solidFill>
                <a:effectLst/>
                <a:latin typeface="system-ui"/>
              </a:rPr>
              <a:t> con José, un hombre que era </a:t>
            </a:r>
            <a:r>
              <a:rPr lang="en-US" b="0" i="0" u="none" strike="noStrike" dirty="0" err="1">
                <a:solidFill>
                  <a:srgbClr val="000000"/>
                </a:solidFill>
                <a:effectLst/>
                <a:latin typeface="system-ui"/>
              </a:rPr>
              <a:t>descendiente</a:t>
            </a:r>
            <a:r>
              <a:rPr lang="en-US" b="0" i="0" u="none" strike="noStrike" dirty="0">
                <a:solidFill>
                  <a:srgbClr val="000000"/>
                </a:solidFill>
                <a:effectLst/>
                <a:latin typeface="system-ui"/>
              </a:rPr>
              <a:t> de David.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28 </a:t>
            </a:r>
            <a:r>
              <a:rPr lang="en-US" b="0" i="0" u="none" strike="noStrike" dirty="0">
                <a:solidFill>
                  <a:srgbClr val="000000"/>
                </a:solidFill>
                <a:effectLst/>
                <a:latin typeface="system-ui"/>
              </a:rPr>
              <a:t>El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entró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donde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y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«¡Salve, </a:t>
            </a:r>
            <a:r>
              <a:rPr lang="en-US" b="0" i="0" u="none" strike="noStrike" dirty="0" err="1">
                <a:solidFill>
                  <a:srgbClr val="000000"/>
                </a:solidFill>
                <a:effectLst/>
                <a:latin typeface="system-ui"/>
              </a:rPr>
              <a:t>muy</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favorecida</a:t>
            </a:r>
            <a:r>
              <a:rPr lang="en-US" b="0" i="0" u="none" strike="noStrike" dirty="0">
                <a:solidFill>
                  <a:srgbClr val="000000"/>
                </a:solidFill>
                <a:effectLst/>
                <a:latin typeface="system-ui"/>
              </a:rPr>
              <a:t>! 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contigo</a:t>
            </a:r>
            <a:r>
              <a:rPr lang="en-US" b="0" i="0" u="none" strike="noStrike" dirty="0">
                <a:solidFill>
                  <a:srgbClr val="000000"/>
                </a:solidFill>
                <a:effectLst/>
                <a:latin typeface="system-ui"/>
              </a:rPr>
              <a:t>.»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29 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escuchó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estas</a:t>
            </a:r>
            <a:r>
              <a:rPr lang="en-US" b="0" i="0" u="none" strike="noStrike" dirty="0">
                <a:solidFill>
                  <a:srgbClr val="000000"/>
                </a:solidFill>
                <a:effectLst/>
                <a:latin typeface="system-ui"/>
              </a:rPr>
              <a:t> palabras, se </a:t>
            </a:r>
            <a:r>
              <a:rPr lang="en-US" b="0" i="0" u="none" strike="noStrike" dirty="0" err="1">
                <a:solidFill>
                  <a:srgbClr val="000000"/>
                </a:solidFill>
                <a:effectLst/>
                <a:latin typeface="system-ui"/>
              </a:rPr>
              <a:t>sorprendió</a:t>
            </a:r>
            <a:r>
              <a:rPr lang="en-US" b="0" i="0" u="none" strike="noStrike" dirty="0">
                <a:solidFill>
                  <a:srgbClr val="000000"/>
                </a:solidFill>
                <a:effectLst/>
                <a:latin typeface="system-ui"/>
              </a:rPr>
              <a:t> y se </a:t>
            </a:r>
            <a:r>
              <a:rPr lang="en-US" b="0" i="0" u="none" strike="noStrike" dirty="0" err="1">
                <a:solidFill>
                  <a:srgbClr val="000000"/>
                </a:solidFill>
                <a:effectLst/>
                <a:latin typeface="system-ui"/>
              </a:rPr>
              <a:t>preguntaba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qué</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clase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saludo</a:t>
            </a:r>
            <a:r>
              <a:rPr lang="en-US" b="0" i="0" u="none" strike="noStrike" dirty="0">
                <a:solidFill>
                  <a:srgbClr val="000000"/>
                </a:solidFill>
                <a:effectLst/>
                <a:latin typeface="system-ui"/>
              </a:rPr>
              <a:t> era </a:t>
            </a:r>
            <a:r>
              <a:rPr lang="en-US" b="0" i="0" u="none" strike="noStrike" dirty="0" err="1">
                <a:solidFill>
                  <a:srgbClr val="000000"/>
                </a:solidFill>
                <a:effectLst/>
                <a:latin typeface="system-ui"/>
              </a:rPr>
              <a:t>ése</a:t>
            </a:r>
            <a:r>
              <a:rPr lang="en-US" b="0" i="0" u="none" strike="noStrike" dirty="0">
                <a:solidFill>
                  <a:srgbClr val="000000"/>
                </a:solidFill>
                <a:effectLst/>
                <a:latin typeface="system-ui"/>
              </a:rPr>
              <a:t>.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30 </a:t>
            </a:r>
            <a:r>
              <a:rPr lang="en-US" b="0" i="0" u="none" strike="noStrike" dirty="0">
                <a:solidFill>
                  <a:srgbClr val="000000"/>
                </a:solidFill>
                <a:effectLst/>
                <a:latin typeface="system-ui"/>
              </a:rPr>
              <a:t>El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«María, no </a:t>
            </a:r>
            <a:r>
              <a:rPr lang="en-US" b="0" i="0" u="none" strike="noStrike" dirty="0" err="1">
                <a:solidFill>
                  <a:srgbClr val="000000"/>
                </a:solidFill>
                <a:effectLst/>
                <a:latin typeface="system-ui"/>
              </a:rPr>
              <a:t>temas</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concedido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gracia</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31 </a:t>
            </a:r>
            <a:r>
              <a:rPr lang="en-US" b="0" i="0" u="none" strike="noStrike" dirty="0">
                <a:solidFill>
                  <a:srgbClr val="000000"/>
                </a:solidFill>
                <a:effectLst/>
                <a:latin typeface="system-ui"/>
              </a:rPr>
              <a:t>Vas a </a:t>
            </a:r>
            <a:r>
              <a:rPr lang="en-US" b="0" i="0" u="none" strike="noStrike" dirty="0" err="1">
                <a:solidFill>
                  <a:srgbClr val="000000"/>
                </a:solidFill>
                <a:effectLst/>
                <a:latin typeface="system-ui"/>
              </a:rPr>
              <a:t>quedar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encinta</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darás</a:t>
            </a:r>
            <a:r>
              <a:rPr lang="en-US" b="0" i="0" u="none" strike="noStrike" dirty="0">
                <a:solidFill>
                  <a:srgbClr val="000000"/>
                </a:solidFill>
                <a:effectLst/>
                <a:latin typeface="system-ui"/>
              </a:rPr>
              <a:t> a luz un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y le </a:t>
            </a:r>
            <a:r>
              <a:rPr lang="en-US" b="0" i="0" u="none" strike="noStrike" dirty="0" err="1">
                <a:solidFill>
                  <a:srgbClr val="000000"/>
                </a:solidFill>
                <a:effectLst/>
                <a:latin typeface="system-ui"/>
              </a:rPr>
              <a:t>pondrás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 JESÚS. </a:t>
            </a:r>
            <a:r>
              <a:rPr lang="en-US" b="1" i="0" u="none" strike="noStrike" baseline="30000" dirty="0">
                <a:solidFill>
                  <a:srgbClr val="000000"/>
                </a:solidFill>
                <a:effectLst/>
                <a:latin typeface="system-ui"/>
              </a:rPr>
              <a:t>32 </a:t>
            </a:r>
            <a:r>
              <a:rPr lang="en-US" b="0" i="0" u="none" strike="noStrike" dirty="0" err="1">
                <a:solidFill>
                  <a:srgbClr val="000000"/>
                </a:solidFill>
                <a:effectLst/>
                <a:latin typeface="system-ui"/>
              </a:rPr>
              <a:t>Éste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será</a:t>
            </a:r>
            <a:r>
              <a:rPr lang="en-US" b="0" i="0" u="none" strike="noStrike" dirty="0">
                <a:solidFill>
                  <a:srgbClr val="000000"/>
                </a:solidFill>
                <a:effectLst/>
                <a:latin typeface="system-ui"/>
              </a:rPr>
              <a:t> un gran hombre, y lo </a:t>
            </a:r>
            <a:r>
              <a:rPr lang="en-US" b="0" i="0" u="none" strike="noStrike" dirty="0" err="1">
                <a:solidFill>
                  <a:srgbClr val="000000"/>
                </a:solidFill>
                <a:effectLst/>
                <a:latin typeface="system-ui"/>
              </a:rPr>
              <a:t>llamarán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Altísimo</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dará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trono</a:t>
            </a:r>
            <a:r>
              <a:rPr lang="en-US" b="0" i="0" u="none" strike="noStrike" dirty="0">
                <a:solidFill>
                  <a:srgbClr val="000000"/>
                </a:solidFill>
                <a:effectLst/>
                <a:latin typeface="system-ui"/>
              </a:rPr>
              <a:t> de David,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padre, </a:t>
            </a:r>
            <a:r>
              <a:rPr lang="en-US" b="1" i="0" u="none" strike="noStrike" baseline="30000" dirty="0">
                <a:solidFill>
                  <a:srgbClr val="000000"/>
                </a:solidFill>
                <a:effectLst/>
                <a:latin typeface="system-ui"/>
              </a:rPr>
              <a:t>33 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reinará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sobre</a:t>
            </a:r>
            <a:r>
              <a:rPr lang="en-US" b="0" i="0" u="none" strike="noStrike" dirty="0">
                <a:solidFill>
                  <a:srgbClr val="000000"/>
                </a:solidFill>
                <a:effectLst/>
                <a:latin typeface="system-ui"/>
              </a:rPr>
              <a:t> la casa de Jacob para </a:t>
            </a:r>
            <a:r>
              <a:rPr lang="en-US" b="0" i="0" u="none" strike="noStrike" dirty="0" err="1">
                <a:solidFill>
                  <a:srgbClr val="000000"/>
                </a:solidFill>
                <a:effectLst/>
                <a:latin typeface="system-ui"/>
              </a:rPr>
              <a:t>siempre</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reino</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tendrá</a:t>
            </a:r>
            <a:r>
              <a:rPr lang="en-US" b="0" i="0" u="none" strike="noStrike" dirty="0">
                <a:solidFill>
                  <a:srgbClr val="000000"/>
                </a:solidFill>
                <a:effectLst/>
                <a:latin typeface="system-ui"/>
              </a:rPr>
              <a:t> fin.»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34 </a:t>
            </a:r>
            <a:r>
              <a:rPr lang="en-US" b="0" i="0" u="none" strike="noStrike" dirty="0">
                <a:solidFill>
                  <a:srgbClr val="000000"/>
                </a:solidFill>
                <a:effectLst/>
                <a:latin typeface="system-ui"/>
              </a:rPr>
              <a:t>Pero María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esto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cómo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va</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suceder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Nunca</a:t>
            </a:r>
            <a:r>
              <a:rPr lang="en-US" b="0" i="0" u="none" strike="noStrike" dirty="0">
                <a:solidFill>
                  <a:srgbClr val="000000"/>
                </a:solidFill>
                <a:effectLst/>
                <a:latin typeface="system-ui"/>
              </a:rPr>
              <a:t> he </a:t>
            </a:r>
            <a:r>
              <a:rPr lang="en-US" b="0" i="0" u="none" strike="noStrike" dirty="0" err="1">
                <a:solidFill>
                  <a:srgbClr val="000000"/>
                </a:solidFill>
                <a:effectLst/>
                <a:latin typeface="system-ui"/>
              </a:rPr>
              <a:t>estado</a:t>
            </a:r>
            <a:r>
              <a:rPr lang="en-US" b="0" i="0" u="none" strike="noStrike" dirty="0">
                <a:solidFill>
                  <a:srgbClr val="000000"/>
                </a:solidFill>
                <a:effectLst/>
                <a:latin typeface="system-ui"/>
              </a:rPr>
              <a:t> con un hombre!»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35 </a:t>
            </a:r>
            <a:r>
              <a:rPr lang="en-US" b="0" i="0" u="none" strike="noStrike" dirty="0">
                <a:solidFill>
                  <a:srgbClr val="000000"/>
                </a:solidFill>
                <a:effectLst/>
                <a:latin typeface="system-ui"/>
              </a:rPr>
              <a:t>El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respondió</a:t>
            </a:r>
            <a:r>
              <a:rPr lang="en-US" b="0" i="0" u="none" strike="noStrike" dirty="0">
                <a:solidFill>
                  <a:srgbClr val="000000"/>
                </a:solidFill>
                <a:effectLst/>
                <a:latin typeface="system-ui"/>
              </a:rPr>
              <a:t>: «El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Santo </a:t>
            </a:r>
            <a:r>
              <a:rPr lang="en-US" b="0" i="0" u="none" strike="noStrike" dirty="0" err="1">
                <a:solidFill>
                  <a:srgbClr val="000000"/>
                </a:solidFill>
                <a:effectLst/>
                <a:latin typeface="system-ui"/>
              </a:rPr>
              <a:t>vendrá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sobre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poder</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Altísimo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cubrirá</a:t>
            </a:r>
            <a:r>
              <a:rPr lang="en-US" b="0" i="0" u="none" strike="noStrike" dirty="0">
                <a:solidFill>
                  <a:srgbClr val="000000"/>
                </a:solidFill>
                <a:effectLst/>
                <a:latin typeface="system-ui"/>
              </a:rPr>
              <a:t> con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sombra. Por </a:t>
            </a:r>
            <a:r>
              <a:rPr lang="en-US" b="0" i="0" u="none" strike="noStrike" dirty="0" err="1">
                <a:solidFill>
                  <a:srgbClr val="000000"/>
                </a:solidFill>
                <a:effectLst/>
                <a:latin typeface="system-ui"/>
              </a:rPr>
              <a:t>eso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Santo Ser que </a:t>
            </a:r>
            <a:r>
              <a:rPr lang="en-US" b="0" i="0" u="none" strike="noStrike" dirty="0" err="1">
                <a:solidFill>
                  <a:srgbClr val="000000"/>
                </a:solidFill>
                <a:effectLst/>
                <a:latin typeface="system-ui"/>
              </a:rPr>
              <a:t>nacerá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llamado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de Dios.</a:t>
            </a:r>
            <a:r>
              <a:rPr lang="en-US" b="1" i="0" u="none" strike="noStrike" baseline="30000" dirty="0">
                <a:solidFill>
                  <a:srgbClr val="000000"/>
                </a:solidFill>
                <a:effectLst/>
                <a:latin typeface="system-ui"/>
              </a:rPr>
              <a:t>36 </a:t>
            </a:r>
            <a:r>
              <a:rPr lang="en-US" b="0" i="0" u="none" strike="noStrike" dirty="0">
                <a:solidFill>
                  <a:srgbClr val="000000"/>
                </a:solidFill>
                <a:effectLst/>
                <a:latin typeface="system-ui"/>
              </a:rPr>
              <a:t>También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parienta</a:t>
            </a:r>
            <a:r>
              <a:rPr lang="en-US" b="0" i="0" u="none" strike="noStrike" dirty="0">
                <a:solidFill>
                  <a:srgbClr val="000000"/>
                </a:solidFill>
                <a:effectLst/>
                <a:latin typeface="system-ui"/>
              </a:rPr>
              <a:t> Elisabet, la que </a:t>
            </a:r>
            <a:r>
              <a:rPr lang="en-US" b="0" i="0" u="none" strike="noStrike" dirty="0" err="1">
                <a:solidFill>
                  <a:srgbClr val="000000"/>
                </a:solidFill>
                <a:effectLst/>
                <a:latin typeface="system-ui"/>
              </a:rPr>
              <a:t>llamaban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estéril</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concebido</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vejez</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ya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sexto </a:t>
            </a:r>
            <a:r>
              <a:rPr lang="en-US" b="0" i="0" u="none" strike="noStrike" dirty="0" err="1">
                <a:solidFill>
                  <a:srgbClr val="000000"/>
                </a:solidFill>
                <a:effectLst/>
                <a:latin typeface="system-ui"/>
              </a:rPr>
              <a:t>mes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embarazo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37 </a:t>
            </a:r>
            <a:r>
              <a:rPr lang="en-US" b="0" i="0" u="none" strike="noStrike" dirty="0">
                <a:solidFill>
                  <a:srgbClr val="000000"/>
                </a:solidFill>
                <a:effectLst/>
                <a:latin typeface="system-ui"/>
              </a:rPr>
              <a:t>¡Para Dios no hay nada </a:t>
            </a:r>
            <a:r>
              <a:rPr lang="en-US" b="0" i="0" u="none" strike="noStrike" dirty="0" err="1">
                <a:solidFill>
                  <a:srgbClr val="000000"/>
                </a:solidFill>
                <a:effectLst/>
                <a:latin typeface="system-ui"/>
              </a:rPr>
              <a:t>imposible</a:t>
            </a:r>
            <a:r>
              <a:rPr lang="en-US" b="0" i="0" u="none" strike="noStrike" dirty="0">
                <a:solidFill>
                  <a:srgbClr val="000000"/>
                </a:solidFill>
                <a:effectLst/>
                <a:latin typeface="system-ui"/>
              </a:rPr>
              <a:t>!»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38 </a:t>
            </a:r>
            <a:r>
              <a:rPr lang="en-US" b="0" i="0" u="none" strike="noStrike" dirty="0">
                <a:solidFill>
                  <a:srgbClr val="000000"/>
                </a:solidFill>
                <a:effectLst/>
                <a:latin typeface="system-ui"/>
              </a:rPr>
              <a:t>María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soy la </a:t>
            </a:r>
            <a:r>
              <a:rPr lang="en-US" b="0" i="0" u="none" strike="noStrike" dirty="0" err="1">
                <a:solidFill>
                  <a:srgbClr val="000000"/>
                </a:solidFill>
                <a:effectLst/>
                <a:latin typeface="system-ui"/>
              </a:rPr>
              <a:t>sierva</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Cúmplase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lo que has </a:t>
            </a:r>
            <a:r>
              <a:rPr lang="en-US" b="0" i="0" u="none" strike="noStrike" dirty="0" err="1">
                <a:solidFill>
                  <a:srgbClr val="000000"/>
                </a:solidFill>
                <a:effectLst/>
                <a:latin typeface="system-ui"/>
              </a:rPr>
              <a:t>dicho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presencia</a:t>
            </a:r>
            <a:r>
              <a:rPr lang="en-US" b="0" i="0" u="none" strike="noStrike" dirty="0">
                <a:solidFill>
                  <a:srgbClr val="000000"/>
                </a:solidFill>
                <a:effectLst/>
                <a:latin typeface="system-ui"/>
              </a:rPr>
              <a:t>.</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16</a:t>
            </a:fld>
            <a:endParaRPr lang="en-US"/>
          </a:p>
        </p:txBody>
      </p:sp>
    </p:spTree>
    <p:extLst>
      <p:ext uri="{BB962C8B-B14F-4D97-AF65-F5344CB8AC3E}">
        <p14:creationId xmlns:p14="http://schemas.microsoft.com/office/powerpoint/2010/main" val="242166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n-US" b="1" i="0" u="none" strike="noStrike" baseline="30000" dirty="0">
                <a:solidFill>
                  <a:srgbClr val="000000"/>
                </a:solidFill>
                <a:effectLst/>
                <a:latin typeface="system-ui"/>
              </a:rPr>
              <a:t>39 </a:t>
            </a:r>
            <a:r>
              <a:rPr lang="en-US" b="0" i="0" u="none" strike="noStrike" dirty="0">
                <a:solidFill>
                  <a:srgbClr val="000000"/>
                </a:solidFill>
                <a:effectLst/>
                <a:latin typeface="system-ui"/>
              </a:rPr>
              <a:t>Por </a:t>
            </a:r>
            <a:r>
              <a:rPr lang="en-US" b="0" i="0" u="none" strike="noStrike" dirty="0" err="1">
                <a:solidFill>
                  <a:srgbClr val="000000"/>
                </a:solidFill>
                <a:effectLst/>
                <a:latin typeface="system-ui"/>
              </a:rPr>
              <a:t>esos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mismos</a:t>
            </a:r>
            <a:r>
              <a:rPr lang="en-US" b="0" i="0" u="none" strike="noStrike" dirty="0">
                <a:solidFill>
                  <a:srgbClr val="000000"/>
                </a:solidFill>
                <a:effectLst/>
                <a:latin typeface="system-ui"/>
              </a:rPr>
              <a:t> días, María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prisa</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ciudad de </a:t>
            </a:r>
            <a:r>
              <a:rPr lang="en-US" b="0" i="0" u="none" strike="noStrike" dirty="0" err="1">
                <a:solidFill>
                  <a:srgbClr val="000000"/>
                </a:solidFill>
                <a:effectLst/>
                <a:latin typeface="system-ui"/>
              </a:rPr>
              <a:t>Judá</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las </a:t>
            </a:r>
            <a:r>
              <a:rPr lang="en-US" b="0" i="0" u="none" strike="noStrike" dirty="0" err="1">
                <a:solidFill>
                  <a:srgbClr val="000000"/>
                </a:solidFill>
                <a:effectLst/>
                <a:latin typeface="system-ui"/>
              </a:rPr>
              <a:t>montañas</a:t>
            </a:r>
            <a:r>
              <a:rPr lang="en-US" b="0" i="0" u="none" strike="noStrike" dirty="0">
                <a:solidFill>
                  <a:srgbClr val="000000"/>
                </a:solidFill>
                <a:effectLst/>
                <a:latin typeface="system-ui"/>
              </a:rPr>
              <a:t>.</a:t>
            </a:r>
          </a:p>
          <a:p>
            <a:pPr marL="0" marR="0" indent="0">
              <a:spcBef>
                <a:spcPts val="0"/>
              </a:spcBef>
              <a:spcAft>
                <a:spcPts val="0"/>
              </a:spcAft>
              <a:buFontTx/>
              <a:buNone/>
            </a:pPr>
            <a:endParaRPr lang="en-US" b="0" i="0" u="none" strike="noStrike" baseline="30000" dirty="0">
              <a:solidFill>
                <a:srgbClr val="000000"/>
              </a:solidFill>
              <a:effectLst/>
              <a:latin typeface="system-ui"/>
            </a:endParaRPr>
          </a:p>
          <a:p>
            <a:pPr marL="0" marR="0" indent="0">
              <a:spcBef>
                <a:spcPts val="0"/>
              </a:spcBef>
              <a:spcAft>
                <a:spcPts val="0"/>
              </a:spcAft>
              <a:buFontTx/>
              <a:buNone/>
            </a:pPr>
            <a:r>
              <a:rPr lang="en-US" b="1" i="0" u="none" strike="noStrike" baseline="30000" dirty="0">
                <a:solidFill>
                  <a:srgbClr val="000000"/>
                </a:solidFill>
                <a:effectLst/>
                <a:latin typeface="system-ui"/>
              </a:rPr>
              <a:t>40 </a:t>
            </a:r>
            <a:r>
              <a:rPr lang="en-US" b="0" i="0" u="none" strike="noStrike" dirty="0">
                <a:solidFill>
                  <a:srgbClr val="000000"/>
                </a:solidFill>
                <a:effectLst/>
                <a:latin typeface="system-ui"/>
              </a:rPr>
              <a:t>Al </a:t>
            </a:r>
            <a:r>
              <a:rPr lang="en-US" b="0" i="0" u="none" strike="noStrike" dirty="0" err="1">
                <a:solidFill>
                  <a:srgbClr val="000000"/>
                </a:solidFill>
                <a:effectLst/>
                <a:latin typeface="system-ui"/>
              </a:rPr>
              <a:t>entrar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 casa de </a:t>
            </a:r>
            <a:r>
              <a:rPr lang="en-US" b="0" i="0" u="none" strike="noStrike" dirty="0" err="1">
                <a:solidFill>
                  <a:srgbClr val="000000"/>
                </a:solidFill>
                <a:effectLst/>
                <a:latin typeface="system-ui"/>
              </a:rPr>
              <a:t>Zacarías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saludó</a:t>
            </a:r>
            <a:r>
              <a:rPr lang="en-US" b="0" i="0" u="none" strike="noStrike" dirty="0">
                <a:solidFill>
                  <a:srgbClr val="000000"/>
                </a:solidFill>
                <a:effectLst/>
                <a:latin typeface="system-ui"/>
              </a:rPr>
              <a:t> a Elisabet. </a:t>
            </a:r>
            <a:r>
              <a:rPr lang="en-US" b="1" i="0" u="none" strike="noStrike" baseline="30000" dirty="0">
                <a:solidFill>
                  <a:srgbClr val="000000"/>
                </a:solidFill>
                <a:effectLst/>
                <a:latin typeface="system-ui"/>
              </a:rPr>
              <a:t>41 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sucedió</a:t>
            </a:r>
            <a:r>
              <a:rPr lang="en-US" b="0" i="0" u="none" strike="noStrike" dirty="0">
                <a:solidFill>
                  <a:srgbClr val="000000"/>
                </a:solidFill>
                <a:effectLst/>
                <a:latin typeface="system-ui"/>
              </a:rPr>
              <a:t> que, al </a:t>
            </a:r>
            <a:r>
              <a:rPr lang="en-US" b="0" i="0" u="none" strike="noStrike" dirty="0" err="1">
                <a:solidFill>
                  <a:srgbClr val="000000"/>
                </a:solidFill>
                <a:effectLst/>
                <a:latin typeface="system-ui"/>
              </a:rPr>
              <a:t>oír</a:t>
            </a:r>
            <a:r>
              <a:rPr lang="en-US" b="0" i="0" u="none" strike="noStrike" dirty="0">
                <a:solidFill>
                  <a:srgbClr val="000000"/>
                </a:solidFill>
                <a:effectLst/>
                <a:latin typeface="system-ui"/>
              </a:rPr>
              <a:t> Elisabet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saludo</a:t>
            </a:r>
            <a:r>
              <a:rPr lang="en-US" b="0" i="0" u="none" strike="noStrike" dirty="0">
                <a:solidFill>
                  <a:srgbClr val="000000"/>
                </a:solidFill>
                <a:effectLst/>
                <a:latin typeface="system-ui"/>
              </a:rPr>
              <a:t> de María, la </a:t>
            </a:r>
            <a:r>
              <a:rPr lang="en-US" b="0" i="0" u="none" strike="noStrike" dirty="0" err="1">
                <a:solidFill>
                  <a:srgbClr val="000000"/>
                </a:solidFill>
                <a:effectLst/>
                <a:latin typeface="system-ui"/>
              </a:rPr>
              <a:t>criatura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saltó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vientre</a:t>
            </a:r>
            <a:r>
              <a:rPr lang="en-US" b="0" i="0" u="none" strike="noStrike" dirty="0">
                <a:solidFill>
                  <a:srgbClr val="000000"/>
                </a:solidFill>
                <a:effectLst/>
                <a:latin typeface="system-ui"/>
              </a:rPr>
              <a:t> y Elisabet </a:t>
            </a:r>
            <a:r>
              <a:rPr lang="en-US" b="0" i="0" u="none" strike="noStrike" dirty="0" err="1">
                <a:solidFill>
                  <a:srgbClr val="000000"/>
                </a:solidFill>
                <a:effectLst/>
                <a:latin typeface="system-ui"/>
              </a:rPr>
              <a:t>recibió</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plenitud</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Santo. </a:t>
            </a:r>
          </a:p>
          <a:p>
            <a:pPr marL="0" marR="0" indent="0">
              <a:spcBef>
                <a:spcPts val="0"/>
              </a:spcBef>
              <a:spcAft>
                <a:spcPts val="0"/>
              </a:spcAft>
              <a:buFontTx/>
              <a:buNone/>
            </a:pPr>
            <a:endParaRPr lang="en-US" b="0" i="0" u="none" strike="noStrike" baseline="30000" dirty="0">
              <a:solidFill>
                <a:srgbClr val="000000"/>
              </a:solidFill>
              <a:effectLst/>
              <a:latin typeface="system-ui"/>
            </a:endParaRPr>
          </a:p>
          <a:p>
            <a:pPr marL="0" marR="0" indent="0">
              <a:spcBef>
                <a:spcPts val="0"/>
              </a:spcBef>
              <a:spcAft>
                <a:spcPts val="0"/>
              </a:spcAft>
              <a:buFontTx/>
              <a:buNone/>
            </a:pPr>
            <a:r>
              <a:rPr lang="en-US" b="1" i="0" u="none" strike="noStrike" baseline="30000" dirty="0">
                <a:solidFill>
                  <a:srgbClr val="000000"/>
                </a:solidFill>
                <a:effectLst/>
                <a:latin typeface="system-ui"/>
              </a:rPr>
              <a:t>42 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exclamó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voz</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cuello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Bendita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eres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tú</a:t>
            </a:r>
            <a:r>
              <a:rPr lang="en-US" b="0" i="0" u="none" strike="noStrike" dirty="0">
                <a:solidFill>
                  <a:srgbClr val="000000"/>
                </a:solidFill>
                <a:effectLst/>
                <a:latin typeface="system-ui"/>
              </a:rPr>
              <a:t> entre las </a:t>
            </a:r>
            <a:r>
              <a:rPr lang="en-US" b="0" i="0" u="none" strike="noStrike" dirty="0" err="1">
                <a:solidFill>
                  <a:srgbClr val="000000"/>
                </a:solidFill>
                <a:effectLst/>
                <a:latin typeface="system-ui"/>
              </a:rPr>
              <a:t>mujeres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bendito</a:t>
            </a:r>
            <a:r>
              <a:rPr lang="en-US" b="0" i="0" u="none" strike="noStrike" dirty="0">
                <a:solidFill>
                  <a:srgbClr val="000000"/>
                </a:solidFill>
                <a:effectLst/>
                <a:latin typeface="system-ui"/>
              </a:rPr>
              <a:t> es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fruto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vientre</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43 </a:t>
            </a: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Cómo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pudo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sucederme</a:t>
            </a:r>
            <a:r>
              <a:rPr lang="en-US" b="0" i="0" u="none" strike="noStrike" dirty="0">
                <a:solidFill>
                  <a:srgbClr val="000000"/>
                </a:solidFill>
                <a:effectLst/>
                <a:latin typeface="system-ui"/>
              </a:rPr>
              <a:t> que la madre de mi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venga</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visitarme</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44 </a:t>
            </a:r>
            <a:r>
              <a:rPr lang="en-US" b="0" i="0" u="none" strike="noStrike" dirty="0">
                <a:solidFill>
                  <a:srgbClr val="000000"/>
                </a:solidFill>
                <a:effectLst/>
                <a:latin typeface="system-ui"/>
              </a:rPr>
              <a:t>¡Tan pronto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escuché</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saludo</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criatura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saltó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alegría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mi </a:t>
            </a:r>
            <a:r>
              <a:rPr lang="en-US" b="0" i="0" u="none" strike="noStrike" dirty="0" err="1">
                <a:solidFill>
                  <a:srgbClr val="000000"/>
                </a:solidFill>
                <a:effectLst/>
                <a:latin typeface="system-ui"/>
              </a:rPr>
              <a:t>vientre</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45 </a:t>
            </a:r>
            <a:r>
              <a:rPr lang="en-US" b="0" i="0" u="none" strike="noStrike" dirty="0">
                <a:solidFill>
                  <a:srgbClr val="000000"/>
                </a:solidFill>
                <a:effectLst/>
                <a:latin typeface="system-ui"/>
              </a:rPr>
              <a:t>¡</a:t>
            </a:r>
            <a:r>
              <a:rPr lang="en-US" b="0" i="0" u="none" strike="noStrike" dirty="0" err="1">
                <a:solidFill>
                  <a:srgbClr val="000000"/>
                </a:solidFill>
                <a:effectLst/>
                <a:latin typeface="system-ui"/>
              </a:rPr>
              <a:t>Dichosa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tú</a:t>
            </a:r>
            <a:r>
              <a:rPr lang="en-US" b="0" i="0" u="none" strike="noStrike" dirty="0">
                <a:solidFill>
                  <a:srgbClr val="000000"/>
                </a:solidFill>
                <a:effectLst/>
                <a:latin typeface="system-ui"/>
              </a:rPr>
              <a:t>, que has </a:t>
            </a:r>
            <a:r>
              <a:rPr lang="en-US" b="0" i="0" u="none" strike="noStrike" dirty="0" err="1">
                <a:solidFill>
                  <a:srgbClr val="000000"/>
                </a:solidFill>
                <a:effectLst/>
                <a:latin typeface="system-ui"/>
              </a:rPr>
              <a:t>creído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cumplirá</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anunciado</a:t>
            </a:r>
            <a:r>
              <a:rPr lang="en-US" b="0" i="0" u="none" strike="noStrike" dirty="0">
                <a:solidFill>
                  <a:srgbClr val="000000"/>
                </a:solidFill>
                <a:effectLst/>
                <a:latin typeface="system-ui"/>
              </a:rPr>
              <a:t>!»</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17</a:t>
            </a:fld>
            <a:endParaRPr lang="en-US"/>
          </a:p>
        </p:txBody>
      </p:sp>
    </p:spTree>
    <p:extLst>
      <p:ext uri="{BB962C8B-B14F-4D97-AF65-F5344CB8AC3E}">
        <p14:creationId xmlns:p14="http://schemas.microsoft.com/office/powerpoint/2010/main" val="401816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FontTx/>
              <a:buNone/>
            </a:pPr>
            <a:r>
              <a:rPr lang="en-US" b="1" i="0" u="none" strike="noStrike" baseline="30000" dirty="0">
                <a:solidFill>
                  <a:srgbClr val="000000"/>
                </a:solidFill>
                <a:effectLst/>
                <a:latin typeface="system-ui"/>
              </a:rPr>
              <a:t>46 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María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endParaRPr lang="en-US" b="0" i="0" u="none" strike="noStrike" dirty="0">
              <a:solidFill>
                <a:srgbClr val="000000"/>
              </a:solidFill>
              <a:effectLst/>
              <a:latin typeface="system-ui"/>
            </a:endParaRPr>
          </a:p>
          <a:p>
            <a:pPr marL="158750" indent="0" algn="l">
              <a:buFontTx/>
              <a:buNone/>
            </a:pPr>
            <a:r>
              <a:rPr lang="en-US" b="0" i="0" u="none" strike="noStrike" dirty="0">
                <a:solidFill>
                  <a:srgbClr val="000000"/>
                </a:solidFill>
                <a:effectLst/>
                <a:latin typeface="system-ui"/>
              </a:rPr>
              <a:t>«Mi alma </a:t>
            </a:r>
            <a:r>
              <a:rPr lang="en-US" b="0" i="0" u="none" strike="noStrike" dirty="0" err="1">
                <a:solidFill>
                  <a:srgbClr val="000000"/>
                </a:solidFill>
                <a:effectLst/>
                <a:latin typeface="system-ui"/>
              </a:rPr>
              <a:t>glorifica</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47 </a:t>
            </a:r>
            <a:r>
              <a:rPr lang="en-US" b="0" i="0" u="none" strike="noStrike" dirty="0">
                <a:solidFill>
                  <a:srgbClr val="000000"/>
                </a:solidFill>
                <a:effectLst/>
                <a:latin typeface="system-ui"/>
              </a:rPr>
              <a:t>y mi </a:t>
            </a:r>
            <a:r>
              <a:rPr lang="en-US" b="0" i="0" u="none" strike="noStrike" dirty="0" err="1">
                <a:solidFill>
                  <a:srgbClr val="000000"/>
                </a:solidFill>
                <a:effectLst/>
                <a:latin typeface="system-ui"/>
              </a:rPr>
              <a:t>espíritu</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regocija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Dios mi Salvador.</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48 </a:t>
            </a:r>
            <a:r>
              <a:rPr lang="en-US" b="0" i="0" u="none" strike="noStrike" dirty="0">
                <a:solidFill>
                  <a:srgbClr val="000000"/>
                </a:solidFill>
                <a:effectLst/>
                <a:latin typeface="system-ui"/>
              </a:rPr>
              <a:t>Pues se ha </a:t>
            </a:r>
            <a:r>
              <a:rPr lang="en-US" b="0" i="0" u="none" strike="noStrike" dirty="0" err="1">
                <a:solidFill>
                  <a:srgbClr val="000000"/>
                </a:solidFill>
                <a:effectLst/>
                <a:latin typeface="system-ui"/>
              </a:rPr>
              <a:t>dignado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mirar</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humilde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sierva</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desde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ahora</a:t>
            </a:r>
            <a:r>
              <a:rPr lang="en-US" b="0" i="0" u="none" strike="noStrike" dirty="0">
                <a:solidFill>
                  <a:srgbClr val="000000"/>
                </a:solidFill>
                <a:effectLst/>
                <a:latin typeface="system-ui"/>
              </a:rPr>
              <a:t> me </a:t>
            </a:r>
            <a:r>
              <a:rPr lang="en-US" b="0" i="0" u="none" strike="noStrike" dirty="0" err="1">
                <a:solidFill>
                  <a:srgbClr val="000000"/>
                </a:solidFill>
                <a:effectLst/>
                <a:latin typeface="system-ui"/>
              </a:rPr>
              <a:t>llamarán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dichosa</a:t>
            </a:r>
            <a:br>
              <a:rPr lang="en-US" b="0" i="0" u="none" strike="noStrike" dirty="0">
                <a:solidFill>
                  <a:srgbClr val="000000"/>
                </a:solidFill>
                <a:effectLst/>
                <a:latin typeface="system-ui"/>
              </a:rPr>
            </a:b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todas</a:t>
            </a:r>
            <a:r>
              <a:rPr lang="en-US" b="0" i="0" u="none" strike="noStrike" dirty="0">
                <a:solidFill>
                  <a:srgbClr val="000000"/>
                </a:solidFill>
                <a:effectLst/>
                <a:latin typeface="system-ui"/>
              </a:rPr>
              <a:t> las </a:t>
            </a:r>
            <a:r>
              <a:rPr lang="en-US" b="0" i="0" u="none" strike="noStrike" dirty="0" err="1">
                <a:solidFill>
                  <a:srgbClr val="000000"/>
                </a:solidFill>
                <a:effectLst/>
                <a:latin typeface="system-ui"/>
              </a:rPr>
              <a:t>generaciones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49 </a:t>
            </a:r>
            <a:r>
              <a:rPr lang="en-US" b="0" i="0" u="none" strike="noStrike" dirty="0">
                <a:solidFill>
                  <a:srgbClr val="000000"/>
                </a:solidFill>
                <a:effectLst/>
                <a:latin typeface="system-ui"/>
              </a:rPr>
              <a:t>Grandes </a:t>
            </a:r>
            <a:r>
              <a:rPr lang="en-US" b="0" i="0" u="none" strike="noStrike" dirty="0" err="1">
                <a:solidFill>
                  <a:srgbClr val="000000"/>
                </a:solidFill>
                <a:effectLst/>
                <a:latin typeface="system-ui"/>
              </a:rPr>
              <a:t>cosas</a:t>
            </a:r>
            <a:r>
              <a:rPr lang="en-US" b="0" i="0" u="none" strike="noStrike" dirty="0">
                <a:solidFill>
                  <a:srgbClr val="000000"/>
                </a:solidFill>
                <a:effectLst/>
                <a:latin typeface="system-ui"/>
              </a:rPr>
              <a:t> ha </a:t>
            </a:r>
            <a:r>
              <a:rPr lang="en-US" b="0" i="0" u="none" strike="noStrike" dirty="0" err="1">
                <a:solidFill>
                  <a:srgbClr val="000000"/>
                </a:solidFill>
                <a:effectLst/>
                <a:latin typeface="system-ui"/>
              </a:rPr>
              <a:t>hecho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Poderoso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¡Santo es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nombre</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50 </a:t>
            </a:r>
            <a:r>
              <a:rPr lang="en-US" b="0" i="0" u="none" strike="noStrike" dirty="0">
                <a:solidFill>
                  <a:srgbClr val="000000"/>
                </a:solidFill>
                <a:effectLst/>
                <a:latin typeface="system-ui"/>
              </a:rPr>
              <a:t>La misericordia de Dios es </a:t>
            </a:r>
            <a:r>
              <a:rPr lang="en-US" b="0" i="0" u="none" strike="noStrike" dirty="0" err="1">
                <a:solidFill>
                  <a:srgbClr val="000000"/>
                </a:solidFill>
                <a:effectLst/>
                <a:latin typeface="system-ui"/>
              </a:rPr>
              <a:t>eterna</a:t>
            </a:r>
            <a:br>
              <a:rPr lang="en-US" b="0" i="0" u="none" strike="noStrike" dirty="0">
                <a:solidFill>
                  <a:srgbClr val="000000"/>
                </a:solidFill>
                <a:effectLst/>
                <a:latin typeface="system-ui"/>
              </a:rPr>
            </a:br>
            <a:r>
              <a:rPr lang="en-US" b="0" i="0" u="none" strike="noStrike" dirty="0">
                <a:solidFill>
                  <a:srgbClr val="000000"/>
                </a:solidFill>
                <a:effectLst/>
                <a:latin typeface="system-ui"/>
              </a:rPr>
              <a:t>para </a:t>
            </a:r>
            <a:r>
              <a:rPr lang="en-US" b="0" i="0" u="none" strike="noStrike" dirty="0" err="1">
                <a:solidFill>
                  <a:srgbClr val="000000"/>
                </a:solidFill>
                <a:effectLst/>
                <a:latin typeface="system-ui"/>
              </a:rPr>
              <a:t>aquellos</a:t>
            </a:r>
            <a:r>
              <a:rPr lang="en-US" b="0" i="0" u="none" strike="noStrike" dirty="0">
                <a:solidFill>
                  <a:srgbClr val="000000"/>
                </a:solidFill>
                <a:effectLst/>
                <a:latin typeface="system-ui"/>
              </a:rPr>
              <a:t> que le </a:t>
            </a:r>
            <a:r>
              <a:rPr lang="en-US" b="0" i="0" u="none" strike="noStrike" dirty="0" err="1">
                <a:solidFill>
                  <a:srgbClr val="000000"/>
                </a:solidFill>
                <a:effectLst/>
                <a:latin typeface="system-ui"/>
              </a:rPr>
              <a:t>temen</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51 </a:t>
            </a:r>
            <a:r>
              <a:rPr lang="en-US" b="0" i="0" u="none" strike="noStrike" dirty="0">
                <a:solidFill>
                  <a:srgbClr val="000000"/>
                </a:solidFill>
                <a:effectLst/>
                <a:latin typeface="system-ui"/>
              </a:rPr>
              <a:t>Con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brazo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hizo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grandes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proezas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deshizo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planes de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soberbios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52 </a:t>
            </a:r>
            <a:r>
              <a:rPr lang="en-US" b="0" i="0" u="none" strike="noStrike" dirty="0" err="1">
                <a:solidFill>
                  <a:srgbClr val="000000"/>
                </a:solidFill>
                <a:effectLst/>
                <a:latin typeface="system-ui"/>
              </a:rPr>
              <a:t>Derrocó</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trono</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poderosos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puso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alto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humildes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53 </a:t>
            </a:r>
            <a:r>
              <a:rPr lang="en-US" b="0" i="0" u="none" strike="noStrike" dirty="0">
                <a:solidFill>
                  <a:srgbClr val="000000"/>
                </a:solidFill>
                <a:effectLst/>
                <a:latin typeface="system-ui"/>
              </a:rPr>
              <a:t>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hambrientos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colmó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bienes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ricos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dejó</a:t>
            </a:r>
            <a:r>
              <a:rPr lang="en-US" b="0" i="0" u="none" strike="noStrike" dirty="0">
                <a:solidFill>
                  <a:srgbClr val="000000"/>
                </a:solidFill>
                <a:effectLst/>
                <a:latin typeface="system-ui"/>
              </a:rPr>
              <a:t> con las manos </a:t>
            </a:r>
            <a:r>
              <a:rPr lang="en-US" b="0" i="0" u="none" strike="noStrike" dirty="0" err="1">
                <a:solidFill>
                  <a:srgbClr val="000000"/>
                </a:solidFill>
                <a:effectLst/>
                <a:latin typeface="system-ui"/>
              </a:rPr>
              <a:t>vacías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54 </a:t>
            </a:r>
            <a:r>
              <a:rPr lang="en-US" b="0" i="0" u="none" strike="noStrike" dirty="0" err="1">
                <a:solidFill>
                  <a:srgbClr val="000000"/>
                </a:solidFill>
                <a:effectLst/>
                <a:latin typeface="system-ui"/>
              </a:rPr>
              <a:t>Socorrió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siervo</a:t>
            </a:r>
            <a:r>
              <a:rPr lang="en-US" b="0" i="0" u="none" strike="noStrike" dirty="0">
                <a:solidFill>
                  <a:srgbClr val="000000"/>
                </a:solidFill>
                <a:effectLst/>
                <a:latin typeface="system-ui"/>
              </a:rPr>
              <a:t> Israel,</a:t>
            </a:r>
            <a:br>
              <a:rPr lang="en-US" b="0" i="0" u="none" strike="noStrike" dirty="0">
                <a:solidFill>
                  <a:srgbClr val="000000"/>
                </a:solidFill>
                <a:effectLst/>
                <a:latin typeface="system-ui"/>
              </a:rPr>
            </a:br>
            <a:r>
              <a:rPr lang="en-US" b="0" i="0" u="none" strike="noStrike" dirty="0">
                <a:solidFill>
                  <a:srgbClr val="000000"/>
                </a:solidFill>
                <a:effectLst/>
                <a:latin typeface="system-ui"/>
              </a:rPr>
              <a:t>y se </a:t>
            </a:r>
            <a:r>
              <a:rPr lang="en-US" b="0" i="0" u="none" strike="noStrike" dirty="0" err="1">
                <a:solidFill>
                  <a:srgbClr val="000000"/>
                </a:solidFill>
                <a:effectLst/>
                <a:latin typeface="system-ui"/>
              </a:rPr>
              <a:t>acordó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misericordia,</a:t>
            </a:r>
            <a:br>
              <a:rPr lang="en-US" b="0" i="0" u="none" strike="noStrike" dirty="0">
                <a:solidFill>
                  <a:srgbClr val="000000"/>
                </a:solidFill>
                <a:effectLst/>
                <a:latin typeface="system-ui"/>
              </a:rPr>
            </a:br>
            <a:r>
              <a:rPr lang="en-US" b="1" i="0" u="none" strike="noStrike" baseline="30000" dirty="0">
                <a:solidFill>
                  <a:srgbClr val="000000"/>
                </a:solidFill>
                <a:effectLst/>
                <a:latin typeface="system-ui"/>
              </a:rPr>
              <a:t>55 </a:t>
            </a:r>
            <a:r>
              <a:rPr lang="en-US" b="0" i="0" u="none" strike="noStrike" dirty="0">
                <a:solidFill>
                  <a:srgbClr val="000000"/>
                </a:solidFill>
                <a:effectLst/>
                <a:latin typeface="system-ui"/>
              </a:rPr>
              <a:t>de la </a:t>
            </a:r>
            <a:r>
              <a:rPr lang="en-US" b="0" i="0" u="none" strike="noStrike" dirty="0" err="1">
                <a:solidFill>
                  <a:srgbClr val="000000"/>
                </a:solidFill>
                <a:effectLst/>
                <a:latin typeface="system-ui"/>
              </a:rPr>
              <a:t>cual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habló</a:t>
            </a:r>
            <a:r>
              <a:rPr lang="en-US" b="0" i="0" u="none" strike="noStrike" dirty="0">
                <a:solidFill>
                  <a:srgbClr val="000000"/>
                </a:solidFill>
                <a:effectLst/>
                <a:latin typeface="system-ui"/>
              </a:rPr>
              <a:t> con </a:t>
            </a:r>
            <a:r>
              <a:rPr lang="en-US" b="0" i="0" u="none" strike="noStrike" dirty="0" err="1">
                <a:solidFill>
                  <a:srgbClr val="000000"/>
                </a:solidFill>
                <a:effectLst/>
                <a:latin typeface="system-ui"/>
              </a:rPr>
              <a:t>nuestros</a:t>
            </a:r>
            <a:r>
              <a:rPr lang="en-US" b="0" i="0" u="none" strike="noStrike" dirty="0">
                <a:solidFill>
                  <a:srgbClr val="000000"/>
                </a:solidFill>
                <a:effectLst/>
                <a:latin typeface="system-ui"/>
              </a:rPr>
              <a:t> padres,</a:t>
            </a:r>
            <a:br>
              <a:rPr lang="en-US" b="0" i="0" u="none" strike="noStrike" dirty="0">
                <a:solidFill>
                  <a:srgbClr val="000000"/>
                </a:solidFill>
                <a:effectLst/>
                <a:latin typeface="system-ui"/>
              </a:rPr>
            </a:br>
            <a:r>
              <a:rPr lang="en-US" b="0" i="0" u="none" strike="noStrike" dirty="0">
                <a:solidFill>
                  <a:srgbClr val="000000"/>
                </a:solidFill>
                <a:effectLst/>
                <a:latin typeface="system-ui"/>
              </a:rPr>
              <a:t>con </a:t>
            </a:r>
            <a:r>
              <a:rPr lang="en-US" b="0" i="0" u="none" strike="noStrike" dirty="0" err="1">
                <a:solidFill>
                  <a:srgbClr val="000000"/>
                </a:solidFill>
                <a:effectLst/>
                <a:latin typeface="system-ui"/>
              </a:rPr>
              <a:t>Abrahán</a:t>
            </a:r>
            <a:r>
              <a:rPr lang="en-US" b="0" i="0" u="none" strike="noStrike" dirty="0">
                <a:solidFill>
                  <a:srgbClr val="000000"/>
                </a:solidFill>
                <a:effectLst/>
                <a:latin typeface="system-ui"/>
              </a:rPr>
              <a:t> y con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descendencia</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siempre</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56 </a:t>
            </a:r>
            <a:r>
              <a:rPr lang="en-US" b="0" i="0" u="none" strike="noStrike" dirty="0">
                <a:solidFill>
                  <a:srgbClr val="000000"/>
                </a:solidFill>
                <a:effectLst/>
                <a:latin typeface="system-ui"/>
              </a:rPr>
              <a:t>María se </a:t>
            </a:r>
            <a:r>
              <a:rPr lang="en-US" b="0" i="0" u="none" strike="noStrike" dirty="0" err="1">
                <a:solidFill>
                  <a:srgbClr val="000000"/>
                </a:solidFill>
                <a:effectLst/>
                <a:latin typeface="system-ui"/>
              </a:rPr>
              <a:t>quedó</a:t>
            </a:r>
            <a:r>
              <a:rPr lang="en-US" b="0" i="0" u="none" strike="noStrike" dirty="0">
                <a:solidFill>
                  <a:srgbClr val="000000"/>
                </a:solidFill>
                <a:effectLst/>
                <a:latin typeface="system-ui"/>
              </a:rPr>
              <a:t> con Elisabet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tres</a:t>
            </a:r>
            <a:r>
              <a:rPr lang="en-US" b="0" i="0" u="none" strike="noStrike" dirty="0">
                <a:solidFill>
                  <a:srgbClr val="000000"/>
                </a:solidFill>
                <a:effectLst/>
                <a:latin typeface="system-ui"/>
              </a:rPr>
              <a:t> meses, y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volvió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casa.</a:t>
            </a:r>
          </a:p>
          <a:p>
            <a:pPr marL="158750" indent="0">
              <a:buFontTx/>
              <a:buNone/>
            </a:pP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18</a:t>
            </a:fld>
            <a:endParaRPr lang="en-US"/>
          </a:p>
        </p:txBody>
      </p:sp>
    </p:spTree>
    <p:extLst>
      <p:ext uri="{BB962C8B-B14F-4D97-AF65-F5344CB8AC3E}">
        <p14:creationId xmlns:p14="http://schemas.microsoft.com/office/powerpoint/2010/main" val="193648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3. Platicar las seis preguntas para “Considerar.”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66" name="Google Shape;266;g26ba99a7413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al curso</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Muy bienvenidos al curso </a:t>
            </a:r>
            <a:r>
              <a:rPr lang="es-ES" sz="1800" i="1" dirty="0">
                <a:effectLst/>
                <a:latin typeface="Calibri" panose="020F0502020204030204" pitchFamily="34" charset="0"/>
                <a:ea typeface="Calibri" panose="020F0502020204030204" pitchFamily="34" charset="0"/>
                <a:cs typeface="Calibri" panose="020F0502020204030204" pitchFamily="34" charset="0"/>
              </a:rPr>
              <a:t>La Llegada del Salvador</a:t>
            </a:r>
            <a:r>
              <a:rPr lang="es-ES" sz="1800" dirty="0">
                <a:effectLst/>
                <a:latin typeface="Calibri" panose="020F0502020204030204" pitchFamily="34" charset="0"/>
                <a:ea typeface="Calibri" panose="020F0502020204030204" pitchFamily="34" charset="0"/>
                <a:cs typeface="Calibri" panose="020F0502020204030204" pitchFamily="34" charset="0"/>
              </a:rPr>
              <a:t>. Este curso se enfoca en el cumplimiento de la gran promesa de Dios de enviarnos un Salvador para rescatarnos de las tinieblas del pecado. ¿Quién es nuestro Dios que nos amó tanto que envió a su Hijo unigénito para que todo el que cree en él no se pierda, sino que tenga vida eterna? ¿Quién es nuestro Salvador que vino a este mundo no para condenarlo, sino para salvarlo? Aprendamos juntos acerca de Él leyendo la misma Palabra que nos dio.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228600">
              <a:buFontTx/>
              <a:buAutoNum type="arabicPeriod"/>
            </a:pPr>
            <a:r>
              <a:rPr lang="es-ES" sz="1100" dirty="0">
                <a:effectLst/>
                <a:latin typeface="Calibri" panose="020F0502020204030204" pitchFamily="34" charset="0"/>
                <a:ea typeface="Calibri" panose="020F0502020204030204" pitchFamily="34" charset="0"/>
              </a:rPr>
              <a:t>¿Quiénes son los personajes de esta historia?</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hijo venidero: Jesús, Hijo del Altísimo gran hombre, el Señor, tiene el trono de David, el Santo Ser, Hijo de Dios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Espíritu Santo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ángel Gabriel</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María, una virgen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José descendiente de David</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Elizabet</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bebé de Elizabet que todavía no ha nacido (Juan)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77" name="Google Shape;2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¿Cuáles son los objetos de esta historia?</a:t>
            </a: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No se aplica</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89" name="Google Shape;28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¿Dónde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ciudad galilea de Nazaret</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María va a una ciudad de Judá en las montañas.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¿Cuándo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“Seis meses después…” de que Gabriel le anunció a Zacarías el nacimiento de Juan, o sea Elizabet tiene unos 6 meses embarazada.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María va con Elizabet y se queda tres meses allí.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13" name="Google Shape;3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c7cd4f111b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Gálatas 4:4-5 Pero cuando se cumplió el tiempo señalado, Dios envió a su Hijo, que nació de una mujer…</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Imperio Romano tiene dominio sobre Israel en esta época.  Cesar Augusto es emperador en esta época (Lucas 2).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Paz Romana – El mundo mediterráneo gozó de un ambiente (relativamente) pacífico.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Redes de Caminos – hizo más fácil y seguro el viajar</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Sistema de mensajería – facilitó la comunicación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Estableció un ejército permanente que ayudó en mantener el orden y la “paz.” Los rebeldes fueron castigados severamente (La crucifixión)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Sistema de censos e impuestos – lo cual chocaba al pueblo judío.  </a:t>
            </a:r>
            <a:endParaRPr lang="en-US" sz="1100" dirty="0">
              <a:effectLst/>
              <a:latin typeface="Calibri" panose="020F0502020204030204" pitchFamily="34" charset="0"/>
              <a:ea typeface="Calibri" panose="020F0502020204030204" pitchFamily="34" charset="0"/>
            </a:endParaRPr>
          </a:p>
          <a:p>
            <a:pPr marL="0" lvl="0" indent="0" algn="l" rtl="0">
              <a:lnSpc>
                <a:spcPct val="107916"/>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25" name="Google Shape;325;g2c7cd4f111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 5. ¿Cuál es el problema?</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Dios prometió un Mesías. Ya pasaron muchos años y Dios ha cumplido…</a:t>
            </a:r>
            <a:endParaRPr lang="en-US" sz="1100" dirty="0">
              <a:effectLst/>
              <a:latin typeface="Calibri" panose="020F0502020204030204" pitchFamily="34" charset="0"/>
              <a:ea typeface="Calibri" panose="020F0502020204030204" pitchFamily="34" charset="0"/>
            </a:endParaRPr>
          </a:p>
          <a:p>
            <a:pPr marL="171450" marR="0" indent="-171450"/>
            <a:r>
              <a:rPr lang="es-ES" sz="1100" dirty="0">
                <a:effectLst/>
                <a:latin typeface="Calibri" panose="020F0502020204030204" pitchFamily="34" charset="0"/>
                <a:ea typeface="Calibri" panose="020F0502020204030204" pitchFamily="34" charset="0"/>
              </a:rPr>
              <a:t>María es virgen. Ni se ha casado. ¿Cómo va a tener un bebe? ¿Cómo puede ser el Hijo de Dios? Es imposible.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333" name="Google Shape;3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6. ¿Se resuelve el problema? ¿Cómo?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Ya llegó el Salvador.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“¡Para Dios no hay nada imposible!” El Espíritu Santo vendrá sobre ti, y el poder del Altísimo te cubrirá con su sombra.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45" name="Google Shape;3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60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4. Platicar las cuatro preguntas de “Consolidar.”</a:t>
            </a:r>
            <a:endParaRPr lang="en-US" sz="1800" dirty="0">
              <a:effectLst/>
              <a:latin typeface="Calibri" panose="020F0502020204030204" pitchFamily="34" charset="0"/>
              <a:ea typeface="Calibri" panose="020F0502020204030204" pitchFamily="34" charset="0"/>
            </a:endParaRPr>
          </a:p>
          <a:p>
            <a:pPr marL="228600" lvl="0" indent="0" algn="l" rtl="0">
              <a:lnSpc>
                <a:spcPct val="100000"/>
              </a:lnSpc>
              <a:spcBef>
                <a:spcPts val="0"/>
              </a:spcBef>
              <a:spcAft>
                <a:spcPts val="600"/>
              </a:spcAft>
              <a:buClr>
                <a:schemeClr val="dk1"/>
              </a:buClr>
              <a:buSzPts val="1100"/>
              <a:buFont typeface="Arial"/>
              <a:buNone/>
            </a:pPr>
            <a:endParaRPr dirty="0"/>
          </a:p>
        </p:txBody>
      </p:sp>
      <p:sp>
        <p:nvSpPr>
          <p:cNvPr id="357" name="Google Shape;357;g26ba99a7413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1. ¿Cuál es el punto principal de la historia?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Gabriel aparece con las mejores noticias. La virgen María acepta las noticias con fe y humildad. </a:t>
            </a:r>
            <a:endParaRPr dirty="0">
              <a:solidFill>
                <a:schemeClr val="dk1"/>
              </a:solidFill>
              <a:latin typeface="Calibri"/>
              <a:ea typeface="Calibri"/>
              <a:cs typeface="Calibri"/>
              <a:sym typeface="Calibri"/>
            </a:endParaRPr>
          </a:p>
        </p:txBody>
      </p:sp>
      <p:sp>
        <p:nvSpPr>
          <p:cNvPr id="368" name="Google Shape;3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¿Qué pecado veo en esta historia y confieso en mi vida?</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veces no creo que Dios sea capaz de hacer lo imposible.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No me agrada lo que Dios pide de mí. Pienso que mi plan es mejor que el suyo.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80" name="Google Shape;3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socorrió a su pueblo, se acordó de su misericordia, y cumplió su promesa de mandar al Salvador esperado por miles de años.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usa su poder, no sujeto bajo las “reglas de la naturaleza,” y por el poder del Espíritu Santo es concebido el bebé en el vientre de María.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Dice María: “mi espíritu se regocija en Dios mi Salvador.” Pues, Jesús es</a:t>
            </a:r>
          </a:p>
          <a:p>
            <a:pPr marL="171450" marR="0" lvl="0" indent="-171450"/>
            <a:r>
              <a:rPr lang="es-ES" sz="1100" dirty="0">
                <a:effectLst/>
                <a:latin typeface="Calibri" panose="020F0502020204030204" pitchFamily="34" charset="0"/>
                <a:ea typeface="Calibri" panose="020F0502020204030204" pitchFamily="34" charset="0"/>
              </a:rPr>
              <a:t>MI salvador también. (Fíjense que María necesita de un salvador… ¿de qué? Ella es pecadora también, necesitada de un salvador.)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92" name="Google Shape;3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¿Qué pediré que Dios obre en mí para poner en práctica su Palabra?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quiere que confíe humildemente en sus promesas. María es un ejemplo de ese tipo de fe obrada por el Espíritu Santo.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Ayúdame a creer en tu palabra, aun cuando me parezca ilógica o hasta imposible.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04" name="Google Shape;4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D5C16564-4D8B-18A4-5FA5-D62C8CCE997F}"/>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58F9CBD7-559F-28FC-BEE0-DA1C685845D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spcBef>
                <a:spcPts val="1300"/>
              </a:spcBef>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1</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Identificar el propósito y los objetivos del curso</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Usar el método de las Cuatro “C” para leer y entender Lucas 1:26-56</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Analizar la importancia de las preguntas de “Considerar”</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BD14319D-BE28-B4EF-4B67-8C4ECFBB16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0079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c7cd4f111b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Repasar las preguntas de Considerar</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¿Quiénes son los personajes de esta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¿Cuáles son los objetos de esta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¿Dónde ocurrió la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¿Cuándo ocurrió la historia?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¿Cuál es el problema?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¿Se resuelve el problema?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16" name="Google Shape;416;g2c7cd4f111b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EDF5C877-017A-2818-2948-91DB461BD332}"/>
            </a:ext>
          </a:extLst>
        </p:cNvPr>
        <p:cNvGrpSpPr/>
        <p:nvPr/>
      </p:nvGrpSpPr>
      <p:grpSpPr>
        <a:xfrm>
          <a:off x="0" y="0"/>
          <a:ext cx="0" cy="0"/>
          <a:chOff x="0" y="0"/>
          <a:chExt cx="0" cy="0"/>
        </a:xfrm>
      </p:grpSpPr>
      <p:sp>
        <p:nvSpPr>
          <p:cNvPr id="415" name="Google Shape;415;g2c7cd4f111b_0_185:notes">
            <a:extLst>
              <a:ext uri="{FF2B5EF4-FFF2-40B4-BE49-F238E27FC236}">
                <a16:creationId xmlns:a16="http://schemas.microsoft.com/office/drawing/2014/main" id="{BC0FCF33-42FE-00F9-1C41-7CAA079254A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¿Por qué son importantes las 5 preguntas de “Considerar”? ¿Son necesarias?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16" name="Google Shape;416;g2c7cd4f111b_0_185:notes">
            <a:extLst>
              <a:ext uri="{FF2B5EF4-FFF2-40B4-BE49-F238E27FC236}">
                <a16:creationId xmlns:a16="http://schemas.microsoft.com/office/drawing/2014/main" id="{BC54A5F4-BBAD-3165-D511-21843258BD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8904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2B39D0C7-AAFB-CE81-19DC-F85C9A4D346B}"/>
            </a:ext>
          </a:extLst>
        </p:cNvPr>
        <p:cNvGrpSpPr/>
        <p:nvPr/>
      </p:nvGrpSpPr>
      <p:grpSpPr>
        <a:xfrm>
          <a:off x="0" y="0"/>
          <a:ext cx="0" cy="0"/>
          <a:chOff x="0" y="0"/>
          <a:chExt cx="0" cy="0"/>
        </a:xfrm>
      </p:grpSpPr>
      <p:sp>
        <p:nvSpPr>
          <p:cNvPr id="415" name="Google Shape;415;g2c7cd4f111b_0_185:notes">
            <a:extLst>
              <a:ext uri="{FF2B5EF4-FFF2-40B4-BE49-F238E27FC236}">
                <a16:creationId xmlns:a16="http://schemas.microsoft.com/office/drawing/2014/main" id="{FD6E1085-7621-95E3-732E-72FCFE37F7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¿Por qué son importantes las 5 preguntas de “Considerar”? ¿Son necesarias?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FontTx/>
              <a:buNone/>
            </a:pPr>
            <a:endParaRPr lang="en-US" dirty="0">
              <a:solidFill>
                <a:schemeClr val="dk1"/>
              </a:solidFill>
              <a:latin typeface="Calibri"/>
              <a:ea typeface="Calibri"/>
              <a:cs typeface="Calibri"/>
              <a:sym typeface="Calibri"/>
            </a:endParaRPr>
          </a:p>
          <a:p>
            <a:pPr marL="171450" marR="0" lvl="0" indent="-171450"/>
            <a:r>
              <a:rPr lang="es-ES" sz="1100" dirty="0">
                <a:effectLst/>
                <a:latin typeface="Calibri" panose="020F0502020204030204" pitchFamily="34" charset="0"/>
                <a:ea typeface="Calibri" panose="020F0502020204030204" pitchFamily="34" charset="0"/>
              </a:rPr>
              <a:t>Los detalles nos ayudan con la comprensión de la historia. </a:t>
            </a:r>
          </a:p>
          <a:p>
            <a:pPr marL="171450" marR="0" lvl="0"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Identificar los detalles nos permite pintar una imagen precisa en nuestra mente de lo que la biblia realmente dice y muestra. </a:t>
            </a:r>
            <a:endParaRPr lang="en-US" sz="1100" dirty="0">
              <a:effectLst/>
              <a:latin typeface="Calibri" panose="020F0502020204030204" pitchFamily="34" charset="0"/>
              <a:ea typeface="Calibri" panose="020F0502020204030204" pitchFamily="34" charset="0"/>
            </a:endParaRPr>
          </a:p>
          <a:p>
            <a:pPr marL="628650" marR="0" lvl="1"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Considere la importancia de leer la biblia versus escuchar a otros (o videos) hablar sobre la Biblia. 2 Timoteo 3:16-17 Toda la Escritura es inspirada por Dios y útil para enseñar, para reprender, para corregir y para instruir en la justicia, a fin de que el siervo de Dios esté enteramente capacitado para toda buena obra.</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16" name="Google Shape;416;g2c7cd4f111b_0_185:notes">
            <a:extLst>
              <a:ext uri="{FF2B5EF4-FFF2-40B4-BE49-F238E27FC236}">
                <a16:creationId xmlns:a16="http://schemas.microsoft.com/office/drawing/2014/main" id="{ECF7D6B8-5018-5C33-E3D5-32D63FB7B7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4739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a:extLst>
            <a:ext uri="{FF2B5EF4-FFF2-40B4-BE49-F238E27FC236}">
              <a16:creationId xmlns:a16="http://schemas.microsoft.com/office/drawing/2014/main" id="{AEAEDAA2-F8E3-5331-5830-4552176B2E4F}"/>
            </a:ext>
          </a:extLst>
        </p:cNvPr>
        <p:cNvGrpSpPr/>
        <p:nvPr/>
      </p:nvGrpSpPr>
      <p:grpSpPr>
        <a:xfrm>
          <a:off x="0" y="0"/>
          <a:ext cx="0" cy="0"/>
          <a:chOff x="0" y="0"/>
          <a:chExt cx="0" cy="0"/>
        </a:xfrm>
      </p:grpSpPr>
      <p:sp>
        <p:nvSpPr>
          <p:cNvPr id="415" name="Google Shape;415;g2c7cd4f111b_0_185:notes">
            <a:extLst>
              <a:ext uri="{FF2B5EF4-FFF2-40B4-BE49-F238E27FC236}">
                <a16:creationId xmlns:a16="http://schemas.microsoft.com/office/drawing/2014/main" id="{7DE21F0E-D271-20ED-7F25-810F240C85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¿Por qué son importantes las 5 preguntas de “Considerar”? ¿Son necesarias?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FontTx/>
              <a:buNone/>
            </a:pPr>
            <a:endParaRPr lang="en-US" dirty="0">
              <a:solidFill>
                <a:schemeClr val="dk1"/>
              </a:solidFill>
              <a:latin typeface="Calibri"/>
              <a:ea typeface="Calibri"/>
              <a:cs typeface="Calibri"/>
              <a:sym typeface="Calibri"/>
            </a:endParaRPr>
          </a:p>
          <a:p>
            <a:pPr marL="171450" marR="0" lvl="0" indent="-171450"/>
            <a:r>
              <a:rPr lang="es-ES" sz="1100" dirty="0">
                <a:effectLst/>
                <a:latin typeface="Calibri" panose="020F0502020204030204" pitchFamily="34" charset="0"/>
                <a:ea typeface="Calibri" panose="020F0502020204030204" pitchFamily="34" charset="0"/>
              </a:rPr>
              <a:t>Deja que la Biblia se interprete a sí misma</a:t>
            </a:r>
          </a:p>
          <a:p>
            <a:pPr marL="171450" marR="0" lvl="0"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Cuando leemos secciones completas de la Biblia, estamos considerando todo el contexto en nuestra interpretación y no solo un versículo o expresión. Deseamos que la Biblia, la Palabra inspirada de Dios nos diga lo que significa. </a:t>
            </a:r>
          </a:p>
          <a:p>
            <a:pPr marL="628650" marR="0" lvl="1"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Comparamos v.28 y v.47</a:t>
            </a:r>
            <a:endParaRPr lang="en-US" sz="1100" dirty="0">
              <a:effectLst/>
              <a:latin typeface="Calibri" panose="020F0502020204030204" pitchFamily="34" charset="0"/>
              <a:ea typeface="Calibri" panose="020F0502020204030204" pitchFamily="34" charset="0"/>
            </a:endParaRPr>
          </a:p>
          <a:p>
            <a:pPr marL="1085850" marR="0" lvl="2" indent="-171450"/>
            <a:r>
              <a:rPr lang="es-ES" sz="1100" dirty="0">
                <a:effectLst/>
                <a:latin typeface="Calibri" panose="020F0502020204030204" pitchFamily="34" charset="0"/>
                <a:ea typeface="Calibri" panose="020F0502020204030204" pitchFamily="34" charset="0"/>
              </a:rPr>
              <a:t>V. 28 María es “muy favorecida” </a:t>
            </a:r>
            <a:endParaRPr lang="en-US" sz="1100" dirty="0">
              <a:effectLst/>
              <a:latin typeface="Calibri" panose="020F0502020204030204" pitchFamily="34" charset="0"/>
              <a:ea typeface="Calibri" panose="020F0502020204030204" pitchFamily="34" charset="0"/>
            </a:endParaRPr>
          </a:p>
          <a:p>
            <a:pPr marL="1085850" marR="0" lvl="2" indent="-171450"/>
            <a:r>
              <a:rPr lang="es-ES" sz="1100" dirty="0">
                <a:effectLst/>
                <a:latin typeface="Calibri" panose="020F0502020204030204" pitchFamily="34" charset="0"/>
                <a:ea typeface="Calibri" panose="020F0502020204030204" pitchFamily="34" charset="0"/>
              </a:rPr>
              <a:t>V. 47 María regocija en Dios su Salvador.</a:t>
            </a:r>
          </a:p>
          <a:p>
            <a:pPr marL="628650" marR="0" lvl="1"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Entonces… ¿Qué podemos decir sobre María? Es una mujer humana como nosotros, pero elegida por Dios para llevar al Señor. María misma necesita un Salvador. </a:t>
            </a:r>
          </a:p>
          <a:p>
            <a:pPr marL="628650" marR="0" lvl="1" indent="-171450"/>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También consideramos otros textos de la Biblia: 1 Timoteo 2:5 Porque hay un solo Dios, y un solo mediador entre Dios y los hombres, Jesucristo hombre.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416" name="Google Shape;416;g2c7cd4f111b_0_185:notes">
            <a:extLst>
              <a:ext uri="{FF2B5EF4-FFF2-40B4-BE49-F238E27FC236}">
                <a16:creationId xmlns:a16="http://schemas.microsoft.com/office/drawing/2014/main" id="{9DD04306-21F3-A4EC-776A-E3B0473FD2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4799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Conclusión:</a:t>
            </a:r>
            <a:br>
              <a:rPr lang="es-ES" sz="1100" b="1"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228600" marR="0" indent="-228600">
              <a:buFontTx/>
              <a:buAutoNum type="arabicPeriod"/>
            </a:pPr>
            <a:r>
              <a:rPr lang="es-ES" sz="1100" dirty="0">
                <a:effectLst/>
                <a:latin typeface="Calibri" panose="020F0502020204030204" pitchFamily="34" charset="0"/>
                <a:ea typeface="Calibri" panose="020F0502020204030204" pitchFamily="34" charset="0"/>
              </a:rPr>
              <a:t>Encargar la tarea</a:t>
            </a: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Ver el video de lección 2: </a:t>
            </a:r>
            <a:r>
              <a:rPr lang="es-ES" sz="1100" dirty="0">
                <a:solidFill>
                  <a:srgbClr val="1155CC"/>
                </a:solidFill>
                <a:effectLst/>
                <a:latin typeface="Calibri" panose="020F0502020204030204" pitchFamily="34" charset="0"/>
                <a:ea typeface="Calibri" panose="020F0502020204030204" pitchFamily="34" charset="0"/>
                <a:hlinkClick r:id="rId3"/>
              </a:rPr>
              <a:t>https://www.youtube.com/watch?v=RfckWs6itLc</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Leer Mateo 1: 18-25 en sus Biblias y contestar las siguientes preguntas de considerar:</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¿Quiénes son los personajes de esta historia?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¿Cuáles son los objetos de esta historia?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¿Dónde ocurrió la historia?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¿Cuándo ocurrió la historia?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¿Cuál es el problema? </a:t>
            </a:r>
          </a:p>
          <a:p>
            <a:pPr marL="628650" marR="0" lvl="1" indent="-171450"/>
            <a:r>
              <a:rPr lang="es-ES" sz="1100" dirty="0">
                <a:effectLst/>
                <a:latin typeface="Calibri" panose="020F0502020204030204" pitchFamily="34" charset="0"/>
                <a:ea typeface="Calibri" panose="020F0502020204030204" pitchFamily="34" charset="0"/>
              </a:rPr>
              <a:t>¿Se resuelve el problema?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426" name="Google Shape;426;g26ba99a7413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Oración de clausura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436" name="Google Shape;436;g2adf14766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Despedida</a:t>
            </a:r>
            <a:endParaRPr lang="en-US" sz="1800" dirty="0">
              <a:effectLst/>
              <a:latin typeface="Calibri" panose="020F0502020204030204" pitchFamily="34" charset="0"/>
              <a:ea typeface="Calibri" panose="020F0502020204030204" pitchFamily="34" charset="0"/>
            </a:endParaRPr>
          </a:p>
          <a:p>
            <a:pPr marL="914400" lvl="0" indent="-298450" algn="l" rtl="0">
              <a:lnSpc>
                <a:spcPct val="100000"/>
              </a:lnSpc>
              <a:spcBef>
                <a:spcPts val="0"/>
              </a:spcBef>
              <a:spcAft>
                <a:spcPts val="600"/>
              </a:spcAft>
              <a:buClr>
                <a:schemeClr val="dk1"/>
              </a:buClr>
              <a:buSzPts val="1100"/>
              <a:buFont typeface="Calibri"/>
              <a:buAutoNum type="arabicPeriod" startAt="3"/>
            </a:pPr>
            <a:endParaRPr dirty="0"/>
          </a:p>
        </p:txBody>
      </p:sp>
      <p:sp>
        <p:nvSpPr>
          <p:cNvPr id="444" name="Google Shape;444;g2adf14766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Mi fiel Dios y Salvador, ayúdame a creer y confiar siempre en las promesas que tú me has hecho. Ayúdame también a siempre estar dispuesto a someter humildemente mi voluntad a la tuya. Te doy gracias por tu gran amor y porque enviaste a Jesús para que naciera de María para ser mi Salvador. Amén.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452" name="Google Shape;452;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spcBef>
                <a:spcPts val="1300"/>
              </a:spcBef>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1</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Identificar el propósito y los objetivos del curso</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Usar el método de las Cuatro “C” para leer y entender Lucas 1:26-56</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Analizar la importancia de las preguntas de “Considerar”</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6ba99a7413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 </a:t>
            </a:r>
            <a:r>
              <a:rPr lang="es-ES" sz="1800" dirty="0">
                <a:effectLst/>
                <a:latin typeface="Calibri" panose="020F0502020204030204" pitchFamily="34" charset="0"/>
                <a:ea typeface="Calibri" panose="020F0502020204030204" pitchFamily="34" charset="0"/>
              </a:rPr>
              <a:t>1. Descripción del curso: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Bienvenidos al curso </a:t>
            </a:r>
            <a:r>
              <a:rPr lang="es-ES" sz="1800" i="1" dirty="0">
                <a:effectLst/>
                <a:latin typeface="Calibri" panose="020F0502020204030204" pitchFamily="34" charset="0"/>
                <a:ea typeface="Calibri" panose="020F0502020204030204" pitchFamily="34" charset="0"/>
              </a:rPr>
              <a:t>La Llegada del Salvador</a:t>
            </a:r>
            <a:r>
              <a:rPr lang="es-ES" sz="1800" dirty="0">
                <a:effectLst/>
                <a:latin typeface="Calibri" panose="020F0502020204030204" pitchFamily="34" charset="0"/>
                <a:ea typeface="Calibri" panose="020F0502020204030204" pitchFamily="34" charset="0"/>
              </a:rPr>
              <a:t>. Este curso se enfoca en el cumplimiento de la gran promesa de Dios de enviarnos un Salvador para rescatarnos de las tinieblas del pecado. </a:t>
            </a:r>
            <a:endParaRPr b="1" dirty="0">
              <a:solidFill>
                <a:schemeClr val="dk1"/>
              </a:solidFill>
              <a:latin typeface="Calibri"/>
              <a:ea typeface="Calibri"/>
              <a:cs typeface="Calibri"/>
              <a:sym typeface="Calibri"/>
            </a:endParaRPr>
          </a:p>
        </p:txBody>
      </p:sp>
      <p:sp>
        <p:nvSpPr>
          <p:cNvPr id="148" name="Google Shape;148;g26ba99a741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6ba99a7413_0_3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None/>
            </a:pPr>
            <a:r>
              <a:rPr lang="es-ES" sz="1800" dirty="0">
                <a:effectLst/>
                <a:latin typeface="Calibri" panose="020F0502020204030204" pitchFamily="34" charset="0"/>
                <a:ea typeface="Calibri" panose="020F0502020204030204" pitchFamily="34" charset="0"/>
              </a:rPr>
              <a:t>Este curso fue diseñado con el fin de prepararlos a ustedes para compartir la Palabra de Dios por medio de historias bíblicas. Mientras leemos historias clave de la primera parte de la vida y el ministerio de nuestro Salvador, Jesucristo, practicaremos el método de las Cuatro “C” que nos ayudará a comprender mejor lo que estamos leyendo y compartirlo con quienes nos rodean. </a:t>
            </a:r>
          </a:p>
          <a:p>
            <a:pPr marL="0" marR="171450" lvl="0" indent="0" algn="l" rtl="0">
              <a:lnSpc>
                <a:spcPct val="100000"/>
              </a:lnSpc>
              <a:spcBef>
                <a:spcPts val="1000"/>
              </a:spcBef>
              <a:spcAft>
                <a:spcPts val="1000"/>
              </a:spcAft>
              <a:buNone/>
            </a:pPr>
            <a:endParaRPr lang="es-E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r>
              <a:rPr lang="es-ES" sz="1800" dirty="0">
                <a:effectLst/>
                <a:latin typeface="Calibri" panose="020F0502020204030204" pitchFamily="34" charset="0"/>
                <a:ea typeface="Calibri" panose="020F0502020204030204" pitchFamily="34" charset="0"/>
              </a:rPr>
              <a:t>Es muy sencillo.  Captamos la atención.  Contamos la Palabra de Dios.  Consideramos la historia.  Consolidamos el mensaje al aplicarlo a nuestras vidas. </a:t>
            </a:r>
            <a:endParaRPr dirty="0">
              <a:solidFill>
                <a:schemeClr val="dk1"/>
              </a:solidFill>
              <a:latin typeface="Calibri"/>
              <a:ea typeface="Calibri"/>
              <a:cs typeface="Calibri"/>
              <a:sym typeface="Calibri"/>
            </a:endParaRPr>
          </a:p>
        </p:txBody>
      </p:sp>
      <p:sp>
        <p:nvSpPr>
          <p:cNvPr id="159" name="Google Shape;159;g26ba99a7413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c0eec2cf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2. Objetivos del curso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1. Leer y entender historias clave de la primera parte de la vida y el ministerio de Jesús utilizando el método de las Cuatro “C”: Captar, Contar, Considerar, Consolidar.</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2. Preparar para compartir la Palabra de Dios por medio de historias bíblicas utilizando el método de las Cuatro “C”:  Captar, Contar, Considerar, Consolidar.</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81" name="Google Shape;181;g26c0eec2cf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c0eec2cf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Encuesta de Zoom </a:t>
            </a: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Se puede compartir esta encuesta en la pantalla y pide que los estudiantes contestan en el chat. También puede hacerlo como “</a:t>
            </a:r>
            <a:r>
              <a:rPr lang="es-ES" sz="1800" i="1" dirty="0" err="1">
                <a:solidFill>
                  <a:srgbClr val="00B050"/>
                </a:solidFill>
                <a:effectLst/>
                <a:latin typeface="Calibri" panose="020F0502020204030204" pitchFamily="34" charset="0"/>
                <a:ea typeface="Calibri" panose="020F0502020204030204" pitchFamily="34" charset="0"/>
              </a:rPr>
              <a:t>poll</a:t>
            </a:r>
            <a:r>
              <a:rPr lang="es-ES" sz="1800" i="1" dirty="0">
                <a:solidFill>
                  <a:srgbClr val="00B050"/>
                </a:solidFill>
                <a:effectLst/>
                <a:latin typeface="Calibri" panose="020F0502020204030204" pitchFamily="34" charset="0"/>
                <a:ea typeface="Calibri" panose="020F0502020204030204" pitchFamily="34" charset="0"/>
              </a:rPr>
              <a:t>” en Zoom.</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En una escala de 1 al 5, ¿qué tan cómodo se siente prepararse para compartir una historia bíblica con alguien?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1-Completamente incómodo, ¡qué miedo!</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2-Un poco inseguro.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3-Nunca lo he intentado, pero quiero aprender.</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4-Bien, con la ayuda de Dios.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5- Extremadamente cómodo, ya lo he hecho muchas veces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15" name="Google Shape;215;g26c0eec2cf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g2c7cd4f111b_0_1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199" name="Google Shape;199;g2c7cd4f111b_0_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0" name="Google Shape;200;g2c7cd4f111b_0_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1" name="Google Shape;201;g2c7cd4f111b_0_12"/>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202" name="Google Shape;202;g2c7cd4f111b_0_12"/>
          <p:cNvCxnSpPr/>
          <p:nvPr/>
        </p:nvCxnSpPr>
        <p:spPr>
          <a:xfrm>
            <a:off x="4230827" y="2823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3" name="Google Shape;203;g2c7cd4f111b_0_12"/>
          <p:cNvSpPr txBox="1"/>
          <p:nvPr/>
        </p:nvSpPr>
        <p:spPr>
          <a:xfrm>
            <a:off x="4127375" y="3172550"/>
            <a:ext cx="80646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a:solidFill>
                  <a:schemeClr val="dk1"/>
                </a:solidFill>
                <a:latin typeface="Lato"/>
                <a:ea typeface="Lato"/>
                <a:cs typeface="Lato"/>
                <a:sym typeface="Lato"/>
              </a:rPr>
              <a:t>Preparar una historia bíblica, tomada </a:t>
            </a:r>
            <a:endParaRPr sz="3200">
              <a:solidFill>
                <a:schemeClr val="dk1"/>
              </a:solidFill>
              <a:latin typeface="Lato"/>
              <a:ea typeface="Lato"/>
              <a:cs typeface="Lato"/>
              <a:sym typeface="Lato"/>
            </a:endParaRPr>
          </a:p>
          <a:p>
            <a:pPr marL="0" lvl="0" indent="0" algn="l" rtl="0">
              <a:spcBef>
                <a:spcPts val="0"/>
              </a:spcBef>
              <a:spcAft>
                <a:spcPts val="0"/>
              </a:spcAft>
              <a:buNone/>
            </a:pPr>
            <a:r>
              <a:rPr lang="en-US" sz="3200">
                <a:solidFill>
                  <a:schemeClr val="dk1"/>
                </a:solidFill>
                <a:latin typeface="Lato"/>
                <a:ea typeface="Lato"/>
                <a:cs typeface="Lato"/>
                <a:sym typeface="Lato"/>
              </a:rPr>
              <a:t>del curso, utilizando el método de </a:t>
            </a:r>
            <a:endParaRPr sz="3200">
              <a:solidFill>
                <a:schemeClr val="dk1"/>
              </a:solidFill>
              <a:latin typeface="Lato"/>
              <a:ea typeface="Lato"/>
              <a:cs typeface="Lato"/>
              <a:sym typeface="Lato"/>
            </a:endParaRPr>
          </a:p>
          <a:p>
            <a:pPr marL="0" lvl="0" indent="0" algn="l" rtl="0">
              <a:spcBef>
                <a:spcPts val="0"/>
              </a:spcBef>
              <a:spcAft>
                <a:spcPts val="0"/>
              </a:spcAft>
              <a:buNone/>
            </a:pPr>
            <a:r>
              <a:rPr lang="en-US" sz="3200">
                <a:solidFill>
                  <a:schemeClr val="dk1"/>
                </a:solidFill>
                <a:latin typeface="Lato"/>
                <a:ea typeface="Lato"/>
                <a:cs typeface="Lato"/>
                <a:sym typeface="Lato"/>
              </a:rPr>
              <a:t>las Cuatro “C”</a:t>
            </a:r>
            <a:endParaRPr sz="32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g2c7cd4f111b_0_97"/>
          <p:cNvSpPr txBox="1"/>
          <p:nvPr/>
        </p:nvSpPr>
        <p:spPr>
          <a:xfrm>
            <a:off x="2272082" y="1144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Esquema</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cada</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clase</a:t>
            </a:r>
            <a:r>
              <a:rPr lang="en-US" sz="4860"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209" name="Google Shape;209;g2c7cd4f111b_0_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c7cd4f111b_0_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cxnSp>
        <p:nvCxnSpPr>
          <p:cNvPr id="211" name="Google Shape;211;g2c7cd4f111b_0_97"/>
          <p:cNvCxnSpPr/>
          <p:nvPr/>
        </p:nvCxnSpPr>
        <p:spPr>
          <a:xfrm>
            <a:off x="2375527" y="2160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2" name="Google Shape;212;g2c7cd4f111b_0_97"/>
          <p:cNvSpPr txBox="1"/>
          <p:nvPr/>
        </p:nvSpPr>
        <p:spPr>
          <a:xfrm>
            <a:off x="2272075" y="2509950"/>
            <a:ext cx="8064600" cy="35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a:solidFill>
                  <a:schemeClr val="dk1"/>
                </a:solidFill>
                <a:latin typeface="Lato"/>
                <a:ea typeface="Lato"/>
                <a:cs typeface="Lato"/>
                <a:sym typeface="Lato"/>
              </a:rPr>
              <a:t>8 clases en vivo</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Oración</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Tema</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Historia</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Cuatro C</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Tarea</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Oración o bendición</a:t>
            </a:r>
            <a:endParaRPr sz="32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6EE4760A-195D-CDE7-1FB6-4C2A1878FD47}"/>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3F97B36E-097D-8A6D-A088-C3AE5AE56918}"/>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sp>
        <p:nvSpPr>
          <p:cNvPr id="129" name="Google Shape;129;p5">
            <a:extLst>
              <a:ext uri="{FF2B5EF4-FFF2-40B4-BE49-F238E27FC236}">
                <a16:creationId xmlns:a16="http://schemas.microsoft.com/office/drawing/2014/main" id="{7606FBC8-81EC-B320-32DF-A0706EC5C53F}"/>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257169F9-178D-CCD8-0343-2526C875C39B}"/>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99BCDD92-B687-4811-9C90-47AC09E3909C}"/>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7D9971D2-BC31-BA18-EDC6-D98BFDC72614}"/>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r>
              <a:rPr lang="en-US" sz="2500" dirty="0">
                <a:solidFill>
                  <a:schemeClr val="tx1"/>
                </a:solidFill>
                <a:latin typeface="Lato"/>
                <a:ea typeface="Lato"/>
                <a:cs typeface="Lato"/>
                <a:sym typeface="Lato"/>
              </a:rPr>
              <a:t>. </a:t>
            </a:r>
            <a:endParaRPr sz="25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0286FFAE-62F6-B423-1844-27E2C36C1953}"/>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5386D564-5ADE-1064-975E-13B023E02A46}"/>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E216AF73-F2E4-D00A-AC95-56EFEDB42B98}"/>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A3712778-3210-A3BD-62FF-215BB994BE8E}"/>
              </a:ext>
            </a:extLst>
          </p:cNvPr>
          <p:cNvSpPr txBox="1"/>
          <p:nvPr/>
        </p:nvSpPr>
        <p:spPr>
          <a:xfrm>
            <a:off x="2048259" y="31164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Lucas 1:26-56</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1B1A9B6E-9A24-9B36-A6FD-25934A467A1B}"/>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4B3A908E-B9EC-BFDC-09B2-DBB64591355C}"/>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165047C1-C7B8-92BE-784A-F294BD28B957}"/>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A6075439-ED5F-4B13-99D7-B982F1F1E593}"/>
              </a:ext>
            </a:extLst>
          </p:cNvPr>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Analizar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importancia</a:t>
            </a:r>
            <a:r>
              <a:rPr lang="en-US" sz="2500" b="0" i="0" u="none" strike="noStrike" cap="none" dirty="0">
                <a:solidFill>
                  <a:schemeClr val="lt1"/>
                </a:solidFill>
                <a:latin typeface="Lato"/>
                <a:ea typeface="Lato"/>
                <a:cs typeface="Lato"/>
                <a:sym typeface="Lato"/>
              </a:rPr>
              <a:t> de las </a:t>
            </a:r>
            <a:r>
              <a:rPr lang="en-US" sz="2500" b="0" i="0" u="none" strike="noStrike" cap="none" dirty="0" err="1">
                <a:solidFill>
                  <a:schemeClr val="lt1"/>
                </a:solidFill>
                <a:latin typeface="Lato"/>
                <a:ea typeface="Lato"/>
                <a:cs typeface="Lato"/>
                <a:sym typeface="Lato"/>
              </a:rPr>
              <a:t>preguntas</a:t>
            </a:r>
            <a:r>
              <a:rPr lang="en-US" sz="2500" b="0" i="0" u="none" strike="noStrike" cap="none" dirty="0">
                <a:solidFill>
                  <a:schemeClr val="lt1"/>
                </a:solidFill>
                <a:latin typeface="Lato"/>
                <a:ea typeface="Lato"/>
                <a:cs typeface="Lato"/>
                <a:sym typeface="Lato"/>
              </a:rPr>
              <a:t> de “</a:t>
            </a:r>
            <a:r>
              <a:rPr lang="en-US" sz="2500" b="0" i="0" u="none" strike="noStrike" cap="none" dirty="0" err="1">
                <a:solidFill>
                  <a:schemeClr val="lt1"/>
                </a:solidFill>
                <a:latin typeface="Lato"/>
                <a:ea typeface="Lato"/>
                <a:cs typeface="Lato"/>
                <a:sym typeface="Lato"/>
              </a:rPr>
              <a:t>Considerar</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1244BB90-BF94-714D-CBA8-2C2810ABEA58}"/>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57130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g26c0eec2cfd_0_221"/>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239" name="Google Shape;239;g26c0eec2cfd_0_221"/>
          <p:cNvCxnSpPr/>
          <p:nvPr/>
        </p:nvCxnSpPr>
        <p:spPr>
          <a:xfrm>
            <a:off x="4230827" y="3737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0" name="Google Shape;240;g26c0eec2cfd_0_221"/>
          <p:cNvSpPr txBox="1"/>
          <p:nvPr/>
        </p:nvSpPr>
        <p:spPr>
          <a:xfrm>
            <a:off x="4157625" y="2342050"/>
            <a:ext cx="6419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La introducción; captar la atención </a:t>
            </a:r>
            <a:endParaRPr sz="32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y pensar en el tema del día</a:t>
            </a:r>
            <a:endParaRPr sz="3200" b="0" i="1" u="none" strike="noStrike" cap="none">
              <a:solidFill>
                <a:schemeClr val="dk1"/>
              </a:solidFill>
              <a:latin typeface="Lato"/>
              <a:ea typeface="Lato"/>
              <a:cs typeface="Lato"/>
              <a:sym typeface="Lato"/>
            </a:endParaRPr>
          </a:p>
        </p:txBody>
      </p:sp>
      <p:sp>
        <p:nvSpPr>
          <p:cNvPr id="241" name="Google Shape;241;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2" name="Google Shape;242;g26c0eec2cfd_0_221"/>
          <p:cNvPicPr preferRelativeResize="0"/>
          <p:nvPr/>
        </p:nvPicPr>
        <p:blipFill rotWithShape="1">
          <a:blip r:embed="rId3">
            <a:alphaModFix/>
          </a:blip>
          <a:srcRect l="1447" r="1436"/>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243" name="Google Shape;243;g26c0eec2cfd_0_22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¿Quiénes son los ángeles de Dios? ¿A qué se dedican?</a:t>
            </a:r>
            <a:endParaRPr sz="3200" b="1" i="0" u="none" strike="noStrike" cap="none">
              <a:solidFill>
                <a:schemeClr val="dk1"/>
              </a:solidFill>
              <a:latin typeface="Lato"/>
              <a:ea typeface="Lato"/>
              <a:cs typeface="Lato"/>
              <a:sym typeface="Lato"/>
            </a:endParaRPr>
          </a:p>
        </p:txBody>
      </p:sp>
      <p:pic>
        <p:nvPicPr>
          <p:cNvPr id="244" name="Google Shape;244;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g2c7cd4f111b_0_129"/>
          <p:cNvSpPr txBox="1"/>
          <p:nvPr/>
        </p:nvSpPr>
        <p:spPr>
          <a:xfrm>
            <a:off x="2374782" y="18830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 Los ángeles</a:t>
            </a:r>
            <a:endParaRPr sz="6000" b="0" i="0" u="none" strike="noStrike" cap="none">
              <a:solidFill>
                <a:srgbClr val="009444"/>
              </a:solidFill>
              <a:latin typeface="Lato"/>
              <a:ea typeface="Lato"/>
              <a:cs typeface="Lato"/>
              <a:sym typeface="Lato"/>
            </a:endParaRPr>
          </a:p>
        </p:txBody>
      </p:sp>
      <p:sp>
        <p:nvSpPr>
          <p:cNvPr id="250" name="Google Shape;250;g2c7cd4f111b_0_1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g2c7cd4f111b_0_129"/>
          <p:cNvSpPr txBox="1"/>
          <p:nvPr/>
        </p:nvSpPr>
        <p:spPr>
          <a:xfrm>
            <a:off x="2374781" y="3101246"/>
            <a:ext cx="7432500" cy="20625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Siervos</a:t>
            </a:r>
            <a:r>
              <a:rPr lang="en-US" sz="3200" dirty="0">
                <a:solidFill>
                  <a:schemeClr val="dk1"/>
                </a:solidFill>
                <a:latin typeface="Lato"/>
                <a:ea typeface="Lato"/>
                <a:cs typeface="Lato"/>
                <a:sym typeface="Lato"/>
              </a:rPr>
              <a:t> de Dios</a:t>
            </a:r>
            <a:endParaRPr sz="3200" dirty="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Mensajeros</a:t>
            </a:r>
            <a:endParaRPr sz="3200" dirty="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dirty="0">
                <a:solidFill>
                  <a:schemeClr val="dk1"/>
                </a:solidFill>
                <a:latin typeface="Lato"/>
                <a:ea typeface="Lato"/>
                <a:cs typeface="Lato"/>
                <a:sym typeface="Lato"/>
              </a:rPr>
              <a:t>Vigilantes que </a:t>
            </a:r>
            <a:r>
              <a:rPr lang="en-US" sz="3200" dirty="0" err="1">
                <a:solidFill>
                  <a:schemeClr val="dk1"/>
                </a:solidFill>
                <a:latin typeface="Lato"/>
                <a:ea typeface="Lato"/>
                <a:cs typeface="Lato"/>
                <a:sym typeface="Lato"/>
              </a:rPr>
              <a:t>nos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protegen</a:t>
            </a:r>
            <a:endParaRPr sz="3200" dirty="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dirty="0" err="1">
                <a:solidFill>
                  <a:schemeClr val="dk1"/>
                </a:solidFill>
                <a:latin typeface="Lato"/>
                <a:ea typeface="Lato"/>
                <a:cs typeface="Lato"/>
                <a:sym typeface="Lato"/>
              </a:rPr>
              <a:t>Juegan</a:t>
            </a:r>
            <a:r>
              <a:rPr lang="en-US" sz="3200" dirty="0">
                <a:solidFill>
                  <a:schemeClr val="dk1"/>
                </a:solidFill>
                <a:latin typeface="Lato"/>
                <a:ea typeface="Lato"/>
                <a:cs typeface="Lato"/>
                <a:sym typeface="Lato"/>
              </a:rPr>
              <a:t> un </a:t>
            </a:r>
            <a:r>
              <a:rPr lang="en-US" sz="3200" dirty="0" err="1">
                <a:solidFill>
                  <a:schemeClr val="dk1"/>
                </a:solidFill>
                <a:latin typeface="Lato"/>
                <a:ea typeface="Lato"/>
                <a:cs typeface="Lato"/>
                <a:sym typeface="Lato"/>
              </a:rPr>
              <a:t>papel</a:t>
            </a:r>
            <a:r>
              <a:rPr lang="en-US" sz="3200" dirty="0">
                <a:solidFill>
                  <a:schemeClr val="dk1"/>
                </a:solidFill>
                <a:latin typeface="Lato"/>
                <a:ea typeface="Lato"/>
                <a:cs typeface="Lato"/>
                <a:sym typeface="Lato"/>
              </a:rPr>
              <a:t> clave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día final </a:t>
            </a:r>
            <a:endParaRPr sz="3200" dirty="0">
              <a:solidFill>
                <a:schemeClr val="dk1"/>
              </a:solidFill>
              <a:latin typeface="Lato"/>
              <a:ea typeface="Lato"/>
              <a:cs typeface="Lato"/>
              <a:sym typeface="Lato"/>
            </a:endParaRPr>
          </a:p>
        </p:txBody>
      </p:sp>
      <p:pic>
        <p:nvPicPr>
          <p:cNvPr id="252" name="Google Shape;252;g2c7cd4f111b_0_12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6c0eec2cfd_0_235"/>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258" name="Google Shape;258;g26c0eec2cfd_0_235"/>
          <p:cNvCxnSpPr/>
          <p:nvPr/>
        </p:nvCxnSpPr>
        <p:spPr>
          <a:xfrm>
            <a:off x="4230827" y="3737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9" name="Google Shape;259;g26c0eec2cfd_0_235"/>
          <p:cNvSpPr txBox="1"/>
          <p:nvPr/>
        </p:nvSpPr>
        <p:spPr>
          <a:xfrm>
            <a:off x="4157625" y="2342050"/>
            <a:ext cx="8034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Repasar la historia (de</a:t>
            </a:r>
            <a:r>
              <a:rPr lang="en-US" sz="3200" i="1">
                <a:solidFill>
                  <a:schemeClr val="dk1"/>
                </a:solidFill>
                <a:latin typeface="Lato"/>
                <a:ea typeface="Lato"/>
                <a:cs typeface="Lato"/>
                <a:sym typeface="Lato"/>
              </a:rPr>
              <a:t> Lucas 1:26-56</a:t>
            </a:r>
            <a:r>
              <a:rPr lang="en-US" sz="3200" b="0" i="1" u="none" strike="noStrike" cap="none">
                <a:solidFill>
                  <a:schemeClr val="dk1"/>
                </a:solidFill>
                <a:latin typeface="Lato"/>
                <a:ea typeface="Lato"/>
                <a:cs typeface="Lato"/>
                <a:sym typeface="Lato"/>
              </a:rPr>
              <a:t>); </a:t>
            </a:r>
            <a:endParaRPr sz="32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3888"/>
              <a:buFont typeface="Arial"/>
              <a:buNone/>
            </a:pPr>
            <a:r>
              <a:rPr lang="en-US" sz="3200" b="0" i="1" u="none" strike="noStrike" cap="none">
                <a:solidFill>
                  <a:schemeClr val="dk1"/>
                </a:solidFill>
                <a:latin typeface="Lato"/>
                <a:ea typeface="Lato"/>
                <a:cs typeface="Lato"/>
                <a:sym typeface="Lato"/>
              </a:rPr>
              <a:t>demostrará cómo contar una historia bíblica</a:t>
            </a:r>
            <a:endParaRPr sz="3200" b="0" i="1" u="none" strike="noStrike" cap="none">
              <a:solidFill>
                <a:schemeClr val="dk1"/>
              </a:solidFill>
              <a:latin typeface="Lato"/>
              <a:ea typeface="Lato"/>
              <a:cs typeface="Lato"/>
              <a:sym typeface="Lato"/>
            </a:endParaRPr>
          </a:p>
        </p:txBody>
      </p:sp>
      <p:sp>
        <p:nvSpPr>
          <p:cNvPr id="260" name="Google Shape;260;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262" name="Google Shape;262;g26c0eec2cfd_0_23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a:t>
            </a:r>
            <a:r>
              <a:rPr lang="en-US" sz="3200" b="1">
                <a:solidFill>
                  <a:schemeClr val="dk1"/>
                </a:solidFill>
                <a:latin typeface="Lato"/>
                <a:ea typeface="Lato"/>
                <a:cs typeface="Lato"/>
                <a:sym typeface="Lato"/>
              </a:rPr>
              <a:t> Lucas 1:26-56</a:t>
            </a:r>
            <a:endParaRPr sz="3200" b="1" i="0" u="none" strike="noStrike" cap="none">
              <a:solidFill>
                <a:schemeClr val="dk1"/>
              </a:solidFill>
              <a:latin typeface="Lato"/>
              <a:ea typeface="Lato"/>
              <a:cs typeface="Lato"/>
              <a:sym typeface="Lato"/>
            </a:endParaRPr>
          </a:p>
        </p:txBody>
      </p:sp>
      <p:pic>
        <p:nvPicPr>
          <p:cNvPr id="263" name="Google Shape;263;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outdoor&#10;&#10;Description automatically generated">
            <a:extLst>
              <a:ext uri="{FF2B5EF4-FFF2-40B4-BE49-F238E27FC236}">
                <a16:creationId xmlns:a16="http://schemas.microsoft.com/office/drawing/2014/main" id="{7C25E226-F637-82E1-98EA-DD21820FA139}"/>
              </a:ext>
            </a:extLst>
          </p:cNvPr>
          <p:cNvPicPr>
            <a:picLocks noChangeAspect="1"/>
          </p:cNvPicPr>
          <p:nvPr/>
        </p:nvPicPr>
        <p:blipFill>
          <a:blip r:embed="rId3"/>
          <a:stretch>
            <a:fillRect/>
          </a:stretch>
        </p:blipFill>
        <p:spPr>
          <a:xfrm>
            <a:off x="1391920" y="-10788"/>
            <a:ext cx="9408160" cy="6868788"/>
          </a:xfrm>
          <a:prstGeom prst="rect">
            <a:avLst/>
          </a:prstGeom>
        </p:spPr>
      </p:pic>
    </p:spTree>
    <p:extLst>
      <p:ext uri="{BB962C8B-B14F-4D97-AF65-F5344CB8AC3E}">
        <p14:creationId xmlns:p14="http://schemas.microsoft.com/office/powerpoint/2010/main" val="170310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ree, outdoor, person&#10;&#10;Description automatically generated">
            <a:extLst>
              <a:ext uri="{FF2B5EF4-FFF2-40B4-BE49-F238E27FC236}">
                <a16:creationId xmlns:a16="http://schemas.microsoft.com/office/drawing/2014/main" id="{A7769801-236F-EFDD-3994-3867BA18848D}"/>
              </a:ext>
            </a:extLst>
          </p:cNvPr>
          <p:cNvPicPr>
            <a:picLocks noChangeAspect="1"/>
          </p:cNvPicPr>
          <p:nvPr/>
        </p:nvPicPr>
        <p:blipFill>
          <a:blip r:embed="rId3"/>
          <a:stretch>
            <a:fillRect/>
          </a:stretch>
        </p:blipFill>
        <p:spPr>
          <a:xfrm>
            <a:off x="1587333" y="0"/>
            <a:ext cx="9017333" cy="6861611"/>
          </a:xfrm>
          <a:prstGeom prst="rect">
            <a:avLst/>
          </a:prstGeom>
        </p:spPr>
      </p:pic>
    </p:spTree>
    <p:extLst>
      <p:ext uri="{BB962C8B-B14F-4D97-AF65-F5344CB8AC3E}">
        <p14:creationId xmlns:p14="http://schemas.microsoft.com/office/powerpoint/2010/main" val="302700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6F3EC2-B830-EDCB-B799-41C4825A40DE}"/>
              </a:ext>
            </a:extLst>
          </p:cNvPr>
          <p:cNvSpPr txBox="1"/>
          <p:nvPr/>
        </p:nvSpPr>
        <p:spPr>
          <a:xfrm>
            <a:off x="812800" y="853440"/>
            <a:ext cx="10566400" cy="4524315"/>
          </a:xfrm>
          <a:prstGeom prst="rect">
            <a:avLst/>
          </a:prstGeom>
          <a:noFill/>
        </p:spPr>
        <p:txBody>
          <a:bodyPr wrap="square" rtlCol="0">
            <a:spAutoFit/>
          </a:bodyPr>
          <a:lstStyle/>
          <a:p>
            <a:pPr marL="0" marR="0">
              <a:spcBef>
                <a:spcPts val="0"/>
              </a:spcBef>
              <a:spcAft>
                <a:spcPts val="0"/>
              </a:spcAft>
            </a:pPr>
            <a:r>
              <a:rPr lang="es-ES" sz="3200" i="1" dirty="0">
                <a:solidFill>
                  <a:srgbClr val="000000"/>
                </a:solidFill>
                <a:effectLst/>
                <a:latin typeface="Times New Roman" panose="02020603050405020304" pitchFamily="18" charset="0"/>
                <a:ea typeface="Times New Roman" panose="02020603050405020304" pitchFamily="18" charset="0"/>
              </a:rPr>
              <a:t>El cántico de María</a:t>
            </a:r>
          </a:p>
          <a:p>
            <a:pPr marL="0" marR="0">
              <a:spcBef>
                <a:spcPts val="0"/>
              </a:spcBef>
              <a:spcAft>
                <a:spcPts val="0"/>
              </a:spcAft>
            </a:pP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s-ES" sz="3200" dirty="0">
                <a:latin typeface="Times New Roman" panose="02020603050405020304" pitchFamily="18" charset="0"/>
              </a:rPr>
              <a:t>Mi alma glorifica al Señor, </a:t>
            </a:r>
          </a:p>
          <a:p>
            <a:pPr marL="0" marR="0">
              <a:spcBef>
                <a:spcPts val="0"/>
              </a:spcBef>
              <a:spcAft>
                <a:spcPts val="0"/>
              </a:spcAft>
            </a:pPr>
            <a:r>
              <a:rPr lang="es-ES" sz="3200" dirty="0">
                <a:latin typeface="Times New Roman" panose="02020603050405020304" pitchFamily="18" charset="0"/>
              </a:rPr>
              <a:t>y mi espíritu se regocija en Dios mi Salvador. </a:t>
            </a:r>
          </a:p>
          <a:p>
            <a:pPr marL="0" marR="0">
              <a:spcBef>
                <a:spcPts val="0"/>
              </a:spcBef>
              <a:spcAft>
                <a:spcPts val="0"/>
              </a:spcAft>
            </a:pPr>
            <a:r>
              <a:rPr lang="es-ES" sz="3200" dirty="0">
                <a:latin typeface="Times New Roman" panose="02020603050405020304" pitchFamily="18" charset="0"/>
              </a:rPr>
              <a:t>Pues se ha dignado mirar a su humilde sierva, </a:t>
            </a:r>
          </a:p>
          <a:p>
            <a:pPr marL="0" marR="0">
              <a:spcBef>
                <a:spcPts val="0"/>
              </a:spcBef>
              <a:spcAft>
                <a:spcPts val="0"/>
              </a:spcAft>
            </a:pPr>
            <a:r>
              <a:rPr lang="es-ES" sz="3200" dirty="0">
                <a:latin typeface="Times New Roman" panose="02020603050405020304" pitchFamily="18" charset="0"/>
              </a:rPr>
              <a:t>Y desde ahora me llamarán dichosa</a:t>
            </a:r>
          </a:p>
          <a:p>
            <a:pPr marL="0" marR="0">
              <a:spcBef>
                <a:spcPts val="0"/>
              </a:spcBef>
              <a:spcAft>
                <a:spcPts val="0"/>
              </a:spcAft>
            </a:pPr>
            <a:r>
              <a:rPr lang="es-ES" sz="3200" dirty="0">
                <a:latin typeface="Times New Roman" panose="02020603050405020304" pitchFamily="18" charset="0"/>
              </a:rPr>
              <a:t>Por todas las generaciones. </a:t>
            </a:r>
          </a:p>
          <a:p>
            <a:pPr marL="0" marR="0">
              <a:spcBef>
                <a:spcPts val="0"/>
              </a:spcBef>
              <a:spcAft>
                <a:spcPts val="0"/>
              </a:spcAft>
            </a:pPr>
            <a:r>
              <a:rPr lang="es-ES" sz="3200" dirty="0">
                <a:latin typeface="Times New Roman" panose="02020603050405020304" pitchFamily="18" charset="0"/>
              </a:rPr>
              <a:t>Grandes cosas ha hecho en mí el Poderoso; </a:t>
            </a:r>
          </a:p>
          <a:p>
            <a:pPr marL="0" marR="0">
              <a:spcBef>
                <a:spcPts val="0"/>
              </a:spcBef>
              <a:spcAft>
                <a:spcPts val="0"/>
              </a:spcAft>
            </a:pPr>
            <a:r>
              <a:rPr lang="es-ES" sz="3200" dirty="0">
                <a:latin typeface="Times New Roman" panose="02020603050405020304" pitchFamily="18" charset="0"/>
              </a:rPr>
              <a:t>Santo es su nombre. </a:t>
            </a:r>
          </a:p>
        </p:txBody>
      </p:sp>
    </p:spTree>
    <p:extLst>
      <p:ext uri="{BB962C8B-B14F-4D97-AF65-F5344CB8AC3E}">
        <p14:creationId xmlns:p14="http://schemas.microsoft.com/office/powerpoint/2010/main" val="67633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69" name="Google Shape;269;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0" name="Google Shape;270;g26ba99a7413_0_427"/>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271" name="Google Shape;271;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3" name="Google Shape;273;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4" name="Google Shape;274;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80" name="Google Shape;280;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1" name="Google Shape;281;p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282" name="Google Shape;282;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4" name="Google Shape;284;p1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285" name="Google Shape;285;p11" descr="A black background with a black square&#10;&#10;Description automatically generated with medium confidence"/>
          <p:cNvPicPr preferRelativeResize="0"/>
          <p:nvPr/>
        </p:nvPicPr>
        <p:blipFill rotWithShape="1">
          <a:blip r:embed="rId4">
            <a:alphaModFix/>
          </a:blip>
          <a:srcRect l="7105" t="10153" r="7634" b="23587"/>
          <a:stretch/>
        </p:blipFill>
        <p:spPr>
          <a:xfrm>
            <a:off x="8577182" y="1617635"/>
            <a:ext cx="1662993" cy="1292389"/>
          </a:xfrm>
          <a:prstGeom prst="rect">
            <a:avLst/>
          </a:prstGeom>
          <a:noFill/>
          <a:ln>
            <a:noFill/>
          </a:ln>
        </p:spPr>
      </p:pic>
      <p:pic>
        <p:nvPicPr>
          <p:cNvPr id="286" name="Google Shape;286;p1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92" name="Google Shape;292;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3" name="Google Shape;293;p1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294" name="Google Shape;294;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5" name="Google Shape;295;p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6" name="Google Shape;296;p12"/>
          <p:cNvSpPr txBox="1"/>
          <p:nvPr/>
        </p:nvSpPr>
        <p:spPr>
          <a:xfrm>
            <a:off x="4127381" y="4163146"/>
            <a:ext cx="672797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97" name="Google Shape;297;p1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98" name="Google Shape;298;p12"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04" name="Google Shape;304;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5" name="Google Shape;305;p1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306" name="Google Shape;306;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 name="Google Shape;307;p1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8" name="Google Shape;308;p1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309" name="Google Shape;309;p1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7"/>
          </a:xfrm>
          <a:prstGeom prst="rect">
            <a:avLst/>
          </a:prstGeom>
          <a:noFill/>
          <a:ln>
            <a:noFill/>
          </a:ln>
        </p:spPr>
      </p:pic>
      <p:pic>
        <p:nvPicPr>
          <p:cNvPr id="310" name="Google Shape;310;p13"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pic>
        <p:nvPicPr>
          <p:cNvPr id="1026" name="Picture 2">
            <a:extLst>
              <a:ext uri="{FF2B5EF4-FFF2-40B4-BE49-F238E27FC236}">
                <a16:creationId xmlns:a16="http://schemas.microsoft.com/office/drawing/2014/main" id="{5C3E5429-091F-B4A1-F218-D43B97CD7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2268" y="-1546378"/>
            <a:ext cx="7112000" cy="976476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D811829F-AEA4-1518-3621-CA38ED4A07BF}"/>
              </a:ext>
            </a:extLst>
          </p:cNvPr>
          <p:cNvCxnSpPr/>
          <p:nvPr/>
        </p:nvCxnSpPr>
        <p:spPr>
          <a:xfrm>
            <a:off x="3328593" y="789805"/>
            <a:ext cx="2204357" cy="990414"/>
          </a:xfrm>
          <a:prstGeom prst="straightConnector1">
            <a:avLst/>
          </a:prstGeom>
          <a:ln w="1143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C579283-CA58-652D-C45C-4ECA7447E5D9}"/>
              </a:ext>
            </a:extLst>
          </p:cNvPr>
          <p:cNvCxnSpPr/>
          <p:nvPr/>
        </p:nvCxnSpPr>
        <p:spPr>
          <a:xfrm>
            <a:off x="1903609" y="4582575"/>
            <a:ext cx="2204357" cy="990414"/>
          </a:xfrm>
          <a:prstGeom prst="straightConnector1">
            <a:avLst/>
          </a:prstGeom>
          <a:ln w="1143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16" name="Google Shape;316;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7" name="Google Shape;317;p1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318" name="Google Shape;318;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9" name="Google Shape;319;p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0" name="Google Shape;320;p1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321" name="Google Shape;321;p1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7"/>
          </a:xfrm>
          <a:prstGeom prst="rect">
            <a:avLst/>
          </a:prstGeom>
          <a:noFill/>
          <a:ln>
            <a:noFill/>
          </a:ln>
        </p:spPr>
      </p:pic>
      <p:pic>
        <p:nvPicPr>
          <p:cNvPr id="322" name="Google Shape;322;p14"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g2c7cd4f111b_0_15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g2c7cd4f111b_0_155"/>
          <p:cNvSpPr txBox="1"/>
          <p:nvPr/>
        </p:nvSpPr>
        <p:spPr>
          <a:xfrm>
            <a:off x="3721825" y="2434563"/>
            <a:ext cx="81777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Pero cuando se cumplió el tiempo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señalado, Dios envió a su Hijo, que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nació de una mujer…</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Gálatas 4:4-5</a:t>
            </a:r>
            <a:endParaRPr sz="3600" b="0" i="0" u="none" strike="noStrike" cap="none">
              <a:solidFill>
                <a:schemeClr val="dk1"/>
              </a:solidFill>
              <a:latin typeface="Lato"/>
              <a:ea typeface="Lato"/>
              <a:cs typeface="Lato"/>
              <a:sym typeface="Lato"/>
            </a:endParaRPr>
          </a:p>
        </p:txBody>
      </p:sp>
      <p:pic>
        <p:nvPicPr>
          <p:cNvPr id="329" name="Google Shape;329;g2c7cd4f111b_0_15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30" name="Google Shape;330;g2c7cd4f111b_0_15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36" name="Google Shape;336;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5"/>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338" name="Google Shape;338;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9" name="Google Shape;339;p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341" name="Google Shape;341;p15"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6"/>
          </a:xfrm>
          <a:prstGeom prst="rect">
            <a:avLst/>
          </a:prstGeom>
          <a:noFill/>
          <a:ln>
            <a:noFill/>
          </a:ln>
        </p:spPr>
      </p:pic>
      <p:pic>
        <p:nvPicPr>
          <p:cNvPr id="342" name="Google Shape;342;p15"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348" name="Google Shape;348;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6"/>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4800" b="0" i="0" u="none" strike="noStrike" cap="none">
              <a:solidFill>
                <a:schemeClr val="dk1"/>
              </a:solidFill>
              <a:latin typeface="Lato"/>
              <a:ea typeface="Lato"/>
              <a:cs typeface="Lato"/>
              <a:sym typeface="Lato"/>
            </a:endParaRPr>
          </a:p>
        </p:txBody>
      </p:sp>
      <p:sp>
        <p:nvSpPr>
          <p:cNvPr id="350" name="Google Shape;350;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p1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6"/>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353" name="Google Shape;353;p16"/>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354" name="Google Shape;354;p16"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60" name="Google Shape;360;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362" name="Google Shape;362;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3" name="Google Shape;363;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64" name="Google Shape;364;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65" name="Google Shape;365;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71" name="Google Shape;371;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2" name="Google Shape;372;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373" name="Google Shape;373;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4" name="Google Shape;374;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5" name="Google Shape;375;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376" name="Google Shape;376;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377" name="Google Shape;377;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sp>
        <p:nvSpPr>
          <p:cNvPr id="382" name="Google Shape;382;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83" name="Google Shape;383;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84" name="Google Shape;384;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385" name="Google Shape;385;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6" name="Google Shape;386;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87" name="Google Shape;387;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388" name="Google Shape;388;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389" name="Google Shape;389;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1</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Gabriel Anuncia El Nacimiento </a:t>
            </a:r>
            <a:endParaRPr sz="3888">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del Mesías</a:t>
            </a:r>
            <a:endParaRPr sz="3888">
              <a:solidFill>
                <a:schemeClr val="dk1"/>
              </a:solidFill>
              <a:latin typeface="Lato"/>
              <a:ea typeface="Lato"/>
              <a:cs typeface="Lato"/>
              <a:sym typeface="Lato"/>
            </a:endParaRPr>
          </a:p>
        </p:txBody>
      </p:sp>
      <p:sp>
        <p:nvSpPr>
          <p:cNvPr id="103" name="Google Shape;103;p2"/>
          <p:cNvSpPr txBox="1"/>
          <p:nvPr/>
        </p:nvSpPr>
        <p:spPr>
          <a:xfrm>
            <a:off x="4127382" y="46555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1:26-56 </a:t>
            </a:r>
            <a:endParaRPr sz="4800"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95" name="Google Shape;395;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96" name="Google Shape;396;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397" name="Google Shape;397;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9" name="Google Shape;399;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400" name="Google Shape;400;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401" name="Google Shape;401;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407" name="Google Shape;407;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08" name="Google Shape;408;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1:26-56</a:t>
            </a:r>
            <a:endParaRPr sz="3888" b="0" i="0" u="none" strike="noStrike" cap="none">
              <a:solidFill>
                <a:schemeClr val="dk1"/>
              </a:solidFill>
              <a:latin typeface="Lato"/>
              <a:ea typeface="Lato"/>
              <a:cs typeface="Lato"/>
              <a:sym typeface="Lato"/>
            </a:endParaRPr>
          </a:p>
        </p:txBody>
      </p:sp>
      <p:sp>
        <p:nvSpPr>
          <p:cNvPr id="409" name="Google Shape;409;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0" name="Google Shape;410;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411" name="Google Shape;411;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412" name="Google Shape;412;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413" name="Google Shape;413;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BDFB897F-EFFA-82F6-E648-E23B126F9CD1}"/>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D63AFA13-7A84-92C1-6AA3-AD23927B754F}"/>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sp>
        <p:nvSpPr>
          <p:cNvPr id="129" name="Google Shape;129;p5">
            <a:extLst>
              <a:ext uri="{FF2B5EF4-FFF2-40B4-BE49-F238E27FC236}">
                <a16:creationId xmlns:a16="http://schemas.microsoft.com/office/drawing/2014/main" id="{0DED1947-05D4-CDBE-4443-5E7C58A8E403}"/>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DB4AF161-C335-01F7-D466-59D4FAE8B779}"/>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7A7951BC-9D97-F916-54D5-1E351A9E3B8D}"/>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8DEB9B09-1A2E-7706-FB11-D9DC63F967E5}"/>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r>
              <a:rPr lang="en-US" sz="2500" dirty="0">
                <a:solidFill>
                  <a:schemeClr val="tx1"/>
                </a:solidFill>
                <a:latin typeface="Lato"/>
                <a:ea typeface="Lato"/>
                <a:cs typeface="Lato"/>
                <a:sym typeface="Lato"/>
              </a:rPr>
              <a:t>. </a:t>
            </a:r>
            <a:endParaRPr sz="250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F0B7F22B-45BF-C2DD-5F05-05810A66B618}"/>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C3175BE3-8F20-30A7-7F63-8DD19DB22741}"/>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E43828B2-AE1E-03DC-8638-1E064A369F8B}"/>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5BF7FF8F-1DAE-9453-8DB6-4D2EA112D3AB}"/>
              </a:ext>
            </a:extLst>
          </p:cNvPr>
          <p:cNvSpPr txBox="1"/>
          <p:nvPr/>
        </p:nvSpPr>
        <p:spPr>
          <a:xfrm>
            <a:off x="2048259" y="3116448"/>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Lucas 1:26-56</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8A3EC8D3-761D-1332-0AED-129FC7FC24F1}"/>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943B6C9E-9EEB-1120-93AA-CA609E056A41}"/>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34631D4D-2632-ED3F-9710-A3E43755879D}"/>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A170354F-8B5B-BBA4-2EB5-8ECEF747819C}"/>
              </a:ext>
            </a:extLst>
          </p:cNvPr>
          <p:cNvSpPr txBox="1"/>
          <p:nvPr/>
        </p:nvSpPr>
        <p:spPr>
          <a:xfrm>
            <a:off x="2048259" y="4373774"/>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Analizar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importancia</a:t>
            </a:r>
            <a:r>
              <a:rPr lang="en-US" sz="2500" b="0" i="0" u="none" strike="noStrike" cap="none" dirty="0">
                <a:solidFill>
                  <a:schemeClr val="tx1"/>
                </a:solidFill>
                <a:latin typeface="Lato"/>
                <a:ea typeface="Lato"/>
                <a:cs typeface="Lato"/>
                <a:sym typeface="Lato"/>
              </a:rPr>
              <a:t> de las </a:t>
            </a:r>
            <a:r>
              <a:rPr lang="en-US" sz="2500" b="0" i="0" u="none" strike="noStrike" cap="none" dirty="0" err="1">
                <a:solidFill>
                  <a:schemeClr val="tx1"/>
                </a:solidFill>
                <a:latin typeface="Lato"/>
                <a:ea typeface="Lato"/>
                <a:cs typeface="Lato"/>
                <a:sym typeface="Lato"/>
              </a:rPr>
              <a:t>preguntas</a:t>
            </a:r>
            <a:r>
              <a:rPr lang="en-US" sz="2500" b="0" i="0" u="none" strike="noStrike" cap="none" dirty="0">
                <a:solidFill>
                  <a:schemeClr val="tx1"/>
                </a:solidFill>
                <a:latin typeface="Lato"/>
                <a:ea typeface="Lato"/>
                <a:cs typeface="Lato"/>
                <a:sym typeface="Lato"/>
              </a:rPr>
              <a:t> de “</a:t>
            </a:r>
            <a:r>
              <a:rPr lang="en-US" sz="2500" b="0" i="0" u="none" strike="noStrike" cap="none" dirty="0" err="1">
                <a:solidFill>
                  <a:schemeClr val="tx1"/>
                </a:solidFill>
                <a:latin typeface="Lato"/>
                <a:ea typeface="Lato"/>
                <a:cs typeface="Lato"/>
                <a:sym typeface="Lato"/>
              </a:rPr>
              <a:t>Considerar</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C91CDDE3-A281-96AA-C4B0-234FC7957B2F}"/>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24456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g2c7cd4f111b_0_185"/>
          <p:cNvSpPr txBox="1"/>
          <p:nvPr/>
        </p:nvSpPr>
        <p:spPr>
          <a:xfrm>
            <a:off x="2073225" y="442818"/>
            <a:ext cx="8427263" cy="68476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Las 6 </a:t>
            </a:r>
            <a:r>
              <a:rPr lang="en-US" sz="3850" dirty="0" err="1">
                <a:solidFill>
                  <a:srgbClr val="009444"/>
                </a:solidFill>
                <a:latin typeface="Lato"/>
                <a:ea typeface="Lato"/>
                <a:cs typeface="Lato"/>
                <a:sym typeface="Lato"/>
              </a:rPr>
              <a:t>preguntas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Considerar</a:t>
            </a:r>
            <a:endParaRPr sz="3850" dirty="0">
              <a:solidFill>
                <a:srgbClr val="009444"/>
              </a:solidFill>
              <a:latin typeface="Lato"/>
              <a:ea typeface="Lato"/>
              <a:cs typeface="Lato"/>
              <a:sym typeface="Lato"/>
            </a:endParaRPr>
          </a:p>
        </p:txBody>
      </p:sp>
      <p:sp>
        <p:nvSpPr>
          <p:cNvPr id="420" name="Google Shape;420;g2c7cd4f111b_0_185"/>
          <p:cNvSpPr txBox="1"/>
          <p:nvPr/>
        </p:nvSpPr>
        <p:spPr>
          <a:xfrm>
            <a:off x="4146453" y="2026051"/>
            <a:ext cx="7413000" cy="4137695"/>
          </a:xfrm>
          <a:prstGeom prst="rect">
            <a:avLst/>
          </a:prstGeom>
          <a:noFill/>
          <a:ln>
            <a:noFill/>
          </a:ln>
        </p:spPr>
        <p:txBody>
          <a:bodyPr spcFirstLastPara="1" wrap="square" lIns="91425" tIns="45700" rIns="91425" bIns="45700" anchor="t" anchorCtr="0">
            <a:spAutoFit/>
          </a:bodyPr>
          <a:lstStyle/>
          <a:p>
            <a:pPr marR="0" lvl="0"/>
            <a:r>
              <a:rPr lang="es-ES" sz="3200" dirty="0">
                <a:effectLst/>
                <a:latin typeface="Calibri" panose="020F0502020204030204" pitchFamily="34" charset="0"/>
                <a:ea typeface="Calibri" panose="020F0502020204030204" pitchFamily="34" charset="0"/>
              </a:rPr>
              <a:t>1. ¿Quiénes son los personajes de esta historia?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2. ¿Cuáles son los objetos de esta historia?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3. ¿Dónde ocurrió la historia?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4. ¿Cuándo ocurrió la historia?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5. ¿Cuál es el problema? </a:t>
            </a:r>
            <a:endParaRPr lang="en-US" sz="3200" dirty="0">
              <a:effectLst/>
              <a:latin typeface="Calibri" panose="020F0502020204030204" pitchFamily="34" charset="0"/>
              <a:ea typeface="Calibri" panose="020F0502020204030204" pitchFamily="34" charset="0"/>
            </a:endParaRPr>
          </a:p>
          <a:p>
            <a:pPr marR="0" lvl="0"/>
            <a:r>
              <a:rPr lang="es-ES" sz="3200" dirty="0">
                <a:effectLst/>
                <a:latin typeface="Calibri" panose="020F0502020204030204" pitchFamily="34" charset="0"/>
                <a:ea typeface="Calibri" panose="020F0502020204030204" pitchFamily="34" charset="0"/>
              </a:rPr>
              <a:t>6. ¿Se resuelve el problema? </a:t>
            </a:r>
            <a:endParaRPr lang="en-US" sz="3200" dirty="0">
              <a:effectLst/>
              <a:latin typeface="Calibri" panose="020F0502020204030204" pitchFamily="34" charset="0"/>
              <a:ea typeface="Calibri" panose="020F0502020204030204" pitchFamily="34" charset="0"/>
            </a:endParaRPr>
          </a:p>
          <a:p>
            <a:pPr marR="0" lvl="0" algn="l" rtl="0">
              <a:lnSpc>
                <a:spcPct val="100000"/>
              </a:lnSpc>
              <a:spcBef>
                <a:spcPts val="0"/>
              </a:spcBef>
              <a:spcAft>
                <a:spcPts val="0"/>
              </a:spcAft>
              <a:buClr>
                <a:schemeClr val="dk1"/>
              </a:buClr>
              <a:buSzPts val="3888"/>
            </a:pPr>
            <a:endParaRPr sz="3888" dirty="0">
              <a:solidFill>
                <a:schemeClr val="dk1"/>
              </a:solidFill>
              <a:latin typeface="Lato"/>
              <a:ea typeface="Lato"/>
              <a:cs typeface="Lato"/>
              <a:sym typeface="Lato"/>
            </a:endParaRPr>
          </a:p>
        </p:txBody>
      </p:sp>
      <p:sp>
        <p:nvSpPr>
          <p:cNvPr id="421" name="Google Shape;421;g2c7cd4f111b_0_18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c7cd4f111b_0_18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c7cd4f111b_0_185"/>
          <p:cNvPicPr preferRelativeResize="0"/>
          <p:nvPr/>
        </p:nvPicPr>
        <p:blipFill rotWithShape="1">
          <a:blip r:embed="rId4">
            <a:alphaModFix/>
          </a:blip>
          <a:srcRect l="16675" r="16675"/>
          <a:stretch/>
        </p:blipFill>
        <p:spPr>
          <a:xfrm>
            <a:off x="670276" y="2026051"/>
            <a:ext cx="2805900" cy="2805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a:extLst>
            <a:ext uri="{FF2B5EF4-FFF2-40B4-BE49-F238E27FC236}">
              <a16:creationId xmlns:a16="http://schemas.microsoft.com/office/drawing/2014/main" id="{7E6AFA19-0524-6961-FAB0-1D3C2D90C141}"/>
            </a:ext>
          </a:extLst>
        </p:cNvPr>
        <p:cNvGrpSpPr/>
        <p:nvPr/>
      </p:nvGrpSpPr>
      <p:grpSpPr>
        <a:xfrm>
          <a:off x="0" y="0"/>
          <a:ext cx="0" cy="0"/>
          <a:chOff x="0" y="0"/>
          <a:chExt cx="0" cy="0"/>
        </a:xfrm>
      </p:grpSpPr>
      <p:sp>
        <p:nvSpPr>
          <p:cNvPr id="418" name="Google Shape;418;g2c7cd4f111b_0_185">
            <a:extLst>
              <a:ext uri="{FF2B5EF4-FFF2-40B4-BE49-F238E27FC236}">
                <a16:creationId xmlns:a16="http://schemas.microsoft.com/office/drawing/2014/main" id="{D96D302E-C47E-E57F-FB14-C760D3C64540}"/>
              </a:ext>
            </a:extLst>
          </p:cNvPr>
          <p:cNvSpPr txBox="1"/>
          <p:nvPr/>
        </p:nvSpPr>
        <p:spPr>
          <a:xfrm>
            <a:off x="4010506" y="2790300"/>
            <a:ext cx="7189500" cy="127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¿Por </a:t>
            </a:r>
            <a:r>
              <a:rPr lang="en-US" sz="3850" dirty="0" err="1">
                <a:solidFill>
                  <a:srgbClr val="009444"/>
                </a:solidFill>
                <a:latin typeface="Lato"/>
                <a:ea typeface="Lato"/>
                <a:cs typeface="Lato"/>
                <a:sym typeface="Lato"/>
              </a:rPr>
              <a:t>qué</a:t>
            </a:r>
            <a:r>
              <a:rPr lang="en-US" sz="3850" dirty="0">
                <a:solidFill>
                  <a:srgbClr val="009444"/>
                </a:solidFill>
                <a:latin typeface="Lato"/>
                <a:ea typeface="Lato"/>
                <a:cs typeface="Lato"/>
                <a:sym typeface="Lato"/>
              </a:rPr>
              <a:t> son </a:t>
            </a:r>
            <a:r>
              <a:rPr lang="en-US" sz="3850" dirty="0" err="1">
                <a:solidFill>
                  <a:srgbClr val="009444"/>
                </a:solidFill>
                <a:latin typeface="Lato"/>
                <a:ea typeface="Lato"/>
                <a:cs typeface="Lato"/>
                <a:sym typeface="Lato"/>
              </a:rPr>
              <a:t>importantes</a:t>
            </a:r>
            <a:r>
              <a:rPr lang="en-US" sz="3850" dirty="0">
                <a:solidFill>
                  <a:srgbClr val="009444"/>
                </a:solidFill>
                <a:latin typeface="Lato"/>
                <a:ea typeface="Lato"/>
                <a:cs typeface="Lato"/>
                <a:sym typeface="Lato"/>
              </a:rPr>
              <a:t> las 6 </a:t>
            </a:r>
            <a:r>
              <a:rPr lang="en-US" sz="3850" dirty="0" err="1">
                <a:solidFill>
                  <a:srgbClr val="009444"/>
                </a:solidFill>
                <a:latin typeface="Lato"/>
                <a:ea typeface="Lato"/>
                <a:cs typeface="Lato"/>
                <a:sym typeface="Lato"/>
              </a:rPr>
              <a:t>preguntas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Considerar</a:t>
            </a:r>
            <a:r>
              <a:rPr lang="en-US" sz="3850" dirty="0">
                <a:solidFill>
                  <a:srgbClr val="009444"/>
                </a:solidFill>
                <a:latin typeface="Lato"/>
                <a:ea typeface="Lato"/>
                <a:cs typeface="Lato"/>
                <a:sym typeface="Lato"/>
              </a:rPr>
              <a:t>”?</a:t>
            </a:r>
            <a:endParaRPr sz="3850" dirty="0">
              <a:solidFill>
                <a:srgbClr val="009444"/>
              </a:solidFill>
              <a:latin typeface="Lato"/>
              <a:ea typeface="Lato"/>
              <a:cs typeface="Lato"/>
              <a:sym typeface="Lato"/>
            </a:endParaRPr>
          </a:p>
        </p:txBody>
      </p:sp>
      <p:sp>
        <p:nvSpPr>
          <p:cNvPr id="421" name="Google Shape;421;g2c7cd4f111b_0_185">
            <a:extLst>
              <a:ext uri="{FF2B5EF4-FFF2-40B4-BE49-F238E27FC236}">
                <a16:creationId xmlns:a16="http://schemas.microsoft.com/office/drawing/2014/main" id="{DF60C28A-4149-DA34-0C6C-61420141CA2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c7cd4f111b_0_185" descr="A green bird with leaves&#10;&#10;Description automatically generated">
            <a:extLst>
              <a:ext uri="{FF2B5EF4-FFF2-40B4-BE49-F238E27FC236}">
                <a16:creationId xmlns:a16="http://schemas.microsoft.com/office/drawing/2014/main" id="{74793038-3DD8-CE2C-9018-7CAAA0221D1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c7cd4f111b_0_185">
            <a:extLst>
              <a:ext uri="{FF2B5EF4-FFF2-40B4-BE49-F238E27FC236}">
                <a16:creationId xmlns:a16="http://schemas.microsoft.com/office/drawing/2014/main" id="{299728F2-EE7D-6275-07F1-2D69A2D7D034}"/>
              </a:ext>
            </a:extLst>
          </p:cNvPr>
          <p:cNvPicPr preferRelativeResize="0"/>
          <p:nvPr/>
        </p:nvPicPr>
        <p:blipFill rotWithShape="1">
          <a:blip r:embed="rId4">
            <a:alphaModFix/>
          </a:blip>
          <a:srcRect l="16675" r="16675"/>
          <a:stretch/>
        </p:blipFill>
        <p:spPr>
          <a:xfrm>
            <a:off x="670276" y="2026051"/>
            <a:ext cx="2805900" cy="2805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Tree>
    <p:extLst>
      <p:ext uri="{BB962C8B-B14F-4D97-AF65-F5344CB8AC3E}">
        <p14:creationId xmlns:p14="http://schemas.microsoft.com/office/powerpoint/2010/main" val="4196407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a:extLst>
            <a:ext uri="{FF2B5EF4-FFF2-40B4-BE49-F238E27FC236}">
              <a16:creationId xmlns:a16="http://schemas.microsoft.com/office/drawing/2014/main" id="{03E250F4-280C-ABC2-99F8-3BE65D7B6A79}"/>
            </a:ext>
          </a:extLst>
        </p:cNvPr>
        <p:cNvGrpSpPr/>
        <p:nvPr/>
      </p:nvGrpSpPr>
      <p:grpSpPr>
        <a:xfrm>
          <a:off x="0" y="0"/>
          <a:ext cx="0" cy="0"/>
          <a:chOff x="0" y="0"/>
          <a:chExt cx="0" cy="0"/>
        </a:xfrm>
      </p:grpSpPr>
      <p:sp>
        <p:nvSpPr>
          <p:cNvPr id="418" name="Google Shape;418;g2c7cd4f111b_0_185">
            <a:extLst>
              <a:ext uri="{FF2B5EF4-FFF2-40B4-BE49-F238E27FC236}">
                <a16:creationId xmlns:a16="http://schemas.microsoft.com/office/drawing/2014/main" id="{1DD49D4E-61DC-C9F8-E778-D0F3F7BEFFE3}"/>
              </a:ext>
            </a:extLst>
          </p:cNvPr>
          <p:cNvSpPr txBox="1"/>
          <p:nvPr/>
        </p:nvSpPr>
        <p:spPr>
          <a:xfrm>
            <a:off x="2501250" y="289924"/>
            <a:ext cx="7189500" cy="127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¿Por </a:t>
            </a:r>
            <a:r>
              <a:rPr lang="en-US" sz="3850" dirty="0" err="1">
                <a:solidFill>
                  <a:srgbClr val="009444"/>
                </a:solidFill>
                <a:latin typeface="Lato"/>
                <a:ea typeface="Lato"/>
                <a:cs typeface="Lato"/>
                <a:sym typeface="Lato"/>
              </a:rPr>
              <a:t>qué</a:t>
            </a:r>
            <a:r>
              <a:rPr lang="en-US" sz="3850" dirty="0">
                <a:solidFill>
                  <a:srgbClr val="009444"/>
                </a:solidFill>
                <a:latin typeface="Lato"/>
                <a:ea typeface="Lato"/>
                <a:cs typeface="Lato"/>
                <a:sym typeface="Lato"/>
              </a:rPr>
              <a:t> son </a:t>
            </a:r>
            <a:r>
              <a:rPr lang="en-US" sz="3850" dirty="0" err="1">
                <a:solidFill>
                  <a:srgbClr val="009444"/>
                </a:solidFill>
                <a:latin typeface="Lato"/>
                <a:ea typeface="Lato"/>
                <a:cs typeface="Lato"/>
                <a:sym typeface="Lato"/>
              </a:rPr>
              <a:t>importantes</a:t>
            </a:r>
            <a:r>
              <a:rPr lang="en-US" sz="3850" dirty="0">
                <a:solidFill>
                  <a:srgbClr val="009444"/>
                </a:solidFill>
                <a:latin typeface="Lato"/>
                <a:ea typeface="Lato"/>
                <a:cs typeface="Lato"/>
                <a:sym typeface="Lato"/>
              </a:rPr>
              <a:t> las 6 </a:t>
            </a:r>
            <a:r>
              <a:rPr lang="en-US" sz="3850" dirty="0" err="1">
                <a:solidFill>
                  <a:srgbClr val="009444"/>
                </a:solidFill>
                <a:latin typeface="Lato"/>
                <a:ea typeface="Lato"/>
                <a:cs typeface="Lato"/>
                <a:sym typeface="Lato"/>
              </a:rPr>
              <a:t>preguntas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Considerar</a:t>
            </a:r>
            <a:r>
              <a:rPr lang="en-US" sz="3850" dirty="0">
                <a:solidFill>
                  <a:srgbClr val="009444"/>
                </a:solidFill>
                <a:latin typeface="Lato"/>
                <a:ea typeface="Lato"/>
                <a:cs typeface="Lato"/>
                <a:sym typeface="Lato"/>
              </a:rPr>
              <a:t>”?</a:t>
            </a:r>
            <a:endParaRPr sz="3850" dirty="0">
              <a:solidFill>
                <a:srgbClr val="009444"/>
              </a:solidFill>
              <a:latin typeface="Lato"/>
              <a:ea typeface="Lato"/>
              <a:cs typeface="Lato"/>
              <a:sym typeface="Lato"/>
            </a:endParaRPr>
          </a:p>
        </p:txBody>
      </p:sp>
      <p:sp>
        <p:nvSpPr>
          <p:cNvPr id="421" name="Google Shape;421;g2c7cd4f111b_0_185">
            <a:extLst>
              <a:ext uri="{FF2B5EF4-FFF2-40B4-BE49-F238E27FC236}">
                <a16:creationId xmlns:a16="http://schemas.microsoft.com/office/drawing/2014/main" id="{DB162403-79C3-34BB-AD9F-31C2CBA3D8D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c7cd4f111b_0_185" descr="A green bird with leaves&#10;&#10;Description automatically generated">
            <a:extLst>
              <a:ext uri="{FF2B5EF4-FFF2-40B4-BE49-F238E27FC236}">
                <a16:creationId xmlns:a16="http://schemas.microsoft.com/office/drawing/2014/main" id="{2F8A3400-6247-0F1E-F24D-AD83900C82F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c7cd4f111b_0_185">
            <a:extLst>
              <a:ext uri="{FF2B5EF4-FFF2-40B4-BE49-F238E27FC236}">
                <a16:creationId xmlns:a16="http://schemas.microsoft.com/office/drawing/2014/main" id="{B775F45F-EF65-94FD-F679-1296A90596EA}"/>
              </a:ext>
            </a:extLst>
          </p:cNvPr>
          <p:cNvPicPr preferRelativeResize="0"/>
          <p:nvPr/>
        </p:nvPicPr>
        <p:blipFill rotWithShape="1">
          <a:blip r:embed="rId4">
            <a:alphaModFix/>
          </a:blip>
          <a:srcRect l="16675" r="16675"/>
          <a:stretch/>
        </p:blipFill>
        <p:spPr>
          <a:xfrm>
            <a:off x="670276" y="2026051"/>
            <a:ext cx="2805900" cy="2805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 name="Google Shape;420;g2c7cd4f111b_0_185">
            <a:extLst>
              <a:ext uri="{FF2B5EF4-FFF2-40B4-BE49-F238E27FC236}">
                <a16:creationId xmlns:a16="http://schemas.microsoft.com/office/drawing/2014/main" id="{C5DB1F6E-7EE4-40F4-55DE-9CA8F702799C}"/>
              </a:ext>
            </a:extLst>
          </p:cNvPr>
          <p:cNvSpPr txBox="1"/>
          <p:nvPr/>
        </p:nvSpPr>
        <p:spPr>
          <a:xfrm>
            <a:off x="4146453" y="2026051"/>
            <a:ext cx="7413000" cy="4647386"/>
          </a:xfrm>
          <a:prstGeom prst="rect">
            <a:avLst/>
          </a:prstGeom>
          <a:noFill/>
          <a:ln>
            <a:noFill/>
          </a:ln>
        </p:spPr>
        <p:txBody>
          <a:bodyPr spcFirstLastPara="1" wrap="square" lIns="91425" tIns="45700" rIns="91425" bIns="45700" anchor="t" anchorCtr="0">
            <a:spAutoFit/>
          </a:bodyPr>
          <a:lstStyle/>
          <a:p>
            <a:pPr marR="0" lvl="0"/>
            <a:r>
              <a:rPr lang="es-ES" sz="3600" b="1" dirty="0">
                <a:effectLst/>
                <a:latin typeface="Calibri" panose="020F0502020204030204" pitchFamily="34" charset="0"/>
                <a:ea typeface="Calibri" panose="020F0502020204030204" pitchFamily="34" charset="0"/>
                <a:cs typeface="Calibri" panose="020F0502020204030204" pitchFamily="34" charset="0"/>
              </a:rPr>
              <a:t>1. </a:t>
            </a:r>
            <a:r>
              <a:rPr lang="es-ES" sz="3600" b="1" dirty="0">
                <a:latin typeface="Calibri" panose="020F0502020204030204" pitchFamily="34" charset="0"/>
                <a:ea typeface="Calibri" panose="020F0502020204030204" pitchFamily="34" charset="0"/>
                <a:cs typeface="Calibri" panose="020F0502020204030204" pitchFamily="34" charset="0"/>
              </a:rPr>
              <a:t>Los detalles nos ayudan con la comprensión del texto. </a:t>
            </a:r>
          </a:p>
          <a:p>
            <a:pPr marR="0" lvl="0"/>
            <a:endParaRPr lang="en-US" sz="3200" dirty="0">
              <a:solidFill>
                <a:schemeClr val="dk1"/>
              </a:solidFill>
              <a:latin typeface="Calibri" panose="020F0502020204030204" pitchFamily="34" charset="0"/>
              <a:ea typeface="Lato"/>
              <a:cs typeface="Calibri" panose="020F0502020204030204" pitchFamily="34" charset="0"/>
              <a:sym typeface="Lato"/>
            </a:endParaRPr>
          </a:p>
          <a:p>
            <a:pPr marR="0" lvl="0"/>
            <a:r>
              <a:rPr lang="en-US" sz="3200" i="1" dirty="0">
                <a:solidFill>
                  <a:schemeClr val="dk1"/>
                </a:solidFill>
                <a:latin typeface="Calibri" panose="020F0502020204030204" pitchFamily="34" charset="0"/>
                <a:ea typeface="Lato"/>
                <a:cs typeface="Calibri" panose="020F0502020204030204" pitchFamily="34" charset="0"/>
                <a:sym typeface="Lato"/>
              </a:rPr>
              <a:t>2 Timoteo 3:16-17 </a:t>
            </a:r>
          </a:p>
          <a:p>
            <a:pPr marR="0" lvl="0"/>
            <a:r>
              <a:rPr lang="en-US" sz="3200" i="1" dirty="0">
                <a:solidFill>
                  <a:schemeClr val="dk1"/>
                </a:solidFill>
                <a:latin typeface="Calibri" panose="020F0502020204030204" pitchFamily="34" charset="0"/>
                <a:ea typeface="Lato"/>
                <a:cs typeface="Calibri" panose="020F0502020204030204" pitchFamily="34" charset="0"/>
                <a:sym typeface="Lato"/>
              </a:rPr>
              <a:t>Toda la </a:t>
            </a:r>
            <a:r>
              <a:rPr lang="en-US" sz="3200" i="1" dirty="0" err="1">
                <a:solidFill>
                  <a:schemeClr val="dk1"/>
                </a:solidFill>
                <a:latin typeface="Calibri" panose="020F0502020204030204" pitchFamily="34" charset="0"/>
                <a:ea typeface="Lato"/>
                <a:cs typeface="Calibri" panose="020F0502020204030204" pitchFamily="34" charset="0"/>
                <a:sym typeface="Lato"/>
              </a:rPr>
              <a:t>escritura</a:t>
            </a:r>
            <a:r>
              <a:rPr lang="en-US" sz="3200" i="1" dirty="0">
                <a:solidFill>
                  <a:schemeClr val="dk1"/>
                </a:solidFill>
                <a:latin typeface="Calibri" panose="020F0502020204030204" pitchFamily="34" charset="0"/>
                <a:ea typeface="Lato"/>
                <a:cs typeface="Calibri" panose="020F0502020204030204" pitchFamily="34" charset="0"/>
                <a:sym typeface="Lato"/>
              </a:rPr>
              <a:t> es </a:t>
            </a:r>
            <a:r>
              <a:rPr lang="en-US" sz="3200" i="1" dirty="0" err="1">
                <a:solidFill>
                  <a:schemeClr val="dk1"/>
                </a:solidFill>
                <a:latin typeface="Calibri" panose="020F0502020204030204" pitchFamily="34" charset="0"/>
                <a:ea typeface="Lato"/>
                <a:cs typeface="Calibri" panose="020F0502020204030204" pitchFamily="34" charset="0"/>
                <a:sym typeface="Lato"/>
              </a:rPr>
              <a:t>inspirada</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por</a:t>
            </a:r>
            <a:r>
              <a:rPr lang="en-US" sz="3200" i="1" dirty="0">
                <a:solidFill>
                  <a:schemeClr val="dk1"/>
                </a:solidFill>
                <a:latin typeface="Calibri" panose="020F0502020204030204" pitchFamily="34" charset="0"/>
                <a:ea typeface="Lato"/>
                <a:cs typeface="Calibri" panose="020F0502020204030204" pitchFamily="34" charset="0"/>
                <a:sym typeface="Lato"/>
              </a:rPr>
              <a:t> Dios y </a:t>
            </a:r>
            <a:r>
              <a:rPr lang="en-US" sz="3200" i="1" dirty="0" err="1">
                <a:solidFill>
                  <a:schemeClr val="dk1"/>
                </a:solidFill>
                <a:latin typeface="Calibri" panose="020F0502020204030204" pitchFamily="34" charset="0"/>
                <a:ea typeface="Lato"/>
                <a:cs typeface="Calibri" panose="020F0502020204030204" pitchFamily="34" charset="0"/>
                <a:sym typeface="Lato"/>
              </a:rPr>
              <a:t>útil</a:t>
            </a:r>
            <a:r>
              <a:rPr lang="en-US" sz="3200" i="1" dirty="0">
                <a:solidFill>
                  <a:schemeClr val="dk1"/>
                </a:solidFill>
                <a:latin typeface="Calibri" panose="020F0502020204030204" pitchFamily="34" charset="0"/>
                <a:ea typeface="Lato"/>
                <a:cs typeface="Calibri" panose="020F0502020204030204" pitchFamily="34" charset="0"/>
                <a:sym typeface="Lato"/>
              </a:rPr>
              <a:t> para </a:t>
            </a:r>
            <a:r>
              <a:rPr lang="en-US" sz="3200" i="1" dirty="0" err="1">
                <a:solidFill>
                  <a:schemeClr val="dk1"/>
                </a:solidFill>
                <a:latin typeface="Calibri" panose="020F0502020204030204" pitchFamily="34" charset="0"/>
                <a:ea typeface="Lato"/>
                <a:cs typeface="Calibri" panose="020F0502020204030204" pitchFamily="34" charset="0"/>
                <a:sym typeface="Lato"/>
              </a:rPr>
              <a:t>enseñar</a:t>
            </a:r>
            <a:r>
              <a:rPr lang="en-US" sz="3200" i="1" dirty="0">
                <a:solidFill>
                  <a:schemeClr val="dk1"/>
                </a:solidFill>
                <a:latin typeface="Calibri" panose="020F0502020204030204" pitchFamily="34" charset="0"/>
                <a:ea typeface="Lato"/>
                <a:cs typeface="Calibri" panose="020F0502020204030204" pitchFamily="34" charset="0"/>
                <a:sym typeface="Lato"/>
              </a:rPr>
              <a:t>, para </a:t>
            </a:r>
            <a:r>
              <a:rPr lang="en-US" sz="3200" i="1" dirty="0" err="1">
                <a:solidFill>
                  <a:schemeClr val="dk1"/>
                </a:solidFill>
                <a:latin typeface="Calibri" panose="020F0502020204030204" pitchFamily="34" charset="0"/>
                <a:ea typeface="Lato"/>
                <a:cs typeface="Calibri" panose="020F0502020204030204" pitchFamily="34" charset="0"/>
                <a:sym typeface="Lato"/>
              </a:rPr>
              <a:t>reprender</a:t>
            </a:r>
            <a:r>
              <a:rPr lang="en-US" sz="3200" i="1" dirty="0">
                <a:solidFill>
                  <a:schemeClr val="dk1"/>
                </a:solidFill>
                <a:latin typeface="Calibri" panose="020F0502020204030204" pitchFamily="34" charset="0"/>
                <a:ea typeface="Lato"/>
                <a:cs typeface="Calibri" panose="020F0502020204030204" pitchFamily="34" charset="0"/>
                <a:sym typeface="Lato"/>
              </a:rPr>
              <a:t>, para </a:t>
            </a:r>
            <a:r>
              <a:rPr lang="en-US" sz="3200" i="1" dirty="0" err="1">
                <a:solidFill>
                  <a:schemeClr val="dk1"/>
                </a:solidFill>
                <a:latin typeface="Calibri" panose="020F0502020204030204" pitchFamily="34" charset="0"/>
                <a:ea typeface="Lato"/>
                <a:cs typeface="Calibri" panose="020F0502020204030204" pitchFamily="34" charset="0"/>
                <a:sym typeface="Lato"/>
              </a:rPr>
              <a:t>corregir</a:t>
            </a:r>
            <a:r>
              <a:rPr lang="en-US" sz="3200" i="1" dirty="0">
                <a:solidFill>
                  <a:schemeClr val="dk1"/>
                </a:solidFill>
                <a:latin typeface="Calibri" panose="020F0502020204030204" pitchFamily="34" charset="0"/>
                <a:ea typeface="Lato"/>
                <a:cs typeface="Calibri" panose="020F0502020204030204" pitchFamily="34" charset="0"/>
                <a:sym typeface="Lato"/>
              </a:rPr>
              <a:t> y para </a:t>
            </a:r>
            <a:r>
              <a:rPr lang="en-US" sz="3200" i="1" dirty="0" err="1">
                <a:solidFill>
                  <a:schemeClr val="dk1"/>
                </a:solidFill>
                <a:latin typeface="Calibri" panose="020F0502020204030204" pitchFamily="34" charset="0"/>
                <a:ea typeface="Lato"/>
                <a:cs typeface="Calibri" panose="020F0502020204030204" pitchFamily="34" charset="0"/>
                <a:sym typeface="Lato"/>
              </a:rPr>
              <a:t>instruir</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en</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justicia</a:t>
            </a:r>
            <a:r>
              <a:rPr lang="en-US" sz="3200" i="1" dirty="0">
                <a:solidFill>
                  <a:schemeClr val="dk1"/>
                </a:solidFill>
                <a:latin typeface="Calibri" panose="020F0502020204030204" pitchFamily="34" charset="0"/>
                <a:ea typeface="Lato"/>
                <a:cs typeface="Calibri" panose="020F0502020204030204" pitchFamily="34" charset="0"/>
                <a:sym typeface="Lato"/>
              </a:rPr>
              <a:t>, a fin de que </a:t>
            </a:r>
            <a:r>
              <a:rPr lang="en-US" sz="3200" i="1" dirty="0" err="1">
                <a:solidFill>
                  <a:schemeClr val="dk1"/>
                </a:solidFill>
                <a:latin typeface="Calibri" panose="020F0502020204030204" pitchFamily="34" charset="0"/>
                <a:ea typeface="Lato"/>
                <a:cs typeface="Calibri" panose="020F0502020204030204" pitchFamily="34" charset="0"/>
                <a:sym typeface="Lato"/>
              </a:rPr>
              <a:t>el</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siervo</a:t>
            </a:r>
            <a:r>
              <a:rPr lang="en-US" sz="3200" i="1" dirty="0">
                <a:solidFill>
                  <a:schemeClr val="dk1"/>
                </a:solidFill>
                <a:latin typeface="Calibri" panose="020F0502020204030204" pitchFamily="34" charset="0"/>
                <a:ea typeface="Lato"/>
                <a:cs typeface="Calibri" panose="020F0502020204030204" pitchFamily="34" charset="0"/>
                <a:sym typeface="Lato"/>
              </a:rPr>
              <a:t> de Dios </a:t>
            </a:r>
            <a:r>
              <a:rPr lang="en-US" sz="3200" i="1" dirty="0" err="1">
                <a:solidFill>
                  <a:schemeClr val="dk1"/>
                </a:solidFill>
                <a:latin typeface="Calibri" panose="020F0502020204030204" pitchFamily="34" charset="0"/>
                <a:ea typeface="Lato"/>
                <a:cs typeface="Calibri" panose="020F0502020204030204" pitchFamily="34" charset="0"/>
                <a:sym typeface="Lato"/>
              </a:rPr>
              <a:t>esté</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enteramente</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capacitado</a:t>
            </a:r>
            <a:r>
              <a:rPr lang="en-US" sz="3200" i="1" dirty="0">
                <a:solidFill>
                  <a:schemeClr val="dk1"/>
                </a:solidFill>
                <a:latin typeface="Calibri" panose="020F0502020204030204" pitchFamily="34" charset="0"/>
                <a:ea typeface="Lato"/>
                <a:cs typeface="Calibri" panose="020F0502020204030204" pitchFamily="34" charset="0"/>
                <a:sym typeface="Lato"/>
              </a:rPr>
              <a:t> para </a:t>
            </a:r>
            <a:r>
              <a:rPr lang="en-US" sz="3200" i="1" dirty="0" err="1">
                <a:solidFill>
                  <a:schemeClr val="dk1"/>
                </a:solidFill>
                <a:latin typeface="Calibri" panose="020F0502020204030204" pitchFamily="34" charset="0"/>
                <a:ea typeface="Lato"/>
                <a:cs typeface="Calibri" panose="020F0502020204030204" pitchFamily="34" charset="0"/>
                <a:sym typeface="Lato"/>
              </a:rPr>
              <a:t>toda</a:t>
            </a:r>
            <a:r>
              <a:rPr lang="en-US" sz="3200" i="1" dirty="0">
                <a:solidFill>
                  <a:schemeClr val="dk1"/>
                </a:solidFill>
                <a:latin typeface="Calibri" panose="020F0502020204030204" pitchFamily="34" charset="0"/>
                <a:ea typeface="Lato"/>
                <a:cs typeface="Calibri" panose="020F0502020204030204" pitchFamily="34" charset="0"/>
                <a:sym typeface="Lato"/>
              </a:rPr>
              <a:t> Buena </a:t>
            </a:r>
            <a:r>
              <a:rPr lang="en-US" sz="3200" i="1" dirty="0" err="1">
                <a:solidFill>
                  <a:schemeClr val="dk1"/>
                </a:solidFill>
                <a:latin typeface="Calibri" panose="020F0502020204030204" pitchFamily="34" charset="0"/>
                <a:ea typeface="Lato"/>
                <a:cs typeface="Calibri" panose="020F0502020204030204" pitchFamily="34" charset="0"/>
                <a:sym typeface="Lato"/>
              </a:rPr>
              <a:t>obra</a:t>
            </a:r>
            <a:r>
              <a:rPr lang="en-US" sz="3200" i="1" dirty="0">
                <a:solidFill>
                  <a:schemeClr val="dk1"/>
                </a:solidFill>
                <a:latin typeface="Calibri" panose="020F0502020204030204" pitchFamily="34" charset="0"/>
                <a:ea typeface="Lato"/>
                <a:cs typeface="Calibri" panose="020F0502020204030204" pitchFamily="34" charset="0"/>
                <a:sym typeface="Lato"/>
              </a:rPr>
              <a:t>. </a:t>
            </a:r>
            <a:endParaRPr sz="3200" i="1" dirty="0">
              <a:solidFill>
                <a:schemeClr val="dk1"/>
              </a:solidFill>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38595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a:extLst>
            <a:ext uri="{FF2B5EF4-FFF2-40B4-BE49-F238E27FC236}">
              <a16:creationId xmlns:a16="http://schemas.microsoft.com/office/drawing/2014/main" id="{BF4170EB-4E13-70DC-9CBF-42E19A04040D}"/>
            </a:ext>
          </a:extLst>
        </p:cNvPr>
        <p:cNvGrpSpPr/>
        <p:nvPr/>
      </p:nvGrpSpPr>
      <p:grpSpPr>
        <a:xfrm>
          <a:off x="0" y="0"/>
          <a:ext cx="0" cy="0"/>
          <a:chOff x="0" y="0"/>
          <a:chExt cx="0" cy="0"/>
        </a:xfrm>
      </p:grpSpPr>
      <p:sp>
        <p:nvSpPr>
          <p:cNvPr id="418" name="Google Shape;418;g2c7cd4f111b_0_185">
            <a:extLst>
              <a:ext uri="{FF2B5EF4-FFF2-40B4-BE49-F238E27FC236}">
                <a16:creationId xmlns:a16="http://schemas.microsoft.com/office/drawing/2014/main" id="{5F850A09-1742-FC16-82EF-0345B60A32A4}"/>
              </a:ext>
            </a:extLst>
          </p:cNvPr>
          <p:cNvSpPr txBox="1"/>
          <p:nvPr/>
        </p:nvSpPr>
        <p:spPr>
          <a:xfrm>
            <a:off x="2501250" y="289924"/>
            <a:ext cx="7189500" cy="1277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50" dirty="0">
                <a:solidFill>
                  <a:srgbClr val="009444"/>
                </a:solidFill>
                <a:latin typeface="Lato"/>
                <a:ea typeface="Lato"/>
                <a:cs typeface="Lato"/>
                <a:sym typeface="Lato"/>
              </a:rPr>
              <a:t>¿Por </a:t>
            </a:r>
            <a:r>
              <a:rPr lang="en-US" sz="3850" dirty="0" err="1">
                <a:solidFill>
                  <a:srgbClr val="009444"/>
                </a:solidFill>
                <a:latin typeface="Lato"/>
                <a:ea typeface="Lato"/>
                <a:cs typeface="Lato"/>
                <a:sym typeface="Lato"/>
              </a:rPr>
              <a:t>qué</a:t>
            </a:r>
            <a:r>
              <a:rPr lang="en-US" sz="3850" dirty="0">
                <a:solidFill>
                  <a:srgbClr val="009444"/>
                </a:solidFill>
                <a:latin typeface="Lato"/>
                <a:ea typeface="Lato"/>
                <a:cs typeface="Lato"/>
                <a:sym typeface="Lato"/>
              </a:rPr>
              <a:t> son </a:t>
            </a:r>
            <a:r>
              <a:rPr lang="en-US" sz="3850" dirty="0" err="1">
                <a:solidFill>
                  <a:srgbClr val="009444"/>
                </a:solidFill>
                <a:latin typeface="Lato"/>
                <a:ea typeface="Lato"/>
                <a:cs typeface="Lato"/>
                <a:sym typeface="Lato"/>
              </a:rPr>
              <a:t>importantes</a:t>
            </a:r>
            <a:r>
              <a:rPr lang="en-US" sz="3850" dirty="0">
                <a:solidFill>
                  <a:srgbClr val="009444"/>
                </a:solidFill>
                <a:latin typeface="Lato"/>
                <a:ea typeface="Lato"/>
                <a:cs typeface="Lato"/>
                <a:sym typeface="Lato"/>
              </a:rPr>
              <a:t> las 6 </a:t>
            </a:r>
            <a:r>
              <a:rPr lang="en-US" sz="3850" dirty="0" err="1">
                <a:solidFill>
                  <a:srgbClr val="009444"/>
                </a:solidFill>
                <a:latin typeface="Lato"/>
                <a:ea typeface="Lato"/>
                <a:cs typeface="Lato"/>
                <a:sym typeface="Lato"/>
              </a:rPr>
              <a:t>preguntas</a:t>
            </a:r>
            <a:r>
              <a:rPr lang="en-US" sz="3850" dirty="0">
                <a:solidFill>
                  <a:srgbClr val="009444"/>
                </a:solidFill>
                <a:latin typeface="Lato"/>
                <a:ea typeface="Lato"/>
                <a:cs typeface="Lato"/>
                <a:sym typeface="Lato"/>
              </a:rPr>
              <a:t> de “</a:t>
            </a:r>
            <a:r>
              <a:rPr lang="en-US" sz="3850" dirty="0" err="1">
                <a:solidFill>
                  <a:srgbClr val="009444"/>
                </a:solidFill>
                <a:latin typeface="Lato"/>
                <a:ea typeface="Lato"/>
                <a:cs typeface="Lato"/>
                <a:sym typeface="Lato"/>
              </a:rPr>
              <a:t>Considerar</a:t>
            </a:r>
            <a:r>
              <a:rPr lang="en-US" sz="3850" dirty="0">
                <a:solidFill>
                  <a:srgbClr val="009444"/>
                </a:solidFill>
                <a:latin typeface="Lato"/>
                <a:ea typeface="Lato"/>
                <a:cs typeface="Lato"/>
                <a:sym typeface="Lato"/>
              </a:rPr>
              <a:t>”?</a:t>
            </a:r>
            <a:endParaRPr sz="3850" dirty="0">
              <a:solidFill>
                <a:srgbClr val="009444"/>
              </a:solidFill>
              <a:latin typeface="Lato"/>
              <a:ea typeface="Lato"/>
              <a:cs typeface="Lato"/>
              <a:sym typeface="Lato"/>
            </a:endParaRPr>
          </a:p>
        </p:txBody>
      </p:sp>
      <p:sp>
        <p:nvSpPr>
          <p:cNvPr id="421" name="Google Shape;421;g2c7cd4f111b_0_185">
            <a:extLst>
              <a:ext uri="{FF2B5EF4-FFF2-40B4-BE49-F238E27FC236}">
                <a16:creationId xmlns:a16="http://schemas.microsoft.com/office/drawing/2014/main" id="{240C7AE9-D019-0028-9A65-EBAC81F78F8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g2c7cd4f111b_0_185" descr="A green bird with leaves&#10;&#10;Description automatically generated">
            <a:extLst>
              <a:ext uri="{FF2B5EF4-FFF2-40B4-BE49-F238E27FC236}">
                <a16:creationId xmlns:a16="http://schemas.microsoft.com/office/drawing/2014/main" id="{C01BC0EB-63DF-24D9-AFD1-446E888EC79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c7cd4f111b_0_185">
            <a:extLst>
              <a:ext uri="{FF2B5EF4-FFF2-40B4-BE49-F238E27FC236}">
                <a16:creationId xmlns:a16="http://schemas.microsoft.com/office/drawing/2014/main" id="{9E38713E-EE7C-8096-CCCF-E372207DBC9B}"/>
              </a:ext>
            </a:extLst>
          </p:cNvPr>
          <p:cNvPicPr preferRelativeResize="0"/>
          <p:nvPr/>
        </p:nvPicPr>
        <p:blipFill rotWithShape="1">
          <a:blip r:embed="rId4">
            <a:alphaModFix/>
          </a:blip>
          <a:srcRect l="16675" r="16675"/>
          <a:stretch/>
        </p:blipFill>
        <p:spPr>
          <a:xfrm>
            <a:off x="670276" y="2026051"/>
            <a:ext cx="2805900" cy="28059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 name="Google Shape;420;g2c7cd4f111b_0_185">
            <a:extLst>
              <a:ext uri="{FF2B5EF4-FFF2-40B4-BE49-F238E27FC236}">
                <a16:creationId xmlns:a16="http://schemas.microsoft.com/office/drawing/2014/main" id="{A863D822-7E89-42C0-B645-57FC3AD679FB}"/>
              </a:ext>
            </a:extLst>
          </p:cNvPr>
          <p:cNvSpPr txBox="1"/>
          <p:nvPr/>
        </p:nvSpPr>
        <p:spPr>
          <a:xfrm>
            <a:off x="4146453" y="2026051"/>
            <a:ext cx="7413000" cy="3662501"/>
          </a:xfrm>
          <a:prstGeom prst="rect">
            <a:avLst/>
          </a:prstGeom>
          <a:noFill/>
          <a:ln>
            <a:noFill/>
          </a:ln>
        </p:spPr>
        <p:txBody>
          <a:bodyPr spcFirstLastPara="1" wrap="square" lIns="91425" tIns="45700" rIns="91425" bIns="45700" anchor="t" anchorCtr="0">
            <a:spAutoFit/>
          </a:bodyPr>
          <a:lstStyle/>
          <a:p>
            <a:pPr marR="0" lvl="0"/>
            <a:r>
              <a:rPr lang="es-ES" sz="3600" b="1" dirty="0">
                <a:solidFill>
                  <a:schemeClr val="dk1"/>
                </a:solidFill>
                <a:latin typeface="Calibri" panose="020F0502020204030204" pitchFamily="34" charset="0"/>
                <a:ea typeface="Lato"/>
                <a:cs typeface="Calibri" panose="020F0502020204030204" pitchFamily="34" charset="0"/>
                <a:sym typeface="Lato"/>
              </a:rPr>
              <a:t>2. Deja que la Biblia se interprete a sí misma. </a:t>
            </a:r>
            <a:endParaRPr lang="en-US" sz="3200" dirty="0">
              <a:solidFill>
                <a:schemeClr val="dk1"/>
              </a:solidFill>
              <a:latin typeface="Calibri" panose="020F0502020204030204" pitchFamily="34" charset="0"/>
              <a:ea typeface="Lato"/>
              <a:cs typeface="Calibri" panose="020F0502020204030204" pitchFamily="34" charset="0"/>
              <a:sym typeface="Lato"/>
            </a:endParaRPr>
          </a:p>
          <a:p>
            <a:pPr marR="0" lvl="0"/>
            <a:endParaRPr lang="en-US" sz="3200" i="1" dirty="0">
              <a:solidFill>
                <a:schemeClr val="dk1"/>
              </a:solidFill>
              <a:latin typeface="Calibri" panose="020F0502020204030204" pitchFamily="34" charset="0"/>
              <a:ea typeface="Lato"/>
              <a:cs typeface="Calibri" panose="020F0502020204030204" pitchFamily="34" charset="0"/>
              <a:sym typeface="Lato"/>
            </a:endParaRPr>
          </a:p>
          <a:p>
            <a:pPr marR="0" lvl="0"/>
            <a:r>
              <a:rPr lang="en-US" sz="3200" i="1" dirty="0" err="1">
                <a:solidFill>
                  <a:schemeClr val="dk1"/>
                </a:solidFill>
                <a:latin typeface="Calibri" panose="020F0502020204030204" pitchFamily="34" charset="0"/>
                <a:ea typeface="Lato"/>
                <a:cs typeface="Calibri" panose="020F0502020204030204" pitchFamily="34" charset="0"/>
                <a:sym typeface="Lato"/>
              </a:rPr>
              <a:t>Ejemplo</a:t>
            </a:r>
            <a:r>
              <a:rPr lang="en-US" sz="3200" i="1" dirty="0">
                <a:solidFill>
                  <a:schemeClr val="dk1"/>
                </a:solidFill>
                <a:latin typeface="Calibri" panose="020F0502020204030204" pitchFamily="34" charset="0"/>
                <a:ea typeface="Lato"/>
                <a:cs typeface="Calibri" panose="020F0502020204030204" pitchFamily="34" charset="0"/>
                <a:sym typeface="Lato"/>
              </a:rPr>
              <a:t>: </a:t>
            </a:r>
          </a:p>
          <a:p>
            <a:pPr marR="0" lvl="0"/>
            <a:br>
              <a:rPr lang="en-US" sz="3200" i="1" dirty="0">
                <a:solidFill>
                  <a:schemeClr val="dk1"/>
                </a:solidFill>
                <a:latin typeface="Calibri" panose="020F0502020204030204" pitchFamily="34" charset="0"/>
                <a:ea typeface="Lato"/>
                <a:cs typeface="Calibri" panose="020F0502020204030204" pitchFamily="34" charset="0"/>
                <a:sym typeface="Lato"/>
              </a:rPr>
            </a:br>
            <a:r>
              <a:rPr lang="en-US" sz="3200" i="1" dirty="0">
                <a:solidFill>
                  <a:schemeClr val="dk1"/>
                </a:solidFill>
                <a:latin typeface="Calibri" panose="020F0502020204030204" pitchFamily="34" charset="0"/>
                <a:ea typeface="Lato"/>
                <a:cs typeface="Calibri" panose="020F0502020204030204" pitchFamily="34" charset="0"/>
                <a:sym typeface="Lato"/>
              </a:rPr>
              <a:t>V. 28 María es “</a:t>
            </a:r>
            <a:r>
              <a:rPr lang="en-US" sz="3200" i="1" dirty="0" err="1">
                <a:solidFill>
                  <a:schemeClr val="dk1"/>
                </a:solidFill>
                <a:latin typeface="Calibri" panose="020F0502020204030204" pitchFamily="34" charset="0"/>
                <a:ea typeface="Lato"/>
                <a:cs typeface="Calibri" panose="020F0502020204030204" pitchFamily="34" charset="0"/>
                <a:sym typeface="Lato"/>
              </a:rPr>
              <a:t>muy</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favorecida</a:t>
            </a:r>
            <a:r>
              <a:rPr lang="en-US" sz="3200" i="1" dirty="0">
                <a:solidFill>
                  <a:schemeClr val="dk1"/>
                </a:solidFill>
                <a:latin typeface="Calibri" panose="020F0502020204030204" pitchFamily="34" charset="0"/>
                <a:ea typeface="Lato"/>
                <a:cs typeface="Calibri" panose="020F0502020204030204" pitchFamily="34" charset="0"/>
                <a:sym typeface="Lato"/>
              </a:rPr>
              <a:t>” </a:t>
            </a:r>
          </a:p>
          <a:p>
            <a:pPr marR="0" lvl="0"/>
            <a:r>
              <a:rPr lang="en-US" sz="3200" i="1" dirty="0">
                <a:solidFill>
                  <a:schemeClr val="dk1"/>
                </a:solidFill>
                <a:latin typeface="Calibri" panose="020F0502020204030204" pitchFamily="34" charset="0"/>
                <a:ea typeface="Lato"/>
                <a:cs typeface="Calibri" panose="020F0502020204030204" pitchFamily="34" charset="0"/>
                <a:sym typeface="Lato"/>
              </a:rPr>
              <a:t>V. 47 María </a:t>
            </a:r>
            <a:r>
              <a:rPr lang="en-US" sz="3200" i="1" dirty="0" err="1">
                <a:solidFill>
                  <a:schemeClr val="dk1"/>
                </a:solidFill>
                <a:latin typeface="Calibri" panose="020F0502020204030204" pitchFamily="34" charset="0"/>
                <a:ea typeface="Lato"/>
                <a:cs typeface="Calibri" panose="020F0502020204030204" pitchFamily="34" charset="0"/>
                <a:sym typeface="Lato"/>
              </a:rPr>
              <a:t>regocija</a:t>
            </a:r>
            <a:r>
              <a:rPr lang="en-US" sz="3200" i="1" dirty="0">
                <a:solidFill>
                  <a:schemeClr val="dk1"/>
                </a:solidFill>
                <a:latin typeface="Calibri" panose="020F0502020204030204" pitchFamily="34" charset="0"/>
                <a:ea typeface="Lato"/>
                <a:cs typeface="Calibri" panose="020F0502020204030204" pitchFamily="34" charset="0"/>
                <a:sym typeface="Lato"/>
              </a:rPr>
              <a:t> </a:t>
            </a:r>
            <a:r>
              <a:rPr lang="en-US" sz="3200" i="1" dirty="0" err="1">
                <a:solidFill>
                  <a:schemeClr val="dk1"/>
                </a:solidFill>
                <a:latin typeface="Calibri" panose="020F0502020204030204" pitchFamily="34" charset="0"/>
                <a:ea typeface="Lato"/>
                <a:cs typeface="Calibri" panose="020F0502020204030204" pitchFamily="34" charset="0"/>
                <a:sym typeface="Lato"/>
              </a:rPr>
              <a:t>en</a:t>
            </a:r>
            <a:r>
              <a:rPr lang="en-US" sz="3200" i="1" dirty="0">
                <a:solidFill>
                  <a:schemeClr val="dk1"/>
                </a:solidFill>
                <a:latin typeface="Calibri" panose="020F0502020204030204" pitchFamily="34" charset="0"/>
                <a:ea typeface="Lato"/>
                <a:cs typeface="Calibri" panose="020F0502020204030204" pitchFamily="34" charset="0"/>
                <a:sym typeface="Lato"/>
              </a:rPr>
              <a:t> Dios </a:t>
            </a:r>
            <a:r>
              <a:rPr lang="en-US" sz="3200" i="1" dirty="0" err="1">
                <a:solidFill>
                  <a:schemeClr val="dk1"/>
                </a:solidFill>
                <a:latin typeface="Calibri" panose="020F0502020204030204" pitchFamily="34" charset="0"/>
                <a:ea typeface="Lato"/>
                <a:cs typeface="Calibri" panose="020F0502020204030204" pitchFamily="34" charset="0"/>
                <a:sym typeface="Lato"/>
              </a:rPr>
              <a:t>su</a:t>
            </a:r>
            <a:r>
              <a:rPr lang="en-US" sz="3200" i="1" dirty="0">
                <a:solidFill>
                  <a:schemeClr val="dk1"/>
                </a:solidFill>
                <a:latin typeface="Calibri" panose="020F0502020204030204" pitchFamily="34" charset="0"/>
                <a:ea typeface="Lato"/>
                <a:cs typeface="Calibri" panose="020F0502020204030204" pitchFamily="34" charset="0"/>
                <a:sym typeface="Lato"/>
              </a:rPr>
              <a:t> Salvador</a:t>
            </a:r>
            <a:endParaRPr sz="3200" i="1" dirty="0">
              <a:solidFill>
                <a:schemeClr val="dk1"/>
              </a:solidFill>
              <a:latin typeface="Calibri" panose="020F0502020204030204" pitchFamily="34" charset="0"/>
              <a:ea typeface="Lato"/>
              <a:cs typeface="Calibri" panose="020F0502020204030204" pitchFamily="34" charset="0"/>
              <a:sym typeface="Lato"/>
            </a:endParaRPr>
          </a:p>
        </p:txBody>
      </p:sp>
    </p:spTree>
    <p:extLst>
      <p:ext uri="{BB962C8B-B14F-4D97-AF65-F5344CB8AC3E}">
        <p14:creationId xmlns:p14="http://schemas.microsoft.com/office/powerpoint/2010/main" val="421506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g26ba99a7413_0_6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29" name="Google Shape;429;g26ba99a7413_0_6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30" name="Google Shape;430;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1" name="Google Shape;431;g26ba99a7413_0_6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32" name="Google Shape;432;g26ba99a7413_0_633"/>
          <p:cNvSpPr txBox="1"/>
          <p:nvPr/>
        </p:nvSpPr>
        <p:spPr>
          <a:xfrm>
            <a:off x="3836081" y="3429000"/>
            <a:ext cx="8063441" cy="1800453"/>
          </a:xfrm>
          <a:prstGeom prst="rect">
            <a:avLst/>
          </a:prstGeom>
          <a:noFill/>
          <a:ln>
            <a:noFill/>
          </a:ln>
        </p:spPr>
        <p:txBody>
          <a:bodyPr spcFirstLastPara="1" wrap="square" lIns="91425" tIns="45700" rIns="91425" bIns="45700" anchor="t" anchorCtr="0">
            <a:spAutoFit/>
          </a:bodyPr>
          <a:lstStyle/>
          <a:p>
            <a:pPr marL="457200" lvl="0" indent="-431800" algn="l" rtl="0">
              <a:spcBef>
                <a:spcPts val="600"/>
              </a:spcBef>
              <a:spcAft>
                <a:spcPts val="0"/>
              </a:spcAft>
              <a:buClr>
                <a:schemeClr val="dk1"/>
              </a:buClr>
              <a:buSzPts val="3200"/>
              <a:buFont typeface="Lato"/>
              <a:buChar char="•"/>
            </a:pPr>
            <a:r>
              <a:rPr lang="en-US" sz="3200" b="1" dirty="0">
                <a:solidFill>
                  <a:schemeClr val="dk1"/>
                </a:solidFill>
                <a:latin typeface="Lato"/>
                <a:ea typeface="Lato"/>
                <a:cs typeface="Lato"/>
                <a:sym typeface="Lato"/>
              </a:rPr>
              <a:t>Ver </a:t>
            </a:r>
            <a:r>
              <a:rPr lang="en-US" sz="3200" b="1" dirty="0" err="1">
                <a:solidFill>
                  <a:schemeClr val="dk1"/>
                </a:solidFill>
                <a:latin typeface="Lato"/>
                <a:ea typeface="Lato"/>
                <a:cs typeface="Lato"/>
                <a:sym typeface="Lato"/>
              </a:rPr>
              <a:t>el</a:t>
            </a:r>
            <a:r>
              <a:rPr lang="en-US" sz="3200" b="1" dirty="0">
                <a:solidFill>
                  <a:schemeClr val="dk1"/>
                </a:solidFill>
                <a:latin typeface="Lato"/>
                <a:ea typeface="Lato"/>
                <a:cs typeface="Lato"/>
                <a:sym typeface="Lato"/>
              </a:rPr>
              <a:t> video de la </a:t>
            </a:r>
            <a:r>
              <a:rPr lang="en-US" sz="3200" b="1" dirty="0" err="1">
                <a:solidFill>
                  <a:schemeClr val="dk1"/>
                </a:solidFill>
                <a:latin typeface="Lato"/>
                <a:ea typeface="Lato"/>
                <a:cs typeface="Lato"/>
                <a:sym typeface="Lato"/>
              </a:rPr>
              <a:t>lección</a:t>
            </a:r>
            <a:r>
              <a:rPr lang="en-US" sz="3200" b="1" dirty="0">
                <a:solidFill>
                  <a:schemeClr val="dk1"/>
                </a:solidFill>
                <a:latin typeface="Lato"/>
                <a:ea typeface="Lato"/>
                <a:cs typeface="Lato"/>
                <a:sym typeface="Lato"/>
              </a:rPr>
              <a:t> 2</a:t>
            </a:r>
            <a:endParaRPr sz="3200" b="1" dirty="0">
              <a:solidFill>
                <a:schemeClr val="dk1"/>
              </a:solidFill>
              <a:latin typeface="Lato"/>
              <a:ea typeface="Lato"/>
              <a:cs typeface="Lato"/>
              <a:sym typeface="Lato"/>
            </a:endParaRPr>
          </a:p>
          <a:p>
            <a:pPr marL="457200" lvl="0" indent="-431800" algn="l" rtl="0">
              <a:spcBef>
                <a:spcPts val="600"/>
              </a:spcBef>
              <a:spcAft>
                <a:spcPts val="0"/>
              </a:spcAft>
              <a:buClr>
                <a:schemeClr val="dk1"/>
              </a:buClr>
              <a:buSzPts val="3200"/>
              <a:buFont typeface="Lato"/>
              <a:buChar char="•"/>
            </a:pPr>
            <a:r>
              <a:rPr lang="en-US" sz="3200" b="1" dirty="0">
                <a:solidFill>
                  <a:schemeClr val="dk1"/>
                </a:solidFill>
                <a:latin typeface="Lato"/>
                <a:ea typeface="Lato"/>
                <a:cs typeface="Lato"/>
                <a:sym typeface="Lato"/>
              </a:rPr>
              <a:t>Leer Mateo 1: 18-24 </a:t>
            </a:r>
            <a:r>
              <a:rPr lang="en-US" sz="3200" b="1" dirty="0" err="1">
                <a:solidFill>
                  <a:schemeClr val="dk1"/>
                </a:solidFill>
                <a:latin typeface="Lato"/>
                <a:ea typeface="Lato"/>
                <a:cs typeface="Lato"/>
                <a:sym typeface="Lato"/>
              </a:rPr>
              <a:t>en</a:t>
            </a:r>
            <a:r>
              <a:rPr lang="en-US" sz="3200" b="1" dirty="0">
                <a:solidFill>
                  <a:schemeClr val="dk1"/>
                </a:solidFill>
                <a:latin typeface="Lato"/>
                <a:ea typeface="Lato"/>
                <a:cs typeface="Lato"/>
                <a:sym typeface="Lato"/>
              </a:rPr>
              <a:t> sus </a:t>
            </a:r>
            <a:r>
              <a:rPr lang="en-US" sz="3200" b="1" dirty="0" err="1">
                <a:solidFill>
                  <a:schemeClr val="dk1"/>
                </a:solidFill>
                <a:latin typeface="Lato"/>
                <a:ea typeface="Lato"/>
                <a:cs typeface="Lato"/>
                <a:sym typeface="Lato"/>
              </a:rPr>
              <a:t>Biblias</a:t>
            </a:r>
            <a:endParaRPr lang="en-US" sz="3200" b="1" dirty="0">
              <a:solidFill>
                <a:schemeClr val="dk1"/>
              </a:solidFill>
              <a:latin typeface="Lato"/>
              <a:ea typeface="Lato"/>
              <a:cs typeface="Lato"/>
              <a:sym typeface="Lato"/>
            </a:endParaRPr>
          </a:p>
          <a:p>
            <a:pPr marL="457200" lvl="0" indent="-431800" algn="l" rtl="0">
              <a:spcBef>
                <a:spcPts val="600"/>
              </a:spcBef>
              <a:spcAft>
                <a:spcPts val="0"/>
              </a:spcAft>
              <a:buClr>
                <a:schemeClr val="dk1"/>
              </a:buClr>
              <a:buSzPts val="3200"/>
              <a:buFont typeface="Lato"/>
              <a:buChar char="•"/>
            </a:pPr>
            <a:r>
              <a:rPr lang="en-US" sz="3200" b="1" dirty="0" err="1">
                <a:solidFill>
                  <a:schemeClr val="dk1"/>
                </a:solidFill>
                <a:latin typeface="Lato"/>
                <a:ea typeface="Lato"/>
                <a:cs typeface="Lato"/>
                <a:sym typeface="Lato"/>
              </a:rPr>
              <a:t>Contestar</a:t>
            </a:r>
            <a:r>
              <a:rPr lang="en-US" sz="3200" b="1" dirty="0">
                <a:solidFill>
                  <a:schemeClr val="dk1"/>
                </a:solidFill>
                <a:latin typeface="Lato"/>
                <a:ea typeface="Lato"/>
                <a:cs typeface="Lato"/>
                <a:sym typeface="Lato"/>
              </a:rPr>
              <a:t> las 6 </a:t>
            </a:r>
            <a:r>
              <a:rPr lang="en-US" sz="3200" b="1" dirty="0" err="1">
                <a:solidFill>
                  <a:schemeClr val="dk1"/>
                </a:solidFill>
                <a:latin typeface="Lato"/>
                <a:ea typeface="Lato"/>
                <a:cs typeface="Lato"/>
                <a:sym typeface="Lato"/>
              </a:rPr>
              <a:t>preguntas</a:t>
            </a:r>
            <a:r>
              <a:rPr lang="en-US" sz="3200" b="1" dirty="0">
                <a:solidFill>
                  <a:schemeClr val="dk1"/>
                </a:solidFill>
                <a:latin typeface="Lato"/>
                <a:ea typeface="Lato"/>
                <a:cs typeface="Lato"/>
                <a:sym typeface="Lato"/>
              </a:rPr>
              <a:t> de </a:t>
            </a:r>
            <a:r>
              <a:rPr lang="en-US" sz="3200" b="1" dirty="0" err="1">
                <a:solidFill>
                  <a:schemeClr val="dk1"/>
                </a:solidFill>
                <a:latin typeface="Lato"/>
                <a:ea typeface="Lato"/>
                <a:cs typeface="Lato"/>
                <a:sym typeface="Lato"/>
              </a:rPr>
              <a:t>Considerar</a:t>
            </a:r>
            <a:endParaRPr sz="3200" b="1" dirty="0">
              <a:solidFill>
                <a:schemeClr val="dk1"/>
              </a:solidFill>
              <a:latin typeface="Lato"/>
              <a:ea typeface="Lato"/>
              <a:cs typeface="Lato"/>
              <a:sym typeface="Lato"/>
            </a:endParaRPr>
          </a:p>
        </p:txBody>
      </p:sp>
      <p:pic>
        <p:nvPicPr>
          <p:cNvPr id="433" name="Google Shape;433;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7"/>
        <p:cNvGrpSpPr/>
        <p:nvPr/>
      </p:nvGrpSpPr>
      <p:grpSpPr>
        <a:xfrm>
          <a:off x="0" y="0"/>
          <a:ext cx="0" cy="0"/>
          <a:chOff x="0" y="0"/>
          <a:chExt cx="0" cy="0"/>
        </a:xfrm>
      </p:grpSpPr>
      <p:sp>
        <p:nvSpPr>
          <p:cNvPr id="438" name="Google Shape;438;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439" name="Google Shape;439;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0" name="Google Shape;440;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41" name="Google Shape;441;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sp>
        <p:nvSpPr>
          <p:cNvPr id="446" name="Google Shape;446;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47" name="Google Shape;447;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8" name="Google Shape;448;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49" name="Google Shape;449;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57" name="Google Shape;457;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8" name="Google Shape;458;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59" name="Google Shape;459;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Identificar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propósito</a:t>
            </a:r>
            <a:r>
              <a:rPr lang="en-US" sz="2500" dirty="0">
                <a:solidFill>
                  <a:schemeClr val="tx1"/>
                </a:solidFill>
                <a:latin typeface="Lato"/>
                <a:ea typeface="Lato"/>
                <a:cs typeface="Lato"/>
                <a:sym typeface="Lato"/>
              </a:rPr>
              <a:t> y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objetivos</a:t>
            </a:r>
            <a:r>
              <a:rPr lang="en-US" sz="2500" dirty="0">
                <a:solidFill>
                  <a:schemeClr val="tx1"/>
                </a:solidFill>
                <a:latin typeface="Lato"/>
                <a:ea typeface="Lato"/>
                <a:cs typeface="Lato"/>
                <a:sym typeface="Lato"/>
              </a:rPr>
              <a:t> del </a:t>
            </a:r>
            <a:r>
              <a:rPr lang="en-US" sz="2500" dirty="0" err="1">
                <a:solidFill>
                  <a:schemeClr val="tx1"/>
                </a:solidFill>
                <a:latin typeface="Lato"/>
                <a:ea typeface="Lato"/>
                <a:cs typeface="Lato"/>
                <a:sym typeface="Lato"/>
              </a:rPr>
              <a:t>curso</a:t>
            </a:r>
            <a:r>
              <a:rPr lang="en-US" sz="2500" dirty="0">
                <a:solidFill>
                  <a:schemeClr val="tx1"/>
                </a:solidFill>
                <a:latin typeface="Lato"/>
                <a:ea typeface="Lato"/>
                <a:cs typeface="Lato"/>
                <a:sym typeface="Lato"/>
              </a:rPr>
              <a:t>. </a:t>
            </a:r>
            <a:endParaRPr sz="2500" i="0" u="none" strike="noStrike" cap="none" dirty="0">
              <a:solidFill>
                <a:schemeClr val="tx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lt1"/>
                </a:solidFill>
                <a:latin typeface="Lato"/>
                <a:ea typeface="Lato"/>
                <a:cs typeface="Lato"/>
                <a:sym typeface="Lato"/>
              </a:rPr>
              <a:t>Usar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método</a:t>
            </a:r>
            <a:r>
              <a:rPr lang="en-US" sz="2500" dirty="0">
                <a:solidFill>
                  <a:schemeClr val="lt1"/>
                </a:solidFill>
                <a:latin typeface="Lato"/>
                <a:ea typeface="Lato"/>
                <a:cs typeface="Lato"/>
                <a:sym typeface="Lato"/>
              </a:rPr>
              <a:t> de las Cuatro “C” para leer y </a:t>
            </a:r>
            <a:r>
              <a:rPr lang="en-US" sz="2500" dirty="0" err="1">
                <a:solidFill>
                  <a:schemeClr val="lt1"/>
                </a:solidFill>
                <a:latin typeface="Lato"/>
                <a:ea typeface="Lato"/>
                <a:cs typeface="Lato"/>
                <a:sym typeface="Lato"/>
              </a:rPr>
              <a:t>entender</a:t>
            </a:r>
            <a:r>
              <a:rPr lang="en-US" sz="2500" dirty="0">
                <a:solidFill>
                  <a:schemeClr val="lt1"/>
                </a:solidFill>
                <a:latin typeface="Lato"/>
                <a:ea typeface="Lato"/>
                <a:cs typeface="Lato"/>
                <a:sym typeface="Lato"/>
              </a:rPr>
              <a:t> Lucas 1:26-56</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Analizar</a:t>
            </a:r>
            <a:r>
              <a:rPr lang="en-US" sz="2500" b="0" i="0" u="none" strike="noStrike" cap="none" dirty="0">
                <a:solidFill>
                  <a:schemeClr val="lt1"/>
                </a:solidFill>
                <a:latin typeface="Lato"/>
                <a:ea typeface="Lato"/>
                <a:cs typeface="Lato"/>
                <a:sym typeface="Lato"/>
              </a:rPr>
              <a:t> la </a:t>
            </a:r>
            <a:r>
              <a:rPr lang="en-US" sz="2500" b="0" i="0" u="none" strike="noStrike" cap="none" dirty="0" err="1">
                <a:solidFill>
                  <a:schemeClr val="lt1"/>
                </a:solidFill>
                <a:latin typeface="Lato"/>
                <a:ea typeface="Lato"/>
                <a:cs typeface="Lato"/>
                <a:sym typeface="Lato"/>
              </a:rPr>
              <a:t>importancia</a:t>
            </a:r>
            <a:r>
              <a:rPr lang="en-US" sz="2500" b="0" i="0" u="none" strike="noStrike" cap="none" dirty="0">
                <a:solidFill>
                  <a:schemeClr val="lt1"/>
                </a:solidFill>
                <a:latin typeface="Lato"/>
                <a:ea typeface="Lato"/>
                <a:cs typeface="Lato"/>
                <a:sym typeface="Lato"/>
              </a:rPr>
              <a:t> de las </a:t>
            </a:r>
            <a:r>
              <a:rPr lang="en-US" sz="2500" b="0" i="0" u="none" strike="noStrike" cap="none" dirty="0" err="1">
                <a:solidFill>
                  <a:schemeClr val="lt1"/>
                </a:solidFill>
                <a:latin typeface="Lato"/>
                <a:ea typeface="Lato"/>
                <a:cs typeface="Lato"/>
                <a:sym typeface="Lato"/>
              </a:rPr>
              <a:t>preguntas</a:t>
            </a:r>
            <a:r>
              <a:rPr lang="en-US" sz="2500" b="0" i="0" u="none" strike="noStrike" cap="none" dirty="0">
                <a:solidFill>
                  <a:schemeClr val="lt1"/>
                </a:solidFill>
                <a:latin typeface="Lato"/>
                <a:ea typeface="Lato"/>
                <a:cs typeface="Lato"/>
                <a:sym typeface="Lato"/>
              </a:rPr>
              <a:t> de “</a:t>
            </a:r>
            <a:r>
              <a:rPr lang="en-US" sz="2500" b="0" i="0" u="none" strike="noStrike" cap="none" dirty="0" err="1">
                <a:solidFill>
                  <a:schemeClr val="lt1"/>
                </a:solidFill>
                <a:latin typeface="Lato"/>
                <a:ea typeface="Lato"/>
                <a:cs typeface="Lato"/>
                <a:sym typeface="Lato"/>
              </a:rPr>
              <a:t>Considerar</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g26ba99a7413_0_221"/>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151" name="Google Shape;151;g26ba99a7413_0_221"/>
          <p:cNvSpPr txBox="1"/>
          <p:nvPr/>
        </p:nvSpPr>
        <p:spPr>
          <a:xfrm>
            <a:off x="2275771" y="413779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Descripción </a:t>
            </a:r>
            <a:r>
              <a:rPr lang="en-US" sz="4860" b="0" i="0" u="none" strike="noStrike" cap="none">
                <a:solidFill>
                  <a:srgbClr val="009444"/>
                </a:solidFill>
                <a:latin typeface="Lato"/>
                <a:ea typeface="Lato"/>
                <a:cs typeface="Lato"/>
                <a:sym typeface="Lato"/>
              </a:rPr>
              <a:t>del curso</a:t>
            </a:r>
            <a:endParaRPr sz="6000" b="0" i="0" u="none" strike="noStrike" cap="none">
              <a:solidFill>
                <a:srgbClr val="009444"/>
              </a:solidFill>
              <a:latin typeface="Lato"/>
              <a:ea typeface="Lato"/>
              <a:cs typeface="Lato"/>
              <a:sym typeface="Lato"/>
            </a:endParaRPr>
          </a:p>
        </p:txBody>
      </p:sp>
      <p:cxnSp>
        <p:nvCxnSpPr>
          <p:cNvPr id="152" name="Google Shape;152;g26ba99a7413_0_221"/>
          <p:cNvCxnSpPr/>
          <p:nvPr/>
        </p:nvCxnSpPr>
        <p:spPr>
          <a:xfrm>
            <a:off x="2379216" y="51561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3" name="Google Shape;153;g26ba99a7413_0_221"/>
          <p:cNvSpPr txBox="1"/>
          <p:nvPr/>
        </p:nvSpPr>
        <p:spPr>
          <a:xfrm>
            <a:off x="2275776" y="5319625"/>
            <a:ext cx="77739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a:solidFill>
                  <a:schemeClr val="dk1"/>
                </a:solidFill>
                <a:latin typeface="Lato"/>
                <a:ea typeface="Lato"/>
                <a:cs typeface="Lato"/>
                <a:sym typeface="Lato"/>
              </a:rPr>
              <a:t>La Biblia: La </a:t>
            </a:r>
            <a:r>
              <a:rPr lang="en-US" sz="3888">
                <a:solidFill>
                  <a:schemeClr val="dk1"/>
                </a:solidFill>
                <a:latin typeface="Lato"/>
                <a:ea typeface="Lato"/>
                <a:cs typeface="Lato"/>
                <a:sym typeface="Lato"/>
              </a:rPr>
              <a:t>Llegada del Salvador</a:t>
            </a:r>
            <a:endParaRPr sz="4800" b="0" i="0" u="none" strike="noStrike" cap="none">
              <a:solidFill>
                <a:schemeClr val="dk1"/>
              </a:solidFill>
              <a:latin typeface="Lato"/>
              <a:ea typeface="Lato"/>
              <a:cs typeface="Lato"/>
              <a:sym typeface="Lato"/>
            </a:endParaRPr>
          </a:p>
        </p:txBody>
      </p:sp>
      <p:sp>
        <p:nvSpPr>
          <p:cNvPr id="154" name="Google Shape;154;g26ba99a7413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6ba99a7413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6"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6ba99a7413_0_331"/>
          <p:cNvSpPr/>
          <p:nvPr/>
        </p:nvSpPr>
        <p:spPr>
          <a:xfrm rot="10800000">
            <a:off x="4626347" y="54525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2" name="Google Shape;162;g26ba99a7413_0_331"/>
          <p:cNvSpPr txBox="1"/>
          <p:nvPr/>
        </p:nvSpPr>
        <p:spPr>
          <a:xfrm>
            <a:off x="4902869" y="54519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CAPTAR</a:t>
            </a:r>
            <a:endParaRPr sz="4200" b="0" i="0" u="none" strike="noStrike" cap="none">
              <a:solidFill>
                <a:schemeClr val="dk1"/>
              </a:solidFill>
              <a:latin typeface="Lato"/>
              <a:ea typeface="Lato"/>
              <a:cs typeface="Lato"/>
              <a:sym typeface="Lato"/>
            </a:endParaRPr>
          </a:p>
        </p:txBody>
      </p:sp>
      <p:sp>
        <p:nvSpPr>
          <p:cNvPr id="163" name="Google Shape;163;g26ba99a7413_0_331"/>
          <p:cNvSpPr/>
          <p:nvPr/>
        </p:nvSpPr>
        <p:spPr>
          <a:xfrm>
            <a:off x="4073242" y="54519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4" name="Google Shape;164;g26ba99a7413_0_331"/>
          <p:cNvSpPr/>
          <p:nvPr/>
        </p:nvSpPr>
        <p:spPr>
          <a:xfrm rot="10800000">
            <a:off x="4626347" y="198162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5" name="Google Shape;165;g26ba99a7413_0_331"/>
          <p:cNvSpPr txBox="1"/>
          <p:nvPr/>
        </p:nvSpPr>
        <p:spPr>
          <a:xfrm>
            <a:off x="4902869" y="198156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CONTAR</a:t>
            </a:r>
            <a:endParaRPr sz="4200" b="0" i="0" u="none" strike="noStrike" cap="none">
              <a:solidFill>
                <a:srgbClr val="000000"/>
              </a:solidFill>
              <a:latin typeface="Lato"/>
              <a:ea typeface="Lato"/>
              <a:cs typeface="Lato"/>
              <a:sym typeface="Lato"/>
            </a:endParaRPr>
          </a:p>
        </p:txBody>
      </p:sp>
      <p:sp>
        <p:nvSpPr>
          <p:cNvPr id="166" name="Google Shape;166;g26ba99a7413_0_331"/>
          <p:cNvSpPr/>
          <p:nvPr/>
        </p:nvSpPr>
        <p:spPr>
          <a:xfrm>
            <a:off x="4073242" y="198156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7" name="Google Shape;167;g26ba99a7413_0_331"/>
          <p:cNvSpPr/>
          <p:nvPr/>
        </p:nvSpPr>
        <p:spPr>
          <a:xfrm rot="10800000">
            <a:off x="4626347" y="341799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68" name="Google Shape;168;g26ba99a7413_0_331"/>
          <p:cNvSpPr txBox="1"/>
          <p:nvPr/>
        </p:nvSpPr>
        <p:spPr>
          <a:xfrm>
            <a:off x="4902869" y="341793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CONSIDERAR</a:t>
            </a:r>
            <a:endParaRPr sz="4200" b="0" i="0" u="none" strike="noStrike" cap="none">
              <a:solidFill>
                <a:schemeClr val="dk1"/>
              </a:solidFill>
              <a:latin typeface="Lato"/>
              <a:ea typeface="Lato"/>
              <a:cs typeface="Lato"/>
              <a:sym typeface="Lato"/>
            </a:endParaRPr>
          </a:p>
        </p:txBody>
      </p:sp>
      <p:sp>
        <p:nvSpPr>
          <p:cNvPr id="169" name="Google Shape;169;g26ba99a7413_0_331"/>
          <p:cNvSpPr/>
          <p:nvPr/>
        </p:nvSpPr>
        <p:spPr>
          <a:xfrm>
            <a:off x="4073242" y="341793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0" name="Google Shape;170;g26ba99a7413_0_331"/>
          <p:cNvSpPr/>
          <p:nvPr/>
        </p:nvSpPr>
        <p:spPr>
          <a:xfrm rot="10800000">
            <a:off x="4626347" y="4854369"/>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1" name="Google Shape;171;g26ba99a7413_0_331"/>
          <p:cNvSpPr txBox="1"/>
          <p:nvPr/>
        </p:nvSpPr>
        <p:spPr>
          <a:xfrm>
            <a:off x="4902869" y="4854300"/>
            <a:ext cx="51285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CONSOLIDAR</a:t>
            </a:r>
            <a:endParaRPr sz="4200" b="0" i="0" u="none" strike="noStrike" cap="none">
              <a:solidFill>
                <a:schemeClr val="dk1"/>
              </a:solidFill>
              <a:latin typeface="Lato"/>
              <a:ea typeface="Lato"/>
              <a:cs typeface="Lato"/>
              <a:sym typeface="Lato"/>
            </a:endParaRPr>
          </a:p>
        </p:txBody>
      </p:sp>
      <p:sp>
        <p:nvSpPr>
          <p:cNvPr id="172" name="Google Shape;172;g26ba99a7413_0_331"/>
          <p:cNvSpPr/>
          <p:nvPr/>
        </p:nvSpPr>
        <p:spPr>
          <a:xfrm>
            <a:off x="4073242" y="485430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3" name="Google Shape;173;g26ba99a7413_0_331"/>
          <p:cNvSpPr/>
          <p:nvPr/>
        </p:nvSpPr>
        <p:spPr>
          <a:xfrm>
            <a:off x="887993" y="1015809"/>
            <a:ext cx="3047100" cy="4585500"/>
          </a:xfrm>
          <a:prstGeom prst="rightArrow">
            <a:avLst>
              <a:gd name="adj1" fmla="val 50000"/>
              <a:gd name="adj2" fmla="val 50000"/>
            </a:avLst>
          </a:prstGeom>
          <a:solidFill>
            <a:srgbClr val="009444"/>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lt1"/>
                </a:solidFill>
                <a:latin typeface="Lato"/>
                <a:ea typeface="Lato"/>
                <a:cs typeface="Lato"/>
                <a:sym typeface="Lato"/>
              </a:rPr>
              <a:t>Las</a:t>
            </a:r>
            <a:endParaRPr sz="1400" b="0" i="0" u="none" strike="noStrike" cap="none">
              <a:solidFill>
                <a:schemeClr val="l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lt1"/>
                </a:solidFill>
                <a:latin typeface="Lato"/>
                <a:ea typeface="Lato"/>
                <a:cs typeface="Lato"/>
                <a:sym typeface="Lato"/>
              </a:rPr>
              <a:t>4 C</a:t>
            </a:r>
            <a:endParaRPr sz="1400" b="0" i="0" u="none" strike="noStrike" cap="none">
              <a:solidFill>
                <a:schemeClr val="lt1"/>
              </a:solidFill>
              <a:latin typeface="Lato"/>
              <a:ea typeface="Lato"/>
              <a:cs typeface="Lato"/>
              <a:sym typeface="Lato"/>
            </a:endParaRPr>
          </a:p>
        </p:txBody>
      </p:sp>
      <p:sp>
        <p:nvSpPr>
          <p:cNvPr id="174" name="Google Shape;174;g26ba99a7413_0_331"/>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175" name="Google Shape;175;g26ba99a7413_0_331"/>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176" name="Google Shape;176;g26ba99a7413_0_331"/>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sp>
        <p:nvSpPr>
          <p:cNvPr id="177" name="Google Shape;177;g26ba99a7413_0_331"/>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pic>
        <p:nvPicPr>
          <p:cNvPr id="178" name="Google Shape;178;g26ba99a7413_0_33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6c0eec2cfd_0_89"/>
          <p:cNvSpPr txBox="1"/>
          <p:nvPr/>
        </p:nvSpPr>
        <p:spPr>
          <a:xfrm>
            <a:off x="1475027" y="403125"/>
            <a:ext cx="8958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del Curso</a:t>
            </a:r>
            <a:endParaRPr sz="6000" b="0" i="0" u="none" strike="noStrike" cap="none">
              <a:solidFill>
                <a:srgbClr val="009444"/>
              </a:solidFill>
              <a:latin typeface="Lato"/>
              <a:ea typeface="Lato"/>
              <a:cs typeface="Lato"/>
              <a:sym typeface="Lato"/>
            </a:endParaRPr>
          </a:p>
        </p:txBody>
      </p:sp>
      <p:cxnSp>
        <p:nvCxnSpPr>
          <p:cNvPr id="184" name="Google Shape;184;g26c0eec2cfd_0_89"/>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sp>
        <p:nvSpPr>
          <p:cNvPr id="185" name="Google Shape;185;g26c0eec2cfd_0_89"/>
          <p:cNvSpPr/>
          <p:nvPr/>
        </p:nvSpPr>
        <p:spPr>
          <a:xfrm>
            <a:off x="745675" y="2011694"/>
            <a:ext cx="10450200" cy="1499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g26c0eec2cfd_0_89"/>
          <p:cNvSpPr/>
          <p:nvPr/>
        </p:nvSpPr>
        <p:spPr>
          <a:xfrm>
            <a:off x="1086826" y="24176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g26c0eec2cfd_0_89"/>
          <p:cNvSpPr/>
          <p:nvPr/>
        </p:nvSpPr>
        <p:spPr>
          <a:xfrm>
            <a:off x="2048261" y="2011054"/>
            <a:ext cx="9147600" cy="1499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8" name="Google Shape;188;g26c0eec2cfd_0_89"/>
          <p:cNvSpPr txBox="1"/>
          <p:nvPr/>
        </p:nvSpPr>
        <p:spPr>
          <a:xfrm>
            <a:off x="2048261" y="2011054"/>
            <a:ext cx="9147600" cy="1499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dirty="0">
                <a:solidFill>
                  <a:schemeClr val="lt1"/>
                </a:solidFill>
                <a:latin typeface="Lato"/>
                <a:ea typeface="Lato"/>
                <a:cs typeface="Lato"/>
                <a:sym typeface="Lato"/>
              </a:rPr>
              <a:t>Leer y </a:t>
            </a:r>
            <a:r>
              <a:rPr lang="en-US" sz="2500" dirty="0" err="1">
                <a:solidFill>
                  <a:schemeClr val="lt1"/>
                </a:solidFill>
                <a:latin typeface="Lato"/>
                <a:ea typeface="Lato"/>
                <a:cs typeface="Lato"/>
                <a:sym typeface="Lato"/>
              </a:rPr>
              <a:t>entender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historias</a:t>
            </a:r>
            <a:r>
              <a:rPr lang="en-US" sz="2500" dirty="0">
                <a:solidFill>
                  <a:schemeClr val="lt1"/>
                </a:solidFill>
                <a:latin typeface="Lato"/>
                <a:ea typeface="Lato"/>
                <a:cs typeface="Lato"/>
                <a:sym typeface="Lato"/>
              </a:rPr>
              <a:t> claves de la </a:t>
            </a:r>
            <a:r>
              <a:rPr lang="en-US" sz="2500" dirty="0" err="1">
                <a:solidFill>
                  <a:schemeClr val="lt1"/>
                </a:solidFill>
                <a:latin typeface="Lato"/>
                <a:ea typeface="Lato"/>
                <a:cs typeface="Lato"/>
                <a:sym typeface="Lato"/>
              </a:rPr>
              <a:t>primera</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parte</a:t>
            </a:r>
            <a:r>
              <a:rPr lang="en-US" sz="2500" dirty="0">
                <a:solidFill>
                  <a:schemeClr val="lt1"/>
                </a:solidFill>
                <a:latin typeface="Lato"/>
                <a:ea typeface="Lato"/>
                <a:cs typeface="Lato"/>
                <a:sym typeface="Lato"/>
              </a:rPr>
              <a:t> de la </a:t>
            </a:r>
            <a:r>
              <a:rPr lang="en-US" sz="2500" dirty="0" err="1">
                <a:solidFill>
                  <a:schemeClr val="lt1"/>
                </a:solidFill>
                <a:latin typeface="Lato"/>
                <a:ea typeface="Lato"/>
                <a:cs typeface="Lato"/>
                <a:sym typeface="Lato"/>
              </a:rPr>
              <a:t>vida</a:t>
            </a:r>
            <a:r>
              <a:rPr lang="en-US" sz="2500" dirty="0">
                <a:solidFill>
                  <a:schemeClr val="lt1"/>
                </a:solidFill>
                <a:latin typeface="Lato"/>
                <a:ea typeface="Lato"/>
                <a:cs typeface="Lato"/>
                <a:sym typeface="Lato"/>
              </a:rPr>
              <a:t> y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ministerio</a:t>
            </a:r>
            <a:r>
              <a:rPr lang="en-US" sz="2500" dirty="0">
                <a:solidFill>
                  <a:schemeClr val="lt1"/>
                </a:solidFill>
                <a:latin typeface="Lato"/>
                <a:ea typeface="Lato"/>
                <a:cs typeface="Lato"/>
                <a:sym typeface="Lato"/>
              </a:rPr>
              <a:t> de Jesús </a:t>
            </a:r>
            <a:r>
              <a:rPr lang="en-US" sz="2500" dirty="0" err="1">
                <a:solidFill>
                  <a:schemeClr val="lt1"/>
                </a:solidFill>
                <a:latin typeface="Lato"/>
                <a:ea typeface="Lato"/>
                <a:cs typeface="Lato"/>
                <a:sym typeface="Lato"/>
              </a:rPr>
              <a:t>utilizando</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el</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método</a:t>
            </a:r>
            <a:r>
              <a:rPr lang="en-US" sz="2500" dirty="0">
                <a:solidFill>
                  <a:schemeClr val="lt1"/>
                </a:solidFill>
                <a:latin typeface="Lato"/>
                <a:ea typeface="Lato"/>
                <a:cs typeface="Lato"/>
                <a:sym typeface="Lato"/>
              </a:rPr>
              <a:t> de las Cuatro “C”: </a:t>
            </a:r>
            <a:r>
              <a:rPr lang="en-US" sz="2500" dirty="0" err="1">
                <a:solidFill>
                  <a:schemeClr val="lt1"/>
                </a:solidFill>
                <a:latin typeface="Lato"/>
                <a:ea typeface="Lato"/>
                <a:cs typeface="Lato"/>
                <a:sym typeface="Lato"/>
              </a:rPr>
              <a:t>Captar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Contar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Considerar</a:t>
            </a:r>
            <a:r>
              <a:rPr lang="en-US" sz="2500" dirty="0">
                <a:solidFill>
                  <a:schemeClr val="lt1"/>
                </a:solidFill>
                <a:latin typeface="Lato"/>
                <a:ea typeface="Lato"/>
                <a:cs typeface="Lato"/>
                <a:sym typeface="Lato"/>
              </a:rPr>
              <a:t>, </a:t>
            </a:r>
            <a:r>
              <a:rPr lang="en-US" sz="2500" dirty="0" err="1">
                <a:solidFill>
                  <a:schemeClr val="lt1"/>
                </a:solidFill>
                <a:latin typeface="Lato"/>
                <a:ea typeface="Lato"/>
                <a:cs typeface="Lato"/>
                <a:sym typeface="Lato"/>
              </a:rPr>
              <a:t>Consolidar</a:t>
            </a:r>
            <a:r>
              <a:rPr lang="en-US" sz="2500" dirty="0">
                <a:solidFill>
                  <a:schemeClr val="lt1"/>
                </a:solidFill>
                <a:latin typeface="Lato"/>
                <a:ea typeface="Lato"/>
                <a:cs typeface="Lato"/>
                <a:sym typeface="Lato"/>
              </a:rPr>
              <a:t>.</a:t>
            </a:r>
            <a:endParaRPr sz="2500" dirty="0">
              <a:solidFill>
                <a:schemeClr val="lt1"/>
              </a:solidFill>
              <a:latin typeface="Lato"/>
              <a:ea typeface="Lato"/>
              <a:cs typeface="Lato"/>
              <a:sym typeface="Lato"/>
            </a:endParaRPr>
          </a:p>
        </p:txBody>
      </p:sp>
      <p:sp>
        <p:nvSpPr>
          <p:cNvPr id="189" name="Google Shape;189;g26c0eec2cfd_0_89"/>
          <p:cNvSpPr/>
          <p:nvPr/>
        </p:nvSpPr>
        <p:spPr>
          <a:xfrm>
            <a:off x="745675" y="3802251"/>
            <a:ext cx="10450200" cy="14994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0" name="Google Shape;190;g26c0eec2cfd_0_89"/>
          <p:cNvSpPr/>
          <p:nvPr/>
        </p:nvSpPr>
        <p:spPr>
          <a:xfrm>
            <a:off x="1086826" y="42083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1" name="Google Shape;191;g26c0eec2cfd_0_89"/>
          <p:cNvSpPr/>
          <p:nvPr/>
        </p:nvSpPr>
        <p:spPr>
          <a:xfrm>
            <a:off x="2048261" y="3802251"/>
            <a:ext cx="9147600" cy="14994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2" name="Google Shape;192;g26c0eec2cfd_0_89"/>
          <p:cNvSpPr txBox="1"/>
          <p:nvPr/>
        </p:nvSpPr>
        <p:spPr>
          <a:xfrm>
            <a:off x="2048261" y="3802251"/>
            <a:ext cx="9147600" cy="1499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Preparar para compartir la Palabra de Dios por medio de historias bíblicas utilizando el método de las Cuatro “C”:  Captar, Contar, Considerar, Consolidar.</a:t>
            </a:r>
            <a:endParaRPr sz="2500" b="0" i="0" u="none" strike="noStrike" cap="none">
              <a:solidFill>
                <a:schemeClr val="lt1"/>
              </a:solidFill>
              <a:latin typeface="Lato"/>
              <a:ea typeface="Lato"/>
              <a:cs typeface="Lato"/>
              <a:sym typeface="Lato"/>
            </a:endParaRPr>
          </a:p>
        </p:txBody>
      </p:sp>
      <p:pic>
        <p:nvPicPr>
          <p:cNvPr id="193" name="Google Shape;193;g26c0eec2cfd_0_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pic>
        <p:nvPicPr>
          <p:cNvPr id="217" name="Google Shape;217;g26c0eec2cfd_0_1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cxnSp>
        <p:nvCxnSpPr>
          <p:cNvPr id="218" name="Google Shape;218;g26c0eec2cfd_0_111"/>
          <p:cNvCxnSpPr/>
          <p:nvPr/>
        </p:nvCxnSpPr>
        <p:spPr>
          <a:xfrm>
            <a:off x="905575" y="3235750"/>
            <a:ext cx="10469100" cy="0"/>
          </a:xfrm>
          <a:prstGeom prst="straightConnector1">
            <a:avLst/>
          </a:prstGeom>
          <a:noFill/>
          <a:ln w="28575" cap="flat" cmpd="sng">
            <a:solidFill>
              <a:schemeClr val="dk2"/>
            </a:solidFill>
            <a:prstDash val="solid"/>
            <a:round/>
            <a:headEnd type="none" w="sm" len="sm"/>
            <a:tailEnd type="none" w="sm" len="sm"/>
          </a:ln>
        </p:spPr>
      </p:cxnSp>
      <p:cxnSp>
        <p:nvCxnSpPr>
          <p:cNvPr id="219" name="Google Shape;219;g26c0eec2cfd_0_111"/>
          <p:cNvCxnSpPr/>
          <p:nvPr/>
        </p:nvCxnSpPr>
        <p:spPr>
          <a:xfrm rot="10800000" flipH="1">
            <a:off x="992220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20" name="Google Shape;220;g26c0eec2cfd_0_111"/>
          <p:cNvCxnSpPr/>
          <p:nvPr/>
        </p:nvCxnSpPr>
        <p:spPr>
          <a:xfrm rot="10800000" flipH="1">
            <a:off x="230350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21" name="Google Shape;221;g26c0eec2cfd_0_111"/>
          <p:cNvCxnSpPr/>
          <p:nvPr/>
        </p:nvCxnSpPr>
        <p:spPr>
          <a:xfrm rot="10800000" flipH="1">
            <a:off x="4232150"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22" name="Google Shape;222;g26c0eec2cfd_0_111"/>
          <p:cNvCxnSpPr/>
          <p:nvPr/>
        </p:nvCxnSpPr>
        <p:spPr>
          <a:xfrm rot="10800000" flipH="1">
            <a:off x="8120488" y="2783650"/>
            <a:ext cx="8100" cy="833100"/>
          </a:xfrm>
          <a:prstGeom prst="straightConnector1">
            <a:avLst/>
          </a:prstGeom>
          <a:noFill/>
          <a:ln w="28575" cap="flat" cmpd="sng">
            <a:solidFill>
              <a:schemeClr val="dk2"/>
            </a:solidFill>
            <a:prstDash val="solid"/>
            <a:round/>
            <a:headEnd type="none" w="sm" len="sm"/>
            <a:tailEnd type="none" w="sm" len="sm"/>
          </a:ln>
        </p:spPr>
      </p:cxnSp>
      <p:cxnSp>
        <p:nvCxnSpPr>
          <p:cNvPr id="223" name="Google Shape;223;g26c0eec2cfd_0_111"/>
          <p:cNvCxnSpPr/>
          <p:nvPr/>
        </p:nvCxnSpPr>
        <p:spPr>
          <a:xfrm rot="10800000" flipH="1">
            <a:off x="6207975" y="2795050"/>
            <a:ext cx="8100" cy="833100"/>
          </a:xfrm>
          <a:prstGeom prst="straightConnector1">
            <a:avLst/>
          </a:prstGeom>
          <a:noFill/>
          <a:ln w="28575" cap="flat" cmpd="sng">
            <a:solidFill>
              <a:schemeClr val="dk2"/>
            </a:solidFill>
            <a:prstDash val="solid"/>
            <a:round/>
            <a:headEnd type="none" w="sm" len="sm"/>
            <a:tailEnd type="none" w="sm" len="sm"/>
          </a:ln>
        </p:spPr>
      </p:cxnSp>
      <p:sp>
        <p:nvSpPr>
          <p:cNvPr id="224" name="Google Shape;224;g26c0eec2cfd_0_111"/>
          <p:cNvSpPr txBox="1"/>
          <p:nvPr/>
        </p:nvSpPr>
        <p:spPr>
          <a:xfrm>
            <a:off x="19067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1</a:t>
            </a:r>
            <a:endParaRPr sz="5000" b="0" i="0" u="none" strike="noStrike" cap="none">
              <a:solidFill>
                <a:srgbClr val="009444"/>
              </a:solidFill>
              <a:latin typeface="Lato Black"/>
              <a:ea typeface="Lato Black"/>
              <a:cs typeface="Lato Black"/>
              <a:sym typeface="Lato Black"/>
            </a:endParaRPr>
          </a:p>
        </p:txBody>
      </p:sp>
      <p:sp>
        <p:nvSpPr>
          <p:cNvPr id="225" name="Google Shape;225;g26c0eec2cfd_0_111"/>
          <p:cNvSpPr txBox="1"/>
          <p:nvPr/>
        </p:nvSpPr>
        <p:spPr>
          <a:xfrm>
            <a:off x="383540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2</a:t>
            </a:r>
            <a:endParaRPr sz="5000" b="0" i="0" u="none" strike="noStrike" cap="none">
              <a:solidFill>
                <a:srgbClr val="009444"/>
              </a:solidFill>
              <a:latin typeface="Lato Black"/>
              <a:ea typeface="Lato Black"/>
              <a:cs typeface="Lato Black"/>
              <a:sym typeface="Lato Black"/>
            </a:endParaRPr>
          </a:p>
        </p:txBody>
      </p:sp>
      <p:sp>
        <p:nvSpPr>
          <p:cNvPr id="226" name="Google Shape;226;g26c0eec2cfd_0_111"/>
          <p:cNvSpPr txBox="1"/>
          <p:nvPr/>
        </p:nvSpPr>
        <p:spPr>
          <a:xfrm>
            <a:off x="5811225"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3</a:t>
            </a:r>
            <a:endParaRPr sz="5000" b="0" i="0" u="none" strike="noStrike" cap="none">
              <a:solidFill>
                <a:srgbClr val="009444"/>
              </a:solidFill>
              <a:latin typeface="Lato Black"/>
              <a:ea typeface="Lato Black"/>
              <a:cs typeface="Lato Black"/>
              <a:sym typeface="Lato Black"/>
            </a:endParaRPr>
          </a:p>
        </p:txBody>
      </p:sp>
      <p:sp>
        <p:nvSpPr>
          <p:cNvPr id="227" name="Google Shape;227;g26c0eec2cfd_0_111"/>
          <p:cNvSpPr txBox="1"/>
          <p:nvPr/>
        </p:nvSpPr>
        <p:spPr>
          <a:xfrm>
            <a:off x="77237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4</a:t>
            </a:r>
            <a:endParaRPr sz="5000" b="0" i="0" u="none" strike="noStrike" cap="none">
              <a:solidFill>
                <a:srgbClr val="009444"/>
              </a:solidFill>
              <a:latin typeface="Lato Black"/>
              <a:ea typeface="Lato Black"/>
              <a:cs typeface="Lato Black"/>
              <a:sym typeface="Lato Black"/>
            </a:endParaRPr>
          </a:p>
        </p:txBody>
      </p:sp>
      <p:sp>
        <p:nvSpPr>
          <p:cNvPr id="228" name="Google Shape;228;g26c0eec2cfd_0_111"/>
          <p:cNvSpPr txBox="1"/>
          <p:nvPr/>
        </p:nvSpPr>
        <p:spPr>
          <a:xfrm>
            <a:off x="9525450" y="1746000"/>
            <a:ext cx="801600" cy="83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9444"/>
                </a:solidFill>
                <a:latin typeface="Lato Black"/>
                <a:ea typeface="Lato Black"/>
                <a:cs typeface="Lato Black"/>
                <a:sym typeface="Lato Black"/>
              </a:rPr>
              <a:t>5</a:t>
            </a:r>
            <a:endParaRPr sz="5000" b="0" i="0" u="none" strike="noStrike" cap="none">
              <a:solidFill>
                <a:srgbClr val="009444"/>
              </a:solidFill>
              <a:latin typeface="Lato Black"/>
              <a:ea typeface="Lato Black"/>
              <a:cs typeface="Lato Black"/>
              <a:sym typeface="Lato Black"/>
            </a:endParaRPr>
          </a:p>
        </p:txBody>
      </p:sp>
      <p:sp>
        <p:nvSpPr>
          <p:cNvPr id="229" name="Google Shape;229;g26c0eec2cfd_0_111"/>
          <p:cNvSpPr txBox="1"/>
          <p:nvPr/>
        </p:nvSpPr>
        <p:spPr>
          <a:xfrm>
            <a:off x="11183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Completamente</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incómodo</a:t>
            </a:r>
            <a:endParaRPr sz="2000" b="0" i="0" u="none" strike="noStrike" cap="none" dirty="0">
              <a:solidFill>
                <a:schemeClr val="dk1"/>
              </a:solidFill>
              <a:latin typeface="Lato"/>
              <a:ea typeface="Lato"/>
              <a:cs typeface="Lato"/>
              <a:sym typeface="Lato"/>
            </a:endParaRPr>
          </a:p>
        </p:txBody>
      </p:sp>
      <p:sp>
        <p:nvSpPr>
          <p:cNvPr id="230" name="Google Shape;230;g26c0eec2cfd_0_111"/>
          <p:cNvSpPr txBox="1"/>
          <p:nvPr/>
        </p:nvSpPr>
        <p:spPr>
          <a:xfrm>
            <a:off x="304700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Lato"/>
                <a:ea typeface="Lato"/>
                <a:cs typeface="Lato"/>
                <a:sym typeface="Lato"/>
              </a:rPr>
              <a:t>Un poco </a:t>
            </a: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inseguro</a:t>
            </a:r>
            <a:endParaRPr sz="2000" b="0" i="0" u="none" strike="noStrike" cap="none" dirty="0">
              <a:solidFill>
                <a:schemeClr val="dk1"/>
              </a:solidFill>
              <a:latin typeface="Lato"/>
              <a:ea typeface="Lato"/>
              <a:cs typeface="Lato"/>
              <a:sym typeface="Lato"/>
            </a:endParaRPr>
          </a:p>
        </p:txBody>
      </p:sp>
      <p:sp>
        <p:nvSpPr>
          <p:cNvPr id="231" name="Google Shape;231;g26c0eec2cfd_0_111"/>
          <p:cNvSpPr txBox="1"/>
          <p:nvPr/>
        </p:nvSpPr>
        <p:spPr>
          <a:xfrm>
            <a:off x="5022825" y="38441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Nunca</a:t>
            </a:r>
            <a:r>
              <a:rPr lang="en-US" sz="2000" b="0" i="0" u="none" strike="noStrike" cap="none" dirty="0">
                <a:solidFill>
                  <a:schemeClr val="dk1"/>
                </a:solidFill>
                <a:latin typeface="Lato"/>
                <a:ea typeface="Lato"/>
                <a:cs typeface="Lato"/>
                <a:sym typeface="Lato"/>
              </a:rPr>
              <a:t> lo </a:t>
            </a:r>
            <a:endParaRPr sz="2000" b="0" i="0" u="none" strike="noStrike" cap="none"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Lato"/>
                <a:ea typeface="Lato"/>
                <a:cs typeface="Lato"/>
                <a:sym typeface="Lato"/>
              </a:rPr>
              <a:t>he </a:t>
            </a:r>
            <a:r>
              <a:rPr lang="en-US" sz="2000" b="0" i="0" u="none" strike="noStrike" cap="none" dirty="0" err="1">
                <a:solidFill>
                  <a:schemeClr val="dk1"/>
                </a:solidFill>
                <a:latin typeface="Lato"/>
                <a:ea typeface="Lato"/>
                <a:cs typeface="Lato"/>
                <a:sym typeface="Lato"/>
              </a:rPr>
              <a:t>intentado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pero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quiero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aprender</a:t>
            </a:r>
            <a:r>
              <a:rPr lang="en-US" sz="2000" b="0" i="0" u="none" strike="noStrike" cap="none" dirty="0">
                <a:solidFill>
                  <a:schemeClr val="dk1"/>
                </a:solidFill>
                <a:latin typeface="Lato"/>
                <a:ea typeface="Lato"/>
                <a:cs typeface="Lato"/>
                <a:sym typeface="Lato"/>
              </a:rPr>
              <a:t> </a:t>
            </a:r>
            <a:endParaRPr sz="2000" b="0" i="0" u="none" strike="noStrike" cap="none" dirty="0">
              <a:solidFill>
                <a:schemeClr val="dk1"/>
              </a:solidFill>
              <a:latin typeface="Lato"/>
              <a:ea typeface="Lato"/>
              <a:cs typeface="Lato"/>
              <a:sym typeface="Lato"/>
            </a:endParaRPr>
          </a:p>
        </p:txBody>
      </p:sp>
      <p:sp>
        <p:nvSpPr>
          <p:cNvPr id="232" name="Google Shape;232;g26c0eec2cfd_0_111"/>
          <p:cNvSpPr txBox="1"/>
          <p:nvPr/>
        </p:nvSpPr>
        <p:spPr>
          <a:xfrm>
            <a:off x="69353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Lato"/>
                <a:ea typeface="Lato"/>
                <a:cs typeface="Lato"/>
                <a:sym typeface="Lato"/>
              </a:rPr>
              <a:t>Bien, con la </a:t>
            </a: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ayuda</a:t>
            </a:r>
            <a:r>
              <a:rPr lang="en-US" sz="2000" b="0" i="0" u="none" strike="noStrike" cap="none" dirty="0">
                <a:solidFill>
                  <a:schemeClr val="dk1"/>
                </a:solidFill>
                <a:latin typeface="Lato"/>
                <a:ea typeface="Lato"/>
                <a:cs typeface="Lato"/>
                <a:sym typeface="Lato"/>
              </a:rPr>
              <a:t> de </a:t>
            </a: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Lato"/>
                <a:ea typeface="Lato"/>
                <a:cs typeface="Lato"/>
                <a:sym typeface="Lato"/>
              </a:rPr>
              <a:t>Dios </a:t>
            </a:r>
            <a:endParaRPr sz="2000" b="0" i="0" u="none" strike="noStrike" cap="none" dirty="0">
              <a:solidFill>
                <a:schemeClr val="dk1"/>
              </a:solidFill>
              <a:latin typeface="Lato"/>
              <a:ea typeface="Lato"/>
              <a:cs typeface="Lato"/>
              <a:sym typeface="Lato"/>
            </a:endParaRPr>
          </a:p>
        </p:txBody>
      </p:sp>
      <p:sp>
        <p:nvSpPr>
          <p:cNvPr id="233" name="Google Shape;233;g26c0eec2cfd_0_111"/>
          <p:cNvSpPr txBox="1"/>
          <p:nvPr/>
        </p:nvSpPr>
        <p:spPr>
          <a:xfrm>
            <a:off x="8737050" y="3821300"/>
            <a:ext cx="2378400" cy="9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dk1"/>
                </a:solidFill>
                <a:latin typeface="Lato"/>
                <a:ea typeface="Lato"/>
                <a:cs typeface="Lato"/>
                <a:sym typeface="Lato"/>
              </a:rPr>
              <a:t>Extremadamente</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cómodo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ya</a:t>
            </a:r>
            <a:r>
              <a:rPr lang="en-US" sz="2000" b="0" i="0" u="none" strike="noStrike" cap="none" dirty="0">
                <a:solidFill>
                  <a:schemeClr val="dk1"/>
                </a:solidFill>
                <a:latin typeface="Lato"/>
                <a:ea typeface="Lato"/>
                <a:cs typeface="Lato"/>
                <a:sym typeface="Lato"/>
              </a:rPr>
              <a:t> lo he </a:t>
            </a:r>
            <a:r>
              <a:rPr lang="en-US" sz="2000" b="0" i="0" u="none" strike="noStrike" cap="none" dirty="0" err="1">
                <a:solidFill>
                  <a:schemeClr val="dk1"/>
                </a:solidFill>
                <a:latin typeface="Lato"/>
                <a:ea typeface="Lato"/>
                <a:cs typeface="Lato"/>
                <a:sym typeface="Lato"/>
              </a:rPr>
              <a:t>hecho</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muchas</a:t>
            </a:r>
            <a:r>
              <a:rPr lang="en-US" sz="2000" b="0" i="0" u="none" strike="noStrike" cap="none" dirty="0">
                <a:solidFill>
                  <a:schemeClr val="dk1"/>
                </a:solidFill>
                <a:latin typeface="Lato"/>
                <a:ea typeface="Lato"/>
                <a:cs typeface="Lato"/>
                <a:sym typeface="Lato"/>
              </a:rPr>
              <a:t> </a:t>
            </a:r>
            <a:r>
              <a:rPr lang="en-US" sz="2000" b="0" i="0" u="none" strike="noStrike" cap="none" dirty="0" err="1">
                <a:solidFill>
                  <a:schemeClr val="dk1"/>
                </a:solidFill>
                <a:latin typeface="Lato"/>
                <a:ea typeface="Lato"/>
                <a:cs typeface="Lato"/>
                <a:sym typeface="Lato"/>
              </a:rPr>
              <a:t>veces</a:t>
            </a:r>
            <a:endParaRPr sz="2000" b="0" i="0" u="none" strike="noStrike" cap="none" dirty="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180629-E1CA-44B2-B829-3A3237AB75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0D3DCA-0B7F-41BF-831B-9357AC2A32CE}">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3.xml><?xml version="1.0" encoding="utf-8"?>
<ds:datastoreItem xmlns:ds="http://schemas.openxmlformats.org/officeDocument/2006/customXml" ds:itemID="{F9151889-46DD-4326-BE46-C64D07F634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1059</TotalTime>
  <Words>3859</Words>
  <Application>Microsoft Macintosh PowerPoint</Application>
  <PresentationFormat>Widescreen</PresentationFormat>
  <Paragraphs>358</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Calibri</vt:lpstr>
      <vt:lpstr>Lato</vt:lpstr>
      <vt:lpstr>Overlock</vt:lpstr>
      <vt:lpstr>Lato Black</vt:lpstr>
      <vt:lpstr>Arial</vt:lpstr>
      <vt:lpstr>Times New Roman</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21</cp:revision>
  <dcterms:created xsi:type="dcterms:W3CDTF">2023-11-29T19:33:05Z</dcterms:created>
  <dcterms:modified xsi:type="dcterms:W3CDTF">2025-05-15T02:39:22Z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