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La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hDuA3uK/KYP0G62SVDVasdiiHj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Lato-regular.fntdata"/><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font" Target="fonts/Lato-italic.fntdata"/><Relationship Id="rId21" Type="http://schemas.openxmlformats.org/officeDocument/2006/relationships/slide" Target="slides/slide17.xml"/><Relationship Id="rId43" Type="http://schemas.openxmlformats.org/officeDocument/2006/relationships/font" Target="fonts/Lato-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La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PxPazQ8vIzo"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PkW7NehimfI"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cademiacristo.com/Biblioteca-Teologica/La-Teologia-de-la-Cruz" TargetMode="External"/><Relationship Id="rId3" Type="http://schemas.openxmlformats.org/officeDocument/2006/relationships/hyperlink" Target="https://www.bibliatodo.com/assets/img/large/mapas/ubicacion_geografica_galilea.jp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lnSpc>
                <a:spcPct val="107916"/>
              </a:lnSpc>
              <a:spcBef>
                <a:spcPts val="1200"/>
              </a:spcBef>
              <a:spcAft>
                <a:spcPts val="0"/>
              </a:spcAft>
              <a:buClr>
                <a:schemeClr val="dk1"/>
              </a:buClr>
              <a:buSzPts val="1100"/>
              <a:buFont typeface="Arial"/>
              <a:buNone/>
            </a:pPr>
            <a:r>
              <a:rPr b="1" lang="en-US">
                <a:solidFill>
                  <a:schemeClr val="dk1"/>
                </a:solidFill>
                <a:latin typeface="Calibri"/>
                <a:ea typeface="Calibri"/>
                <a:cs typeface="Calibri"/>
                <a:sym typeface="Calibri"/>
              </a:rPr>
              <a:t>Antes de la clase en vivo, el profesor compartirá la siguiente tarea en el grupo de WhatsApp:</a:t>
            </a:r>
            <a:endParaRPr>
              <a:solidFill>
                <a:schemeClr val="dk1"/>
              </a:solidFill>
              <a:latin typeface="Calibri"/>
              <a:ea typeface="Calibri"/>
              <a:cs typeface="Calibri"/>
              <a:sym typeface="Calibri"/>
            </a:endParaRPr>
          </a:p>
          <a:p>
            <a:pPr indent="-298450" lvl="0" marL="4572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Ver el siguiente video de instrucción: </a:t>
            </a:r>
            <a:r>
              <a:rPr lang="en-US" u="sng">
                <a:solidFill>
                  <a:srgbClr val="1155CC"/>
                </a:solidFill>
                <a:latin typeface="Calibri"/>
                <a:ea typeface="Calibri"/>
                <a:cs typeface="Calibri"/>
                <a:sym typeface="Calibri"/>
                <a:hlinkClick r:id="rId2">
                  <a:extLst>
                    <a:ext uri="{A12FA001-AC4F-418D-AE19-62706E023703}">
                      <ahyp:hlinkClr val="tx"/>
                    </a:ext>
                  </a:extLst>
                </a:hlinkClick>
              </a:rPr>
              <a:t>https://www.youtube.com/watch?v=PxPazQ8vIzo</a:t>
            </a:r>
            <a:endParaRPr>
              <a:solidFill>
                <a:schemeClr val="dk1"/>
              </a:solidFill>
              <a:latin typeface="Calibri"/>
              <a:ea typeface="Calibri"/>
              <a:cs typeface="Calibri"/>
              <a:sym typeface="Calibri"/>
            </a:endParaRPr>
          </a:p>
          <a:p>
            <a:pPr indent="-298450" lvl="0" marL="4572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Leer la historia de Lucas 4:14-30 en sus Biblias</a:t>
            </a:r>
            <a:endParaRPr>
              <a:solidFill>
                <a:schemeClr val="dk1"/>
              </a:solidFill>
              <a:latin typeface="Calibri"/>
              <a:ea typeface="Calibri"/>
              <a:cs typeface="Calibri"/>
              <a:sym typeface="Calibri"/>
            </a:endParaRPr>
          </a:p>
          <a:p>
            <a:pPr indent="-298450" lvl="0" marL="4572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Escribir la historia de Lucas 4:14-30 en sus propias palabras y venir a la clase listo para compartir. </a:t>
            </a:r>
            <a:endParaRPr>
              <a:solidFill>
                <a:schemeClr val="dk1"/>
              </a:solidFill>
              <a:latin typeface="Calibri"/>
              <a:ea typeface="Calibri"/>
              <a:cs typeface="Calibri"/>
              <a:sym typeface="Calibri"/>
            </a:endParaRPr>
          </a:p>
          <a:p>
            <a:pPr indent="0" lvl="0" marL="0" marR="171450" rtl="0" algn="l">
              <a:lnSpc>
                <a:spcPct val="100000"/>
              </a:lnSpc>
              <a:spcBef>
                <a:spcPts val="0"/>
              </a:spcBef>
              <a:spcAft>
                <a:spcPts val="0"/>
              </a:spcAft>
              <a:buNone/>
            </a:pPr>
            <a:r>
              <a:t/>
            </a:r>
            <a:endParaRPr b="1">
              <a:solidFill>
                <a:schemeClr val="dk1"/>
              </a:solidFill>
              <a:latin typeface="Calibri"/>
              <a:ea typeface="Calibri"/>
              <a:cs typeface="Calibri"/>
              <a:sym typeface="Calibri"/>
            </a:endParaRPr>
          </a:p>
        </p:txBody>
      </p:sp>
      <p:sp>
        <p:nvSpPr>
          <p:cNvPr id="82" name="Google Shape;8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6d1a1029c0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marR="171450" rtl="0" algn="l">
              <a:lnSpc>
                <a:spcPct val="100000"/>
              </a:lnSpc>
              <a:spcBef>
                <a:spcPts val="0"/>
              </a:spcBef>
              <a:spcAft>
                <a:spcPts val="1000"/>
              </a:spcAft>
              <a:buClr>
                <a:schemeClr val="dk1"/>
              </a:buClr>
              <a:buSzPts val="1100"/>
              <a:buFont typeface="Arial"/>
              <a:buNone/>
            </a:pPr>
            <a:r>
              <a:rPr b="1" lang="en-US">
                <a:solidFill>
                  <a:schemeClr val="dk1"/>
                </a:solidFill>
                <a:latin typeface="Calibri"/>
                <a:ea typeface="Calibri"/>
                <a:cs typeface="Calibri"/>
                <a:sym typeface="Calibri"/>
              </a:rPr>
              <a:t>Platicar las seis preguntas para</a:t>
            </a:r>
            <a:r>
              <a:rPr lang="en-US">
                <a:solidFill>
                  <a:schemeClr val="dk1"/>
                </a:solidFill>
                <a:latin typeface="Calibri"/>
                <a:ea typeface="Calibri"/>
                <a:cs typeface="Calibri"/>
                <a:sym typeface="Calibri"/>
              </a:rPr>
              <a:t> “</a:t>
            </a:r>
            <a:r>
              <a:rPr b="1" lang="en-US">
                <a:solidFill>
                  <a:schemeClr val="dk1"/>
                </a:solidFill>
                <a:latin typeface="Calibri"/>
                <a:ea typeface="Calibri"/>
                <a:cs typeface="Calibri"/>
                <a:sym typeface="Calibri"/>
              </a:rPr>
              <a:t>Considerar</a:t>
            </a:r>
            <a:r>
              <a:rPr lang="en-US">
                <a:solidFill>
                  <a:schemeClr val="dk1"/>
                </a:solidFill>
                <a:latin typeface="Calibri"/>
                <a:ea typeface="Calibri"/>
                <a:cs typeface="Calibri"/>
                <a:sym typeface="Calibri"/>
              </a:rPr>
              <a:t>.”</a:t>
            </a:r>
            <a:endParaRPr b="1">
              <a:solidFill>
                <a:schemeClr val="dk1"/>
              </a:solidFill>
              <a:latin typeface="Calibri"/>
              <a:ea typeface="Calibri"/>
              <a:cs typeface="Calibri"/>
              <a:sym typeface="Calibri"/>
            </a:endParaRPr>
          </a:p>
        </p:txBody>
      </p:sp>
      <p:sp>
        <p:nvSpPr>
          <p:cNvPr id="173" name="Google Shape;173;g26d1a1029c0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6d1a1029c0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¿Quiénes son los personajes de esta historia?</a:t>
            </a:r>
            <a:endParaRPr>
              <a:solidFill>
                <a:schemeClr val="dk1"/>
              </a:solidFill>
              <a:latin typeface="Calibri"/>
              <a:ea typeface="Calibri"/>
              <a:cs typeface="Calibri"/>
              <a:sym typeface="Calibri"/>
            </a:endParaRPr>
          </a:p>
          <a:p>
            <a:pPr indent="-1841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Jesús</a:t>
            </a:r>
            <a:endParaRPr>
              <a:solidFill>
                <a:schemeClr val="dk1"/>
              </a:solidFill>
              <a:latin typeface="Calibri"/>
              <a:ea typeface="Calibri"/>
              <a:cs typeface="Calibri"/>
              <a:sym typeface="Calibri"/>
            </a:endParaRPr>
          </a:p>
          <a:p>
            <a:pPr indent="-1841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Espíritu</a:t>
            </a:r>
            <a:endParaRPr>
              <a:solidFill>
                <a:schemeClr val="dk1"/>
              </a:solidFill>
              <a:latin typeface="Calibri"/>
              <a:ea typeface="Calibri"/>
              <a:cs typeface="Calibri"/>
              <a:sym typeface="Calibri"/>
            </a:endParaRPr>
          </a:p>
          <a:p>
            <a:pPr indent="-1841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“Todos” en Galilea que lo admiraban</a:t>
            </a:r>
            <a:endParaRPr>
              <a:solidFill>
                <a:schemeClr val="dk1"/>
              </a:solidFill>
              <a:latin typeface="Calibri"/>
              <a:ea typeface="Calibri"/>
              <a:cs typeface="Calibri"/>
              <a:sym typeface="Calibri"/>
            </a:endParaRPr>
          </a:p>
          <a:p>
            <a:pPr indent="-1841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Los en la sinagoga de Nazaret</a:t>
            </a:r>
            <a:endParaRPr>
              <a:solidFill>
                <a:schemeClr val="dk1"/>
              </a:solidFill>
              <a:latin typeface="Calibri"/>
              <a:ea typeface="Calibri"/>
              <a:cs typeface="Calibri"/>
              <a:sym typeface="Calibri"/>
            </a:endParaRPr>
          </a:p>
          <a:p>
            <a:pPr indent="-1841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José</a:t>
            </a:r>
            <a:endParaRPr>
              <a:solidFill>
                <a:schemeClr val="dk1"/>
              </a:solidFill>
              <a:latin typeface="Calibri"/>
              <a:ea typeface="Calibri"/>
              <a:cs typeface="Calibri"/>
              <a:sym typeface="Calibri"/>
            </a:endParaRPr>
          </a:p>
          <a:p>
            <a:pPr indent="-1841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Elías y Eliseo </a:t>
            </a:r>
            <a:endParaRPr>
              <a:solidFill>
                <a:schemeClr val="dk1"/>
              </a:solidFill>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184" name="Google Shape;184;g26d1a1029c0_0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6d1a1029c0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¿Cuáles son los objetos de esta historia?</a:t>
            </a:r>
            <a:endParaRPr>
              <a:solidFill>
                <a:schemeClr val="dk1"/>
              </a:solidFill>
              <a:latin typeface="Calibri"/>
              <a:ea typeface="Calibri"/>
              <a:cs typeface="Calibri"/>
              <a:sym typeface="Calibri"/>
            </a:endParaRPr>
          </a:p>
          <a:p>
            <a:pPr indent="273050" lvl="2" marL="9144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El libro de Isaías</a:t>
            </a:r>
            <a:endParaRPr>
              <a:solidFill>
                <a:schemeClr val="dk1"/>
              </a:solidFill>
              <a:latin typeface="Calibri"/>
              <a:ea typeface="Calibri"/>
              <a:cs typeface="Calibri"/>
              <a:sym typeface="Calibri"/>
            </a:endParaRPr>
          </a:p>
          <a:p>
            <a:pPr indent="273050" lvl="2" marL="9144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Sinagogas</a:t>
            </a:r>
            <a:endParaRPr>
              <a:solidFill>
                <a:schemeClr val="dk1"/>
              </a:solidFill>
              <a:latin typeface="Calibri"/>
              <a:ea typeface="Calibri"/>
              <a:cs typeface="Calibri"/>
              <a:sym typeface="Calibri"/>
            </a:endParaRPr>
          </a:p>
          <a:p>
            <a:pPr indent="273050" lvl="2" marL="9144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Pueblo de Nazaret</a:t>
            </a:r>
            <a:endParaRPr>
              <a:solidFill>
                <a:schemeClr val="dk1"/>
              </a:solidFill>
              <a:latin typeface="Calibri"/>
              <a:ea typeface="Calibri"/>
              <a:cs typeface="Calibri"/>
              <a:sym typeface="Calibri"/>
            </a:endParaRPr>
          </a:p>
          <a:p>
            <a:pPr indent="273050" lvl="2" marL="9144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Cumbre de la colina – precipicio </a:t>
            </a:r>
            <a:endParaRPr>
              <a:solidFill>
                <a:schemeClr val="dk1"/>
              </a:solidFill>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196" name="Google Shape;196;g26d1a1029c0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6d1a1029c0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¿Dónde ocurrió la historia?</a:t>
            </a:r>
            <a:endParaRPr>
              <a:solidFill>
                <a:schemeClr val="dk1"/>
              </a:solidFill>
              <a:latin typeface="Calibri"/>
              <a:ea typeface="Calibri"/>
              <a:cs typeface="Calibri"/>
              <a:sym typeface="Calibri"/>
            </a:endParaRPr>
          </a:p>
          <a:p>
            <a:pPr indent="273050" lvl="2" marL="9144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Galilea</a:t>
            </a:r>
            <a:endParaRPr>
              <a:solidFill>
                <a:schemeClr val="dk1"/>
              </a:solidFill>
              <a:latin typeface="Calibri"/>
              <a:ea typeface="Calibri"/>
              <a:cs typeface="Calibri"/>
              <a:sym typeface="Calibri"/>
            </a:endParaRPr>
          </a:p>
          <a:p>
            <a:pPr indent="273050" lvl="2" marL="9144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Nazaret- en la sinagoga, y luego lo llevan hasta la cumbre del monte para despeñarlo</a:t>
            </a:r>
            <a:endParaRPr>
              <a:solidFill>
                <a:schemeClr val="dk1"/>
              </a:solidFill>
              <a:latin typeface="Calibri"/>
              <a:ea typeface="Calibri"/>
              <a:cs typeface="Calibri"/>
              <a:sym typeface="Calibri"/>
            </a:endParaRPr>
          </a:p>
          <a:p>
            <a:pPr indent="273050" lvl="2" marL="914400" marR="171450" rtl="0" algn="l">
              <a:spcBef>
                <a:spcPts val="1000"/>
              </a:spcBef>
              <a:spcAft>
                <a:spcPts val="1000"/>
              </a:spcAft>
              <a:buClr>
                <a:schemeClr val="dk1"/>
              </a:buClr>
              <a:buSzPts val="1100"/>
              <a:buFont typeface="Calibri"/>
              <a:buAutoNum type="romanLcPeriod"/>
            </a:pPr>
            <a:r>
              <a:rPr lang="en-US">
                <a:solidFill>
                  <a:schemeClr val="dk1"/>
                </a:solidFill>
                <a:latin typeface="Calibri"/>
                <a:ea typeface="Calibri"/>
                <a:cs typeface="Calibri"/>
                <a:sym typeface="Calibri"/>
              </a:rPr>
              <a:t>La Sinagoga: Fondo histórico</a:t>
            </a:r>
            <a:endParaRPr>
              <a:solidFill>
                <a:schemeClr val="dk1"/>
              </a:solidFill>
              <a:latin typeface="Calibri"/>
              <a:ea typeface="Calibri"/>
              <a:cs typeface="Calibri"/>
              <a:sym typeface="Calibri"/>
            </a:endParaRPr>
          </a:p>
        </p:txBody>
      </p:sp>
      <p:sp>
        <p:nvSpPr>
          <p:cNvPr id="208" name="Google Shape;208;g26d1a1029c0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6d2ca7f98b_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3" marL="1828800" marR="171450" rtl="0" algn="l">
              <a:spcBef>
                <a:spcPts val="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Desde los tiempos del exilio, en Babilonia, los judíos establecían un lugar para juntarse cuando vivían fuera de Judea.  En dondequiera que se establecía un grupo de judíos casi siempre se organizaba inmediatamente una sinagoga.</a:t>
            </a:r>
            <a:endParaRPr>
              <a:solidFill>
                <a:schemeClr val="dk1"/>
              </a:solidFill>
              <a:latin typeface="Calibri"/>
              <a:ea typeface="Calibri"/>
              <a:cs typeface="Calibri"/>
              <a:sym typeface="Calibri"/>
            </a:endParaRPr>
          </a:p>
          <a:p>
            <a:pPr indent="-298450" lvl="3" marL="1828800" marR="17145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Eran edificios simples, de forma rectangular. Grandes recipientes de aguas eran ubicados a la entrada para los lavados ceremoniales.  No se hacían sacrificios.  Situado en un lugar oculto en la pared, había un armario de madera en donde se guardaban los rollos de la Ley y de los Profetas para las lecturas.</a:t>
            </a:r>
            <a:endParaRPr>
              <a:solidFill>
                <a:schemeClr val="dk1"/>
              </a:solidFill>
              <a:latin typeface="Calibri"/>
              <a:ea typeface="Calibri"/>
              <a:cs typeface="Calibri"/>
              <a:sym typeface="Calibri"/>
            </a:endParaRPr>
          </a:p>
          <a:p>
            <a:pPr indent="-298450" lvl="3" marL="1828800" marR="17145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Tenían la palabra en rollos para las lecturas.  </a:t>
            </a:r>
            <a:endParaRPr>
              <a:solidFill>
                <a:schemeClr val="dk1"/>
              </a:solidFill>
              <a:latin typeface="Calibri"/>
              <a:ea typeface="Calibri"/>
              <a:cs typeface="Calibri"/>
              <a:sym typeface="Calibri"/>
            </a:endParaRPr>
          </a:p>
          <a:p>
            <a:pPr indent="-298450" lvl="3" marL="1828800" marR="17145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Tradicionalmente tenía que haber diez hombres judíos en el servicio.  Primero tenían un orden de reunión preparada, tipo liturgia, que incluye la confesión del gran “Shemá” (Deuteronomio 6:4- Oye, Israel: El Señor nuestro Dios, el Señor es uno.”)  y, después, un tiempo para la enseñanza.  No había pastores.</a:t>
            </a:r>
            <a:endParaRPr>
              <a:solidFill>
                <a:schemeClr val="dk1"/>
              </a:solidFill>
              <a:latin typeface="Calibri"/>
              <a:ea typeface="Calibri"/>
              <a:cs typeface="Calibri"/>
              <a:sym typeface="Calibri"/>
            </a:endParaRPr>
          </a:p>
          <a:p>
            <a:pPr indent="-298450" lvl="3" marL="1828800" marR="17145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Las lecturas se tomaban de la Torá (Génesis a Deuteronomio) y de los profetas.  En muchos casos un intérprete explicaba la palabra en arameo o griego.  </a:t>
            </a:r>
            <a:endParaRPr>
              <a:solidFill>
                <a:schemeClr val="dk1"/>
              </a:solidFill>
              <a:latin typeface="Calibri"/>
              <a:ea typeface="Calibri"/>
              <a:cs typeface="Calibri"/>
              <a:sym typeface="Calibri"/>
            </a:endParaRPr>
          </a:p>
          <a:p>
            <a:pPr indent="-298450" lvl="3" marL="1828800" marR="171450" rtl="0" algn="l">
              <a:spcBef>
                <a:spcPts val="1000"/>
              </a:spcBef>
              <a:spcAft>
                <a:spcPts val="1000"/>
              </a:spcAft>
              <a:buClr>
                <a:schemeClr val="dk1"/>
              </a:buClr>
              <a:buSzPts val="1100"/>
              <a:buFont typeface="Calibri"/>
              <a:buAutoNum type="alphaLcPeriod"/>
            </a:pPr>
            <a:r>
              <a:rPr lang="en-US">
                <a:solidFill>
                  <a:schemeClr val="dk1"/>
                </a:solidFill>
                <a:latin typeface="Calibri"/>
                <a:ea typeface="Calibri"/>
                <a:cs typeface="Calibri"/>
                <a:sym typeface="Calibri"/>
              </a:rPr>
              <a:t>A veces se daba un sermón, o un mensaje de ánimo. </a:t>
            </a:r>
            <a:endParaRPr b="1">
              <a:solidFill>
                <a:schemeClr val="dk1"/>
              </a:solidFill>
              <a:latin typeface="Calibri"/>
              <a:ea typeface="Calibri"/>
              <a:cs typeface="Calibri"/>
              <a:sym typeface="Calibri"/>
            </a:endParaRPr>
          </a:p>
        </p:txBody>
      </p:sp>
      <p:sp>
        <p:nvSpPr>
          <p:cNvPr id="220" name="Google Shape;220;g26d2ca7f98b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6d1a1029c0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¿Cuándo ocurrió la historia?</a:t>
            </a:r>
            <a:endParaRPr>
              <a:solidFill>
                <a:schemeClr val="dk1"/>
              </a:solidFill>
              <a:latin typeface="Calibri"/>
              <a:ea typeface="Calibri"/>
              <a:cs typeface="Calibri"/>
              <a:sym typeface="Calibri"/>
            </a:endParaRPr>
          </a:p>
          <a:p>
            <a:pPr indent="273050" lvl="2" marL="914400" marR="171450" rtl="0" algn="l">
              <a:spcBef>
                <a:spcPts val="1000"/>
              </a:spcBef>
              <a:spcAft>
                <a:spcPts val="1000"/>
              </a:spcAft>
              <a:buClr>
                <a:schemeClr val="dk1"/>
              </a:buClr>
              <a:buSzPts val="1100"/>
              <a:buFont typeface="Calibri"/>
              <a:buAutoNum type="romanLcPeriod"/>
            </a:pPr>
            <a:r>
              <a:rPr lang="en-US">
                <a:solidFill>
                  <a:schemeClr val="dk1"/>
                </a:solidFill>
                <a:latin typeface="Calibri"/>
                <a:ea typeface="Calibri"/>
                <a:cs typeface="Calibri"/>
                <a:sym typeface="Calibri"/>
              </a:rPr>
              <a:t>En el día de reposo</a:t>
            </a:r>
            <a:endParaRPr>
              <a:solidFill>
                <a:schemeClr val="dk1"/>
              </a:solidFill>
              <a:latin typeface="Calibri"/>
              <a:ea typeface="Calibri"/>
              <a:cs typeface="Calibri"/>
              <a:sym typeface="Calibri"/>
            </a:endParaRPr>
          </a:p>
        </p:txBody>
      </p:sp>
      <p:sp>
        <p:nvSpPr>
          <p:cNvPr id="228" name="Google Shape;228;g26d1a1029c0_0_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6d1a1029c0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¿Cuál es el problema?</a:t>
            </a:r>
            <a:endParaRPr>
              <a:solidFill>
                <a:schemeClr val="dk1"/>
              </a:solidFill>
              <a:latin typeface="Calibri"/>
              <a:ea typeface="Calibri"/>
              <a:cs typeface="Calibri"/>
              <a:sym typeface="Calibri"/>
            </a:endParaRPr>
          </a:p>
          <a:p>
            <a:pPr indent="-1841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Les cuesta mucho creer que uno de los suyos, Jesús, sea el Mesías. </a:t>
            </a:r>
            <a:endParaRPr>
              <a:solidFill>
                <a:schemeClr val="dk1"/>
              </a:solidFill>
              <a:latin typeface="Calibri"/>
              <a:ea typeface="Calibri"/>
              <a:cs typeface="Calibri"/>
              <a:sym typeface="Calibri"/>
            </a:endParaRPr>
          </a:p>
          <a:p>
            <a:pPr indent="-184150" lvl="2" marL="1371600" marR="171450" rtl="0" algn="l">
              <a:spcBef>
                <a:spcPts val="1000"/>
              </a:spcBef>
              <a:spcAft>
                <a:spcPts val="1000"/>
              </a:spcAft>
              <a:buClr>
                <a:schemeClr val="dk1"/>
              </a:buClr>
              <a:buSzPts val="1100"/>
              <a:buFont typeface="Calibri"/>
              <a:buAutoNum type="romanLcPeriod"/>
            </a:pPr>
            <a:r>
              <a:rPr lang="en-US">
                <a:solidFill>
                  <a:schemeClr val="dk1"/>
                </a:solidFill>
                <a:latin typeface="Calibri"/>
                <a:ea typeface="Calibri"/>
                <a:cs typeface="Calibri"/>
                <a:sym typeface="Calibri"/>
              </a:rPr>
              <a:t>Hasta lo quieren matar.</a:t>
            </a:r>
            <a:endParaRPr>
              <a:solidFill>
                <a:schemeClr val="dk1"/>
              </a:solidFill>
              <a:latin typeface="Calibri"/>
              <a:ea typeface="Calibri"/>
              <a:cs typeface="Calibri"/>
              <a:sym typeface="Calibri"/>
            </a:endParaRPr>
          </a:p>
        </p:txBody>
      </p:sp>
      <p:sp>
        <p:nvSpPr>
          <p:cNvPr id="240" name="Google Shape;240;g26d1a1029c0_0_1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6d1a1029c0_0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¿Se resuelve el problema? ¿Cómo?</a:t>
            </a:r>
            <a:endParaRPr>
              <a:solidFill>
                <a:schemeClr val="dk1"/>
              </a:solidFill>
              <a:latin typeface="Calibri"/>
              <a:ea typeface="Calibri"/>
              <a:cs typeface="Calibri"/>
              <a:sym typeface="Calibri"/>
            </a:endParaRPr>
          </a:p>
          <a:p>
            <a:pPr indent="-1841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Jesús proclama la salvación a Nicodemo Jesús da testimonio fiel en medio de los nazarenos.</a:t>
            </a:r>
            <a:endParaRPr>
              <a:solidFill>
                <a:schemeClr val="dk1"/>
              </a:solidFill>
              <a:latin typeface="Calibri"/>
              <a:ea typeface="Calibri"/>
              <a:cs typeface="Calibri"/>
              <a:sym typeface="Calibri"/>
            </a:endParaRPr>
          </a:p>
          <a:p>
            <a:pPr indent="-184150" lvl="2" marL="1371600" marR="171450" rtl="0" algn="l">
              <a:spcBef>
                <a:spcPts val="1000"/>
              </a:spcBef>
              <a:spcAft>
                <a:spcPts val="1000"/>
              </a:spcAft>
              <a:buClr>
                <a:schemeClr val="dk1"/>
              </a:buClr>
              <a:buSzPts val="1100"/>
              <a:buFont typeface="Calibri"/>
              <a:buAutoNum type="romanLcPeriod"/>
            </a:pPr>
            <a:r>
              <a:rPr lang="en-US">
                <a:solidFill>
                  <a:schemeClr val="dk1"/>
                </a:solidFill>
                <a:latin typeface="Calibri"/>
                <a:ea typeface="Calibri"/>
                <a:cs typeface="Calibri"/>
                <a:sym typeface="Calibri"/>
              </a:rPr>
              <a:t>Jesús simplemente pasó por medio de ellos.</a:t>
            </a:r>
            <a:endParaRPr>
              <a:solidFill>
                <a:schemeClr val="dk1"/>
              </a:solidFill>
              <a:latin typeface="Calibri"/>
              <a:ea typeface="Calibri"/>
              <a:cs typeface="Calibri"/>
              <a:sym typeface="Calibri"/>
            </a:endParaRPr>
          </a:p>
        </p:txBody>
      </p:sp>
      <p:sp>
        <p:nvSpPr>
          <p:cNvPr id="252" name="Google Shape;252;g26d1a1029c0_0_1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6ba99a7413_0_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marR="171450" rtl="0" algn="l">
              <a:lnSpc>
                <a:spcPct val="100000"/>
              </a:lnSpc>
              <a:spcBef>
                <a:spcPts val="0"/>
              </a:spcBef>
              <a:spcAft>
                <a:spcPts val="1000"/>
              </a:spcAft>
              <a:buClr>
                <a:schemeClr val="dk1"/>
              </a:buClr>
              <a:buSzPts val="1100"/>
              <a:buFont typeface="Arial"/>
              <a:buNone/>
            </a:pPr>
            <a:r>
              <a:rPr b="1" lang="en-US">
                <a:solidFill>
                  <a:schemeClr val="dk1"/>
                </a:solidFill>
                <a:latin typeface="Calibri"/>
                <a:ea typeface="Calibri"/>
                <a:cs typeface="Calibri"/>
                <a:sym typeface="Calibri"/>
              </a:rPr>
              <a:t>Platicar las cuatro preguntas de “Consolidar.”</a:t>
            </a:r>
            <a:endParaRPr b="1">
              <a:solidFill>
                <a:schemeClr val="dk1"/>
              </a:solidFill>
              <a:latin typeface="Calibri"/>
              <a:ea typeface="Calibri"/>
              <a:cs typeface="Calibri"/>
              <a:sym typeface="Calibri"/>
            </a:endParaRPr>
          </a:p>
        </p:txBody>
      </p:sp>
      <p:sp>
        <p:nvSpPr>
          <p:cNvPr id="264" name="Google Shape;264;g26ba99a7413_0_5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¿Cuál es el punto principal de la historia?</a:t>
            </a:r>
            <a:endParaRPr>
              <a:solidFill>
                <a:schemeClr val="dk1"/>
              </a:solidFill>
              <a:latin typeface="Calibri"/>
              <a:ea typeface="Calibri"/>
              <a:cs typeface="Calibri"/>
              <a:sym typeface="Calibri"/>
            </a:endParaRPr>
          </a:p>
          <a:p>
            <a:pPr indent="-184150" lvl="1" marL="1371600" marR="171450" rtl="0" algn="l">
              <a:spcBef>
                <a:spcPts val="6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Durante el ministerio de Jesús en Galilea, algunos creyeron en Jesús y fueron salvos, mientras otros lo rechazaron y no fueron salvos.)</a:t>
            </a:r>
            <a:endParaRPr>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100"/>
              <a:buNone/>
            </a:pPr>
            <a:r>
              <a:t/>
            </a:r>
            <a:endParaRPr>
              <a:solidFill>
                <a:schemeClr val="dk1"/>
              </a:solidFill>
              <a:latin typeface="Calibri"/>
              <a:ea typeface="Calibri"/>
              <a:cs typeface="Calibri"/>
              <a:sym typeface="Calibri"/>
            </a:endParaRPr>
          </a:p>
        </p:txBody>
      </p:sp>
      <p:sp>
        <p:nvSpPr>
          <p:cNvPr id="275" name="Google Shape;27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ae621378b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g2ae621378b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¿Qué pecado veo en esta historia y confieso en mi vida?</a:t>
            </a:r>
            <a:endParaRPr>
              <a:solidFill>
                <a:schemeClr val="dk1"/>
              </a:solidFill>
              <a:latin typeface="Calibri"/>
              <a:ea typeface="Calibri"/>
              <a:cs typeface="Calibri"/>
              <a:sym typeface="Calibri"/>
            </a:endParaRPr>
          </a:p>
          <a:p>
            <a:pPr indent="-184150" lvl="1" marL="1371600" marR="171450" rtl="0" algn="l">
              <a:spcBef>
                <a:spcPts val="6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Las personas de su propia tierra, Nazaret, lo rechazaron porque él no cumplía con sus expectativas acerca de cómo sería el Salvador prometido. Nosotros pecamos cuando colocamos nuestra razón y experiencia sobre lo que Dios nos enseña en las Escrituras.</a:t>
            </a:r>
            <a:endParaRPr i="1">
              <a:solidFill>
                <a:schemeClr val="dk1"/>
              </a:solidFill>
              <a:latin typeface="Calibri"/>
              <a:ea typeface="Calibri"/>
              <a:cs typeface="Calibri"/>
              <a:sym typeface="Calibri"/>
            </a:endParaRPr>
          </a:p>
          <a:p>
            <a:pPr indent="-184150" lvl="1" marL="1371600" marR="171450" rtl="0" algn="l">
              <a:spcBef>
                <a:spcPts val="6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También pecamos al no predicar entre los nuestros por temor a ser rechazados. </a:t>
            </a:r>
            <a:endParaRPr>
              <a:solidFill>
                <a:schemeClr val="dk1"/>
              </a:solidFill>
              <a:latin typeface="Calibri"/>
              <a:ea typeface="Calibri"/>
              <a:cs typeface="Calibri"/>
              <a:sym typeface="Calibri"/>
            </a:endParaRPr>
          </a:p>
          <a:p>
            <a:pPr indent="0" lvl="0" marL="0" marR="171450" rtl="0" algn="l">
              <a:lnSpc>
                <a:spcPct val="100000"/>
              </a:lnSpc>
              <a:spcBef>
                <a:spcPts val="600"/>
              </a:spcBef>
              <a:spcAft>
                <a:spcPts val="0"/>
              </a:spcAft>
              <a:buSzPts val="1100"/>
              <a:buNone/>
            </a:pPr>
            <a:r>
              <a:t/>
            </a:r>
            <a:endParaRPr>
              <a:solidFill>
                <a:schemeClr val="dk1"/>
              </a:solidFill>
              <a:latin typeface="Calibri"/>
              <a:ea typeface="Calibri"/>
              <a:cs typeface="Calibri"/>
              <a:sym typeface="Calibri"/>
            </a:endParaRPr>
          </a:p>
        </p:txBody>
      </p:sp>
      <p:sp>
        <p:nvSpPr>
          <p:cNvPr id="287" name="Google Shape;28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¿En qué versos y palabras de esta historia veo el amor de Dios hacia mi?</a:t>
            </a:r>
            <a:endParaRPr>
              <a:solidFill>
                <a:schemeClr val="dk1"/>
              </a:solidFill>
              <a:latin typeface="Calibri"/>
              <a:ea typeface="Calibri"/>
              <a:cs typeface="Calibri"/>
              <a:sym typeface="Calibri"/>
            </a:endParaRPr>
          </a:p>
          <a:p>
            <a:pPr indent="-298450" lvl="1" marL="1371600" marR="171450" rtl="0" algn="l">
              <a:spcBef>
                <a:spcPts val="1000"/>
              </a:spcBef>
              <a:spcAft>
                <a:spcPts val="1000"/>
              </a:spcAft>
              <a:buClr>
                <a:schemeClr val="dk1"/>
              </a:buClr>
              <a:buSzPts val="1100"/>
              <a:buFont typeface="Calibri"/>
              <a:buAutoNum type="romanLcPeriod"/>
            </a:pPr>
            <a:r>
              <a:rPr lang="en-US">
                <a:solidFill>
                  <a:schemeClr val="dk1"/>
                </a:solidFill>
                <a:latin typeface="Calibri"/>
                <a:ea typeface="Calibri"/>
                <a:cs typeface="Calibri"/>
                <a:sym typeface="Calibri"/>
              </a:rPr>
              <a:t>Jesús fortalece mi fe débil.  Cumple su palabra y sus promesas.  Y las buenas nuevas de Jesús son para los pobres, cautivos, ciegos y oprimidos espiritualmente como yo.  ¡Libertad y vista espiritual son nuestras en Cristo!  En Cristo ya no somos esclavos ni ciegos. </a:t>
            </a:r>
            <a:endParaRPr>
              <a:solidFill>
                <a:schemeClr val="dk1"/>
              </a:solidFill>
              <a:latin typeface="Calibri"/>
              <a:ea typeface="Calibri"/>
              <a:cs typeface="Calibri"/>
              <a:sym typeface="Calibri"/>
            </a:endParaRPr>
          </a:p>
        </p:txBody>
      </p:sp>
      <p:sp>
        <p:nvSpPr>
          <p:cNvPr id="299" name="Google Shape;29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¿Qué pediré que Dios obre en mí para poner en práctica su Palabra?</a:t>
            </a:r>
            <a:endParaRPr>
              <a:solidFill>
                <a:schemeClr val="dk1"/>
              </a:solidFill>
              <a:latin typeface="Calibri"/>
              <a:ea typeface="Calibri"/>
              <a:cs typeface="Calibri"/>
              <a:sym typeface="Calibri"/>
            </a:endParaRPr>
          </a:p>
          <a:p>
            <a:pPr indent="-298450" lvl="1" marL="1371600" marR="171450" rtl="0" algn="l">
              <a:lnSpc>
                <a:spcPct val="107916"/>
              </a:lnSpc>
              <a:spcBef>
                <a:spcPts val="1000"/>
              </a:spcBef>
              <a:spcAft>
                <a:spcPts val="1000"/>
              </a:spcAft>
              <a:buClr>
                <a:schemeClr val="dk1"/>
              </a:buClr>
              <a:buSzPts val="1100"/>
              <a:buFont typeface="Calibri"/>
              <a:buAutoNum type="romanLcPeriod"/>
            </a:pPr>
            <a:r>
              <a:rPr lang="en-US">
                <a:solidFill>
                  <a:schemeClr val="dk1"/>
                </a:solidFill>
                <a:latin typeface="Calibri"/>
                <a:ea typeface="Calibri"/>
                <a:cs typeface="Calibri"/>
                <a:sym typeface="Calibri"/>
              </a:rPr>
              <a:t>La fe en las promesas de Dios a través de su Hijo eterno Jesucristo lleva a la acción. Creyendo que la obediencia de Jesús cubre nuestra desobediencia y que su crucifixión pagó el precio por nuestros pecados, nosotros seguimos a Jesús al orar a él, al adorarlo, al contar a los demás sobre él y al amar y servir a los que nos rodean</a:t>
            </a:r>
            <a:endParaRPr>
              <a:solidFill>
                <a:schemeClr val="dk1"/>
              </a:solidFill>
              <a:latin typeface="Calibri"/>
              <a:ea typeface="Calibri"/>
              <a:cs typeface="Calibri"/>
              <a:sym typeface="Calibri"/>
            </a:endParaRPr>
          </a:p>
        </p:txBody>
      </p:sp>
      <p:sp>
        <p:nvSpPr>
          <p:cNvPr id="311" name="Google Shape;31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6d2ca7f98b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marR="17145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¿Cómo contamos una historia bíblica? </a:t>
            </a:r>
            <a:endParaRPr b="1">
              <a:solidFill>
                <a:schemeClr val="dk1"/>
              </a:solidFill>
              <a:latin typeface="Calibri"/>
              <a:ea typeface="Calibri"/>
              <a:cs typeface="Calibri"/>
              <a:sym typeface="Calibri"/>
            </a:endParaRPr>
          </a:p>
          <a:p>
            <a:pPr indent="-298450" lvl="0" marL="914400" marR="171450" rtl="0" algn="l">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En las lecciones 7 y 8 de este curso, vamos a enfocarnos en Contar. </a:t>
            </a:r>
            <a:endParaRPr>
              <a:solidFill>
                <a:schemeClr val="dk1"/>
              </a:solidFill>
              <a:latin typeface="Calibri"/>
              <a:ea typeface="Calibri"/>
              <a:cs typeface="Calibri"/>
              <a:sym typeface="Calibri"/>
            </a:endParaRPr>
          </a:p>
          <a:p>
            <a:pPr indent="-298450" lvl="0" marL="914400" marR="171450" rtl="0" algn="l">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Contar es simplemente contar la historia bíblica </a:t>
            </a:r>
            <a:endParaRPr>
              <a:solidFill>
                <a:schemeClr val="dk1"/>
              </a:solidFill>
              <a:latin typeface="Calibri"/>
              <a:ea typeface="Calibri"/>
              <a:cs typeface="Calibri"/>
              <a:sym typeface="Calibri"/>
            </a:endParaRPr>
          </a:p>
          <a:p>
            <a:pPr indent="0" lvl="0" marL="0" marR="171450" rtl="0" algn="l">
              <a:lnSpc>
                <a:spcPct val="100000"/>
              </a:lnSpc>
              <a:spcBef>
                <a:spcPts val="1000"/>
              </a:spcBef>
              <a:spcAft>
                <a:spcPts val="1000"/>
              </a:spcAft>
              <a:buClr>
                <a:schemeClr val="dk1"/>
              </a:buClr>
              <a:buSzPts val="1100"/>
              <a:buFont typeface="Arial"/>
              <a:buNone/>
            </a:pPr>
            <a:r>
              <a:t/>
            </a:r>
            <a:endParaRPr b="1">
              <a:solidFill>
                <a:schemeClr val="dk1"/>
              </a:solidFill>
              <a:latin typeface="Calibri"/>
              <a:ea typeface="Calibri"/>
              <a:cs typeface="Calibri"/>
              <a:sym typeface="Calibri"/>
            </a:endParaRPr>
          </a:p>
        </p:txBody>
      </p:sp>
      <p:sp>
        <p:nvSpPr>
          <p:cNvPr id="323" name="Google Shape;323;g26d2ca7f98b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6d34d64f3b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¿Cómo podemos contar una historia biblia? </a:t>
            </a:r>
            <a:endParaRPr>
              <a:solidFill>
                <a:schemeClr val="dk1"/>
              </a:solidFill>
              <a:latin typeface="Calibri"/>
              <a:ea typeface="Calibri"/>
              <a:cs typeface="Calibri"/>
              <a:sym typeface="Calibri"/>
            </a:endParaRPr>
          </a:p>
          <a:p>
            <a:pPr indent="-2984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Leer la Biblia directamente o otra traducción de la Biblia </a:t>
            </a:r>
            <a:endParaRPr>
              <a:solidFill>
                <a:schemeClr val="dk1"/>
              </a:solidFill>
              <a:latin typeface="Calibri"/>
              <a:ea typeface="Calibri"/>
              <a:cs typeface="Calibri"/>
              <a:sym typeface="Calibri"/>
            </a:endParaRPr>
          </a:p>
          <a:p>
            <a:pPr indent="-2984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Contar la historia en nuestras propias palabras</a:t>
            </a:r>
            <a:endParaRPr>
              <a:solidFill>
                <a:schemeClr val="dk1"/>
              </a:solidFill>
              <a:latin typeface="Calibri"/>
              <a:ea typeface="Calibri"/>
              <a:cs typeface="Calibri"/>
              <a:sym typeface="Calibri"/>
            </a:endParaRPr>
          </a:p>
          <a:p>
            <a:pPr indent="-2984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Usar imágenes o videos</a:t>
            </a:r>
            <a:endParaRPr>
              <a:solidFill>
                <a:schemeClr val="dk1"/>
              </a:solidFill>
              <a:latin typeface="Calibri"/>
              <a:ea typeface="Calibri"/>
              <a:cs typeface="Calibri"/>
              <a:sym typeface="Calibri"/>
            </a:endParaRPr>
          </a:p>
          <a:p>
            <a:pPr indent="-2984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Actuar la historia bíblica</a:t>
            </a:r>
            <a:endParaRPr>
              <a:solidFill>
                <a:schemeClr val="dk1"/>
              </a:solidFill>
              <a:latin typeface="Calibri"/>
              <a:ea typeface="Calibri"/>
              <a:cs typeface="Calibri"/>
              <a:sym typeface="Calibri"/>
            </a:endParaRPr>
          </a:p>
          <a:p>
            <a:pPr indent="0" lvl="0" marL="0" marR="171450" rtl="0" algn="l">
              <a:lnSpc>
                <a:spcPct val="100000"/>
              </a:lnSpc>
              <a:spcBef>
                <a:spcPts val="1000"/>
              </a:spcBef>
              <a:spcAft>
                <a:spcPts val="1000"/>
              </a:spcAft>
              <a:buSzPts val="1100"/>
              <a:buNone/>
            </a:pPr>
            <a:r>
              <a:t/>
            </a:r>
            <a:endParaRPr b="1">
              <a:solidFill>
                <a:schemeClr val="dk1"/>
              </a:solidFill>
              <a:latin typeface="Calibri"/>
              <a:ea typeface="Calibri"/>
              <a:cs typeface="Calibri"/>
              <a:sym typeface="Calibri"/>
            </a:endParaRPr>
          </a:p>
        </p:txBody>
      </p:sp>
      <p:sp>
        <p:nvSpPr>
          <p:cNvPr id="332" name="Google Shape;332;g26d34d64f3b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6d2ca7f98b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Cuando contamos una historia bíblica, deseamos ser fiel a la palabra de Dios. No queremos agregar o quitar detalles según nuestros gustos. </a:t>
            </a:r>
            <a:endParaRPr>
              <a:solidFill>
                <a:schemeClr val="dk1"/>
              </a:solidFill>
              <a:latin typeface="Calibri"/>
              <a:ea typeface="Calibri"/>
              <a:cs typeface="Calibri"/>
              <a:sym typeface="Calibri"/>
            </a:endParaRPr>
          </a:p>
          <a:p>
            <a:pPr indent="-298450" lvl="0" marL="914400" marR="171450" rtl="0" algn="l">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Cuando contamos una historia bíblica, deseamos considerar al público. ¿Van a entender algunas palabras? ¿Se necesita más explicación sobre quiénes son los personajes? ¿Van a prestar atención si estoy leyendo la Palabra o sería mejor compartir en mis propias Palabras? Etc. </a:t>
            </a:r>
            <a:endParaRPr>
              <a:solidFill>
                <a:schemeClr val="dk1"/>
              </a:solidFill>
              <a:latin typeface="Calibri"/>
              <a:ea typeface="Calibri"/>
              <a:cs typeface="Calibri"/>
              <a:sym typeface="Calibri"/>
            </a:endParaRPr>
          </a:p>
          <a:p>
            <a:pPr indent="-298450" lvl="0" marL="914400" marR="171450" rtl="0" algn="l">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En este curso, he compartido la Palabra usando imágenes, mis propias palabras y leyendo la Biblia. </a:t>
            </a:r>
            <a:endParaRPr>
              <a:solidFill>
                <a:schemeClr val="dk1"/>
              </a:solidFill>
              <a:latin typeface="Calibri"/>
              <a:ea typeface="Calibri"/>
              <a:cs typeface="Calibri"/>
              <a:sym typeface="Calibri"/>
            </a:endParaRPr>
          </a:p>
          <a:p>
            <a:pPr indent="0" lvl="0" marL="0" marR="171450" rtl="0" algn="l">
              <a:lnSpc>
                <a:spcPct val="100000"/>
              </a:lnSpc>
              <a:spcBef>
                <a:spcPts val="1000"/>
              </a:spcBef>
              <a:spcAft>
                <a:spcPts val="1000"/>
              </a:spcAft>
              <a:buSzPts val="1100"/>
              <a:buNone/>
            </a:pPr>
            <a:r>
              <a:t/>
            </a:r>
            <a:endParaRPr b="1">
              <a:solidFill>
                <a:schemeClr val="dk1"/>
              </a:solidFill>
              <a:latin typeface="Calibri"/>
              <a:ea typeface="Calibri"/>
              <a:cs typeface="Calibri"/>
              <a:sym typeface="Calibri"/>
            </a:endParaRPr>
          </a:p>
        </p:txBody>
      </p:sp>
      <p:sp>
        <p:nvSpPr>
          <p:cNvPr id="341" name="Google Shape;341;g26d2ca7f98b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d2ca7f98b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rtl="0" algn="l">
              <a:spcBef>
                <a:spcPts val="0"/>
              </a:spcBef>
              <a:spcAft>
                <a:spcPts val="1000"/>
              </a:spcAft>
              <a:buClr>
                <a:schemeClr val="dk1"/>
              </a:buClr>
              <a:buSzPts val="1100"/>
              <a:buFont typeface="Arial"/>
              <a:buNone/>
            </a:pPr>
            <a:r>
              <a:rPr b="1" lang="en-US">
                <a:solidFill>
                  <a:schemeClr val="dk1"/>
                </a:solidFill>
                <a:latin typeface="Calibri"/>
                <a:ea typeface="Calibri"/>
                <a:cs typeface="Calibri"/>
                <a:sym typeface="Calibri"/>
              </a:rPr>
              <a:t>Dar ejemplos de ¿Cómo se prepara uno para compartir la palabra de Dios? </a:t>
            </a:r>
            <a:endParaRPr b="1">
              <a:solidFill>
                <a:schemeClr val="dk1"/>
              </a:solidFill>
              <a:latin typeface="Calibri"/>
              <a:ea typeface="Calibri"/>
              <a:cs typeface="Calibri"/>
              <a:sym typeface="Calibri"/>
            </a:endParaRPr>
          </a:p>
        </p:txBody>
      </p:sp>
      <p:sp>
        <p:nvSpPr>
          <p:cNvPr id="350" name="Google Shape;350;g26d2ca7f98b_0_1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d2ca7f98b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Primero, recordamos las promesas de Dios</a:t>
            </a:r>
            <a:endParaRPr>
              <a:solidFill>
                <a:schemeClr val="dk1"/>
              </a:solidFill>
              <a:latin typeface="Calibri"/>
              <a:ea typeface="Calibri"/>
              <a:cs typeface="Calibri"/>
              <a:sym typeface="Calibri"/>
            </a:endParaRPr>
          </a:p>
          <a:p>
            <a:pPr indent="-2984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Romanos 10:17 Así que la fe viene como resultado de oír el mensaje, y el mensaje que se oye es la palabra de Cristo. </a:t>
            </a:r>
            <a:endParaRPr>
              <a:solidFill>
                <a:schemeClr val="dk1"/>
              </a:solidFill>
              <a:latin typeface="Calibri"/>
              <a:ea typeface="Calibri"/>
              <a:cs typeface="Calibri"/>
              <a:sym typeface="Calibri"/>
            </a:endParaRPr>
          </a:p>
          <a:p>
            <a:pPr indent="-298450" lvl="3" marL="1828800" marR="17145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¡El poder está en la Palabra! Está en el Espíritu Santo obrando por su Palabra. La fe de alguien es una obra del Espíritu Santo. Nuestro trabajo es compartir la Palabra en amor. Descansamos en esta realidad. </a:t>
            </a:r>
            <a:endParaRPr>
              <a:solidFill>
                <a:schemeClr val="dk1"/>
              </a:solidFill>
              <a:latin typeface="Calibri"/>
              <a:ea typeface="Calibri"/>
              <a:cs typeface="Calibri"/>
              <a:sym typeface="Calibri"/>
            </a:endParaRPr>
          </a:p>
          <a:p>
            <a:pPr indent="-2984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Isaías 55:11 Así es también la palabra que sale de mi boca: no volverá a mi vacía, sino que hará lo que yo deseo y cumplirá con mis propósitos. </a:t>
            </a:r>
            <a:endParaRPr>
              <a:solidFill>
                <a:schemeClr val="dk1"/>
              </a:solidFill>
              <a:latin typeface="Calibri"/>
              <a:ea typeface="Calibri"/>
              <a:cs typeface="Calibri"/>
              <a:sym typeface="Calibri"/>
            </a:endParaRPr>
          </a:p>
          <a:p>
            <a:pPr indent="-298450" lvl="3" marL="1828800" marR="17145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La Palabra de Dios no regresará vacía</a:t>
            </a:r>
            <a:endParaRPr>
              <a:solidFill>
                <a:schemeClr val="dk1"/>
              </a:solidFill>
              <a:latin typeface="Calibri"/>
              <a:ea typeface="Calibri"/>
              <a:cs typeface="Calibri"/>
              <a:sym typeface="Calibri"/>
            </a:endParaRPr>
          </a:p>
          <a:p>
            <a:pPr indent="0" lvl="0" marL="0" marR="171450" rtl="0" algn="l">
              <a:lnSpc>
                <a:spcPct val="100000"/>
              </a:lnSpc>
              <a:spcBef>
                <a:spcPts val="1000"/>
              </a:spcBef>
              <a:spcAft>
                <a:spcPts val="1000"/>
              </a:spcAft>
              <a:buSzPts val="1100"/>
              <a:buNone/>
            </a:pPr>
            <a:r>
              <a:t/>
            </a:r>
            <a:endParaRPr b="1">
              <a:solidFill>
                <a:schemeClr val="dk1"/>
              </a:solidFill>
              <a:latin typeface="Calibri"/>
              <a:ea typeface="Calibri"/>
              <a:cs typeface="Calibri"/>
              <a:sym typeface="Calibri"/>
            </a:endParaRPr>
          </a:p>
        </p:txBody>
      </p:sp>
      <p:sp>
        <p:nvSpPr>
          <p:cNvPr id="359" name="Google Shape;359;g26d2ca7f98b_0_1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6d2ca7f98b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Pedimos que el Espíritu Santo nos de las palabras correctas para Su gloria. </a:t>
            </a:r>
            <a:endParaRPr>
              <a:solidFill>
                <a:schemeClr val="dk1"/>
              </a:solidFill>
              <a:latin typeface="Calibri"/>
              <a:ea typeface="Calibri"/>
              <a:cs typeface="Calibri"/>
              <a:sym typeface="Calibri"/>
            </a:endParaRPr>
          </a:p>
          <a:p>
            <a:pPr indent="-2984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Salmo 19:14 Sean, pues, aceptables ante ti mis palabras y mis pensamientos, oh Señor, roca mí y redentor mío</a:t>
            </a:r>
            <a:endParaRPr>
              <a:solidFill>
                <a:schemeClr val="dk1"/>
              </a:solidFill>
              <a:latin typeface="Calibri"/>
              <a:ea typeface="Calibri"/>
              <a:cs typeface="Calibri"/>
              <a:sym typeface="Calibri"/>
            </a:endParaRPr>
          </a:p>
          <a:p>
            <a:pPr indent="0" lvl="0" marL="0" marR="171450" rtl="0" algn="l">
              <a:lnSpc>
                <a:spcPct val="100000"/>
              </a:lnSpc>
              <a:spcBef>
                <a:spcPts val="1000"/>
              </a:spcBef>
              <a:spcAft>
                <a:spcPts val="1000"/>
              </a:spcAft>
              <a:buSzPts val="1100"/>
              <a:buNone/>
            </a:pPr>
            <a:r>
              <a:t/>
            </a:r>
            <a:endParaRPr b="1">
              <a:solidFill>
                <a:schemeClr val="dk1"/>
              </a:solidFill>
              <a:latin typeface="Calibri"/>
              <a:ea typeface="Calibri"/>
              <a:cs typeface="Calibri"/>
              <a:sym typeface="Calibri"/>
            </a:endParaRPr>
          </a:p>
        </p:txBody>
      </p:sp>
      <p:sp>
        <p:nvSpPr>
          <p:cNvPr id="366" name="Google Shape;366;g26d2ca7f98b_0_1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6d2ca7f98b_0_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Leer la historia algunas veces usando las preguntas de Considerar</a:t>
            </a:r>
            <a:endParaRPr>
              <a:solidFill>
                <a:schemeClr val="dk1"/>
              </a:solidFill>
              <a:latin typeface="Calibri"/>
              <a:ea typeface="Calibri"/>
              <a:cs typeface="Calibri"/>
              <a:sym typeface="Calibri"/>
            </a:endParaRPr>
          </a:p>
          <a:p>
            <a:pPr indent="-298450" lvl="0" marL="914400" marR="171450" rtl="0" algn="l">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Practicar! Con el espejo, con un familiar, etc. </a:t>
            </a:r>
            <a:endParaRPr>
              <a:solidFill>
                <a:schemeClr val="dk1"/>
              </a:solidFill>
              <a:latin typeface="Calibri"/>
              <a:ea typeface="Calibri"/>
              <a:cs typeface="Calibri"/>
              <a:sym typeface="Calibri"/>
            </a:endParaRPr>
          </a:p>
          <a:p>
            <a:pPr indent="-298450" lvl="0" marL="914400" marR="171450" rtl="0" algn="l">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Usar el Método de las 4 C</a:t>
            </a:r>
            <a:endParaRPr>
              <a:solidFill>
                <a:schemeClr val="dk1"/>
              </a:solidFill>
              <a:latin typeface="Calibri"/>
              <a:ea typeface="Calibri"/>
              <a:cs typeface="Calibri"/>
              <a:sym typeface="Calibri"/>
            </a:endParaRPr>
          </a:p>
          <a:p>
            <a:pPr indent="0" lvl="0" marL="0" marR="171450" rtl="0" algn="l">
              <a:lnSpc>
                <a:spcPct val="100000"/>
              </a:lnSpc>
              <a:spcBef>
                <a:spcPts val="1000"/>
              </a:spcBef>
              <a:spcAft>
                <a:spcPts val="1000"/>
              </a:spcAft>
              <a:buSzPts val="1100"/>
              <a:buNone/>
            </a:pPr>
            <a:r>
              <a:t/>
            </a:r>
            <a:endParaRPr b="1">
              <a:solidFill>
                <a:schemeClr val="dk1"/>
              </a:solidFill>
              <a:latin typeface="Calibri"/>
              <a:ea typeface="Calibri"/>
              <a:cs typeface="Calibri"/>
              <a:sym typeface="Calibri"/>
            </a:endParaRPr>
          </a:p>
        </p:txBody>
      </p:sp>
      <p:sp>
        <p:nvSpPr>
          <p:cNvPr id="373" name="Google Shape;373;g26d2ca7f98b_0_1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6d2ca7f98b_0_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¿La Teología de la Gloria o la Teología de la Cruz? ¿Cuál predicó Jesús?</a:t>
            </a:r>
            <a:endParaRPr>
              <a:solidFill>
                <a:schemeClr val="dk1"/>
              </a:solidFill>
              <a:latin typeface="Calibri"/>
              <a:ea typeface="Calibri"/>
              <a:cs typeface="Calibri"/>
              <a:sym typeface="Calibri"/>
            </a:endParaRPr>
          </a:p>
          <a:p>
            <a:pPr indent="-298450" lvl="0" marL="914400" marR="171450" rtl="0" algn="l">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Vemos por todas partes un deseo de hacer que el cristianismo sea divertido y despreocupado. Algunas iglesias y sus líderes se atreven a alegar que Dios realmente quiere que los cristianos siempre estén saludables, sean ricos y sabios. Otros hacen que los oficios divinos sean horas de autodescubrimiento; el objetivo es que el cristiano se realice personalmente y tenga mejor carácter. Otros están obsesionados con la idea de que la verdadera iglesia debe ser exitosa, grande e influyente en la política nacional y mundial.</a:t>
            </a:r>
            <a:endParaRPr>
              <a:solidFill>
                <a:schemeClr val="dk1"/>
              </a:solidFill>
              <a:latin typeface="Calibri"/>
              <a:ea typeface="Calibri"/>
              <a:cs typeface="Calibri"/>
              <a:sym typeface="Calibri"/>
            </a:endParaRPr>
          </a:p>
          <a:p>
            <a:pPr indent="-298450" lvl="0" marL="914400" marR="171450" rtl="0" algn="l">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Dentro de la iglesia…, muchos miembros quieren ser su propia biblia; quieren la libertad de escoger y elegir la doctrina en la cual creer y la conducta para alabar o condenar… Cambian con las circunstancias del momento, y hay de aquel predicador que basándose en las Escrituras les diga que están equivocados y que Dios condena sus elecciones. Todo eso es la teología de la gloria, una teología que permite al hombre ser su propio dios, y al Dios de la Biblia lo vuelve en una criatura sujeta a los caprichos personales del momento. </a:t>
            </a:r>
            <a:endParaRPr>
              <a:solidFill>
                <a:schemeClr val="dk1"/>
              </a:solidFill>
              <a:latin typeface="Calibri"/>
              <a:ea typeface="Calibri"/>
              <a:cs typeface="Calibri"/>
              <a:sym typeface="Calibri"/>
            </a:endParaRPr>
          </a:p>
          <a:p>
            <a:pPr indent="0" lvl="0" marL="0" marR="171450" rtl="0" algn="l">
              <a:lnSpc>
                <a:spcPct val="100000"/>
              </a:lnSpc>
              <a:spcBef>
                <a:spcPts val="1000"/>
              </a:spcBef>
              <a:spcAft>
                <a:spcPts val="1000"/>
              </a:spcAft>
              <a:buSzPts val="1100"/>
              <a:buNone/>
            </a:pPr>
            <a:r>
              <a:t/>
            </a:r>
            <a:endParaRPr b="1">
              <a:solidFill>
                <a:schemeClr val="dk1"/>
              </a:solidFill>
              <a:latin typeface="Calibri"/>
              <a:ea typeface="Calibri"/>
              <a:cs typeface="Calibri"/>
              <a:sym typeface="Calibri"/>
            </a:endParaRPr>
          </a:p>
        </p:txBody>
      </p:sp>
      <p:sp>
        <p:nvSpPr>
          <p:cNvPr id="380" name="Google Shape;380;g26d2ca7f98b_0_2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6d2ca7f98b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Teología de la Gloria</a:t>
            </a:r>
            <a:endParaRPr>
              <a:solidFill>
                <a:schemeClr val="dk1"/>
              </a:solidFill>
              <a:latin typeface="Calibri"/>
              <a:ea typeface="Calibri"/>
              <a:cs typeface="Calibri"/>
              <a:sym typeface="Calibri"/>
            </a:endParaRPr>
          </a:p>
          <a:p>
            <a:pPr indent="-2984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Empecemos con la teología de gloria, la cual sería algo así</a:t>
            </a:r>
            <a:endParaRPr>
              <a:solidFill>
                <a:schemeClr val="dk1"/>
              </a:solidFill>
              <a:latin typeface="Calibri"/>
              <a:ea typeface="Calibri"/>
              <a:cs typeface="Calibri"/>
              <a:sym typeface="Calibri"/>
            </a:endParaRPr>
          </a:p>
          <a:p>
            <a:pPr indent="-298450" lvl="3" marL="1828800" marR="17145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Triunfo yo mismo sobre todos los pecados y problemas (físicos, económicos, y espirituales).  Todos creen que somos los mejores</a:t>
            </a:r>
            <a:endParaRPr>
              <a:solidFill>
                <a:schemeClr val="dk1"/>
              </a:solidFill>
              <a:latin typeface="Calibri"/>
              <a:ea typeface="Calibri"/>
              <a:cs typeface="Calibri"/>
              <a:sym typeface="Calibri"/>
            </a:endParaRPr>
          </a:p>
          <a:p>
            <a:pPr indent="-298450" lvl="3" marL="182880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Todo lo puedo porque yo soy capaz</a:t>
            </a:r>
            <a:endParaRPr>
              <a:solidFill>
                <a:schemeClr val="dk1"/>
              </a:solidFill>
              <a:latin typeface="Calibri"/>
              <a:ea typeface="Calibri"/>
              <a:cs typeface="Calibri"/>
              <a:sym typeface="Calibri"/>
            </a:endParaRPr>
          </a:p>
          <a:p>
            <a:pPr indent="-298450" lvl="3" marL="182880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Todos vienen rogando para escuchar la palabra y unirse a nuestra iglesia.  Nuestra iglesia nunca tiene problemas.  Los pastores y líderes son estrellas, y llegan a ser muy conocidos y amados por todos.</a:t>
            </a:r>
            <a:endParaRPr b="1">
              <a:solidFill>
                <a:schemeClr val="dk1"/>
              </a:solidFill>
              <a:latin typeface="Calibri"/>
              <a:ea typeface="Calibri"/>
              <a:cs typeface="Calibri"/>
              <a:sym typeface="Calibri"/>
            </a:endParaRPr>
          </a:p>
          <a:p>
            <a:pPr indent="-298450" lvl="3" marL="182880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Su mejor vida ahora. Destinado al Éxito y la Prosperidad </a:t>
            </a:r>
            <a:endParaRPr>
              <a:solidFill>
                <a:schemeClr val="dk1"/>
              </a:solidFill>
              <a:latin typeface="Calibri"/>
              <a:ea typeface="Calibri"/>
              <a:cs typeface="Calibri"/>
              <a:sym typeface="Calibri"/>
            </a:endParaRPr>
          </a:p>
          <a:p>
            <a:pPr indent="-298450" lvl="3" marL="182880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Todo esto va de la mano con la teología de la prosperidad.  “Si tú crees se sanarán tus enfermedades.  Y tú das tu diezmo, Dios te lo va a devolver cien veces.”</a:t>
            </a:r>
            <a:endParaRPr>
              <a:solidFill>
                <a:schemeClr val="dk1"/>
              </a:solidFill>
              <a:latin typeface="Calibri"/>
              <a:ea typeface="Calibri"/>
              <a:cs typeface="Calibri"/>
              <a:sym typeface="Calibri"/>
            </a:endParaRPr>
          </a:p>
          <a:p>
            <a:pPr indent="0" lvl="0" marL="0" marR="171450" rtl="0" algn="l">
              <a:lnSpc>
                <a:spcPct val="100000"/>
              </a:lnSpc>
              <a:spcBef>
                <a:spcPts val="1000"/>
              </a:spcBef>
              <a:spcAft>
                <a:spcPts val="1000"/>
              </a:spcAft>
              <a:buSzPts val="1100"/>
              <a:buNone/>
            </a:pPr>
            <a:r>
              <a:t/>
            </a:r>
            <a:endParaRPr b="1">
              <a:solidFill>
                <a:schemeClr val="dk1"/>
              </a:solidFill>
              <a:latin typeface="Calibri"/>
              <a:ea typeface="Calibri"/>
              <a:cs typeface="Calibri"/>
              <a:sym typeface="Calibri"/>
            </a:endParaRPr>
          </a:p>
        </p:txBody>
      </p:sp>
      <p:sp>
        <p:nvSpPr>
          <p:cNvPr id="388" name="Google Shape;388;g26d2ca7f98b_0_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6d2ca7f98b_0_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8572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La teología de la Cruz dice:</a:t>
            </a:r>
            <a:endParaRPr>
              <a:solidFill>
                <a:schemeClr val="dk1"/>
              </a:solidFill>
              <a:latin typeface="Calibri"/>
              <a:ea typeface="Calibri"/>
              <a:cs typeface="Calibri"/>
              <a:sym typeface="Calibri"/>
            </a:endParaRPr>
          </a:p>
          <a:p>
            <a:pPr indent="-2984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Negarme a mí mismo: Jesús les dice, “Ya me van a arrestar y matar, al tercer día resucitaré.”  Pedro dice, “¡Que esto jamás te suceda!”  Y Jesús dice, “¡Aléjate de mi vista Satanás! […] tú no piensas en las cosas de Dios, sino en cuestiones humanas…Si alguien quiere seguirme, niéguese a sí mismo, tome su cruz, y sígame.  Porque todo el que quiera salvar su vida la perderá; y el que pierda su vida por causa de mí, la hallará.” (Mateo 16:21-26).</a:t>
            </a:r>
            <a:endParaRPr>
              <a:solidFill>
                <a:schemeClr val="dk1"/>
              </a:solidFill>
              <a:latin typeface="Calibri"/>
              <a:ea typeface="Calibri"/>
              <a:cs typeface="Calibri"/>
              <a:sym typeface="Calibri"/>
            </a:endParaRPr>
          </a:p>
          <a:p>
            <a:pPr indent="-2984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En los buenos y en los malos, todo lo puedo con Cristo quien me fortalece.</a:t>
            </a:r>
            <a:endParaRPr>
              <a:solidFill>
                <a:schemeClr val="dk1"/>
              </a:solidFill>
              <a:latin typeface="Calibri"/>
              <a:ea typeface="Calibri"/>
              <a:cs typeface="Calibri"/>
              <a:sym typeface="Calibri"/>
            </a:endParaRPr>
          </a:p>
          <a:p>
            <a:pPr indent="-2984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Es vivir en la lucha diaria contra el diablo, la carne pecaminosa y el mundo todos los días. </a:t>
            </a:r>
            <a:endParaRPr>
              <a:solidFill>
                <a:schemeClr val="dk1"/>
              </a:solidFill>
              <a:latin typeface="Calibri"/>
              <a:ea typeface="Calibri"/>
              <a:cs typeface="Calibri"/>
              <a:sym typeface="Calibri"/>
            </a:endParaRPr>
          </a:p>
          <a:p>
            <a:pPr indent="-2984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Es ser insultado, perseguido por nuestra fe.</a:t>
            </a:r>
            <a:endParaRPr>
              <a:solidFill>
                <a:schemeClr val="dk1"/>
              </a:solidFill>
              <a:latin typeface="Calibri"/>
              <a:ea typeface="Calibri"/>
              <a:cs typeface="Calibri"/>
              <a:sym typeface="Calibri"/>
            </a:endParaRPr>
          </a:p>
          <a:p>
            <a:pPr indent="-2984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A veces van a rechazar nuestra fe y nuestra iglesia.  </a:t>
            </a:r>
            <a:endParaRPr>
              <a:solidFill>
                <a:schemeClr val="dk1"/>
              </a:solidFill>
              <a:latin typeface="Calibri"/>
              <a:ea typeface="Calibri"/>
              <a:cs typeface="Calibri"/>
              <a:sym typeface="Calibri"/>
            </a:endParaRPr>
          </a:p>
          <a:p>
            <a:pPr indent="-2984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Es vivir no para mí mismo, lo que yo quiero, sino para el Señor y en amor a mi prójimo</a:t>
            </a:r>
            <a:endParaRPr>
              <a:solidFill>
                <a:schemeClr val="dk1"/>
              </a:solidFill>
              <a:latin typeface="Calibri"/>
              <a:ea typeface="Calibri"/>
              <a:cs typeface="Calibri"/>
              <a:sym typeface="Calibri"/>
            </a:endParaRPr>
          </a:p>
          <a:p>
            <a:pPr indent="-298450" lvl="2" marL="1371600" rtl="0" algn="l">
              <a:spcBef>
                <a:spcPts val="1000"/>
              </a:spcBef>
              <a:spcAft>
                <a:spcPts val="1000"/>
              </a:spcAft>
              <a:buClr>
                <a:schemeClr val="dk1"/>
              </a:buClr>
              <a:buSzPts val="1100"/>
              <a:buFont typeface="Calibri"/>
              <a:buAutoNum type="romanLcPeriod"/>
            </a:pPr>
            <a:r>
              <a:rPr lang="en-US">
                <a:solidFill>
                  <a:schemeClr val="dk1"/>
                </a:solidFill>
                <a:latin typeface="Calibri"/>
                <a:ea typeface="Calibri"/>
                <a:cs typeface="Calibri"/>
                <a:sym typeface="Calibri"/>
              </a:rPr>
              <a:t>Es todo lo que sufro como resultado de mi identidad en Cristo y mi fe en su palabra. </a:t>
            </a:r>
            <a:endParaRPr b="1">
              <a:solidFill>
                <a:schemeClr val="dk1"/>
              </a:solidFill>
              <a:latin typeface="Calibri"/>
              <a:ea typeface="Calibri"/>
              <a:cs typeface="Calibri"/>
              <a:sym typeface="Calibri"/>
            </a:endParaRPr>
          </a:p>
        </p:txBody>
      </p:sp>
      <p:sp>
        <p:nvSpPr>
          <p:cNvPr id="397" name="Google Shape;397;g26d2ca7f98b_0_2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6d2ca7f98b_0_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857250" rtl="0" algn="l">
              <a:spcBef>
                <a:spcPts val="0"/>
              </a:spcBef>
              <a:spcAft>
                <a:spcPts val="1000"/>
              </a:spcAft>
              <a:buClr>
                <a:schemeClr val="dk1"/>
              </a:buClr>
              <a:buSzPts val="1100"/>
              <a:buFont typeface="Calibri"/>
              <a:buAutoNum type="arabicPeriod"/>
            </a:pPr>
            <a:r>
              <a:rPr lang="en-US">
                <a:solidFill>
                  <a:schemeClr val="dk1"/>
                </a:solidFill>
                <a:latin typeface="Calibri"/>
                <a:ea typeface="Calibri"/>
                <a:cs typeface="Calibri"/>
                <a:sym typeface="Calibri"/>
              </a:rPr>
              <a:t>¿Cuál predicó Jesús? ¿Cuál vivió Jesús?</a:t>
            </a:r>
            <a:endParaRPr>
              <a:solidFill>
                <a:schemeClr val="dk1"/>
              </a:solidFill>
              <a:latin typeface="Calibri"/>
              <a:ea typeface="Calibri"/>
              <a:cs typeface="Calibri"/>
              <a:sym typeface="Calibri"/>
            </a:endParaRPr>
          </a:p>
        </p:txBody>
      </p:sp>
      <p:sp>
        <p:nvSpPr>
          <p:cNvPr id="406" name="Google Shape;406;g26d2ca7f98b_0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6ba99a7413_0_6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marR="17145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Conclusión</a:t>
            </a:r>
            <a:r>
              <a:rPr lang="en-US">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298450" lvl="0" marL="914400" marR="171450" rtl="0" algn="l">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Encargar la tarea</a:t>
            </a:r>
            <a:endParaRPr>
              <a:solidFill>
                <a:schemeClr val="dk1"/>
              </a:solidFill>
              <a:latin typeface="Calibri"/>
              <a:ea typeface="Calibri"/>
              <a:cs typeface="Calibri"/>
              <a:sym typeface="Calibri"/>
            </a:endParaRPr>
          </a:p>
          <a:p>
            <a:pPr indent="-184150" lvl="0" marL="1143000" marR="171450" rtl="0" algn="l">
              <a:spcBef>
                <a:spcPts val="600"/>
              </a:spcBef>
              <a:spcAft>
                <a:spcPts val="0"/>
              </a:spcAft>
              <a:buClr>
                <a:schemeClr val="dk1"/>
              </a:buClr>
              <a:buSzPts val="1100"/>
              <a:buFont typeface="Calibri"/>
              <a:buChar char="●"/>
            </a:pPr>
            <a:r>
              <a:rPr b="1" lang="en-US">
                <a:solidFill>
                  <a:schemeClr val="dk1"/>
                </a:solidFill>
                <a:latin typeface="Calibri"/>
                <a:ea typeface="Calibri"/>
                <a:cs typeface="Calibri"/>
                <a:sym typeface="Calibri"/>
              </a:rPr>
              <a:t>Ver el siguiente video para la lección 8: </a:t>
            </a:r>
            <a:r>
              <a:rPr lang="en-US" u="sng">
                <a:solidFill>
                  <a:srgbClr val="1155CC"/>
                </a:solidFill>
                <a:latin typeface="Calibri"/>
                <a:ea typeface="Calibri"/>
                <a:cs typeface="Calibri"/>
                <a:sym typeface="Calibri"/>
                <a:hlinkClick r:id="rId2">
                  <a:extLst>
                    <a:ext uri="{A12FA001-AC4F-418D-AE19-62706E023703}">
                      <ahyp:hlinkClr val="tx"/>
                    </a:ext>
                  </a:extLst>
                </a:hlinkClick>
              </a:rPr>
              <a:t>https://www.youtube.com/watch?v=PkW7NehimfI</a:t>
            </a:r>
            <a:endParaRPr>
              <a:solidFill>
                <a:schemeClr val="dk1"/>
              </a:solidFill>
              <a:latin typeface="Calibri"/>
              <a:ea typeface="Calibri"/>
              <a:cs typeface="Calibri"/>
              <a:sym typeface="Calibri"/>
            </a:endParaRPr>
          </a:p>
          <a:p>
            <a:pPr indent="-184150" lvl="0" marL="1143000" marR="171450" rtl="0" algn="l">
              <a:spcBef>
                <a:spcPts val="600"/>
              </a:spcBef>
              <a:spcAft>
                <a:spcPts val="600"/>
              </a:spcAft>
              <a:buClr>
                <a:schemeClr val="dk1"/>
              </a:buClr>
              <a:buSzPts val="1100"/>
              <a:buFont typeface="Calibri"/>
              <a:buChar char="●"/>
            </a:pPr>
            <a:r>
              <a:rPr b="1" lang="en-US">
                <a:solidFill>
                  <a:schemeClr val="dk1"/>
                </a:solidFill>
                <a:latin typeface="Calibri"/>
                <a:ea typeface="Calibri"/>
                <a:cs typeface="Calibri"/>
                <a:sym typeface="Calibri"/>
              </a:rPr>
              <a:t>Leer Marcos 1:16-39 en sus Biblias</a:t>
            </a:r>
            <a:endParaRPr b="1">
              <a:solidFill>
                <a:schemeClr val="dk1"/>
              </a:solidFill>
              <a:latin typeface="Calibri"/>
              <a:ea typeface="Calibri"/>
              <a:cs typeface="Calibri"/>
              <a:sym typeface="Calibri"/>
            </a:endParaRPr>
          </a:p>
        </p:txBody>
      </p:sp>
      <p:sp>
        <p:nvSpPr>
          <p:cNvPr id="414" name="Google Shape;414;g26ba99a7413_0_6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adf147660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rtl="0" algn="l">
              <a:lnSpc>
                <a:spcPct val="100000"/>
              </a:lnSpc>
              <a:spcBef>
                <a:spcPts val="0"/>
              </a:spcBef>
              <a:spcAft>
                <a:spcPts val="1000"/>
              </a:spcAft>
              <a:buClr>
                <a:schemeClr val="dk1"/>
              </a:buClr>
              <a:buSzPts val="1100"/>
              <a:buFont typeface="Calibri"/>
              <a:buAutoNum type="arabicPeriod" startAt="2"/>
            </a:pPr>
            <a:r>
              <a:rPr lang="en-US">
                <a:solidFill>
                  <a:schemeClr val="dk1"/>
                </a:solidFill>
                <a:latin typeface="Calibri"/>
                <a:ea typeface="Calibri"/>
                <a:cs typeface="Calibri"/>
                <a:sym typeface="Calibri"/>
              </a:rPr>
              <a:t>Oración de clausura</a:t>
            </a:r>
            <a:endParaRPr/>
          </a:p>
        </p:txBody>
      </p:sp>
      <p:sp>
        <p:nvSpPr>
          <p:cNvPr id="424" name="Google Shape;424;g2adf147660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adf1476608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rtl="0" algn="l">
              <a:lnSpc>
                <a:spcPct val="100000"/>
              </a:lnSpc>
              <a:spcBef>
                <a:spcPts val="0"/>
              </a:spcBef>
              <a:spcAft>
                <a:spcPts val="600"/>
              </a:spcAft>
              <a:buClr>
                <a:schemeClr val="dk1"/>
              </a:buClr>
              <a:buSzPts val="1100"/>
              <a:buFont typeface="Calibri"/>
              <a:buAutoNum type="arabicPeriod" startAt="3"/>
            </a:pPr>
            <a:r>
              <a:rPr lang="en-US">
                <a:solidFill>
                  <a:schemeClr val="dk1"/>
                </a:solidFill>
                <a:latin typeface="Calibri"/>
                <a:ea typeface="Calibri"/>
                <a:cs typeface="Calibri"/>
                <a:sym typeface="Calibri"/>
              </a:rPr>
              <a:t>Despedida</a:t>
            </a:r>
            <a:endParaRPr/>
          </a:p>
        </p:txBody>
      </p:sp>
      <p:sp>
        <p:nvSpPr>
          <p:cNvPr id="432" name="Google Shape;432;g2adf1476608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ac1ba269cb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spcBef>
                <a:spcPts val="0"/>
              </a:spcBef>
              <a:spcAft>
                <a:spcPts val="0"/>
              </a:spcAft>
              <a:buClr>
                <a:schemeClr val="dk1"/>
              </a:buClr>
              <a:buSzPts val="1100"/>
              <a:buFont typeface="Arial"/>
              <a:buNone/>
            </a:pPr>
            <a:r>
              <a:rPr b="1" lang="en-US" u="sng">
                <a:solidFill>
                  <a:schemeClr val="dk1"/>
                </a:solidFill>
                <a:latin typeface="Calibri"/>
                <a:ea typeface="Calibri"/>
                <a:cs typeface="Calibri"/>
                <a:sym typeface="Calibri"/>
              </a:rPr>
              <a:t>Material extra</a:t>
            </a:r>
            <a:r>
              <a:rPr b="1" lang="en-US">
                <a:solidFill>
                  <a:schemeClr val="dk1"/>
                </a:solidFill>
                <a:latin typeface="Calibri"/>
                <a:ea typeface="Calibri"/>
                <a:cs typeface="Calibri"/>
                <a:sym typeface="Calibri"/>
              </a:rPr>
              <a:t>: </a:t>
            </a:r>
            <a:endParaRPr b="1" u="sng">
              <a:solidFill>
                <a:schemeClr val="dk1"/>
              </a:solidFill>
              <a:latin typeface="Calibri"/>
              <a:ea typeface="Calibri"/>
              <a:cs typeface="Calibri"/>
              <a:sym typeface="Calibri"/>
            </a:endParaRPr>
          </a:p>
          <a:p>
            <a:pPr indent="-298450" lvl="0" marL="457200" marR="171450" rtl="0" algn="l">
              <a:spcBef>
                <a:spcPts val="6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Hay que compartir el proyecto final.  Recuerden que es necesario cumplir con el proyecto final para seguir avanzando en el Discipulado de Academia Cristo.</a:t>
            </a:r>
            <a:endParaRPr>
              <a:solidFill>
                <a:schemeClr val="dk1"/>
              </a:solidFill>
              <a:latin typeface="Calibri"/>
              <a:ea typeface="Calibri"/>
              <a:cs typeface="Calibri"/>
              <a:sym typeface="Calibri"/>
            </a:endParaRPr>
          </a:p>
          <a:p>
            <a:pPr indent="-298450" lvl="0" marL="457200" marR="171450" rtl="0" algn="l">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Les regalamos un libro teológico gratis.  Se llama “La Teología de la Cruz.”</a:t>
            </a:r>
            <a:endParaRPr>
              <a:solidFill>
                <a:schemeClr val="dk1"/>
              </a:solidFill>
              <a:latin typeface="Calibri"/>
              <a:ea typeface="Calibri"/>
              <a:cs typeface="Calibri"/>
              <a:sym typeface="Calibri"/>
            </a:endParaRPr>
          </a:p>
          <a:p>
            <a:pPr indent="-298450" lvl="1" marL="914400" rtl="0" algn="l">
              <a:lnSpc>
                <a:spcPct val="107916"/>
              </a:lnSpc>
              <a:spcBef>
                <a:spcPts val="1000"/>
              </a:spcBef>
              <a:spcAft>
                <a:spcPts val="0"/>
              </a:spcAft>
              <a:buClr>
                <a:schemeClr val="dk1"/>
              </a:buClr>
              <a:buSzPts val="1100"/>
              <a:buFont typeface="Calibri"/>
              <a:buAutoNum type="romanLcPeriod"/>
            </a:pPr>
            <a:r>
              <a:rPr lang="en-US" u="sng">
                <a:solidFill>
                  <a:schemeClr val="dk1"/>
                </a:solidFill>
                <a:latin typeface="Calibri"/>
                <a:ea typeface="Calibri"/>
                <a:cs typeface="Calibri"/>
                <a:sym typeface="Calibri"/>
                <a:hlinkClick r:id="rId2">
                  <a:extLst>
                    <a:ext uri="{A12FA001-AC4F-418D-AE19-62706E023703}">
                      <ahyp:hlinkClr val="tx"/>
                    </a:ext>
                  </a:extLst>
                </a:hlinkClick>
              </a:rPr>
              <a:t>https://www.academiacristo.com/Biblioteca-Teologica/La-Teologia-de-la-Cruz</a:t>
            </a:r>
            <a:endParaRPr>
              <a:solidFill>
                <a:schemeClr val="dk1"/>
              </a:solidFill>
              <a:latin typeface="Calibri"/>
              <a:ea typeface="Calibri"/>
              <a:cs typeface="Calibri"/>
              <a:sym typeface="Calibri"/>
            </a:endParaRPr>
          </a:p>
          <a:p>
            <a:pPr indent="-298450" lvl="0" marL="457200" marR="171450" rtl="0" algn="l">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Ubiquen los 5 siguientes lugares en el mapa:  </a:t>
            </a:r>
            <a:r>
              <a:rPr lang="en-US" u="sng">
                <a:solidFill>
                  <a:schemeClr val="dk1"/>
                </a:solidFill>
                <a:latin typeface="Calibri"/>
                <a:ea typeface="Calibri"/>
                <a:cs typeface="Calibri"/>
                <a:sym typeface="Calibri"/>
                <a:hlinkClick r:id="rId3">
                  <a:extLst>
                    <a:ext uri="{A12FA001-AC4F-418D-AE19-62706E023703}">
                      <ahyp:hlinkClr val="tx"/>
                    </a:ext>
                  </a:extLst>
                </a:hlinkClick>
              </a:rPr>
              <a:t>https://www.bibliatodo.com/assets/img/large/mapas/ubicacion_geografica_galilea.jpg</a:t>
            </a:r>
            <a:endParaRPr>
              <a:solidFill>
                <a:schemeClr val="dk1"/>
              </a:solidFill>
              <a:latin typeface="Calibri"/>
              <a:ea typeface="Calibri"/>
              <a:cs typeface="Calibri"/>
              <a:sym typeface="Calibri"/>
            </a:endParaRPr>
          </a:p>
          <a:p>
            <a:pPr indent="-298450" lvl="1" marL="9144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El Mar de Galilea: (Lago de Genesaret)- Gran parte del inicio del ministerio de Jesús lo pasó cerca del hermoso mar de Galilea. Esta gran masa de agua está situada en el valle hendido, a unos 213 m por debajo del nivel del Mediterráneo. Tiene alrededor de 21 km de largo y 12 km de ancho. Fue un área comercial pesquera bien conocida. Sus tormentas repentinas y violentas hacían que la gente temiera al mar.</a:t>
            </a:r>
            <a:endParaRPr>
              <a:solidFill>
                <a:schemeClr val="dk1"/>
              </a:solidFill>
              <a:latin typeface="Calibri"/>
              <a:ea typeface="Calibri"/>
              <a:cs typeface="Calibri"/>
              <a:sym typeface="Calibri"/>
            </a:endParaRPr>
          </a:p>
          <a:p>
            <a:pPr indent="-298450" lvl="1" marL="9144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Nazaret: Aquí creció Jesús a partir de los dos o tres años, predicó y llamó a la mayoría de sus discípulos aquí.  “Jesús el Nazareno”</a:t>
            </a:r>
            <a:endParaRPr>
              <a:solidFill>
                <a:schemeClr val="dk1"/>
              </a:solidFill>
              <a:latin typeface="Calibri"/>
              <a:ea typeface="Calibri"/>
              <a:cs typeface="Calibri"/>
              <a:sym typeface="Calibri"/>
            </a:endParaRPr>
          </a:p>
          <a:p>
            <a:pPr indent="-298450" lvl="1" marL="9144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Caná: el primer milagro de Jesús</a:t>
            </a:r>
            <a:endParaRPr>
              <a:solidFill>
                <a:schemeClr val="dk1"/>
              </a:solidFill>
              <a:latin typeface="Calibri"/>
              <a:ea typeface="Calibri"/>
              <a:cs typeface="Calibri"/>
              <a:sym typeface="Calibri"/>
            </a:endParaRPr>
          </a:p>
          <a:p>
            <a:pPr indent="-298450" lvl="1" marL="9144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Capernaúm (o Cafarnaúm): Jesús tenía su sede galilea; llamó sus primeros discípulos, predicó, sanó e hizo milagros por aquí</a:t>
            </a:r>
            <a:endParaRPr>
              <a:solidFill>
                <a:schemeClr val="dk1"/>
              </a:solidFill>
              <a:latin typeface="Calibri"/>
              <a:ea typeface="Calibri"/>
              <a:cs typeface="Calibri"/>
              <a:sym typeface="Calibri"/>
            </a:endParaRPr>
          </a:p>
          <a:p>
            <a:pPr indent="-298450" lvl="1" marL="9144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Betsaida y Corazín: Jesús predicó aquí pero estos pueblos rechazaron el evangelio mayormente.</a:t>
            </a:r>
            <a:endParaRPr>
              <a:solidFill>
                <a:schemeClr val="dk1"/>
              </a:solidFill>
              <a:latin typeface="Calibri"/>
              <a:ea typeface="Calibri"/>
              <a:cs typeface="Calibri"/>
              <a:sym typeface="Calibri"/>
            </a:endParaRPr>
          </a:p>
          <a:p>
            <a:pPr indent="0" lvl="0" marL="0" marR="171450" rtl="0" algn="l">
              <a:lnSpc>
                <a:spcPct val="100000"/>
              </a:lnSpc>
              <a:spcBef>
                <a:spcPts val="1000"/>
              </a:spcBef>
              <a:spcAft>
                <a:spcPts val="1000"/>
              </a:spcAft>
              <a:buNone/>
            </a:pPr>
            <a:r>
              <a:t/>
            </a:r>
            <a:endParaRPr b="1" u="sng">
              <a:solidFill>
                <a:schemeClr val="dk1"/>
              </a:solidFill>
              <a:latin typeface="Calibri"/>
              <a:ea typeface="Calibri"/>
              <a:cs typeface="Calibri"/>
              <a:sym typeface="Calibri"/>
            </a:endParaRPr>
          </a:p>
        </p:txBody>
      </p:sp>
      <p:sp>
        <p:nvSpPr>
          <p:cNvPr id="440" name="Google Shape;440;g2ac1ba269cb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 name="Google Shape;10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marR="171450" rtl="0" algn="l">
              <a:spcBef>
                <a:spcPts val="0"/>
              </a:spcBef>
              <a:spcAft>
                <a:spcPts val="1000"/>
              </a:spcAft>
              <a:buClr>
                <a:schemeClr val="dk1"/>
              </a:buClr>
              <a:buSzPts val="1100"/>
              <a:buFont typeface="Arial"/>
              <a:buNone/>
            </a:pPr>
            <a:r>
              <a:rPr b="1" lang="en-US">
                <a:solidFill>
                  <a:schemeClr val="dk1"/>
                </a:solidFill>
                <a:latin typeface="Calibri"/>
                <a:ea typeface="Calibri"/>
                <a:cs typeface="Calibri"/>
                <a:sym typeface="Calibri"/>
              </a:rPr>
              <a:t>Oración: </a:t>
            </a:r>
            <a:r>
              <a:rPr lang="en-US">
                <a:solidFill>
                  <a:schemeClr val="dk1"/>
                </a:solidFill>
                <a:latin typeface="Calibri"/>
                <a:ea typeface="Calibri"/>
                <a:cs typeface="Calibri"/>
                <a:sym typeface="Calibri"/>
              </a:rPr>
              <a:t>Amado Jesús, todo el mundo debería amarte, pero sé que eso no es verdad. En realidad, sé que no siempre te amo como debería amarte. Perdóname. Recuérdame cada día, por medio de tu Palabra, el gran amor que tú tienes para mí y para todos los seres humanos, y ayúdame a amarte cada día más y a creer todo lo que tú dices. Amén. </a:t>
            </a:r>
            <a:endParaRPr b="1">
              <a:solidFill>
                <a:schemeClr val="dk1"/>
              </a:solidFill>
              <a:latin typeface="Calibri"/>
              <a:ea typeface="Calibri"/>
              <a:cs typeface="Calibri"/>
              <a:sym typeface="Calibri"/>
            </a:endParaRPr>
          </a:p>
        </p:txBody>
      </p:sp>
      <p:sp>
        <p:nvSpPr>
          <p:cNvPr id="117" name="Google Shape;11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marR="17145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Objetivos de la Lección</a:t>
            </a:r>
            <a:endParaRPr b="1">
              <a:solidFill>
                <a:schemeClr val="dk1"/>
              </a:solidFill>
              <a:latin typeface="Calibri"/>
              <a:ea typeface="Calibri"/>
              <a:cs typeface="Calibri"/>
              <a:sym typeface="Calibri"/>
            </a:endParaRPr>
          </a:p>
          <a:p>
            <a:pPr indent="-298450" lvl="1" marL="914400" marR="171450" rtl="0" algn="l">
              <a:spcBef>
                <a:spcPts val="1000"/>
              </a:spcBef>
              <a:spcAft>
                <a:spcPts val="0"/>
              </a:spcAft>
              <a:buClr>
                <a:schemeClr val="dk1"/>
              </a:buClr>
              <a:buSzPts val="1100"/>
              <a:buFont typeface="Calibri"/>
              <a:buAutoNum type="arabicPeriod"/>
            </a:pPr>
            <a:r>
              <a:rPr b="1" lang="en-US">
                <a:solidFill>
                  <a:schemeClr val="dk1"/>
                </a:solidFill>
                <a:latin typeface="Calibri"/>
                <a:ea typeface="Calibri"/>
                <a:cs typeface="Calibri"/>
                <a:sym typeface="Calibri"/>
              </a:rPr>
              <a:t>Usar el método de las 4 “C” para leer y entender Lucas 4:14-30</a:t>
            </a:r>
            <a:endParaRPr b="1">
              <a:solidFill>
                <a:schemeClr val="dk1"/>
              </a:solidFill>
              <a:latin typeface="Calibri"/>
              <a:ea typeface="Calibri"/>
              <a:cs typeface="Calibri"/>
              <a:sym typeface="Calibri"/>
            </a:endParaRPr>
          </a:p>
          <a:p>
            <a:pPr indent="-298450" lvl="1" marL="914400" marR="171450" rtl="0" algn="l">
              <a:spcBef>
                <a:spcPts val="1000"/>
              </a:spcBef>
              <a:spcAft>
                <a:spcPts val="0"/>
              </a:spcAft>
              <a:buClr>
                <a:schemeClr val="dk1"/>
              </a:buClr>
              <a:buSzPts val="1100"/>
              <a:buFont typeface="Calibri"/>
              <a:buAutoNum type="arabicPeriod"/>
            </a:pPr>
            <a:r>
              <a:rPr b="1" lang="en-US">
                <a:solidFill>
                  <a:schemeClr val="dk1"/>
                </a:solidFill>
                <a:latin typeface="Calibri"/>
                <a:ea typeface="Calibri"/>
                <a:cs typeface="Calibri"/>
                <a:sym typeface="Calibri"/>
              </a:rPr>
              <a:t>Dar ejemplos de ¿Cómo se prepara uno para compartir la palabra de Dios?</a:t>
            </a:r>
            <a:endParaRPr b="1">
              <a:solidFill>
                <a:schemeClr val="dk1"/>
              </a:solidFill>
              <a:latin typeface="Calibri"/>
              <a:ea typeface="Calibri"/>
              <a:cs typeface="Calibri"/>
              <a:sym typeface="Calibri"/>
            </a:endParaRPr>
          </a:p>
          <a:p>
            <a:pPr indent="-298450" lvl="1" marL="914400" marR="171450" rtl="0" algn="l">
              <a:spcBef>
                <a:spcPts val="1000"/>
              </a:spcBef>
              <a:spcAft>
                <a:spcPts val="1000"/>
              </a:spcAft>
              <a:buClr>
                <a:schemeClr val="dk1"/>
              </a:buClr>
              <a:buSzPts val="1100"/>
              <a:buFont typeface="Calibri"/>
              <a:buAutoNum type="arabicPeriod"/>
            </a:pPr>
            <a:r>
              <a:rPr b="1" lang="en-US">
                <a:solidFill>
                  <a:schemeClr val="dk1"/>
                </a:solidFill>
                <a:latin typeface="Calibri"/>
                <a:ea typeface="Calibri"/>
                <a:cs typeface="Calibri"/>
                <a:sym typeface="Calibri"/>
              </a:rPr>
              <a:t>Comparar la Teología de la Gloria y la Teología de la Cruz. </a:t>
            </a:r>
            <a:endParaRPr b="1">
              <a:solidFill>
                <a:schemeClr val="dk1"/>
              </a:solidFill>
              <a:latin typeface="Calibri"/>
              <a:ea typeface="Calibri"/>
              <a:cs typeface="Calibri"/>
              <a:sym typeface="Calibri"/>
            </a:endParaRPr>
          </a:p>
        </p:txBody>
      </p:sp>
      <p:sp>
        <p:nvSpPr>
          <p:cNvPr id="125" name="Google Shape;12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6d2ca7f98b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marR="17145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“Captar”</a:t>
            </a:r>
            <a:endParaRPr b="1">
              <a:solidFill>
                <a:schemeClr val="dk1"/>
              </a:solidFill>
              <a:latin typeface="Calibri"/>
              <a:ea typeface="Calibri"/>
              <a:cs typeface="Calibri"/>
              <a:sym typeface="Calibri"/>
            </a:endParaRPr>
          </a:p>
          <a:p>
            <a:pPr indent="-298450" lvl="0" marL="914400" marR="171450" rtl="0" algn="l">
              <a:spcBef>
                <a:spcPts val="1000"/>
              </a:spcBef>
              <a:spcAft>
                <a:spcPts val="1000"/>
              </a:spcAft>
              <a:buClr>
                <a:schemeClr val="dk1"/>
              </a:buClr>
              <a:buSzPts val="1100"/>
              <a:buFont typeface="Calibri"/>
              <a:buAutoNum type="arabicPeriod"/>
            </a:pPr>
            <a:r>
              <a:rPr lang="en-US">
                <a:solidFill>
                  <a:schemeClr val="dk1"/>
                </a:solidFill>
                <a:latin typeface="Calibri"/>
                <a:ea typeface="Calibri"/>
                <a:cs typeface="Calibri"/>
                <a:sym typeface="Calibri"/>
              </a:rPr>
              <a:t>¿Alguna vez te has sentido inadecuada o no preparada?</a:t>
            </a:r>
            <a:endParaRPr b="1">
              <a:solidFill>
                <a:schemeClr val="dk1"/>
              </a:solidFill>
              <a:latin typeface="Calibri"/>
              <a:ea typeface="Calibri"/>
              <a:cs typeface="Calibri"/>
              <a:sym typeface="Calibri"/>
            </a:endParaRPr>
          </a:p>
        </p:txBody>
      </p:sp>
      <p:sp>
        <p:nvSpPr>
          <p:cNvPr id="144" name="Google Shape;144;g26d2ca7f98b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6c0eec2cfd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marR="171450" rtl="0" algn="l">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Galilea</a:t>
            </a:r>
            <a:endParaRPr>
              <a:solidFill>
                <a:schemeClr val="dk1"/>
              </a:solidFill>
              <a:latin typeface="Calibri"/>
              <a:ea typeface="Calibri"/>
              <a:cs typeface="Calibri"/>
              <a:sym typeface="Calibri"/>
            </a:endParaRPr>
          </a:p>
          <a:p>
            <a:pPr indent="-1841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 Es el lugar donde Jesús pasó la buena parte de su vida y ministerio.  </a:t>
            </a:r>
            <a:endParaRPr>
              <a:solidFill>
                <a:schemeClr val="dk1"/>
              </a:solidFill>
              <a:latin typeface="Calibri"/>
              <a:ea typeface="Calibri"/>
              <a:cs typeface="Calibri"/>
              <a:sym typeface="Calibri"/>
            </a:endParaRPr>
          </a:p>
          <a:p>
            <a:pPr indent="-1841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Galilea era muy fértil para la cosecha.  Otros se dedicaban a la pesca (el Mar de Galilea).  </a:t>
            </a:r>
            <a:endParaRPr>
              <a:solidFill>
                <a:schemeClr val="dk1"/>
              </a:solidFill>
              <a:latin typeface="Calibri"/>
              <a:ea typeface="Calibri"/>
              <a:cs typeface="Calibri"/>
              <a:sym typeface="Calibri"/>
            </a:endParaRPr>
          </a:p>
          <a:p>
            <a:pPr indent="-1841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Los judíos de Judea no respetaban a los judíos de Galilea. Los veían como menos fieles a las costumbres judías. De muchas formas en esta área se había sentido la influencia de los romanos y de otros gentiles, más que en las áreas judías circunvecinas de Jerusalén. Por esa razón los galileos eran tratados con cierto desdén por los líderes religiosos del sur. </a:t>
            </a:r>
            <a:endParaRPr>
              <a:solidFill>
                <a:schemeClr val="dk1"/>
              </a:solidFill>
              <a:latin typeface="Calibri"/>
              <a:ea typeface="Calibri"/>
              <a:cs typeface="Calibri"/>
              <a:sym typeface="Calibri"/>
            </a:endParaRPr>
          </a:p>
          <a:p>
            <a:pPr indent="-1841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Jesús llamó los discípulos de Galilea</a:t>
            </a:r>
            <a:endParaRPr>
              <a:solidFill>
                <a:schemeClr val="dk1"/>
              </a:solidFill>
              <a:latin typeface="Calibri"/>
              <a:ea typeface="Calibri"/>
              <a:cs typeface="Calibri"/>
              <a:sym typeface="Calibri"/>
            </a:endParaRPr>
          </a:p>
          <a:p>
            <a:pPr indent="-184150" lvl="2" marL="137160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Hechos 2:7 ¿No son galileos todos estos que están hablando?</a:t>
            </a:r>
            <a:endParaRPr>
              <a:solidFill>
                <a:schemeClr val="dk1"/>
              </a:solidFill>
              <a:latin typeface="Calibri"/>
              <a:ea typeface="Calibri"/>
              <a:cs typeface="Calibri"/>
              <a:sym typeface="Calibri"/>
            </a:endParaRPr>
          </a:p>
          <a:p>
            <a:pPr indent="-184150" lvl="2" marL="1371600" marR="171450" rtl="0" algn="l">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Isaías 9:1-2 Pero</a:t>
            </a:r>
            <a:r>
              <a:rPr lang="en-US">
                <a:solidFill>
                  <a:schemeClr val="dk1"/>
                </a:solidFill>
                <a:highlight>
                  <a:srgbClr val="FFFFFF"/>
                </a:highlight>
                <a:latin typeface="Calibri"/>
                <a:ea typeface="Calibri"/>
                <a:cs typeface="Calibri"/>
                <a:sym typeface="Calibri"/>
              </a:rPr>
              <a:t> no siempre habrá oscuridad para la que ahora está angustiada. En los primeros tiempos las regiones de Zabulón y Neftalí fueron afligidas, pero en los últimos tiempos se llenará de gloria el camino del mar, al otro lado del Jordán, en Galilea de los gentiles. </a:t>
            </a:r>
            <a:r>
              <a:rPr baseline="30000" lang="en-US">
                <a:solidFill>
                  <a:schemeClr val="dk1"/>
                </a:solidFill>
                <a:highlight>
                  <a:srgbClr val="FFFFFF"/>
                </a:highlight>
                <a:latin typeface="Calibri"/>
                <a:ea typeface="Calibri"/>
                <a:cs typeface="Calibri"/>
                <a:sym typeface="Calibri"/>
              </a:rPr>
              <a:t>2 </a:t>
            </a:r>
            <a:r>
              <a:rPr lang="en-US">
                <a:solidFill>
                  <a:schemeClr val="dk1"/>
                </a:solidFill>
                <a:highlight>
                  <a:srgbClr val="FFFFFF"/>
                </a:highlight>
                <a:latin typeface="Calibri"/>
                <a:ea typeface="Calibri"/>
                <a:cs typeface="Calibri"/>
                <a:sym typeface="Calibri"/>
              </a:rPr>
              <a:t>El pueblo que andaba en tinieblas vio una gran luz; sí, la luz resplandeció para los que vivían en un país de sombras de muerte.</a:t>
            </a:r>
            <a:endParaRPr>
              <a:solidFill>
                <a:schemeClr val="dk1"/>
              </a:solidFill>
              <a:highlight>
                <a:srgbClr val="FFFFFF"/>
              </a:highlight>
              <a:latin typeface="Calibri"/>
              <a:ea typeface="Calibri"/>
              <a:cs typeface="Calibri"/>
              <a:sym typeface="Calibri"/>
            </a:endParaRPr>
          </a:p>
          <a:p>
            <a:pPr indent="-298450" lvl="3" marL="1828800" marR="171450" rtl="0" algn="l">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Originalmente el área de Galilea se dio a las tribus de Aser, Zabulón, Neftalí, e Isacar.  </a:t>
            </a:r>
            <a:endParaRPr>
              <a:solidFill>
                <a:schemeClr val="dk1"/>
              </a:solidFill>
              <a:latin typeface="Calibri"/>
              <a:ea typeface="Calibri"/>
              <a:cs typeface="Calibri"/>
              <a:sym typeface="Calibri"/>
            </a:endParaRPr>
          </a:p>
          <a:p>
            <a:pPr indent="0" lvl="0" marL="0" marR="171450" rtl="0" algn="l">
              <a:lnSpc>
                <a:spcPct val="100000"/>
              </a:lnSpc>
              <a:spcBef>
                <a:spcPts val="1000"/>
              </a:spcBef>
              <a:spcAft>
                <a:spcPts val="1000"/>
              </a:spcAft>
              <a:buSzPts val="1100"/>
              <a:buNone/>
            </a:pPr>
            <a:r>
              <a:t/>
            </a:r>
            <a:endParaRPr b="1">
              <a:solidFill>
                <a:schemeClr val="dk1"/>
              </a:solidFill>
              <a:latin typeface="Calibri"/>
              <a:ea typeface="Calibri"/>
              <a:cs typeface="Calibri"/>
              <a:sym typeface="Calibri"/>
            </a:endParaRPr>
          </a:p>
        </p:txBody>
      </p:sp>
      <p:sp>
        <p:nvSpPr>
          <p:cNvPr id="154" name="Google Shape;154;g26c0eec2cfd_0_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6c0eec2cfd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marR="17145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“Contar”</a:t>
            </a:r>
            <a:endParaRPr>
              <a:solidFill>
                <a:schemeClr val="dk1"/>
              </a:solidFill>
              <a:latin typeface="Calibri"/>
              <a:ea typeface="Calibri"/>
              <a:cs typeface="Calibri"/>
              <a:sym typeface="Calibri"/>
            </a:endParaRPr>
          </a:p>
          <a:p>
            <a:pPr indent="-298450" lvl="0" marL="914400" marR="171450" rtl="0" algn="l">
              <a:spcBef>
                <a:spcPts val="600"/>
              </a:spcBef>
              <a:spcAft>
                <a:spcPts val="1000"/>
              </a:spcAft>
              <a:buClr>
                <a:schemeClr val="dk1"/>
              </a:buClr>
              <a:buSzPts val="1100"/>
              <a:buFont typeface="Calibri"/>
              <a:buAutoNum type="arabicPeriod"/>
            </a:pPr>
            <a:r>
              <a:rPr lang="en-US">
                <a:solidFill>
                  <a:schemeClr val="dk1"/>
                </a:solidFill>
                <a:latin typeface="Calibri"/>
                <a:ea typeface="Calibri"/>
                <a:cs typeface="Calibri"/>
                <a:sym typeface="Calibri"/>
              </a:rPr>
              <a:t>&lt;Se cuenta la historia de Lucas 4:14-30.&gt;</a:t>
            </a:r>
            <a:endParaRPr b="1">
              <a:solidFill>
                <a:schemeClr val="dk1"/>
              </a:solidFill>
              <a:latin typeface="Calibri"/>
              <a:ea typeface="Calibri"/>
              <a:cs typeface="Calibri"/>
              <a:sym typeface="Calibri"/>
            </a:endParaRPr>
          </a:p>
        </p:txBody>
      </p:sp>
      <p:sp>
        <p:nvSpPr>
          <p:cNvPr id="163" name="Google Shape;163;g26c0eec2cfd_0_2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3"/>
          <p:cNvSpPr/>
          <p:nvPr>
            <p:ph idx="2" type="pic"/>
          </p:nvPr>
        </p:nvSpPr>
        <p:spPr>
          <a:xfrm>
            <a:off x="5183188" y="987425"/>
            <a:ext cx="6172200" cy="4873625"/>
          </a:xfrm>
          <a:prstGeom prst="rect">
            <a:avLst/>
          </a:prstGeom>
          <a:noFill/>
          <a:ln>
            <a:noFill/>
          </a:ln>
        </p:spPr>
      </p:sp>
      <p:sp>
        <p:nvSpPr>
          <p:cNvPr id="64" name="Google Shape;64;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23.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31.pn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3.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2.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a:off x="9145768" y="-1"/>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 name="Google Shape;85;p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6" name="Google Shape;86;p1"/>
          <p:cNvPicPr preferRelativeResize="0"/>
          <p:nvPr/>
        </p:nvPicPr>
        <p:blipFill rotWithShape="1">
          <a:blip r:embed="rId3">
            <a:alphaModFix/>
          </a:blip>
          <a:srcRect b="8239" l="17153" r="29537" t="8250"/>
          <a:stretch/>
        </p:blipFill>
        <p:spPr>
          <a:xfrm>
            <a:off x="6580094" y="810985"/>
            <a:ext cx="5007431" cy="5236029"/>
          </a:xfrm>
          <a:prstGeom prst="rect">
            <a:avLst/>
          </a:prstGeom>
          <a:noFill/>
          <a:ln>
            <a:noFill/>
          </a:ln>
        </p:spPr>
      </p:pic>
      <p:pic>
        <p:nvPicPr>
          <p:cNvPr descr="A logo with a cross and a bird&#10;&#10;Description automatically generated" id="87" name="Google Shape;87;p1"/>
          <p:cNvPicPr preferRelativeResize="0"/>
          <p:nvPr/>
        </p:nvPicPr>
        <p:blipFill rotWithShape="1">
          <a:blip r:embed="rId4">
            <a:alphaModFix/>
          </a:blip>
          <a:srcRect b="0" l="0" r="0" t="0"/>
          <a:stretch/>
        </p:blipFill>
        <p:spPr>
          <a:xfrm>
            <a:off x="1978426" y="548168"/>
            <a:ext cx="2230986" cy="1555706"/>
          </a:xfrm>
          <a:prstGeom prst="rect">
            <a:avLst/>
          </a:prstGeom>
          <a:noFill/>
          <a:ln>
            <a:noFill/>
          </a:ln>
        </p:spPr>
      </p:pic>
      <p:sp>
        <p:nvSpPr>
          <p:cNvPr id="88" name="Google Shape;88;p1"/>
          <p:cNvSpPr txBox="1"/>
          <p:nvPr/>
        </p:nvSpPr>
        <p:spPr>
          <a:xfrm>
            <a:off x="1706430" y="2862567"/>
            <a:ext cx="5260500" cy="209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500"/>
              <a:buFont typeface="Arial"/>
              <a:buNone/>
            </a:pPr>
            <a:r>
              <a:rPr b="0" i="0" lang="en-US" sz="6500" u="none" cap="none" strike="noStrike">
                <a:solidFill>
                  <a:schemeClr val="dk1"/>
                </a:solidFill>
                <a:latin typeface="Lato"/>
                <a:ea typeface="Lato"/>
                <a:cs typeface="Lato"/>
                <a:sym typeface="Lato"/>
              </a:rPr>
              <a:t>ACADEMIA</a:t>
            </a:r>
            <a:endParaRPr b="0" i="0" sz="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6500"/>
              <a:buFont typeface="Arial"/>
              <a:buNone/>
            </a:pPr>
            <a:r>
              <a:rPr b="0" i="0" lang="en-US" sz="6500" u="none" cap="none" strike="noStrike">
                <a:solidFill>
                  <a:schemeClr val="dk1"/>
                </a:solidFill>
                <a:latin typeface="Lato"/>
                <a:ea typeface="Lato"/>
                <a:cs typeface="Lato"/>
                <a:sym typeface="Lato"/>
              </a:rPr>
              <a:t>CRISTO</a:t>
            </a:r>
            <a:endParaRPr b="0" i="0" sz="900" u="none" cap="none" strike="noStrike">
              <a:solidFill>
                <a:srgbClr val="000000"/>
              </a:solidFill>
              <a:latin typeface="Lato"/>
              <a:ea typeface="Lato"/>
              <a:cs typeface="Lato"/>
              <a:sym typeface="Lato"/>
            </a:endParaRPr>
          </a:p>
        </p:txBody>
      </p:sp>
      <p:sp>
        <p:nvSpPr>
          <p:cNvPr id="89" name="Google Shape;89;p1"/>
          <p:cNvSpPr/>
          <p:nvPr/>
        </p:nvSpPr>
        <p:spPr>
          <a:xfrm>
            <a:off x="1264510" y="2818701"/>
            <a:ext cx="114900" cy="21432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1"/>
          <p:cNvSpPr/>
          <p:nvPr/>
        </p:nvSpPr>
        <p:spPr>
          <a:xfrm>
            <a:off x="1379327" y="2818702"/>
            <a:ext cx="424200" cy="2143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g26d1a1029c0_0_101"/>
          <p:cNvSpPr txBox="1"/>
          <p:nvPr/>
        </p:nvSpPr>
        <p:spPr>
          <a:xfrm>
            <a:off x="5838738" y="2050124"/>
            <a:ext cx="54780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176" name="Google Shape;176;g26d1a1029c0_0_101"/>
          <p:cNvCxnSpPr/>
          <p:nvPr/>
        </p:nvCxnSpPr>
        <p:spPr>
          <a:xfrm>
            <a:off x="4230827" y="3294976"/>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77" name="Google Shape;177;g26d1a1029c0_0_101"/>
          <p:cNvSpPr txBox="1"/>
          <p:nvPr/>
        </p:nvSpPr>
        <p:spPr>
          <a:xfrm>
            <a:off x="5838738" y="3592694"/>
            <a:ext cx="48573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88"/>
              <a:buFont typeface="Arial"/>
              <a:buNone/>
            </a:pPr>
            <a:r>
              <a:rPr lang="en-US" sz="3888">
                <a:solidFill>
                  <a:schemeClr val="dk1"/>
                </a:solidFill>
                <a:latin typeface="Lato"/>
                <a:ea typeface="Lato"/>
                <a:cs typeface="Lato"/>
                <a:sym typeface="Lato"/>
              </a:rPr>
              <a:t>Lucas 4:14-30</a:t>
            </a:r>
            <a:endParaRPr b="0" i="0" sz="4800" u="none" cap="none" strike="noStrike">
              <a:solidFill>
                <a:schemeClr val="dk1"/>
              </a:solidFill>
              <a:latin typeface="Lato"/>
              <a:ea typeface="Lato"/>
              <a:cs typeface="Lato"/>
              <a:sym typeface="Lato"/>
            </a:endParaRPr>
          </a:p>
        </p:txBody>
      </p:sp>
      <p:sp>
        <p:nvSpPr>
          <p:cNvPr id="178" name="Google Shape;178;g26d1a1029c0_0_101"/>
          <p:cNvSpPr/>
          <p:nvPr/>
        </p:nvSpPr>
        <p:spPr>
          <a:xfrm>
            <a:off x="0" y="0"/>
            <a:ext cx="704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179" name="Google Shape;179;g26d1a1029c0_0_101"/>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180" name="Google Shape;180;g26d1a1029c0_0_101"/>
          <p:cNvPicPr preferRelativeResize="0"/>
          <p:nvPr/>
        </p:nvPicPr>
        <p:blipFill rotWithShape="1">
          <a:blip r:embed="rId4">
            <a:alphaModFix/>
          </a:blip>
          <a:srcRect b="0" l="16675" r="16675" t="0"/>
          <a:stretch/>
        </p:blipFill>
        <p:spPr>
          <a:xfrm>
            <a:off x="1034702" y="1136927"/>
            <a:ext cx="4316100" cy="431610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p:spPr>
      </p:pic>
      <p:sp>
        <p:nvSpPr>
          <p:cNvPr id="181" name="Google Shape;181;g26d1a1029c0_0_101"/>
          <p:cNvSpPr/>
          <p:nvPr/>
        </p:nvSpPr>
        <p:spPr>
          <a:xfrm>
            <a:off x="279444" y="4823252"/>
            <a:ext cx="114900" cy="20346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g26d1a1029c0_0_111"/>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187" name="Google Shape;187;g26d1a1029c0_0_111"/>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88" name="Google Shape;188;g26d1a1029c0_0_111"/>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b="0" i="0" sz="4800" u="none" cap="none" strike="noStrike">
              <a:solidFill>
                <a:schemeClr val="dk1"/>
              </a:solidFill>
              <a:latin typeface="Lato"/>
              <a:ea typeface="Lato"/>
              <a:cs typeface="Lato"/>
              <a:sym typeface="Lato"/>
            </a:endParaRPr>
          </a:p>
        </p:txBody>
      </p:sp>
      <p:sp>
        <p:nvSpPr>
          <p:cNvPr id="189" name="Google Shape;189;g26d1a1029c0_0_11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0" name="Google Shape;190;g26d1a1029c0_0_111"/>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191" name="Google Shape;191;g26d1a1029c0_0_111"/>
          <p:cNvSpPr txBox="1"/>
          <p:nvPr/>
        </p:nvSpPr>
        <p:spPr>
          <a:xfrm>
            <a:off x="4127381" y="4163146"/>
            <a:ext cx="7432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¿Quiénes son los personajes de esta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192" name="Google Shape;192;g26d1a1029c0_0_111"/>
          <p:cNvPicPr preferRelativeResize="0"/>
          <p:nvPr/>
        </p:nvPicPr>
        <p:blipFill rotWithShape="1">
          <a:blip r:embed="rId4">
            <a:alphaModFix/>
          </a:blip>
          <a:srcRect b="23588" l="7102" r="7639" t="10151"/>
          <a:stretch/>
        </p:blipFill>
        <p:spPr>
          <a:xfrm>
            <a:off x="8577182" y="1617635"/>
            <a:ext cx="1662993" cy="1292389"/>
          </a:xfrm>
          <a:prstGeom prst="rect">
            <a:avLst/>
          </a:prstGeom>
          <a:noFill/>
          <a:ln>
            <a:noFill/>
          </a:ln>
        </p:spPr>
      </p:pic>
      <p:pic>
        <p:nvPicPr>
          <p:cNvPr descr="A green bird with leaves&#10;&#10;Description automatically generated" id="193" name="Google Shape;193;g26d1a1029c0_0_111"/>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sp>
        <p:nvSpPr>
          <p:cNvPr id="198" name="Google Shape;198;g26d1a1029c0_0_122"/>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199" name="Google Shape;199;g26d1a1029c0_0_122"/>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00" name="Google Shape;200;g26d1a1029c0_0_122"/>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b="0" i="0" sz="4800" u="none" cap="none" strike="noStrike">
              <a:solidFill>
                <a:schemeClr val="dk1"/>
              </a:solidFill>
              <a:latin typeface="Lato"/>
              <a:ea typeface="Lato"/>
              <a:cs typeface="Lato"/>
              <a:sym typeface="Lato"/>
            </a:endParaRPr>
          </a:p>
        </p:txBody>
      </p:sp>
      <p:sp>
        <p:nvSpPr>
          <p:cNvPr id="201" name="Google Shape;201;g26d1a1029c0_0_12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2" name="Google Shape;202;g26d1a1029c0_0_122"/>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03" name="Google Shape;203;g26d1a1029c0_0_122"/>
          <p:cNvSpPr txBox="1"/>
          <p:nvPr/>
        </p:nvSpPr>
        <p:spPr>
          <a:xfrm>
            <a:off x="4127381" y="4163146"/>
            <a:ext cx="6728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¿Cuáles son los objetos (o animales) de esta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04" name="Google Shape;204;g26d1a1029c0_0_122"/>
          <p:cNvPicPr preferRelativeResize="0"/>
          <p:nvPr/>
        </p:nvPicPr>
        <p:blipFill rotWithShape="1">
          <a:blip r:embed="rId4">
            <a:alphaModFix/>
          </a:blip>
          <a:srcRect b="0" l="0" r="0" t="0"/>
          <a:stretch/>
        </p:blipFill>
        <p:spPr>
          <a:xfrm>
            <a:off x="8919859" y="1460358"/>
            <a:ext cx="1266321" cy="1389026"/>
          </a:xfrm>
          <a:prstGeom prst="rect">
            <a:avLst/>
          </a:prstGeom>
          <a:noFill/>
          <a:ln>
            <a:noFill/>
          </a:ln>
        </p:spPr>
      </p:pic>
      <p:pic>
        <p:nvPicPr>
          <p:cNvPr descr="A green bird with leaves&#10;&#10;Description automatically generated" id="205" name="Google Shape;205;g26d1a1029c0_0_122"/>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sp>
        <p:nvSpPr>
          <p:cNvPr id="210" name="Google Shape;210;g26d1a1029c0_0_133"/>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11" name="Google Shape;211;g26d1a1029c0_0_133"/>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12" name="Google Shape;212;g26d1a1029c0_0_133"/>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b="0" i="0" sz="4800" u="none" cap="none" strike="noStrike">
              <a:solidFill>
                <a:schemeClr val="dk1"/>
              </a:solidFill>
              <a:latin typeface="Lato"/>
              <a:ea typeface="Lato"/>
              <a:cs typeface="Lato"/>
              <a:sym typeface="Lato"/>
            </a:endParaRPr>
          </a:p>
        </p:txBody>
      </p:sp>
      <p:sp>
        <p:nvSpPr>
          <p:cNvPr id="213" name="Google Shape;213;g26d1a1029c0_0_13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4" name="Google Shape;214;g26d1a1029c0_0_133"/>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15" name="Google Shape;215;g26d1a1029c0_0_133"/>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¿Dónde ocurrió la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16" name="Google Shape;216;g26d1a1029c0_0_133"/>
          <p:cNvPicPr preferRelativeResize="0"/>
          <p:nvPr/>
        </p:nvPicPr>
        <p:blipFill rotWithShape="1">
          <a:blip r:embed="rId4">
            <a:alphaModFix/>
          </a:blip>
          <a:srcRect b="0" l="0" r="0" t="0"/>
          <a:stretch/>
        </p:blipFill>
        <p:spPr>
          <a:xfrm>
            <a:off x="9076083" y="1470749"/>
            <a:ext cx="1127705" cy="1374726"/>
          </a:xfrm>
          <a:prstGeom prst="rect">
            <a:avLst/>
          </a:prstGeom>
          <a:noFill/>
          <a:ln>
            <a:noFill/>
          </a:ln>
        </p:spPr>
      </p:pic>
      <p:pic>
        <p:nvPicPr>
          <p:cNvPr descr="A green bird with leaves&#10;&#10;Description automatically generated" id="217" name="Google Shape;217;g26d1a1029c0_0_133"/>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1" name="Shape 221"/>
        <p:cNvGrpSpPr/>
        <p:nvPr/>
      </p:nvGrpSpPr>
      <p:grpSpPr>
        <a:xfrm>
          <a:off x="0" y="0"/>
          <a:ext cx="0" cy="0"/>
          <a:chOff x="0" y="0"/>
          <a:chExt cx="0" cy="0"/>
        </a:xfrm>
      </p:grpSpPr>
      <p:sp>
        <p:nvSpPr>
          <p:cNvPr id="222" name="Google Shape;222;g26d2ca7f98b_0_11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223" name="Google Shape;223;g26d2ca7f98b_0_113"/>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
        <p:nvSpPr>
          <p:cNvPr id="224" name="Google Shape;224;g26d2ca7f98b_0_113"/>
          <p:cNvSpPr/>
          <p:nvPr/>
        </p:nvSpPr>
        <p:spPr>
          <a:xfrm>
            <a:off x="1031150" y="495150"/>
            <a:ext cx="114900" cy="58677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25" name="Google Shape;225;g26d2ca7f98b_0_113"/>
          <p:cNvPicPr preferRelativeResize="0"/>
          <p:nvPr/>
        </p:nvPicPr>
        <p:blipFill>
          <a:blip r:embed="rId4">
            <a:alphaModFix/>
          </a:blip>
          <a:stretch>
            <a:fillRect/>
          </a:stretch>
        </p:blipFill>
        <p:spPr>
          <a:xfrm>
            <a:off x="1146050" y="495150"/>
            <a:ext cx="7813407" cy="5867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g26d1a1029c0_0_144"/>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31" name="Google Shape;231;g26d1a1029c0_0_144"/>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32" name="Google Shape;232;g26d1a1029c0_0_144"/>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b="0" i="0" sz="4800" u="none" cap="none" strike="noStrike">
              <a:solidFill>
                <a:schemeClr val="dk1"/>
              </a:solidFill>
              <a:latin typeface="Lato"/>
              <a:ea typeface="Lato"/>
              <a:cs typeface="Lato"/>
              <a:sym typeface="Lato"/>
            </a:endParaRPr>
          </a:p>
        </p:txBody>
      </p:sp>
      <p:sp>
        <p:nvSpPr>
          <p:cNvPr id="233" name="Google Shape;233;g26d1a1029c0_0_144"/>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34" name="Google Shape;234;g26d1a1029c0_0_144"/>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35" name="Google Shape;235;g26d1a1029c0_0_144"/>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¿Cuándo ocurrió la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36" name="Google Shape;236;g26d1a1029c0_0_144"/>
          <p:cNvPicPr preferRelativeResize="0"/>
          <p:nvPr/>
        </p:nvPicPr>
        <p:blipFill rotWithShape="1">
          <a:blip r:embed="rId4">
            <a:alphaModFix/>
          </a:blip>
          <a:srcRect b="0" l="0" r="0" t="0"/>
          <a:stretch/>
        </p:blipFill>
        <p:spPr>
          <a:xfrm>
            <a:off x="9269912" y="1743573"/>
            <a:ext cx="824369" cy="950226"/>
          </a:xfrm>
          <a:prstGeom prst="rect">
            <a:avLst/>
          </a:prstGeom>
          <a:noFill/>
          <a:ln>
            <a:noFill/>
          </a:ln>
        </p:spPr>
      </p:pic>
      <p:pic>
        <p:nvPicPr>
          <p:cNvPr descr="A green bird with leaves&#10;&#10;Description automatically generated" id="237" name="Google Shape;237;g26d1a1029c0_0_144"/>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g26d1a1029c0_0_162"/>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43" name="Google Shape;243;g26d1a1029c0_0_162"/>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44" name="Google Shape;244;g26d1a1029c0_0_162"/>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b="0" i="0" sz="4800" u="none" cap="none" strike="noStrike">
              <a:solidFill>
                <a:schemeClr val="dk1"/>
              </a:solidFill>
              <a:latin typeface="Lato"/>
              <a:ea typeface="Lato"/>
              <a:cs typeface="Lato"/>
              <a:sym typeface="Lato"/>
            </a:endParaRPr>
          </a:p>
        </p:txBody>
      </p:sp>
      <p:sp>
        <p:nvSpPr>
          <p:cNvPr id="245" name="Google Shape;245;g26d1a1029c0_0_16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6" name="Google Shape;246;g26d1a1029c0_0_162"/>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47" name="Google Shape;247;g26d1a1029c0_0_162"/>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¿Cuál es el problema?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48" name="Google Shape;248;g26d1a1029c0_0_162"/>
          <p:cNvPicPr preferRelativeResize="0"/>
          <p:nvPr/>
        </p:nvPicPr>
        <p:blipFill rotWithShape="1">
          <a:blip r:embed="rId4">
            <a:alphaModFix/>
          </a:blip>
          <a:srcRect b="0" l="0" r="0" t="0"/>
          <a:stretch/>
        </p:blipFill>
        <p:spPr>
          <a:xfrm>
            <a:off x="8884044" y="1460358"/>
            <a:ext cx="1405304" cy="1389027"/>
          </a:xfrm>
          <a:prstGeom prst="rect">
            <a:avLst/>
          </a:prstGeom>
          <a:noFill/>
          <a:ln>
            <a:noFill/>
          </a:ln>
        </p:spPr>
      </p:pic>
      <p:pic>
        <p:nvPicPr>
          <p:cNvPr descr="A green bird with leaves&#10;&#10;Description automatically generated" id="249" name="Google Shape;249;g26d1a1029c0_0_162"/>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g26d1a1029c0_0_173"/>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55" name="Google Shape;255;g26d1a1029c0_0_173"/>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56" name="Google Shape;256;g26d1a1029c0_0_173"/>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b="0" i="0" sz="4800" u="none" cap="none" strike="noStrike">
              <a:solidFill>
                <a:schemeClr val="dk1"/>
              </a:solidFill>
              <a:latin typeface="Lato"/>
              <a:ea typeface="Lato"/>
              <a:cs typeface="Lato"/>
              <a:sym typeface="Lato"/>
            </a:endParaRPr>
          </a:p>
        </p:txBody>
      </p:sp>
      <p:sp>
        <p:nvSpPr>
          <p:cNvPr id="257" name="Google Shape;257;g26d1a1029c0_0_17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58" name="Google Shape;258;g26d1a1029c0_0_173"/>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59" name="Google Shape;259;g26d1a1029c0_0_173"/>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¿Se resuelve el problema? ¿Cómo?</a:t>
            </a:r>
            <a:endParaRPr b="1" i="0" sz="3200" u="none" cap="none" strike="noStrike">
              <a:solidFill>
                <a:schemeClr val="dk1"/>
              </a:solidFill>
              <a:latin typeface="Lato"/>
              <a:ea typeface="Lato"/>
              <a:cs typeface="Lato"/>
              <a:sym typeface="Lato"/>
            </a:endParaRPr>
          </a:p>
        </p:txBody>
      </p:sp>
      <p:pic>
        <p:nvPicPr>
          <p:cNvPr id="260" name="Google Shape;260;g26d1a1029c0_0_173"/>
          <p:cNvPicPr preferRelativeResize="0"/>
          <p:nvPr/>
        </p:nvPicPr>
        <p:blipFill rotWithShape="1">
          <a:blip r:embed="rId4">
            <a:alphaModFix/>
          </a:blip>
          <a:srcRect b="0" l="0" r="0" t="0"/>
          <a:stretch/>
        </p:blipFill>
        <p:spPr>
          <a:xfrm>
            <a:off x="9202567" y="1460358"/>
            <a:ext cx="1078769" cy="1379086"/>
          </a:xfrm>
          <a:prstGeom prst="rect">
            <a:avLst/>
          </a:prstGeom>
          <a:noFill/>
          <a:ln>
            <a:noFill/>
          </a:ln>
        </p:spPr>
      </p:pic>
      <p:pic>
        <p:nvPicPr>
          <p:cNvPr descr="A green bird with leaves&#10;&#10;Description automatically generated" id="261" name="Google Shape;261;g26d1a1029c0_0_173"/>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g26ba99a7413_0_523"/>
          <p:cNvSpPr txBox="1"/>
          <p:nvPr/>
        </p:nvSpPr>
        <p:spPr>
          <a:xfrm>
            <a:off x="5838738" y="2050124"/>
            <a:ext cx="54780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267" name="Google Shape;267;g26ba99a7413_0_523"/>
          <p:cNvCxnSpPr/>
          <p:nvPr/>
        </p:nvCxnSpPr>
        <p:spPr>
          <a:xfrm>
            <a:off x="4230827" y="3294976"/>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68" name="Google Shape;268;g26ba99a7413_0_523"/>
          <p:cNvSpPr/>
          <p:nvPr/>
        </p:nvSpPr>
        <p:spPr>
          <a:xfrm>
            <a:off x="0" y="0"/>
            <a:ext cx="704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269" name="Google Shape;269;g26ba99a7413_0_523"/>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270" name="Google Shape;270;g26ba99a7413_0_523"/>
          <p:cNvPicPr preferRelativeResize="0"/>
          <p:nvPr/>
        </p:nvPicPr>
        <p:blipFill rotWithShape="1">
          <a:blip r:embed="rId4">
            <a:alphaModFix/>
          </a:blip>
          <a:srcRect b="0" l="16675" r="16675" t="0"/>
          <a:stretch/>
        </p:blipFill>
        <p:spPr>
          <a:xfrm>
            <a:off x="1037477" y="1136927"/>
            <a:ext cx="4316100" cy="431610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p:spPr>
      </p:pic>
      <p:sp>
        <p:nvSpPr>
          <p:cNvPr id="271" name="Google Shape;271;g26ba99a7413_0_523"/>
          <p:cNvSpPr/>
          <p:nvPr/>
        </p:nvSpPr>
        <p:spPr>
          <a:xfrm>
            <a:off x="279444" y="4823252"/>
            <a:ext cx="114900" cy="20346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2" name="Google Shape;272;g26ba99a7413_0_523"/>
          <p:cNvSpPr txBox="1"/>
          <p:nvPr/>
        </p:nvSpPr>
        <p:spPr>
          <a:xfrm>
            <a:off x="5838738" y="3592694"/>
            <a:ext cx="48573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4:14-30</a:t>
            </a:r>
            <a:endParaRPr b="0" i="0" sz="3888" u="none" cap="none" strike="noStrike">
              <a:solidFill>
                <a:schemeClr val="dk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18"/>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278" name="Google Shape;278;p18"/>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279" name="Google Shape;279;p18"/>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4:14-30</a:t>
            </a:r>
            <a:endParaRPr b="0" i="0" sz="3888" u="none" cap="none" strike="noStrike">
              <a:solidFill>
                <a:schemeClr val="dk1"/>
              </a:solidFill>
              <a:latin typeface="Lato"/>
              <a:ea typeface="Lato"/>
              <a:cs typeface="Lato"/>
              <a:sym typeface="Lato"/>
            </a:endParaRPr>
          </a:p>
        </p:txBody>
      </p:sp>
      <p:sp>
        <p:nvSpPr>
          <p:cNvPr id="280" name="Google Shape;280;p18"/>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81" name="Google Shape;281;p18"/>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82" name="Google Shape;282;p18"/>
          <p:cNvSpPr txBox="1"/>
          <p:nvPr/>
        </p:nvSpPr>
        <p:spPr>
          <a:xfrm>
            <a:off x="4127381" y="4163146"/>
            <a:ext cx="7432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¿Cuál es el punto principal de la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83" name="Google Shape;283;p18"/>
          <p:cNvPicPr preferRelativeResize="0"/>
          <p:nvPr/>
        </p:nvPicPr>
        <p:blipFill rotWithShape="1">
          <a:blip r:embed="rId4">
            <a:alphaModFix/>
          </a:blip>
          <a:srcRect b="0" l="0" r="0" t="0"/>
          <a:stretch/>
        </p:blipFill>
        <p:spPr>
          <a:xfrm>
            <a:off x="9253057" y="1681917"/>
            <a:ext cx="1247432" cy="1167468"/>
          </a:xfrm>
          <a:prstGeom prst="rect">
            <a:avLst/>
          </a:prstGeom>
          <a:noFill/>
          <a:ln>
            <a:noFill/>
          </a:ln>
        </p:spPr>
      </p:pic>
      <p:pic>
        <p:nvPicPr>
          <p:cNvPr descr="A green bird with leaves&#10;&#10;Description automatically generated" id="284" name="Google Shape;284;p18"/>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g2ae621378b2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sp>
        <p:nvSpPr>
          <p:cNvPr id="289" name="Google Shape;289;p19"/>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290" name="Google Shape;290;p19"/>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291" name="Google Shape;291;p19"/>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4:14-30</a:t>
            </a:r>
            <a:endParaRPr b="0" i="0" sz="3888" u="none" cap="none" strike="noStrike">
              <a:solidFill>
                <a:schemeClr val="dk1"/>
              </a:solidFill>
              <a:latin typeface="Lato"/>
              <a:ea typeface="Lato"/>
              <a:cs typeface="Lato"/>
              <a:sym typeface="Lato"/>
            </a:endParaRPr>
          </a:p>
        </p:txBody>
      </p:sp>
      <p:sp>
        <p:nvSpPr>
          <p:cNvPr id="292" name="Google Shape;292;p19"/>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3" name="Google Shape;293;p19"/>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94" name="Google Shape;294;p19"/>
          <p:cNvSpPr txBox="1"/>
          <p:nvPr/>
        </p:nvSpPr>
        <p:spPr>
          <a:xfrm>
            <a:off x="4127381" y="4163146"/>
            <a:ext cx="743264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¿Qué pecado veo en esta historia y confieso en mi vida?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95" name="Google Shape;295;p19"/>
          <p:cNvPicPr preferRelativeResize="0"/>
          <p:nvPr/>
        </p:nvPicPr>
        <p:blipFill rotWithShape="1">
          <a:blip r:embed="rId4">
            <a:alphaModFix/>
          </a:blip>
          <a:srcRect b="0" l="0" r="0" t="0"/>
          <a:stretch/>
        </p:blipFill>
        <p:spPr>
          <a:xfrm>
            <a:off x="9009776" y="1619490"/>
            <a:ext cx="1490713" cy="1262317"/>
          </a:xfrm>
          <a:prstGeom prst="rect">
            <a:avLst/>
          </a:prstGeom>
          <a:noFill/>
          <a:ln>
            <a:noFill/>
          </a:ln>
        </p:spPr>
      </p:pic>
      <p:pic>
        <p:nvPicPr>
          <p:cNvPr descr="A green bird with leaves&#10;&#10;Description automatically generated" id="296" name="Google Shape;296;p19"/>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0" name="Shape 300"/>
        <p:cNvGrpSpPr/>
        <p:nvPr/>
      </p:nvGrpSpPr>
      <p:grpSpPr>
        <a:xfrm>
          <a:off x="0" y="0"/>
          <a:ext cx="0" cy="0"/>
          <a:chOff x="0" y="0"/>
          <a:chExt cx="0" cy="0"/>
        </a:xfrm>
      </p:grpSpPr>
      <p:sp>
        <p:nvSpPr>
          <p:cNvPr id="301" name="Google Shape;301;p20"/>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302" name="Google Shape;302;p20"/>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03" name="Google Shape;303;p20"/>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b="0" i="0" sz="3888" u="none" cap="none" strike="noStrike">
              <a:solidFill>
                <a:schemeClr val="dk1"/>
              </a:solidFill>
              <a:latin typeface="Lato"/>
              <a:ea typeface="Lato"/>
              <a:cs typeface="Lato"/>
              <a:sym typeface="Lato"/>
            </a:endParaRPr>
          </a:p>
        </p:txBody>
      </p:sp>
      <p:sp>
        <p:nvSpPr>
          <p:cNvPr id="304" name="Google Shape;304;p20"/>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05" name="Google Shape;305;p20"/>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06" name="Google Shape;306;p20"/>
          <p:cNvSpPr txBox="1"/>
          <p:nvPr/>
        </p:nvSpPr>
        <p:spPr>
          <a:xfrm>
            <a:off x="4127381" y="4163146"/>
            <a:ext cx="743264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¿En qué versos y palabras de esta historia veo el amor de Dios hacia mí?</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07" name="Google Shape;307;p20"/>
          <p:cNvPicPr preferRelativeResize="0"/>
          <p:nvPr/>
        </p:nvPicPr>
        <p:blipFill rotWithShape="1">
          <a:blip r:embed="rId4">
            <a:alphaModFix/>
          </a:blip>
          <a:srcRect b="0" l="0" r="0" t="0"/>
          <a:stretch/>
        </p:blipFill>
        <p:spPr>
          <a:xfrm>
            <a:off x="9384328" y="1686187"/>
            <a:ext cx="751710" cy="1092264"/>
          </a:xfrm>
          <a:prstGeom prst="rect">
            <a:avLst/>
          </a:prstGeom>
          <a:noFill/>
          <a:ln>
            <a:noFill/>
          </a:ln>
        </p:spPr>
      </p:pic>
      <p:pic>
        <p:nvPicPr>
          <p:cNvPr descr="A green bird with leaves&#10;&#10;Description automatically generated" id="308" name="Google Shape;308;p20"/>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21"/>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314" name="Google Shape;314;p21"/>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15" name="Google Shape;315;p21"/>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4:14-30</a:t>
            </a:r>
            <a:endParaRPr b="0" i="0" sz="3888" u="none" cap="none" strike="noStrike">
              <a:solidFill>
                <a:schemeClr val="dk1"/>
              </a:solidFill>
              <a:latin typeface="Lato"/>
              <a:ea typeface="Lato"/>
              <a:cs typeface="Lato"/>
              <a:sym typeface="Lato"/>
            </a:endParaRPr>
          </a:p>
        </p:txBody>
      </p:sp>
      <p:sp>
        <p:nvSpPr>
          <p:cNvPr id="316" name="Google Shape;316;p21"/>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17" name="Google Shape;317;p21"/>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18" name="Google Shape;318;p21"/>
          <p:cNvSpPr txBox="1"/>
          <p:nvPr/>
        </p:nvSpPr>
        <p:spPr>
          <a:xfrm>
            <a:off x="4127381" y="4163146"/>
            <a:ext cx="743264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¿Qué pediré que Dios obre en mí para poner en práctica su Palabra?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19" name="Google Shape;319;p21"/>
          <p:cNvPicPr preferRelativeResize="0"/>
          <p:nvPr/>
        </p:nvPicPr>
        <p:blipFill rotWithShape="1">
          <a:blip r:embed="rId4">
            <a:alphaModFix/>
          </a:blip>
          <a:srcRect b="0" l="0" r="0" t="0"/>
          <a:stretch/>
        </p:blipFill>
        <p:spPr>
          <a:xfrm>
            <a:off x="9227862" y="1722897"/>
            <a:ext cx="1016456" cy="1031081"/>
          </a:xfrm>
          <a:prstGeom prst="rect">
            <a:avLst/>
          </a:prstGeom>
          <a:noFill/>
          <a:ln>
            <a:noFill/>
          </a:ln>
        </p:spPr>
      </p:pic>
      <p:pic>
        <p:nvPicPr>
          <p:cNvPr descr="A green bird with leaves&#10;&#10;Description automatically generated" id="320" name="Google Shape;320;p21"/>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
        <p:nvSpPr>
          <p:cNvPr id="325" name="Google Shape;325;g26d2ca7f98b_0_122"/>
          <p:cNvSpPr txBox="1"/>
          <p:nvPr/>
        </p:nvSpPr>
        <p:spPr>
          <a:xfrm>
            <a:off x="5838738" y="3116924"/>
            <a:ext cx="5478000" cy="158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lang="en-US" sz="4860">
                <a:solidFill>
                  <a:srgbClr val="009444"/>
                </a:solidFill>
                <a:latin typeface="Lato"/>
                <a:ea typeface="Lato"/>
                <a:cs typeface="Lato"/>
                <a:sym typeface="Lato"/>
              </a:rPr>
              <a:t>Cómo contar una historia bíblica</a:t>
            </a:r>
            <a:endParaRPr b="0" i="0" sz="6000" u="none" cap="none" strike="noStrike">
              <a:solidFill>
                <a:srgbClr val="009444"/>
              </a:solidFill>
              <a:latin typeface="Lato"/>
              <a:ea typeface="Lato"/>
              <a:cs typeface="Lato"/>
              <a:sym typeface="Lato"/>
            </a:endParaRPr>
          </a:p>
        </p:txBody>
      </p:sp>
      <p:sp>
        <p:nvSpPr>
          <p:cNvPr id="326" name="Google Shape;326;g26d2ca7f98b_0_122"/>
          <p:cNvSpPr/>
          <p:nvPr/>
        </p:nvSpPr>
        <p:spPr>
          <a:xfrm>
            <a:off x="0" y="0"/>
            <a:ext cx="704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327" name="Google Shape;327;g26d2ca7f98b_0_122"/>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328" name="Google Shape;328;g26d2ca7f98b_0_122"/>
          <p:cNvPicPr preferRelativeResize="0"/>
          <p:nvPr/>
        </p:nvPicPr>
        <p:blipFill rotWithShape="1">
          <a:blip r:embed="rId4">
            <a:alphaModFix/>
          </a:blip>
          <a:srcRect b="16675" l="0" r="0" t="16675"/>
          <a:stretch/>
        </p:blipFill>
        <p:spPr>
          <a:xfrm>
            <a:off x="1037477" y="1136927"/>
            <a:ext cx="4316100" cy="431610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p:spPr>
      </p:pic>
      <p:sp>
        <p:nvSpPr>
          <p:cNvPr id="329" name="Google Shape;329;g26d2ca7f98b_0_122"/>
          <p:cNvSpPr/>
          <p:nvPr/>
        </p:nvSpPr>
        <p:spPr>
          <a:xfrm>
            <a:off x="279444" y="4823252"/>
            <a:ext cx="114900" cy="20346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3" name="Shape 333"/>
        <p:cNvGrpSpPr/>
        <p:nvPr/>
      </p:nvGrpSpPr>
      <p:grpSpPr>
        <a:xfrm>
          <a:off x="0" y="0"/>
          <a:ext cx="0" cy="0"/>
          <a:chOff x="0" y="0"/>
          <a:chExt cx="0" cy="0"/>
        </a:xfrm>
      </p:grpSpPr>
      <p:sp>
        <p:nvSpPr>
          <p:cNvPr id="334" name="Google Shape;334;g26d34d64f3b_0_4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5" name="Google Shape;335;g26d34d64f3b_0_41"/>
          <p:cNvSpPr txBox="1"/>
          <p:nvPr/>
        </p:nvSpPr>
        <p:spPr>
          <a:xfrm>
            <a:off x="2170450" y="3013525"/>
            <a:ext cx="8926200" cy="2555100"/>
          </a:xfrm>
          <a:prstGeom prst="rect">
            <a:avLst/>
          </a:prstGeom>
          <a:noFill/>
          <a:ln>
            <a:noFill/>
          </a:ln>
        </p:spPr>
        <p:txBody>
          <a:bodyPr anchorCtr="0" anchor="t" bIns="45700" lIns="91425" spcFirstLastPara="1" rIns="91425" wrap="square" tIns="45700">
            <a:spAutoFit/>
          </a:bodyPr>
          <a:lstStyle/>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Leer la Biblia directamente o otra traducción de la Biblia </a:t>
            </a:r>
            <a:endParaRPr sz="3200">
              <a:solidFill>
                <a:schemeClr val="dk1"/>
              </a:solidFill>
              <a:latin typeface="Lato"/>
              <a:ea typeface="Lato"/>
              <a:cs typeface="Lato"/>
              <a:sym typeface="Lato"/>
            </a:endParaRPr>
          </a:p>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Contar la historia en nuestras propias palabras</a:t>
            </a:r>
            <a:endParaRPr sz="3200">
              <a:solidFill>
                <a:schemeClr val="dk1"/>
              </a:solidFill>
              <a:latin typeface="Lato"/>
              <a:ea typeface="Lato"/>
              <a:cs typeface="Lato"/>
              <a:sym typeface="Lato"/>
            </a:endParaRPr>
          </a:p>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Usar imágenes o videos</a:t>
            </a:r>
            <a:endParaRPr sz="3200">
              <a:solidFill>
                <a:schemeClr val="dk1"/>
              </a:solidFill>
              <a:latin typeface="Lato"/>
              <a:ea typeface="Lato"/>
              <a:cs typeface="Lato"/>
              <a:sym typeface="Lato"/>
            </a:endParaRPr>
          </a:p>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Actuar la historia bíblica</a:t>
            </a:r>
            <a:endParaRPr sz="3200">
              <a:solidFill>
                <a:schemeClr val="dk1"/>
              </a:solidFill>
              <a:latin typeface="Lato"/>
              <a:ea typeface="Lato"/>
              <a:cs typeface="Lato"/>
              <a:sym typeface="Lato"/>
            </a:endParaRPr>
          </a:p>
        </p:txBody>
      </p:sp>
      <p:pic>
        <p:nvPicPr>
          <p:cNvPr descr="A green bird with leaves&#10;&#10;Description automatically generated" id="336" name="Google Shape;336;g26d34d64f3b_0_41"/>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
        <p:nvSpPr>
          <p:cNvPr id="337" name="Google Shape;337;g26d34d64f3b_0_41"/>
          <p:cNvSpPr txBox="1"/>
          <p:nvPr/>
        </p:nvSpPr>
        <p:spPr>
          <a:xfrm>
            <a:off x="2139557" y="1028268"/>
            <a:ext cx="7189500" cy="3084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4860">
                <a:solidFill>
                  <a:srgbClr val="009444"/>
                </a:solidFill>
                <a:latin typeface="Lato"/>
                <a:ea typeface="Lato"/>
                <a:cs typeface="Lato"/>
                <a:sym typeface="Lato"/>
              </a:rPr>
              <a:t>¿Cómo podemos contar una historia biblia? </a:t>
            </a:r>
            <a:endParaRPr sz="4860">
              <a:solidFill>
                <a:srgbClr val="009444"/>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4860">
              <a:solidFill>
                <a:srgbClr val="009444"/>
              </a:solidFill>
              <a:latin typeface="Lato"/>
              <a:ea typeface="Lato"/>
              <a:cs typeface="Lato"/>
              <a:sym typeface="Lato"/>
            </a:endParaRPr>
          </a:p>
          <a:p>
            <a:pPr indent="0" lvl="0" marL="0" marR="0" rtl="0" algn="l">
              <a:lnSpc>
                <a:spcPct val="100000"/>
              </a:lnSpc>
              <a:spcBef>
                <a:spcPts val="0"/>
              </a:spcBef>
              <a:spcAft>
                <a:spcPts val="0"/>
              </a:spcAft>
              <a:buClr>
                <a:srgbClr val="000000"/>
              </a:buClr>
              <a:buSzPts val="4860"/>
              <a:buFont typeface="Arial"/>
              <a:buNone/>
            </a:pPr>
            <a:r>
              <a:t/>
            </a:r>
            <a:endParaRPr sz="4860">
              <a:solidFill>
                <a:srgbClr val="009444"/>
              </a:solidFill>
              <a:latin typeface="Lato"/>
              <a:ea typeface="Lato"/>
              <a:cs typeface="Lato"/>
              <a:sym typeface="Lato"/>
            </a:endParaRPr>
          </a:p>
        </p:txBody>
      </p:sp>
      <p:cxnSp>
        <p:nvCxnSpPr>
          <p:cNvPr id="338" name="Google Shape;338;g26d34d64f3b_0_41"/>
          <p:cNvCxnSpPr/>
          <p:nvPr/>
        </p:nvCxnSpPr>
        <p:spPr>
          <a:xfrm>
            <a:off x="2243002" y="2806520"/>
            <a:ext cx="6269700" cy="0"/>
          </a:xfrm>
          <a:prstGeom prst="straightConnector1">
            <a:avLst/>
          </a:prstGeom>
          <a:noFill/>
          <a:ln cap="flat" cmpd="sng" w="38100">
            <a:solidFill>
              <a:srgbClr val="7F7F7F"/>
            </a:solidFill>
            <a:prstDash val="solid"/>
            <a:miter lim="800000"/>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g26d2ca7f98b_0_15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4" name="Google Shape;344;g26d2ca7f98b_0_151"/>
          <p:cNvSpPr txBox="1"/>
          <p:nvPr/>
        </p:nvSpPr>
        <p:spPr>
          <a:xfrm>
            <a:off x="3923050" y="2556325"/>
            <a:ext cx="8926200" cy="1723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3200">
                <a:solidFill>
                  <a:schemeClr val="dk1"/>
                </a:solidFill>
                <a:latin typeface="Lato"/>
                <a:ea typeface="Lato"/>
                <a:cs typeface="Lato"/>
                <a:sym typeface="Lato"/>
              </a:rPr>
              <a:t>Ser fiel a la palabra de Dios</a:t>
            </a:r>
            <a:endParaRPr b="1" sz="3200">
              <a:solidFill>
                <a:schemeClr val="dk1"/>
              </a:solidFill>
              <a:latin typeface="Lato"/>
              <a:ea typeface="Lato"/>
              <a:cs typeface="Lato"/>
              <a:sym typeface="Lato"/>
            </a:endParaRPr>
          </a:p>
          <a:p>
            <a:pPr indent="0" lvl="0" marL="0" rtl="0" algn="l">
              <a:spcBef>
                <a:spcPts val="0"/>
              </a:spcBef>
              <a:spcAft>
                <a:spcPts val="0"/>
              </a:spcAft>
              <a:buNone/>
            </a:pPr>
            <a:r>
              <a:t/>
            </a:r>
            <a:endParaRPr b="1" sz="3200">
              <a:solidFill>
                <a:schemeClr val="dk1"/>
              </a:solidFill>
              <a:latin typeface="Lato"/>
              <a:ea typeface="Lato"/>
              <a:cs typeface="Lato"/>
              <a:sym typeface="Lato"/>
            </a:endParaRPr>
          </a:p>
          <a:p>
            <a:pPr indent="0" lvl="0" marL="0" rtl="0" algn="l">
              <a:spcBef>
                <a:spcPts val="0"/>
              </a:spcBef>
              <a:spcAft>
                <a:spcPts val="0"/>
              </a:spcAft>
              <a:buNone/>
            </a:pPr>
            <a:r>
              <a:t/>
            </a:r>
            <a:endParaRPr b="1" sz="1000">
              <a:solidFill>
                <a:schemeClr val="dk1"/>
              </a:solidFill>
              <a:latin typeface="Lato"/>
              <a:ea typeface="Lato"/>
              <a:cs typeface="Lato"/>
              <a:sym typeface="Lato"/>
            </a:endParaRPr>
          </a:p>
          <a:p>
            <a:pPr indent="0" lvl="0" marL="0" rtl="0" algn="l">
              <a:spcBef>
                <a:spcPts val="0"/>
              </a:spcBef>
              <a:spcAft>
                <a:spcPts val="0"/>
              </a:spcAft>
              <a:buNone/>
            </a:pPr>
            <a:r>
              <a:rPr b="1" lang="en-US" sz="3200">
                <a:solidFill>
                  <a:schemeClr val="dk1"/>
                </a:solidFill>
                <a:latin typeface="Lato"/>
                <a:ea typeface="Lato"/>
                <a:cs typeface="Lato"/>
                <a:sym typeface="Lato"/>
              </a:rPr>
              <a:t>Considerar al público</a:t>
            </a:r>
            <a:endParaRPr b="1" sz="3200">
              <a:solidFill>
                <a:schemeClr val="dk1"/>
              </a:solidFill>
              <a:latin typeface="Lato"/>
              <a:ea typeface="Lato"/>
              <a:cs typeface="Lato"/>
              <a:sym typeface="Lato"/>
            </a:endParaRPr>
          </a:p>
        </p:txBody>
      </p:sp>
      <p:pic>
        <p:nvPicPr>
          <p:cNvPr descr="A green bird with leaves&#10;&#10;Description automatically generated" id="345" name="Google Shape;345;g26d2ca7f98b_0_151"/>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346" name="Google Shape;346;g26d2ca7f98b_0_151"/>
          <p:cNvPicPr preferRelativeResize="0"/>
          <p:nvPr/>
        </p:nvPicPr>
        <p:blipFill>
          <a:blip r:embed="rId4">
            <a:alphaModFix/>
          </a:blip>
          <a:stretch>
            <a:fillRect/>
          </a:stretch>
        </p:blipFill>
        <p:spPr>
          <a:xfrm>
            <a:off x="2322875" y="1814450"/>
            <a:ext cx="2083174" cy="2083174"/>
          </a:xfrm>
          <a:prstGeom prst="rect">
            <a:avLst/>
          </a:prstGeom>
          <a:noFill/>
          <a:ln>
            <a:noFill/>
          </a:ln>
        </p:spPr>
      </p:pic>
      <p:pic>
        <p:nvPicPr>
          <p:cNvPr id="347" name="Google Shape;347;g26d2ca7f98b_0_151"/>
          <p:cNvPicPr preferRelativeResize="0"/>
          <p:nvPr/>
        </p:nvPicPr>
        <p:blipFill>
          <a:blip r:embed="rId4">
            <a:alphaModFix/>
          </a:blip>
          <a:stretch>
            <a:fillRect/>
          </a:stretch>
        </p:blipFill>
        <p:spPr>
          <a:xfrm>
            <a:off x="2322875" y="2957450"/>
            <a:ext cx="2083174" cy="20831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1" name="Shape 351"/>
        <p:cNvGrpSpPr/>
        <p:nvPr/>
      </p:nvGrpSpPr>
      <p:grpSpPr>
        <a:xfrm>
          <a:off x="0" y="0"/>
          <a:ext cx="0" cy="0"/>
          <a:chOff x="0" y="0"/>
          <a:chExt cx="0" cy="0"/>
        </a:xfrm>
      </p:grpSpPr>
      <p:sp>
        <p:nvSpPr>
          <p:cNvPr id="352" name="Google Shape;352;g26d2ca7f98b_0_160"/>
          <p:cNvSpPr txBox="1"/>
          <p:nvPr/>
        </p:nvSpPr>
        <p:spPr>
          <a:xfrm>
            <a:off x="5838738" y="2659724"/>
            <a:ext cx="5478000" cy="233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lang="en-US" sz="4860">
                <a:solidFill>
                  <a:srgbClr val="009444"/>
                </a:solidFill>
                <a:latin typeface="Lato"/>
                <a:ea typeface="Lato"/>
                <a:cs typeface="Lato"/>
                <a:sym typeface="Lato"/>
              </a:rPr>
              <a:t>Cómo prepararse para compartir la palabra de Dios</a:t>
            </a:r>
            <a:endParaRPr b="0" i="0" sz="6000" u="none" cap="none" strike="noStrike">
              <a:solidFill>
                <a:srgbClr val="009444"/>
              </a:solidFill>
              <a:latin typeface="Lato"/>
              <a:ea typeface="Lato"/>
              <a:cs typeface="Lato"/>
              <a:sym typeface="Lato"/>
            </a:endParaRPr>
          </a:p>
        </p:txBody>
      </p:sp>
      <p:sp>
        <p:nvSpPr>
          <p:cNvPr id="353" name="Google Shape;353;g26d2ca7f98b_0_160"/>
          <p:cNvSpPr/>
          <p:nvPr/>
        </p:nvSpPr>
        <p:spPr>
          <a:xfrm>
            <a:off x="0" y="0"/>
            <a:ext cx="704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354" name="Google Shape;354;g26d2ca7f98b_0_160"/>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355" name="Google Shape;355;g26d2ca7f98b_0_160"/>
          <p:cNvPicPr preferRelativeResize="0"/>
          <p:nvPr/>
        </p:nvPicPr>
        <p:blipFill rotWithShape="1">
          <a:blip r:embed="rId4">
            <a:alphaModFix/>
          </a:blip>
          <a:srcRect b="0" l="12451" r="12451" t="0"/>
          <a:stretch/>
        </p:blipFill>
        <p:spPr>
          <a:xfrm>
            <a:off x="1037477" y="1136927"/>
            <a:ext cx="4316100" cy="431610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p:spPr>
      </p:pic>
      <p:sp>
        <p:nvSpPr>
          <p:cNvPr id="356" name="Google Shape;356;g26d2ca7f98b_0_160"/>
          <p:cNvSpPr/>
          <p:nvPr/>
        </p:nvSpPr>
        <p:spPr>
          <a:xfrm>
            <a:off x="279444" y="4823252"/>
            <a:ext cx="114900" cy="20346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0" name="Shape 360"/>
        <p:cNvGrpSpPr/>
        <p:nvPr/>
      </p:nvGrpSpPr>
      <p:grpSpPr>
        <a:xfrm>
          <a:off x="0" y="0"/>
          <a:ext cx="0" cy="0"/>
          <a:chOff x="0" y="0"/>
          <a:chExt cx="0" cy="0"/>
        </a:xfrm>
      </p:grpSpPr>
      <p:sp>
        <p:nvSpPr>
          <p:cNvPr id="361" name="Google Shape;361;g26d2ca7f98b_0_17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2" name="Google Shape;362;g26d2ca7f98b_0_171"/>
          <p:cNvSpPr txBox="1"/>
          <p:nvPr/>
        </p:nvSpPr>
        <p:spPr>
          <a:xfrm>
            <a:off x="2170450" y="1870525"/>
            <a:ext cx="9204300" cy="3796800"/>
          </a:xfrm>
          <a:prstGeom prst="rect">
            <a:avLst/>
          </a:prstGeom>
          <a:noFill/>
          <a:ln>
            <a:noFill/>
          </a:ln>
        </p:spPr>
        <p:txBody>
          <a:bodyPr anchorCtr="0" anchor="t" bIns="45700" lIns="91425" spcFirstLastPara="1" rIns="91425" wrap="square" tIns="45700">
            <a:spAutoFit/>
          </a:bodyPr>
          <a:lstStyle/>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Primero, recordamos las promesas de Dios</a:t>
            </a:r>
            <a:endParaRPr sz="3200">
              <a:solidFill>
                <a:schemeClr val="dk1"/>
              </a:solidFill>
              <a:latin typeface="Lato"/>
              <a:ea typeface="Lato"/>
              <a:cs typeface="Lato"/>
              <a:sym typeface="Lato"/>
            </a:endParaRPr>
          </a:p>
          <a:p>
            <a:pPr indent="-431800" lvl="1" marL="914400" rtl="0" algn="l">
              <a:spcBef>
                <a:spcPts val="1000"/>
              </a:spcBef>
              <a:spcAft>
                <a:spcPts val="0"/>
              </a:spcAft>
              <a:buClr>
                <a:schemeClr val="dk1"/>
              </a:buClr>
              <a:buSzPts val="3200"/>
              <a:buFont typeface="Lato"/>
              <a:buChar char="○"/>
            </a:pPr>
            <a:r>
              <a:rPr i="1" lang="en-US" sz="3200">
                <a:solidFill>
                  <a:schemeClr val="dk1"/>
                </a:solidFill>
                <a:latin typeface="Lato"/>
                <a:ea typeface="Lato"/>
                <a:cs typeface="Lato"/>
                <a:sym typeface="Lato"/>
              </a:rPr>
              <a:t>Así que la fe viene como resultado de oír el mensaje, y el mensaje que se oye es la palabra de Cristo.  (Romanos 10:17)</a:t>
            </a:r>
            <a:endParaRPr i="1" sz="3200">
              <a:solidFill>
                <a:schemeClr val="dk1"/>
              </a:solidFill>
              <a:latin typeface="Lato"/>
              <a:ea typeface="Lato"/>
              <a:cs typeface="Lato"/>
              <a:sym typeface="Lato"/>
            </a:endParaRPr>
          </a:p>
          <a:p>
            <a:pPr indent="-431800" lvl="1" marL="914400" rtl="0" algn="l">
              <a:spcBef>
                <a:spcPts val="1000"/>
              </a:spcBef>
              <a:spcAft>
                <a:spcPts val="1000"/>
              </a:spcAft>
              <a:buClr>
                <a:schemeClr val="dk1"/>
              </a:buClr>
              <a:buSzPts val="3200"/>
              <a:buFont typeface="Lato"/>
              <a:buChar char="○"/>
            </a:pPr>
            <a:r>
              <a:rPr i="1" lang="en-US" sz="3200">
                <a:solidFill>
                  <a:schemeClr val="dk1"/>
                </a:solidFill>
                <a:latin typeface="Lato"/>
                <a:ea typeface="Lato"/>
                <a:cs typeface="Lato"/>
                <a:sym typeface="Lato"/>
              </a:rPr>
              <a:t>Así es también la palabra que sale de mi boca: no volverá a mi vacía, sino que hará lo que yo deseo y cumplirá con mis propósitos. (Isaías 55:11)</a:t>
            </a:r>
            <a:endParaRPr i="1" sz="3200">
              <a:solidFill>
                <a:schemeClr val="dk1"/>
              </a:solidFill>
              <a:latin typeface="Lato"/>
              <a:ea typeface="Lato"/>
              <a:cs typeface="Lato"/>
              <a:sym typeface="Lato"/>
            </a:endParaRPr>
          </a:p>
        </p:txBody>
      </p:sp>
      <p:pic>
        <p:nvPicPr>
          <p:cNvPr descr="A green bird with leaves&#10;&#10;Description automatically generated" id="363" name="Google Shape;363;g26d2ca7f98b_0_171"/>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g26d2ca7f98b_0_18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9" name="Google Shape;369;g26d2ca7f98b_0_183"/>
          <p:cNvSpPr txBox="1"/>
          <p:nvPr/>
        </p:nvSpPr>
        <p:spPr>
          <a:xfrm>
            <a:off x="2170450" y="1870525"/>
            <a:ext cx="9204300" cy="2683500"/>
          </a:xfrm>
          <a:prstGeom prst="rect">
            <a:avLst/>
          </a:prstGeom>
          <a:noFill/>
          <a:ln>
            <a:noFill/>
          </a:ln>
        </p:spPr>
        <p:txBody>
          <a:bodyPr anchorCtr="0" anchor="t" bIns="45700" lIns="91425" spcFirstLastPara="1" rIns="91425" wrap="square" tIns="45700">
            <a:spAutoFit/>
          </a:bodyPr>
          <a:lstStyle/>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Pedimos que el Espíritu Santo nos de las palabras correctas para Su gloria. </a:t>
            </a:r>
            <a:endParaRPr sz="3200">
              <a:solidFill>
                <a:schemeClr val="dk1"/>
              </a:solidFill>
              <a:latin typeface="Lato"/>
              <a:ea typeface="Lato"/>
              <a:cs typeface="Lato"/>
              <a:sym typeface="Lato"/>
            </a:endParaRPr>
          </a:p>
          <a:p>
            <a:pPr indent="-431800" lvl="1" marL="914400" rtl="0" algn="l">
              <a:spcBef>
                <a:spcPts val="1000"/>
              </a:spcBef>
              <a:spcAft>
                <a:spcPts val="1000"/>
              </a:spcAft>
              <a:buClr>
                <a:schemeClr val="dk1"/>
              </a:buClr>
              <a:buSzPts val="3200"/>
              <a:buFont typeface="Lato"/>
              <a:buChar char="○"/>
            </a:pPr>
            <a:r>
              <a:rPr i="1" lang="en-US" sz="3200">
                <a:solidFill>
                  <a:schemeClr val="dk1"/>
                </a:solidFill>
                <a:latin typeface="Lato"/>
                <a:ea typeface="Lato"/>
                <a:cs typeface="Lato"/>
                <a:sym typeface="Lato"/>
              </a:rPr>
              <a:t>Sean, pues, aceptables ante ti mis palabras y mis pensamientos, oh Señor, roca mí y redentor mío. (Salmo 19:14)</a:t>
            </a:r>
            <a:endParaRPr i="1" sz="3200">
              <a:solidFill>
                <a:schemeClr val="dk1"/>
              </a:solidFill>
              <a:latin typeface="Lato"/>
              <a:ea typeface="Lato"/>
              <a:cs typeface="Lato"/>
              <a:sym typeface="Lato"/>
            </a:endParaRPr>
          </a:p>
        </p:txBody>
      </p:sp>
      <p:pic>
        <p:nvPicPr>
          <p:cNvPr descr="A green bird with leaves&#10;&#10;Description automatically generated" id="370" name="Google Shape;370;g26d2ca7f98b_0_183"/>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g26d2ca7f98b_0_191"/>
          <p:cNvSpPr txBox="1"/>
          <p:nvPr/>
        </p:nvSpPr>
        <p:spPr>
          <a:xfrm>
            <a:off x="2170450" y="1870525"/>
            <a:ext cx="9204300" cy="2319000"/>
          </a:xfrm>
          <a:prstGeom prst="rect">
            <a:avLst/>
          </a:prstGeom>
          <a:noFill/>
          <a:ln>
            <a:noFill/>
          </a:ln>
        </p:spPr>
        <p:txBody>
          <a:bodyPr anchorCtr="0" anchor="t" bIns="45700" lIns="91425" spcFirstLastPara="1" rIns="91425" wrap="square" tIns="45700">
            <a:spAutoFit/>
          </a:bodyPr>
          <a:lstStyle/>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Leer la historia algunas veces usando las preguntas de Considerar</a:t>
            </a:r>
            <a:endParaRPr sz="3200">
              <a:solidFill>
                <a:schemeClr val="dk1"/>
              </a:solidFill>
              <a:latin typeface="Lato"/>
              <a:ea typeface="Lato"/>
              <a:cs typeface="Lato"/>
              <a:sym typeface="Lato"/>
            </a:endParaRPr>
          </a:p>
          <a:p>
            <a:pPr indent="-431800" lvl="0" marL="457200" rtl="0" algn="l">
              <a:spcBef>
                <a:spcPts val="1000"/>
              </a:spcBef>
              <a:spcAft>
                <a:spcPts val="0"/>
              </a:spcAft>
              <a:buClr>
                <a:schemeClr val="dk1"/>
              </a:buClr>
              <a:buSzPts val="3200"/>
              <a:buFont typeface="Lato"/>
              <a:buChar char="●"/>
            </a:pPr>
            <a:r>
              <a:rPr lang="en-US" sz="3200">
                <a:solidFill>
                  <a:schemeClr val="dk1"/>
                </a:solidFill>
                <a:latin typeface="Lato"/>
                <a:ea typeface="Lato"/>
                <a:cs typeface="Lato"/>
                <a:sym typeface="Lato"/>
              </a:rPr>
              <a:t>Practicar! Con el espejo, con un familiar, etc. </a:t>
            </a:r>
            <a:endParaRPr sz="3200">
              <a:solidFill>
                <a:schemeClr val="dk1"/>
              </a:solidFill>
              <a:latin typeface="Lato"/>
              <a:ea typeface="Lato"/>
              <a:cs typeface="Lato"/>
              <a:sym typeface="Lato"/>
            </a:endParaRPr>
          </a:p>
          <a:p>
            <a:pPr indent="-431800" lvl="0" marL="457200" rtl="0" algn="l">
              <a:spcBef>
                <a:spcPts val="1000"/>
              </a:spcBef>
              <a:spcAft>
                <a:spcPts val="1000"/>
              </a:spcAft>
              <a:buClr>
                <a:schemeClr val="dk1"/>
              </a:buClr>
              <a:buSzPts val="3200"/>
              <a:buFont typeface="Lato"/>
              <a:buChar char="●"/>
            </a:pPr>
            <a:r>
              <a:rPr lang="en-US" sz="3200">
                <a:solidFill>
                  <a:schemeClr val="dk1"/>
                </a:solidFill>
                <a:latin typeface="Lato"/>
                <a:ea typeface="Lato"/>
                <a:cs typeface="Lato"/>
                <a:sym typeface="Lato"/>
              </a:rPr>
              <a:t>Usar el Método de las 4 C</a:t>
            </a:r>
            <a:endParaRPr i="1" sz="3200">
              <a:solidFill>
                <a:schemeClr val="dk1"/>
              </a:solidFill>
              <a:latin typeface="Lato"/>
              <a:ea typeface="Lato"/>
              <a:cs typeface="Lato"/>
              <a:sym typeface="Lato"/>
            </a:endParaRPr>
          </a:p>
        </p:txBody>
      </p:sp>
      <p:sp>
        <p:nvSpPr>
          <p:cNvPr id="376" name="Google Shape;376;g26d2ca7f98b_0_19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377" name="Google Shape;377;g26d2ca7f98b_0_191"/>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2"/>
          <p:cNvSpPr txBox="1"/>
          <p:nvPr/>
        </p:nvSpPr>
        <p:spPr>
          <a:xfrm>
            <a:off x="4127382" y="1806843"/>
            <a:ext cx="5017663"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Lección </a:t>
            </a:r>
            <a:r>
              <a:rPr lang="en-US" sz="4860">
                <a:solidFill>
                  <a:srgbClr val="009444"/>
                </a:solidFill>
                <a:latin typeface="Lato"/>
                <a:ea typeface="Lato"/>
                <a:cs typeface="Lato"/>
                <a:sym typeface="Lato"/>
              </a:rPr>
              <a:t>7</a:t>
            </a:r>
            <a:endParaRPr b="0" i="0" sz="6000" u="none" cap="none" strike="noStrike">
              <a:solidFill>
                <a:srgbClr val="009444"/>
              </a:solidFill>
              <a:latin typeface="Lato"/>
              <a:ea typeface="Lato"/>
              <a:cs typeface="Lato"/>
              <a:sym typeface="Lato"/>
            </a:endParaRPr>
          </a:p>
        </p:txBody>
      </p:sp>
      <p:cxnSp>
        <p:nvCxnSpPr>
          <p:cNvPr id="101" name="Google Shape;101;p2"/>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102" name="Google Shape;102;p2"/>
          <p:cNvSpPr txBox="1"/>
          <p:nvPr/>
        </p:nvSpPr>
        <p:spPr>
          <a:xfrm>
            <a:off x="4127371" y="3349425"/>
            <a:ext cx="77721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En Casa en Galilea</a:t>
            </a:r>
            <a:endParaRPr b="0" i="0" sz="3888" u="none" cap="none" strike="noStrike">
              <a:solidFill>
                <a:schemeClr val="dk1"/>
              </a:solidFill>
              <a:latin typeface="Lato"/>
              <a:ea typeface="Lato"/>
              <a:cs typeface="Lato"/>
              <a:sym typeface="Lato"/>
            </a:endParaRPr>
          </a:p>
        </p:txBody>
      </p:sp>
      <p:sp>
        <p:nvSpPr>
          <p:cNvPr id="103" name="Google Shape;103;p2"/>
          <p:cNvSpPr txBox="1"/>
          <p:nvPr/>
        </p:nvSpPr>
        <p:spPr>
          <a:xfrm>
            <a:off x="4127371" y="4122125"/>
            <a:ext cx="75786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4:14-30</a:t>
            </a:r>
            <a:endParaRPr b="0" i="0" sz="3888" u="none" cap="none" strike="noStrike">
              <a:solidFill>
                <a:schemeClr val="dk1"/>
              </a:solidFill>
              <a:latin typeface="Lato"/>
              <a:ea typeface="Lato"/>
              <a:cs typeface="Lato"/>
              <a:sym typeface="Lato"/>
            </a:endParaRPr>
          </a:p>
        </p:txBody>
      </p:sp>
      <p:sp>
        <p:nvSpPr>
          <p:cNvPr id="104" name="Google Shape;104;p2"/>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circle with a white book and a magnifying glass&#10;&#10;Description automatically generated" id="105" name="Google Shape;105;p2"/>
          <p:cNvPicPr preferRelativeResize="0"/>
          <p:nvPr/>
        </p:nvPicPr>
        <p:blipFill rotWithShape="1">
          <a:blip r:embed="rId3">
            <a:alphaModFix/>
          </a:blip>
          <a:srcRect b="0" l="0" r="0" t="0"/>
          <a:stretch/>
        </p:blipFill>
        <p:spPr>
          <a:xfrm>
            <a:off x="476645" y="1552538"/>
            <a:ext cx="3125597" cy="3218437"/>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106" name="Google Shape;106;p2"/>
          <p:cNvPicPr preferRelativeResize="0"/>
          <p:nvPr/>
        </p:nvPicPr>
        <p:blipFill rotWithShape="1">
          <a:blip r:embed="rId4">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sp>
        <p:nvSpPr>
          <p:cNvPr id="382" name="Google Shape;382;g26d2ca7f98b_0_200"/>
          <p:cNvSpPr txBox="1"/>
          <p:nvPr/>
        </p:nvSpPr>
        <p:spPr>
          <a:xfrm>
            <a:off x="1493850" y="5101925"/>
            <a:ext cx="9204300" cy="10773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1000"/>
              </a:spcAft>
              <a:buNone/>
            </a:pPr>
            <a:r>
              <a:rPr b="1" lang="en-US" sz="3200">
                <a:solidFill>
                  <a:schemeClr val="dk1"/>
                </a:solidFill>
                <a:latin typeface="Lato"/>
                <a:ea typeface="Lato"/>
                <a:cs typeface="Lato"/>
                <a:sym typeface="Lato"/>
              </a:rPr>
              <a:t>¿La Teología de la Gloria o la Teología de la Cruz? ¿Cuál predicó Jesús?</a:t>
            </a:r>
            <a:endParaRPr b="1" sz="3200">
              <a:solidFill>
                <a:schemeClr val="dk1"/>
              </a:solidFill>
              <a:latin typeface="Lato"/>
              <a:ea typeface="Lato"/>
              <a:cs typeface="Lato"/>
              <a:sym typeface="Lato"/>
            </a:endParaRPr>
          </a:p>
        </p:txBody>
      </p:sp>
      <p:pic>
        <p:nvPicPr>
          <p:cNvPr descr="A green bird with leaves&#10;&#10;Description automatically generated" id="383" name="Google Shape;383;g26d2ca7f98b_0_200"/>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
        <p:nvSpPr>
          <p:cNvPr id="384" name="Google Shape;384;g26d2ca7f98b_0_200"/>
          <p:cNvSpPr/>
          <p:nvPr/>
        </p:nvSpPr>
        <p:spPr>
          <a:xfrm>
            <a:off x="1100838" y="1460350"/>
            <a:ext cx="4950000" cy="2882700"/>
          </a:xfrm>
          <a:prstGeom prst="rightArrow">
            <a:avLst>
              <a:gd fmla="val 50000" name="adj1"/>
              <a:gd fmla="val 50000" name="adj2"/>
            </a:avLst>
          </a:prstGeom>
          <a:solidFill>
            <a:srgbClr val="E3BB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1000"/>
              </a:spcAft>
              <a:buClr>
                <a:schemeClr val="dk1"/>
              </a:buClr>
              <a:buSzPts val="1100"/>
              <a:buFont typeface="Arial"/>
              <a:buNone/>
            </a:pPr>
            <a:r>
              <a:rPr b="1" lang="en-US" sz="3200">
                <a:solidFill>
                  <a:schemeClr val="lt1"/>
                </a:solidFill>
                <a:latin typeface="Lato"/>
                <a:ea typeface="Lato"/>
                <a:cs typeface="Lato"/>
                <a:sym typeface="Lato"/>
              </a:rPr>
              <a:t>Teología de la Gloria </a:t>
            </a:r>
            <a:endParaRPr>
              <a:solidFill>
                <a:schemeClr val="lt1"/>
              </a:solidFill>
              <a:latin typeface="Calibri"/>
              <a:ea typeface="Calibri"/>
              <a:cs typeface="Calibri"/>
              <a:sym typeface="Calibri"/>
            </a:endParaRPr>
          </a:p>
        </p:txBody>
      </p:sp>
      <p:sp>
        <p:nvSpPr>
          <p:cNvPr id="385" name="Google Shape;385;g26d2ca7f98b_0_200"/>
          <p:cNvSpPr/>
          <p:nvPr/>
        </p:nvSpPr>
        <p:spPr>
          <a:xfrm flipH="1">
            <a:off x="6141163" y="1460350"/>
            <a:ext cx="4950000" cy="2882700"/>
          </a:xfrm>
          <a:prstGeom prst="rightArrow">
            <a:avLst>
              <a:gd fmla="val 50000" name="adj1"/>
              <a:gd fmla="val 50000" name="adj2"/>
            </a:avLst>
          </a:prstGeom>
          <a:solidFill>
            <a:srgbClr val="E3BB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1000"/>
              </a:spcAft>
              <a:buClr>
                <a:schemeClr val="dk1"/>
              </a:buClr>
              <a:buSzPts val="1100"/>
              <a:buFont typeface="Arial"/>
              <a:buNone/>
            </a:pPr>
            <a:r>
              <a:rPr b="1" lang="en-US" sz="3200">
                <a:solidFill>
                  <a:schemeClr val="lt1"/>
                </a:solidFill>
                <a:latin typeface="Lato"/>
                <a:ea typeface="Lato"/>
                <a:cs typeface="Lato"/>
                <a:sym typeface="Lato"/>
              </a:rPr>
              <a:t>Teología de la Cruz</a:t>
            </a:r>
            <a:endParaRPr>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g26d2ca7f98b_0_209"/>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391" name="Google Shape;391;g26d2ca7f98b_0_209"/>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
        <p:nvSpPr>
          <p:cNvPr id="392" name="Google Shape;392;g26d2ca7f98b_0_209"/>
          <p:cNvSpPr txBox="1"/>
          <p:nvPr/>
        </p:nvSpPr>
        <p:spPr>
          <a:xfrm>
            <a:off x="2170450" y="2175325"/>
            <a:ext cx="9403200" cy="2555100"/>
          </a:xfrm>
          <a:prstGeom prst="rect">
            <a:avLst/>
          </a:prstGeom>
          <a:noFill/>
          <a:ln>
            <a:noFill/>
          </a:ln>
        </p:spPr>
        <p:txBody>
          <a:bodyPr anchorCtr="0" anchor="t" bIns="45700" lIns="91425" spcFirstLastPara="1" rIns="91425" wrap="square" tIns="45700">
            <a:spAutoFit/>
          </a:bodyPr>
          <a:lstStyle/>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Triunfo yo mismo sobre cada pecado y problema</a:t>
            </a:r>
            <a:endParaRPr sz="3200">
              <a:solidFill>
                <a:schemeClr val="dk1"/>
              </a:solidFill>
              <a:latin typeface="Lato"/>
              <a:ea typeface="Lato"/>
              <a:cs typeface="Lato"/>
              <a:sym typeface="Lato"/>
            </a:endParaRPr>
          </a:p>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Todo lo puedo porque yo soy capaz</a:t>
            </a:r>
            <a:endParaRPr sz="3200">
              <a:solidFill>
                <a:schemeClr val="dk1"/>
              </a:solidFill>
              <a:latin typeface="Lato"/>
              <a:ea typeface="Lato"/>
              <a:cs typeface="Lato"/>
              <a:sym typeface="Lato"/>
            </a:endParaRPr>
          </a:p>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“Nuestra iglesia nunca tiene problemas…”</a:t>
            </a:r>
            <a:endParaRPr sz="3200">
              <a:solidFill>
                <a:schemeClr val="dk1"/>
              </a:solidFill>
              <a:latin typeface="Lato"/>
              <a:ea typeface="Lato"/>
              <a:cs typeface="Lato"/>
              <a:sym typeface="Lato"/>
            </a:endParaRPr>
          </a:p>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Destinado al Éxito y la Prosperidad </a:t>
            </a:r>
            <a:endParaRPr sz="3200">
              <a:solidFill>
                <a:schemeClr val="dk1"/>
              </a:solidFill>
              <a:latin typeface="Lato"/>
              <a:ea typeface="Lato"/>
              <a:cs typeface="Lato"/>
              <a:sym typeface="Lato"/>
            </a:endParaRPr>
          </a:p>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“Si tú crees…”</a:t>
            </a:r>
            <a:endParaRPr sz="3200">
              <a:solidFill>
                <a:schemeClr val="dk1"/>
              </a:solidFill>
              <a:latin typeface="Lato"/>
              <a:ea typeface="Lato"/>
              <a:cs typeface="Lato"/>
              <a:sym typeface="Lato"/>
            </a:endParaRPr>
          </a:p>
        </p:txBody>
      </p:sp>
      <p:sp>
        <p:nvSpPr>
          <p:cNvPr id="393" name="Google Shape;393;g26d2ca7f98b_0_209"/>
          <p:cNvSpPr txBox="1"/>
          <p:nvPr/>
        </p:nvSpPr>
        <p:spPr>
          <a:xfrm>
            <a:off x="2139557" y="1028268"/>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lang="en-US" sz="4860">
                <a:solidFill>
                  <a:srgbClr val="009444"/>
                </a:solidFill>
                <a:latin typeface="Lato"/>
                <a:ea typeface="Lato"/>
                <a:cs typeface="Lato"/>
                <a:sym typeface="Lato"/>
              </a:rPr>
              <a:t>Teología de la Gloria</a:t>
            </a:r>
            <a:endParaRPr sz="4860">
              <a:solidFill>
                <a:srgbClr val="009444"/>
              </a:solidFill>
              <a:latin typeface="Lato"/>
              <a:ea typeface="Lato"/>
              <a:cs typeface="Lato"/>
              <a:sym typeface="Lato"/>
            </a:endParaRPr>
          </a:p>
        </p:txBody>
      </p:sp>
      <p:cxnSp>
        <p:nvCxnSpPr>
          <p:cNvPr id="394" name="Google Shape;394;g26d2ca7f98b_0_209"/>
          <p:cNvCxnSpPr/>
          <p:nvPr/>
        </p:nvCxnSpPr>
        <p:spPr>
          <a:xfrm>
            <a:off x="2243002" y="1968320"/>
            <a:ext cx="6269700" cy="0"/>
          </a:xfrm>
          <a:prstGeom prst="straightConnector1">
            <a:avLst/>
          </a:prstGeom>
          <a:noFill/>
          <a:ln cap="flat" cmpd="sng" w="38100">
            <a:solidFill>
              <a:srgbClr val="7F7F7F"/>
            </a:solidFill>
            <a:prstDash val="solid"/>
            <a:miter lim="800000"/>
            <a:headEnd len="sm" w="sm" type="none"/>
            <a:tailEnd len="sm" w="sm"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 name="Shape 398"/>
        <p:cNvGrpSpPr/>
        <p:nvPr/>
      </p:nvGrpSpPr>
      <p:grpSpPr>
        <a:xfrm>
          <a:off x="0" y="0"/>
          <a:ext cx="0" cy="0"/>
          <a:chOff x="0" y="0"/>
          <a:chExt cx="0" cy="0"/>
        </a:xfrm>
      </p:grpSpPr>
      <p:sp>
        <p:nvSpPr>
          <p:cNvPr id="399" name="Google Shape;399;g26d2ca7f98b_0_224"/>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0" name="Google Shape;400;g26d2ca7f98b_0_224"/>
          <p:cNvSpPr txBox="1"/>
          <p:nvPr/>
        </p:nvSpPr>
        <p:spPr>
          <a:xfrm>
            <a:off x="2170450" y="2175325"/>
            <a:ext cx="9403200" cy="3047700"/>
          </a:xfrm>
          <a:prstGeom prst="rect">
            <a:avLst/>
          </a:prstGeom>
          <a:noFill/>
          <a:ln>
            <a:noFill/>
          </a:ln>
        </p:spPr>
        <p:txBody>
          <a:bodyPr anchorCtr="0" anchor="t" bIns="45700" lIns="91425" spcFirstLastPara="1" rIns="91425" wrap="square" tIns="45700">
            <a:spAutoFit/>
          </a:bodyPr>
          <a:lstStyle/>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Negarme a mí mismo</a:t>
            </a:r>
            <a:endParaRPr sz="3200">
              <a:solidFill>
                <a:schemeClr val="dk1"/>
              </a:solidFill>
              <a:latin typeface="Lato"/>
              <a:ea typeface="Lato"/>
              <a:cs typeface="Lato"/>
              <a:sym typeface="Lato"/>
            </a:endParaRPr>
          </a:p>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Todo lo puedo con </a:t>
            </a:r>
            <a:r>
              <a:rPr b="1" lang="en-US" sz="3200">
                <a:solidFill>
                  <a:schemeClr val="dk1"/>
                </a:solidFill>
                <a:latin typeface="Lato"/>
                <a:ea typeface="Lato"/>
                <a:cs typeface="Lato"/>
                <a:sym typeface="Lato"/>
              </a:rPr>
              <a:t>Cristo </a:t>
            </a:r>
            <a:r>
              <a:rPr lang="en-US" sz="3200">
                <a:solidFill>
                  <a:schemeClr val="dk1"/>
                </a:solidFill>
                <a:latin typeface="Lato"/>
                <a:ea typeface="Lato"/>
                <a:cs typeface="Lato"/>
                <a:sym typeface="Lato"/>
              </a:rPr>
              <a:t>quien me fortalece</a:t>
            </a:r>
            <a:endParaRPr sz="3200">
              <a:solidFill>
                <a:schemeClr val="dk1"/>
              </a:solidFill>
              <a:latin typeface="Lato"/>
              <a:ea typeface="Lato"/>
              <a:cs typeface="Lato"/>
              <a:sym typeface="Lato"/>
            </a:endParaRPr>
          </a:p>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Vivir en la lucha diaria contra el diablo, la carne pecaminosa y el mundo todos los días</a:t>
            </a:r>
            <a:endParaRPr sz="3200">
              <a:solidFill>
                <a:schemeClr val="dk1"/>
              </a:solidFill>
              <a:latin typeface="Lato"/>
              <a:ea typeface="Lato"/>
              <a:cs typeface="Lato"/>
              <a:sym typeface="Lato"/>
            </a:endParaRPr>
          </a:p>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Insultado, perseguido o rechazado por nuestra \fe</a:t>
            </a:r>
            <a:endParaRPr sz="3200">
              <a:solidFill>
                <a:schemeClr val="dk1"/>
              </a:solidFill>
              <a:latin typeface="Lato"/>
              <a:ea typeface="Lato"/>
              <a:cs typeface="Lato"/>
              <a:sym typeface="Lato"/>
            </a:endParaRPr>
          </a:p>
          <a:p>
            <a:pPr indent="-431800" lvl="0" marL="457200" rtl="0" algn="l">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Vivir para el Señor</a:t>
            </a:r>
            <a:endParaRPr sz="3200">
              <a:solidFill>
                <a:schemeClr val="dk1"/>
              </a:solidFill>
              <a:latin typeface="Lato"/>
              <a:ea typeface="Lato"/>
              <a:cs typeface="Lato"/>
              <a:sym typeface="Lato"/>
            </a:endParaRPr>
          </a:p>
        </p:txBody>
      </p:sp>
      <p:pic>
        <p:nvPicPr>
          <p:cNvPr descr="A green bird with leaves&#10;&#10;Description automatically generated" id="401" name="Google Shape;401;g26d2ca7f98b_0_224"/>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
        <p:nvSpPr>
          <p:cNvPr id="402" name="Google Shape;402;g26d2ca7f98b_0_224"/>
          <p:cNvSpPr txBox="1"/>
          <p:nvPr/>
        </p:nvSpPr>
        <p:spPr>
          <a:xfrm>
            <a:off x="2139557" y="1028268"/>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lang="en-US" sz="4860">
                <a:solidFill>
                  <a:srgbClr val="009444"/>
                </a:solidFill>
                <a:latin typeface="Lato"/>
                <a:ea typeface="Lato"/>
                <a:cs typeface="Lato"/>
                <a:sym typeface="Lato"/>
              </a:rPr>
              <a:t>Teología de la Cruz</a:t>
            </a:r>
            <a:endParaRPr sz="4860">
              <a:solidFill>
                <a:srgbClr val="009444"/>
              </a:solidFill>
              <a:latin typeface="Lato"/>
              <a:ea typeface="Lato"/>
              <a:cs typeface="Lato"/>
              <a:sym typeface="Lato"/>
            </a:endParaRPr>
          </a:p>
        </p:txBody>
      </p:sp>
      <p:cxnSp>
        <p:nvCxnSpPr>
          <p:cNvPr id="403" name="Google Shape;403;g26d2ca7f98b_0_224"/>
          <p:cNvCxnSpPr/>
          <p:nvPr/>
        </p:nvCxnSpPr>
        <p:spPr>
          <a:xfrm>
            <a:off x="2243002" y="1968320"/>
            <a:ext cx="6269700" cy="0"/>
          </a:xfrm>
          <a:prstGeom prst="straightConnector1">
            <a:avLst/>
          </a:prstGeom>
          <a:noFill/>
          <a:ln cap="flat" cmpd="sng" w="38100">
            <a:solidFill>
              <a:srgbClr val="7F7F7F"/>
            </a:solidFill>
            <a:prstDash val="solid"/>
            <a:miter lim="800000"/>
            <a:headEnd len="sm" w="sm" type="none"/>
            <a:tailEnd len="sm" w="sm"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7" name="Shape 407"/>
        <p:cNvGrpSpPr/>
        <p:nvPr/>
      </p:nvGrpSpPr>
      <p:grpSpPr>
        <a:xfrm>
          <a:off x="0" y="0"/>
          <a:ext cx="0" cy="0"/>
          <a:chOff x="0" y="0"/>
          <a:chExt cx="0" cy="0"/>
        </a:xfrm>
      </p:grpSpPr>
      <p:sp>
        <p:nvSpPr>
          <p:cNvPr id="408" name="Google Shape;408;g26d2ca7f98b_0_237"/>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09" name="Google Shape;409;g26d2ca7f98b_0_237"/>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410" name="Google Shape;410;g26d2ca7f98b_0_237"/>
          <p:cNvSpPr txBox="1"/>
          <p:nvPr/>
        </p:nvSpPr>
        <p:spPr>
          <a:xfrm>
            <a:off x="4094231" y="2869259"/>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Lato"/>
                <a:ea typeface="Lato"/>
                <a:cs typeface="Lato"/>
                <a:sym typeface="Lato"/>
              </a:rPr>
              <a:t>¿Cuál predicó Jesús? ¿Cuál vivió Jesús?</a:t>
            </a:r>
            <a:endParaRPr b="1" i="0" sz="3200" u="none" cap="none" strike="noStrike">
              <a:solidFill>
                <a:schemeClr val="dk1"/>
              </a:solidFill>
              <a:latin typeface="Lato"/>
              <a:ea typeface="Lato"/>
              <a:cs typeface="Lato"/>
              <a:sym typeface="Lato"/>
            </a:endParaRPr>
          </a:p>
        </p:txBody>
      </p:sp>
      <p:pic>
        <p:nvPicPr>
          <p:cNvPr descr="A green bird with leaves&#10;&#10;Description automatically generated" id="411" name="Google Shape;411;g26d2ca7f98b_0_237"/>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5" name="Shape 415"/>
        <p:cNvGrpSpPr/>
        <p:nvPr/>
      </p:nvGrpSpPr>
      <p:grpSpPr>
        <a:xfrm>
          <a:off x="0" y="0"/>
          <a:ext cx="0" cy="0"/>
          <a:chOff x="0" y="0"/>
          <a:chExt cx="0" cy="0"/>
        </a:xfrm>
      </p:grpSpPr>
      <p:sp>
        <p:nvSpPr>
          <p:cNvPr id="416" name="Google Shape;416;g26ba99a7413_0_633"/>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Tarea</a:t>
            </a:r>
            <a:endParaRPr b="0" i="0" sz="6000" u="none" cap="none" strike="noStrike">
              <a:solidFill>
                <a:srgbClr val="009444"/>
              </a:solidFill>
              <a:latin typeface="Lato"/>
              <a:ea typeface="Lato"/>
              <a:cs typeface="Lato"/>
              <a:sym typeface="Lato"/>
            </a:endParaRPr>
          </a:p>
        </p:txBody>
      </p:sp>
      <p:cxnSp>
        <p:nvCxnSpPr>
          <p:cNvPr id="417" name="Google Shape;417;g26ba99a7413_0_633"/>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418" name="Google Shape;418;g26ba99a7413_0_63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19" name="Google Shape;419;g26ba99a7413_0_633"/>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sp>
        <p:nvSpPr>
          <p:cNvPr id="420" name="Google Shape;420;g26ba99a7413_0_633"/>
          <p:cNvSpPr txBox="1"/>
          <p:nvPr/>
        </p:nvSpPr>
        <p:spPr>
          <a:xfrm>
            <a:off x="4127375" y="3633850"/>
            <a:ext cx="7772100" cy="1154400"/>
          </a:xfrm>
          <a:prstGeom prst="rect">
            <a:avLst/>
          </a:prstGeom>
          <a:noFill/>
          <a:ln>
            <a:noFill/>
          </a:ln>
        </p:spPr>
        <p:txBody>
          <a:bodyPr anchorCtr="0" anchor="t" bIns="45700" lIns="91425" spcFirstLastPara="1" rIns="91425" wrap="square" tIns="45700">
            <a:spAutoFit/>
          </a:bodyPr>
          <a:lstStyle/>
          <a:p>
            <a:pPr indent="-431800" lvl="0" marL="457200" marR="0" rtl="0" algn="l">
              <a:lnSpc>
                <a:spcPct val="100000"/>
              </a:lnSpc>
              <a:spcBef>
                <a:spcPts val="600"/>
              </a:spcBef>
              <a:spcAft>
                <a:spcPts val="0"/>
              </a:spcAft>
              <a:buClr>
                <a:schemeClr val="dk1"/>
              </a:buClr>
              <a:buSzPts val="3200"/>
              <a:buFont typeface="Lato"/>
              <a:buChar char="•"/>
            </a:pPr>
            <a:r>
              <a:rPr b="1" i="0" lang="en-US" sz="3200" u="none" cap="none" strike="noStrike">
                <a:solidFill>
                  <a:schemeClr val="dk1"/>
                </a:solidFill>
                <a:latin typeface="Lato"/>
                <a:ea typeface="Lato"/>
                <a:cs typeface="Lato"/>
                <a:sym typeface="Lato"/>
              </a:rPr>
              <a:t>Ver el video de lección </a:t>
            </a:r>
            <a:r>
              <a:rPr b="1" lang="en-US" sz="3200">
                <a:solidFill>
                  <a:schemeClr val="dk1"/>
                </a:solidFill>
                <a:latin typeface="Lato"/>
                <a:ea typeface="Lato"/>
                <a:cs typeface="Lato"/>
                <a:sym typeface="Lato"/>
              </a:rPr>
              <a:t>8</a:t>
            </a:r>
            <a:endParaRPr b="1" sz="3200">
              <a:solidFill>
                <a:schemeClr val="dk1"/>
              </a:solidFill>
              <a:latin typeface="Lato"/>
              <a:ea typeface="Lato"/>
              <a:cs typeface="Lato"/>
              <a:sym typeface="Lato"/>
            </a:endParaRPr>
          </a:p>
          <a:p>
            <a:pPr indent="-431800" lvl="0" marL="457200" marR="0" rtl="0" algn="l">
              <a:lnSpc>
                <a:spcPct val="100000"/>
              </a:lnSpc>
              <a:spcBef>
                <a:spcPts val="600"/>
              </a:spcBef>
              <a:spcAft>
                <a:spcPts val="0"/>
              </a:spcAft>
              <a:buClr>
                <a:schemeClr val="dk1"/>
              </a:buClr>
              <a:buSzPts val="3200"/>
              <a:buFont typeface="Lato"/>
              <a:buChar char="•"/>
            </a:pPr>
            <a:r>
              <a:rPr b="1" i="0" lang="en-US" sz="3200" u="none" cap="none" strike="noStrike">
                <a:solidFill>
                  <a:schemeClr val="dk1"/>
                </a:solidFill>
                <a:latin typeface="Lato"/>
                <a:ea typeface="Lato"/>
                <a:cs typeface="Lato"/>
                <a:sym typeface="Lato"/>
              </a:rPr>
              <a:t>Leer </a:t>
            </a:r>
            <a:r>
              <a:rPr b="1" lang="en-US" sz="3200">
                <a:solidFill>
                  <a:schemeClr val="dk1"/>
                </a:solidFill>
                <a:latin typeface="Lato"/>
                <a:ea typeface="Lato"/>
                <a:cs typeface="Lato"/>
                <a:sym typeface="Lato"/>
              </a:rPr>
              <a:t>Marcos 1:16-39 </a:t>
            </a:r>
            <a:r>
              <a:rPr b="1" i="0" lang="en-US" sz="3200" u="none" cap="none" strike="noStrike">
                <a:solidFill>
                  <a:schemeClr val="dk1"/>
                </a:solidFill>
                <a:latin typeface="Lato"/>
                <a:ea typeface="Lato"/>
                <a:cs typeface="Lato"/>
                <a:sym typeface="Lato"/>
              </a:rPr>
              <a:t>en sus Biblias</a:t>
            </a:r>
            <a:endParaRPr b="1" i="0" sz="3200" u="none" cap="none" strike="noStrike">
              <a:solidFill>
                <a:schemeClr val="dk1"/>
              </a:solidFill>
              <a:latin typeface="Lato"/>
              <a:ea typeface="Lato"/>
              <a:cs typeface="Lato"/>
              <a:sym typeface="Lato"/>
            </a:endParaRPr>
          </a:p>
        </p:txBody>
      </p:sp>
      <p:pic>
        <p:nvPicPr>
          <p:cNvPr descr="A green bird with leaves&#10;&#10;Description automatically generated" id="421" name="Google Shape;421;g26ba99a7413_0_633"/>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5" name="Shape 425"/>
        <p:cNvGrpSpPr/>
        <p:nvPr/>
      </p:nvGrpSpPr>
      <p:grpSpPr>
        <a:xfrm>
          <a:off x="0" y="0"/>
          <a:ext cx="0" cy="0"/>
          <a:chOff x="0" y="0"/>
          <a:chExt cx="0" cy="0"/>
        </a:xfrm>
      </p:grpSpPr>
      <p:sp>
        <p:nvSpPr>
          <p:cNvPr id="426" name="Google Shape;426;g2adf1476608_0_0"/>
          <p:cNvSpPr txBox="1"/>
          <p:nvPr/>
        </p:nvSpPr>
        <p:spPr>
          <a:xfrm>
            <a:off x="4127382" y="28736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Oración</a:t>
            </a:r>
            <a:endParaRPr b="0" i="0" sz="6000" u="none" cap="none" strike="noStrike">
              <a:solidFill>
                <a:srgbClr val="009444"/>
              </a:solidFill>
              <a:latin typeface="Lato"/>
              <a:ea typeface="Lato"/>
              <a:cs typeface="Lato"/>
              <a:sym typeface="Lato"/>
            </a:endParaRPr>
          </a:p>
        </p:txBody>
      </p:sp>
      <p:sp>
        <p:nvSpPr>
          <p:cNvPr id="427" name="Google Shape;427;g2adf1476608_0_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28" name="Google Shape;428;g2adf1476608_0_0"/>
          <p:cNvPicPr preferRelativeResize="0"/>
          <p:nvPr/>
        </p:nvPicPr>
        <p:blipFill rotWithShape="1">
          <a:blip r:embed="rId3">
            <a:alphaModFix/>
          </a:blip>
          <a:srcRect b="0" l="0" r="0" t="0"/>
          <a:stretch/>
        </p:blipFill>
        <p:spPr>
          <a:xfrm>
            <a:off x="476645" y="1552538"/>
            <a:ext cx="3125596" cy="3218435"/>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429" name="Google Shape;429;g2adf1476608_0_0"/>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 name="Shape 433"/>
        <p:cNvGrpSpPr/>
        <p:nvPr/>
      </p:nvGrpSpPr>
      <p:grpSpPr>
        <a:xfrm>
          <a:off x="0" y="0"/>
          <a:ext cx="0" cy="0"/>
          <a:chOff x="0" y="0"/>
          <a:chExt cx="0" cy="0"/>
        </a:xfrm>
      </p:grpSpPr>
      <p:sp>
        <p:nvSpPr>
          <p:cNvPr id="434" name="Google Shape;434;g2adf1476608_0_9"/>
          <p:cNvSpPr txBox="1"/>
          <p:nvPr/>
        </p:nvSpPr>
        <p:spPr>
          <a:xfrm>
            <a:off x="4127382" y="28736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Despedida</a:t>
            </a:r>
            <a:endParaRPr b="0" i="0" sz="6000" u="none" cap="none" strike="noStrike">
              <a:solidFill>
                <a:srgbClr val="009444"/>
              </a:solidFill>
              <a:latin typeface="Lato"/>
              <a:ea typeface="Lato"/>
              <a:cs typeface="Lato"/>
              <a:sym typeface="Lato"/>
            </a:endParaRPr>
          </a:p>
        </p:txBody>
      </p:sp>
      <p:sp>
        <p:nvSpPr>
          <p:cNvPr id="435" name="Google Shape;435;g2adf1476608_0_9"/>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36" name="Google Shape;436;g2adf1476608_0_9"/>
          <p:cNvPicPr preferRelativeResize="0"/>
          <p:nvPr/>
        </p:nvPicPr>
        <p:blipFill rotWithShape="1">
          <a:blip r:embed="rId3">
            <a:alphaModFix/>
          </a:blip>
          <a:srcRect b="0" l="0" r="0" t="0"/>
          <a:stretch/>
        </p:blipFill>
        <p:spPr>
          <a:xfrm>
            <a:off x="476645" y="1552538"/>
            <a:ext cx="3125595" cy="3218435"/>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437" name="Google Shape;437;g2adf1476608_0_9"/>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2ac1ba269cb_0_46"/>
          <p:cNvSpPr/>
          <p:nvPr/>
        </p:nvSpPr>
        <p:spPr>
          <a:xfrm>
            <a:off x="9145768" y="-1"/>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3" name="Google Shape;443;g2ac1ba269cb_0_4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44" name="Google Shape;444;g2ac1ba269cb_0_46"/>
          <p:cNvPicPr preferRelativeResize="0"/>
          <p:nvPr/>
        </p:nvPicPr>
        <p:blipFill rotWithShape="1">
          <a:blip r:embed="rId3">
            <a:alphaModFix/>
          </a:blip>
          <a:srcRect b="8239" l="17158" r="29536" t="8250"/>
          <a:stretch/>
        </p:blipFill>
        <p:spPr>
          <a:xfrm>
            <a:off x="6580094" y="810985"/>
            <a:ext cx="5007428" cy="5236027"/>
          </a:xfrm>
          <a:prstGeom prst="rect">
            <a:avLst/>
          </a:prstGeom>
          <a:noFill/>
          <a:ln>
            <a:noFill/>
          </a:ln>
        </p:spPr>
      </p:pic>
      <p:pic>
        <p:nvPicPr>
          <p:cNvPr descr="A logo with a cross and a bird&#10;&#10;Description automatically generated" id="445" name="Google Shape;445;g2ac1ba269cb_0_46"/>
          <p:cNvPicPr preferRelativeResize="0"/>
          <p:nvPr/>
        </p:nvPicPr>
        <p:blipFill rotWithShape="1">
          <a:blip r:embed="rId4">
            <a:alphaModFix/>
          </a:blip>
          <a:srcRect b="0" l="0" r="0" t="0"/>
          <a:stretch/>
        </p:blipFill>
        <p:spPr>
          <a:xfrm>
            <a:off x="1978426" y="548168"/>
            <a:ext cx="2230986" cy="1555706"/>
          </a:xfrm>
          <a:prstGeom prst="rect">
            <a:avLst/>
          </a:prstGeom>
          <a:noFill/>
          <a:ln>
            <a:noFill/>
          </a:ln>
        </p:spPr>
      </p:pic>
      <p:sp>
        <p:nvSpPr>
          <p:cNvPr id="446" name="Google Shape;446;g2ac1ba269cb_0_46"/>
          <p:cNvSpPr txBox="1"/>
          <p:nvPr/>
        </p:nvSpPr>
        <p:spPr>
          <a:xfrm>
            <a:off x="1706430" y="2862567"/>
            <a:ext cx="5260500" cy="209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500"/>
              <a:buFont typeface="Arial"/>
              <a:buNone/>
            </a:pPr>
            <a:r>
              <a:rPr b="0" i="0" lang="en-US" sz="6500" u="none" cap="none" strike="noStrike">
                <a:solidFill>
                  <a:schemeClr val="dk1"/>
                </a:solidFill>
                <a:latin typeface="Lato"/>
                <a:ea typeface="Lato"/>
                <a:cs typeface="Lato"/>
                <a:sym typeface="Lato"/>
              </a:rPr>
              <a:t>ACADEMIA</a:t>
            </a:r>
            <a:endParaRPr b="0" i="0" sz="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6500"/>
              <a:buFont typeface="Arial"/>
              <a:buNone/>
            </a:pPr>
            <a:r>
              <a:rPr b="0" i="0" lang="en-US" sz="6500" u="none" cap="none" strike="noStrike">
                <a:solidFill>
                  <a:schemeClr val="dk1"/>
                </a:solidFill>
                <a:latin typeface="Lato"/>
                <a:ea typeface="Lato"/>
                <a:cs typeface="Lato"/>
                <a:sym typeface="Lato"/>
              </a:rPr>
              <a:t>CRISTO</a:t>
            </a:r>
            <a:endParaRPr b="0" i="0" sz="900" u="none" cap="none" strike="noStrike">
              <a:solidFill>
                <a:srgbClr val="000000"/>
              </a:solidFill>
              <a:latin typeface="Lato"/>
              <a:ea typeface="Lato"/>
              <a:cs typeface="Lato"/>
              <a:sym typeface="Lato"/>
            </a:endParaRPr>
          </a:p>
        </p:txBody>
      </p:sp>
      <p:sp>
        <p:nvSpPr>
          <p:cNvPr id="447" name="Google Shape;447;g2ac1ba269cb_0_46"/>
          <p:cNvSpPr/>
          <p:nvPr/>
        </p:nvSpPr>
        <p:spPr>
          <a:xfrm>
            <a:off x="1264510" y="2818701"/>
            <a:ext cx="114900" cy="21432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8" name="Google Shape;448;g2ac1ba269cb_0_46"/>
          <p:cNvSpPr/>
          <p:nvPr/>
        </p:nvSpPr>
        <p:spPr>
          <a:xfrm>
            <a:off x="1379327" y="2818702"/>
            <a:ext cx="424200" cy="2143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sp>
        <p:nvSpPr>
          <p:cNvPr id="111" name="Google Shape;111;p3"/>
          <p:cNvSpPr txBox="1"/>
          <p:nvPr/>
        </p:nvSpPr>
        <p:spPr>
          <a:xfrm>
            <a:off x="4078888" y="2741641"/>
            <a:ext cx="6627304"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Saludos y bienvenidos</a:t>
            </a:r>
            <a:endParaRPr b="0" i="0" sz="6000" u="none" cap="none" strike="noStrike">
              <a:solidFill>
                <a:srgbClr val="009444"/>
              </a:solidFill>
              <a:latin typeface="Lato"/>
              <a:ea typeface="Lato"/>
              <a:cs typeface="Lato"/>
              <a:sym typeface="Lato"/>
            </a:endParaRPr>
          </a:p>
        </p:txBody>
      </p:sp>
      <p:sp>
        <p:nvSpPr>
          <p:cNvPr id="112" name="Google Shape;112;p3"/>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3" name="Google Shape;113;p3"/>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114" name="Google Shape;114;p3"/>
          <p:cNvPicPr preferRelativeResize="0"/>
          <p:nvPr/>
        </p:nvPicPr>
        <p:blipFill rotWithShape="1">
          <a:blip r:embed="rId4">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
        <p:nvSpPr>
          <p:cNvPr id="119" name="Google Shape;119;p4"/>
          <p:cNvSpPr txBox="1"/>
          <p:nvPr/>
        </p:nvSpPr>
        <p:spPr>
          <a:xfrm>
            <a:off x="4135641" y="2724595"/>
            <a:ext cx="71523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Oración</a:t>
            </a:r>
            <a:endParaRPr b="0" i="0" sz="6000" u="none" cap="none" strike="noStrike">
              <a:solidFill>
                <a:srgbClr val="009444"/>
              </a:solidFill>
              <a:latin typeface="Lato"/>
              <a:ea typeface="Lato"/>
              <a:cs typeface="Lato"/>
              <a:sym typeface="Lato"/>
            </a:endParaRPr>
          </a:p>
        </p:txBody>
      </p:sp>
      <p:sp>
        <p:nvSpPr>
          <p:cNvPr id="120" name="Google Shape;120;p4"/>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21" name="Google Shape;121;p4"/>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122" name="Google Shape;122;p4"/>
          <p:cNvPicPr preferRelativeResize="0"/>
          <p:nvPr/>
        </p:nvPicPr>
        <p:blipFill rotWithShape="1">
          <a:blip r:embed="rId4">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5"/>
          <p:cNvSpPr txBox="1"/>
          <p:nvPr/>
        </p:nvSpPr>
        <p:spPr>
          <a:xfrm>
            <a:off x="2237027" y="403125"/>
            <a:ext cx="89589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9444"/>
                </a:solidFill>
                <a:latin typeface="Lato"/>
                <a:ea typeface="Lato"/>
                <a:cs typeface="Lato"/>
                <a:sym typeface="Lato"/>
              </a:rPr>
              <a:t>Objetivos de la Lección</a:t>
            </a:r>
            <a:endParaRPr b="0" i="0" sz="6000" u="none" cap="none" strike="noStrike">
              <a:solidFill>
                <a:srgbClr val="009444"/>
              </a:solidFill>
              <a:latin typeface="Lato"/>
              <a:ea typeface="Lato"/>
              <a:cs typeface="Lato"/>
              <a:sym typeface="Lato"/>
            </a:endParaRPr>
          </a:p>
        </p:txBody>
      </p:sp>
      <p:cxnSp>
        <p:nvCxnSpPr>
          <p:cNvPr id="128" name="Google Shape;128;p5"/>
          <p:cNvCxnSpPr/>
          <p:nvPr/>
        </p:nvCxnSpPr>
        <p:spPr>
          <a:xfrm>
            <a:off x="2373086" y="1597768"/>
            <a:ext cx="7195457" cy="0"/>
          </a:xfrm>
          <a:prstGeom prst="straightConnector1">
            <a:avLst/>
          </a:prstGeom>
          <a:noFill/>
          <a:ln cap="flat" cmpd="sng" w="38100">
            <a:solidFill>
              <a:srgbClr val="7F7F7F"/>
            </a:solidFill>
            <a:prstDash val="solid"/>
            <a:miter lim="800000"/>
            <a:headEnd len="sm" w="sm" type="none"/>
            <a:tailEnd len="sm" w="sm" type="none"/>
          </a:ln>
        </p:spPr>
      </p:cxnSp>
      <p:sp>
        <p:nvSpPr>
          <p:cNvPr id="129" name="Google Shape;129;p5"/>
          <p:cNvSpPr/>
          <p:nvPr/>
        </p:nvSpPr>
        <p:spPr>
          <a:xfrm>
            <a:off x="745673" y="1859122"/>
            <a:ext cx="10450200" cy="112770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30" name="Google Shape;130;p5"/>
          <p:cNvSpPr/>
          <p:nvPr/>
        </p:nvSpPr>
        <p:spPr>
          <a:xfrm>
            <a:off x="1086826" y="2112873"/>
            <a:ext cx="620400" cy="6204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31" name="Google Shape;131;p5"/>
          <p:cNvSpPr/>
          <p:nvPr/>
        </p:nvSpPr>
        <p:spPr>
          <a:xfrm>
            <a:off x="2048259" y="1858641"/>
            <a:ext cx="9147600" cy="112770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32" name="Google Shape;132;p5"/>
          <p:cNvSpPr txBox="1"/>
          <p:nvPr/>
        </p:nvSpPr>
        <p:spPr>
          <a:xfrm>
            <a:off x="2048259" y="1858641"/>
            <a:ext cx="9147600" cy="1127700"/>
          </a:xfrm>
          <a:prstGeom prst="rect">
            <a:avLst/>
          </a:prstGeom>
          <a:noFill/>
          <a:ln>
            <a:noFill/>
          </a:ln>
        </p:spPr>
        <p:txBody>
          <a:bodyPr anchorCtr="0" anchor="ctr" bIns="119350" lIns="119350" spcFirstLastPara="1" rIns="119350" wrap="square" tIns="119350">
            <a:noAutofit/>
          </a:bodyPr>
          <a:lstStyle/>
          <a:p>
            <a:pPr indent="0" lvl="0" marL="0" rtl="0" algn="l">
              <a:spcBef>
                <a:spcPts val="0"/>
              </a:spcBef>
              <a:spcAft>
                <a:spcPts val="0"/>
              </a:spcAft>
              <a:buClr>
                <a:schemeClr val="dk1"/>
              </a:buClr>
              <a:buSzPts val="1100"/>
              <a:buFont typeface="Arial"/>
              <a:buNone/>
            </a:pPr>
            <a:r>
              <a:rPr lang="en-US" sz="2500">
                <a:solidFill>
                  <a:schemeClr val="lt1"/>
                </a:solidFill>
                <a:latin typeface="Lato"/>
                <a:ea typeface="Lato"/>
                <a:cs typeface="Lato"/>
                <a:sym typeface="Lato"/>
              </a:rPr>
              <a:t>Usar el método de las 4 “C” para leer y entender Lucas 4:14-30</a:t>
            </a:r>
            <a:endParaRPr sz="2500">
              <a:solidFill>
                <a:schemeClr val="lt1"/>
              </a:solidFill>
              <a:latin typeface="Lato"/>
              <a:ea typeface="Lato"/>
              <a:cs typeface="Lato"/>
              <a:sym typeface="Lato"/>
            </a:endParaRPr>
          </a:p>
        </p:txBody>
      </p:sp>
      <p:sp>
        <p:nvSpPr>
          <p:cNvPr id="133" name="Google Shape;133;p5"/>
          <p:cNvSpPr/>
          <p:nvPr/>
        </p:nvSpPr>
        <p:spPr>
          <a:xfrm>
            <a:off x="745673" y="3116448"/>
            <a:ext cx="10450200" cy="112770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34" name="Google Shape;134;p5"/>
          <p:cNvSpPr/>
          <p:nvPr/>
        </p:nvSpPr>
        <p:spPr>
          <a:xfrm>
            <a:off x="1086826" y="3370199"/>
            <a:ext cx="620400" cy="6204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35" name="Google Shape;135;p5"/>
          <p:cNvSpPr/>
          <p:nvPr/>
        </p:nvSpPr>
        <p:spPr>
          <a:xfrm>
            <a:off x="2048259" y="3116448"/>
            <a:ext cx="9147600" cy="112770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36" name="Google Shape;136;p5"/>
          <p:cNvSpPr txBox="1"/>
          <p:nvPr/>
        </p:nvSpPr>
        <p:spPr>
          <a:xfrm>
            <a:off x="2048259" y="3116448"/>
            <a:ext cx="9147600" cy="112770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Clr>
                <a:schemeClr val="dk1"/>
              </a:buClr>
              <a:buSzPts val="1100"/>
              <a:buFont typeface="Arial"/>
              <a:buNone/>
            </a:pPr>
            <a:r>
              <a:rPr lang="en-US" sz="2500">
                <a:solidFill>
                  <a:schemeClr val="lt1"/>
                </a:solidFill>
                <a:latin typeface="Lato"/>
                <a:ea typeface="Lato"/>
                <a:cs typeface="Lato"/>
                <a:sym typeface="Lato"/>
              </a:rPr>
              <a:t>Dar ejemplos de ¿Cómo se prepara uno para compartir la </a:t>
            </a:r>
            <a:endParaRPr sz="2500">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lang="en-US" sz="2500">
                <a:solidFill>
                  <a:schemeClr val="lt1"/>
                </a:solidFill>
                <a:latin typeface="Lato"/>
                <a:ea typeface="Lato"/>
                <a:cs typeface="Lato"/>
                <a:sym typeface="Lato"/>
              </a:rPr>
              <a:t>palabra de Dios?</a:t>
            </a:r>
            <a:endParaRPr b="0" i="0" sz="2500" u="none" cap="none" strike="noStrike">
              <a:solidFill>
                <a:schemeClr val="lt1"/>
              </a:solidFill>
              <a:latin typeface="Lato"/>
              <a:ea typeface="Lato"/>
              <a:cs typeface="Lato"/>
              <a:sym typeface="Lato"/>
            </a:endParaRPr>
          </a:p>
        </p:txBody>
      </p:sp>
      <p:pic>
        <p:nvPicPr>
          <p:cNvPr descr="A green bird with leaves&#10;&#10;Description automatically generated" id="137" name="Google Shape;137;p5"/>
          <p:cNvPicPr preferRelativeResize="0"/>
          <p:nvPr/>
        </p:nvPicPr>
        <p:blipFill rotWithShape="1">
          <a:blip r:embed="rId4">
            <a:alphaModFix/>
          </a:blip>
          <a:srcRect b="0" l="0" r="0" t="0"/>
          <a:stretch/>
        </p:blipFill>
        <p:spPr>
          <a:xfrm>
            <a:off x="10500489" y="289924"/>
            <a:ext cx="1399035" cy="1170434"/>
          </a:xfrm>
          <a:prstGeom prst="rect">
            <a:avLst/>
          </a:prstGeom>
          <a:noFill/>
          <a:ln>
            <a:noFill/>
          </a:ln>
        </p:spPr>
      </p:pic>
      <p:sp>
        <p:nvSpPr>
          <p:cNvPr id="138" name="Google Shape;138;p5"/>
          <p:cNvSpPr/>
          <p:nvPr/>
        </p:nvSpPr>
        <p:spPr>
          <a:xfrm>
            <a:off x="718498" y="4396548"/>
            <a:ext cx="10450200" cy="112770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39" name="Google Shape;139;p5"/>
          <p:cNvSpPr/>
          <p:nvPr/>
        </p:nvSpPr>
        <p:spPr>
          <a:xfrm>
            <a:off x="1059651" y="4650299"/>
            <a:ext cx="620400" cy="6204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40" name="Google Shape;140;p5"/>
          <p:cNvSpPr/>
          <p:nvPr/>
        </p:nvSpPr>
        <p:spPr>
          <a:xfrm>
            <a:off x="2021084" y="4396548"/>
            <a:ext cx="9147600" cy="112770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41" name="Google Shape;141;p5"/>
          <p:cNvSpPr txBox="1"/>
          <p:nvPr/>
        </p:nvSpPr>
        <p:spPr>
          <a:xfrm>
            <a:off x="2021084" y="4396548"/>
            <a:ext cx="9147600" cy="112770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Clr>
                <a:schemeClr val="dk1"/>
              </a:buClr>
              <a:buSzPts val="1100"/>
              <a:buFont typeface="Arial"/>
              <a:buNone/>
            </a:pPr>
            <a:r>
              <a:rPr lang="en-US" sz="2500">
                <a:solidFill>
                  <a:schemeClr val="lt1"/>
                </a:solidFill>
                <a:latin typeface="Lato"/>
                <a:ea typeface="Lato"/>
                <a:cs typeface="Lato"/>
                <a:sym typeface="Lato"/>
              </a:rPr>
              <a:t>Comparar la Teología de la Gloria y la Teología de la Cruz. </a:t>
            </a:r>
            <a:endParaRPr b="0" i="0" sz="2500" u="none" cap="none" strike="noStrike">
              <a:solidFill>
                <a:schemeClr val="l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g26d2ca7f98b_0_10"/>
          <p:cNvSpPr txBox="1"/>
          <p:nvPr/>
        </p:nvSpPr>
        <p:spPr>
          <a:xfrm>
            <a:off x="4127382" y="21116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Captar</a:t>
            </a:r>
            <a:endParaRPr b="0" i="0" sz="6000" u="none" cap="none" strike="noStrike">
              <a:solidFill>
                <a:srgbClr val="009444"/>
              </a:solidFill>
              <a:latin typeface="Lato"/>
              <a:ea typeface="Lato"/>
              <a:cs typeface="Lato"/>
              <a:sym typeface="Lato"/>
            </a:endParaRPr>
          </a:p>
        </p:txBody>
      </p:sp>
      <p:cxnSp>
        <p:nvCxnSpPr>
          <p:cNvPr id="147" name="Google Shape;147;g26d2ca7f98b_0_10"/>
          <p:cNvCxnSpPr/>
          <p:nvPr/>
        </p:nvCxnSpPr>
        <p:spPr>
          <a:xfrm>
            <a:off x="4230827" y="3432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48" name="Google Shape;148;g26d2ca7f98b_0_1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9" name="Google Shape;149;g26d2ca7f98b_0_10"/>
          <p:cNvPicPr preferRelativeResize="0"/>
          <p:nvPr/>
        </p:nvPicPr>
        <p:blipFill rotWithShape="1">
          <a:blip r:embed="rId3">
            <a:alphaModFix/>
          </a:blip>
          <a:srcRect b="0" l="1447" r="1437" t="0"/>
          <a:stretch/>
        </p:blipFill>
        <p:spPr>
          <a:xfrm>
            <a:off x="248051" y="1400152"/>
            <a:ext cx="3650724" cy="3759145"/>
          </a:xfrm>
          <a:prstGeom prst="rect">
            <a:avLst/>
          </a:prstGeom>
          <a:noFill/>
          <a:ln>
            <a:noFill/>
          </a:ln>
          <a:effectLst>
            <a:outerShdw blurRad="50800" rotWithShape="0" algn="tl" dir="2700000" dist="38100">
              <a:srgbClr val="000000">
                <a:alpha val="40000"/>
              </a:srgbClr>
            </a:outerShdw>
          </a:effectLst>
        </p:spPr>
      </p:pic>
      <p:sp>
        <p:nvSpPr>
          <p:cNvPr id="150" name="Google Shape;150;g26d2ca7f98b_0_10"/>
          <p:cNvSpPr txBox="1"/>
          <p:nvPr/>
        </p:nvSpPr>
        <p:spPr>
          <a:xfrm>
            <a:off x="4127381" y="3858346"/>
            <a:ext cx="7432500" cy="1077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200">
                <a:solidFill>
                  <a:schemeClr val="dk1"/>
                </a:solidFill>
                <a:latin typeface="Lato"/>
                <a:ea typeface="Lato"/>
                <a:cs typeface="Lato"/>
                <a:sym typeface="Lato"/>
              </a:rPr>
              <a:t>¿Alguna vez te has sentido inadecuada </a:t>
            </a:r>
            <a:endParaRPr b="1" sz="32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b="1" lang="en-US" sz="3200">
                <a:solidFill>
                  <a:schemeClr val="dk1"/>
                </a:solidFill>
                <a:latin typeface="Lato"/>
                <a:ea typeface="Lato"/>
                <a:cs typeface="Lato"/>
                <a:sym typeface="Lato"/>
              </a:rPr>
              <a:t>o no preparada?</a:t>
            </a:r>
            <a:endParaRPr b="1" sz="3200">
              <a:solidFill>
                <a:schemeClr val="dk1"/>
              </a:solidFill>
              <a:latin typeface="Lato"/>
              <a:ea typeface="Lato"/>
              <a:cs typeface="Lato"/>
              <a:sym typeface="Lato"/>
            </a:endParaRPr>
          </a:p>
        </p:txBody>
      </p:sp>
      <p:pic>
        <p:nvPicPr>
          <p:cNvPr descr="A green bird with leaves&#10;&#10;Description automatically generated" id="151" name="Google Shape;151;g26d2ca7f98b_0_10"/>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g26c0eec2cfd_0_22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157" name="Google Shape;157;g26c0eec2cfd_0_221"/>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
        <p:nvSpPr>
          <p:cNvPr id="158" name="Google Shape;158;g26c0eec2cfd_0_221"/>
          <p:cNvSpPr/>
          <p:nvPr/>
        </p:nvSpPr>
        <p:spPr>
          <a:xfrm>
            <a:off x="1031150" y="495150"/>
            <a:ext cx="114900" cy="58677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9" name="Google Shape;159;g26c0eec2cfd_0_221"/>
          <p:cNvPicPr preferRelativeResize="0"/>
          <p:nvPr/>
        </p:nvPicPr>
        <p:blipFill rotWithShape="1">
          <a:blip r:embed="rId4">
            <a:alphaModFix/>
          </a:blip>
          <a:srcRect b="0" l="0" r="13035" t="0"/>
          <a:stretch/>
        </p:blipFill>
        <p:spPr>
          <a:xfrm>
            <a:off x="1146050" y="495150"/>
            <a:ext cx="9069174" cy="5867700"/>
          </a:xfrm>
          <a:prstGeom prst="rect">
            <a:avLst/>
          </a:prstGeom>
          <a:noFill/>
          <a:ln>
            <a:noFill/>
          </a:ln>
        </p:spPr>
      </p:pic>
      <p:sp>
        <p:nvSpPr>
          <p:cNvPr id="160" name="Google Shape;160;g26c0eec2cfd_0_221"/>
          <p:cNvSpPr txBox="1"/>
          <p:nvPr/>
        </p:nvSpPr>
        <p:spPr>
          <a:xfrm>
            <a:off x="7386225" y="5256500"/>
            <a:ext cx="3449700" cy="877200"/>
          </a:xfrm>
          <a:prstGeom prst="rect">
            <a:avLst/>
          </a:prstGeom>
          <a:noFill/>
          <a:ln>
            <a:noFill/>
          </a:ln>
        </p:spPr>
        <p:txBody>
          <a:bodyPr anchorCtr="0" anchor="t" bIns="91425" lIns="91425" spcFirstLastPara="1" rIns="91425" wrap="square" tIns="91425">
            <a:spAutoFit/>
          </a:bodyPr>
          <a:lstStyle/>
          <a:p>
            <a:pPr indent="0" lvl="0" marL="0" marR="171450" rtl="0" algn="l">
              <a:spcBef>
                <a:spcPts val="0"/>
              </a:spcBef>
              <a:spcAft>
                <a:spcPts val="1000"/>
              </a:spcAft>
              <a:buNone/>
            </a:pPr>
            <a:r>
              <a:rPr b="1" lang="en-US" sz="4500">
                <a:solidFill>
                  <a:schemeClr val="dk1"/>
                </a:solidFill>
                <a:highlight>
                  <a:schemeClr val="lt1"/>
                </a:highlight>
                <a:latin typeface="Lato"/>
                <a:ea typeface="Lato"/>
                <a:cs typeface="Lato"/>
                <a:sym typeface="Lato"/>
              </a:rPr>
              <a:t>    </a:t>
            </a:r>
            <a:r>
              <a:rPr b="1" lang="en-US" sz="4500">
                <a:solidFill>
                  <a:schemeClr val="dk1"/>
                </a:solidFill>
                <a:highlight>
                  <a:schemeClr val="lt1"/>
                </a:highlight>
                <a:latin typeface="Lato"/>
                <a:ea typeface="Lato"/>
                <a:cs typeface="Lato"/>
                <a:sym typeface="Lato"/>
              </a:rPr>
              <a:t>Galilea    </a:t>
            </a:r>
            <a:r>
              <a:rPr b="1" lang="en-US" sz="4500">
                <a:solidFill>
                  <a:schemeClr val="lt1"/>
                </a:solidFill>
                <a:highlight>
                  <a:schemeClr val="lt1"/>
                </a:highlight>
                <a:latin typeface="Lato"/>
                <a:ea typeface="Lato"/>
                <a:cs typeface="Lato"/>
                <a:sym typeface="Lato"/>
              </a:rPr>
              <a:t>.</a:t>
            </a:r>
            <a:endParaRPr b="1" sz="4500">
              <a:solidFill>
                <a:schemeClr val="lt1"/>
              </a:solidFill>
              <a:highlight>
                <a:schemeClr val="lt1"/>
              </a:highlight>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g26c0eec2cfd_0_235"/>
          <p:cNvSpPr txBox="1"/>
          <p:nvPr/>
        </p:nvSpPr>
        <p:spPr>
          <a:xfrm>
            <a:off x="4127382" y="23402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Contar</a:t>
            </a:r>
            <a:endParaRPr b="0" i="0" sz="6000" u="none" cap="none" strike="noStrike">
              <a:solidFill>
                <a:srgbClr val="009444"/>
              </a:solidFill>
              <a:latin typeface="Lato"/>
              <a:ea typeface="Lato"/>
              <a:cs typeface="Lato"/>
              <a:sym typeface="Lato"/>
            </a:endParaRPr>
          </a:p>
        </p:txBody>
      </p:sp>
      <p:cxnSp>
        <p:nvCxnSpPr>
          <p:cNvPr id="166" name="Google Shape;166;g26c0eec2cfd_0_235"/>
          <p:cNvCxnSpPr/>
          <p:nvPr/>
        </p:nvCxnSpPr>
        <p:spPr>
          <a:xfrm>
            <a:off x="4230827" y="35850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67" name="Google Shape;167;g26c0eec2cfd_0_235"/>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8" name="Google Shape;168;g26c0eec2cfd_0_235"/>
          <p:cNvPicPr preferRelativeResize="0"/>
          <p:nvPr/>
        </p:nvPicPr>
        <p:blipFill rotWithShape="1">
          <a:blip r:embed="rId3">
            <a:alphaModFix/>
          </a:blip>
          <a:srcRect b="0" l="1436" r="1447" t="0"/>
          <a:stretch/>
        </p:blipFill>
        <p:spPr>
          <a:xfrm>
            <a:off x="95650" y="1323950"/>
            <a:ext cx="3982775" cy="4101062"/>
          </a:xfrm>
          <a:prstGeom prst="rect">
            <a:avLst/>
          </a:prstGeom>
          <a:noFill/>
          <a:ln>
            <a:noFill/>
          </a:ln>
          <a:effectLst>
            <a:outerShdw blurRad="50800" rotWithShape="0" algn="tl" dir="2700000" dist="38100">
              <a:srgbClr val="000000">
                <a:alpha val="40000"/>
              </a:srgbClr>
            </a:outerShdw>
          </a:effectLst>
        </p:spPr>
      </p:pic>
      <p:sp>
        <p:nvSpPr>
          <p:cNvPr id="169" name="Google Shape;169;g26c0eec2cfd_0_235"/>
          <p:cNvSpPr txBox="1"/>
          <p:nvPr/>
        </p:nvSpPr>
        <p:spPr>
          <a:xfrm>
            <a:off x="4127381" y="40107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Se cuenta la historia de </a:t>
            </a:r>
            <a:r>
              <a:rPr b="1" lang="en-US" sz="3200">
                <a:solidFill>
                  <a:schemeClr val="dk1"/>
                </a:solidFill>
                <a:latin typeface="Lato"/>
                <a:ea typeface="Lato"/>
                <a:cs typeface="Lato"/>
                <a:sym typeface="Lato"/>
              </a:rPr>
              <a:t>Lucas 4:14-30.</a:t>
            </a:r>
            <a:endParaRPr b="1" i="0" sz="3200" u="none" cap="none" strike="noStrike">
              <a:solidFill>
                <a:schemeClr val="dk1"/>
              </a:solidFill>
              <a:latin typeface="Lato"/>
              <a:ea typeface="Lato"/>
              <a:cs typeface="Lato"/>
              <a:sym typeface="Lato"/>
            </a:endParaRPr>
          </a:p>
        </p:txBody>
      </p:sp>
      <p:pic>
        <p:nvPicPr>
          <p:cNvPr descr="A green bird with leaves&#10;&#10;Description automatically generated" id="170" name="Google Shape;170;g26c0eec2cfd_0_235"/>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2023-11-29T19:33:05Z</dcterms:created>
  <dc:creator>Michele Pfeifer</dc:creator>
</cp:coreProperties>
</file>