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embeddedFontLst>
    <p:embeddedFont>
      <p:font typeface="La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ibfEHimeODKK7cRI/nopPsQtNA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Lato-bold.fntdata"/><Relationship Id="rId12" Type="http://schemas.openxmlformats.org/officeDocument/2006/relationships/slide" Target="slides/slide8.xml"/><Relationship Id="rId34" Type="http://schemas.openxmlformats.org/officeDocument/2006/relationships/font" Target="fonts/Lato-regular.fntdata"/><Relationship Id="rId15" Type="http://schemas.openxmlformats.org/officeDocument/2006/relationships/slide" Target="slides/slide11.xml"/><Relationship Id="rId37" Type="http://schemas.openxmlformats.org/officeDocument/2006/relationships/font" Target="fonts/Lato-boldItalic.fntdata"/><Relationship Id="rId14" Type="http://schemas.openxmlformats.org/officeDocument/2006/relationships/slide" Target="slides/slide10.xml"/><Relationship Id="rId36" Type="http://schemas.openxmlformats.org/officeDocument/2006/relationships/font" Target="fonts/Lato-italic.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7NUxh6eMSz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k0Um8tquwSg" TargetMode="External"/><Relationship Id="rId3" Type="http://schemas.openxmlformats.org/officeDocument/2006/relationships/hyperlink" Target="https://vimeo.com/academiacristo/review/486198585/1235434e0d?sort=lastUserActionEventDate&amp;direction=desc" TargetMode="External"/><Relationship Id="rId4" Type="http://schemas.openxmlformats.org/officeDocument/2006/relationships/hyperlink" Target="https://vimeo.com/academiacristo/review/486198585/1235434e0d?sort=lastUserActionEventDate&amp;direction=desc" TargetMode="External"/><Relationship Id="rId5" Type="http://schemas.openxmlformats.org/officeDocument/2006/relationships/hyperlink" Target="https://vimeo.com/academiacristo/review/486198585/1235434e0d?sort=lastUserActionEventDate&amp;direction=desc"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ademiacristo.com/Biblioteca-Teologica/Un-Retrato-De-Pablo-Haciendo-Discipulos" TargetMode="External"/><Relationship Id="rId3" Type="http://schemas.openxmlformats.org/officeDocument/2006/relationships/hyperlink" Target="https://www.academiacristo.com/Musica/Las-tres-sola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SzPts val="1100"/>
              <a:buNone/>
            </a:pPr>
            <a:r>
              <a:rPr b="1" lang="en-US">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1155CC"/>
                </a:solidFill>
                <a:latin typeface="Calibri"/>
                <a:ea typeface="Calibri"/>
                <a:cs typeface="Calibri"/>
                <a:sym typeface="Calibri"/>
                <a:hlinkClick r:id="rId2">
                  <a:extLst>
                    <a:ext uri="{A12FA001-AC4F-418D-AE19-62706E023703}">
                      <ahyp:hlinkClr val="tx"/>
                    </a:ext>
                  </a:extLst>
                </a:hlinkClick>
              </a:rPr>
              <a:t>https://youtu.be/7NUxh6eMSzM </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Hechos 15:12-39 en sus Biblias.</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Darles un vistazo a Hechos 14 también</a:t>
            </a:r>
            <a:endParaRPr>
              <a:solidFill>
                <a:schemeClr val="dk1"/>
              </a:solidFill>
              <a:latin typeface="Calibri"/>
              <a:ea typeface="Calibri"/>
              <a:cs typeface="Calibri"/>
              <a:sym typeface="Calibri"/>
            </a:endParaRPr>
          </a:p>
          <a:p>
            <a:pPr indent="0" lvl="0" marL="0" marR="171450" rtl="0" algn="l">
              <a:lnSpc>
                <a:spcPct val="100000"/>
              </a:lnSpc>
              <a:spcBef>
                <a:spcPts val="0"/>
              </a:spcBef>
              <a:spcAft>
                <a:spcPts val="0"/>
              </a:spcAft>
              <a:buSzPts val="1100"/>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6f9efaf544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estrategia funcionaría donde vive usted, y en las comunidades alrededor, para alcanzar a los más posibles con la palabra de Dios?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i="1" lang="en-US">
                <a:solidFill>
                  <a:schemeClr val="dk1"/>
                </a:solidFill>
                <a:latin typeface="Calibri"/>
                <a:ea typeface="Calibri"/>
                <a:cs typeface="Calibri"/>
                <a:sym typeface="Calibri"/>
              </a:rPr>
              <a:t>Permite que los estudiantes contestan. Puede ser una buena oportunidad de usar grupos pequeños en Zoom. Las respuestas pueden variar. ¿ Si están batallando, el maestro podría preguntar, “A quiénes irían primero en su comunidad? ¿Cierto grupo religioso? ¿Gente de cierta edad, de cierta raza, o de clase socioeconómica en particular?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67" name="Google Shape;167;g26f9efaf544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endParaRPr>
              <a:solidFill>
                <a:schemeClr val="dk1"/>
              </a:solidFill>
              <a:latin typeface="Calibri"/>
              <a:ea typeface="Calibri"/>
              <a:cs typeface="Calibri"/>
              <a:sym typeface="Calibri"/>
            </a:endParaRPr>
          </a:p>
          <a:p>
            <a:pPr indent="-298450" lvl="0" marL="9144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Hechos 15:12-39.&gt;</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b="1">
              <a:solidFill>
                <a:schemeClr val="dk1"/>
              </a:solidFill>
              <a:latin typeface="Calibri"/>
              <a:ea typeface="Calibri"/>
              <a:cs typeface="Calibri"/>
              <a:sym typeface="Calibri"/>
            </a:endParaRPr>
          </a:p>
        </p:txBody>
      </p:sp>
      <p:sp>
        <p:nvSpPr>
          <p:cNvPr id="174" name="Google Shape;174;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 “Considerar.” </a:t>
            </a:r>
            <a:endParaRPr b="1">
              <a:solidFill>
                <a:schemeClr val="dk1"/>
              </a:solidFill>
              <a:latin typeface="Calibri"/>
              <a:ea typeface="Calibri"/>
              <a:cs typeface="Calibri"/>
              <a:sym typeface="Calibri"/>
            </a:endParaRPr>
          </a:p>
        </p:txBody>
      </p:sp>
      <p:sp>
        <p:nvSpPr>
          <p:cNvPr id="184" name="Google Shape;184;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creyentes gentiles en la iglesia de Antioquía, Siria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judíos que enseñaban que los gentiles tenían que seguir las leyes ceremoniales de Moisés. (judaizantes)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Bernabé, Pablo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apóstoles y los ancianos cristianos en Jerusalén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Pedro, Jacobo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Judas y Silas, unos hermanos aprobados, profetas que fueron elegidos por el concilio para acompañar a Pablo y Bernabé con la carta para la iglesia en Antioquía.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Juan Marcos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95" name="Google Shape;195;p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273050" lvl="2" marL="9144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La carta escrita por el concilio de Jerusalén, dirigida a la iglesia en Antioquía</a:t>
            </a:r>
            <a:endParaRPr>
              <a:solidFill>
                <a:schemeClr val="dk1"/>
              </a:solidFill>
              <a:latin typeface="Calibri"/>
              <a:ea typeface="Calibri"/>
              <a:cs typeface="Calibri"/>
              <a:sym typeface="Calibri"/>
            </a:endParaRPr>
          </a:p>
        </p:txBody>
      </p:sp>
      <p:sp>
        <p:nvSpPr>
          <p:cNvPr id="207" name="Google Shape;207;p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Antioquía de Siria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Jerusalén</a:t>
            </a:r>
            <a:endParaRPr>
              <a:solidFill>
                <a:schemeClr val="dk1"/>
              </a:solidFill>
              <a:latin typeface="Calibri"/>
              <a:ea typeface="Calibri"/>
              <a:cs typeface="Calibri"/>
              <a:sym typeface="Calibri"/>
            </a:endParaRPr>
          </a:p>
          <a:p>
            <a:pPr indent="0" lvl="0" marL="45720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19" name="Google Shape;219;p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Más o menos 49 d.C.</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Antes del segundo viaje misionero de Pablo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31" name="Google Shape;231;p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Hay tensión porque algunos están predicando falsa doctrina – que los gentiles tienen que ser circuncidados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y Bernabé no están de acuerdo en llevar a Juan Marcos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43" name="Google Shape;243;p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Pedro, Pablo, Bernabé dan testimonio de la fe de los gentiles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Jacobo propone un acuerdo entre los creyentes judíos y los creyentes gentiles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y Bernabé se separan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55" name="Google Shape;255;p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267" name="Google Shape;267;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personas no judías (llamadas gentiles) llegaban a ser cristianos, Dios llevó a los cristianos judíos a reconocer que no necesitaban vivir según las leyes ceremoniales del Antiguo Testamento para ser cristianos genuinos. </a:t>
            </a:r>
            <a:endParaRPr>
              <a:solidFill>
                <a:schemeClr val="dk1"/>
              </a:solidFill>
              <a:latin typeface="Calibri"/>
              <a:ea typeface="Calibri"/>
              <a:cs typeface="Calibri"/>
              <a:sym typeface="Calibri"/>
            </a:endParaRPr>
          </a:p>
          <a:p>
            <a:pPr indent="0" lvl="0" marL="457200" marR="171450" rtl="0" algn="l">
              <a:lnSpc>
                <a:spcPct val="100000"/>
              </a:lnSpc>
              <a:spcBef>
                <a:spcPts val="600"/>
              </a:spcBef>
              <a:spcAft>
                <a:spcPts val="0"/>
              </a:spcAft>
              <a:buNone/>
            </a:pPr>
            <a:r>
              <a:t/>
            </a:r>
            <a:endParaRPr>
              <a:solidFill>
                <a:schemeClr val="dk1"/>
              </a:solidFill>
              <a:latin typeface="Calibri"/>
              <a:ea typeface="Calibri"/>
              <a:cs typeface="Calibri"/>
              <a:sym typeface="Calibri"/>
            </a:endParaRPr>
          </a:p>
        </p:txBody>
      </p:sp>
      <p:sp>
        <p:nvSpPr>
          <p:cNvPr id="278" name="Google Shape;278;p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V.1 Entonces algunos que venían de Judea enseñaban a los hermanos: Si no os circuncidáis conforme al rito de Moisés, no podéis ser salvos. </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V.5 Pero algunos de la secta de fariseos, que habían creído, se levantaron diciendo: Se debe circuncidarlos, y mandarles que guarden la ley de Moisés.</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V.24 os han inquietado con palabras, perturbando vuestras almas, mandando circuncidaros y guardar la ley. </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 un pecado agregar condiciones a las buenas nuevas acerca de Jesucristo. Somos salvados solamente por la fe en Jesucristo por la gracia de Dios. </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37-40 Y se produjo tal tirantez entre ellos, que se separaron el uno del otro (discusión sobre Juan Marcos) </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SzPts val="1100"/>
              <a:buNone/>
            </a:pPr>
            <a:r>
              <a:t/>
            </a:r>
            <a:endParaRPr>
              <a:solidFill>
                <a:schemeClr val="dk1"/>
              </a:solidFill>
              <a:latin typeface="Calibri"/>
              <a:ea typeface="Calibri"/>
              <a:cs typeface="Calibri"/>
              <a:sym typeface="Calibri"/>
            </a:endParaRPr>
          </a:p>
        </p:txBody>
      </p:sp>
      <p:sp>
        <p:nvSpPr>
          <p:cNvPr id="290" name="Google Shape;290;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8-11 (palabras de Pedro) Y Dios, que conoce los corazones, les dio testimonio, dándoles el Espíritu Santo lo mismo que a nosotros; y ninguna diferencia hizo entre nosotros y ellos, purificando por la fe de sus corazones. Ahora, pues, ¿por qué tentáis a Dios, imponiendo sobre la cerviz de los discípulos un yugo que ni nuestros padres ni nosotros hemos podido llevar? Más bien, creemos que por gracia del Señor Jesús somos salvos, de igual modo que ellos. </a:t>
            </a:r>
            <a:endParaRPr>
              <a:solidFill>
                <a:schemeClr val="dk1"/>
              </a:solidFill>
              <a:latin typeface="Calibri"/>
              <a:ea typeface="Calibri"/>
              <a:cs typeface="Calibri"/>
              <a:sym typeface="Calibri"/>
            </a:endParaRPr>
          </a:p>
          <a:p>
            <a:pPr indent="-298450" lvl="2"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Tenemos por seguro que los gentiles también son incluidos en el plan de salvación, y que no tenemos que obedecer la ley ceremonial del Antiguo Testamento para ser salvos. </a:t>
            </a:r>
            <a:endParaRPr>
              <a:solidFill>
                <a:schemeClr val="dk1"/>
              </a:solidFill>
              <a:latin typeface="Calibri"/>
              <a:ea typeface="Calibri"/>
              <a:cs typeface="Calibri"/>
              <a:sym typeface="Calibri"/>
            </a:endParaRPr>
          </a:p>
          <a:p>
            <a:pPr indent="-298450" lvl="2"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Podemos estar seguros acerca de mi salvación porque depende enteramente de lo que Dios ha hecho por mí y no de lo que yo he hecho por Dios. </a:t>
            </a:r>
            <a:endParaRPr>
              <a:solidFill>
                <a:schemeClr val="dk1"/>
              </a:solidFill>
              <a:latin typeface="Calibri"/>
              <a:ea typeface="Calibri"/>
              <a:cs typeface="Calibri"/>
              <a:sym typeface="Calibri"/>
            </a:endParaRPr>
          </a:p>
          <a:p>
            <a:pPr indent="-1841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V. 28 Porque ha parecido bien al Espíritu Santo, y a nosotros, no imponeros ninguna carga más que esas cosas necesarias… </a:t>
            </a:r>
            <a:endParaRPr>
              <a:solidFill>
                <a:schemeClr val="dk1"/>
              </a:solidFill>
              <a:latin typeface="Calibri"/>
              <a:ea typeface="Calibri"/>
              <a:cs typeface="Calibri"/>
              <a:sym typeface="Calibri"/>
            </a:endParaRPr>
          </a:p>
          <a:p>
            <a:pPr indent="-298450" lvl="2"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La iglesia cristiana predicó y mostró la Gracia de Dios en esta situación. Además, mostraron amor hacía los gentiles y judíos considerando como pueden mejorar su compañerismo sin causar ofensa unos a otros.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02" name="Google Shape;302;p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quiere que proclamemos el mensaje de pura gracia – que la salvación es solamente por la fe en Jesucristo por la gracia. Ese es el mandato que hemos recibido de Jesucristo cuando predicamos su nombre y bautizamos a hombres, mujeres y niños en el nombre de Dios trino. </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voy a poner cargas extras para la gente. (reglas que no son bíblicas)</a:t>
            </a:r>
            <a:endParaRPr>
              <a:solidFill>
                <a:schemeClr val="dk1"/>
              </a:solidFill>
              <a:latin typeface="Calibri"/>
              <a:ea typeface="Calibri"/>
              <a:cs typeface="Calibri"/>
              <a:sym typeface="Calibri"/>
            </a:endParaRPr>
          </a:p>
          <a:p>
            <a:pPr indent="-1841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Resolver conflicto en amor y usando la Palabra de Dios.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314" name="Google Shape;314;p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6f9efaf544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El Contexto del Concilio de Jerusalén </a:t>
            </a:r>
            <a:endParaRPr b="1">
              <a:solidFill>
                <a:schemeClr val="dk1"/>
              </a:solidFill>
              <a:latin typeface="Calibri"/>
              <a:ea typeface="Calibri"/>
              <a:cs typeface="Calibri"/>
              <a:sym typeface="Calibri"/>
            </a:endParaRPr>
          </a:p>
          <a:p>
            <a:pPr indent="-298450" lvl="0" marL="914400" marR="17145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La controversia causada por algunos de los cristianos judíos llevó a un concilio de la iglesia en Jerusalén, en donde la posición de Pablo, Pedro, y Bernabé fue reconocida como correcta, conforme a la palabra de Dios y consistente con las profecías Antiguo Testamento. </a:t>
            </a:r>
            <a:endParaRPr b="1">
              <a:solidFill>
                <a:schemeClr val="dk1"/>
              </a:solidFill>
              <a:latin typeface="Calibri"/>
              <a:ea typeface="Calibri"/>
              <a:cs typeface="Calibri"/>
              <a:sym typeface="Calibri"/>
            </a:endParaRPr>
          </a:p>
        </p:txBody>
      </p:sp>
      <p:sp>
        <p:nvSpPr>
          <p:cNvPr id="326" name="Google Shape;326;g26f9efaf544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6f9efaf544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Una carta anunciando la decisión de la iglesia fue enviada a los creyentes en Antioquía. Los cristianos gentiles no debían ser cargados en el requisito de ser circuncidados ni con las leyes ceremoniales y dietéticas del Antiguo Testamento. Sin embargo, sí se les pidió evitar la inmoralidad sexual y dos costumbres que ofenderían a los cristianos judíos: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inmoralidad sexual</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Fue prohibida en la ley moral, la cual todavía aplicaba (el sexto mandamiento).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También estaba relacionada con la idolatría (prostitución del templo)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Comiendo la comida sacrificada a ídolos</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Comiendo esta comida no era un pecado. Comida es comida, no más. Un ídolo ni siquiera existe. Sin embargo, era un problema para muchos cristianos judíos y quizás para nuevos conversos gentiles también.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Algunos cristianos débiles se perturbaron por la manera en que había sido utilizada antes de ser comida.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O sea, hay que tomar en cuenta el contexto de la situación, y la percepción. Todo se puede, pero no todo es edificante para los demás.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Comer carne con sangre</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No era pecado comer carne con sangre. La Biblia no prohíbe comer carne en el período del nuevo testamento. Jesús ya había declarado todas las comidas “limpias” y permitidas.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Los cristianos judíos fueron enseñados en el Antiguo Testamento a asociar la sangre con la vida y con el precio requerido por el pecado. No comían carne a no ser que se le hubiese quitado la sangre y comer carne con sangre todavía los molestaba.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Pero por amor a sus hermanos quienes iban a sentir ofendidos, acordaron en no comer carne con sangre. </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texto en griego habla de “cosas de una naturaleza necesaria;” no dice literalmente “requisitos.” La segunda y tercera costumbre eran necesarias para ayudar a cristianos sensibles que encontraban ofensivas esas costumbres. O sea, los últimos dos puntos eran decisiones necesarias en su contexto, no prohibiciones para cristianos de todos los tiempos.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335" name="Google Shape;335;g26f9efaf544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6ba99a7413_0_6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Ver el siguiente video para la lección 7: </a:t>
            </a:r>
            <a:r>
              <a:rPr lang="en-US" u="sng">
                <a:solidFill>
                  <a:srgbClr val="0563C1"/>
                </a:solidFill>
                <a:latin typeface="Calibri"/>
                <a:ea typeface="Calibri"/>
                <a:cs typeface="Calibri"/>
                <a:sym typeface="Calibri"/>
                <a:hlinkClick r:id="rId2">
                  <a:extLst>
                    <a:ext uri="{A12FA001-AC4F-418D-AE19-62706E023703}">
                      <ahyp:hlinkClr val="tx"/>
                    </a:ext>
                  </a:extLst>
                </a:hlinkClick>
              </a:rPr>
              <a:t>https://youtu.be/k0Um8tquwSg</a:t>
            </a:r>
            <a:endParaRPr>
              <a:solidFill>
                <a:srgbClr val="0563C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Leer Hechos 16:11-40 en sus Biblias</a:t>
            </a:r>
            <a:endParaRPr b="1">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Noto Sans Symbols"/>
              <a:buChar char="●"/>
            </a:pPr>
            <a:r>
              <a:rPr b="1" lang="en-US">
                <a:solidFill>
                  <a:schemeClr val="dk1"/>
                </a:solidFill>
                <a:latin typeface="Calibri"/>
                <a:ea typeface="Calibri"/>
                <a:cs typeface="Calibri"/>
                <a:sym typeface="Calibri"/>
              </a:rPr>
              <a:t>Hojear Hechos desde el 17 hasta el 22 </a:t>
            </a:r>
            <a:endParaRPr b="1">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Noto Sans Symbols"/>
              <a:buChar char="●"/>
            </a:pPr>
            <a:r>
              <a:rPr b="1" lang="en-US">
                <a:solidFill>
                  <a:schemeClr val="dk1"/>
                </a:solidFill>
                <a:latin typeface="Calibri"/>
                <a:ea typeface="Calibri"/>
                <a:cs typeface="Calibri"/>
                <a:sym typeface="Calibri"/>
              </a:rPr>
              <a:t>Opcional: Pueden ver este video extra acerca de Troas y su geografía </a:t>
            </a:r>
            <a:r>
              <a:rPr lang="en-US" u="sng">
                <a:solidFill>
                  <a:srgbClr val="0563C1"/>
                </a:solidFill>
                <a:latin typeface="Calibri"/>
                <a:ea typeface="Calibri"/>
                <a:cs typeface="Calibri"/>
                <a:sym typeface="Calibri"/>
                <a:hlinkClick r:id="rId3">
                  <a:extLst>
                    <a:ext uri="{A12FA001-AC4F-418D-AE19-62706E023703}">
                      <ahyp:hlinkClr val="tx"/>
                    </a:ext>
                  </a:extLst>
                </a:hlinkClick>
              </a:rPr>
              <a:t>https://vimeo.com/academiacristo/review/486198585/1235434e0d?</a:t>
            </a:r>
            <a:br>
              <a:rPr lang="en-US" u="sng">
                <a:solidFill>
                  <a:srgbClr val="0563C1"/>
                </a:solidFill>
                <a:latin typeface="Calibri"/>
                <a:ea typeface="Calibri"/>
                <a:cs typeface="Calibri"/>
                <a:sym typeface="Calibri"/>
                <a:hlinkClick r:id="rId4">
                  <a:extLst>
                    <a:ext uri="{A12FA001-AC4F-418D-AE19-62706E023703}">
                      <ahyp:hlinkClr val="tx"/>
                    </a:ext>
                  </a:extLst>
                </a:hlinkClick>
              </a:rPr>
            </a:br>
            <a:r>
              <a:rPr lang="en-US" u="sng">
                <a:solidFill>
                  <a:srgbClr val="0563C1"/>
                </a:solidFill>
                <a:latin typeface="Calibri"/>
                <a:ea typeface="Calibri"/>
                <a:cs typeface="Calibri"/>
                <a:sym typeface="Calibri"/>
                <a:hlinkClick r:id="rId5">
                  <a:extLst>
                    <a:ext uri="{A12FA001-AC4F-418D-AE19-62706E023703}">
                      <ahyp:hlinkClr val="tx"/>
                    </a:ext>
                  </a:extLst>
                </a:hlinkClick>
              </a:rPr>
              <a:t>sort=lastUserActionEventDate&amp;direction=desc</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344" name="Google Shape;344;g26ba99a7413_0_6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54" name="Google Shape;354;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62" name="Google Shape;362;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100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Lectura adicional: Se recomienda leer la parte 3 del libro “Un Retrato de Pablo” acerca de la estrategia misionera de Pablo: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https://www.academiacristo.com/Biblioteca-Teologica/Un-Retrato-De-Pablo-Haciendo-Discipulos</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4572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Les regalamos esta canción: “Las Tres Solas”  </a:t>
            </a:r>
            <a:r>
              <a:rPr lang="en-US" u="sng">
                <a:solidFill>
                  <a:srgbClr val="0563C1"/>
                </a:solidFill>
                <a:latin typeface="Calibri"/>
                <a:ea typeface="Calibri"/>
                <a:cs typeface="Calibri"/>
                <a:sym typeface="Calibri"/>
                <a:hlinkClick r:id="rId3">
                  <a:extLst>
                    <a:ext uri="{A12FA001-AC4F-418D-AE19-62706E023703}">
                      <ahyp:hlinkClr val="tx"/>
                    </a:ext>
                  </a:extLst>
                </a:hlinkClick>
              </a:rPr>
              <a:t>https://www.academiacristo.com/Musica/Las-tres-solas</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4572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primer viaje misionero de Pablo</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Tal y como Jesús les había dicho, el evangelio se estaba esparciendo en círculos cada vez más amplios desde Jerusalén al territorio circundante llamado Judea, un poco más al norte a Samaria, entonces más al norte a ciudades como Damasco y Antioquía y a Tarso, la ciudad del nacimiento de Pablo.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Guiada por el Espíritu Santo, la iglesia en Antioquía envió a Pablo, Bernabé y Juan Marcos a nuevas áreas. Ellos viajaron al oeste a Chipre, la cual había sido la tierra natal de Bernabé. Entonces cruzaron un poco del mar Mediterráneo a lo que es hoy en día Turquía, en donde los abandonó Juan Marcos. </a:t>
            </a:r>
            <a:endParaRPr>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Pablo y Bernabé siguieron más al interior visitando ciudades (como Antioquía de Pisidia, Iconio, Listra, Derbe) a lo largo del camino romano. En cada ciudad primero asistían a la sinagoga, donde algunos judíos aceptaban el evangelio mientras otros lo rechazaban. A continuación, los apóstoles llegaban a las comunidades gentiles, las cuales estaban más dispuestas a escuchar el evangelio. De este modo, congregaciones cristianas fueron formadas en una serie de ciudades. El área se llamaba Galacia. </a:t>
            </a:r>
            <a:endParaRPr>
              <a:solidFill>
                <a:schemeClr val="dk1"/>
              </a:solidFill>
              <a:latin typeface="Calibri"/>
              <a:ea typeface="Calibri"/>
              <a:cs typeface="Calibri"/>
              <a:sym typeface="Calibri"/>
            </a:endParaRPr>
          </a:p>
          <a:p>
            <a:pPr indent="-298450" lvl="1" marL="9144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Con el tiempo Pablo escribió una carta a estas congregaciones, una carta que lleva el nombre de ¨Gálatas¨ y la cual pensamos que fue escrita después de que Pablo regresó a Antioquía. Pablo pasaría el último tercio de su vida llevando el evangelio más al oeste a Roma y quizás incluso a España en la orilla oeste del mar Mediterráneo. </a:t>
            </a:r>
            <a:endParaRPr b="1" u="sng">
              <a:solidFill>
                <a:schemeClr val="dk1"/>
              </a:solidFill>
              <a:latin typeface="Calibri"/>
              <a:ea typeface="Calibri"/>
              <a:cs typeface="Calibri"/>
              <a:sym typeface="Calibri"/>
            </a:endParaRPr>
          </a:p>
        </p:txBody>
      </p:sp>
      <p:sp>
        <p:nvSpPr>
          <p:cNvPr id="370" name="Google Shape;370;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0000"/>
              </a:lnSpc>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Amado Padre Celestial, te doy gracias porque dispusiste todas las cosas para enviar tu mensaje de salvación a todos los pueblos, y no solo a los judíos, porque yo no soy judío. Es muy consolador saber que tú amas a todos los seres humanos en la tierra, y quieres que todos sean salvos. Te pido que me ayudes a anunciar tu mensaje. Amén. </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SzPts val="1100"/>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Identificar la estrategia de Pablo y compartir estrategias que podemos usar nosotros para compartir la Palabra</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Cuatro “C” para leer y entender Hechos 15:12-39</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6f6cf9f9e9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SzPts val="1100"/>
              <a:buNone/>
            </a:pPr>
            <a:r>
              <a:rPr b="1" lang="en-US">
                <a:solidFill>
                  <a:schemeClr val="dk1"/>
                </a:solidFill>
                <a:latin typeface="Calibri"/>
                <a:ea typeface="Calibri"/>
                <a:cs typeface="Calibri"/>
                <a:sym typeface="Calibri"/>
              </a:rPr>
              <a:t>Proyecto Final</a:t>
            </a:r>
            <a:endParaRPr b="1">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Pregunta de Lección 6: ¿Cuál era la estrategia de Pablo, al llegar a una ciudad?  ¿Qué es lo primero que hacía? ¿Qué estrategia funcionaría donde vive usted, y en las comunidades alrededor, para alcanzar a los más posibles con la palabra de Dios?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40" name="Google Shape;140;g26f6cf9f9e9_0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6c0eec2cfd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SzPts val="1100"/>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Una Estrategia de Pablo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sus viajes misioneros, Pablo estableció una rutina para compartir la Palabra. Iría a ciudades centrales, e iría a la sinagoga donde algunos judíos aceptarían el evangelio. Usualmente, sería expulsado por la mayoría y después iría a la población de los gentiles de la ciudad, los cuales no conocían el Antiguo Testamento. (Hechos 9:20. 13:5, 14:1, 19:8)</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600"/>
              </a:spcAft>
              <a:buSzPts val="1100"/>
              <a:buNone/>
            </a:pPr>
            <a:r>
              <a:t/>
            </a:r>
            <a:endParaRPr b="1">
              <a:solidFill>
                <a:schemeClr val="dk1"/>
              </a:solidFill>
              <a:latin typeface="Calibri"/>
              <a:ea typeface="Calibri"/>
              <a:cs typeface="Calibri"/>
              <a:sym typeface="Calibri"/>
            </a:endParaRPr>
          </a:p>
        </p:txBody>
      </p:sp>
      <p:sp>
        <p:nvSpPr>
          <p:cNvPr id="150" name="Google Shape;150;g26c0eec2cfd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6f6db8359a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Imaginamos que Pablo usaba esta estrategia porque:</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Era más fácil visitar a las ciudades centrales, había mucha gente y la Palabra podría difundir rápidamente.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 las sinagogas las personas ya creyeron en Dios y ya sabían las escrituras. Con este base, Pablo podría mostrar cómo Cristo es el cumplimiento de las Escrituras. </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Pablo era fariseo. Conoce bien a las sinagogas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Mientras deseamos compartir la Palabra de Dios con todo el mundo, las historias de los viajes de Pablo nos muestran que también sirve pensar en una estrategia prudente para llegar a los más posibles con el evangelio tomando en cuenta el tiempo, los recursos, y las oportunidades que Dios nos ha dado.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160" name="Google Shape;160;g26f6db8359a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16.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9.png"/><Relationship Id="rId5"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7.png"/><Relationship Id="rId5"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34.png"/><Relationship Id="rId5"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24.png"/><Relationship Id="rId5"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26.png"/><Relationship Id="rId5"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1.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9.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4.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2" l="17154" r="29537" t="8250"/>
          <a:stretch/>
        </p:blipFill>
        <p:spPr>
          <a:xfrm>
            <a:off x="6580094" y="810985"/>
            <a:ext cx="5007431"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g26f9efaf544_0_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0" name="Google Shape;170;g26f9efaf544_0_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71" name="Google Shape;171;g26f9efaf544_0_7"/>
          <p:cNvSpPr txBox="1"/>
          <p:nvPr/>
        </p:nvSpPr>
        <p:spPr>
          <a:xfrm>
            <a:off x="3723181" y="2318309"/>
            <a:ext cx="74325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3200">
                <a:solidFill>
                  <a:schemeClr val="dk1"/>
                </a:solidFill>
                <a:latin typeface="Lato"/>
                <a:ea typeface="Lato"/>
                <a:cs typeface="Lato"/>
                <a:sym typeface="Lato"/>
              </a:rPr>
              <a:t>¿Qué estrategia funcionaría donde vive usted, y en las comunidades alrededor, para alcanzar a los más posibles con la palabra de Dios? </a:t>
            </a:r>
            <a:endParaRPr b="1" i="0" sz="3200" u="none" cap="none" strike="noStrike">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g26c0eec2cfd_0_235"/>
          <p:cNvSpPr txBox="1"/>
          <p:nvPr/>
        </p:nvSpPr>
        <p:spPr>
          <a:xfrm>
            <a:off x="4127382" y="23402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77" name="Google Shape;177;g26c0eec2cfd_0_235"/>
          <p:cNvCxnSpPr/>
          <p:nvPr/>
        </p:nvCxnSpPr>
        <p:spPr>
          <a:xfrm>
            <a:off x="4230827" y="3585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78" name="Google Shape;178;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9" name="Google Shape;179;g26c0eec2cfd_0_235"/>
          <p:cNvPicPr preferRelativeResize="0"/>
          <p:nvPr/>
        </p:nvPicPr>
        <p:blipFill rotWithShape="1">
          <a:blip r:embed="rId3">
            <a:alphaModFix/>
          </a:blip>
          <a:srcRect b="0" l="1437"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180" name="Google Shape;180;g26c0eec2cfd_0_235"/>
          <p:cNvSpPr txBox="1"/>
          <p:nvPr/>
        </p:nvSpPr>
        <p:spPr>
          <a:xfrm>
            <a:off x="4127375" y="4010750"/>
            <a:ext cx="77721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de </a:t>
            </a:r>
            <a:r>
              <a:rPr b="1" lang="en-US" sz="3200">
                <a:solidFill>
                  <a:schemeClr val="dk1"/>
                </a:solidFill>
                <a:latin typeface="Lato"/>
                <a:ea typeface="Lato"/>
                <a:cs typeface="Lato"/>
                <a:sym typeface="Lato"/>
              </a:rPr>
              <a:t>Hechos 15:12-39</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81" name="Google Shape;181;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87" name="Google Shape;187;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88" name="Google Shape;188;g26ba99a7413_0_427"/>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Hechos 15:12-39</a:t>
            </a:r>
            <a:endParaRPr b="0" i="0" sz="4800" u="none" cap="none" strike="noStrike">
              <a:solidFill>
                <a:schemeClr val="dk1"/>
              </a:solidFill>
              <a:latin typeface="Lato"/>
              <a:ea typeface="Lato"/>
              <a:cs typeface="Lato"/>
              <a:sym typeface="Lato"/>
            </a:endParaRPr>
          </a:p>
        </p:txBody>
      </p:sp>
      <p:sp>
        <p:nvSpPr>
          <p:cNvPr id="189" name="Google Shape;189;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90" name="Google Shape;190;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91" name="Google Shape;191;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92" name="Google Shape;192;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11"/>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98" name="Google Shape;198;p11"/>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99" name="Google Shape;199;p1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15:12-39</a:t>
            </a:r>
            <a:endParaRPr b="0" i="0" sz="4800" u="none" cap="none" strike="noStrike">
              <a:solidFill>
                <a:schemeClr val="dk1"/>
              </a:solidFill>
              <a:latin typeface="Lato"/>
              <a:ea typeface="Lato"/>
              <a:cs typeface="Lato"/>
              <a:sym typeface="Lato"/>
            </a:endParaRPr>
          </a:p>
        </p:txBody>
      </p:sp>
      <p:sp>
        <p:nvSpPr>
          <p:cNvPr id="200" name="Google Shape;200;p1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1" name="Google Shape;201;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2" name="Google Shape;202;p1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03" name="Google Shape;203;p11"/>
          <p:cNvPicPr preferRelativeResize="0"/>
          <p:nvPr/>
        </p:nvPicPr>
        <p:blipFill rotWithShape="1">
          <a:blip r:embed="rId4">
            <a:alphaModFix/>
          </a:blip>
          <a:srcRect b="23588" l="7102" r="7639" t="10151"/>
          <a:stretch/>
        </p:blipFill>
        <p:spPr>
          <a:xfrm>
            <a:off x="8577182" y="1617635"/>
            <a:ext cx="1662993" cy="1292389"/>
          </a:xfrm>
          <a:prstGeom prst="rect">
            <a:avLst/>
          </a:prstGeom>
          <a:noFill/>
          <a:ln>
            <a:noFill/>
          </a:ln>
        </p:spPr>
      </p:pic>
      <p:pic>
        <p:nvPicPr>
          <p:cNvPr descr="A green bird with leaves&#10;&#10;Description automatically generated" id="204" name="Google Shape;204;p11"/>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12"/>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10" name="Google Shape;210;p12"/>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11" name="Google Shape;211;p12"/>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15:12-39</a:t>
            </a:r>
            <a:endParaRPr b="0" i="0" sz="4800" u="none" cap="none" strike="noStrike">
              <a:solidFill>
                <a:schemeClr val="dk1"/>
              </a:solidFill>
              <a:latin typeface="Lato"/>
              <a:ea typeface="Lato"/>
              <a:cs typeface="Lato"/>
              <a:sym typeface="Lato"/>
            </a:endParaRPr>
          </a:p>
        </p:txBody>
      </p:sp>
      <p:sp>
        <p:nvSpPr>
          <p:cNvPr id="212" name="Google Shape;212;p1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3" name="Google Shape;213;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14" name="Google Shape;214;p12"/>
          <p:cNvSpPr txBox="1"/>
          <p:nvPr/>
        </p:nvSpPr>
        <p:spPr>
          <a:xfrm>
            <a:off x="4127381" y="4163146"/>
            <a:ext cx="67281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15" name="Google Shape;215;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216" name="Google Shape;216;p12"/>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13"/>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22" name="Google Shape;222;p13"/>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23" name="Google Shape;223;p13"/>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15:12-39</a:t>
            </a:r>
            <a:endParaRPr b="0" i="0" sz="4800" u="none" cap="none" strike="noStrike">
              <a:solidFill>
                <a:schemeClr val="dk1"/>
              </a:solidFill>
              <a:latin typeface="Lato"/>
              <a:ea typeface="Lato"/>
              <a:cs typeface="Lato"/>
              <a:sym typeface="Lato"/>
            </a:endParaRPr>
          </a:p>
        </p:txBody>
      </p:sp>
      <p:sp>
        <p:nvSpPr>
          <p:cNvPr id="224" name="Google Shape;224;p1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5" name="Google Shape;225;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6" name="Google Shape;226;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27" name="Google Shape;227;p13"/>
          <p:cNvPicPr preferRelativeResize="0"/>
          <p:nvPr/>
        </p:nvPicPr>
        <p:blipFill rotWithShape="1">
          <a:blip r:embed="rId4">
            <a:alphaModFix/>
          </a:blip>
          <a:srcRect b="0" l="0" r="0" t="0"/>
          <a:stretch/>
        </p:blipFill>
        <p:spPr>
          <a:xfrm>
            <a:off x="9076083" y="1470749"/>
            <a:ext cx="1127705" cy="1374726"/>
          </a:xfrm>
          <a:prstGeom prst="rect">
            <a:avLst/>
          </a:prstGeom>
          <a:noFill/>
          <a:ln>
            <a:noFill/>
          </a:ln>
        </p:spPr>
      </p:pic>
      <p:pic>
        <p:nvPicPr>
          <p:cNvPr descr="A green bird with leaves&#10;&#10;Description automatically generated" id="228" name="Google Shape;228;p13"/>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p14"/>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34" name="Google Shape;234;p14"/>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35" name="Google Shape;235;p14"/>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15:12-39</a:t>
            </a:r>
            <a:endParaRPr b="0" i="0" sz="4800" u="none" cap="none" strike="noStrike">
              <a:solidFill>
                <a:schemeClr val="dk1"/>
              </a:solidFill>
              <a:latin typeface="Lato"/>
              <a:ea typeface="Lato"/>
              <a:cs typeface="Lato"/>
              <a:sym typeface="Lato"/>
            </a:endParaRPr>
          </a:p>
        </p:txBody>
      </p:sp>
      <p:sp>
        <p:nvSpPr>
          <p:cNvPr id="236" name="Google Shape;236;p1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7" name="Google Shape;237;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38" name="Google Shape;238;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39" name="Google Shape;239;p14"/>
          <p:cNvPicPr preferRelativeResize="0"/>
          <p:nvPr/>
        </p:nvPicPr>
        <p:blipFill rotWithShape="1">
          <a:blip r:embed="rId4">
            <a:alphaModFix/>
          </a:blip>
          <a:srcRect b="0" l="0" r="0" t="0"/>
          <a:stretch/>
        </p:blipFill>
        <p:spPr>
          <a:xfrm>
            <a:off x="9269912" y="1743573"/>
            <a:ext cx="824369" cy="950226"/>
          </a:xfrm>
          <a:prstGeom prst="rect">
            <a:avLst/>
          </a:prstGeom>
          <a:noFill/>
          <a:ln>
            <a:noFill/>
          </a:ln>
        </p:spPr>
      </p:pic>
      <p:pic>
        <p:nvPicPr>
          <p:cNvPr descr="A green bird with leaves&#10;&#10;Description automatically generated" id="240" name="Google Shape;240;p14"/>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15"/>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46" name="Google Shape;246;p15"/>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47" name="Google Shape;247;p15"/>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15:12-39</a:t>
            </a:r>
            <a:endParaRPr b="0" i="0" sz="4800" u="none" cap="none" strike="noStrike">
              <a:solidFill>
                <a:schemeClr val="dk1"/>
              </a:solidFill>
              <a:latin typeface="Lato"/>
              <a:ea typeface="Lato"/>
              <a:cs typeface="Lato"/>
              <a:sym typeface="Lato"/>
            </a:endParaRPr>
          </a:p>
        </p:txBody>
      </p:sp>
      <p:sp>
        <p:nvSpPr>
          <p:cNvPr id="248" name="Google Shape;248;p1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9" name="Google Shape;249;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0" name="Google Shape;250;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51" name="Google Shape;251;p15"/>
          <p:cNvPicPr preferRelativeResize="0"/>
          <p:nvPr/>
        </p:nvPicPr>
        <p:blipFill rotWithShape="1">
          <a:blip r:embed="rId4">
            <a:alphaModFix/>
          </a:blip>
          <a:srcRect b="0" l="0" r="0" t="0"/>
          <a:stretch/>
        </p:blipFill>
        <p:spPr>
          <a:xfrm>
            <a:off x="8884044" y="1460358"/>
            <a:ext cx="1405304" cy="1389027"/>
          </a:xfrm>
          <a:prstGeom prst="rect">
            <a:avLst/>
          </a:prstGeom>
          <a:noFill/>
          <a:ln>
            <a:noFill/>
          </a:ln>
        </p:spPr>
      </p:pic>
      <p:pic>
        <p:nvPicPr>
          <p:cNvPr descr="A green bird with leaves&#10;&#10;Description automatically generated" id="252" name="Google Shape;252;p15"/>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6" name="Shape 256"/>
        <p:cNvGrpSpPr/>
        <p:nvPr/>
      </p:nvGrpSpPr>
      <p:grpSpPr>
        <a:xfrm>
          <a:off x="0" y="0"/>
          <a:ext cx="0" cy="0"/>
          <a:chOff x="0" y="0"/>
          <a:chExt cx="0" cy="0"/>
        </a:xfrm>
      </p:grpSpPr>
      <p:sp>
        <p:nvSpPr>
          <p:cNvPr id="257" name="Google Shape;257;p16"/>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58" name="Google Shape;258;p16"/>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59" name="Google Shape;259;p16"/>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15:12-39</a:t>
            </a:r>
            <a:endParaRPr b="0" i="0" sz="4800" u="none" cap="none" strike="noStrike">
              <a:solidFill>
                <a:schemeClr val="dk1"/>
              </a:solidFill>
              <a:latin typeface="Lato"/>
              <a:ea typeface="Lato"/>
              <a:cs typeface="Lato"/>
              <a:sym typeface="Lato"/>
            </a:endParaRPr>
          </a:p>
        </p:txBody>
      </p:sp>
      <p:sp>
        <p:nvSpPr>
          <p:cNvPr id="260" name="Google Shape;260;p1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1" name="Google Shape;261;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62" name="Google Shape;262;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63" name="Google Shape;263;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264" name="Google Shape;264;p16"/>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70" name="Google Shape;270;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71" name="Google Shape;271;g26ba99a7413_0_523"/>
          <p:cNvSpPr txBox="1"/>
          <p:nvPr/>
        </p:nvSpPr>
        <p:spPr>
          <a:xfrm>
            <a:off x="5838738" y="3592694"/>
            <a:ext cx="48573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Hechos 15:12-39</a:t>
            </a:r>
            <a:endParaRPr b="0" i="0" sz="3888" u="none" cap="none" strike="noStrike">
              <a:solidFill>
                <a:schemeClr val="dk1"/>
              </a:solidFill>
              <a:latin typeface="Lato"/>
              <a:ea typeface="Lato"/>
              <a:cs typeface="Lato"/>
              <a:sym typeface="Lato"/>
            </a:endParaRPr>
          </a:p>
        </p:txBody>
      </p:sp>
      <p:sp>
        <p:nvSpPr>
          <p:cNvPr id="272" name="Google Shape;272;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73" name="Google Shape;273;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74" name="Google Shape;274;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75" name="Google Shape;275;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9" name="Shape 279"/>
        <p:cNvGrpSpPr/>
        <p:nvPr/>
      </p:nvGrpSpPr>
      <p:grpSpPr>
        <a:xfrm>
          <a:off x="0" y="0"/>
          <a:ext cx="0" cy="0"/>
          <a:chOff x="0" y="0"/>
          <a:chExt cx="0" cy="0"/>
        </a:xfrm>
      </p:grpSpPr>
      <p:sp>
        <p:nvSpPr>
          <p:cNvPr id="280" name="Google Shape;280;p18"/>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81" name="Google Shape;281;p18"/>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82" name="Google Shape;282;p18"/>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15:12-39</a:t>
            </a:r>
            <a:endParaRPr b="0" i="0" sz="3888" u="none" cap="none" strike="noStrike">
              <a:solidFill>
                <a:schemeClr val="dk1"/>
              </a:solidFill>
              <a:latin typeface="Lato"/>
              <a:ea typeface="Lato"/>
              <a:cs typeface="Lato"/>
              <a:sym typeface="Lato"/>
            </a:endParaRPr>
          </a:p>
        </p:txBody>
      </p:sp>
      <p:sp>
        <p:nvSpPr>
          <p:cNvPr id="283" name="Google Shape;283;p1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4" name="Google Shape;284;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5" name="Google Shape;285;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86" name="Google Shape;286;p18"/>
          <p:cNvPicPr preferRelativeResize="0"/>
          <p:nvPr/>
        </p:nvPicPr>
        <p:blipFill rotWithShape="1">
          <a:blip r:embed="rId4">
            <a:alphaModFix/>
          </a:blip>
          <a:srcRect b="0" l="0" r="0" t="0"/>
          <a:stretch/>
        </p:blipFill>
        <p:spPr>
          <a:xfrm>
            <a:off x="9253057" y="1681917"/>
            <a:ext cx="1247432" cy="1167469"/>
          </a:xfrm>
          <a:prstGeom prst="rect">
            <a:avLst/>
          </a:prstGeom>
          <a:noFill/>
          <a:ln>
            <a:noFill/>
          </a:ln>
        </p:spPr>
      </p:pic>
      <p:pic>
        <p:nvPicPr>
          <p:cNvPr descr="A green bird with leaves&#10;&#10;Description automatically generated" id="287" name="Google Shape;287;p18"/>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
        <p:nvSpPr>
          <p:cNvPr id="292" name="Google Shape;292;p19"/>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93" name="Google Shape;293;p19"/>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94" name="Google Shape;294;p19"/>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15:12-39</a:t>
            </a:r>
            <a:endParaRPr b="0" i="0" sz="3888" u="none" cap="none" strike="noStrike">
              <a:solidFill>
                <a:schemeClr val="dk1"/>
              </a:solidFill>
              <a:latin typeface="Lato"/>
              <a:ea typeface="Lato"/>
              <a:cs typeface="Lato"/>
              <a:sym typeface="Lato"/>
            </a:endParaRPr>
          </a:p>
        </p:txBody>
      </p:sp>
      <p:sp>
        <p:nvSpPr>
          <p:cNvPr id="295" name="Google Shape;295;p1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6" name="Google Shape;296;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7" name="Google Shape;297;p19"/>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98" name="Google Shape;298;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299" name="Google Shape;299;p19"/>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p20"/>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05" name="Google Shape;305;p20"/>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06" name="Google Shape;306;p20"/>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Hechos 15:12-39</a:t>
            </a:r>
            <a:endParaRPr b="0" i="0" sz="3888" u="none" cap="none" strike="noStrike">
              <a:solidFill>
                <a:schemeClr val="dk1"/>
              </a:solidFill>
              <a:latin typeface="Lato"/>
              <a:ea typeface="Lato"/>
              <a:cs typeface="Lato"/>
              <a:sym typeface="Lato"/>
            </a:endParaRPr>
          </a:p>
        </p:txBody>
      </p:sp>
      <p:sp>
        <p:nvSpPr>
          <p:cNvPr id="307" name="Google Shape;307;p2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8" name="Google Shape;308;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09" name="Google Shape;309;p20"/>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10" name="Google Shape;310;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311" name="Google Shape;311;p20"/>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sp>
        <p:nvSpPr>
          <p:cNvPr id="316" name="Google Shape;316;p21"/>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17" name="Google Shape;317;p21"/>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18" name="Google Shape;318;p21"/>
          <p:cNvSpPr txBox="1"/>
          <p:nvPr/>
        </p:nvSpPr>
        <p:spPr>
          <a:xfrm>
            <a:off x="4127381" y="3349413"/>
            <a:ext cx="65685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Hechos 15:12-39</a:t>
            </a:r>
            <a:endParaRPr b="0" i="0" sz="3888" u="none" cap="none" strike="noStrike">
              <a:solidFill>
                <a:schemeClr val="dk1"/>
              </a:solidFill>
              <a:latin typeface="Lato"/>
              <a:ea typeface="Lato"/>
              <a:cs typeface="Lato"/>
              <a:sym typeface="Lato"/>
            </a:endParaRPr>
          </a:p>
        </p:txBody>
      </p:sp>
      <p:sp>
        <p:nvSpPr>
          <p:cNvPr id="319" name="Google Shape;319;p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0" name="Google Shape;320;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21" name="Google Shape;321;p2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22" name="Google Shape;322;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23" name="Google Shape;323;p21"/>
          <p:cNvPicPr preferRelativeResize="0"/>
          <p:nvPr/>
        </p:nvPicPr>
        <p:blipFill rotWithShape="1">
          <a:blip r:embed="rId5">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sp>
        <p:nvSpPr>
          <p:cNvPr id="328" name="Google Shape;328;g26f9efaf544_0_2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9" name="Google Shape;329;g26f9efaf544_0_29"/>
          <p:cNvSpPr txBox="1"/>
          <p:nvPr/>
        </p:nvSpPr>
        <p:spPr>
          <a:xfrm>
            <a:off x="7304577" y="4027100"/>
            <a:ext cx="5118300" cy="13392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4050">
                <a:solidFill>
                  <a:srgbClr val="009444"/>
                </a:solidFill>
                <a:latin typeface="Lato"/>
                <a:ea typeface="Lato"/>
                <a:cs typeface="Lato"/>
                <a:sym typeface="Lato"/>
              </a:rPr>
              <a:t>El Concilio </a:t>
            </a:r>
            <a:endParaRPr sz="4050">
              <a:solidFill>
                <a:srgbClr val="009444"/>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4050">
                <a:solidFill>
                  <a:srgbClr val="009444"/>
                </a:solidFill>
                <a:latin typeface="Lato"/>
                <a:ea typeface="Lato"/>
                <a:cs typeface="Lato"/>
                <a:sym typeface="Lato"/>
              </a:rPr>
              <a:t>de Jerusalén </a:t>
            </a:r>
            <a:endParaRPr sz="4050">
              <a:solidFill>
                <a:srgbClr val="009444"/>
              </a:solidFill>
              <a:latin typeface="Lato"/>
              <a:ea typeface="Lato"/>
              <a:cs typeface="Lato"/>
              <a:sym typeface="Lato"/>
            </a:endParaRPr>
          </a:p>
        </p:txBody>
      </p:sp>
      <p:pic>
        <p:nvPicPr>
          <p:cNvPr descr="A green bird with leaves&#10;&#10;Description automatically generated" id="330" name="Google Shape;330;g26f9efaf544_0_2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31" name="Google Shape;331;g26f9efaf544_0_29"/>
          <p:cNvSpPr/>
          <p:nvPr/>
        </p:nvSpPr>
        <p:spPr>
          <a:xfrm>
            <a:off x="852400" y="1087549"/>
            <a:ext cx="204600" cy="46827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2" name="Google Shape;332;g26f9efaf544_0_29"/>
          <p:cNvPicPr preferRelativeResize="0"/>
          <p:nvPr/>
        </p:nvPicPr>
        <p:blipFill>
          <a:blip r:embed="rId4">
            <a:alphaModFix/>
          </a:blip>
          <a:stretch>
            <a:fillRect/>
          </a:stretch>
        </p:blipFill>
        <p:spPr>
          <a:xfrm>
            <a:off x="1057000" y="1087550"/>
            <a:ext cx="5877849" cy="4682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g26f9efaf544_0_11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38" name="Google Shape;338;g26f9efaf544_0_11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339" name="Google Shape;339;g26f9efaf544_0_114"/>
          <p:cNvSpPr/>
          <p:nvPr/>
        </p:nvSpPr>
        <p:spPr>
          <a:xfrm>
            <a:off x="852400" y="1087549"/>
            <a:ext cx="204600" cy="46827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0" name="Google Shape;340;g26f9efaf544_0_114"/>
          <p:cNvPicPr preferRelativeResize="0"/>
          <p:nvPr/>
        </p:nvPicPr>
        <p:blipFill rotWithShape="1">
          <a:blip r:embed="rId4">
            <a:alphaModFix/>
          </a:blip>
          <a:srcRect b="9126" l="0" r="15419" t="7526"/>
          <a:stretch/>
        </p:blipFill>
        <p:spPr>
          <a:xfrm>
            <a:off x="1057000" y="1087550"/>
            <a:ext cx="4751875" cy="4682700"/>
          </a:xfrm>
          <a:prstGeom prst="rect">
            <a:avLst/>
          </a:prstGeom>
          <a:noFill/>
          <a:ln>
            <a:noFill/>
          </a:ln>
        </p:spPr>
      </p:pic>
      <p:sp>
        <p:nvSpPr>
          <p:cNvPr id="341" name="Google Shape;341;g26f9efaf544_0_114"/>
          <p:cNvSpPr txBox="1"/>
          <p:nvPr/>
        </p:nvSpPr>
        <p:spPr>
          <a:xfrm>
            <a:off x="6284200" y="2320700"/>
            <a:ext cx="52893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La inmoralidad sexual</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Comiendo la comida sacrificada a ídolos</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Comer carne con sangre</a:t>
            </a:r>
            <a:endParaRPr sz="3200">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5" name="Shape 345"/>
        <p:cNvGrpSpPr/>
        <p:nvPr/>
      </p:nvGrpSpPr>
      <p:grpSpPr>
        <a:xfrm>
          <a:off x="0" y="0"/>
          <a:ext cx="0" cy="0"/>
          <a:chOff x="0" y="0"/>
          <a:chExt cx="0" cy="0"/>
        </a:xfrm>
      </p:grpSpPr>
      <p:sp>
        <p:nvSpPr>
          <p:cNvPr id="346" name="Google Shape;346;g26ba99a7413_0_633"/>
          <p:cNvSpPr txBox="1"/>
          <p:nvPr/>
        </p:nvSpPr>
        <p:spPr>
          <a:xfrm>
            <a:off x="3746382" y="18830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47" name="Google Shape;347;g26ba99a7413_0_633"/>
          <p:cNvCxnSpPr/>
          <p:nvPr/>
        </p:nvCxnSpPr>
        <p:spPr>
          <a:xfrm>
            <a:off x="3849827" y="2975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48" name="Google Shape;348;g26ba99a7413_0_63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9" name="Google Shape;349;g26ba99a7413_0_63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50" name="Google Shape;350;g26ba99a7413_0_633"/>
          <p:cNvSpPr txBox="1"/>
          <p:nvPr/>
        </p:nvSpPr>
        <p:spPr>
          <a:xfrm>
            <a:off x="3746375" y="3252850"/>
            <a:ext cx="8291100" cy="1723800"/>
          </a:xfrm>
          <a:prstGeom prst="rect">
            <a:avLst/>
          </a:prstGeom>
          <a:noFill/>
          <a:ln>
            <a:noFill/>
          </a:ln>
        </p:spPr>
        <p:txBody>
          <a:bodyPr anchorCtr="0" anchor="t" bIns="45700" lIns="91425" spcFirstLastPara="1" rIns="91425" wrap="square" tIns="45700">
            <a:spAutoFit/>
          </a:bodyPr>
          <a:lstStyle/>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Ver el video de lección </a:t>
            </a:r>
            <a:r>
              <a:rPr b="1" lang="en-US" sz="3200">
                <a:solidFill>
                  <a:schemeClr val="dk1"/>
                </a:solidFill>
                <a:latin typeface="Lato"/>
                <a:ea typeface="Lato"/>
                <a:cs typeface="Lato"/>
                <a:sym typeface="Lato"/>
              </a:rPr>
              <a:t>7</a:t>
            </a:r>
            <a:endParaRPr b="1" i="0" sz="32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lang="en-US" sz="3200">
                <a:solidFill>
                  <a:schemeClr val="dk1"/>
                </a:solidFill>
                <a:latin typeface="Lato"/>
                <a:ea typeface="Lato"/>
                <a:cs typeface="Lato"/>
                <a:sym typeface="Lato"/>
              </a:rPr>
              <a:t>Hojear Hechos 17-22</a:t>
            </a:r>
            <a:endParaRPr b="1" i="0" sz="3200" u="none" cap="none" strike="noStrike">
              <a:solidFill>
                <a:schemeClr val="dk1"/>
              </a:solidFill>
              <a:latin typeface="Lato"/>
              <a:ea typeface="Lato"/>
              <a:cs typeface="Lato"/>
              <a:sym typeface="Lato"/>
            </a:endParaRPr>
          </a:p>
          <a:p>
            <a:pPr indent="-431800" lvl="0" marL="457200" marR="0" rtl="0" algn="l">
              <a:lnSpc>
                <a:spcPct val="100000"/>
              </a:lnSpc>
              <a:spcBef>
                <a:spcPts val="600"/>
              </a:spcBef>
              <a:spcAft>
                <a:spcPts val="0"/>
              </a:spcAft>
              <a:buClr>
                <a:schemeClr val="dk1"/>
              </a:buClr>
              <a:buSzPts val="3200"/>
              <a:buFont typeface="Lato"/>
              <a:buChar char="•"/>
            </a:pPr>
            <a:r>
              <a:rPr b="1" i="0" lang="en-US" sz="3200" u="none" cap="none" strike="noStrike">
                <a:solidFill>
                  <a:schemeClr val="dk1"/>
                </a:solidFill>
                <a:latin typeface="Lato"/>
                <a:ea typeface="Lato"/>
                <a:cs typeface="Lato"/>
                <a:sym typeface="Lato"/>
              </a:rPr>
              <a:t>Leer </a:t>
            </a:r>
            <a:r>
              <a:rPr b="1" lang="en-US" sz="3200">
                <a:solidFill>
                  <a:schemeClr val="dk1"/>
                </a:solidFill>
                <a:latin typeface="Lato"/>
                <a:ea typeface="Lato"/>
                <a:cs typeface="Lato"/>
                <a:sym typeface="Lato"/>
              </a:rPr>
              <a:t>Hechos 16:11-40 </a:t>
            </a:r>
            <a:r>
              <a:rPr b="1" i="0" lang="en-US" sz="3200" u="none" cap="none" strike="noStrike">
                <a:solidFill>
                  <a:schemeClr val="dk1"/>
                </a:solidFill>
                <a:latin typeface="Lato"/>
                <a:ea typeface="Lato"/>
                <a:cs typeface="Lato"/>
                <a:sym typeface="Lato"/>
              </a:rPr>
              <a:t>en sus Biblias</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351" name="Google Shape;351;g26ba99a7413_0_63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5" name="Shape 355"/>
        <p:cNvGrpSpPr/>
        <p:nvPr/>
      </p:nvGrpSpPr>
      <p:grpSpPr>
        <a:xfrm>
          <a:off x="0" y="0"/>
          <a:ext cx="0" cy="0"/>
          <a:chOff x="0" y="0"/>
          <a:chExt cx="0" cy="0"/>
        </a:xfrm>
      </p:grpSpPr>
      <p:sp>
        <p:nvSpPr>
          <p:cNvPr id="356" name="Google Shape;356;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357" name="Google Shape;357;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8" name="Google Shape;358;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59" name="Google Shape;359;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3" name="Shape 363"/>
        <p:cNvGrpSpPr/>
        <p:nvPr/>
      </p:nvGrpSpPr>
      <p:grpSpPr>
        <a:xfrm>
          <a:off x="0" y="0"/>
          <a:ext cx="0" cy="0"/>
          <a:chOff x="0" y="0"/>
          <a:chExt cx="0" cy="0"/>
        </a:xfrm>
      </p:grpSpPr>
      <p:sp>
        <p:nvSpPr>
          <p:cNvPr id="364" name="Google Shape;364;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65" name="Google Shape;365;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6" name="Google Shape;366;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67" name="Google Shape;367;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3" name="Google Shape;373;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4" name="Google Shape;374;g2ac1ba269cb_0_46"/>
          <p:cNvPicPr preferRelativeResize="0"/>
          <p:nvPr/>
        </p:nvPicPr>
        <p:blipFill rotWithShape="1">
          <a:blip r:embed="rId3">
            <a:alphaModFix/>
          </a:blip>
          <a:srcRect b="8234" l="17158" r="29536" t="8251"/>
          <a:stretch/>
        </p:blipFill>
        <p:spPr>
          <a:xfrm>
            <a:off x="6580094" y="810985"/>
            <a:ext cx="5007425" cy="5236029"/>
          </a:xfrm>
          <a:prstGeom prst="rect">
            <a:avLst/>
          </a:prstGeom>
          <a:noFill/>
          <a:ln>
            <a:noFill/>
          </a:ln>
        </p:spPr>
      </p:pic>
      <p:pic>
        <p:nvPicPr>
          <p:cNvPr descr="A logo with a cross and a bird&#10;&#10;Description automatically generated" id="375" name="Google Shape;375;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76" name="Google Shape;376;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77" name="Google Shape;377;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8" name="Google Shape;378;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6</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Un Mensaje a los No Judíos</a:t>
            </a:r>
            <a:endParaRPr sz="3888">
              <a:solidFill>
                <a:schemeClr val="dk1"/>
              </a:solidFill>
              <a:latin typeface="Lato"/>
              <a:ea typeface="Lato"/>
              <a:cs typeface="Lato"/>
              <a:sym typeface="Lato"/>
            </a:endParaRPr>
          </a:p>
        </p:txBody>
      </p:sp>
      <p:sp>
        <p:nvSpPr>
          <p:cNvPr id="103" name="Google Shape;103;p2"/>
          <p:cNvSpPr txBox="1"/>
          <p:nvPr/>
        </p:nvSpPr>
        <p:spPr>
          <a:xfrm>
            <a:off x="4127382" y="4045935"/>
            <a:ext cx="50178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Hechos 15:12-39</a:t>
            </a:r>
            <a:endParaRPr b="0" i="0" sz="4800" u="none" cap="none" strike="noStrike">
              <a:solidFill>
                <a:schemeClr val="dk1"/>
              </a:solidFill>
              <a:latin typeface="Lato"/>
              <a:ea typeface="Lato"/>
              <a:cs typeface="Lato"/>
              <a:sym typeface="Lato"/>
            </a:endParaRPr>
          </a:p>
        </p:txBody>
      </p:sp>
      <p:sp>
        <p:nvSpPr>
          <p:cNvPr id="104" name="Google Shape;104;p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sp>
        <p:nvSpPr>
          <p:cNvPr id="129" name="Google Shape;129;p5"/>
          <p:cNvSpPr/>
          <p:nvPr/>
        </p:nvSpPr>
        <p:spPr>
          <a:xfrm>
            <a:off x="745673" y="19353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1086826" y="2189073"/>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2048259" y="19348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2048259" y="1934841"/>
            <a:ext cx="9147600"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la estrategia de Pablo y compartir estrategias que podemos usar nosotros para compartir la Palabra</a:t>
            </a:r>
            <a:endParaRPr sz="2500">
              <a:solidFill>
                <a:schemeClr val="lt1"/>
              </a:solidFill>
              <a:latin typeface="Lato"/>
              <a:ea typeface="Lato"/>
              <a:cs typeface="Lato"/>
              <a:sym typeface="Lato"/>
            </a:endParaRPr>
          </a:p>
        </p:txBody>
      </p:sp>
      <p:sp>
        <p:nvSpPr>
          <p:cNvPr id="133" name="Google Shape;133;p5"/>
          <p:cNvSpPr/>
          <p:nvPr/>
        </p:nvSpPr>
        <p:spPr>
          <a:xfrm>
            <a:off x="745673" y="31926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1086826" y="3446399"/>
            <a:ext cx="620400" cy="620400"/>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2048259" y="31926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2048259" y="3192648"/>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Cuatro “C” para leer y entender Hechos 15:12-39</a:t>
            </a:r>
            <a:endParaRPr b="0" i="0" sz="2500" u="none" cap="none" strike="noStrike">
              <a:solidFill>
                <a:schemeClr val="lt1"/>
              </a:solidFill>
              <a:latin typeface="Lato"/>
              <a:ea typeface="Lato"/>
              <a:cs typeface="Lato"/>
              <a:sym typeface="Lato"/>
            </a:endParaRPr>
          </a:p>
        </p:txBody>
      </p:sp>
      <p:pic>
        <p:nvPicPr>
          <p:cNvPr descr="A green bird with leaves&#10;&#10;Description automatically generated" id="137" name="Google Shape;137;p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g26f6cf9f9e9_0_136"/>
          <p:cNvSpPr txBox="1"/>
          <p:nvPr/>
        </p:nvSpPr>
        <p:spPr>
          <a:xfrm>
            <a:off x="4127382" y="968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143" name="Google Shape;143;g26f6cf9f9e9_0_13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44" name="Google Shape;144;g26f6cf9f9e9_0_13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45" name="Google Shape;145;g26f6cf9f9e9_0_136"/>
          <p:cNvPicPr preferRelativeResize="0"/>
          <p:nvPr/>
        </p:nvPicPr>
        <p:blipFill rotWithShape="1">
          <a:blip r:embed="rId4">
            <a:alphaModFix/>
          </a:blip>
          <a:srcRect b="0" l="0" r="0" t="0"/>
          <a:stretch/>
        </p:blipFill>
        <p:spPr>
          <a:xfrm rot="5400000">
            <a:off x="4281" y="1168550"/>
            <a:ext cx="4051701" cy="4051701"/>
          </a:xfrm>
          <a:prstGeom prst="rect">
            <a:avLst/>
          </a:prstGeom>
          <a:noFill/>
          <a:ln>
            <a:noFill/>
          </a:ln>
        </p:spPr>
      </p:pic>
      <p:cxnSp>
        <p:nvCxnSpPr>
          <p:cNvPr id="146" name="Google Shape;146;g26f6cf9f9e9_0_136"/>
          <p:cNvCxnSpPr/>
          <p:nvPr/>
        </p:nvCxnSpPr>
        <p:spPr>
          <a:xfrm>
            <a:off x="4230827" y="19848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47" name="Google Shape;147;g26f6cf9f9e9_0_136"/>
          <p:cNvSpPr txBox="1"/>
          <p:nvPr/>
        </p:nvSpPr>
        <p:spPr>
          <a:xfrm>
            <a:off x="4127375" y="2334350"/>
            <a:ext cx="7189500" cy="384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latin typeface="Lato"/>
                <a:ea typeface="Lato"/>
                <a:cs typeface="Lato"/>
                <a:sym typeface="Lato"/>
              </a:rPr>
              <a:t> ¿Cuál era la estrategia de Pablo, al llegar a una ciudad?  </a:t>
            </a:r>
            <a:endParaRPr sz="32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t/>
            </a:r>
            <a:endParaRPr sz="10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latin typeface="Lato"/>
                <a:ea typeface="Lato"/>
                <a:cs typeface="Lato"/>
                <a:sym typeface="Lato"/>
              </a:rPr>
              <a:t>¿Qué es lo primero que hacía? </a:t>
            </a:r>
            <a:endParaRPr sz="32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t/>
            </a:r>
            <a:endParaRPr sz="10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3200"/>
              <a:buFont typeface="Arial"/>
              <a:buNone/>
            </a:pPr>
            <a:r>
              <a:rPr lang="en-US" sz="3200">
                <a:solidFill>
                  <a:schemeClr val="dk1"/>
                </a:solidFill>
                <a:latin typeface="Lato"/>
                <a:ea typeface="Lato"/>
                <a:cs typeface="Lato"/>
                <a:sym typeface="Lato"/>
              </a:rPr>
              <a:t>¿Qué estrategia funcionaría donde vive usted, y en las comunidades alrededor, para alcanzar a los más posibles con la palabra de Dios?</a:t>
            </a:r>
            <a:endParaRPr b="0" i="0" sz="3200" u="none" cap="none" strike="noStrike">
              <a:solidFill>
                <a:schemeClr val="dk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g26c0eec2cfd_0_221"/>
          <p:cNvSpPr txBox="1"/>
          <p:nvPr/>
        </p:nvSpPr>
        <p:spPr>
          <a:xfrm>
            <a:off x="4127382" y="20354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153" name="Google Shape;153;g26c0eec2cfd_0_221"/>
          <p:cNvCxnSpPr/>
          <p:nvPr/>
        </p:nvCxnSpPr>
        <p:spPr>
          <a:xfrm>
            <a:off x="4230827" y="3204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54" name="Google Shape;154;g26c0eec2cfd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5" name="Google Shape;155;g26c0eec2cfd_0_221"/>
          <p:cNvPicPr preferRelativeResize="0"/>
          <p:nvPr/>
        </p:nvPicPr>
        <p:blipFill rotWithShape="1">
          <a:blip r:embed="rId3">
            <a:alphaModFix/>
          </a:blip>
          <a:srcRect b="0" l="1447" r="1437"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sp>
        <p:nvSpPr>
          <p:cNvPr id="156" name="Google Shape;156;g26c0eec2cfd_0_221"/>
          <p:cNvSpPr txBox="1"/>
          <p:nvPr/>
        </p:nvSpPr>
        <p:spPr>
          <a:xfrm>
            <a:off x="4127381" y="36297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3200">
                <a:solidFill>
                  <a:schemeClr val="dk1"/>
                </a:solidFill>
                <a:latin typeface="Lato"/>
                <a:ea typeface="Lato"/>
                <a:cs typeface="Lato"/>
                <a:sym typeface="Lato"/>
              </a:rPr>
              <a:t>Una Estrategia de Pablo </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57" name="Google Shape;157;g26c0eec2cfd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26f6db8359a_0_8"/>
          <p:cNvSpPr txBox="1"/>
          <p:nvPr/>
        </p:nvSpPr>
        <p:spPr>
          <a:xfrm>
            <a:off x="2308525" y="1460350"/>
            <a:ext cx="9331200" cy="3694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Había mucha gente y la Palabra podría difundir rápidamente.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En las sinagogas las personas ya creyeron en Dios y ya sabían las escrituras. Con este base, Pablo podría mostrar cómo Cristo es el cumplimiento de las Escrituras.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Pablo era fariseo. Conoce bien a las sinagogas </a:t>
            </a:r>
            <a:endParaRPr sz="3200">
              <a:solidFill>
                <a:schemeClr val="dk1"/>
              </a:solidFill>
              <a:latin typeface="Lato"/>
              <a:ea typeface="Lato"/>
              <a:cs typeface="Lato"/>
              <a:sym typeface="Lato"/>
            </a:endParaRPr>
          </a:p>
        </p:txBody>
      </p:sp>
      <p:sp>
        <p:nvSpPr>
          <p:cNvPr id="163" name="Google Shape;163;g26f6db8359a_0_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64" name="Google Shape;164;g26f6db8359a_0_8"/>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