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Overlock" panose="02000506030000020004" pitchFamily="2" charset="77"/>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4K3o2rlbgPv5c4QP2oAIsvuK4/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58"/>
  </p:normalViewPr>
  <p:slideViewPr>
    <p:cSldViewPr snapToGrid="0">
      <p:cViewPr varScale="1">
        <p:scale>
          <a:sx n="92" d="100"/>
          <a:sy n="92" d="100"/>
        </p:scale>
        <p:origin x="7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65bfa4e9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65bfa4e96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Academia Cristo brinda capacitación para cumplir la Gran Comisión de Jesucristo  (Vayan y hagan discípulos de todas las naciones), ayudándoles a crecer en la palabra para llevar la Palabra a otros. </a:t>
            </a:r>
            <a:endParaRPr/>
          </a:p>
          <a:p>
            <a:pPr marL="171450" lvl="0" indent="-171450" algn="l" rtl="0">
              <a:spcBef>
                <a:spcPts val="0"/>
              </a:spcBef>
              <a:spcAft>
                <a:spcPts val="0"/>
              </a:spcAft>
              <a:buClr>
                <a:schemeClr val="dk1"/>
              </a:buClr>
              <a:buSzPts val="1200"/>
              <a:buFont typeface="Calibri"/>
              <a:buChar char="-"/>
            </a:pPr>
            <a:r>
              <a:rPr lang="es-ES"/>
              <a:t>Nos dedicamos a ayudarles en conocer y entender las Escrituras, porque allí el Espíritu nos muestra el pecado, y allí conocemos la gracia de Jesucristo. </a:t>
            </a:r>
            <a:endParaRPr/>
          </a:p>
          <a:p>
            <a:pPr marL="171450" lvl="0" indent="-171450" algn="l" rtl="0">
              <a:spcBef>
                <a:spcPts val="0"/>
              </a:spcBef>
              <a:spcAft>
                <a:spcPts val="0"/>
              </a:spcAft>
              <a:buClr>
                <a:schemeClr val="dk1"/>
              </a:buClr>
              <a:buSzPts val="1200"/>
              <a:buFont typeface="Calibri"/>
              <a:buChar char="-"/>
            </a:pPr>
            <a:r>
              <a:rPr lang="es-ES"/>
              <a:t>Y luego, ese conocimiento del amor de Cristo no se puede quedar con nosotros.  Jesucristo nos llama a llevar la palabra a otros.  </a:t>
            </a:r>
            <a:endParaRPr/>
          </a:p>
        </p:txBody>
      </p:sp>
      <p:sp>
        <p:nvSpPr>
          <p:cNvPr id="339" name="Google Shape;339;g165bfa4e96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65bfa4e964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165bfa4e964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1100"/>
              <a:buFont typeface="Calibri"/>
              <a:buChar char="-"/>
            </a:pPr>
            <a:r>
              <a:rPr lang="es-ES" sz="1100">
                <a:latin typeface="Calibri"/>
                <a:ea typeface="Calibri"/>
                <a:cs typeface="Calibri"/>
                <a:sym typeface="Calibri"/>
              </a:rPr>
              <a:t>Algunos nos han comentado: </a:t>
            </a:r>
            <a:endParaRPr/>
          </a:p>
          <a:p>
            <a:pPr marL="342900" marR="0" lvl="0" indent="-342900" algn="l" rtl="0">
              <a:lnSpc>
                <a:spcPct val="107000"/>
              </a:lnSpc>
              <a:spcBef>
                <a:spcPts val="0"/>
              </a:spcBef>
              <a:spcAft>
                <a:spcPts val="0"/>
              </a:spcAft>
              <a:buClr>
                <a:schemeClr val="dk1"/>
              </a:buClr>
              <a:buSzPts val="1100"/>
              <a:buFont typeface="Calibri"/>
              <a:buChar char="-"/>
            </a:pPr>
            <a:r>
              <a:rPr lang="es-ES" sz="1100">
                <a:latin typeface="Calibri"/>
                <a:ea typeface="Calibri"/>
                <a:cs typeface="Calibri"/>
                <a:sym typeface="Calibri"/>
              </a:rPr>
              <a:t>Deseo juntar un grupo de personas para compartir lo aprendido y para estudiar la palabra donde vivo.  ¿Pueden orientarme?  </a:t>
            </a:r>
            <a:endParaRPr sz="1100">
              <a:latin typeface="Calibri"/>
              <a:ea typeface="Calibri"/>
              <a:cs typeface="Calibri"/>
              <a:sym typeface="Calibri"/>
            </a:endParaRPr>
          </a:p>
          <a:p>
            <a:pPr marL="742950" marR="0" lvl="1" indent="-285750" algn="l" rtl="0">
              <a:lnSpc>
                <a:spcPct val="107000"/>
              </a:lnSpc>
              <a:spcBef>
                <a:spcPts val="0"/>
              </a:spcBef>
              <a:spcAft>
                <a:spcPts val="0"/>
              </a:spcAft>
              <a:buClr>
                <a:schemeClr val="dk1"/>
              </a:buClr>
              <a:buSzPts val="1100"/>
              <a:buFont typeface="Courier New"/>
              <a:buChar char="o"/>
            </a:pPr>
            <a:r>
              <a:rPr lang="es-ES" sz="1100">
                <a:latin typeface="Calibri"/>
                <a:ea typeface="Calibri"/>
                <a:cs typeface="Calibri"/>
                <a:sym typeface="Calibri"/>
              </a:rPr>
              <a:t>Claro que sí.  Nuestros profesores los pueden orientar o dirigirlos a uno de nuestros asesores quienes les ayudarán en formar un Grupo Sembrador.</a:t>
            </a:r>
            <a:endParaRPr/>
          </a:p>
          <a:p>
            <a:pPr marL="742950" marR="0" lvl="1" indent="-285750" algn="l" rtl="0">
              <a:lnSpc>
                <a:spcPct val="107000"/>
              </a:lnSpc>
              <a:spcBef>
                <a:spcPts val="0"/>
              </a:spcBef>
              <a:spcAft>
                <a:spcPts val="0"/>
              </a:spcAft>
              <a:buClr>
                <a:schemeClr val="dk1"/>
              </a:buClr>
              <a:buSzPts val="1800"/>
              <a:buFont typeface="Courier New"/>
              <a:buChar char="o"/>
            </a:pPr>
            <a:r>
              <a:rPr lang="es-ES" sz="1800" b="1" u="sng">
                <a:latin typeface="Calibri"/>
                <a:ea typeface="Calibri"/>
                <a:cs typeface="Calibri"/>
                <a:sym typeface="Calibri"/>
              </a:rPr>
              <a:t>Un grupo sembrador</a:t>
            </a:r>
            <a:r>
              <a:rPr lang="es-ES" sz="1800">
                <a:latin typeface="Calibri"/>
                <a:ea typeface="Calibri"/>
                <a:cs typeface="Calibri"/>
                <a:sym typeface="Calibri"/>
              </a:rPr>
              <a:t> existe para crecer juntos en las Buenas Nuevas de Jesucristo.  Estudiamos la Palabra, oramos, nos amamos el uno al otro, y alabamos al Señor.  El Grupo Sembrador es el primer paso de plantar una iglesia. </a:t>
            </a:r>
            <a:endParaRPr sz="1100">
              <a:latin typeface="Calibri"/>
              <a:ea typeface="Calibri"/>
              <a:cs typeface="Calibri"/>
              <a:sym typeface="Calibri"/>
            </a:endParaRPr>
          </a:p>
          <a:p>
            <a:pPr marL="742950" marR="0" lvl="1" indent="-285750" algn="l" rtl="0">
              <a:lnSpc>
                <a:spcPct val="107000"/>
              </a:lnSpc>
              <a:spcBef>
                <a:spcPts val="0"/>
              </a:spcBef>
              <a:spcAft>
                <a:spcPts val="0"/>
              </a:spcAft>
              <a:buClr>
                <a:schemeClr val="dk1"/>
              </a:buClr>
              <a:buSzPts val="1100"/>
              <a:buFont typeface="Courier New"/>
              <a:buChar char="o"/>
            </a:pPr>
            <a:r>
              <a:rPr lang="es-ES" sz="1100">
                <a:latin typeface="Calibri"/>
                <a:ea typeface="Calibri"/>
                <a:cs typeface="Calibri"/>
                <a:sym typeface="Calibri"/>
              </a:rPr>
              <a:t>En algunos casos se puede hacer una consulta presencial con uno de nuestros asesores, sin costo alguno.  </a:t>
            </a:r>
            <a:endParaRPr/>
          </a:p>
          <a:p>
            <a:pPr marL="742950" marR="0" lvl="1" indent="-285750" algn="l" rtl="0">
              <a:lnSpc>
                <a:spcPct val="107000"/>
              </a:lnSpc>
              <a:spcBef>
                <a:spcPts val="800"/>
              </a:spcBef>
              <a:spcAft>
                <a:spcPts val="0"/>
              </a:spcAft>
              <a:buClr>
                <a:schemeClr val="dk1"/>
              </a:buClr>
              <a:buSzPts val="1100"/>
              <a:buFont typeface="Courier New"/>
              <a:buChar char="o"/>
            </a:pPr>
            <a:r>
              <a:rPr lang="es-ES" sz="1100" b="1">
                <a:latin typeface="Calibri"/>
                <a:ea typeface="Calibri"/>
                <a:cs typeface="Calibri"/>
                <a:sym typeface="Calibri"/>
              </a:rPr>
              <a:t>Si le interesa plantar un Grupo Sembrador, hágaselo saber a su Profesor o cualquier de nuestros asesores.  </a:t>
            </a:r>
            <a:endParaRPr/>
          </a:p>
          <a:p>
            <a:pPr marL="742950" marR="0" lvl="1" indent="-285750" algn="l" rtl="0">
              <a:lnSpc>
                <a:spcPct val="107000"/>
              </a:lnSpc>
              <a:spcBef>
                <a:spcPts val="800"/>
              </a:spcBef>
              <a:spcAft>
                <a:spcPts val="0"/>
              </a:spcAft>
              <a:buClr>
                <a:srgbClr val="0C7837"/>
              </a:buClr>
              <a:buSzPts val="1100"/>
              <a:buFont typeface="Courier New"/>
              <a:buChar char="o"/>
            </a:pPr>
            <a:r>
              <a:rPr lang="es-ES" sz="1100" b="0" i="0">
                <a:solidFill>
                  <a:srgbClr val="0C7837"/>
                </a:solidFill>
                <a:latin typeface="Overlock"/>
                <a:ea typeface="Overlock"/>
                <a:cs typeface="Overlock"/>
                <a:sym typeface="Overlock"/>
              </a:rPr>
              <a:t>Somos de Cristo.  Y los cristianos se juntan.  </a:t>
            </a:r>
            <a:r>
              <a:rPr lang="es-ES" sz="1100" b="0" i="1">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lang="es-ES" sz="1100" b="0" i="0">
                <a:solidFill>
                  <a:srgbClr val="0C7837"/>
                </a:solidFill>
                <a:latin typeface="Overlock"/>
                <a:ea typeface="Overlock"/>
                <a:cs typeface="Overlock"/>
                <a:sym typeface="Overlock"/>
              </a:rPr>
              <a:t>(Hebreos 10:25)</a:t>
            </a:r>
            <a:endParaRPr sz="1100">
              <a:solidFill>
                <a:srgbClr val="0C7837"/>
              </a:solidFill>
              <a:latin typeface="Overlock"/>
              <a:ea typeface="Overlock"/>
              <a:cs typeface="Overlock"/>
              <a:sym typeface="Overlock"/>
            </a:endParaRPr>
          </a:p>
          <a:p>
            <a:pPr marL="742950" marR="0" lvl="1" indent="-215900" algn="l" rtl="0">
              <a:lnSpc>
                <a:spcPct val="107000"/>
              </a:lnSpc>
              <a:spcBef>
                <a:spcPts val="800"/>
              </a:spcBef>
              <a:spcAft>
                <a:spcPts val="0"/>
              </a:spcAft>
              <a:buClr>
                <a:schemeClr val="dk1"/>
              </a:buClr>
              <a:buSzPts val="1100"/>
              <a:buFont typeface="Courier New"/>
              <a:buNone/>
            </a:pPr>
            <a:endParaRPr sz="1100" b="1">
              <a:latin typeface="Calibri"/>
              <a:ea typeface="Calibri"/>
              <a:cs typeface="Calibri"/>
              <a:sym typeface="Calibri"/>
            </a:endParaRPr>
          </a:p>
          <a:p>
            <a:pPr marL="742950" marR="0" lvl="1" indent="-215900" algn="l" rtl="0">
              <a:lnSpc>
                <a:spcPct val="107000"/>
              </a:lnSpc>
              <a:spcBef>
                <a:spcPts val="800"/>
              </a:spcBef>
              <a:spcAft>
                <a:spcPts val="0"/>
              </a:spcAft>
              <a:buClr>
                <a:schemeClr val="dk1"/>
              </a:buClr>
              <a:buSzPts val="1100"/>
              <a:buFont typeface="Courier New"/>
              <a:buNone/>
            </a:pPr>
            <a:endParaRPr sz="1100">
              <a:latin typeface="Calibri"/>
              <a:ea typeface="Calibri"/>
              <a:cs typeface="Calibri"/>
              <a:sym typeface="Calibri"/>
            </a:endParaRPr>
          </a:p>
          <a:p>
            <a:pPr marL="0" lvl="0" indent="0" algn="l" rtl="0">
              <a:spcBef>
                <a:spcPts val="800"/>
              </a:spcBef>
              <a:spcAft>
                <a:spcPts val="0"/>
              </a:spcAft>
              <a:buNone/>
            </a:pPr>
            <a:endParaRPr/>
          </a:p>
        </p:txBody>
      </p:sp>
      <p:sp>
        <p:nvSpPr>
          <p:cNvPr id="347" name="Google Shape;347;g165bfa4e964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65bfa4e964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165bfa4e964_0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s-ES" sz="1800">
                <a:latin typeface="Calibri"/>
                <a:ea typeface="Calibri"/>
                <a:cs typeface="Calibri"/>
                <a:sym typeface="Calibri"/>
              </a:rPr>
              <a:t>Deseo unirme a ustedes.  ¿Cómo se hace?</a:t>
            </a:r>
            <a:endParaRPr sz="1800">
              <a:latin typeface="Calibri"/>
              <a:ea typeface="Calibri"/>
              <a:cs typeface="Calibri"/>
              <a:sym typeface="Calibri"/>
            </a:endParaRPr>
          </a:p>
          <a:p>
            <a:pPr marL="342900" marR="0" lvl="0" indent="-342900" algn="l" rtl="0">
              <a:lnSpc>
                <a:spcPct val="107000"/>
              </a:lnSpc>
              <a:spcBef>
                <a:spcPts val="800"/>
              </a:spcBef>
              <a:spcAft>
                <a:spcPts val="0"/>
              </a:spcAft>
              <a:buClr>
                <a:schemeClr val="dk1"/>
              </a:buClr>
              <a:buSzPts val="1800"/>
              <a:buFont typeface="Arial"/>
              <a:buChar char="•"/>
            </a:pPr>
            <a:r>
              <a:rPr lang="es-ES" sz="1800">
                <a:latin typeface="Calibri"/>
                <a:ea typeface="Calibri"/>
                <a:cs typeface="Calibri"/>
                <a:sym typeface="Calibri"/>
              </a:rPr>
              <a:t>Hable con su Profesor.   Los puede orientar en cómo empezar el proceso para establecer Unidad Doctrinal.  </a:t>
            </a:r>
            <a:endParaRPr sz="1800">
              <a:latin typeface="Calibri"/>
              <a:ea typeface="Calibri"/>
              <a:cs typeface="Calibri"/>
              <a:sym typeface="Calibri"/>
            </a:endParaRPr>
          </a:p>
          <a:p>
            <a:pPr marL="342900" marR="0" lvl="0" indent="-342900" algn="l" rtl="0">
              <a:lnSpc>
                <a:spcPct val="107000"/>
              </a:lnSpc>
              <a:spcBef>
                <a:spcPts val="800"/>
              </a:spcBef>
              <a:spcAft>
                <a:spcPts val="0"/>
              </a:spcAft>
              <a:buClr>
                <a:schemeClr val="dk1"/>
              </a:buClr>
              <a:buSzPts val="1800"/>
              <a:buFont typeface="Arial"/>
              <a:buChar char="•"/>
            </a:pPr>
            <a:r>
              <a:rPr lang="es-ES" sz="1800">
                <a:latin typeface="Calibri"/>
                <a:ea typeface="Calibri"/>
                <a:cs typeface="Calibri"/>
                <a:sym typeface="Calibri"/>
              </a:rPr>
              <a:t>Para nosotros es importante que prediquemos el mismo mensaje, y que tengamos las mismas creencias.  Así podemos colaborar y apoyarnos mejor, así como dice el Apóstol Pablo:</a:t>
            </a:r>
            <a:endParaRPr sz="1800">
              <a:latin typeface="Calibri"/>
              <a:ea typeface="Calibri"/>
              <a:cs typeface="Calibri"/>
              <a:sym typeface="Calibri"/>
            </a:endParaRPr>
          </a:p>
          <a:p>
            <a:pPr marL="342900" marR="0" lvl="0" indent="-342900" algn="l" rtl="0">
              <a:lnSpc>
                <a:spcPct val="107000"/>
              </a:lnSpc>
              <a:spcBef>
                <a:spcPts val="800"/>
              </a:spcBef>
              <a:spcAft>
                <a:spcPts val="0"/>
              </a:spcAft>
              <a:buClr>
                <a:schemeClr val="dk1"/>
              </a:buClr>
              <a:buSzPts val="1800"/>
              <a:buFont typeface="Arial"/>
              <a:buChar char="•"/>
            </a:pPr>
            <a:r>
              <a:rPr lang="es-ES" sz="1800" b="1" i="1">
                <a:latin typeface="Calibri"/>
                <a:ea typeface="Calibri"/>
                <a:cs typeface="Calibri"/>
                <a:sym typeface="Calibri"/>
              </a:rPr>
              <a:t>&gt;&gt;Hermanos, les ruego por el nombre de nuestro Señor Jesucristo, que se pongan de acuerdo y que no haya divisiones entre ustedes, sino que estén perfectamente unidos en un mismo sentir y en un mismo parecer.&lt;&lt;  (1 Corintios 1:10)</a:t>
            </a:r>
            <a:endParaRPr sz="1800" b="1">
              <a:latin typeface="Calibri"/>
              <a:ea typeface="Calibri"/>
              <a:cs typeface="Calibri"/>
              <a:sym typeface="Calibri"/>
            </a:endParaRPr>
          </a:p>
          <a:p>
            <a:pPr marL="0" marR="0" lvl="0" indent="0" algn="l" rtl="0">
              <a:lnSpc>
                <a:spcPct val="107000"/>
              </a:lnSpc>
              <a:spcBef>
                <a:spcPts val="800"/>
              </a:spcBef>
              <a:spcAft>
                <a:spcPts val="0"/>
              </a:spcAft>
              <a:buNone/>
            </a:pPr>
            <a:r>
              <a:rPr lang="es-ES" sz="1800">
                <a:latin typeface="Calibri"/>
                <a:ea typeface="Calibri"/>
                <a:cs typeface="Calibri"/>
                <a:sym typeface="Calibri"/>
              </a:rPr>
              <a:t> </a:t>
            </a:r>
            <a:endParaRPr sz="1800">
              <a:latin typeface="Calibri"/>
              <a:ea typeface="Calibri"/>
              <a:cs typeface="Calibri"/>
              <a:sym typeface="Calibri"/>
            </a:endParaRPr>
          </a:p>
          <a:p>
            <a:pPr marL="0" lvl="0" indent="0" algn="l" rtl="0">
              <a:spcBef>
                <a:spcPts val="800"/>
              </a:spcBef>
              <a:spcAft>
                <a:spcPts val="0"/>
              </a:spcAft>
              <a:buNone/>
            </a:pPr>
            <a:r>
              <a:rPr lang="es-ES" i="1"/>
              <a:t>Nota para los profesores:  Si alguien menciona especificamente el deseo de unirse en acuerdo doctrinal o de formar un grupo sembrador, se le pide hacer dos cosas:  </a:t>
            </a:r>
            <a:endParaRPr/>
          </a:p>
          <a:p>
            <a:pPr marL="0" lvl="0" indent="0" algn="l" rtl="0">
              <a:spcBef>
                <a:spcPts val="0"/>
              </a:spcBef>
              <a:spcAft>
                <a:spcPts val="0"/>
              </a:spcAft>
              <a:buNone/>
            </a:pPr>
            <a:endParaRPr i="1"/>
          </a:p>
          <a:p>
            <a:pPr marL="0" lvl="0" indent="0" algn="l" rtl="0">
              <a:spcBef>
                <a:spcPts val="0"/>
              </a:spcBef>
              <a:spcAft>
                <a:spcPts val="0"/>
              </a:spcAft>
              <a:buNone/>
            </a:pPr>
            <a:r>
              <a:rPr lang="es-ES" i="1"/>
              <a:t>1) Avisar de inmediato al director estudiantil (Andrew Johnston), director académico (Joel Sutton) o cualquier de nuestros misioneros o representantes de Academia Cristo.</a:t>
            </a:r>
            <a:endParaRPr/>
          </a:p>
          <a:p>
            <a:pPr marL="0" lvl="0" indent="0" algn="l" rtl="0">
              <a:spcBef>
                <a:spcPts val="0"/>
              </a:spcBef>
              <a:spcAft>
                <a:spcPts val="0"/>
              </a:spcAft>
              <a:buNone/>
            </a:pPr>
            <a:r>
              <a:rPr lang="es-ES" i="1"/>
              <a:t>2) Notarlo en el informe al final de la clase.  </a:t>
            </a:r>
            <a:endParaRPr/>
          </a:p>
        </p:txBody>
      </p:sp>
      <p:sp>
        <p:nvSpPr>
          <p:cNvPr id="355" name="Google Shape;355;g165bfa4e964_0_1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a:spLocks noGrp="1"/>
          </p:cNvSpPr>
          <p:nvPr>
            <p:ph type="pic" idx="2"/>
          </p:nvPr>
        </p:nvSpPr>
        <p:spPr>
          <a:xfrm>
            <a:off x="5183188" y="987425"/>
            <a:ext cx="6172200" cy="4873625"/>
          </a:xfrm>
          <a:prstGeom prst="rect">
            <a:avLst/>
          </a:prstGeom>
          <a:noFill/>
          <a:ln>
            <a:noFill/>
          </a:ln>
        </p:spPr>
      </p:sp>
      <p:sp>
        <p:nvSpPr>
          <p:cNvPr id="68" name="Google Shape;68;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Screen Clipping"/>
          <p:cNvPicPr preferRelativeResize="0"/>
          <p:nvPr/>
        </p:nvPicPr>
        <p:blipFill rotWithShape="1">
          <a:blip r:embed="rId3">
            <a:alphaModFix/>
          </a:blip>
          <a:srcRect/>
          <a:stretch/>
        </p:blipFill>
        <p:spPr>
          <a:xfrm>
            <a:off x="1695109" y="523366"/>
            <a:ext cx="8878298" cy="58266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74" name="Google Shape;174;p11"/>
          <p:cNvSpPr txBox="1"/>
          <p:nvPr/>
        </p:nvSpPr>
        <p:spPr>
          <a:xfrm>
            <a:off x="1042350" y="921856"/>
            <a:ext cx="10107300"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s-ES" sz="4000" b="0" i="0" u="none" strike="noStrike" cap="none" dirty="0">
                <a:solidFill>
                  <a:srgbClr val="5F3913"/>
                </a:solidFill>
                <a:latin typeface="Overlock"/>
                <a:ea typeface="Overlock"/>
                <a:cs typeface="Overlock"/>
                <a:sym typeface="Overlock"/>
              </a:rPr>
              <a:t>Pero es igualmente perjudicial para la Palabra de Dios interpretar lo que Dios describe como simbólico como algo literal. </a:t>
            </a:r>
            <a:endParaRPr sz="4000" b="0" i="0" u="none" strike="noStrike" cap="none" dirty="0">
              <a:solidFill>
                <a:srgbClr val="5F3913"/>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3000"/>
              <a:buFont typeface="Arial"/>
              <a:buNone/>
            </a:pPr>
            <a:r>
              <a:rPr lang="es-ES" sz="4000" b="0" i="0" u="none" strike="noStrike" cap="none" dirty="0">
                <a:solidFill>
                  <a:srgbClr val="5F3913"/>
                </a:solidFill>
                <a:latin typeface="Overlock"/>
                <a:ea typeface="Overlock"/>
                <a:cs typeface="Overlock"/>
                <a:sym typeface="Overlock"/>
              </a:rPr>
              <a:t>¿Cuál es un ejemplo de esto?</a:t>
            </a:r>
            <a:endParaRPr sz="4000" b="0" i="0" u="none" strike="noStrike" cap="none" dirty="0">
              <a:solidFill>
                <a:srgbClr val="5F3913"/>
              </a:solidFill>
              <a:latin typeface="Overlock"/>
              <a:ea typeface="Overlock"/>
              <a:cs typeface="Overlock"/>
              <a:sym typeface="Overlock"/>
            </a:endParaRPr>
          </a:p>
        </p:txBody>
      </p:sp>
      <p:sp>
        <p:nvSpPr>
          <p:cNvPr id="175" name="Google Shape;175;p11"/>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11</a:t>
            </a:r>
            <a:endParaRPr sz="1400" b="0" i="0" u="none" strike="noStrike" cap="none">
              <a:solidFill>
                <a:srgbClr val="000000"/>
              </a:solidFill>
              <a:latin typeface="Arial"/>
              <a:ea typeface="Arial"/>
              <a:cs typeface="Arial"/>
              <a:sym typeface="Arial"/>
            </a:endParaRPr>
          </a:p>
        </p:txBody>
      </p:sp>
      <p:cxnSp>
        <p:nvCxnSpPr>
          <p:cNvPr id="176" name="Google Shape;176;p1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177" name="Google Shape;177;p11"/>
          <p:cNvSpPr txBox="1"/>
          <p:nvPr/>
        </p:nvSpPr>
        <p:spPr>
          <a:xfrm>
            <a:off x="1274866" y="3968624"/>
            <a:ext cx="99984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s-ES" sz="4000" b="0" i="0" u="none" strike="noStrike" cap="none" dirty="0">
                <a:solidFill>
                  <a:srgbClr val="018443"/>
                </a:solidFill>
                <a:latin typeface="Overlock"/>
                <a:ea typeface="Overlock"/>
                <a:cs typeface="Overlock"/>
                <a:sym typeface="Overlock"/>
              </a:rPr>
              <a:t>Las visiones en el libro de Apocalipsis, especialmente los mil años. (milenarismo)</a:t>
            </a:r>
            <a:endParaRPr sz="4000" b="0" i="0" u="none" strike="noStrike" cap="none" dirty="0">
              <a:solidFill>
                <a:srgbClr val="5F3913"/>
              </a:solidFill>
              <a:latin typeface="Overlock"/>
              <a:ea typeface="Overlock"/>
              <a:cs typeface="Overlock"/>
              <a:sym typeface="Overloc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1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83" name="Google Shape;183;p12"/>
          <p:cNvSpPr txBox="1"/>
          <p:nvPr/>
        </p:nvSpPr>
        <p:spPr>
          <a:xfrm>
            <a:off x="303550" y="1466469"/>
            <a:ext cx="115849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4400" b="0" i="0" u="none" strike="noStrike" cap="none" dirty="0">
                <a:solidFill>
                  <a:srgbClr val="5F3913"/>
                </a:solidFill>
                <a:latin typeface="Overlock"/>
                <a:ea typeface="Overlock"/>
                <a:cs typeface="Overlock"/>
                <a:sym typeface="Overlock"/>
              </a:rPr>
              <a:t>El libro de Apocalipsis es un libro de visiones</a:t>
            </a:r>
            <a:endParaRPr sz="4400" b="0" i="0" u="none" strike="noStrike" cap="none" dirty="0">
              <a:solidFill>
                <a:srgbClr val="5F3913"/>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3200"/>
              <a:buFont typeface="Arial"/>
              <a:buNone/>
            </a:pPr>
            <a:r>
              <a:rPr lang="es-ES" sz="4400" b="0" i="0" u="none" strike="noStrike" cap="none" dirty="0">
                <a:solidFill>
                  <a:srgbClr val="5F3913"/>
                </a:solidFill>
                <a:latin typeface="Overlock"/>
                <a:ea typeface="Overlock"/>
                <a:cs typeface="Overlock"/>
                <a:sym typeface="Overlock"/>
              </a:rPr>
              <a:t> como de muchos símbolos.  ¿Qué representan los siguientes símbolos de Apocalipsis capítulo 20? </a:t>
            </a:r>
            <a:endParaRPr sz="4400" b="0" i="0" u="none" strike="noStrike" cap="none" dirty="0">
              <a:solidFill>
                <a:srgbClr val="5F3913"/>
              </a:solidFill>
              <a:latin typeface="Overlock"/>
              <a:ea typeface="Overlock"/>
              <a:cs typeface="Overlock"/>
              <a:sym typeface="Overlock"/>
            </a:endParaRPr>
          </a:p>
        </p:txBody>
      </p:sp>
      <p:sp>
        <p:nvSpPr>
          <p:cNvPr id="184" name="Google Shape;184;p12"/>
          <p:cNvSpPr txBox="1"/>
          <p:nvPr/>
        </p:nvSpPr>
        <p:spPr>
          <a:xfrm>
            <a:off x="1196171" y="4610153"/>
            <a:ext cx="9944788" cy="64633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3600" b="0" i="0" u="none" strike="noStrike" cap="none">
                <a:solidFill>
                  <a:srgbClr val="018443"/>
                </a:solidFill>
                <a:latin typeface="Overlock"/>
                <a:ea typeface="Overlock"/>
                <a:cs typeface="Overlock"/>
                <a:sym typeface="Overlock"/>
              </a:rPr>
              <a:t>Comparemos, veamos lo que otros han dicho</a:t>
            </a:r>
            <a:endParaRPr sz="3600" b="0" i="0" u="none" strike="noStrike" cap="none">
              <a:solidFill>
                <a:srgbClr val="018443"/>
              </a:solidFill>
              <a:latin typeface="Overlock"/>
              <a:ea typeface="Overlock"/>
              <a:cs typeface="Overlock"/>
              <a:sym typeface="Overlock"/>
            </a:endParaRPr>
          </a:p>
        </p:txBody>
      </p:sp>
      <p:sp>
        <p:nvSpPr>
          <p:cNvPr id="185" name="Google Shape;185;p12"/>
          <p:cNvSpPr txBox="1"/>
          <p:nvPr/>
        </p:nvSpPr>
        <p:spPr>
          <a:xfrm>
            <a:off x="488527" y="6276550"/>
            <a:ext cx="1727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12</a:t>
            </a:r>
            <a:endParaRPr sz="1400" b="0" i="0" u="none" strike="noStrike" cap="none">
              <a:solidFill>
                <a:srgbClr val="000000"/>
              </a:solidFill>
              <a:latin typeface="Arial"/>
              <a:ea typeface="Arial"/>
              <a:cs typeface="Arial"/>
              <a:sym typeface="Arial"/>
            </a:endParaRPr>
          </a:p>
        </p:txBody>
      </p:sp>
      <p:cxnSp>
        <p:nvCxnSpPr>
          <p:cNvPr id="186" name="Google Shape;186;p1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500"/>
                                        <p:tgtEl>
                                          <p:spTgt spid="1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1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92" name="Google Shape;192;p13"/>
          <p:cNvSpPr txBox="1"/>
          <p:nvPr/>
        </p:nvSpPr>
        <p:spPr>
          <a:xfrm>
            <a:off x="55418" y="486242"/>
            <a:ext cx="12081164"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600" b="0" i="0" u="none" strike="noStrike" cap="none" dirty="0">
                <a:solidFill>
                  <a:srgbClr val="5F3913"/>
                </a:solidFill>
                <a:latin typeface="Overlock"/>
                <a:ea typeface="Overlock"/>
                <a:cs typeface="Overlock"/>
                <a:sym typeface="Overlock"/>
              </a:rPr>
              <a:t>¿Qué representan los símbolos de Apocalipsis capítulo 20? </a:t>
            </a:r>
            <a:endParaRPr sz="3600" b="0" i="0" u="none" strike="noStrike" cap="none" dirty="0">
              <a:solidFill>
                <a:srgbClr val="5F3913"/>
              </a:solidFill>
              <a:latin typeface="Overlock"/>
              <a:ea typeface="Overlock"/>
              <a:cs typeface="Overlock"/>
              <a:sym typeface="Overlock"/>
            </a:endParaRPr>
          </a:p>
        </p:txBody>
      </p:sp>
      <p:sp>
        <p:nvSpPr>
          <p:cNvPr id="193" name="Google Shape;193;p13"/>
          <p:cNvSpPr txBox="1"/>
          <p:nvPr/>
        </p:nvSpPr>
        <p:spPr>
          <a:xfrm>
            <a:off x="637380" y="1548182"/>
            <a:ext cx="10686300" cy="4524275"/>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00000"/>
              </a:lnSpc>
              <a:spcBef>
                <a:spcPts val="0"/>
              </a:spcBef>
              <a:spcAft>
                <a:spcPts val="0"/>
              </a:spcAft>
              <a:buClr>
                <a:srgbClr val="018443"/>
              </a:buClr>
              <a:buSzPts val="3200"/>
              <a:buFont typeface="Arial"/>
              <a:buChar char="•"/>
            </a:pPr>
            <a:r>
              <a:rPr lang="es-ES" sz="3600" b="0" i="0" u="none" strike="noStrike" cap="none" dirty="0">
                <a:solidFill>
                  <a:srgbClr val="018443"/>
                </a:solidFill>
                <a:latin typeface="Overlock"/>
                <a:ea typeface="Overlock"/>
                <a:cs typeface="Overlock"/>
                <a:sym typeface="Overlock"/>
              </a:rPr>
              <a:t>El </a:t>
            </a:r>
            <a:r>
              <a:rPr lang="es-ES" sz="3600" b="0" i="0" u="none" strike="noStrike" cap="none" dirty="0">
                <a:solidFill>
                  <a:srgbClr val="5F3913"/>
                </a:solidFill>
                <a:latin typeface="Overlock"/>
                <a:ea typeface="Overlock"/>
                <a:cs typeface="Overlock"/>
                <a:sym typeface="Overlock"/>
              </a:rPr>
              <a:t>ángel</a:t>
            </a:r>
            <a:r>
              <a:rPr lang="es-ES" sz="3600" b="0" i="0" u="none" strike="noStrike" cap="none" dirty="0">
                <a:solidFill>
                  <a:srgbClr val="018443"/>
                </a:solidFill>
                <a:latin typeface="Overlock"/>
                <a:ea typeface="Overlock"/>
                <a:cs typeface="Overlock"/>
                <a:sym typeface="Overlock"/>
              </a:rPr>
              <a:t> (literalmente, mensajero) que Juan vio bajar del cielo representa a </a:t>
            </a:r>
            <a:r>
              <a:rPr lang="es-ES" sz="3600" b="0" i="0" u="none" strike="noStrike" cap="none" dirty="0">
                <a:solidFill>
                  <a:srgbClr val="5F3913"/>
                </a:solidFill>
                <a:latin typeface="Overlock"/>
                <a:ea typeface="Overlock"/>
                <a:cs typeface="Overlock"/>
                <a:sym typeface="Overlock"/>
              </a:rPr>
              <a:t>Jesús.</a:t>
            </a:r>
            <a:endParaRPr sz="1600" b="0" i="0" u="none" strike="noStrike" cap="none" dirty="0">
              <a:solidFill>
                <a:srgbClr val="000000"/>
              </a:solidFill>
              <a:latin typeface="Arial"/>
              <a:ea typeface="Arial"/>
              <a:cs typeface="Arial"/>
              <a:sym typeface="Arial"/>
            </a:endParaRPr>
          </a:p>
          <a:p>
            <a:pPr marL="571500" marR="0" lvl="0" indent="-571500" algn="just" rtl="0">
              <a:lnSpc>
                <a:spcPct val="100000"/>
              </a:lnSpc>
              <a:spcBef>
                <a:spcPts val="0"/>
              </a:spcBef>
              <a:spcAft>
                <a:spcPts val="0"/>
              </a:spcAft>
              <a:buClr>
                <a:srgbClr val="018443"/>
              </a:buClr>
              <a:buSzPts val="3200"/>
              <a:buFont typeface="Arial"/>
              <a:buChar char="•"/>
            </a:pPr>
            <a:r>
              <a:rPr lang="es-ES" sz="3600" b="0" i="0" u="none" strike="noStrike" cap="none" dirty="0">
                <a:solidFill>
                  <a:srgbClr val="018443"/>
                </a:solidFill>
                <a:latin typeface="Overlock"/>
                <a:ea typeface="Overlock"/>
                <a:cs typeface="Overlock"/>
                <a:sym typeface="Overlock"/>
              </a:rPr>
              <a:t>El </a:t>
            </a:r>
            <a:r>
              <a:rPr lang="es-ES" sz="3600" b="0" i="0" u="none" strike="noStrike" cap="none" dirty="0">
                <a:solidFill>
                  <a:srgbClr val="5F3913"/>
                </a:solidFill>
                <a:latin typeface="Overlock"/>
                <a:ea typeface="Overlock"/>
                <a:cs typeface="Overlock"/>
                <a:sym typeface="Overlock"/>
              </a:rPr>
              <a:t>dragón</a:t>
            </a:r>
            <a:r>
              <a:rPr lang="es-ES" sz="3600" b="0" i="0" u="none" strike="noStrike" cap="none" dirty="0">
                <a:solidFill>
                  <a:srgbClr val="018443"/>
                </a:solidFill>
                <a:latin typeface="Overlock"/>
                <a:ea typeface="Overlock"/>
                <a:cs typeface="Overlock"/>
                <a:sym typeface="Overlock"/>
              </a:rPr>
              <a:t> es el </a:t>
            </a:r>
            <a:r>
              <a:rPr lang="es-ES" sz="3600" b="0" i="0" u="none" strike="noStrike" cap="none" dirty="0">
                <a:solidFill>
                  <a:srgbClr val="5F3913"/>
                </a:solidFill>
                <a:latin typeface="Overlock"/>
                <a:ea typeface="Overlock"/>
                <a:cs typeface="Overlock"/>
                <a:sym typeface="Overlock"/>
              </a:rPr>
              <a:t>diablo</a:t>
            </a:r>
            <a:r>
              <a:rPr lang="es-ES" sz="3600" b="0" i="0" u="none" strike="noStrike" cap="none" dirty="0">
                <a:solidFill>
                  <a:srgbClr val="018443"/>
                </a:solidFill>
                <a:latin typeface="Overlock"/>
                <a:ea typeface="Overlock"/>
                <a:cs typeface="Overlock"/>
                <a:sym typeface="Overlock"/>
              </a:rPr>
              <a:t>.</a:t>
            </a:r>
            <a:endParaRPr sz="1600" b="0" i="0" u="none" strike="noStrike" cap="none" dirty="0">
              <a:solidFill>
                <a:srgbClr val="000000"/>
              </a:solidFill>
              <a:latin typeface="Arial"/>
              <a:ea typeface="Arial"/>
              <a:cs typeface="Arial"/>
              <a:sym typeface="Arial"/>
            </a:endParaRPr>
          </a:p>
          <a:p>
            <a:pPr marL="571500" marR="0" lvl="0" indent="-571500" algn="just" rtl="0">
              <a:lnSpc>
                <a:spcPct val="100000"/>
              </a:lnSpc>
              <a:spcBef>
                <a:spcPts val="0"/>
              </a:spcBef>
              <a:spcAft>
                <a:spcPts val="0"/>
              </a:spcAft>
              <a:buClr>
                <a:srgbClr val="018443"/>
              </a:buClr>
              <a:buSzPts val="3200"/>
              <a:buFont typeface="Arial"/>
              <a:buChar char="•"/>
            </a:pPr>
            <a:r>
              <a:rPr lang="es-ES" sz="3600" b="0" i="0" u="none" strike="noStrike" cap="none" dirty="0">
                <a:solidFill>
                  <a:srgbClr val="018443"/>
                </a:solidFill>
                <a:latin typeface="Overlock"/>
                <a:ea typeface="Overlock"/>
                <a:cs typeface="Overlock"/>
                <a:sym typeface="Overlock"/>
              </a:rPr>
              <a:t>La </a:t>
            </a:r>
            <a:r>
              <a:rPr lang="es-ES" sz="3600" b="0" i="0" u="none" strike="noStrike" cap="none" dirty="0">
                <a:solidFill>
                  <a:srgbClr val="5F3913"/>
                </a:solidFill>
                <a:latin typeface="Overlock"/>
                <a:ea typeface="Overlock"/>
                <a:cs typeface="Overlock"/>
                <a:sym typeface="Overlock"/>
              </a:rPr>
              <a:t>cadena </a:t>
            </a:r>
            <a:r>
              <a:rPr lang="es-ES" sz="3600" b="0" i="0" u="none" strike="noStrike" cap="none" dirty="0">
                <a:solidFill>
                  <a:srgbClr val="018443"/>
                </a:solidFill>
                <a:latin typeface="Overlock"/>
                <a:ea typeface="Overlock"/>
                <a:cs typeface="Overlock"/>
                <a:sym typeface="Overlock"/>
              </a:rPr>
              <a:t>que atrapa al diablo es el mensaje del </a:t>
            </a:r>
            <a:r>
              <a:rPr lang="es-ES" sz="3600" b="0" i="0" u="none" strike="noStrike" cap="none" dirty="0">
                <a:solidFill>
                  <a:srgbClr val="5F3913"/>
                </a:solidFill>
                <a:latin typeface="Overlock"/>
                <a:ea typeface="Overlock"/>
                <a:cs typeface="Overlock"/>
                <a:sym typeface="Overlock"/>
              </a:rPr>
              <a:t>Evangelio</a:t>
            </a:r>
            <a:r>
              <a:rPr lang="es-ES" sz="3600" b="0" i="0" u="none" strike="noStrike" cap="none" dirty="0">
                <a:solidFill>
                  <a:srgbClr val="018443"/>
                </a:solidFill>
                <a:latin typeface="Overlock"/>
                <a:ea typeface="Overlock"/>
                <a:cs typeface="Overlock"/>
                <a:sym typeface="Overlock"/>
              </a:rPr>
              <a:t> del perdón pleno y libre por medio de la fe en Jesucristo.  La proclamación del Evangelio destruye las mentiras acusadoras del diablo para que las naciones no sean engañadas….</a:t>
            </a:r>
            <a:r>
              <a:rPr lang="es-ES" sz="3600" b="0" i="0" u="none" strike="noStrike" cap="none" dirty="0">
                <a:solidFill>
                  <a:srgbClr val="5F3913"/>
                </a:solidFill>
                <a:latin typeface="Overlock"/>
                <a:ea typeface="Overlock"/>
                <a:cs typeface="Overlock"/>
                <a:sym typeface="Overlock"/>
              </a:rPr>
              <a:t>a continuación</a:t>
            </a:r>
            <a:endParaRPr sz="1600" b="0" i="0" u="none" strike="noStrike" cap="none" dirty="0">
              <a:solidFill>
                <a:srgbClr val="000000"/>
              </a:solidFill>
              <a:latin typeface="Arial"/>
              <a:ea typeface="Arial"/>
              <a:cs typeface="Arial"/>
              <a:sym typeface="Arial"/>
            </a:endParaRPr>
          </a:p>
        </p:txBody>
      </p:sp>
      <p:sp>
        <p:nvSpPr>
          <p:cNvPr id="194" name="Google Shape;194;p13"/>
          <p:cNvSpPr txBox="1"/>
          <p:nvPr/>
        </p:nvSpPr>
        <p:spPr>
          <a:xfrm>
            <a:off x="488526" y="6276550"/>
            <a:ext cx="1678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13</a:t>
            </a:r>
            <a:endParaRPr sz="1400" b="0" i="0" u="none" strike="noStrike" cap="none">
              <a:solidFill>
                <a:srgbClr val="000000"/>
              </a:solidFill>
              <a:latin typeface="Arial"/>
              <a:ea typeface="Arial"/>
              <a:cs typeface="Arial"/>
              <a:sym typeface="Arial"/>
            </a:endParaRPr>
          </a:p>
        </p:txBody>
      </p:sp>
      <p:cxnSp>
        <p:nvCxnSpPr>
          <p:cNvPr id="195" name="Google Shape;195;p1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01" name="Google Shape;201;p14"/>
          <p:cNvSpPr txBox="1"/>
          <p:nvPr/>
        </p:nvSpPr>
        <p:spPr>
          <a:xfrm>
            <a:off x="808018" y="640191"/>
            <a:ext cx="10932096"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600" b="0" i="0" u="none" strike="noStrike" cap="none" dirty="0">
                <a:solidFill>
                  <a:srgbClr val="5F3913"/>
                </a:solidFill>
                <a:latin typeface="Overlock"/>
                <a:ea typeface="Overlock"/>
                <a:cs typeface="Overlock"/>
                <a:sym typeface="Overlock"/>
              </a:rPr>
              <a:t>¿Qué representan los símbolos de Apocalipsis capítulo 20? </a:t>
            </a:r>
            <a:endParaRPr sz="3600" b="0" i="0" u="none" strike="noStrike" cap="none" dirty="0">
              <a:solidFill>
                <a:srgbClr val="5F3913"/>
              </a:solidFill>
              <a:latin typeface="Overlock"/>
              <a:ea typeface="Overlock"/>
              <a:cs typeface="Overlock"/>
              <a:sym typeface="Overlock"/>
            </a:endParaRPr>
          </a:p>
        </p:txBody>
      </p:sp>
      <p:sp>
        <p:nvSpPr>
          <p:cNvPr id="202" name="Google Shape;202;p14"/>
          <p:cNvSpPr txBox="1"/>
          <p:nvPr/>
        </p:nvSpPr>
        <p:spPr>
          <a:xfrm>
            <a:off x="733800" y="1646496"/>
            <a:ext cx="10724400" cy="4524275"/>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00000"/>
              </a:lnSpc>
              <a:spcBef>
                <a:spcPts val="0"/>
              </a:spcBef>
              <a:spcAft>
                <a:spcPts val="0"/>
              </a:spcAft>
              <a:buClr>
                <a:srgbClr val="018443"/>
              </a:buClr>
              <a:buSzPts val="3200"/>
              <a:buFont typeface="Arial"/>
              <a:buChar char="•"/>
            </a:pPr>
            <a:r>
              <a:rPr lang="es-ES" sz="3600" b="0" i="0" u="none" strike="noStrike" cap="none" dirty="0">
                <a:solidFill>
                  <a:srgbClr val="018443"/>
                </a:solidFill>
                <a:latin typeface="Overlock"/>
                <a:ea typeface="Overlock"/>
                <a:cs typeface="Overlock"/>
                <a:sym typeface="Overlock"/>
              </a:rPr>
              <a:t>Los </a:t>
            </a:r>
            <a:r>
              <a:rPr lang="es-ES" sz="3600" b="0" i="0" u="none" strike="noStrike" cap="none" dirty="0">
                <a:solidFill>
                  <a:srgbClr val="5F3913"/>
                </a:solidFill>
                <a:latin typeface="Overlock"/>
                <a:ea typeface="Overlock"/>
                <a:cs typeface="Overlock"/>
                <a:sym typeface="Overlock"/>
              </a:rPr>
              <a:t>1000 años </a:t>
            </a:r>
            <a:r>
              <a:rPr lang="es-ES" sz="3600" b="0" i="0" u="none" strike="noStrike" cap="none" dirty="0">
                <a:solidFill>
                  <a:srgbClr val="018443"/>
                </a:solidFill>
                <a:latin typeface="Overlock"/>
                <a:ea typeface="Overlock"/>
                <a:cs typeface="Overlock"/>
                <a:sym typeface="Overlock"/>
              </a:rPr>
              <a:t>son un número simbólico, al igual que todos los números del Libro del Apocalipsis. Dado que los 1000 años comienzan con el encierro de Satanás y termina con su liberación por un corto período de tiempo antes del final, los 1000 años simbolizan </a:t>
            </a:r>
            <a:r>
              <a:rPr lang="es-ES" sz="3600" b="0" i="0" u="none" strike="noStrike" cap="none" dirty="0">
                <a:solidFill>
                  <a:srgbClr val="5F3913"/>
                </a:solidFill>
                <a:latin typeface="Overlock"/>
                <a:ea typeface="Overlock"/>
                <a:cs typeface="Overlock"/>
                <a:sym typeface="Overlock"/>
              </a:rPr>
              <a:t>la era del Nuevo Testamento </a:t>
            </a:r>
            <a:r>
              <a:rPr lang="es-ES" sz="3600" b="0" i="0" u="none" strike="noStrike" cap="none" dirty="0">
                <a:solidFill>
                  <a:srgbClr val="018443"/>
                </a:solidFill>
                <a:latin typeface="Overlock"/>
                <a:ea typeface="Overlock"/>
                <a:cs typeface="Overlock"/>
                <a:sym typeface="Overlock"/>
              </a:rPr>
              <a:t>con la proclamación del Evangelio en todo el mundo limitando la influencia de Satanás….</a:t>
            </a:r>
            <a:r>
              <a:rPr lang="es-ES" sz="3600" b="0" i="0" u="none" strike="noStrike" cap="none" dirty="0">
                <a:solidFill>
                  <a:srgbClr val="5F3913"/>
                </a:solidFill>
                <a:latin typeface="Overlock"/>
                <a:ea typeface="Overlock"/>
                <a:cs typeface="Overlock"/>
                <a:sym typeface="Overlock"/>
              </a:rPr>
              <a:t>a continuación</a:t>
            </a:r>
            <a:endParaRPr sz="1600" b="0" i="0" u="none" strike="noStrike" cap="none" dirty="0">
              <a:solidFill>
                <a:srgbClr val="000000"/>
              </a:solidFill>
              <a:latin typeface="Arial"/>
              <a:ea typeface="Arial"/>
              <a:cs typeface="Arial"/>
              <a:sym typeface="Arial"/>
            </a:endParaRPr>
          </a:p>
        </p:txBody>
      </p:sp>
      <p:sp>
        <p:nvSpPr>
          <p:cNvPr id="203" name="Google Shape;203;p14"/>
          <p:cNvSpPr txBox="1"/>
          <p:nvPr/>
        </p:nvSpPr>
        <p:spPr>
          <a:xfrm>
            <a:off x="488526" y="6276550"/>
            <a:ext cx="1678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14</a:t>
            </a:r>
            <a:endParaRPr sz="1400" b="0" i="0" u="none" strike="noStrike" cap="none">
              <a:solidFill>
                <a:srgbClr val="000000"/>
              </a:solidFill>
              <a:latin typeface="Arial"/>
              <a:ea typeface="Arial"/>
              <a:cs typeface="Arial"/>
              <a:sym typeface="Arial"/>
            </a:endParaRPr>
          </a:p>
        </p:txBody>
      </p:sp>
      <p:cxnSp>
        <p:nvCxnSpPr>
          <p:cNvPr id="204" name="Google Shape;204;p1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10" name="Google Shape;210;p15"/>
          <p:cNvSpPr txBox="1"/>
          <p:nvPr/>
        </p:nvSpPr>
        <p:spPr>
          <a:xfrm>
            <a:off x="615158" y="1477352"/>
            <a:ext cx="10607100" cy="4525200"/>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00000"/>
              </a:lnSpc>
              <a:spcBef>
                <a:spcPts val="0"/>
              </a:spcBef>
              <a:spcAft>
                <a:spcPts val="0"/>
              </a:spcAft>
              <a:buClr>
                <a:srgbClr val="018443"/>
              </a:buClr>
              <a:buSzPts val="3200"/>
              <a:buFont typeface="Arial"/>
              <a:buChar char="•"/>
            </a:pPr>
            <a:r>
              <a:rPr lang="es-ES" sz="3200" b="0" i="0" u="none" strike="noStrike" cap="none" dirty="0">
                <a:solidFill>
                  <a:srgbClr val="018443"/>
                </a:solidFill>
                <a:latin typeface="Overlock"/>
                <a:ea typeface="Overlock"/>
                <a:cs typeface="Overlock"/>
                <a:sym typeface="Overlock"/>
              </a:rPr>
              <a:t>Juan vio en el cielo no los cuerpos, sino las almas de los que murieron (martirizados) por la fe. Experimentaron </a:t>
            </a:r>
            <a:r>
              <a:rPr lang="es-ES" sz="3200" b="0" i="0" u="none" strike="noStrike" cap="none" dirty="0">
                <a:solidFill>
                  <a:srgbClr val="5F3913"/>
                </a:solidFill>
                <a:latin typeface="Overlock"/>
                <a:ea typeface="Overlock"/>
                <a:cs typeface="Overlock"/>
                <a:sym typeface="Overlock"/>
              </a:rPr>
              <a:t>la primera resurrección</a:t>
            </a:r>
            <a:r>
              <a:rPr lang="es-ES" sz="3200" b="0" i="0" u="none" strike="noStrike" cap="none" dirty="0">
                <a:solidFill>
                  <a:srgbClr val="018443"/>
                </a:solidFill>
                <a:latin typeface="Overlock"/>
                <a:ea typeface="Overlock"/>
                <a:cs typeface="Overlock"/>
                <a:sym typeface="Overlock"/>
              </a:rPr>
              <a:t>. Como sus cuerpos no estaban en el cielo, la primera resurrección no puede ser una resurrección física.  Se refiere a </a:t>
            </a:r>
            <a:r>
              <a:rPr lang="es-ES" sz="3200" b="0" i="0" u="none" strike="noStrike" cap="none" dirty="0">
                <a:solidFill>
                  <a:srgbClr val="5F3913"/>
                </a:solidFill>
                <a:latin typeface="Overlock"/>
                <a:ea typeface="Overlock"/>
                <a:cs typeface="Overlock"/>
                <a:sym typeface="Overlock"/>
              </a:rPr>
              <a:t>la resurrección espiritual </a:t>
            </a:r>
            <a:r>
              <a:rPr lang="es-ES" sz="3200" b="0" i="0" u="none" strike="noStrike" cap="none" dirty="0">
                <a:solidFill>
                  <a:srgbClr val="018443"/>
                </a:solidFill>
                <a:latin typeface="Overlock"/>
                <a:ea typeface="Overlock"/>
                <a:cs typeface="Overlock"/>
                <a:sym typeface="Overlock"/>
              </a:rPr>
              <a:t>que tiene lugar cuando los cristianos llegan a la fe y pasan de la muerte espiritual a la vida espiritual. (Romanos 6:4-8, Efesios 2:6; Juan 5:24-25) Desde el momento de su muerte física, sus almas reinan con Jesús en el cielo….</a:t>
            </a:r>
            <a:r>
              <a:rPr lang="es-ES" sz="3200" b="0" i="0" u="none" strike="noStrike" cap="none" dirty="0">
                <a:solidFill>
                  <a:srgbClr val="5F3913"/>
                </a:solidFill>
                <a:latin typeface="Overlock"/>
                <a:ea typeface="Overlock"/>
                <a:cs typeface="Overlock"/>
                <a:sym typeface="Overlock"/>
              </a:rPr>
              <a:t>a continuación</a:t>
            </a:r>
            <a:endParaRPr sz="1400" b="0" i="0" u="none" strike="noStrike" cap="none" dirty="0">
              <a:solidFill>
                <a:srgbClr val="000000"/>
              </a:solidFill>
              <a:latin typeface="Arial"/>
              <a:ea typeface="Arial"/>
              <a:cs typeface="Arial"/>
              <a:sym typeface="Arial"/>
            </a:endParaRPr>
          </a:p>
        </p:txBody>
      </p:sp>
      <p:sp>
        <p:nvSpPr>
          <p:cNvPr id="211" name="Google Shape;211;p15"/>
          <p:cNvSpPr txBox="1"/>
          <p:nvPr/>
        </p:nvSpPr>
        <p:spPr>
          <a:xfrm>
            <a:off x="488526" y="6276550"/>
            <a:ext cx="1678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15</a:t>
            </a:r>
            <a:endParaRPr sz="1400" b="0" i="0" u="none" strike="noStrike" cap="none">
              <a:solidFill>
                <a:srgbClr val="000000"/>
              </a:solidFill>
              <a:latin typeface="Arial"/>
              <a:ea typeface="Arial"/>
              <a:cs typeface="Arial"/>
              <a:sym typeface="Arial"/>
            </a:endParaRPr>
          </a:p>
        </p:txBody>
      </p:sp>
      <p:cxnSp>
        <p:nvCxnSpPr>
          <p:cNvPr id="212" name="Google Shape;212;p1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13" name="Google Shape;213;p15"/>
          <p:cNvSpPr txBox="1"/>
          <p:nvPr/>
        </p:nvSpPr>
        <p:spPr>
          <a:xfrm>
            <a:off x="488515" y="385991"/>
            <a:ext cx="11121593"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4000" b="0" i="0" u="none" strike="noStrike" cap="none" dirty="0">
                <a:solidFill>
                  <a:srgbClr val="5F3913"/>
                </a:solidFill>
                <a:latin typeface="Overlock"/>
                <a:ea typeface="Overlock"/>
                <a:cs typeface="Overlock"/>
                <a:sym typeface="Overlock"/>
              </a:rPr>
              <a:t>¿Qué representan los símbolos de Apocalipsis 20? </a:t>
            </a:r>
            <a:endParaRPr sz="4000" b="0" i="0" u="none" strike="noStrike" cap="none" dirty="0">
              <a:solidFill>
                <a:srgbClr val="5F3913"/>
              </a:solidFill>
              <a:latin typeface="Overlock"/>
              <a:ea typeface="Overlock"/>
              <a:cs typeface="Overlock"/>
              <a:sym typeface="Overloc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19" name="Google Shape;219;p16"/>
          <p:cNvSpPr txBox="1"/>
          <p:nvPr/>
        </p:nvSpPr>
        <p:spPr>
          <a:xfrm>
            <a:off x="488515" y="385991"/>
            <a:ext cx="11121593"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4000" b="0" i="0" u="none" strike="noStrike" cap="none" dirty="0">
                <a:solidFill>
                  <a:srgbClr val="5F3913"/>
                </a:solidFill>
                <a:latin typeface="Overlock"/>
                <a:ea typeface="Overlock"/>
                <a:cs typeface="Overlock"/>
                <a:sym typeface="Overlock"/>
              </a:rPr>
              <a:t>¿Qué representan los símbolos de Apocalipsis 20? </a:t>
            </a:r>
            <a:endParaRPr sz="4000" b="0" i="0" u="none" strike="noStrike" cap="none" dirty="0">
              <a:solidFill>
                <a:srgbClr val="5F3913"/>
              </a:solidFill>
              <a:latin typeface="Overlock"/>
              <a:ea typeface="Overlock"/>
              <a:cs typeface="Overlock"/>
              <a:sym typeface="Overlock"/>
            </a:endParaRPr>
          </a:p>
        </p:txBody>
      </p:sp>
      <p:sp>
        <p:nvSpPr>
          <p:cNvPr id="220" name="Google Shape;220;p16"/>
          <p:cNvSpPr txBox="1"/>
          <p:nvPr/>
        </p:nvSpPr>
        <p:spPr>
          <a:xfrm>
            <a:off x="728211" y="1597522"/>
            <a:ext cx="10642200" cy="4386900"/>
          </a:xfrm>
          <a:prstGeom prst="rect">
            <a:avLst/>
          </a:prstGeom>
          <a:noFill/>
          <a:ln>
            <a:noFill/>
          </a:ln>
        </p:spPr>
        <p:txBody>
          <a:bodyPr spcFirstLastPara="1" wrap="square" lIns="91425" tIns="45700" rIns="91425" bIns="45700" anchor="t" anchorCtr="0">
            <a:spAutoFit/>
          </a:bodyPr>
          <a:lstStyle/>
          <a:p>
            <a:pPr marL="571500" marR="0" lvl="0" indent="-565150" algn="just" rtl="0">
              <a:lnSpc>
                <a:spcPct val="100000"/>
              </a:lnSpc>
              <a:spcBef>
                <a:spcPts val="0"/>
              </a:spcBef>
              <a:spcAft>
                <a:spcPts val="0"/>
              </a:spcAft>
              <a:buClr>
                <a:srgbClr val="018443"/>
              </a:buClr>
              <a:buSzPts val="3100"/>
              <a:buFont typeface="Arial"/>
              <a:buChar char="•"/>
            </a:pPr>
            <a:r>
              <a:rPr lang="es-ES" sz="3100" b="0" i="0" u="none" strike="noStrike" cap="none" dirty="0">
                <a:solidFill>
                  <a:srgbClr val="018443"/>
                </a:solidFill>
                <a:latin typeface="Overlock"/>
                <a:ea typeface="Overlock"/>
                <a:cs typeface="Overlock"/>
                <a:sym typeface="Overlock"/>
              </a:rPr>
              <a:t>El </a:t>
            </a:r>
            <a:r>
              <a:rPr lang="es-ES" sz="3100" b="0" i="0" u="none" strike="noStrike" cap="none" dirty="0">
                <a:solidFill>
                  <a:srgbClr val="5F3913"/>
                </a:solidFill>
                <a:latin typeface="Overlock"/>
                <a:ea typeface="Overlock"/>
                <a:cs typeface="Overlock"/>
                <a:sym typeface="Overlock"/>
              </a:rPr>
              <a:t>resto de los muertos </a:t>
            </a:r>
            <a:r>
              <a:rPr lang="es-ES" sz="3100" b="0" i="0" u="none" strike="noStrike" cap="none" dirty="0">
                <a:solidFill>
                  <a:srgbClr val="018443"/>
                </a:solidFill>
                <a:latin typeface="Overlock"/>
                <a:ea typeface="Overlock"/>
                <a:cs typeface="Overlock"/>
                <a:sym typeface="Overlock"/>
              </a:rPr>
              <a:t>son los muertos espirituales, </a:t>
            </a:r>
            <a:r>
              <a:rPr lang="es-ES" sz="3100" b="0" i="0" u="none" strike="noStrike" cap="none" dirty="0">
                <a:solidFill>
                  <a:srgbClr val="5F3913"/>
                </a:solidFill>
                <a:latin typeface="Overlock"/>
                <a:ea typeface="Overlock"/>
                <a:cs typeface="Overlock"/>
                <a:sym typeface="Overlock"/>
              </a:rPr>
              <a:t>los incrédulos</a:t>
            </a:r>
            <a:r>
              <a:rPr lang="es-ES" sz="3100" b="0" i="0" u="none" strike="noStrike" cap="none" dirty="0">
                <a:solidFill>
                  <a:srgbClr val="018443"/>
                </a:solidFill>
                <a:latin typeface="Overlock"/>
                <a:ea typeface="Overlock"/>
                <a:cs typeface="Overlock"/>
                <a:sym typeface="Overlock"/>
              </a:rPr>
              <a:t>. Después de morir físicamente (la primera muerte) ya esperan la segunda muerte, la muerte eterna en el infierno.</a:t>
            </a:r>
            <a:endParaRPr sz="1300" b="0" i="0" u="none" strike="noStrike" cap="none" dirty="0">
              <a:solidFill>
                <a:srgbClr val="000000"/>
              </a:solidFill>
              <a:latin typeface="Arial"/>
              <a:ea typeface="Arial"/>
              <a:cs typeface="Arial"/>
              <a:sym typeface="Arial"/>
            </a:endParaRPr>
          </a:p>
          <a:p>
            <a:pPr marL="571500" marR="0" lvl="0" indent="-565150" algn="just" rtl="0">
              <a:lnSpc>
                <a:spcPct val="100000"/>
              </a:lnSpc>
              <a:spcBef>
                <a:spcPts val="0"/>
              </a:spcBef>
              <a:spcAft>
                <a:spcPts val="0"/>
              </a:spcAft>
              <a:buClr>
                <a:srgbClr val="018443"/>
              </a:buClr>
              <a:buSzPts val="3100"/>
              <a:buFont typeface="Arial"/>
              <a:buChar char="•"/>
            </a:pPr>
            <a:r>
              <a:rPr lang="es-ES" sz="3100" b="0" i="0" u="none" strike="noStrike" cap="none" dirty="0">
                <a:solidFill>
                  <a:srgbClr val="018443"/>
                </a:solidFill>
                <a:latin typeface="Overlock"/>
                <a:ea typeface="Overlock"/>
                <a:cs typeface="Overlock"/>
                <a:sym typeface="Overlock"/>
              </a:rPr>
              <a:t>El "</a:t>
            </a:r>
            <a:r>
              <a:rPr lang="es-ES" sz="3100" b="0" i="0" u="none" strike="noStrike" cap="none" dirty="0">
                <a:solidFill>
                  <a:srgbClr val="5F3913"/>
                </a:solidFill>
                <a:latin typeface="Overlock"/>
                <a:ea typeface="Overlock"/>
                <a:cs typeface="Overlock"/>
                <a:sym typeface="Overlock"/>
              </a:rPr>
              <a:t>corto tiempo" </a:t>
            </a:r>
            <a:r>
              <a:rPr lang="es-ES" sz="3100" b="0" i="0" u="none" strike="noStrike" cap="none" dirty="0">
                <a:solidFill>
                  <a:srgbClr val="018443"/>
                </a:solidFill>
                <a:latin typeface="Overlock"/>
                <a:ea typeface="Overlock"/>
                <a:cs typeface="Overlock"/>
                <a:sym typeface="Overlock"/>
              </a:rPr>
              <a:t>en el que el diablo y sus seguidores estarán "sin cadenas" es </a:t>
            </a:r>
            <a:r>
              <a:rPr lang="es-ES" sz="3100" b="0" i="0" u="none" strike="noStrike" cap="none" dirty="0">
                <a:solidFill>
                  <a:srgbClr val="5F3913"/>
                </a:solidFill>
                <a:latin typeface="Overlock"/>
                <a:ea typeface="Overlock"/>
                <a:cs typeface="Overlock"/>
                <a:sym typeface="Overlock"/>
              </a:rPr>
              <a:t>el tiempo justo antes del único Juicio </a:t>
            </a:r>
            <a:r>
              <a:rPr lang="es-ES" sz="3100" b="0" i="0" u="none" strike="noStrike" cap="none" dirty="0">
                <a:solidFill>
                  <a:srgbClr val="018443"/>
                </a:solidFill>
                <a:latin typeface="Overlock"/>
                <a:ea typeface="Overlock"/>
                <a:cs typeface="Overlock"/>
                <a:sym typeface="Overlock"/>
              </a:rPr>
              <a:t>en el último día. En Mateo 24 Jesús describe el corto tiempo antes del fin como un tiempo de gran deserción y engaño; un tiempo en el que el Evangelio se vería tan disminuido que incluso los mismos elegidos se perderían….</a:t>
            </a:r>
            <a:r>
              <a:rPr lang="es-ES" sz="3100" b="0" i="0" u="none" strike="noStrike" cap="none" dirty="0">
                <a:solidFill>
                  <a:srgbClr val="5F3913"/>
                </a:solidFill>
                <a:latin typeface="Overlock"/>
                <a:ea typeface="Overlock"/>
                <a:cs typeface="Overlock"/>
                <a:sym typeface="Overlock"/>
              </a:rPr>
              <a:t>a continuación</a:t>
            </a:r>
            <a:endParaRPr sz="1300" b="0" i="0" u="none" strike="noStrike" cap="none" dirty="0">
              <a:solidFill>
                <a:srgbClr val="000000"/>
              </a:solidFill>
              <a:latin typeface="Arial"/>
              <a:ea typeface="Arial"/>
              <a:cs typeface="Arial"/>
              <a:sym typeface="Arial"/>
            </a:endParaRPr>
          </a:p>
        </p:txBody>
      </p:sp>
      <p:sp>
        <p:nvSpPr>
          <p:cNvPr id="221" name="Google Shape;221;p16"/>
          <p:cNvSpPr txBox="1"/>
          <p:nvPr/>
        </p:nvSpPr>
        <p:spPr>
          <a:xfrm>
            <a:off x="488526" y="6276550"/>
            <a:ext cx="1678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16</a:t>
            </a:r>
            <a:endParaRPr sz="1400" b="0" i="0" u="none" strike="noStrike" cap="none">
              <a:solidFill>
                <a:srgbClr val="000000"/>
              </a:solidFill>
              <a:latin typeface="Arial"/>
              <a:ea typeface="Arial"/>
              <a:cs typeface="Arial"/>
              <a:sym typeface="Arial"/>
            </a:endParaRPr>
          </a:p>
        </p:txBody>
      </p:sp>
      <p:cxnSp>
        <p:nvCxnSpPr>
          <p:cNvPr id="222" name="Google Shape;222;p1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28" name="Google Shape;228;p17"/>
          <p:cNvSpPr txBox="1"/>
          <p:nvPr/>
        </p:nvSpPr>
        <p:spPr>
          <a:xfrm>
            <a:off x="488515" y="385991"/>
            <a:ext cx="11121593"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4000" b="0" i="0" u="none" strike="noStrike" cap="none" dirty="0">
                <a:solidFill>
                  <a:srgbClr val="5F3913"/>
                </a:solidFill>
                <a:latin typeface="Overlock"/>
                <a:ea typeface="Overlock"/>
                <a:cs typeface="Overlock"/>
                <a:sym typeface="Overlock"/>
              </a:rPr>
              <a:t>¿Qué representan los símbolos de Apocalipsis 20? </a:t>
            </a:r>
            <a:endParaRPr sz="4000" b="0" i="0" u="none" strike="noStrike" cap="none" dirty="0">
              <a:solidFill>
                <a:srgbClr val="5F3913"/>
              </a:solidFill>
              <a:latin typeface="Overlock"/>
              <a:ea typeface="Overlock"/>
              <a:cs typeface="Overlock"/>
              <a:sym typeface="Overlock"/>
            </a:endParaRPr>
          </a:p>
        </p:txBody>
      </p:sp>
      <p:sp>
        <p:nvSpPr>
          <p:cNvPr id="229" name="Google Shape;229;p17"/>
          <p:cNvSpPr txBox="1"/>
          <p:nvPr/>
        </p:nvSpPr>
        <p:spPr>
          <a:xfrm>
            <a:off x="704661" y="1559593"/>
            <a:ext cx="10689300" cy="4525200"/>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00000"/>
              </a:lnSpc>
              <a:spcBef>
                <a:spcPts val="0"/>
              </a:spcBef>
              <a:spcAft>
                <a:spcPts val="0"/>
              </a:spcAft>
              <a:buClr>
                <a:srgbClr val="5F3913"/>
              </a:buClr>
              <a:buSzPts val="3200"/>
              <a:buFont typeface="Arial"/>
              <a:buChar char="•"/>
            </a:pPr>
            <a:r>
              <a:rPr lang="es-ES" sz="3200" b="0" i="0" u="none" strike="noStrike" cap="none" dirty="0">
                <a:solidFill>
                  <a:srgbClr val="5F3913"/>
                </a:solidFill>
                <a:latin typeface="Overlock"/>
                <a:ea typeface="Overlock"/>
                <a:cs typeface="Overlock"/>
                <a:sym typeface="Overlock"/>
              </a:rPr>
              <a:t>Gog y Magog </a:t>
            </a:r>
            <a:r>
              <a:rPr lang="es-ES" sz="3200" b="0" i="0" u="none" strike="noStrike" cap="none" dirty="0">
                <a:solidFill>
                  <a:srgbClr val="018443"/>
                </a:solidFill>
                <a:latin typeface="Overlock"/>
                <a:ea typeface="Overlock"/>
                <a:cs typeface="Overlock"/>
                <a:sym typeface="Overlock"/>
              </a:rPr>
              <a:t>(tomados de Ezequiel 38, 39) simbolizan a </a:t>
            </a:r>
            <a:r>
              <a:rPr lang="es-ES" sz="3200" b="0" i="0" u="none" strike="noStrike" cap="none" dirty="0">
                <a:solidFill>
                  <a:srgbClr val="5F3913"/>
                </a:solidFill>
                <a:latin typeface="Overlock"/>
                <a:ea typeface="Overlock"/>
                <a:cs typeface="Overlock"/>
                <a:sym typeface="Overlock"/>
              </a:rPr>
              <a:t>todos los gobernantes y naciones (aliados del diablo) que se oponen a los cristianos.  </a:t>
            </a:r>
            <a:r>
              <a:rPr lang="es-ES" sz="3200" b="0" i="0" u="none" strike="noStrike" cap="none" dirty="0">
                <a:solidFill>
                  <a:srgbClr val="018443"/>
                </a:solidFill>
                <a:latin typeface="Overlock"/>
                <a:ea typeface="Overlock"/>
                <a:cs typeface="Overlock"/>
                <a:sym typeface="Overlock"/>
              </a:rPr>
              <a:t>Su reinado de persecución llegará a un final rápido cuando Jesús regrese en el último día para juzgar a los vivos y a los muertos.</a:t>
            </a:r>
            <a:endParaRPr sz="1400" b="0" i="0" u="none" strike="noStrike" cap="none" dirty="0">
              <a:solidFill>
                <a:srgbClr val="000000"/>
              </a:solidFill>
              <a:latin typeface="Arial"/>
              <a:ea typeface="Arial"/>
              <a:cs typeface="Arial"/>
              <a:sym typeface="Arial"/>
            </a:endParaRPr>
          </a:p>
          <a:p>
            <a:pPr marL="571500" marR="0" lvl="0" indent="-571500" algn="just" rtl="0">
              <a:lnSpc>
                <a:spcPct val="100000"/>
              </a:lnSpc>
              <a:spcBef>
                <a:spcPts val="0"/>
              </a:spcBef>
              <a:spcAft>
                <a:spcPts val="0"/>
              </a:spcAft>
              <a:buClr>
                <a:srgbClr val="018443"/>
              </a:buClr>
              <a:buSzPts val="3200"/>
              <a:buFont typeface="Arial"/>
              <a:buChar char="•"/>
            </a:pPr>
            <a:r>
              <a:rPr lang="es-ES" sz="3200" b="0" i="0" u="none" strike="noStrike" cap="none" dirty="0">
                <a:solidFill>
                  <a:srgbClr val="018443"/>
                </a:solidFill>
                <a:latin typeface="Overlock"/>
                <a:ea typeface="Overlock"/>
                <a:cs typeface="Overlock"/>
                <a:sym typeface="Overlock"/>
              </a:rPr>
              <a:t>La visión de Jesús en </a:t>
            </a:r>
            <a:r>
              <a:rPr lang="es-ES" sz="3200" b="0" i="0" u="none" strike="noStrike" cap="none" dirty="0">
                <a:solidFill>
                  <a:srgbClr val="5F3913"/>
                </a:solidFill>
                <a:latin typeface="Overlock"/>
                <a:ea typeface="Overlock"/>
                <a:cs typeface="Overlock"/>
                <a:sym typeface="Overlock"/>
              </a:rPr>
              <a:t>el Gran Trono Blanco </a:t>
            </a:r>
            <a:r>
              <a:rPr lang="es-ES" sz="3200" b="0" i="0" u="none" strike="noStrike" cap="none" dirty="0">
                <a:solidFill>
                  <a:srgbClr val="018443"/>
                </a:solidFill>
                <a:latin typeface="Overlock"/>
                <a:ea typeface="Overlock"/>
                <a:cs typeface="Overlock"/>
                <a:sym typeface="Overlock"/>
              </a:rPr>
              <a:t>se refiere a este </a:t>
            </a:r>
            <a:r>
              <a:rPr lang="es-ES" sz="3200" b="0" i="0" u="none" strike="noStrike" cap="none" dirty="0">
                <a:solidFill>
                  <a:srgbClr val="5F3913"/>
                </a:solidFill>
                <a:latin typeface="Overlock"/>
                <a:ea typeface="Overlock"/>
                <a:cs typeface="Overlock"/>
                <a:sym typeface="Overlock"/>
              </a:rPr>
              <a:t>juicio en el que todos los muertos serán levantados </a:t>
            </a:r>
            <a:r>
              <a:rPr lang="es-ES" sz="3200" b="0" i="0" u="none" strike="noStrike" cap="none" dirty="0">
                <a:solidFill>
                  <a:srgbClr val="018443"/>
                </a:solidFill>
                <a:latin typeface="Overlock"/>
                <a:ea typeface="Overlock"/>
                <a:cs typeface="Overlock"/>
                <a:sym typeface="Overlock"/>
              </a:rPr>
              <a:t>y su juicio, así como el juicio de los que aún están vivos en el último día, se harán públicos.</a:t>
            </a:r>
            <a:endParaRPr sz="1400" b="0" i="0" u="none" strike="noStrike" cap="none" dirty="0">
              <a:solidFill>
                <a:srgbClr val="000000"/>
              </a:solidFill>
              <a:latin typeface="Arial"/>
              <a:ea typeface="Arial"/>
              <a:cs typeface="Arial"/>
              <a:sym typeface="Arial"/>
            </a:endParaRPr>
          </a:p>
        </p:txBody>
      </p:sp>
      <p:sp>
        <p:nvSpPr>
          <p:cNvPr id="230" name="Google Shape;230;p17"/>
          <p:cNvSpPr txBox="1"/>
          <p:nvPr/>
        </p:nvSpPr>
        <p:spPr>
          <a:xfrm>
            <a:off x="488526" y="6276550"/>
            <a:ext cx="1678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17</a:t>
            </a:r>
            <a:endParaRPr sz="1400" b="0" i="0" u="none" strike="noStrike" cap="none">
              <a:solidFill>
                <a:srgbClr val="000000"/>
              </a:solidFill>
              <a:latin typeface="Arial"/>
              <a:ea typeface="Arial"/>
              <a:cs typeface="Arial"/>
              <a:sym typeface="Arial"/>
            </a:endParaRPr>
          </a:p>
        </p:txBody>
      </p:sp>
      <p:cxnSp>
        <p:nvCxnSpPr>
          <p:cNvPr id="231" name="Google Shape;231;p1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37" name="Google Shape;237;p18"/>
          <p:cNvSpPr txBox="1"/>
          <p:nvPr/>
        </p:nvSpPr>
        <p:spPr>
          <a:xfrm>
            <a:off x="488526" y="6276550"/>
            <a:ext cx="1678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18</a:t>
            </a:r>
            <a:endParaRPr sz="1400" b="0" i="0" u="none" strike="noStrike" cap="none">
              <a:solidFill>
                <a:srgbClr val="000000"/>
              </a:solidFill>
              <a:latin typeface="Arial"/>
              <a:ea typeface="Arial"/>
              <a:cs typeface="Arial"/>
              <a:sym typeface="Arial"/>
            </a:endParaRPr>
          </a:p>
        </p:txBody>
      </p:sp>
      <p:cxnSp>
        <p:nvCxnSpPr>
          <p:cNvPr id="238" name="Google Shape;238;p1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39" name="Google Shape;239;p18"/>
          <p:cNvSpPr txBox="1"/>
          <p:nvPr/>
        </p:nvSpPr>
        <p:spPr>
          <a:xfrm>
            <a:off x="913943" y="876210"/>
            <a:ext cx="10364114"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s-ES" sz="4400" b="0" i="0" u="none" strike="noStrike" cap="none" dirty="0">
                <a:solidFill>
                  <a:srgbClr val="018443"/>
                </a:solidFill>
                <a:latin typeface="Overlock"/>
                <a:ea typeface="Overlock"/>
                <a:cs typeface="Overlock"/>
                <a:sym typeface="Overlock"/>
              </a:rPr>
              <a:t>Resumamos  5-10 minutos</a:t>
            </a:r>
            <a:endParaRPr sz="4400" b="0" i="0" u="none" strike="noStrike" cap="none" dirty="0">
              <a:solidFill>
                <a:srgbClr val="018443"/>
              </a:solidFill>
              <a:latin typeface="Overlock"/>
              <a:ea typeface="Overlock"/>
              <a:cs typeface="Overlock"/>
              <a:sym typeface="Overlock"/>
            </a:endParaRPr>
          </a:p>
        </p:txBody>
      </p:sp>
      <p:pic>
        <p:nvPicPr>
          <p:cNvPr id="240" name="Google Shape;240;p18"/>
          <p:cNvPicPr preferRelativeResize="0"/>
          <p:nvPr/>
        </p:nvPicPr>
        <p:blipFill rotWithShape="1">
          <a:blip r:embed="rId4">
            <a:alphaModFix/>
          </a:blip>
          <a:srcRect/>
          <a:stretch/>
        </p:blipFill>
        <p:spPr>
          <a:xfrm>
            <a:off x="3327176" y="2115702"/>
            <a:ext cx="5537648" cy="3696674"/>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411"/>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46" name="Google Shape;246;p19"/>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19</a:t>
            </a:r>
            <a:endParaRPr sz="1400" b="0" i="0" u="none" strike="noStrike" cap="none">
              <a:solidFill>
                <a:srgbClr val="000000"/>
              </a:solidFill>
              <a:latin typeface="Arial"/>
              <a:ea typeface="Arial"/>
              <a:cs typeface="Arial"/>
              <a:sym typeface="Arial"/>
            </a:endParaRPr>
          </a:p>
        </p:txBody>
      </p:sp>
      <p:cxnSp>
        <p:nvCxnSpPr>
          <p:cNvPr id="247" name="Google Shape;247;p1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48" name="Google Shape;248;p19"/>
          <p:cNvSpPr txBox="1"/>
          <p:nvPr/>
        </p:nvSpPr>
        <p:spPr>
          <a:xfrm>
            <a:off x="1652850" y="753928"/>
            <a:ext cx="8886300" cy="480537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800"/>
              <a:buFont typeface="Arial"/>
              <a:buNone/>
            </a:pPr>
            <a:r>
              <a:rPr lang="es-ES" sz="4000" b="0" i="0" u="none" strike="noStrike" cap="none" dirty="0">
                <a:solidFill>
                  <a:schemeClr val="accent4">
                    <a:lumMod val="50000"/>
                  </a:schemeClr>
                </a:solidFill>
                <a:latin typeface="Arial"/>
                <a:ea typeface="Arial"/>
                <a:cs typeface="Arial"/>
                <a:sym typeface="Arial"/>
              </a:rPr>
              <a:t>Dos malos: </a:t>
            </a:r>
          </a:p>
          <a:p>
            <a:pPr marL="0" marR="0" lvl="0" indent="0" algn="ctr" rtl="0">
              <a:lnSpc>
                <a:spcPct val="107000"/>
              </a:lnSpc>
              <a:spcBef>
                <a:spcPts val="0"/>
              </a:spcBef>
              <a:spcAft>
                <a:spcPts val="0"/>
              </a:spcAft>
              <a:buClr>
                <a:srgbClr val="000000"/>
              </a:buClr>
              <a:buSzPts val="1800"/>
              <a:buFont typeface="Arial"/>
              <a:buNone/>
            </a:pPr>
            <a:endParaRPr sz="4000" b="0" i="0" u="none" strike="noStrike" cap="none" dirty="0">
              <a:solidFill>
                <a:schemeClr val="accent6">
                  <a:lumMod val="50000"/>
                </a:schemeClr>
              </a:solidFill>
              <a:latin typeface="Arial"/>
              <a:ea typeface="Arial"/>
              <a:cs typeface="Arial"/>
              <a:sym typeface="Arial"/>
            </a:endParaRPr>
          </a:p>
          <a:p>
            <a:pPr marL="0" marR="0" lvl="0" indent="0" algn="just" rtl="0">
              <a:lnSpc>
                <a:spcPct val="107000"/>
              </a:lnSpc>
              <a:spcBef>
                <a:spcPts val="800"/>
              </a:spcBef>
              <a:spcAft>
                <a:spcPts val="0"/>
              </a:spcAft>
              <a:buClr>
                <a:srgbClr val="000000"/>
              </a:buClr>
              <a:buSzPts val="1800"/>
              <a:buFont typeface="Arial"/>
              <a:buNone/>
            </a:pPr>
            <a:r>
              <a:rPr lang="es-ES" sz="4000" b="0" i="0" u="none" strike="noStrike" cap="none" dirty="0">
                <a:solidFill>
                  <a:schemeClr val="accent6">
                    <a:lumMod val="50000"/>
                  </a:schemeClr>
                </a:solidFill>
                <a:latin typeface="Arial"/>
                <a:ea typeface="Arial"/>
                <a:cs typeface="Arial"/>
                <a:sym typeface="Arial"/>
              </a:rPr>
              <a:t>Interpretar simbólicamente lo que es, por contexto, literal (los 6 días de la creación) y interpretar literalmente lo que, por contexto, es simbólico (1000 años).  </a:t>
            </a:r>
            <a:endParaRPr sz="4000" b="0" i="0" u="none" strike="noStrike" cap="none" dirty="0">
              <a:solidFill>
                <a:schemeClr val="accent6">
                  <a:lumMod val="50000"/>
                </a:schemeClr>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2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54" name="Google Shape;254;p20"/>
          <p:cNvSpPr txBox="1"/>
          <p:nvPr/>
        </p:nvSpPr>
        <p:spPr>
          <a:xfrm>
            <a:off x="488515" y="6276548"/>
            <a:ext cx="15619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20</a:t>
            </a:r>
            <a:endParaRPr sz="1400" b="0" i="0" u="none" strike="noStrike" cap="none">
              <a:solidFill>
                <a:srgbClr val="000000"/>
              </a:solidFill>
              <a:latin typeface="Arial"/>
              <a:ea typeface="Arial"/>
              <a:cs typeface="Arial"/>
              <a:sym typeface="Arial"/>
            </a:endParaRPr>
          </a:p>
        </p:txBody>
      </p:sp>
      <p:cxnSp>
        <p:nvCxnSpPr>
          <p:cNvPr id="255" name="Google Shape;255;p2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56" name="Google Shape;256;p20"/>
          <p:cNvSpPr txBox="1"/>
          <p:nvPr/>
        </p:nvSpPr>
        <p:spPr>
          <a:xfrm>
            <a:off x="1641150" y="287327"/>
            <a:ext cx="8909700" cy="628334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800"/>
              <a:buFont typeface="Arial"/>
              <a:buNone/>
            </a:pPr>
            <a:r>
              <a:rPr lang="es-ES" sz="2400" b="0" i="0" u="none" strike="noStrike" cap="none" dirty="0">
                <a:solidFill>
                  <a:schemeClr val="accent4">
                    <a:lumMod val="50000"/>
                  </a:schemeClr>
                </a:solidFill>
                <a:latin typeface="Arial"/>
                <a:ea typeface="Arial"/>
                <a:cs typeface="Arial"/>
                <a:sym typeface="Arial"/>
              </a:rPr>
              <a:t>Símbolos de Apocalipsis 20</a:t>
            </a:r>
            <a:endParaRPr sz="2400" b="0" i="0" u="none" strike="noStrike" cap="none" dirty="0">
              <a:solidFill>
                <a:schemeClr val="accent4">
                  <a:lumMod val="50000"/>
                </a:schemeClr>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800"/>
              <a:buFont typeface="Arial"/>
              <a:buNone/>
            </a:pPr>
            <a:endParaRPr sz="2400" b="0" i="0" u="none" strike="noStrike" cap="none" dirty="0">
              <a:solidFill>
                <a:schemeClr val="dk1"/>
              </a:solidFill>
              <a:latin typeface="Arial"/>
              <a:ea typeface="Arial"/>
              <a:cs typeface="Arial"/>
              <a:sym typeface="Arial"/>
            </a:endParaRPr>
          </a:p>
          <a:p>
            <a:pPr marL="342900" marR="0" lvl="0" indent="-342900" algn="just" rtl="0">
              <a:lnSpc>
                <a:spcPct val="107000"/>
              </a:lnSpc>
              <a:spcBef>
                <a:spcPts val="0"/>
              </a:spcBef>
              <a:spcAft>
                <a:spcPts val="0"/>
              </a:spcAft>
              <a:buClr>
                <a:schemeClr val="dk1"/>
              </a:buClr>
              <a:buSzPts val="1800"/>
              <a:buFont typeface="Noto Sans Symbols"/>
              <a:buChar char="∙"/>
            </a:pPr>
            <a:r>
              <a:rPr lang="es-ES" sz="2400" b="0" i="0" u="none" strike="noStrike" cap="none" dirty="0">
                <a:solidFill>
                  <a:schemeClr val="accent6">
                    <a:lumMod val="50000"/>
                  </a:schemeClr>
                </a:solidFill>
                <a:latin typeface="Arial"/>
                <a:ea typeface="Arial"/>
                <a:cs typeface="Arial"/>
                <a:sym typeface="Arial"/>
              </a:rPr>
              <a:t>El ángel = Jesús.</a:t>
            </a:r>
            <a:endParaRPr sz="2400" b="0" i="0" u="none" strike="noStrike" cap="none" dirty="0">
              <a:solidFill>
                <a:schemeClr val="accent6">
                  <a:lumMod val="50000"/>
                </a:schemeClr>
              </a:solidFill>
              <a:latin typeface="Arial"/>
              <a:ea typeface="Arial"/>
              <a:cs typeface="Arial"/>
              <a:sym typeface="Arial"/>
            </a:endParaRPr>
          </a:p>
          <a:p>
            <a:pPr marL="342900" marR="0" lvl="0" indent="-342900" algn="just" rtl="0">
              <a:lnSpc>
                <a:spcPct val="107000"/>
              </a:lnSpc>
              <a:spcBef>
                <a:spcPts val="0"/>
              </a:spcBef>
              <a:spcAft>
                <a:spcPts val="0"/>
              </a:spcAft>
              <a:buClr>
                <a:schemeClr val="dk1"/>
              </a:buClr>
              <a:buSzPts val="1800"/>
              <a:buFont typeface="Noto Sans Symbols"/>
              <a:buChar char="∙"/>
            </a:pPr>
            <a:r>
              <a:rPr lang="es-ES" sz="2400" b="0" i="0" u="none" strike="noStrike" cap="none" dirty="0">
                <a:solidFill>
                  <a:schemeClr val="accent6">
                    <a:lumMod val="50000"/>
                  </a:schemeClr>
                </a:solidFill>
                <a:latin typeface="Arial"/>
                <a:ea typeface="Arial"/>
                <a:cs typeface="Arial"/>
                <a:sym typeface="Arial"/>
              </a:rPr>
              <a:t>El dragón = el diablo.</a:t>
            </a:r>
            <a:endParaRPr sz="2400" b="0" i="0" u="none" strike="noStrike" cap="none" dirty="0">
              <a:solidFill>
                <a:schemeClr val="accent6">
                  <a:lumMod val="50000"/>
                </a:schemeClr>
              </a:solidFill>
              <a:latin typeface="Arial"/>
              <a:ea typeface="Arial"/>
              <a:cs typeface="Arial"/>
              <a:sym typeface="Arial"/>
            </a:endParaRPr>
          </a:p>
          <a:p>
            <a:pPr marL="342900" marR="0" lvl="0" indent="-342900" algn="just" rtl="0">
              <a:lnSpc>
                <a:spcPct val="107000"/>
              </a:lnSpc>
              <a:spcBef>
                <a:spcPts val="0"/>
              </a:spcBef>
              <a:spcAft>
                <a:spcPts val="0"/>
              </a:spcAft>
              <a:buClr>
                <a:schemeClr val="dk1"/>
              </a:buClr>
              <a:buSzPts val="1800"/>
              <a:buFont typeface="Noto Sans Symbols"/>
              <a:buChar char="∙"/>
            </a:pPr>
            <a:r>
              <a:rPr lang="es-ES" sz="2400" b="0" i="0" u="none" strike="noStrike" cap="none" dirty="0">
                <a:solidFill>
                  <a:schemeClr val="accent6">
                    <a:lumMod val="50000"/>
                  </a:schemeClr>
                </a:solidFill>
                <a:latin typeface="Arial"/>
                <a:ea typeface="Arial"/>
                <a:cs typeface="Arial"/>
                <a:sym typeface="Arial"/>
              </a:rPr>
              <a:t>La cadena = el evangelio.</a:t>
            </a:r>
            <a:endParaRPr sz="2400" b="0" i="0" u="none" strike="noStrike" cap="none" dirty="0">
              <a:solidFill>
                <a:schemeClr val="accent6">
                  <a:lumMod val="50000"/>
                </a:schemeClr>
              </a:solidFill>
              <a:latin typeface="Arial"/>
              <a:ea typeface="Arial"/>
              <a:cs typeface="Arial"/>
              <a:sym typeface="Arial"/>
            </a:endParaRPr>
          </a:p>
          <a:p>
            <a:pPr marL="342900" marR="0" lvl="0" indent="-342900" algn="just" rtl="0">
              <a:lnSpc>
                <a:spcPct val="107000"/>
              </a:lnSpc>
              <a:spcBef>
                <a:spcPts val="0"/>
              </a:spcBef>
              <a:spcAft>
                <a:spcPts val="0"/>
              </a:spcAft>
              <a:buClr>
                <a:schemeClr val="dk1"/>
              </a:buClr>
              <a:buSzPts val="1800"/>
              <a:buFont typeface="Noto Sans Symbols"/>
              <a:buChar char="∙"/>
            </a:pPr>
            <a:r>
              <a:rPr lang="es-ES" sz="2400" b="0" i="0" u="none" strike="noStrike" cap="none" dirty="0">
                <a:solidFill>
                  <a:schemeClr val="accent6">
                    <a:lumMod val="50000"/>
                  </a:schemeClr>
                </a:solidFill>
                <a:latin typeface="Arial"/>
                <a:ea typeface="Arial"/>
                <a:cs typeface="Arial"/>
                <a:sym typeface="Arial"/>
              </a:rPr>
              <a:t>Los 1000 años =  la era del Nuevo Testamento.</a:t>
            </a:r>
            <a:endParaRPr sz="2400" b="0" i="0" u="none" strike="noStrike" cap="none" dirty="0">
              <a:solidFill>
                <a:schemeClr val="accent6">
                  <a:lumMod val="50000"/>
                </a:schemeClr>
              </a:solidFill>
              <a:latin typeface="Arial"/>
              <a:ea typeface="Arial"/>
              <a:cs typeface="Arial"/>
              <a:sym typeface="Arial"/>
            </a:endParaRPr>
          </a:p>
          <a:p>
            <a:pPr marL="342900" marR="0" lvl="0" indent="-342900" algn="just" rtl="0">
              <a:lnSpc>
                <a:spcPct val="107000"/>
              </a:lnSpc>
              <a:spcBef>
                <a:spcPts val="0"/>
              </a:spcBef>
              <a:spcAft>
                <a:spcPts val="0"/>
              </a:spcAft>
              <a:buClr>
                <a:schemeClr val="dk1"/>
              </a:buClr>
              <a:buSzPts val="1800"/>
              <a:buFont typeface="Noto Sans Symbols"/>
              <a:buChar char="∙"/>
            </a:pPr>
            <a:r>
              <a:rPr lang="es-ES" sz="2400" b="0" i="0" u="none" strike="noStrike" cap="none" dirty="0">
                <a:solidFill>
                  <a:schemeClr val="accent6">
                    <a:lumMod val="50000"/>
                  </a:schemeClr>
                </a:solidFill>
                <a:latin typeface="Arial"/>
                <a:ea typeface="Arial"/>
                <a:cs typeface="Arial"/>
                <a:sym typeface="Arial"/>
              </a:rPr>
              <a:t>La primera resurrección = la resurrección espiritual.</a:t>
            </a:r>
            <a:endParaRPr sz="2400" b="0" i="0" u="none" strike="noStrike" cap="none" dirty="0">
              <a:solidFill>
                <a:schemeClr val="accent6">
                  <a:lumMod val="50000"/>
                </a:schemeClr>
              </a:solidFill>
              <a:latin typeface="Arial"/>
              <a:ea typeface="Arial"/>
              <a:cs typeface="Arial"/>
              <a:sym typeface="Arial"/>
            </a:endParaRPr>
          </a:p>
          <a:p>
            <a:pPr marL="342900" marR="0" lvl="0" indent="-342900" algn="just" rtl="0">
              <a:lnSpc>
                <a:spcPct val="107000"/>
              </a:lnSpc>
              <a:spcBef>
                <a:spcPts val="0"/>
              </a:spcBef>
              <a:spcAft>
                <a:spcPts val="0"/>
              </a:spcAft>
              <a:buClr>
                <a:schemeClr val="dk1"/>
              </a:buClr>
              <a:buSzPts val="1800"/>
              <a:buFont typeface="Noto Sans Symbols"/>
              <a:buChar char="∙"/>
            </a:pPr>
            <a:r>
              <a:rPr lang="es-ES" sz="2400" b="0" i="0" u="none" strike="noStrike" cap="none" dirty="0">
                <a:solidFill>
                  <a:schemeClr val="accent6">
                    <a:lumMod val="50000"/>
                  </a:schemeClr>
                </a:solidFill>
                <a:latin typeface="Arial"/>
                <a:ea typeface="Arial"/>
                <a:cs typeface="Arial"/>
                <a:sym typeface="Arial"/>
              </a:rPr>
              <a:t>El resto de los muertos = son los muertos espirituales, los incrédulos. </a:t>
            </a:r>
            <a:endParaRPr sz="2400" b="0" i="0" u="none" strike="noStrike" cap="none" dirty="0">
              <a:solidFill>
                <a:schemeClr val="accent6">
                  <a:lumMod val="50000"/>
                </a:schemeClr>
              </a:solidFill>
              <a:latin typeface="Arial"/>
              <a:ea typeface="Arial"/>
              <a:cs typeface="Arial"/>
              <a:sym typeface="Arial"/>
            </a:endParaRPr>
          </a:p>
          <a:p>
            <a:pPr marL="342900" marR="0" lvl="0" indent="-342900" algn="just" rtl="0">
              <a:lnSpc>
                <a:spcPct val="107000"/>
              </a:lnSpc>
              <a:spcBef>
                <a:spcPts val="0"/>
              </a:spcBef>
              <a:spcAft>
                <a:spcPts val="0"/>
              </a:spcAft>
              <a:buClr>
                <a:schemeClr val="dk1"/>
              </a:buClr>
              <a:buSzPts val="1800"/>
              <a:buFont typeface="Noto Sans Symbols"/>
              <a:buChar char="∙"/>
            </a:pPr>
            <a:r>
              <a:rPr lang="es-ES" sz="2400" b="0" i="0" u="none" strike="noStrike" cap="none" dirty="0">
                <a:solidFill>
                  <a:schemeClr val="accent6">
                    <a:lumMod val="50000"/>
                  </a:schemeClr>
                </a:solidFill>
                <a:latin typeface="Arial"/>
                <a:ea typeface="Arial"/>
                <a:cs typeface="Arial"/>
                <a:sym typeface="Arial"/>
              </a:rPr>
              <a:t>El "corto tiempo" = el tiempo justo antes del único Juicio en el último día.</a:t>
            </a:r>
            <a:endParaRPr sz="2400" b="0" i="0" u="none" strike="noStrike" cap="none" dirty="0">
              <a:solidFill>
                <a:schemeClr val="accent6">
                  <a:lumMod val="50000"/>
                </a:schemeClr>
              </a:solidFill>
              <a:latin typeface="Arial"/>
              <a:ea typeface="Arial"/>
              <a:cs typeface="Arial"/>
              <a:sym typeface="Arial"/>
            </a:endParaRPr>
          </a:p>
          <a:p>
            <a:pPr marL="342900" marR="0" lvl="0" indent="-342900" algn="just" rtl="0">
              <a:lnSpc>
                <a:spcPct val="107000"/>
              </a:lnSpc>
              <a:spcBef>
                <a:spcPts val="0"/>
              </a:spcBef>
              <a:spcAft>
                <a:spcPts val="0"/>
              </a:spcAft>
              <a:buClr>
                <a:schemeClr val="dk1"/>
              </a:buClr>
              <a:buSzPts val="1800"/>
              <a:buFont typeface="Noto Sans Symbols"/>
              <a:buChar char="∙"/>
            </a:pPr>
            <a:r>
              <a:rPr lang="es-ES" sz="2400" b="0" i="0" u="none" strike="noStrike" cap="none" dirty="0">
                <a:solidFill>
                  <a:schemeClr val="accent6">
                    <a:lumMod val="50000"/>
                  </a:schemeClr>
                </a:solidFill>
                <a:latin typeface="Arial"/>
                <a:ea typeface="Arial"/>
                <a:cs typeface="Arial"/>
                <a:sym typeface="Arial"/>
              </a:rPr>
              <a:t>Gog y Magog = todos los gobernantes y naciones (aliados del diablo) que se oponen a los cristianos. </a:t>
            </a:r>
            <a:endParaRPr sz="2400" b="0" i="0" u="none" strike="noStrike" cap="none" dirty="0">
              <a:solidFill>
                <a:schemeClr val="accent6">
                  <a:lumMod val="50000"/>
                </a:schemeClr>
              </a:solidFill>
              <a:latin typeface="Arial"/>
              <a:ea typeface="Arial"/>
              <a:cs typeface="Arial"/>
              <a:sym typeface="Arial"/>
            </a:endParaRPr>
          </a:p>
          <a:p>
            <a:pPr marL="342900" marR="0" lvl="0" indent="-342900" algn="just" rtl="0">
              <a:lnSpc>
                <a:spcPct val="107000"/>
              </a:lnSpc>
              <a:spcBef>
                <a:spcPts val="0"/>
              </a:spcBef>
              <a:spcAft>
                <a:spcPts val="0"/>
              </a:spcAft>
              <a:buClr>
                <a:schemeClr val="dk1"/>
              </a:buClr>
              <a:buSzPts val="1800"/>
              <a:buFont typeface="Noto Sans Symbols"/>
              <a:buChar char="∙"/>
            </a:pPr>
            <a:r>
              <a:rPr lang="es-ES" sz="2400" b="0" i="0" u="none" strike="noStrike" cap="none" dirty="0">
                <a:solidFill>
                  <a:schemeClr val="accent6">
                    <a:lumMod val="50000"/>
                  </a:schemeClr>
                </a:solidFill>
                <a:latin typeface="Arial"/>
                <a:ea typeface="Arial"/>
                <a:cs typeface="Arial"/>
                <a:sym typeface="Arial"/>
              </a:rPr>
              <a:t>Gran Trono Blanco = juicio público de los vivos y los muertos en el último día.</a:t>
            </a:r>
            <a:endParaRPr sz="2400" b="0" i="0" u="none" strike="noStrike" cap="none" dirty="0">
              <a:solidFill>
                <a:schemeClr val="accent6">
                  <a:lumMod val="50000"/>
                </a:schemeClr>
              </a:solidFill>
              <a:latin typeface="Arial"/>
              <a:ea typeface="Arial"/>
              <a:cs typeface="Arial"/>
              <a:sym typeface="Arial"/>
            </a:endParaRPr>
          </a:p>
          <a:p>
            <a:pPr marL="285750" marR="0" lvl="0" indent="-171450" algn="just" rtl="0">
              <a:lnSpc>
                <a:spcPct val="107000"/>
              </a:lnSpc>
              <a:spcBef>
                <a:spcPts val="0"/>
              </a:spcBef>
              <a:spcAft>
                <a:spcPts val="0"/>
              </a:spcAft>
              <a:buClr>
                <a:schemeClr val="dk1"/>
              </a:buClr>
              <a:buSzPts val="1800"/>
              <a:buFont typeface="Arial"/>
              <a:buNone/>
            </a:pPr>
            <a:endParaRPr b="0"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p:nvPr/>
        </p:nvSpPr>
        <p:spPr>
          <a:xfrm>
            <a:off x="0" y="2233022"/>
            <a:ext cx="12192000"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s-ES" sz="4400" b="0" i="0" u="none" strike="noStrike" cap="none" dirty="0">
                <a:solidFill>
                  <a:srgbClr val="018443"/>
                </a:solidFill>
                <a:latin typeface="Overlock"/>
                <a:ea typeface="Overlock"/>
                <a:cs typeface="Overlock"/>
                <a:sym typeface="Overlock"/>
              </a:rPr>
              <a:t>Identificación Espiritual Dos – 7/8</a:t>
            </a:r>
            <a:endParaRPr sz="4400" b="0" i="0" u="none" strike="noStrike" cap="none" dirty="0">
              <a:solidFill>
                <a:srgbClr val="018443"/>
              </a:solidFill>
              <a:latin typeface="Overlock"/>
              <a:ea typeface="Overlock"/>
              <a:cs typeface="Overlock"/>
              <a:sym typeface="Overlock"/>
            </a:endParaRPr>
          </a:p>
        </p:txBody>
      </p:sp>
      <p:pic>
        <p:nvPicPr>
          <p:cNvPr id="94" name="Google Shape;94;p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95" name="Google Shape;95;p2"/>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2</a:t>
            </a:r>
            <a:endParaRPr sz="1400" b="0" i="0" u="none" strike="noStrike" cap="none">
              <a:solidFill>
                <a:srgbClr val="000000"/>
              </a:solidFill>
              <a:latin typeface="Arial"/>
              <a:ea typeface="Arial"/>
              <a:cs typeface="Arial"/>
              <a:sym typeface="Arial"/>
            </a:endParaRPr>
          </a:p>
        </p:txBody>
      </p:sp>
      <p:cxnSp>
        <p:nvCxnSpPr>
          <p:cNvPr id="96" name="Google Shape;96;p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97" name="Google Shape;97;p2"/>
          <p:cNvSpPr txBox="1"/>
          <p:nvPr/>
        </p:nvSpPr>
        <p:spPr>
          <a:xfrm>
            <a:off x="2025205" y="3566831"/>
            <a:ext cx="8141590" cy="76940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s-ES" sz="4400" b="0" i="0" u="none" strike="noStrike" cap="none" dirty="0">
                <a:solidFill>
                  <a:srgbClr val="5F3913"/>
                </a:solidFill>
                <a:latin typeface="Overlock"/>
                <a:ea typeface="Overlock"/>
                <a:cs typeface="Overlock"/>
                <a:sym typeface="Overlock"/>
              </a:rPr>
              <a:t>Lecciones 8a, 8b</a:t>
            </a:r>
            <a:endParaRPr sz="4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2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62" name="Google Shape;262;p21"/>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21</a:t>
            </a:r>
            <a:endParaRPr sz="1400" b="0" i="0" u="none" strike="noStrike" cap="none">
              <a:solidFill>
                <a:srgbClr val="000000"/>
              </a:solidFill>
              <a:latin typeface="Arial"/>
              <a:ea typeface="Arial"/>
              <a:cs typeface="Arial"/>
              <a:sym typeface="Arial"/>
            </a:endParaRPr>
          </a:p>
        </p:txBody>
      </p:sp>
      <p:cxnSp>
        <p:nvCxnSpPr>
          <p:cNvPr id="263" name="Google Shape;263;p2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64" name="Google Shape;264;p21"/>
          <p:cNvSpPr txBox="1"/>
          <p:nvPr/>
        </p:nvSpPr>
        <p:spPr>
          <a:xfrm>
            <a:off x="913943" y="581452"/>
            <a:ext cx="10364114"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s-ES" sz="4400" b="0" i="0" u="none" strike="noStrike" cap="none" dirty="0">
                <a:solidFill>
                  <a:srgbClr val="5F3913"/>
                </a:solidFill>
                <a:latin typeface="Overlock"/>
                <a:ea typeface="Overlock"/>
                <a:cs typeface="Overlock"/>
                <a:sym typeface="Overlock"/>
              </a:rPr>
              <a:t>Profundicemos</a:t>
            </a:r>
            <a:endParaRPr sz="4400" b="0" i="0" u="none" strike="noStrike" cap="none" dirty="0">
              <a:solidFill>
                <a:srgbClr val="5F3913"/>
              </a:solidFill>
              <a:latin typeface="Overlock"/>
              <a:ea typeface="Overlock"/>
              <a:cs typeface="Overlock"/>
              <a:sym typeface="Overlock"/>
            </a:endParaRPr>
          </a:p>
        </p:txBody>
      </p:sp>
      <p:sp>
        <p:nvSpPr>
          <p:cNvPr id="265" name="Google Shape;265;p21"/>
          <p:cNvSpPr txBox="1"/>
          <p:nvPr/>
        </p:nvSpPr>
        <p:spPr>
          <a:xfrm>
            <a:off x="6794728" y="4997481"/>
            <a:ext cx="358640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s-ES" sz="4000" b="0" i="0" u="none" strike="noStrike" cap="none" dirty="0">
                <a:solidFill>
                  <a:srgbClr val="018443"/>
                </a:solidFill>
                <a:latin typeface="Overlock"/>
                <a:ea typeface="Overlock"/>
                <a:cs typeface="Overlock"/>
                <a:sym typeface="Overlock"/>
              </a:rPr>
              <a:t>10 minutos</a:t>
            </a:r>
            <a:endParaRPr sz="4000" b="0" i="0" u="none" strike="noStrike" cap="none" dirty="0">
              <a:solidFill>
                <a:srgbClr val="018443"/>
              </a:solidFill>
              <a:latin typeface="Overlock"/>
              <a:ea typeface="Overlock"/>
              <a:cs typeface="Overlock"/>
              <a:sym typeface="Overlock"/>
            </a:endParaRPr>
          </a:p>
        </p:txBody>
      </p:sp>
      <p:pic>
        <p:nvPicPr>
          <p:cNvPr id="266" name="Google Shape;266;p21" descr="Image result for clock&quot;"/>
          <p:cNvPicPr preferRelativeResize="0"/>
          <p:nvPr/>
        </p:nvPicPr>
        <p:blipFill rotWithShape="1">
          <a:blip r:embed="rId4">
            <a:alphaModFix/>
          </a:blip>
          <a:srcRect/>
          <a:stretch/>
        </p:blipFill>
        <p:spPr>
          <a:xfrm>
            <a:off x="7283159" y="2206897"/>
            <a:ext cx="2525611" cy="2525611"/>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
        <p:nvSpPr>
          <p:cNvPr id="267" name="Google Shape;267;p21"/>
          <p:cNvSpPr/>
          <p:nvPr/>
        </p:nvSpPr>
        <p:spPr>
          <a:xfrm rot="-7398341">
            <a:off x="8725034" y="2912888"/>
            <a:ext cx="215086" cy="735774"/>
          </a:xfrm>
          <a:prstGeom prst="downArrow">
            <a:avLst>
              <a:gd name="adj1" fmla="val 50000"/>
              <a:gd name="adj2" fmla="val 50000"/>
            </a:avLst>
          </a:prstGeom>
          <a:solidFill>
            <a:srgbClr val="01844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68" name="Google Shape;268;p21"/>
          <p:cNvPicPr preferRelativeResize="0"/>
          <p:nvPr/>
        </p:nvPicPr>
        <p:blipFill rotWithShape="1">
          <a:blip r:embed="rId5">
            <a:alphaModFix/>
          </a:blip>
          <a:srcRect/>
          <a:stretch/>
        </p:blipFill>
        <p:spPr>
          <a:xfrm>
            <a:off x="488515" y="1464946"/>
            <a:ext cx="5341337" cy="39281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5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2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74" name="Google Shape;274;p22"/>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22</a:t>
            </a:r>
            <a:endParaRPr sz="1400" b="0" i="0" u="none" strike="noStrike" cap="none">
              <a:solidFill>
                <a:srgbClr val="000000"/>
              </a:solidFill>
              <a:latin typeface="Arial"/>
              <a:ea typeface="Arial"/>
              <a:cs typeface="Arial"/>
              <a:sym typeface="Arial"/>
            </a:endParaRPr>
          </a:p>
        </p:txBody>
      </p:sp>
      <p:cxnSp>
        <p:nvCxnSpPr>
          <p:cNvPr id="275" name="Google Shape;275;p2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76" name="Google Shape;276;p22"/>
          <p:cNvSpPr txBox="1"/>
          <p:nvPr/>
        </p:nvSpPr>
        <p:spPr>
          <a:xfrm>
            <a:off x="1058400" y="1643938"/>
            <a:ext cx="10075200"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s-ES" sz="4400" b="0" i="0" u="none" strike="noStrike" cap="none" dirty="0">
                <a:solidFill>
                  <a:srgbClr val="5F3913"/>
                </a:solidFill>
                <a:latin typeface="Overlock"/>
                <a:ea typeface="Overlock"/>
                <a:cs typeface="Overlock"/>
                <a:sym typeface="Overlock"/>
              </a:rPr>
              <a:t>¿Cuál es el mensaje general del </a:t>
            </a:r>
            <a:endParaRPr sz="4400" b="0" i="0" u="none" strike="noStrike" cap="none" dirty="0">
              <a:solidFill>
                <a:srgbClr val="5F3913"/>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4800"/>
              <a:buFont typeface="Arial"/>
              <a:buNone/>
            </a:pPr>
            <a:r>
              <a:rPr lang="es-ES" sz="4400" b="0" i="0" u="none" strike="noStrike" cap="none" dirty="0">
                <a:solidFill>
                  <a:srgbClr val="5F3913"/>
                </a:solidFill>
                <a:latin typeface="Overlock"/>
                <a:ea typeface="Overlock"/>
                <a:cs typeface="Overlock"/>
                <a:sym typeface="Overlock"/>
              </a:rPr>
              <a:t>libro de Apocalipsis? </a:t>
            </a:r>
            <a:endParaRPr sz="1200" b="0" i="0" u="none" strike="noStrike" cap="none" dirty="0">
              <a:solidFill>
                <a:srgbClr val="000000"/>
              </a:solidFill>
              <a:latin typeface="Arial"/>
              <a:ea typeface="Arial"/>
              <a:cs typeface="Arial"/>
              <a:sym typeface="Arial"/>
            </a:endParaRPr>
          </a:p>
        </p:txBody>
      </p:sp>
      <p:sp>
        <p:nvSpPr>
          <p:cNvPr id="277" name="Google Shape;277;p22"/>
          <p:cNvSpPr txBox="1"/>
          <p:nvPr/>
        </p:nvSpPr>
        <p:spPr>
          <a:xfrm>
            <a:off x="1123606" y="3980556"/>
            <a:ext cx="9944788" cy="64633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3600" b="0" i="0" u="none" strike="noStrike" cap="none" dirty="0">
                <a:solidFill>
                  <a:srgbClr val="018443"/>
                </a:solidFill>
                <a:latin typeface="Overlock"/>
                <a:ea typeface="Overlock"/>
                <a:cs typeface="Overlock"/>
                <a:sym typeface="Overlock"/>
              </a:rPr>
              <a:t>Comparemos, veamos lo que otros han dicho</a:t>
            </a:r>
            <a:endParaRPr sz="3600" b="0" i="0" u="none" strike="noStrike" cap="none" dirty="0">
              <a:solidFill>
                <a:srgbClr val="018443"/>
              </a:solidFill>
              <a:latin typeface="Overlock"/>
              <a:ea typeface="Overlock"/>
              <a:cs typeface="Overlock"/>
              <a:sym typeface="Overloc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7"/>
                                        </p:tgtEl>
                                        <p:attrNameLst>
                                          <p:attrName>style.visibility</p:attrName>
                                        </p:attrNameLst>
                                      </p:cBhvr>
                                      <p:to>
                                        <p:strVal val="visible"/>
                                      </p:to>
                                    </p:set>
                                    <p:anim calcmode="lin" valueType="num">
                                      <p:cBhvr additive="base">
                                        <p:cTn id="7" dur="500"/>
                                        <p:tgtEl>
                                          <p:spTgt spid="2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2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cxnSp>
        <p:nvCxnSpPr>
          <p:cNvPr id="283" name="Google Shape;283;p23"/>
          <p:cNvCxnSpPr/>
          <p:nvPr/>
        </p:nvCxnSpPr>
        <p:spPr>
          <a:xfrm rot="10800000" flipH="1">
            <a:off x="2167002" y="6461214"/>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84" name="Google Shape;284;p23"/>
          <p:cNvSpPr txBox="1"/>
          <p:nvPr/>
        </p:nvSpPr>
        <p:spPr>
          <a:xfrm>
            <a:off x="1019850" y="752457"/>
            <a:ext cx="10152300" cy="44627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4400" b="0" i="0" u="none" strike="noStrike" cap="none" dirty="0">
                <a:solidFill>
                  <a:srgbClr val="018443"/>
                </a:solidFill>
                <a:latin typeface="Overlock"/>
                <a:ea typeface="Overlock"/>
                <a:cs typeface="Overlock"/>
                <a:sym typeface="Overlock"/>
              </a:rPr>
              <a:t>Organizando los puntos</a:t>
            </a:r>
            <a:endParaRPr sz="4400" b="0" i="0" u="none" strike="noStrike" cap="none" dirty="0">
              <a:solidFill>
                <a:srgbClr val="018443"/>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dirty="0">
              <a:solidFill>
                <a:srgbClr val="018443"/>
              </a:solidFill>
              <a:latin typeface="Overlock"/>
              <a:ea typeface="Overlock"/>
              <a:cs typeface="Overlock"/>
              <a:sym typeface="Overlock"/>
            </a:endParaRPr>
          </a:p>
          <a:p>
            <a:pPr marL="0" marR="0" lvl="0" indent="0" algn="just" rtl="0">
              <a:lnSpc>
                <a:spcPct val="100000"/>
              </a:lnSpc>
              <a:spcBef>
                <a:spcPts val="0"/>
              </a:spcBef>
              <a:spcAft>
                <a:spcPts val="0"/>
              </a:spcAft>
              <a:buClr>
                <a:srgbClr val="000000"/>
              </a:buClr>
              <a:buSzPts val="4000"/>
              <a:buFont typeface="Arial"/>
              <a:buNone/>
            </a:pPr>
            <a:r>
              <a:rPr lang="es-ES" sz="4000" b="0" i="0" u="none" strike="noStrike" cap="none" dirty="0">
                <a:solidFill>
                  <a:srgbClr val="5F3913"/>
                </a:solidFill>
                <a:latin typeface="Overlock"/>
                <a:ea typeface="Overlock"/>
                <a:cs typeface="Overlock"/>
                <a:sym typeface="Overlock"/>
              </a:rPr>
              <a:t>El propósito de este libro y sus visiones no es dar una cronología de acontecimientos futuros específicos, sino proclamar que la iglesia cristiana, perseguida por Satanás y sus aliados, será victoriosa al final. </a:t>
            </a:r>
            <a:endParaRPr sz="1400" b="0" i="0" u="none" strike="noStrike" cap="none" dirty="0">
              <a:solidFill>
                <a:srgbClr val="000000"/>
              </a:solidFill>
              <a:latin typeface="Arial"/>
              <a:ea typeface="Arial"/>
              <a:cs typeface="Arial"/>
              <a:sym typeface="Arial"/>
            </a:endParaRPr>
          </a:p>
        </p:txBody>
      </p:sp>
      <p:sp>
        <p:nvSpPr>
          <p:cNvPr id="285" name="Google Shape;285;p23"/>
          <p:cNvSpPr txBox="1"/>
          <p:nvPr/>
        </p:nvSpPr>
        <p:spPr>
          <a:xfrm>
            <a:off x="559298" y="6242252"/>
            <a:ext cx="177553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23</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2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91" name="Google Shape;291;p24"/>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24</a:t>
            </a:r>
            <a:endParaRPr sz="1400" b="0" i="0" u="none" strike="noStrike" cap="none">
              <a:solidFill>
                <a:srgbClr val="000000"/>
              </a:solidFill>
              <a:latin typeface="Arial"/>
              <a:ea typeface="Arial"/>
              <a:cs typeface="Arial"/>
              <a:sym typeface="Arial"/>
            </a:endParaRPr>
          </a:p>
        </p:txBody>
      </p:sp>
      <p:cxnSp>
        <p:nvCxnSpPr>
          <p:cNvPr id="292" name="Google Shape;292;p2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93" name="Google Shape;293;p24"/>
          <p:cNvSpPr txBox="1"/>
          <p:nvPr/>
        </p:nvSpPr>
        <p:spPr>
          <a:xfrm>
            <a:off x="1171317" y="1719522"/>
            <a:ext cx="9831900"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s-ES" sz="4400" b="0" i="0" u="none" strike="noStrike" cap="none" dirty="0">
                <a:solidFill>
                  <a:srgbClr val="5F3913"/>
                </a:solidFill>
                <a:latin typeface="Overlock"/>
                <a:ea typeface="Overlock"/>
                <a:cs typeface="Overlock"/>
                <a:sym typeface="Overlock"/>
              </a:rPr>
              <a:t>Cómo es el Milenarismo dañino para</a:t>
            </a:r>
            <a:endParaRPr sz="4400" b="0" i="0" u="none" strike="noStrike" cap="none" dirty="0">
              <a:solidFill>
                <a:srgbClr val="5F3913"/>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4800"/>
              <a:buFont typeface="Arial"/>
              <a:buNone/>
            </a:pPr>
            <a:r>
              <a:rPr lang="es-ES" sz="4400" b="0" i="0" u="none" strike="noStrike" cap="none" dirty="0">
                <a:solidFill>
                  <a:srgbClr val="5F3913"/>
                </a:solidFill>
                <a:latin typeface="Overlock"/>
                <a:ea typeface="Overlock"/>
                <a:cs typeface="Overlock"/>
                <a:sym typeface="Overlock"/>
              </a:rPr>
              <a:t> la fe cristiana?</a:t>
            </a:r>
            <a:endParaRPr sz="1200" b="0" i="0" u="none" strike="noStrike" cap="none" dirty="0">
              <a:solidFill>
                <a:srgbClr val="000000"/>
              </a:solidFill>
              <a:latin typeface="Arial"/>
              <a:ea typeface="Arial"/>
              <a:cs typeface="Arial"/>
              <a:sym typeface="Arial"/>
            </a:endParaRPr>
          </a:p>
        </p:txBody>
      </p:sp>
      <p:sp>
        <p:nvSpPr>
          <p:cNvPr id="294" name="Google Shape;294;p24"/>
          <p:cNvSpPr txBox="1"/>
          <p:nvPr/>
        </p:nvSpPr>
        <p:spPr>
          <a:xfrm>
            <a:off x="1123606" y="3969178"/>
            <a:ext cx="9944788" cy="64633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3600" b="0" i="0" u="none" strike="noStrike" cap="none" dirty="0">
                <a:solidFill>
                  <a:srgbClr val="018443"/>
                </a:solidFill>
                <a:latin typeface="Overlock"/>
                <a:ea typeface="Overlock"/>
                <a:cs typeface="Overlock"/>
                <a:sym typeface="Overlock"/>
              </a:rPr>
              <a:t>Comparemos, veamos lo que otros han dicho</a:t>
            </a:r>
            <a:endParaRPr sz="3600" b="0" i="0" u="none" strike="noStrike" cap="none" dirty="0">
              <a:solidFill>
                <a:srgbClr val="018443"/>
              </a:solidFill>
              <a:latin typeface="Overlock"/>
              <a:ea typeface="Overlock"/>
              <a:cs typeface="Overlock"/>
              <a:sym typeface="Overloc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4"/>
                                        </p:tgtEl>
                                        <p:attrNameLst>
                                          <p:attrName>style.visibility</p:attrName>
                                        </p:attrNameLst>
                                      </p:cBhvr>
                                      <p:to>
                                        <p:strVal val="visible"/>
                                      </p:to>
                                    </p:set>
                                    <p:anim calcmode="lin" valueType="num">
                                      <p:cBhvr additive="base">
                                        <p:cTn id="7" dur="500"/>
                                        <p:tgtEl>
                                          <p:spTgt spid="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2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cxnSp>
        <p:nvCxnSpPr>
          <p:cNvPr id="300" name="Google Shape;300;p25"/>
          <p:cNvCxnSpPr/>
          <p:nvPr/>
        </p:nvCxnSpPr>
        <p:spPr>
          <a:xfrm rot="10800000" flipH="1">
            <a:off x="2167002" y="6461214"/>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01" name="Google Shape;301;p25"/>
          <p:cNvSpPr txBox="1"/>
          <p:nvPr/>
        </p:nvSpPr>
        <p:spPr>
          <a:xfrm>
            <a:off x="868650" y="302205"/>
            <a:ext cx="10454700" cy="59400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ES" sz="4000" b="0" i="0" u="none" strike="noStrike" cap="none" dirty="0">
                <a:solidFill>
                  <a:srgbClr val="018443"/>
                </a:solidFill>
                <a:latin typeface="Overlock"/>
                <a:ea typeface="Overlock"/>
                <a:cs typeface="Overlock"/>
                <a:sym typeface="Overlock"/>
              </a:rPr>
              <a:t>Organizando los puntos</a:t>
            </a:r>
            <a:endParaRPr sz="4000" b="0" i="0" u="none" strike="noStrike" cap="none" dirty="0">
              <a:solidFill>
                <a:srgbClr val="018443"/>
              </a:solidFill>
              <a:latin typeface="Overlock"/>
              <a:ea typeface="Overlock"/>
              <a:cs typeface="Overlock"/>
              <a:sym typeface="Overlock"/>
            </a:endParaRPr>
          </a:p>
          <a:p>
            <a:pPr marL="457200" marR="0" lvl="0" indent="-393700" algn="ctr" rtl="0">
              <a:lnSpc>
                <a:spcPct val="100000"/>
              </a:lnSpc>
              <a:spcBef>
                <a:spcPts val="0"/>
              </a:spcBef>
              <a:spcAft>
                <a:spcPts val="0"/>
              </a:spcAft>
              <a:buClr>
                <a:schemeClr val="dk1"/>
              </a:buClr>
              <a:buSzPts val="1000"/>
              <a:buFont typeface="Arial"/>
              <a:buNone/>
            </a:pPr>
            <a:endParaRPr sz="1000" b="0" i="0" u="none" strike="noStrike" cap="none" dirty="0">
              <a:solidFill>
                <a:srgbClr val="018443"/>
              </a:solidFill>
              <a:latin typeface="Overlock"/>
              <a:ea typeface="Overlock"/>
              <a:cs typeface="Overlock"/>
              <a:sym typeface="Overlock"/>
            </a:endParaRPr>
          </a:p>
          <a:p>
            <a:pPr marL="457200" marR="0" lvl="0" indent="-457200" algn="just" rtl="0">
              <a:lnSpc>
                <a:spcPct val="100000"/>
              </a:lnSpc>
              <a:spcBef>
                <a:spcPts val="0"/>
              </a:spcBef>
              <a:spcAft>
                <a:spcPts val="0"/>
              </a:spcAft>
              <a:buClr>
                <a:srgbClr val="5F3913"/>
              </a:buClr>
              <a:buSzPts val="3000"/>
              <a:buFont typeface="Arial"/>
              <a:buChar char="•"/>
            </a:pPr>
            <a:r>
              <a:rPr lang="es-ES" sz="3000" b="0" i="0" u="none" strike="noStrike" cap="none" dirty="0">
                <a:solidFill>
                  <a:srgbClr val="5F3913"/>
                </a:solidFill>
                <a:latin typeface="Overlock"/>
                <a:ea typeface="Overlock"/>
                <a:cs typeface="Overlock"/>
                <a:sym typeface="Overlock"/>
              </a:rPr>
              <a:t>El Milenarismo conduce a la especulación sin fin de la que San Pablo advirtió en su carta a Timoteo, una especulación que conduce a una distracción y un anhelo de un cielo aquí en esta tierra.  </a:t>
            </a:r>
            <a:endParaRPr sz="1400" b="0" i="0" u="none" strike="noStrike" cap="none" dirty="0">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018443"/>
              </a:buClr>
              <a:buSzPts val="3000"/>
              <a:buFont typeface="Arial"/>
              <a:buChar char="•"/>
            </a:pPr>
            <a:r>
              <a:rPr lang="es-ES" sz="3000" b="0" i="0" u="none" strike="noStrike" cap="none" dirty="0">
                <a:solidFill>
                  <a:srgbClr val="018443"/>
                </a:solidFill>
                <a:latin typeface="Overlock"/>
                <a:ea typeface="Overlock"/>
                <a:cs typeface="Overlock"/>
                <a:sym typeface="Overlock"/>
              </a:rPr>
              <a:t>El Libro del Apocalipsis nos promete, incluso con los ataques que sufrirá la iglesia cristiana, que acabará victoriosa.  Con San Pedro, esperamos el nuevo cielo y la nueva tierra del Día del Juicio Final.  </a:t>
            </a:r>
            <a:endParaRPr sz="1400" b="0" i="0" u="none" strike="noStrike" cap="none" dirty="0">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5F3913"/>
              </a:buClr>
              <a:buSzPts val="3000"/>
              <a:buFont typeface="Arial"/>
              <a:buChar char="•"/>
            </a:pPr>
            <a:r>
              <a:rPr lang="es-ES" sz="3000" b="0" i="0" u="none" strike="noStrike" cap="none" dirty="0">
                <a:solidFill>
                  <a:srgbClr val="5F3913"/>
                </a:solidFill>
                <a:latin typeface="Overlock"/>
                <a:ea typeface="Overlock"/>
                <a:cs typeface="Overlock"/>
                <a:sym typeface="Overlock"/>
              </a:rPr>
              <a:t>Mientras tanto, prediquemos el Evangelio que solo nos resucita de la muerte espiritual a la vida espiritual hasta que lleguemos a nuestro hogar eterno.  Ven rápido, Señor.</a:t>
            </a:r>
            <a:endParaRPr sz="1400" b="0" i="0" u="none" strike="noStrike" cap="none" dirty="0">
              <a:solidFill>
                <a:srgbClr val="000000"/>
              </a:solidFill>
              <a:latin typeface="Arial"/>
              <a:ea typeface="Arial"/>
              <a:cs typeface="Arial"/>
              <a:sym typeface="Arial"/>
            </a:endParaRPr>
          </a:p>
        </p:txBody>
      </p:sp>
      <p:sp>
        <p:nvSpPr>
          <p:cNvPr id="302" name="Google Shape;302;p25"/>
          <p:cNvSpPr txBox="1"/>
          <p:nvPr/>
        </p:nvSpPr>
        <p:spPr>
          <a:xfrm>
            <a:off x="559298" y="6242252"/>
            <a:ext cx="177553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25</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2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08" name="Google Shape;308;p26"/>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26</a:t>
            </a:r>
            <a:endParaRPr sz="1400" b="0" i="0" u="none" strike="noStrike" cap="none">
              <a:solidFill>
                <a:srgbClr val="000000"/>
              </a:solidFill>
              <a:latin typeface="Arial"/>
              <a:ea typeface="Arial"/>
              <a:cs typeface="Arial"/>
              <a:sym typeface="Arial"/>
            </a:endParaRPr>
          </a:p>
        </p:txBody>
      </p:sp>
      <p:cxnSp>
        <p:nvCxnSpPr>
          <p:cNvPr id="309" name="Google Shape;309;p2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10" name="Google Shape;310;p26"/>
          <p:cNvSpPr txBox="1"/>
          <p:nvPr/>
        </p:nvSpPr>
        <p:spPr>
          <a:xfrm>
            <a:off x="1358116" y="2172395"/>
            <a:ext cx="98319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s-ES" sz="4400" b="0" i="0" u="none" strike="noStrike" cap="none" dirty="0">
                <a:solidFill>
                  <a:srgbClr val="018443"/>
                </a:solidFill>
                <a:latin typeface="Overlock"/>
                <a:ea typeface="Overlock"/>
                <a:cs typeface="Overlock"/>
                <a:sym typeface="Overlock"/>
              </a:rPr>
              <a:t>Si el tiempo lo permite, vean juntos el último video sobre una correcta interpretación de Apocalipsis 20.</a:t>
            </a:r>
            <a:endParaRPr sz="12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2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16" name="Google Shape;316;p27"/>
          <p:cNvSpPr txBox="1"/>
          <p:nvPr/>
        </p:nvSpPr>
        <p:spPr>
          <a:xfrm>
            <a:off x="488514" y="6276548"/>
            <a:ext cx="16316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27</a:t>
            </a:r>
            <a:endParaRPr sz="1400" b="0" i="0" u="none" strike="noStrike" cap="none">
              <a:solidFill>
                <a:srgbClr val="000000"/>
              </a:solidFill>
              <a:latin typeface="Arial"/>
              <a:ea typeface="Arial"/>
              <a:cs typeface="Arial"/>
              <a:sym typeface="Arial"/>
            </a:endParaRPr>
          </a:p>
        </p:txBody>
      </p:sp>
      <p:cxnSp>
        <p:nvCxnSpPr>
          <p:cNvPr id="317" name="Google Shape;317;p2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18" name="Google Shape;318;p27"/>
          <p:cNvSpPr txBox="1"/>
          <p:nvPr/>
        </p:nvSpPr>
        <p:spPr>
          <a:xfrm>
            <a:off x="913943" y="616100"/>
            <a:ext cx="10364114"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s-ES" sz="4400" b="0" i="0" u="none" strike="noStrike" cap="none" dirty="0">
                <a:solidFill>
                  <a:srgbClr val="5F3913"/>
                </a:solidFill>
                <a:latin typeface="Overlock"/>
                <a:ea typeface="Overlock"/>
                <a:cs typeface="Overlock"/>
                <a:sym typeface="Overlock"/>
              </a:rPr>
              <a:t>Oración</a:t>
            </a:r>
            <a:endParaRPr sz="4400" b="0" i="0" u="none" strike="noStrike" cap="none" dirty="0">
              <a:solidFill>
                <a:srgbClr val="5F3913"/>
              </a:solidFill>
              <a:latin typeface="Overlock"/>
              <a:ea typeface="Overlock"/>
              <a:cs typeface="Overlock"/>
              <a:sym typeface="Overlock"/>
            </a:endParaRPr>
          </a:p>
        </p:txBody>
      </p:sp>
      <p:pic>
        <p:nvPicPr>
          <p:cNvPr id="319" name="Google Shape;319;p27"/>
          <p:cNvPicPr preferRelativeResize="0"/>
          <p:nvPr/>
        </p:nvPicPr>
        <p:blipFill rotWithShape="1">
          <a:blip r:embed="rId4">
            <a:alphaModFix/>
          </a:blip>
          <a:srcRect/>
          <a:stretch/>
        </p:blipFill>
        <p:spPr>
          <a:xfrm>
            <a:off x="2120134" y="1746968"/>
            <a:ext cx="7840134" cy="39949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2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25" name="Google Shape;325;p28"/>
          <p:cNvSpPr txBox="1"/>
          <p:nvPr/>
        </p:nvSpPr>
        <p:spPr>
          <a:xfrm>
            <a:off x="488515" y="6276548"/>
            <a:ext cx="157828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28</a:t>
            </a:r>
            <a:endParaRPr sz="1400" b="0" i="0" u="none" strike="noStrike" cap="none">
              <a:solidFill>
                <a:srgbClr val="000000"/>
              </a:solidFill>
              <a:latin typeface="Arial"/>
              <a:ea typeface="Arial"/>
              <a:cs typeface="Arial"/>
              <a:sym typeface="Arial"/>
            </a:endParaRPr>
          </a:p>
        </p:txBody>
      </p:sp>
      <p:cxnSp>
        <p:nvCxnSpPr>
          <p:cNvPr id="326" name="Google Shape;326;p2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27" name="Google Shape;327;p28"/>
          <p:cNvSpPr txBox="1"/>
          <p:nvPr/>
        </p:nvSpPr>
        <p:spPr>
          <a:xfrm>
            <a:off x="858144" y="593882"/>
            <a:ext cx="10364114"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s-ES" sz="4400" b="0" i="0" u="none" strike="noStrike" cap="none" dirty="0">
                <a:solidFill>
                  <a:srgbClr val="5F3913"/>
                </a:solidFill>
                <a:latin typeface="Overlock"/>
                <a:ea typeface="Overlock"/>
                <a:cs typeface="Overlock"/>
                <a:sym typeface="Overlock"/>
              </a:rPr>
              <a:t>La Despedida</a:t>
            </a:r>
            <a:endParaRPr sz="1050" b="0" i="0" u="none" strike="noStrike" cap="none" dirty="0">
              <a:solidFill>
                <a:srgbClr val="000000"/>
              </a:solidFill>
              <a:latin typeface="Arial"/>
              <a:ea typeface="Arial"/>
              <a:cs typeface="Arial"/>
              <a:sym typeface="Arial"/>
            </a:endParaRPr>
          </a:p>
        </p:txBody>
      </p:sp>
      <p:pic>
        <p:nvPicPr>
          <p:cNvPr id="328" name="Google Shape;328;p28" descr="Image result for la despedida&quot;"/>
          <p:cNvPicPr preferRelativeResize="0"/>
          <p:nvPr/>
        </p:nvPicPr>
        <p:blipFill rotWithShape="1">
          <a:blip r:embed="rId4">
            <a:alphaModFix/>
          </a:blip>
          <a:srcRect/>
          <a:stretch/>
        </p:blipFill>
        <p:spPr>
          <a:xfrm>
            <a:off x="2443662" y="1682769"/>
            <a:ext cx="7460708" cy="41966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endParaRPr/>
          </a:p>
        </p:txBody>
      </p:sp>
      <p:sp>
        <p:nvSpPr>
          <p:cNvPr id="334" name="Google Shape;334;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35" name="Google Shape;335;p29" descr="Screen Clipping"/>
          <p:cNvPicPr preferRelativeResize="0"/>
          <p:nvPr/>
        </p:nvPicPr>
        <p:blipFill rotWithShape="1">
          <a:blip r:embed="rId3">
            <a:alphaModFix/>
          </a:blip>
          <a:srcRect/>
          <a:stretch/>
        </p:blipFill>
        <p:spPr>
          <a:xfrm>
            <a:off x="1011936" y="100351"/>
            <a:ext cx="10168128" cy="66731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165bfa4e964_0_0"/>
          <p:cNvSpPr txBox="1">
            <a:spLocks noGrp="1"/>
          </p:cNvSpPr>
          <p:nvPr>
            <p:ph type="title"/>
          </p:nvPr>
        </p:nvSpPr>
        <p:spPr>
          <a:xfrm>
            <a:off x="838200" y="48981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E3D22"/>
              </a:buClr>
              <a:buSzPts val="5400"/>
              <a:buFont typeface="Overlock"/>
              <a:buNone/>
            </a:pPr>
            <a:r>
              <a:rPr lang="es-ES" b="1" dirty="0">
                <a:solidFill>
                  <a:srgbClr val="5E3D22"/>
                </a:solidFill>
                <a:latin typeface="Overlock"/>
                <a:ea typeface="Overlock"/>
                <a:cs typeface="Overlock"/>
                <a:sym typeface="Overlock"/>
              </a:rPr>
              <a:t>El Propósito de Academia Cristo</a:t>
            </a:r>
            <a:endParaRPr sz="3600" dirty="0"/>
          </a:p>
        </p:txBody>
      </p:sp>
      <p:sp>
        <p:nvSpPr>
          <p:cNvPr id="342" name="Google Shape;342;g165bfa4e964_0_0"/>
          <p:cNvSpPr txBox="1">
            <a:spLocks noGrp="1"/>
          </p:cNvSpPr>
          <p:nvPr>
            <p:ph type="body" idx="1"/>
          </p:nvPr>
        </p:nvSpPr>
        <p:spPr>
          <a:xfrm>
            <a:off x="5369352" y="1926275"/>
            <a:ext cx="6542100" cy="4250400"/>
          </a:xfrm>
          <a:prstGeom prst="rect">
            <a:avLst/>
          </a:prstGeom>
          <a:noFill/>
          <a:ln>
            <a:noFill/>
          </a:ln>
        </p:spPr>
        <p:txBody>
          <a:bodyPr spcFirstLastPara="1" wrap="square" lIns="91425" tIns="45700" rIns="91425" bIns="45700" anchor="ctr" anchorCtr="0">
            <a:noAutofit/>
          </a:bodyPr>
          <a:lstStyle/>
          <a:p>
            <a:pPr marL="228600" lvl="0" indent="-254000" algn="l" rtl="0">
              <a:lnSpc>
                <a:spcPct val="90000"/>
              </a:lnSpc>
              <a:spcBef>
                <a:spcPts val="0"/>
              </a:spcBef>
              <a:spcAft>
                <a:spcPts val="0"/>
              </a:spcAft>
              <a:buClr>
                <a:srgbClr val="0C7837"/>
              </a:buClr>
              <a:buSzPts val="4000"/>
              <a:buChar char="•"/>
            </a:pPr>
            <a:r>
              <a:rPr lang="es-ES" sz="4000" dirty="0">
                <a:solidFill>
                  <a:srgbClr val="0C7837"/>
                </a:solidFill>
                <a:latin typeface="Overlock"/>
                <a:ea typeface="Overlock"/>
                <a:cs typeface="Overlock"/>
                <a:sym typeface="Overlock"/>
              </a:rPr>
              <a:t>Capacitación para cumplir la Gran Comisión. </a:t>
            </a:r>
            <a:endParaRPr dirty="0"/>
          </a:p>
          <a:p>
            <a:pPr marL="228600" lvl="0" indent="-254000" algn="l" rtl="0">
              <a:lnSpc>
                <a:spcPct val="90000"/>
              </a:lnSpc>
              <a:spcBef>
                <a:spcPts val="2400"/>
              </a:spcBef>
              <a:spcAft>
                <a:spcPts val="0"/>
              </a:spcAft>
              <a:buClr>
                <a:srgbClr val="0C7837"/>
              </a:buClr>
              <a:buSzPts val="4000"/>
              <a:buChar char="•"/>
            </a:pPr>
            <a:r>
              <a:rPr lang="es-ES" sz="4000" dirty="0">
                <a:solidFill>
                  <a:srgbClr val="0C7837"/>
                </a:solidFill>
                <a:latin typeface="Overlock"/>
                <a:ea typeface="Overlock"/>
                <a:cs typeface="Overlock"/>
                <a:sym typeface="Overlock"/>
              </a:rPr>
              <a:t>Crecer en la Palabra </a:t>
            </a:r>
            <a:endParaRPr dirty="0"/>
          </a:p>
          <a:p>
            <a:pPr marL="228600" lvl="0" indent="-254000" algn="l" rtl="0">
              <a:lnSpc>
                <a:spcPct val="90000"/>
              </a:lnSpc>
              <a:spcBef>
                <a:spcPts val="2400"/>
              </a:spcBef>
              <a:spcAft>
                <a:spcPts val="0"/>
              </a:spcAft>
              <a:buClr>
                <a:srgbClr val="0C7837"/>
              </a:buClr>
              <a:buSzPts val="4000"/>
              <a:buChar char="•"/>
            </a:pPr>
            <a:r>
              <a:rPr lang="es-ES" sz="4000" dirty="0">
                <a:solidFill>
                  <a:srgbClr val="0C7837"/>
                </a:solidFill>
                <a:latin typeface="Overlock"/>
                <a:ea typeface="Overlock"/>
                <a:cs typeface="Overlock"/>
                <a:sym typeface="Overlock"/>
              </a:rPr>
              <a:t>Llevar la Palabra a otros. </a:t>
            </a:r>
            <a:endParaRPr sz="4000" dirty="0">
              <a:latin typeface="Overlock"/>
              <a:ea typeface="Overlock"/>
              <a:cs typeface="Overlock"/>
              <a:sym typeface="Overlock"/>
            </a:endParaRPr>
          </a:p>
        </p:txBody>
      </p:sp>
      <p:pic>
        <p:nvPicPr>
          <p:cNvPr id="343" name="Google Shape;343;g165bfa4e964_0_0" descr="Logo&#10;&#10;Description automatically generated"/>
          <p:cNvPicPr preferRelativeResize="0"/>
          <p:nvPr/>
        </p:nvPicPr>
        <p:blipFill rotWithShape="1">
          <a:blip r:embed="rId3">
            <a:alphaModFix/>
          </a:blip>
          <a:srcRect/>
          <a:stretch/>
        </p:blipFill>
        <p:spPr>
          <a:xfrm>
            <a:off x="585345" y="2977683"/>
            <a:ext cx="3545222" cy="21475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10" name="Google Shape;110;p4"/>
          <p:cNvSpPr txBox="1"/>
          <p:nvPr/>
        </p:nvSpPr>
        <p:spPr>
          <a:xfrm>
            <a:off x="0" y="540853"/>
            <a:ext cx="12192000"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s-ES" sz="4400" b="0" i="0" u="none" strike="noStrike" cap="none" dirty="0">
                <a:solidFill>
                  <a:srgbClr val="018443"/>
                </a:solidFill>
                <a:latin typeface="Overlock"/>
                <a:ea typeface="Overlock"/>
                <a:cs typeface="Overlock"/>
                <a:sym typeface="Overlock"/>
              </a:rPr>
              <a:t>Presentación – 5 minutos</a:t>
            </a:r>
            <a:endParaRPr sz="1100" b="0" i="0" u="none" strike="noStrike" cap="none" dirty="0">
              <a:solidFill>
                <a:srgbClr val="000000"/>
              </a:solidFill>
              <a:latin typeface="Arial"/>
              <a:ea typeface="Arial"/>
              <a:cs typeface="Arial"/>
              <a:sym typeface="Arial"/>
            </a:endParaRPr>
          </a:p>
        </p:txBody>
      </p:sp>
      <p:pic>
        <p:nvPicPr>
          <p:cNvPr id="111" name="Google Shape;111;p4" descr="Image result for two men greeting&quot;"/>
          <p:cNvPicPr preferRelativeResize="0"/>
          <p:nvPr/>
        </p:nvPicPr>
        <p:blipFill rotWithShape="1">
          <a:blip r:embed="rId4">
            <a:alphaModFix/>
          </a:blip>
          <a:srcRect/>
          <a:stretch/>
        </p:blipFill>
        <p:spPr>
          <a:xfrm>
            <a:off x="214191" y="2180716"/>
            <a:ext cx="3298371" cy="3298371"/>
          </a:xfrm>
          <a:prstGeom prst="rect">
            <a:avLst/>
          </a:prstGeom>
          <a:noFill/>
          <a:ln>
            <a:noFill/>
          </a:ln>
        </p:spPr>
      </p:pic>
      <p:sp>
        <p:nvSpPr>
          <p:cNvPr id="112" name="Google Shape;112;p4"/>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4</a:t>
            </a:r>
            <a:endParaRPr sz="1400" b="0" i="0" u="none" strike="noStrike" cap="none">
              <a:solidFill>
                <a:srgbClr val="000000"/>
              </a:solidFill>
              <a:latin typeface="Arial"/>
              <a:ea typeface="Arial"/>
              <a:cs typeface="Arial"/>
              <a:sym typeface="Arial"/>
            </a:endParaRPr>
          </a:p>
        </p:txBody>
      </p:sp>
      <p:cxnSp>
        <p:nvCxnSpPr>
          <p:cNvPr id="113" name="Google Shape;113;p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114" name="Google Shape;114;p4"/>
          <p:cNvSpPr txBox="1"/>
          <p:nvPr/>
        </p:nvSpPr>
        <p:spPr>
          <a:xfrm>
            <a:off x="3957988" y="2244872"/>
            <a:ext cx="7754400"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s-ES" sz="4000" b="0" i="0" u="none" strike="noStrike" cap="none" dirty="0">
                <a:solidFill>
                  <a:srgbClr val="5F3913"/>
                </a:solidFill>
                <a:latin typeface="Overlock"/>
                <a:ea typeface="Overlock"/>
                <a:cs typeface="Overlock"/>
                <a:sym typeface="Overlock"/>
              </a:rPr>
              <a:t>Mi Nombre es _______________</a:t>
            </a:r>
            <a:endParaRPr sz="4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endParaRPr sz="4000" b="0" i="0" u="none" strike="noStrike" cap="none" dirty="0">
              <a:solidFill>
                <a:srgbClr val="5F3913"/>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4000"/>
              <a:buFont typeface="Arial"/>
              <a:buNone/>
            </a:pPr>
            <a:r>
              <a:rPr lang="es-ES" sz="4000" b="0" i="0" u="none" strike="noStrike" cap="none" dirty="0">
                <a:solidFill>
                  <a:srgbClr val="5F3913"/>
                </a:solidFill>
                <a:latin typeface="Overlock"/>
                <a:ea typeface="Overlock"/>
                <a:cs typeface="Overlock"/>
                <a:sym typeface="Overlock"/>
              </a:rPr>
              <a:t>Vivo en __________________</a:t>
            </a:r>
            <a:endParaRPr sz="4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endParaRPr sz="4000" b="0" i="0" u="none" strike="noStrike" cap="none" dirty="0">
              <a:solidFill>
                <a:srgbClr val="5F3913"/>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4000"/>
              <a:buFont typeface="Arial"/>
              <a:buNone/>
            </a:pPr>
            <a:r>
              <a:rPr lang="es-ES" sz="4000" b="0" i="0" u="none" strike="noStrike" cap="none" dirty="0">
                <a:solidFill>
                  <a:srgbClr val="5F3913"/>
                </a:solidFill>
                <a:latin typeface="Overlock"/>
                <a:ea typeface="Overlock"/>
                <a:cs typeface="Overlock"/>
                <a:sym typeface="Overlock"/>
              </a:rPr>
              <a:t>Soy un __________________</a:t>
            </a:r>
            <a:endParaRPr sz="4000" b="0" i="0" u="none" strike="noStrike" cap="none" dirty="0">
              <a:solidFill>
                <a:srgbClr val="5F3913"/>
              </a:solidFill>
              <a:latin typeface="Overlock"/>
              <a:ea typeface="Overlock"/>
              <a:cs typeface="Overlock"/>
              <a:sym typeface="Overloc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165bfa4e964_0_82"/>
          <p:cNvSpPr txBox="1">
            <a:spLocks noGrp="1"/>
          </p:cNvSpPr>
          <p:nvPr>
            <p:ph type="title"/>
          </p:nvPr>
        </p:nvSpPr>
        <p:spPr>
          <a:xfrm>
            <a:off x="838200" y="365125"/>
            <a:ext cx="10515600" cy="1561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E3D22"/>
              </a:buClr>
              <a:buSzPts val="4800"/>
              <a:buFont typeface="Overlock"/>
              <a:buNone/>
            </a:pPr>
            <a:r>
              <a:rPr lang="es-ES" b="1" dirty="0">
                <a:solidFill>
                  <a:srgbClr val="5E3D22"/>
                </a:solidFill>
                <a:latin typeface="Overlock"/>
                <a:ea typeface="Overlock"/>
                <a:cs typeface="Overlock"/>
                <a:sym typeface="Overlock"/>
              </a:rPr>
              <a:t>“Quiero juntar un grupo. </a:t>
            </a:r>
            <a:br>
              <a:rPr lang="es-ES" b="1" dirty="0">
                <a:solidFill>
                  <a:srgbClr val="5E3D22"/>
                </a:solidFill>
                <a:latin typeface="Overlock"/>
                <a:ea typeface="Overlock"/>
                <a:cs typeface="Overlock"/>
                <a:sym typeface="Overlock"/>
              </a:rPr>
            </a:br>
            <a:r>
              <a:rPr lang="es-ES" b="1" dirty="0">
                <a:solidFill>
                  <a:srgbClr val="5E3D22"/>
                </a:solidFill>
                <a:latin typeface="Overlock"/>
                <a:ea typeface="Overlock"/>
                <a:cs typeface="Overlock"/>
                <a:sym typeface="Overlock"/>
              </a:rPr>
              <a:t>¿Pueden orientarme?”</a:t>
            </a:r>
            <a:endParaRPr b="1" dirty="0">
              <a:latin typeface="Overlock"/>
              <a:ea typeface="Overlock"/>
              <a:cs typeface="Overlock"/>
              <a:sym typeface="Overlock"/>
            </a:endParaRPr>
          </a:p>
        </p:txBody>
      </p:sp>
      <p:sp>
        <p:nvSpPr>
          <p:cNvPr id="350" name="Google Shape;350;g165bfa4e964_0_82"/>
          <p:cNvSpPr txBox="1">
            <a:spLocks noGrp="1"/>
          </p:cNvSpPr>
          <p:nvPr>
            <p:ph type="body" idx="1"/>
          </p:nvPr>
        </p:nvSpPr>
        <p:spPr>
          <a:xfrm>
            <a:off x="5433024" y="2319710"/>
            <a:ext cx="6542100" cy="3738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C7837"/>
              </a:buClr>
              <a:buSzPts val="3500"/>
              <a:buChar char="•"/>
            </a:pPr>
            <a:r>
              <a:rPr lang="es-ES" sz="3500" dirty="0">
                <a:solidFill>
                  <a:srgbClr val="0C7837"/>
                </a:solidFill>
                <a:latin typeface="Overlock"/>
                <a:ea typeface="Overlock"/>
                <a:cs typeface="Overlock"/>
                <a:sym typeface="Overlock"/>
              </a:rPr>
              <a:t>Hable con su profesor</a:t>
            </a:r>
            <a:endParaRPr sz="3500" dirty="0">
              <a:solidFill>
                <a:srgbClr val="0C7837"/>
              </a:solidFill>
              <a:latin typeface="Overlock"/>
              <a:ea typeface="Overlock"/>
              <a:cs typeface="Overlock"/>
              <a:sym typeface="Overlock"/>
            </a:endParaRPr>
          </a:p>
          <a:p>
            <a:pPr marL="228600" lvl="0" indent="-228600" algn="l" rtl="0">
              <a:lnSpc>
                <a:spcPct val="90000"/>
              </a:lnSpc>
              <a:spcBef>
                <a:spcPts val="1800"/>
              </a:spcBef>
              <a:spcAft>
                <a:spcPts val="0"/>
              </a:spcAft>
              <a:buClr>
                <a:srgbClr val="0C7837"/>
              </a:buClr>
              <a:buSzPts val="3500"/>
              <a:buChar char="•"/>
            </a:pPr>
            <a:r>
              <a:rPr lang="es-ES" sz="3500" dirty="0">
                <a:solidFill>
                  <a:srgbClr val="0C7837"/>
                </a:solidFill>
                <a:latin typeface="Overlock"/>
                <a:ea typeface="Overlock"/>
                <a:cs typeface="Overlock"/>
                <a:sym typeface="Overlock"/>
              </a:rPr>
              <a:t>Orientación: Grupo Sembrador</a:t>
            </a:r>
            <a:endParaRPr sz="3500" dirty="0">
              <a:solidFill>
                <a:srgbClr val="0C7837"/>
              </a:solidFill>
              <a:latin typeface="Overlock"/>
              <a:ea typeface="Overlock"/>
              <a:cs typeface="Overlock"/>
              <a:sym typeface="Overlock"/>
            </a:endParaRPr>
          </a:p>
          <a:p>
            <a:pPr marL="228600" lvl="0" indent="-228600" algn="l" rtl="0">
              <a:lnSpc>
                <a:spcPct val="90000"/>
              </a:lnSpc>
              <a:spcBef>
                <a:spcPts val="1800"/>
              </a:spcBef>
              <a:spcAft>
                <a:spcPts val="0"/>
              </a:spcAft>
              <a:buClr>
                <a:srgbClr val="0C7837"/>
              </a:buClr>
              <a:buSzPts val="3500"/>
              <a:buChar char="•"/>
            </a:pPr>
            <a:r>
              <a:rPr lang="es-ES" sz="3500" b="0" i="1" dirty="0">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lang="es-ES" sz="3500" b="0" i="0" dirty="0">
                <a:solidFill>
                  <a:srgbClr val="0C7837"/>
                </a:solidFill>
                <a:latin typeface="Overlock"/>
                <a:ea typeface="Overlock"/>
                <a:cs typeface="Overlock"/>
                <a:sym typeface="Overlock"/>
              </a:rPr>
              <a:t>(Hebreos 10:25)</a:t>
            </a:r>
            <a:endParaRPr sz="3500" dirty="0">
              <a:solidFill>
                <a:srgbClr val="0C7837"/>
              </a:solidFill>
              <a:latin typeface="Overlock"/>
              <a:ea typeface="Overlock"/>
              <a:cs typeface="Overlock"/>
              <a:sym typeface="Overlock"/>
            </a:endParaRPr>
          </a:p>
        </p:txBody>
      </p:sp>
      <p:pic>
        <p:nvPicPr>
          <p:cNvPr id="351" name="Google Shape;351;g165bfa4e964_0_82" descr="Logo, company name&#10;&#10;Description automatically generated"/>
          <p:cNvPicPr preferRelativeResize="0"/>
          <p:nvPr/>
        </p:nvPicPr>
        <p:blipFill rotWithShape="1">
          <a:blip r:embed="rId3">
            <a:alphaModFix/>
          </a:blip>
          <a:srcRect/>
          <a:stretch/>
        </p:blipFill>
        <p:spPr>
          <a:xfrm>
            <a:off x="838200" y="2319710"/>
            <a:ext cx="3738741" cy="30426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165bfa4e964_0_16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E3D22"/>
              </a:buClr>
              <a:buSzPts val="4400"/>
              <a:buFont typeface="Overlock"/>
              <a:buNone/>
            </a:pPr>
            <a:r>
              <a:rPr lang="es-ES" b="1" dirty="0">
                <a:solidFill>
                  <a:srgbClr val="5E3D22"/>
                </a:solidFill>
                <a:latin typeface="Overlock"/>
                <a:ea typeface="Overlock"/>
                <a:cs typeface="Overlock"/>
                <a:sym typeface="Overlock"/>
              </a:rPr>
              <a:t>Deseo unirme a ustedes.  ¿Cómo se hace?</a:t>
            </a:r>
            <a:endParaRPr dirty="0"/>
          </a:p>
        </p:txBody>
      </p:sp>
      <p:sp>
        <p:nvSpPr>
          <p:cNvPr id="358" name="Google Shape;358;g165bfa4e964_0_164"/>
          <p:cNvSpPr txBox="1">
            <a:spLocks noGrp="1"/>
          </p:cNvSpPr>
          <p:nvPr>
            <p:ph type="body" idx="1"/>
          </p:nvPr>
        </p:nvSpPr>
        <p:spPr>
          <a:xfrm>
            <a:off x="4991807" y="1808375"/>
            <a:ext cx="6898800" cy="4486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C7837"/>
              </a:buClr>
              <a:buSzPts val="3400"/>
              <a:buChar char="•"/>
            </a:pPr>
            <a:r>
              <a:rPr lang="es-ES" sz="3400" dirty="0">
                <a:solidFill>
                  <a:srgbClr val="0C7837"/>
                </a:solidFill>
                <a:latin typeface="Overlock"/>
                <a:ea typeface="Overlock"/>
                <a:cs typeface="Overlock"/>
                <a:sym typeface="Overlock"/>
              </a:rPr>
              <a:t>Hable con su Profesor</a:t>
            </a:r>
            <a:endParaRPr sz="3400" dirty="0">
              <a:solidFill>
                <a:srgbClr val="0C7837"/>
              </a:solidFill>
              <a:latin typeface="Overlock"/>
              <a:ea typeface="Overlock"/>
              <a:cs typeface="Overlock"/>
              <a:sym typeface="Overlock"/>
            </a:endParaRPr>
          </a:p>
          <a:p>
            <a:pPr marL="228600" lvl="0" indent="-228600" algn="l" rtl="0">
              <a:lnSpc>
                <a:spcPct val="90000"/>
              </a:lnSpc>
              <a:spcBef>
                <a:spcPts val="1800"/>
              </a:spcBef>
              <a:spcAft>
                <a:spcPts val="0"/>
              </a:spcAft>
              <a:buClr>
                <a:srgbClr val="0C7837"/>
              </a:buClr>
              <a:buSzPts val="3400"/>
              <a:buChar char="•"/>
            </a:pPr>
            <a:r>
              <a:rPr lang="es-ES" sz="3400" dirty="0">
                <a:solidFill>
                  <a:srgbClr val="0C7837"/>
                </a:solidFill>
                <a:latin typeface="Overlock"/>
                <a:ea typeface="Overlock"/>
                <a:cs typeface="Overlock"/>
                <a:sym typeface="Overlock"/>
              </a:rPr>
              <a:t>Se establece Unidad Doctrinal</a:t>
            </a:r>
            <a:endParaRPr dirty="0"/>
          </a:p>
          <a:p>
            <a:pPr marL="228600" lvl="0" indent="-228600" algn="l" rtl="0">
              <a:lnSpc>
                <a:spcPct val="90000"/>
              </a:lnSpc>
              <a:spcBef>
                <a:spcPts val="1800"/>
              </a:spcBef>
              <a:spcAft>
                <a:spcPts val="0"/>
              </a:spcAft>
              <a:buClr>
                <a:srgbClr val="0C7837"/>
              </a:buClr>
              <a:buSzPts val="3400"/>
              <a:buChar char="•"/>
            </a:pPr>
            <a:r>
              <a:rPr lang="es-ES" sz="3400" b="0" i="1" dirty="0">
                <a:solidFill>
                  <a:srgbClr val="0C7837"/>
                </a:solidFill>
                <a:latin typeface="Overlock"/>
                <a:ea typeface="Overlock"/>
                <a:cs typeface="Overlock"/>
                <a:sym typeface="Overlock"/>
              </a:rPr>
              <a:t>&gt;&gt;Hermanos, les ruego por el nombre de nuestro Señor Jesucristo, que se pongan de acuerdo y que no haya divisiones entre ustedes, sino que estén perfectamente unidos en un mismo sentir y en un mismo parecer.&lt;&lt;  (1 Corintios 1:10)</a:t>
            </a:r>
            <a:endParaRPr sz="3400" dirty="0">
              <a:latin typeface="Overlock"/>
              <a:ea typeface="Overlock"/>
              <a:cs typeface="Overlock"/>
              <a:sym typeface="Overlock"/>
            </a:endParaRPr>
          </a:p>
        </p:txBody>
      </p:sp>
      <p:pic>
        <p:nvPicPr>
          <p:cNvPr id="359" name="Google Shape;359;g165bfa4e964_0_164" descr="Logo&#10;&#10;Description automatically generated"/>
          <p:cNvPicPr preferRelativeResize="0"/>
          <p:nvPr/>
        </p:nvPicPr>
        <p:blipFill rotWithShape="1">
          <a:blip r:embed="rId3">
            <a:alphaModFix/>
          </a:blip>
          <a:srcRect/>
          <a:stretch/>
        </p:blipFill>
        <p:spPr>
          <a:xfrm>
            <a:off x="585345" y="2977683"/>
            <a:ext cx="3545222" cy="21475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5" descr="Screen Clipping"/>
          <p:cNvPicPr preferRelativeResize="0"/>
          <p:nvPr/>
        </p:nvPicPr>
        <p:blipFill rotWithShape="1">
          <a:blip r:embed="rId3">
            <a:alphaModFix/>
          </a:blip>
          <a:srcRect/>
          <a:stretch/>
        </p:blipFill>
        <p:spPr>
          <a:xfrm>
            <a:off x="12655058" y="5168834"/>
            <a:ext cx="980260" cy="643328"/>
          </a:xfrm>
          <a:prstGeom prst="rect">
            <a:avLst/>
          </a:prstGeom>
          <a:noFill/>
          <a:ln>
            <a:noFill/>
          </a:ln>
        </p:spPr>
      </p:pic>
      <p:sp>
        <p:nvSpPr>
          <p:cNvPr id="120" name="Google Shape;120;p5"/>
          <p:cNvSpPr txBox="1"/>
          <p:nvPr/>
        </p:nvSpPr>
        <p:spPr>
          <a:xfrm>
            <a:off x="1090666" y="523403"/>
            <a:ext cx="10366800" cy="5479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500"/>
              <a:buFont typeface="Arial"/>
              <a:buNone/>
            </a:pPr>
            <a:r>
              <a:rPr lang="es-ES" sz="3500" b="0" i="0" u="none" strike="noStrike" cap="none" dirty="0">
                <a:solidFill>
                  <a:srgbClr val="5F3913"/>
                </a:solidFill>
                <a:latin typeface="Overlock"/>
                <a:ea typeface="Overlock"/>
                <a:cs typeface="Overlock"/>
                <a:sym typeface="Overlock"/>
              </a:rPr>
              <a:t>Dios Padre celestial, tú nos has dado dos responsabilidades en cuanto a tu Santa Palabra: mantenerla pura, libre de doctrina falsa, y compartirla con los que todavía están andando en tinieblas espiritual.  Te damos gracias por las horas que hemos pasado juntos en este curso separando la falsa doctrina de la sana.  Ahora pedimos que utilicemos lo que hemos aprendido para el beneficio de los que están bajo nuestro cuidado espiritual.  Lo pedimos en el nombre de Jesucristo, tu Hijo y nuestro Salvador.  </a:t>
            </a:r>
            <a:r>
              <a:rPr lang="es-ES" sz="3500" b="0" i="0" u="none" strike="noStrike" cap="none" dirty="0">
                <a:solidFill>
                  <a:srgbClr val="018443"/>
                </a:solidFill>
                <a:latin typeface="Overlock"/>
                <a:ea typeface="Overlock"/>
                <a:cs typeface="Overlock"/>
                <a:sym typeface="Overlock"/>
              </a:rPr>
              <a:t>Amén.</a:t>
            </a:r>
            <a:endParaRPr sz="3500" b="0" i="0" u="none" strike="noStrike" cap="none" dirty="0">
              <a:solidFill>
                <a:srgbClr val="018443"/>
              </a:solidFill>
              <a:latin typeface="Overlock"/>
              <a:ea typeface="Overlock"/>
              <a:cs typeface="Overlock"/>
              <a:sym typeface="Overlock"/>
            </a:endParaRPr>
          </a:p>
        </p:txBody>
      </p:sp>
      <p:pic>
        <p:nvPicPr>
          <p:cNvPr id="121" name="Google Shape;121;p5" descr="Image result for praying hands"/>
          <p:cNvPicPr preferRelativeResize="0"/>
          <p:nvPr/>
        </p:nvPicPr>
        <p:blipFill rotWithShape="1">
          <a:blip r:embed="rId4">
            <a:alphaModFix/>
          </a:blip>
          <a:srcRect l="17888" t="4477" r="16982" b="8684"/>
          <a:stretch/>
        </p:blipFill>
        <p:spPr>
          <a:xfrm>
            <a:off x="10798213" y="5360526"/>
            <a:ext cx="964015" cy="1285354"/>
          </a:xfrm>
          <a:prstGeom prst="rect">
            <a:avLst/>
          </a:prstGeom>
          <a:noFill/>
          <a:ln>
            <a:noFill/>
          </a:ln>
        </p:spPr>
      </p:pic>
      <p:sp>
        <p:nvSpPr>
          <p:cNvPr id="122" name="Google Shape;122;p5"/>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5</a:t>
            </a:r>
            <a:endParaRPr sz="1400" b="0" i="0" u="none" strike="noStrike" cap="none">
              <a:solidFill>
                <a:srgbClr val="000000"/>
              </a:solidFill>
              <a:latin typeface="Arial"/>
              <a:ea typeface="Arial"/>
              <a:cs typeface="Arial"/>
              <a:sym typeface="Arial"/>
            </a:endParaRPr>
          </a:p>
        </p:txBody>
      </p:sp>
      <p:cxnSp>
        <p:nvCxnSpPr>
          <p:cNvPr id="123" name="Google Shape;123;p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29" name="Google Shape;129;p6"/>
          <p:cNvSpPr txBox="1"/>
          <p:nvPr/>
        </p:nvSpPr>
        <p:spPr>
          <a:xfrm>
            <a:off x="3526775" y="1472866"/>
            <a:ext cx="7527659" cy="3477835"/>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rgbClr val="5F3913"/>
              </a:buClr>
              <a:buSzPts val="4800"/>
              <a:buFont typeface="Arial"/>
              <a:buChar char="•"/>
            </a:pPr>
            <a:r>
              <a:rPr lang="es-ES" sz="4400" b="0" i="0" u="none" strike="noStrike" cap="none" dirty="0">
                <a:solidFill>
                  <a:srgbClr val="5F3913"/>
                </a:solidFill>
                <a:latin typeface="Overlock"/>
                <a:ea typeface="Overlock"/>
                <a:cs typeface="Overlock"/>
                <a:sym typeface="Overlock"/>
              </a:rPr>
              <a:t>Por venir preparado</a:t>
            </a:r>
            <a:endParaRPr sz="4400" b="0" i="0" u="none" strike="noStrike" cap="none" dirty="0">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5F3913"/>
              </a:buClr>
              <a:buSzPts val="4800"/>
              <a:buFont typeface="Arial"/>
              <a:buChar char="•"/>
            </a:pPr>
            <a:r>
              <a:rPr lang="es-ES" sz="4400" b="0" i="0" u="none" strike="noStrike" cap="none" dirty="0">
                <a:solidFill>
                  <a:srgbClr val="5F3913"/>
                </a:solidFill>
                <a:latin typeface="Overlock"/>
                <a:ea typeface="Overlock"/>
                <a:cs typeface="Overlock"/>
                <a:sym typeface="Overlock"/>
              </a:rPr>
              <a:t>Por respetar la hora</a:t>
            </a:r>
            <a:endParaRPr sz="4400" b="0" i="0" u="none" strike="noStrike" cap="none" dirty="0">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5F3913"/>
              </a:buClr>
              <a:buSzPts val="4800"/>
              <a:buFont typeface="Arial"/>
              <a:buChar char="•"/>
            </a:pPr>
            <a:r>
              <a:rPr lang="es-ES" sz="4400" b="0" i="0" u="none" strike="noStrike" cap="none" dirty="0">
                <a:solidFill>
                  <a:srgbClr val="5F3913"/>
                </a:solidFill>
                <a:latin typeface="Overlock"/>
                <a:ea typeface="Overlock"/>
                <a:cs typeface="Overlock"/>
                <a:sym typeface="Overlock"/>
              </a:rPr>
              <a:t>Por los que nos sirven</a:t>
            </a:r>
            <a:endParaRPr sz="4400" b="0" i="0" u="none" strike="noStrike" cap="none" dirty="0">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5F3913"/>
              </a:buClr>
              <a:buSzPts val="4800"/>
              <a:buFont typeface="Arial"/>
              <a:buChar char="•"/>
            </a:pPr>
            <a:r>
              <a:rPr lang="es-ES" sz="4400" b="0" i="0" u="none" strike="noStrike" cap="none" dirty="0">
                <a:solidFill>
                  <a:srgbClr val="5F3913"/>
                </a:solidFill>
                <a:latin typeface="Overlock"/>
                <a:ea typeface="Overlock"/>
                <a:cs typeface="Overlock"/>
                <a:sym typeface="Overlock"/>
              </a:rPr>
              <a:t>Por los </a:t>
            </a:r>
            <a:r>
              <a:rPr lang="es-ES" sz="4400" b="0" i="0" u="none" strike="noStrike" cap="none" dirty="0" err="1">
                <a:solidFill>
                  <a:srgbClr val="5F3913"/>
                </a:solidFill>
                <a:latin typeface="Overlock"/>
                <a:ea typeface="Overlock"/>
                <a:cs typeface="Overlock"/>
                <a:sym typeface="Overlock"/>
              </a:rPr>
              <a:t>co-alumnos</a:t>
            </a:r>
            <a:endParaRPr sz="4400" b="0" i="0" u="none" strike="noStrike" cap="none" dirty="0">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5F3913"/>
              </a:buClr>
              <a:buSzPts val="4800"/>
              <a:buFont typeface="Arial"/>
              <a:buChar char="•"/>
            </a:pPr>
            <a:r>
              <a:rPr lang="es-ES" sz="4400" b="0" i="0" u="none" strike="noStrike" cap="none" dirty="0">
                <a:solidFill>
                  <a:srgbClr val="5F3913"/>
                </a:solidFill>
                <a:latin typeface="Overlock"/>
                <a:ea typeface="Overlock"/>
                <a:cs typeface="Overlock"/>
                <a:sym typeface="Overlock"/>
              </a:rPr>
              <a:t>Por el grupo de WhatsApp</a:t>
            </a:r>
            <a:endParaRPr sz="4400" b="0" i="0" u="none" strike="noStrike" cap="none" dirty="0">
              <a:solidFill>
                <a:srgbClr val="5F3913"/>
              </a:solidFill>
              <a:latin typeface="Overlock"/>
              <a:ea typeface="Overlock"/>
              <a:cs typeface="Overlock"/>
              <a:sym typeface="Overlock"/>
            </a:endParaRPr>
          </a:p>
        </p:txBody>
      </p:sp>
      <p:pic>
        <p:nvPicPr>
          <p:cNvPr id="130" name="Google Shape;130;p6" descr="Image result for respeto&quot;"/>
          <p:cNvPicPr preferRelativeResize="0"/>
          <p:nvPr/>
        </p:nvPicPr>
        <p:blipFill rotWithShape="1">
          <a:blip r:embed="rId4">
            <a:alphaModFix/>
          </a:blip>
          <a:srcRect t="11683" b="36396"/>
          <a:stretch/>
        </p:blipFill>
        <p:spPr>
          <a:xfrm rot="-5400000">
            <a:off x="-623821" y="2365634"/>
            <a:ext cx="5215075" cy="1692301"/>
          </a:xfrm>
          <a:prstGeom prst="rect">
            <a:avLst/>
          </a:prstGeom>
          <a:noFill/>
          <a:ln>
            <a:noFill/>
          </a:ln>
        </p:spPr>
      </p:pic>
      <p:sp>
        <p:nvSpPr>
          <p:cNvPr id="131" name="Google Shape;131;p6"/>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6</a:t>
            </a:r>
            <a:endParaRPr sz="1400" b="0" i="0" u="none" strike="noStrike" cap="none">
              <a:solidFill>
                <a:srgbClr val="000000"/>
              </a:solidFill>
              <a:latin typeface="Arial"/>
              <a:ea typeface="Arial"/>
              <a:cs typeface="Arial"/>
              <a:sym typeface="Arial"/>
            </a:endParaRPr>
          </a:p>
        </p:txBody>
      </p:sp>
      <p:cxnSp>
        <p:nvCxnSpPr>
          <p:cNvPr id="132" name="Google Shape;132;p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pic>
        <p:nvPicPr>
          <p:cNvPr id="138" name="Google Shape;138;p7" descr="Image result for repaso&quot;"/>
          <p:cNvPicPr preferRelativeResize="0"/>
          <p:nvPr/>
        </p:nvPicPr>
        <p:blipFill rotWithShape="1">
          <a:blip r:embed="rId4">
            <a:alphaModFix/>
          </a:blip>
          <a:srcRect/>
          <a:stretch/>
        </p:blipFill>
        <p:spPr>
          <a:xfrm>
            <a:off x="2657016" y="2196956"/>
            <a:ext cx="6774866" cy="1677068"/>
          </a:xfrm>
          <a:prstGeom prst="rect">
            <a:avLst/>
          </a:prstGeom>
          <a:noFill/>
          <a:ln>
            <a:noFill/>
          </a:ln>
        </p:spPr>
      </p:pic>
      <p:sp>
        <p:nvSpPr>
          <p:cNvPr id="139" name="Google Shape;139;p7"/>
          <p:cNvSpPr txBox="1"/>
          <p:nvPr/>
        </p:nvSpPr>
        <p:spPr>
          <a:xfrm>
            <a:off x="2442957" y="4178484"/>
            <a:ext cx="7202984"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es-ES" sz="4400" b="0" i="0" u="none" strike="noStrike" cap="none" dirty="0">
                <a:solidFill>
                  <a:srgbClr val="018443"/>
                </a:solidFill>
                <a:latin typeface="Overlock"/>
                <a:ea typeface="Overlock"/>
                <a:cs typeface="Overlock"/>
                <a:sym typeface="Overlock"/>
              </a:rPr>
              <a:t>10-15 Minutos</a:t>
            </a:r>
            <a:endParaRPr sz="4400" b="0" i="0" u="none" strike="noStrike" cap="none" dirty="0">
              <a:solidFill>
                <a:srgbClr val="018443"/>
              </a:solidFill>
              <a:latin typeface="Overlock"/>
              <a:ea typeface="Overlock"/>
              <a:cs typeface="Overlock"/>
              <a:sym typeface="Overlock"/>
            </a:endParaRPr>
          </a:p>
        </p:txBody>
      </p:sp>
      <p:sp>
        <p:nvSpPr>
          <p:cNvPr id="140" name="Google Shape;140;p7"/>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7</a:t>
            </a:r>
            <a:endParaRPr sz="1400" b="0" i="0" u="none" strike="noStrike" cap="none">
              <a:solidFill>
                <a:srgbClr val="000000"/>
              </a:solidFill>
              <a:latin typeface="Arial"/>
              <a:ea typeface="Arial"/>
              <a:cs typeface="Arial"/>
              <a:sym typeface="Arial"/>
            </a:endParaRPr>
          </a:p>
        </p:txBody>
      </p:sp>
      <p:cxnSp>
        <p:nvCxnSpPr>
          <p:cNvPr id="141" name="Google Shape;141;p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47" name="Google Shape;147;p8"/>
          <p:cNvSpPr txBox="1"/>
          <p:nvPr/>
        </p:nvSpPr>
        <p:spPr>
          <a:xfrm>
            <a:off x="824250" y="1175889"/>
            <a:ext cx="10543500" cy="2801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s-ES" sz="4400" b="0" i="0" u="none" strike="noStrike" cap="none" dirty="0">
                <a:solidFill>
                  <a:srgbClr val="5F3913"/>
                </a:solidFill>
                <a:latin typeface="Overlock"/>
                <a:ea typeface="Overlock"/>
                <a:cs typeface="Overlock"/>
                <a:sym typeface="Overlock"/>
              </a:rPr>
              <a:t>El contexto dice todo.  Estamos equivocados al interpretar algo como simbolismo cuando el contexto deja claro que no lo es. </a:t>
            </a:r>
            <a:endParaRPr sz="4400" b="0" i="0" u="none" strike="noStrike" cap="none" dirty="0">
              <a:solidFill>
                <a:srgbClr val="5F3913"/>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4400"/>
              <a:buFont typeface="Arial"/>
              <a:buNone/>
            </a:pPr>
            <a:r>
              <a:rPr lang="es-ES" sz="4400" b="0" i="0" u="none" strike="noStrike" cap="none" dirty="0">
                <a:solidFill>
                  <a:srgbClr val="5F3913"/>
                </a:solidFill>
                <a:latin typeface="Overlock"/>
                <a:ea typeface="Overlock"/>
                <a:cs typeface="Overlock"/>
                <a:sym typeface="Overlock"/>
              </a:rPr>
              <a:t>¿Cuál es un ejemplo de esto?</a:t>
            </a:r>
            <a:endParaRPr sz="4400" b="0" i="0" u="none" strike="noStrike" cap="none" dirty="0">
              <a:solidFill>
                <a:srgbClr val="5F3913"/>
              </a:solidFill>
              <a:latin typeface="Overlock"/>
              <a:ea typeface="Overlock"/>
              <a:cs typeface="Overlock"/>
              <a:sym typeface="Overlock"/>
            </a:endParaRPr>
          </a:p>
        </p:txBody>
      </p:sp>
      <p:sp>
        <p:nvSpPr>
          <p:cNvPr id="148" name="Google Shape;148;p8"/>
          <p:cNvSpPr txBox="1"/>
          <p:nvPr/>
        </p:nvSpPr>
        <p:spPr>
          <a:xfrm>
            <a:off x="1196171" y="4666755"/>
            <a:ext cx="9944788" cy="64633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3600" b="0" i="0" u="none" strike="noStrike" cap="none" dirty="0">
                <a:solidFill>
                  <a:srgbClr val="018443"/>
                </a:solidFill>
                <a:latin typeface="Overlock"/>
                <a:ea typeface="Overlock"/>
                <a:cs typeface="Overlock"/>
                <a:sym typeface="Overlock"/>
              </a:rPr>
              <a:t>Comparemos, veamos lo que otros han dicho</a:t>
            </a:r>
            <a:endParaRPr sz="3600" b="0" i="0" u="none" strike="noStrike" cap="none" dirty="0">
              <a:solidFill>
                <a:srgbClr val="018443"/>
              </a:solidFill>
              <a:latin typeface="Overlock"/>
              <a:ea typeface="Overlock"/>
              <a:cs typeface="Overlock"/>
              <a:sym typeface="Overlock"/>
            </a:endParaRPr>
          </a:p>
        </p:txBody>
      </p:sp>
      <p:sp>
        <p:nvSpPr>
          <p:cNvPr id="149" name="Google Shape;149;p8"/>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8</a:t>
            </a:r>
            <a:endParaRPr sz="1400" b="0" i="0" u="none" strike="noStrike" cap="none">
              <a:solidFill>
                <a:srgbClr val="000000"/>
              </a:solidFill>
              <a:latin typeface="Arial"/>
              <a:ea typeface="Arial"/>
              <a:cs typeface="Arial"/>
              <a:sym typeface="Arial"/>
            </a:endParaRPr>
          </a:p>
        </p:txBody>
      </p:sp>
      <p:cxnSp>
        <p:nvCxnSpPr>
          <p:cNvPr id="150" name="Google Shape;150;p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500"/>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56" name="Google Shape;156;p9"/>
          <p:cNvSpPr txBox="1"/>
          <p:nvPr/>
        </p:nvSpPr>
        <p:spPr>
          <a:xfrm>
            <a:off x="1220373" y="463016"/>
            <a:ext cx="101073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s-ES" sz="3200" b="0" i="0" u="none" strike="noStrike" cap="none" dirty="0">
                <a:solidFill>
                  <a:srgbClr val="5F3913"/>
                </a:solidFill>
                <a:latin typeface="Overlock"/>
                <a:ea typeface="Overlock"/>
                <a:cs typeface="Overlock"/>
                <a:sym typeface="Overlock"/>
              </a:rPr>
              <a:t>El contexto dice todo.  Estamos equivocados al interpretar algo como simbolismo cuando el contexto deja claro que no lo es. ¿Cuál es un ejemplo de esto?</a:t>
            </a:r>
            <a:endParaRPr sz="3200" b="0" i="0" u="none" strike="noStrike" cap="none" dirty="0">
              <a:solidFill>
                <a:srgbClr val="5F3913"/>
              </a:solidFill>
              <a:latin typeface="Overlock"/>
              <a:ea typeface="Overlock"/>
              <a:cs typeface="Overlock"/>
              <a:sym typeface="Overlock"/>
            </a:endParaRPr>
          </a:p>
        </p:txBody>
      </p:sp>
      <p:sp>
        <p:nvSpPr>
          <p:cNvPr id="157" name="Google Shape;157;p9"/>
          <p:cNvSpPr txBox="1"/>
          <p:nvPr/>
        </p:nvSpPr>
        <p:spPr>
          <a:xfrm>
            <a:off x="640773" y="2337693"/>
            <a:ext cx="10686900" cy="3540300"/>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00000"/>
              </a:lnSpc>
              <a:spcBef>
                <a:spcPts val="0"/>
              </a:spcBef>
              <a:spcAft>
                <a:spcPts val="0"/>
              </a:spcAft>
              <a:buClr>
                <a:srgbClr val="018443"/>
              </a:buClr>
              <a:buSzPts val="3200"/>
              <a:buFont typeface="Arial"/>
              <a:buChar char="•"/>
            </a:pPr>
            <a:r>
              <a:rPr lang="es-ES" sz="3200" b="0" i="0" u="none" strike="noStrike" cap="none" dirty="0">
                <a:solidFill>
                  <a:srgbClr val="018443"/>
                </a:solidFill>
                <a:latin typeface="Overlock"/>
                <a:ea typeface="Overlock"/>
                <a:cs typeface="Overlock"/>
                <a:sym typeface="Overlock"/>
              </a:rPr>
              <a:t>Los que interpretan los seis días de la creación como días simbólicos que representan millones o miles de millones de años. </a:t>
            </a:r>
            <a:endParaRPr sz="1400" b="0" i="0" u="none" strike="noStrike" cap="none" dirty="0">
              <a:solidFill>
                <a:srgbClr val="000000"/>
              </a:solidFill>
              <a:latin typeface="Arial"/>
              <a:ea typeface="Arial"/>
              <a:cs typeface="Arial"/>
              <a:sym typeface="Arial"/>
            </a:endParaRPr>
          </a:p>
          <a:p>
            <a:pPr marL="571500" marR="0" lvl="0" indent="-571500" algn="just" rtl="0">
              <a:lnSpc>
                <a:spcPct val="100000"/>
              </a:lnSpc>
              <a:spcBef>
                <a:spcPts val="0"/>
              </a:spcBef>
              <a:spcAft>
                <a:spcPts val="0"/>
              </a:spcAft>
              <a:buClr>
                <a:srgbClr val="5F3913"/>
              </a:buClr>
              <a:buSzPts val="3200"/>
              <a:buFont typeface="Arial"/>
              <a:buChar char="•"/>
            </a:pPr>
            <a:r>
              <a:rPr lang="es-ES" sz="3200" b="0" i="0" u="none" strike="noStrike" cap="none" dirty="0">
                <a:solidFill>
                  <a:srgbClr val="5F3913"/>
                </a:solidFill>
                <a:latin typeface="Overlock"/>
                <a:ea typeface="Overlock"/>
                <a:cs typeface="Overlock"/>
                <a:sym typeface="Overlock"/>
              </a:rPr>
              <a:t>Pero están equivocados. Génesis describe cada uno de estos días como "noche y mañana". </a:t>
            </a:r>
            <a:endParaRPr sz="1400" b="0" i="0" u="none" strike="noStrike" cap="none" dirty="0">
              <a:solidFill>
                <a:srgbClr val="000000"/>
              </a:solidFill>
              <a:latin typeface="Arial"/>
              <a:ea typeface="Arial"/>
              <a:cs typeface="Arial"/>
              <a:sym typeface="Arial"/>
            </a:endParaRPr>
          </a:p>
          <a:p>
            <a:pPr marL="571500" marR="0" lvl="0" indent="-571500" algn="just" rtl="0">
              <a:lnSpc>
                <a:spcPct val="100000"/>
              </a:lnSpc>
              <a:spcBef>
                <a:spcPts val="0"/>
              </a:spcBef>
              <a:spcAft>
                <a:spcPts val="0"/>
              </a:spcAft>
              <a:buClr>
                <a:srgbClr val="018443"/>
              </a:buClr>
              <a:buSzPts val="3200"/>
              <a:buFont typeface="Arial"/>
              <a:buChar char="•"/>
            </a:pPr>
            <a:r>
              <a:rPr lang="es-ES" sz="3200" b="0" i="0" u="none" strike="noStrike" cap="none" dirty="0">
                <a:solidFill>
                  <a:srgbClr val="018443"/>
                </a:solidFill>
                <a:latin typeface="Overlock"/>
                <a:ea typeface="Overlock"/>
                <a:cs typeface="Overlock"/>
                <a:sym typeface="Overlock"/>
              </a:rPr>
              <a:t>El contexto indica que son días reales, normales, no simbólicos.</a:t>
            </a:r>
            <a:endParaRPr sz="1400" b="0" i="0" u="none" strike="noStrike" cap="none" dirty="0">
              <a:solidFill>
                <a:srgbClr val="000000"/>
              </a:solidFill>
              <a:latin typeface="Arial"/>
              <a:ea typeface="Arial"/>
              <a:cs typeface="Arial"/>
              <a:sym typeface="Arial"/>
            </a:endParaRPr>
          </a:p>
        </p:txBody>
      </p:sp>
      <p:sp>
        <p:nvSpPr>
          <p:cNvPr id="158" name="Google Shape;158;p9"/>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9</a:t>
            </a:r>
            <a:endParaRPr sz="1400" b="0" i="0" u="none" strike="noStrike" cap="none">
              <a:solidFill>
                <a:srgbClr val="000000"/>
              </a:solidFill>
              <a:latin typeface="Arial"/>
              <a:ea typeface="Arial"/>
              <a:cs typeface="Arial"/>
              <a:sym typeface="Arial"/>
            </a:endParaRPr>
          </a:p>
        </p:txBody>
      </p:sp>
      <p:cxnSp>
        <p:nvCxnSpPr>
          <p:cNvPr id="159" name="Google Shape;159;p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anim calcmode="lin" valueType="num">
                                      <p:cBhvr additive="base">
                                        <p:cTn id="7" dur="500"/>
                                        <p:tgtEl>
                                          <p:spTgt spid="1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7">
                                            <p:txEl>
                                              <p:pRg st="1" end="1"/>
                                            </p:txEl>
                                          </p:spTgt>
                                        </p:tgtEl>
                                        <p:attrNameLst>
                                          <p:attrName>style.visibility</p:attrName>
                                        </p:attrNameLst>
                                      </p:cBhvr>
                                      <p:to>
                                        <p:strVal val="visible"/>
                                      </p:to>
                                    </p:set>
                                    <p:anim calcmode="lin" valueType="num">
                                      <p:cBhvr additive="base">
                                        <p:cTn id="12" dur="500"/>
                                        <p:tgtEl>
                                          <p:spTgt spid="15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7">
                                            <p:txEl>
                                              <p:pRg st="2" end="2"/>
                                            </p:txEl>
                                          </p:spTgt>
                                        </p:tgtEl>
                                        <p:attrNameLst>
                                          <p:attrName>style.visibility</p:attrName>
                                        </p:attrNameLst>
                                      </p:cBhvr>
                                      <p:to>
                                        <p:strVal val="visible"/>
                                      </p:to>
                                    </p:set>
                                    <p:anim calcmode="lin" valueType="num">
                                      <p:cBhvr additive="base">
                                        <p:cTn id="17" dur="500"/>
                                        <p:tgtEl>
                                          <p:spTgt spid="15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65" name="Google Shape;165;p10"/>
          <p:cNvSpPr txBox="1"/>
          <p:nvPr/>
        </p:nvSpPr>
        <p:spPr>
          <a:xfrm>
            <a:off x="986515" y="1063359"/>
            <a:ext cx="10364100" cy="28007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s-ES" sz="4400" b="0" i="0" u="none" strike="noStrike" cap="none" dirty="0">
                <a:solidFill>
                  <a:srgbClr val="5F3913"/>
                </a:solidFill>
                <a:latin typeface="Overlock"/>
                <a:ea typeface="Overlock"/>
                <a:cs typeface="Overlock"/>
                <a:sym typeface="Overlock"/>
              </a:rPr>
              <a:t>Pero es igualmente perjudicial para la Palabra de Dios interpretar lo que Dios describe como simbólico como algo literal. </a:t>
            </a:r>
            <a:endParaRPr sz="4400" b="0" i="0" u="none" strike="noStrike" cap="none" dirty="0">
              <a:solidFill>
                <a:srgbClr val="5F3913"/>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4000"/>
              <a:buFont typeface="Arial"/>
              <a:buNone/>
            </a:pPr>
            <a:r>
              <a:rPr lang="es-ES" sz="4400" b="0" i="0" u="none" strike="noStrike" cap="none" dirty="0">
                <a:solidFill>
                  <a:srgbClr val="5F3913"/>
                </a:solidFill>
                <a:latin typeface="Overlock"/>
                <a:ea typeface="Overlock"/>
                <a:cs typeface="Overlock"/>
                <a:sym typeface="Overlock"/>
              </a:rPr>
              <a:t>¿Cuál es un ejemplo de esto?</a:t>
            </a:r>
            <a:endParaRPr sz="4400" b="0" i="0" u="none" strike="noStrike" cap="none" dirty="0">
              <a:solidFill>
                <a:srgbClr val="5F3913"/>
              </a:solidFill>
              <a:latin typeface="Overlock"/>
              <a:ea typeface="Overlock"/>
              <a:cs typeface="Overlock"/>
              <a:sym typeface="Overlock"/>
            </a:endParaRPr>
          </a:p>
        </p:txBody>
      </p:sp>
      <p:sp>
        <p:nvSpPr>
          <p:cNvPr id="166" name="Google Shape;166;p10"/>
          <p:cNvSpPr txBox="1"/>
          <p:nvPr/>
        </p:nvSpPr>
        <p:spPr>
          <a:xfrm>
            <a:off x="1196171" y="4610153"/>
            <a:ext cx="9944788" cy="64633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3600" b="0" i="0" u="none" strike="noStrike" cap="none">
                <a:solidFill>
                  <a:srgbClr val="018443"/>
                </a:solidFill>
                <a:latin typeface="Overlock"/>
                <a:ea typeface="Overlock"/>
                <a:cs typeface="Overlock"/>
                <a:sym typeface="Overlock"/>
              </a:rPr>
              <a:t>Comparemos, veamos lo que otros han dicho</a:t>
            </a:r>
            <a:endParaRPr sz="3600" b="0" i="0" u="none" strike="noStrike" cap="none">
              <a:solidFill>
                <a:srgbClr val="018443"/>
              </a:solidFill>
              <a:latin typeface="Overlock"/>
              <a:ea typeface="Overlock"/>
              <a:cs typeface="Overlock"/>
              <a:sym typeface="Overlock"/>
            </a:endParaRPr>
          </a:p>
        </p:txBody>
      </p:sp>
      <p:sp>
        <p:nvSpPr>
          <p:cNvPr id="167" name="Google Shape;167;p10"/>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5F3913"/>
                </a:solidFill>
                <a:latin typeface="Overlock"/>
                <a:ea typeface="Overlock"/>
                <a:cs typeface="Overlock"/>
                <a:sym typeface="Overlock"/>
              </a:rPr>
              <a:t>Diapositiva 10</a:t>
            </a:r>
            <a:endParaRPr sz="1400" b="0" i="0" u="none" strike="noStrike" cap="none">
              <a:solidFill>
                <a:srgbClr val="000000"/>
              </a:solidFill>
              <a:latin typeface="Arial"/>
              <a:ea typeface="Arial"/>
              <a:cs typeface="Arial"/>
              <a:sym typeface="Arial"/>
            </a:endParaRPr>
          </a:p>
        </p:txBody>
      </p:sp>
      <p:cxnSp>
        <p:nvCxnSpPr>
          <p:cNvPr id="168" name="Google Shape;168;p1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500"/>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1872</Words>
  <Application>Microsoft Macintosh PowerPoint</Application>
  <PresentationFormat>Widescreen</PresentationFormat>
  <Paragraphs>140</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Noto Sans Symbols</vt:lpstr>
      <vt:lpstr>Arial</vt:lpstr>
      <vt:lpstr>Calibri</vt:lpstr>
      <vt:lpstr>Overlock</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 Propósito de Academia Cristo</vt:lpstr>
      <vt:lpstr>“Quiero juntar un grupo.  ¿Pueden orientarme?”</vt:lpstr>
      <vt:lpstr>Deseo unirme a ustedes.  ¿Cómo se hace?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Leyrer</dc:creator>
  <cp:lastModifiedBy>juan david escobar amaya</cp:lastModifiedBy>
  <cp:revision>1</cp:revision>
  <dcterms:created xsi:type="dcterms:W3CDTF">2019-11-25T17:14:25Z</dcterms:created>
  <dcterms:modified xsi:type="dcterms:W3CDTF">2023-02-02T19:05:31Z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