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7" r:id="rId2"/>
    <p:sldId id="259" r:id="rId3"/>
    <p:sldId id="258" r:id="rId4"/>
    <p:sldId id="260" r:id="rId5"/>
    <p:sldId id="261" r:id="rId6"/>
    <p:sldId id="262" r:id="rId7"/>
    <p:sldId id="285" r:id="rId8"/>
    <p:sldId id="263" r:id="rId9"/>
    <p:sldId id="264" r:id="rId10"/>
    <p:sldId id="265" r:id="rId11"/>
    <p:sldId id="267" r:id="rId12"/>
    <p:sldId id="266" r:id="rId13"/>
    <p:sldId id="286" r:id="rId14"/>
    <p:sldId id="269" r:id="rId15"/>
    <p:sldId id="268" r:id="rId16"/>
    <p:sldId id="271" r:id="rId17"/>
    <p:sldId id="270" r:id="rId18"/>
    <p:sldId id="272" r:id="rId19"/>
    <p:sldId id="274" r:id="rId20"/>
    <p:sldId id="275" r:id="rId21"/>
    <p:sldId id="276" r:id="rId22"/>
    <p:sldId id="277" r:id="rId23"/>
  </p:sldIdLst>
  <p:sldSz cx="12192000" cy="6858000"/>
  <p:notesSz cx="6858000" cy="9144000"/>
  <p:embeddedFontLst>
    <p:embeddedFont>
      <p:font typeface="Lato" panose="020F0502020204030203" pitchFamily="34" charset="0"/>
      <p:regular r:id="rId25"/>
      <p:bold r:id="rId26"/>
      <p:italic r:id="rId27"/>
      <p:boldItalic r:id="rId28"/>
    </p:embeddedFont>
    <p:embeddedFont>
      <p:font typeface="Overlock"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6wuao/OPwNfp0YQcMgfD/RMB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3093B-6F90-0E49-AE88-00E38ABEEA67}" v="1" dt="2025-05-30T00:24:39.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3"/>
    <p:restoredTop sz="63142"/>
  </p:normalViewPr>
  <p:slideViewPr>
    <p:cSldViewPr snapToGrid="0">
      <p:cViewPr varScale="1">
        <p:scale>
          <a:sx n="45" d="100"/>
          <a:sy n="45" d="100"/>
        </p:scale>
        <p:origin x="184"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 Behmer" userId="8e4a21f9-b917-4409-b80e-bc4003bd7d66" providerId="ADAL" clId="{9EE3093B-6F90-0E49-AE88-00E38ABEEA67}"/>
    <pc:docChg chg="modSld">
      <pc:chgData name="Matthew R. Behmer" userId="8e4a21f9-b917-4409-b80e-bc4003bd7d66" providerId="ADAL" clId="{9EE3093B-6F90-0E49-AE88-00E38ABEEA67}" dt="2025-05-30T00:24:38.873" v="3" actId="20577"/>
      <pc:docMkLst>
        <pc:docMk/>
      </pc:docMkLst>
      <pc:sldChg chg="modTransition">
        <pc:chgData name="Matthew R. Behmer" userId="8e4a21f9-b917-4409-b80e-bc4003bd7d66" providerId="ADAL" clId="{9EE3093B-6F90-0E49-AE88-00E38ABEEA67}" dt="2025-05-30T00:17:46.185" v="0"/>
        <pc:sldMkLst>
          <pc:docMk/>
          <pc:sldMk cId="0" sldId="256"/>
        </pc:sldMkLst>
      </pc:sldChg>
      <pc:sldChg chg="modTransition">
        <pc:chgData name="Matthew R. Behmer" userId="8e4a21f9-b917-4409-b80e-bc4003bd7d66" providerId="ADAL" clId="{9EE3093B-6F90-0E49-AE88-00E38ABEEA67}" dt="2025-05-30T00:17:46.185" v="0"/>
        <pc:sldMkLst>
          <pc:docMk/>
          <pc:sldMk cId="0" sldId="257"/>
        </pc:sldMkLst>
      </pc:sldChg>
      <pc:sldChg chg="modTransition">
        <pc:chgData name="Matthew R. Behmer" userId="8e4a21f9-b917-4409-b80e-bc4003bd7d66" providerId="ADAL" clId="{9EE3093B-6F90-0E49-AE88-00E38ABEEA67}" dt="2025-05-30T00:17:46.185" v="0"/>
        <pc:sldMkLst>
          <pc:docMk/>
          <pc:sldMk cId="0" sldId="258"/>
        </pc:sldMkLst>
      </pc:sldChg>
      <pc:sldChg chg="modTransition">
        <pc:chgData name="Matthew R. Behmer" userId="8e4a21f9-b917-4409-b80e-bc4003bd7d66" providerId="ADAL" clId="{9EE3093B-6F90-0E49-AE88-00E38ABEEA67}" dt="2025-05-30T00:17:46.185" v="0"/>
        <pc:sldMkLst>
          <pc:docMk/>
          <pc:sldMk cId="0" sldId="259"/>
        </pc:sldMkLst>
      </pc:sldChg>
      <pc:sldChg chg="modTransition">
        <pc:chgData name="Matthew R. Behmer" userId="8e4a21f9-b917-4409-b80e-bc4003bd7d66" providerId="ADAL" clId="{9EE3093B-6F90-0E49-AE88-00E38ABEEA67}" dt="2025-05-30T00:17:46.185" v="0"/>
        <pc:sldMkLst>
          <pc:docMk/>
          <pc:sldMk cId="0" sldId="260"/>
        </pc:sldMkLst>
      </pc:sldChg>
      <pc:sldChg chg="modTransition">
        <pc:chgData name="Matthew R. Behmer" userId="8e4a21f9-b917-4409-b80e-bc4003bd7d66" providerId="ADAL" clId="{9EE3093B-6F90-0E49-AE88-00E38ABEEA67}" dt="2025-05-30T00:17:46.185" v="0"/>
        <pc:sldMkLst>
          <pc:docMk/>
          <pc:sldMk cId="0" sldId="261"/>
        </pc:sldMkLst>
      </pc:sldChg>
      <pc:sldChg chg="modTransition">
        <pc:chgData name="Matthew R. Behmer" userId="8e4a21f9-b917-4409-b80e-bc4003bd7d66" providerId="ADAL" clId="{9EE3093B-6F90-0E49-AE88-00E38ABEEA67}" dt="2025-05-30T00:17:46.185" v="0"/>
        <pc:sldMkLst>
          <pc:docMk/>
          <pc:sldMk cId="0" sldId="262"/>
        </pc:sldMkLst>
      </pc:sldChg>
      <pc:sldChg chg="modTransition">
        <pc:chgData name="Matthew R. Behmer" userId="8e4a21f9-b917-4409-b80e-bc4003bd7d66" providerId="ADAL" clId="{9EE3093B-6F90-0E49-AE88-00E38ABEEA67}" dt="2025-05-30T00:17:46.185" v="0"/>
        <pc:sldMkLst>
          <pc:docMk/>
          <pc:sldMk cId="0" sldId="263"/>
        </pc:sldMkLst>
      </pc:sldChg>
      <pc:sldChg chg="modTransition">
        <pc:chgData name="Matthew R. Behmer" userId="8e4a21f9-b917-4409-b80e-bc4003bd7d66" providerId="ADAL" clId="{9EE3093B-6F90-0E49-AE88-00E38ABEEA67}" dt="2025-05-30T00:17:46.185" v="0"/>
        <pc:sldMkLst>
          <pc:docMk/>
          <pc:sldMk cId="0" sldId="264"/>
        </pc:sldMkLst>
      </pc:sldChg>
      <pc:sldChg chg="modTransition modNotesTx">
        <pc:chgData name="Matthew R. Behmer" userId="8e4a21f9-b917-4409-b80e-bc4003bd7d66" providerId="ADAL" clId="{9EE3093B-6F90-0E49-AE88-00E38ABEEA67}" dt="2025-05-30T00:24:38.873" v="3" actId="20577"/>
        <pc:sldMkLst>
          <pc:docMk/>
          <pc:sldMk cId="0" sldId="265"/>
        </pc:sldMkLst>
      </pc:sldChg>
      <pc:sldChg chg="modTransition">
        <pc:chgData name="Matthew R. Behmer" userId="8e4a21f9-b917-4409-b80e-bc4003bd7d66" providerId="ADAL" clId="{9EE3093B-6F90-0E49-AE88-00E38ABEEA67}" dt="2025-05-30T00:17:46.185" v="0"/>
        <pc:sldMkLst>
          <pc:docMk/>
          <pc:sldMk cId="0" sldId="266"/>
        </pc:sldMkLst>
      </pc:sldChg>
      <pc:sldChg chg="modTransition">
        <pc:chgData name="Matthew R. Behmer" userId="8e4a21f9-b917-4409-b80e-bc4003bd7d66" providerId="ADAL" clId="{9EE3093B-6F90-0E49-AE88-00E38ABEEA67}" dt="2025-05-30T00:17:46.185" v="0"/>
        <pc:sldMkLst>
          <pc:docMk/>
          <pc:sldMk cId="0" sldId="267"/>
        </pc:sldMkLst>
      </pc:sldChg>
      <pc:sldChg chg="modTransition">
        <pc:chgData name="Matthew R. Behmer" userId="8e4a21f9-b917-4409-b80e-bc4003bd7d66" providerId="ADAL" clId="{9EE3093B-6F90-0E49-AE88-00E38ABEEA67}" dt="2025-05-30T00:17:46.185" v="0"/>
        <pc:sldMkLst>
          <pc:docMk/>
          <pc:sldMk cId="0" sldId="268"/>
        </pc:sldMkLst>
      </pc:sldChg>
      <pc:sldChg chg="modTransition">
        <pc:chgData name="Matthew R. Behmer" userId="8e4a21f9-b917-4409-b80e-bc4003bd7d66" providerId="ADAL" clId="{9EE3093B-6F90-0E49-AE88-00E38ABEEA67}" dt="2025-05-30T00:17:46.185" v="0"/>
        <pc:sldMkLst>
          <pc:docMk/>
          <pc:sldMk cId="0" sldId="269"/>
        </pc:sldMkLst>
      </pc:sldChg>
      <pc:sldChg chg="modTransition">
        <pc:chgData name="Matthew R. Behmer" userId="8e4a21f9-b917-4409-b80e-bc4003bd7d66" providerId="ADAL" clId="{9EE3093B-6F90-0E49-AE88-00E38ABEEA67}" dt="2025-05-30T00:17:46.185" v="0"/>
        <pc:sldMkLst>
          <pc:docMk/>
          <pc:sldMk cId="0" sldId="270"/>
        </pc:sldMkLst>
      </pc:sldChg>
      <pc:sldChg chg="modTransition">
        <pc:chgData name="Matthew R. Behmer" userId="8e4a21f9-b917-4409-b80e-bc4003bd7d66" providerId="ADAL" clId="{9EE3093B-6F90-0E49-AE88-00E38ABEEA67}" dt="2025-05-30T00:17:46.185" v="0"/>
        <pc:sldMkLst>
          <pc:docMk/>
          <pc:sldMk cId="0" sldId="271"/>
        </pc:sldMkLst>
      </pc:sldChg>
      <pc:sldChg chg="modTransition">
        <pc:chgData name="Matthew R. Behmer" userId="8e4a21f9-b917-4409-b80e-bc4003bd7d66" providerId="ADAL" clId="{9EE3093B-6F90-0E49-AE88-00E38ABEEA67}" dt="2025-05-30T00:17:46.185" v="0"/>
        <pc:sldMkLst>
          <pc:docMk/>
          <pc:sldMk cId="0" sldId="272"/>
        </pc:sldMkLst>
      </pc:sldChg>
      <pc:sldChg chg="modTransition">
        <pc:chgData name="Matthew R. Behmer" userId="8e4a21f9-b917-4409-b80e-bc4003bd7d66" providerId="ADAL" clId="{9EE3093B-6F90-0E49-AE88-00E38ABEEA67}" dt="2025-05-30T00:17:46.185" v="0"/>
        <pc:sldMkLst>
          <pc:docMk/>
          <pc:sldMk cId="0" sldId="273"/>
        </pc:sldMkLst>
      </pc:sldChg>
      <pc:sldChg chg="modTransition">
        <pc:chgData name="Matthew R. Behmer" userId="8e4a21f9-b917-4409-b80e-bc4003bd7d66" providerId="ADAL" clId="{9EE3093B-6F90-0E49-AE88-00E38ABEEA67}" dt="2025-05-30T00:17:46.185" v="0"/>
        <pc:sldMkLst>
          <pc:docMk/>
          <pc:sldMk cId="0" sldId="274"/>
        </pc:sldMkLst>
      </pc:sldChg>
      <pc:sldChg chg="modTransition">
        <pc:chgData name="Matthew R. Behmer" userId="8e4a21f9-b917-4409-b80e-bc4003bd7d66" providerId="ADAL" clId="{9EE3093B-6F90-0E49-AE88-00E38ABEEA67}" dt="2025-05-30T00:17:46.185" v="0"/>
        <pc:sldMkLst>
          <pc:docMk/>
          <pc:sldMk cId="0" sldId="275"/>
        </pc:sldMkLst>
      </pc:sldChg>
      <pc:sldChg chg="modTransition">
        <pc:chgData name="Matthew R. Behmer" userId="8e4a21f9-b917-4409-b80e-bc4003bd7d66" providerId="ADAL" clId="{9EE3093B-6F90-0E49-AE88-00E38ABEEA67}" dt="2025-05-30T00:17:46.185" v="0"/>
        <pc:sldMkLst>
          <pc:docMk/>
          <pc:sldMk cId="0" sldId="276"/>
        </pc:sldMkLst>
      </pc:sldChg>
      <pc:sldChg chg="modTransition">
        <pc:chgData name="Matthew R. Behmer" userId="8e4a21f9-b917-4409-b80e-bc4003bd7d66" providerId="ADAL" clId="{9EE3093B-6F90-0E49-AE88-00E38ABEEA67}" dt="2025-05-30T00:17:46.185" v="0"/>
        <pc:sldMkLst>
          <pc:docMk/>
          <pc:sldMk cId="0" sldId="277"/>
        </pc:sldMkLst>
      </pc:sldChg>
    </pc:docChg>
  </pc:docChgLst>
  <pc:docChgLst>
    <pc:chgData name="Matthew R. Behmer" userId="8e4a21f9-b917-4409-b80e-bc4003bd7d66" providerId="ADAL" clId="{8D3F5505-F175-C84C-BAB1-F6F9D51FC1F4}"/>
    <pc:docChg chg="modSld">
      <pc:chgData name="Matthew R. Behmer" userId="8e4a21f9-b917-4409-b80e-bc4003bd7d66" providerId="ADAL" clId="{8D3F5505-F175-C84C-BAB1-F6F9D51FC1F4}" dt="2024-08-30T00:19:43.319" v="9" actId="14100"/>
      <pc:docMkLst>
        <pc:docMk/>
      </pc:docMkLst>
      <pc:sldChg chg="modSp mod">
        <pc:chgData name="Matthew R. Behmer" userId="8e4a21f9-b917-4409-b80e-bc4003bd7d66" providerId="ADAL" clId="{8D3F5505-F175-C84C-BAB1-F6F9D51FC1F4}" dt="2024-08-30T00:19:43.319" v="9" actId="14100"/>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82446946a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Contar: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Puedes preguntarle al grupo: "¿Qué preguntas tienen sobre esta historia?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preguntas podrían tener tus estudiantes sobre esta historia? Una pregunta que surge con frecuencia es: ¿Qué estaba escribiendo Jesús en el suelo? Si bien podemos especular, en última instancia no lo sabemos, porque las Escrituras no nos dan la respuesta. </a:t>
            </a:r>
            <a:endParaRPr lang="en-US" sz="1800" i="0" dirty="0">
              <a:solidFill>
                <a:srgbClr val="000000"/>
              </a:solidFill>
              <a:effectLst/>
              <a:latin typeface="Times New Roman" panose="02020603050405020304" pitchFamily="18" charset="0"/>
              <a:ea typeface="Arial Unicode MS" panose="020B0604020202020204" pitchFamily="34" charset="-128"/>
            </a:endParaRPr>
          </a:p>
          <a:p>
            <a:pPr marL="285750" marR="0" lvl="0" indent="-285750"/>
            <a:endParaRPr lang="en-US" sz="1800" i="0" dirty="0">
              <a:solidFill>
                <a:srgbClr val="000000"/>
              </a:solidFill>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De nuevo, motiva a los alumnos a que usen sus propias palabras para contar la historia. En la clase en vivo, puedes pedir que alguien lo haga para dar un ejemplo de cómo se hace.</a:t>
            </a:r>
            <a:r>
              <a:rPr lang="en-US" dirty="0">
                <a:effectLst/>
              </a:rPr>
              <a:t> </a:t>
            </a:r>
            <a:endParaRPr dirty="0">
              <a:solidFill>
                <a:schemeClr val="dk1"/>
              </a:solidFill>
              <a:latin typeface="Calibri"/>
              <a:ea typeface="Calibri"/>
              <a:cs typeface="Calibri"/>
              <a:sym typeface="Calibri"/>
            </a:endParaRPr>
          </a:p>
        </p:txBody>
      </p:sp>
      <p:sp>
        <p:nvSpPr>
          <p:cNvPr id="165" name="Google Shape;165;g2682446946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82446946a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000"/>
              </a:spcBef>
              <a:spcAft>
                <a:spcPts val="0"/>
              </a:spcAft>
              <a:buNone/>
            </a:pP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81" name="Google Shape;181;g2682446946a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Tener en cuenta</a:t>
            </a:r>
            <a:endParaRPr lang="en-US" sz="1800" dirty="0">
              <a:effectLst/>
              <a:latin typeface="Times New Roman" panose="02020603050405020304" pitchFamily="18" charset="0"/>
              <a:ea typeface="Arial Unicode MS" panose="020B0604020202020204" pitchFamily="34" charset="-128"/>
            </a:endParaRPr>
          </a:p>
          <a:p>
            <a:pPr marL="285750" marR="0" lvl="0" indent="-285750"/>
            <a:br>
              <a:rPr lang="es-ES" sz="1800" i="1" dirty="0">
                <a:solidFill>
                  <a:srgbClr val="00B050"/>
                </a:solidFill>
                <a:effectLst/>
                <a:latin typeface="Calibri" panose="020F0502020204030204" pitchFamily="34" charset="0"/>
                <a:ea typeface="Arial Unicode MS" panose="020B0604020202020204" pitchFamily="34" charset="-128"/>
              </a:rPr>
            </a:br>
            <a:r>
              <a:rPr lang="es-ES" sz="1800" i="1" dirty="0">
                <a:solidFill>
                  <a:srgbClr val="00B050"/>
                </a:solidFill>
                <a:effectLst/>
                <a:latin typeface="Calibri" panose="020F0502020204030204" pitchFamily="34" charset="0"/>
                <a:ea typeface="Arial Unicode MS" panose="020B0604020202020204" pitchFamily="34" charset="-128"/>
              </a:rPr>
              <a:t>Hazles ver que Juan 8:2 sí nos da una hora específica del día.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Busca con los alumnos los pasajes del Antiguo Testamento mencionados en la guía del maestro y asegúrate de que estén preparados para contestar a posibles preguntas mientras enseñan acerca de la ley civil en Israel. Una pregunta para hacerles a los alumnos es: "¿Por qué es tan importante el orden de los acontecimientos de esta historia?" (Respuesta: las obras llegan después de que Jesús anuncia el perdón, y no antes).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7916"/>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73" name="Google Shape;173;g2ae502832d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EA011896-BAE5-1638-FF26-918E45D7933B}"/>
            </a:ext>
          </a:extLst>
        </p:cNvPr>
        <p:cNvGrpSpPr/>
        <p:nvPr/>
      </p:nvGrpSpPr>
      <p:grpSpPr>
        <a:xfrm>
          <a:off x="0" y="0"/>
          <a:ext cx="0" cy="0"/>
          <a:chOff x="0" y="0"/>
          <a:chExt cx="0" cy="0"/>
        </a:xfrm>
      </p:grpSpPr>
      <p:sp>
        <p:nvSpPr>
          <p:cNvPr id="180" name="Google Shape;180;g2682446946a_0_266:notes">
            <a:extLst>
              <a:ext uri="{FF2B5EF4-FFF2-40B4-BE49-F238E27FC236}">
                <a16:creationId xmlns:a16="http://schemas.microsoft.com/office/drawing/2014/main" id="{B9D736DC-8499-F2F4-E146-990DC93A7A4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6. Consolidar: </a:t>
            </a:r>
            <a:endParaRPr lang="en-US" sz="1800" dirty="0">
              <a:effectLst/>
              <a:latin typeface="Times New Roman" panose="02020603050405020304" pitchFamily="18" charset="0"/>
              <a:ea typeface="Arial Unicode MS" panose="020B0604020202020204" pitchFamily="34" charset="-128"/>
            </a:endParaRPr>
          </a:p>
          <a:p>
            <a:pPr marL="285750" marR="0" lvl="0" indent="-285750"/>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Trabaja muy lentamente en la parte de consolidar en este caso. Indica que la historia incluye la Ley como espejo, lo cual usamos en la pregunta #2.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Incluye el Evangelio, cuando Jesús perdona gratuitamente a la mujer de la misma forma en que nos perdona gratuitamente a nosotros (pregunta #3). Y tenemos la Ley, la cual guía nuestras obras que fluyen de ese perdón que recibimos en Jesús (pregunta #4).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Anima al grupo a que trabaje cuidadosamente con estas preguntas, asegurándose de que las verdades de la historia se apliquen a sus alumnos personalmente.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81" name="Google Shape;181;g2682446946a_0_266:notes">
            <a:extLst>
              <a:ext uri="{FF2B5EF4-FFF2-40B4-BE49-F238E27FC236}">
                <a16:creationId xmlns:a16="http://schemas.microsoft.com/office/drawing/2014/main" id="{A3EA08EB-23AC-5342-F5F3-6BFE57140E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640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82446946a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7. LAS OBRAS: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Estas últimas preguntas, al igual que antes, son para concluir la lección.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Indícales a los alumnos que la primera pregunta podría ser chocante para sus estudiantes. ¡Está diseñada para que así sea! Por naturaleza, creemos que nuestras obras desempeñan algún papel en nuestra salvación. Esa pregunta es una oportunidad para afirmar con contundencia: eso es mentira. Somos salvos solo por gracia, solo por fe, no por nuestras obras, ni siquiera un poco.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Anima a los estudiantes a que sean valientes cuando se enfrenten a respuestas incorrectas de sus alumnos a esta pregunta.</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97" name="Google Shape;197;g2682446946a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8c6ed6e26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8. Al final de esta lección, se incluye el SIGUIENTE PASO. </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i="1" dirty="0">
                <a:solidFill>
                  <a:srgbClr val="00B050"/>
                </a:solidFill>
                <a:effectLst/>
                <a:latin typeface="Calibri" panose="020F0502020204030204" pitchFamily="34" charset="0"/>
                <a:ea typeface="Arial Unicode MS" panose="020B0604020202020204" pitchFamily="34" charset="-128"/>
              </a:rPr>
              <a:t>Recuérdales que nuestro objetivo con el proyecto final es plantar una iglesia con sana doctrina.</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i="1" dirty="0">
                <a:solidFill>
                  <a:srgbClr val="00B050"/>
                </a:solidFill>
                <a:effectLst/>
                <a:latin typeface="Calibri" panose="020F0502020204030204" pitchFamily="34" charset="0"/>
                <a:ea typeface="Arial Unicode MS" panose="020B0604020202020204" pitchFamily="34" charset="-128"/>
              </a:rPr>
              <a:t>El curso Aprendan de mí es el siguiente paso en ese proceso. Muéstrales dónde se encuentra ese curso en el sitio web. Anima a los estudiantes a que terminen su estudio de los Cuatro conceptos y que inviten a sus estudiantes a que sigan estudiando con ellos. Asegúrales que aprenderán más sobre Aprendan de mí y los siguientes pasos con sus grupos en las siguientes clases de este curso.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i="1" dirty="0">
                <a:solidFill>
                  <a:srgbClr val="00B050"/>
                </a:solidFill>
                <a:effectLst/>
                <a:latin typeface="Calibri" panose="020F0502020204030204" pitchFamily="34" charset="0"/>
                <a:ea typeface="Arial Unicode MS" panose="020B0604020202020204" pitchFamily="34" charset="-128"/>
              </a:rPr>
              <a:t>Debemos reconocer ante ellos que estamos enseñándoles a maestros y concluir con la siguiente pregunta: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¿Cuáles son los puntos clave para recordar de esta historia cuando la compartes con otras personas? </a:t>
            </a:r>
            <a:r>
              <a:rPr lang="es-ES" sz="1100" i="1" dirty="0">
                <a:solidFill>
                  <a:srgbClr val="00B050"/>
                </a:solidFill>
                <a:effectLst/>
                <a:latin typeface="Calibri" panose="020F0502020204030204" pitchFamily="34" charset="0"/>
                <a:ea typeface="Arial Unicode MS" panose="020B0604020202020204" pitchFamily="34" charset="-128"/>
              </a:rPr>
              <a:t>Da tiempo para las respuestas. Concluye la discusión con estos dos puntos:</a:t>
            </a:r>
            <a:r>
              <a:rPr lang="es-ES" sz="1100" dirty="0">
                <a:solidFill>
                  <a:srgbClr val="00B050"/>
                </a:solidFill>
                <a:effectLst/>
                <a:latin typeface="Calibri" panose="020F0502020204030204" pitchFamily="34"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1) El perdón no depende de nuestras obras.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2) El perdón nos motiva a hacer buenas obras. </a:t>
            </a:r>
            <a:endParaRPr lang="en-US" sz="1200" dirty="0">
              <a:effectLst/>
              <a:latin typeface="Times New Roman" panose="02020603050405020304" pitchFamily="18" charset="0"/>
              <a:ea typeface="Arial Unicode MS" panose="020B0604020202020204" pitchFamily="34" charset="-128"/>
            </a:endParaRPr>
          </a:p>
          <a:p>
            <a:pPr marL="0" marR="0" indent="0">
              <a:buFontTx/>
              <a:buNone/>
            </a:pPr>
            <a:endParaRPr dirty="0">
              <a:solidFill>
                <a:schemeClr val="dk1"/>
              </a:solidFill>
              <a:latin typeface="Calibri"/>
              <a:ea typeface="Calibri"/>
              <a:cs typeface="Calibri"/>
              <a:sym typeface="Calibri"/>
            </a:endParaRPr>
          </a:p>
        </p:txBody>
      </p:sp>
      <p:sp>
        <p:nvSpPr>
          <p:cNvPr id="191" name="Google Shape;191;g268c6ed6e2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82446946a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Arial Unicode MS" panose="020B0604020202020204" pitchFamily="34" charset="-128"/>
              </a:rPr>
              <a:t>JUEGO DE ROLES: CORREGIR RESPUESTAS INCORRECTAS CON AMOR</a:t>
            </a:r>
            <a:br>
              <a:rPr lang="es-ES" sz="1100" b="1"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indent="-171450"/>
            <a:r>
              <a:rPr lang="es-ES" sz="1100" dirty="0">
                <a:effectLst/>
                <a:latin typeface="Calibri" panose="020F0502020204030204" pitchFamily="34" charset="0"/>
                <a:ea typeface="Arial Unicode MS" panose="020B0604020202020204" pitchFamily="34" charset="-128"/>
              </a:rPr>
              <a:t>1. Respuestas incorrectas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 medida que enseñes Los cuatro conceptos clave, es probable que tus estudiantes a veces respondan mal a una pregunta. Cuando eso suceda, ¿cómo respondemos? </a:t>
            </a:r>
            <a:r>
              <a:rPr lang="es-ES" sz="1100" i="1" dirty="0">
                <a:solidFill>
                  <a:srgbClr val="00B050"/>
                </a:solidFill>
                <a:effectLst/>
                <a:latin typeface="Calibri" panose="020F0502020204030204" pitchFamily="34" charset="0"/>
                <a:ea typeface="Arial Unicode MS" panose="020B0604020202020204" pitchFamily="34" charset="-128"/>
              </a:rPr>
              <a:t>Deja que los estudiantes respondan. Luego, puedes añadir lo siguiente:</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Corrijan. No podemos dejar que una respuesta incorrecta se mantenga. Si lo hacemos, ese estudiante y el resto podrían pensar que la respuesta incorrecta es correcta y creer en una falsa doctrina.</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Con amor. Cuando corregimos, no debemos ser duros ni hacer que el estudiante se sienta avergonzado por estar equivocado. Podemos reafirmar lo que está bien en su respuesta, pero corregir claramente lo que está mal.</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Aquí se intersecan dos de los consejos de enseñanza. Debemos mantener un ambiente positivo no corrigiendo con demasiada dureza. Pero podemos corregirlos con amor dejando que las Escrituras les cuenten la verdad a todos. ¿Qué ejemplos podemos dar?</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"Gracias por tu respuesta. Sin embargo, la Biblia tiene una respuesta diferente. Veamos qué dice".</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"Tienes razón en que las buenas obras son importantes. Pero no influyen en nada para salvarnos. Leamos un versículo que dice cómo nos salvamos...".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"Lo siento, pero la Biblia no dice eso. ¿Podemos buscar juntos lo que dice?".</a:t>
            </a:r>
            <a:endParaRPr lang="en-US" sz="12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7" name="Google Shape;217;g2682446946a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82446946a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2. Juega de roles</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Divide a los estudiantes en grupos pequeños. Pídeles que se turnen para representar al maestro, mientras el resto representa a los estudiantes. Haz que los "estudiantes" se turnen para decir algo falso sobre uno de Los cuatro conceptos clave, y que los "maestros" se turnen para practicar la respuesta con amor.</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08" name="Google Shape;208;g2682446946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68c6ed6e26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a:t>
            </a:r>
            <a:r>
              <a:rPr lang="es-ES" sz="1800" b="1" dirty="0">
                <a:effectLst/>
                <a:latin typeface="Calibri" panose="020F0502020204030204" pitchFamily="34" charset="0"/>
                <a:ea typeface="Arial Unicode MS" panose="020B0604020202020204" pitchFamily="34" charset="-128"/>
              </a:rPr>
              <a:t>PROYECTO FINAL</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Revisa los componentes básicos del proyecto final: identificar (los nombres de la lista), invitar, enseñar e informar. Luego, pídeles a los estudiantes que han invitado a quienes están en su lista que compartan cómo les fue. Puedes agradecerle a Dios por las invitaciones aceptadas, animar a otros a que sigan intentándolo y animar quienes aún no lo han hecho.</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600"/>
              </a:spcBef>
              <a:spcAft>
                <a:spcPts val="1000"/>
              </a:spcAft>
              <a:buNone/>
            </a:pPr>
            <a:endParaRPr b="1" dirty="0">
              <a:solidFill>
                <a:schemeClr val="dk1"/>
              </a:solidFill>
              <a:latin typeface="Calibri"/>
              <a:ea typeface="Calibri"/>
              <a:cs typeface="Calibri"/>
              <a:sym typeface="Calibri"/>
            </a:endParaRPr>
          </a:p>
        </p:txBody>
      </p:sp>
      <p:sp>
        <p:nvSpPr>
          <p:cNvPr id="226" name="Google Shape;226;g268c6ed6e2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a:t>
            </a:r>
            <a:r>
              <a:rPr lang="es-ES" sz="1800" b="1" dirty="0">
                <a:effectLst/>
                <a:latin typeface="Calibri" panose="020F0502020204030204" pitchFamily="34" charset="0"/>
                <a:ea typeface="Arial Unicode MS" panose="020B0604020202020204" pitchFamily="34" charset="-128"/>
              </a:rPr>
              <a:t>EL CIERRE</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Menciona la importancia de ver el video especialmente para estas lecciones y el día y la hora de la siguiente clase.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54" name="Google Shape;254;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lang="es-ES_tradnl" sz="1800" b="1" dirty="0">
                <a:effectLst/>
                <a:latin typeface="Calibri" panose="020F0502020204030204" pitchFamily="34" charset="0"/>
                <a:ea typeface="Arial Unicode MS" panose="020B0604020202020204" pitchFamily="34" charset="-128"/>
              </a:rPr>
              <a:t>SALUDOS Y BIENVENIDOS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600"/>
              </a:spcBef>
              <a:spcAft>
                <a:spcPts val="0"/>
              </a:spcAft>
              <a:buSzPts val="1100"/>
              <a:buNone/>
            </a:pP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2. Concluye con una oración (relacionada con la lección) o una bendición.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264" name="Google Shape;264;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3. Permite que cada persona se despida del grupo.</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3"/>
            </a:pPr>
            <a:endParaRPr dirty="0"/>
          </a:p>
        </p:txBody>
      </p:sp>
      <p:sp>
        <p:nvSpPr>
          <p:cNvPr id="272" name="Google Shape;272;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INFORMACIÓN ADICIONAL PARA EL MAESTRO: TEMAS QUE PUEDEN SURGIR DURANTE LA CLASE</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La crítica textual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Los alumnos que usan la Nueva Versión Internacional o la Reina Valera Contemporánea podrían preguntarse por qué esa historia está incluida en el texto sagrado.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nota a continuación es de la Biblia Popular: </a:t>
            </a:r>
            <a:r>
              <a:rPr lang="ar-SA" sz="1800" dirty="0">
                <a:effectLst/>
                <a:latin typeface="Times New Roman" panose="02020603050405020304" pitchFamily="18" charset="0"/>
                <a:ea typeface="Arial Unicode MS" panose="020B0604020202020204" pitchFamily="34" charset="-128"/>
                <a:cs typeface="Calibri" panose="020F0502020204030204" pitchFamily="34" charset="0"/>
              </a:rPr>
              <a:t>“</a:t>
            </a:r>
            <a:r>
              <a:rPr lang="es-ES" sz="1800" dirty="0">
                <a:effectLst/>
                <a:latin typeface="Calibri" panose="020F0502020204030204" pitchFamily="34" charset="0"/>
                <a:ea typeface="Arial Unicode MS" panose="020B0604020202020204" pitchFamily="34" charset="-128"/>
              </a:rPr>
              <a:t>Los traductores de la Nueva Versión Internacional tienen razón cuando observan que algunos manuscritos antiguos no incluyen este relato de la mujer que había sido sorprendida en adulterio. Sin embargo, podemos tener el consuelo de que con este relato o sin él, las enseñanzas de las Escrituras no han sido afectadas. Además, no hay ninguna razón válida para creer que no sucedió”. Los editores de la NVI y la RVC definitivamente sobreestiman el caso al no incluir esta historia en el texto sagrado, ya que se apoyan en una sola familia textual en vez de tomar en cuenta el cuerpo entero de evidencia. Si a un instructor le hacen preguntas sobre esto, se le anima a que estudie el tema con más profundidad para poder darles a los alumnos una respuesta completa y paciente, ya que es sumamente importante la confianza en la fiabilidad del texto de la Escritura. </a:t>
            </a:r>
            <a:endParaRPr lang="en-US" sz="1800" dirty="0">
              <a:effectLst/>
              <a:latin typeface="Times New Roman" panose="02020603050405020304" pitchFamily="18" charset="0"/>
              <a:ea typeface="Arial Unicode MS" panose="020B0604020202020204" pitchFamily="34" charset="-128"/>
            </a:endParaRPr>
          </a:p>
          <a:p>
            <a:pPr marL="15875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La ley civil vs. la ley moral.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Señala que esta historia también es buena para enseñar la diferencia entre la ley civil del Antiguo Testamento y la ley moral. Un ejemplo de la ley civil es la ejecución de alguien a quien se le sorprende cometiendo adulterio. Esa era la voluntad de Dios para su pueblo en esa época. Si leemos la ley del Antiguo Testamento a la luz del Nuevo Testamento, ya no vemos que la ejecución de quienes eran sorprendidos cometiendo adulterio siga siendo la voluntad de Dios para nosotros, quienes vivimos después de Cristo. Sin embargo, en esta historia también vemos la ley moral de Dios. En el Nuevo Testamento vemos que definitivamente la voluntad de Dios es que llevemos una vida pura y decente y que huyamos de pecados sexuales, como el adulterio. Dado que en esta historia vemos tanto la ley moral como la ley civil, es una buena oportunidad para enseñar la diferencia entre las dos, si surge la pregunta o si el tiempo de la clase lo permite. </a:t>
            </a:r>
            <a:endParaRPr lang="en-US" sz="1800" dirty="0">
              <a:effectLst/>
              <a:latin typeface="Times New Roman" panose="02020603050405020304" pitchFamily="18" charset="0"/>
              <a:ea typeface="Arial Unicode MS" panose="020B0604020202020204" pitchFamily="34" charset="-128"/>
            </a:endParaRPr>
          </a:p>
          <a:p>
            <a:pPr marL="0" marR="0" indent="0" algn="just">
              <a:lnSpc>
                <a:spcPct val="107000"/>
              </a:lnSpc>
              <a:spcAft>
                <a:spcPts val="1000"/>
              </a:spcAft>
              <a:buFontTx/>
              <a:buNone/>
            </a:pPr>
            <a:br>
              <a:rPr lang="es-ES_tradnl" sz="1800" dirty="0">
                <a:ln>
                  <a:noFill/>
                </a:ln>
                <a:solidFill>
                  <a:srgbClr val="000000"/>
                </a:solidFill>
                <a:effectLst/>
                <a:latin typeface="Calibri" panose="020F0502020204030204" pitchFamily="34" charset="0"/>
                <a:ea typeface="Arial Unicode MS" panose="020B0604020202020204" pitchFamily="34" charset="-128"/>
              </a:rPr>
            </a:br>
            <a:r>
              <a:rPr lang="es-ES_tradnl" sz="18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 </a:t>
            </a:r>
            <a:endParaRPr lang="en-US" sz="18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lvl="0" indent="0" algn="l" rtl="0">
              <a:lnSpc>
                <a:spcPct val="107916"/>
              </a:lnSpc>
              <a:spcBef>
                <a:spcPts val="1000"/>
              </a:spcBef>
              <a:spcAft>
                <a:spcPts val="800"/>
              </a:spcAft>
              <a:buSzPts val="1100"/>
              <a:buNone/>
            </a:pPr>
            <a:endParaRPr b="1" dirty="0">
              <a:solidFill>
                <a:schemeClr val="dk1"/>
              </a:solidFill>
              <a:latin typeface="Calibri"/>
              <a:ea typeface="Calibri"/>
              <a:cs typeface="Calibri"/>
              <a:sym typeface="Calibri"/>
            </a:endParaRPr>
          </a:p>
        </p:txBody>
      </p:sp>
      <p:sp>
        <p:nvSpPr>
          <p:cNvPr id="280" name="Google Shape;280;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ORACIÓN DE APERTURA</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Una invocación u oración se puede usar para comenzar la clase y empezar la instrucción.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6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OBJETIVOS DE LA LECCIÓN</a:t>
            </a:r>
            <a:endParaRPr lang="en-US" sz="1800" dirty="0">
              <a:effectLst/>
              <a:latin typeface="Times New Roman" panose="02020603050405020304" pitchFamily="18" charset="0"/>
              <a:ea typeface="Arial Unicode MS" panose="020B0604020202020204" pitchFamily="34" charset="-128"/>
            </a:endParaRPr>
          </a:p>
          <a:p>
            <a:pPr marL="0" marR="0" lvl="0" indent="0">
              <a:buClr>
                <a:srgbClr val="000000"/>
              </a:buClr>
              <a:buFontTx/>
              <a:buNone/>
            </a:pPr>
            <a:br>
              <a:rPr lang="es-ES" sz="1800" b="1" dirty="0">
                <a:effectLst/>
                <a:latin typeface="Calibri" panose="020F0502020204030204" pitchFamily="34" charset="0"/>
                <a:ea typeface="Arial Unicode MS" panose="020B0604020202020204" pitchFamily="34" charset="-128"/>
              </a:rPr>
            </a:br>
            <a:r>
              <a:rPr lang="es-ES" sz="1800" b="1" dirty="0">
                <a:effectLst/>
                <a:latin typeface="Calibri" panose="020F0502020204030204" pitchFamily="34" charset="0"/>
                <a:ea typeface="Arial Unicode MS" panose="020B0604020202020204" pitchFamily="34" charset="-128"/>
              </a:rPr>
              <a:t>1. Repasar la Lección #4, Las obras, desde el punto de vista de un maestro.</a:t>
            </a:r>
            <a:endParaRPr lang="en-US" sz="1800" dirty="0">
              <a:effectLst/>
              <a:latin typeface="Times New Roman" panose="02020603050405020304" pitchFamily="18" charset="0"/>
              <a:ea typeface="Arial Unicode MS" panose="020B0604020202020204" pitchFamily="34" charset="-128"/>
            </a:endParaRPr>
          </a:p>
          <a:p>
            <a:pPr marL="0" marR="0" lvl="0" indent="0">
              <a:buClr>
                <a:srgbClr val="000000"/>
              </a:buClr>
              <a:buFontTx/>
              <a:buNone/>
            </a:pPr>
            <a:r>
              <a:rPr lang="es-ES" sz="1800" b="1" dirty="0">
                <a:effectLst/>
                <a:latin typeface="Calibri" panose="020F0502020204030204" pitchFamily="34" charset="0"/>
                <a:ea typeface="Arial Unicode MS" panose="020B0604020202020204" pitchFamily="34" charset="-128"/>
              </a:rPr>
              <a:t>2. Practicar la corrección de respuestas incorrectas con amor.</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8c6ed6e26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En máximo cinco palabras, explica por qué hacemos buenas obras.</a:t>
            </a:r>
            <a:endParaRPr lang="en-US" sz="1800" dirty="0">
              <a:effectLst/>
              <a:latin typeface="Times New Roman" panose="02020603050405020304" pitchFamily="18" charset="0"/>
              <a:ea typeface="Arial Unicode MS" panose="020B0604020202020204" pitchFamily="34" charset="-128"/>
            </a:endParaRPr>
          </a:p>
          <a:p>
            <a:pPr marL="285750" marR="0" lvl="0" indent="-285750"/>
            <a:br>
              <a:rPr lang="es-ES" sz="1800" i="1" dirty="0">
                <a:solidFill>
                  <a:srgbClr val="00B050"/>
                </a:solidFill>
                <a:effectLst/>
                <a:latin typeface="Calibri" panose="020F0502020204030204" pitchFamily="34" charset="0"/>
                <a:ea typeface="Arial Unicode MS" panose="020B0604020202020204" pitchFamily="34" charset="-128"/>
              </a:rPr>
            </a:br>
            <a:r>
              <a:rPr lang="es-ES" sz="1800" i="1" dirty="0">
                <a:solidFill>
                  <a:srgbClr val="00B050"/>
                </a:solidFill>
                <a:effectLst/>
                <a:latin typeface="Calibri" panose="020F0502020204030204" pitchFamily="34" charset="0"/>
                <a:ea typeface="Arial Unicode MS" panose="020B0604020202020204" pitchFamily="34" charset="-128"/>
              </a:rPr>
              <a:t>Comparte los mejores tres o cuatro resúmenes de cinco palabras de por qué hacemos buenas obras que fueron publicados en el grupo de WhatsApp.</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Termina con la siguiente conclusión (si esta respuesta no ha surgido ya de los alumnos): Porque Jesús murió por mí (o algo parecido).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39" name="Google Shape;139;g268c6ed6e2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82446946a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r>
              <a:rPr lang="es-ES" sz="1800" b="1" dirty="0">
                <a:effectLst/>
                <a:latin typeface="Calibri" panose="020F0502020204030204" pitchFamily="34" charset="0"/>
                <a:ea typeface="Arial Unicode MS" panose="020B0604020202020204" pitchFamily="34" charset="-128"/>
              </a:rPr>
              <a:t>ENSEÑAR A LOS MAESTROS CÓMO ENSEÑAR: LAS OBRAS</a:t>
            </a:r>
            <a:endParaRPr dirty="0">
              <a:solidFill>
                <a:schemeClr val="dk1"/>
              </a:solidFill>
              <a:latin typeface="Calibri"/>
              <a:ea typeface="Calibri"/>
              <a:cs typeface="Calibri"/>
              <a:sym typeface="Calibri"/>
            </a:endParaRPr>
          </a:p>
        </p:txBody>
      </p:sp>
      <p:sp>
        <p:nvSpPr>
          <p:cNvPr id="240" name="Google Shape;240;g2682446946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82446946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Los recursos para Lección 4</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Una vez más, asegúrate de que todos los estudiantes se sientan seguros con respecto a la ubicación de la guía del maestro y cómo usarla ellos mismos mientras sus alumnos tienen las hojas de estudiante.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Una la guía del maestro, trabajando de la siguiente forma.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47" name="Google Shape;147;g268244694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682446946a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indent="0">
              <a:buFontTx/>
              <a:buNone/>
            </a:pPr>
            <a:r>
              <a:rPr lang="es-ES" sz="1800" dirty="0">
                <a:effectLst/>
                <a:latin typeface="Calibri" panose="020F0502020204030204" pitchFamily="34" charset="0"/>
                <a:ea typeface="Arial Unicode MS" panose="020B0604020202020204" pitchFamily="34" charset="-128"/>
              </a:rPr>
              <a:t>2. Captar: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A diferencia de los conceptos previos, este "captar" se enfoca en el concepto mismo. Las personas tienden naturalmente a pensar que son salvos, por lo menos en parte, por lo que hacen. Así que, aquí debemos enfatizar que las obras son el resultado de la salvación que tenemos y no la causa de ella. Es posible que debas dedicarle más tiempo a este punto.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7" name="Google Shape;157;g2682446946a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2682446946a_0_2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8" name="Google Shape;168;g2682446946a_0_25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69" name="Google Shape;169;g2682446946a_0_258"/>
          <p:cNvPicPr preferRelativeResize="0"/>
          <p:nvPr/>
        </p:nvPicPr>
        <p:blipFill rotWithShape="1">
          <a:blip r:embed="rId4">
            <a:alphaModFix/>
          </a:blip>
          <a:srcRect/>
          <a:stretch/>
        </p:blipFill>
        <p:spPr>
          <a:xfrm>
            <a:off x="-421874" y="1297591"/>
            <a:ext cx="4187800" cy="4187800"/>
          </a:xfrm>
          <a:prstGeom prst="rect">
            <a:avLst/>
          </a:prstGeom>
          <a:noFill/>
          <a:ln>
            <a:noFill/>
          </a:ln>
        </p:spPr>
      </p:pic>
      <p:sp>
        <p:nvSpPr>
          <p:cNvPr id="170" name="Google Shape;170;g2682446946a_0_258"/>
          <p:cNvSpPr txBox="1"/>
          <p:nvPr/>
        </p:nvSpPr>
        <p:spPr>
          <a:xfrm>
            <a:off x="3365876" y="1733171"/>
            <a:ext cx="8133600" cy="339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120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Contar</a:t>
            </a:r>
            <a:endParaRPr sz="4860" b="1" i="0" u="none" strike="noStrike" cap="none" dirty="0">
              <a:solidFill>
                <a:srgbClr val="009444"/>
              </a:solidFill>
              <a:latin typeface="Lato"/>
              <a:ea typeface="Lato"/>
              <a:cs typeface="Lato"/>
              <a:sym typeface="Lato"/>
            </a:endParaRPr>
          </a:p>
          <a:p>
            <a:pPr marL="0" marR="0" lvl="0" indent="0" algn="l" rtl="0">
              <a:lnSpc>
                <a:spcPct val="100000"/>
              </a:lnSpc>
              <a:spcBef>
                <a:spcPts val="0"/>
              </a:spcBef>
              <a:spcAft>
                <a:spcPts val="1200"/>
              </a:spcAft>
              <a:buClr>
                <a:srgbClr val="000000"/>
              </a:buClr>
              <a:buSzPts val="4860"/>
              <a:buFont typeface="Arial"/>
              <a:buNone/>
            </a:pPr>
            <a:r>
              <a:rPr lang="en-US" sz="4860" b="0" i="0" u="none" strike="noStrike" cap="none" dirty="0">
                <a:solidFill>
                  <a:schemeClr val="dk1"/>
                </a:solidFill>
                <a:latin typeface="Lato"/>
                <a:ea typeface="Lato"/>
                <a:cs typeface="Lato"/>
                <a:sym typeface="Lato"/>
              </a:rPr>
              <a:t>¿</a:t>
            </a:r>
            <a:r>
              <a:rPr lang="en-US" sz="4860" b="0" i="0" u="none" strike="noStrike" cap="none" dirty="0" err="1">
                <a:solidFill>
                  <a:schemeClr val="dk1"/>
                </a:solidFill>
                <a:latin typeface="Lato"/>
                <a:ea typeface="Lato"/>
                <a:cs typeface="Lato"/>
                <a:sym typeface="Lato"/>
              </a:rPr>
              <a:t>Qué</a:t>
            </a:r>
            <a:r>
              <a:rPr lang="en-US" sz="4860" b="0" i="0" u="none" strike="noStrike" cap="none" dirty="0">
                <a:solidFill>
                  <a:schemeClr val="dk1"/>
                </a:solidFill>
                <a:latin typeface="Lato"/>
                <a:ea typeface="Lato"/>
                <a:cs typeface="Lato"/>
                <a:sym typeface="Lato"/>
              </a:rPr>
              <a:t> </a:t>
            </a:r>
            <a:r>
              <a:rPr lang="en-US" sz="4860" b="0" i="0" u="none" strike="noStrike" cap="none" dirty="0" err="1">
                <a:solidFill>
                  <a:schemeClr val="dk1"/>
                </a:solidFill>
                <a:latin typeface="Lato"/>
                <a:ea typeface="Lato"/>
                <a:cs typeface="Lato"/>
                <a:sym typeface="Lato"/>
              </a:rPr>
              <a:t>preguntas</a:t>
            </a:r>
            <a:r>
              <a:rPr lang="en-US" sz="4860" b="0" i="0" u="none" strike="noStrike" cap="none" dirty="0">
                <a:solidFill>
                  <a:schemeClr val="dk1"/>
                </a:solidFill>
                <a:latin typeface="Lato"/>
                <a:ea typeface="Lato"/>
                <a:cs typeface="Lato"/>
                <a:sym typeface="Lato"/>
              </a:rPr>
              <a:t> </a:t>
            </a:r>
            <a:r>
              <a:rPr lang="en-US" sz="4860" b="0" i="0" u="none" strike="noStrike" cap="none" dirty="0" err="1">
                <a:solidFill>
                  <a:schemeClr val="dk1"/>
                </a:solidFill>
                <a:latin typeface="Lato"/>
                <a:ea typeface="Lato"/>
                <a:cs typeface="Lato"/>
                <a:sym typeface="Lato"/>
              </a:rPr>
              <a:t>podrían</a:t>
            </a:r>
            <a:r>
              <a:rPr lang="en-US" sz="4860" b="0" i="0" u="none" strike="noStrike" cap="none" dirty="0">
                <a:solidFill>
                  <a:schemeClr val="dk1"/>
                </a:solidFill>
                <a:latin typeface="Lato"/>
                <a:ea typeface="Lato"/>
                <a:cs typeface="Lato"/>
                <a:sym typeface="Lato"/>
              </a:rPr>
              <a:t> </a:t>
            </a:r>
            <a:r>
              <a:rPr lang="en-US" sz="4860" b="0" i="0" u="none" strike="noStrike" cap="none" dirty="0" err="1">
                <a:solidFill>
                  <a:schemeClr val="dk1"/>
                </a:solidFill>
                <a:latin typeface="Lato"/>
                <a:ea typeface="Lato"/>
                <a:cs typeface="Lato"/>
                <a:sym typeface="Lato"/>
              </a:rPr>
              <a:t>tener</a:t>
            </a:r>
            <a:r>
              <a:rPr lang="en-US" sz="4860" b="0" i="0" u="none" strike="noStrike" cap="none" dirty="0">
                <a:solidFill>
                  <a:schemeClr val="dk1"/>
                </a:solidFill>
                <a:latin typeface="Lato"/>
                <a:ea typeface="Lato"/>
                <a:cs typeface="Lato"/>
                <a:sym typeface="Lato"/>
              </a:rPr>
              <a:t> sus </a:t>
            </a:r>
            <a:r>
              <a:rPr lang="en-US" sz="4860" b="0" i="0" u="none" strike="noStrike" cap="none" dirty="0" err="1">
                <a:solidFill>
                  <a:schemeClr val="dk1"/>
                </a:solidFill>
                <a:latin typeface="Lato"/>
                <a:ea typeface="Lato"/>
                <a:cs typeface="Lato"/>
                <a:sym typeface="Lato"/>
              </a:rPr>
              <a:t>estudiantes</a:t>
            </a:r>
            <a:r>
              <a:rPr lang="en-US" sz="4860" b="0" i="0" u="none" strike="noStrike" cap="none" dirty="0">
                <a:solidFill>
                  <a:schemeClr val="dk1"/>
                </a:solidFill>
                <a:latin typeface="Lato"/>
                <a:ea typeface="Lato"/>
                <a:cs typeface="Lato"/>
                <a:sym typeface="Lato"/>
              </a:rPr>
              <a:t> </a:t>
            </a:r>
            <a:r>
              <a:rPr lang="en-US" sz="4860" b="0" i="0" u="none" strike="noStrike" cap="none" dirty="0" err="1">
                <a:solidFill>
                  <a:schemeClr val="dk1"/>
                </a:solidFill>
                <a:latin typeface="Lato"/>
                <a:ea typeface="Lato"/>
                <a:cs typeface="Lato"/>
                <a:sym typeface="Lato"/>
              </a:rPr>
              <a:t>sobre</a:t>
            </a:r>
            <a:r>
              <a:rPr lang="en-US" sz="4860" b="0" i="0" u="none" strike="noStrike" cap="none" dirty="0">
                <a:solidFill>
                  <a:schemeClr val="dk1"/>
                </a:solidFill>
                <a:latin typeface="Lato"/>
                <a:ea typeface="Lato"/>
                <a:cs typeface="Lato"/>
                <a:sym typeface="Lato"/>
              </a:rPr>
              <a:t> </a:t>
            </a:r>
            <a:r>
              <a:rPr lang="en-US" sz="4860" b="0" i="0" u="none" strike="noStrike" cap="none" dirty="0" err="1">
                <a:solidFill>
                  <a:schemeClr val="dk1"/>
                </a:solidFill>
                <a:latin typeface="Lato"/>
                <a:ea typeface="Lato"/>
                <a:cs typeface="Lato"/>
                <a:sym typeface="Lato"/>
              </a:rPr>
              <a:t>esta</a:t>
            </a:r>
            <a:r>
              <a:rPr lang="en-US" sz="4860" b="0" i="0" u="none" strike="noStrike" cap="none" dirty="0">
                <a:solidFill>
                  <a:schemeClr val="dk1"/>
                </a:solidFill>
                <a:latin typeface="Lato"/>
                <a:ea typeface="Lato"/>
                <a:cs typeface="Lato"/>
                <a:sym typeface="Lato"/>
              </a:rPr>
              <a:t> </a:t>
            </a:r>
            <a:r>
              <a:rPr lang="en-US" sz="4860" b="0" i="0" u="none" strike="noStrike" cap="none" dirty="0" err="1">
                <a:solidFill>
                  <a:schemeClr val="dk1"/>
                </a:solidFill>
                <a:latin typeface="Lato"/>
                <a:ea typeface="Lato"/>
                <a:cs typeface="Lato"/>
                <a:sym typeface="Lato"/>
              </a:rPr>
              <a:t>historia</a:t>
            </a:r>
            <a:r>
              <a:rPr lang="en-US" sz="4860" b="0" i="0" u="none" strike="noStrike" cap="none" dirty="0">
                <a:solidFill>
                  <a:schemeClr val="dk1"/>
                </a:solidFill>
                <a:latin typeface="Lato"/>
                <a:ea typeface="Lato"/>
                <a:cs typeface="Lato"/>
                <a:sym typeface="Lato"/>
              </a:rPr>
              <a:t>?</a:t>
            </a:r>
            <a:endParaRPr sz="4860" b="0" i="0" u="none" strike="noStrike" cap="none"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g2682446946a_0_2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4" name="Google Shape;184;g2682446946a_0_266"/>
          <p:cNvPicPr preferRelativeResize="0"/>
          <p:nvPr/>
        </p:nvPicPr>
        <p:blipFill rotWithShape="1">
          <a:blip r:embed="rId3">
            <a:alphaModFix/>
          </a:blip>
          <a:srcRect/>
          <a:stretch/>
        </p:blipFill>
        <p:spPr>
          <a:xfrm>
            <a:off x="80900" y="1706017"/>
            <a:ext cx="3125597" cy="3218436"/>
          </a:xfrm>
          <a:prstGeom prst="rect">
            <a:avLst/>
          </a:prstGeom>
          <a:noFill/>
          <a:ln>
            <a:noFill/>
          </a:ln>
          <a:effectLst>
            <a:outerShdw blurRad="50800" dist="38100" dir="2700000" algn="tl" rotWithShape="0">
              <a:srgbClr val="000000">
                <a:alpha val="40000"/>
              </a:srgbClr>
            </a:outerShdw>
          </a:effectLst>
        </p:spPr>
      </p:pic>
      <p:sp>
        <p:nvSpPr>
          <p:cNvPr id="185" name="Google Shape;185;g2682446946a_0_266"/>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186" name="Google Shape;186;g2682446946a_0_2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87" name="Google Shape;187;g2682446946a_0_266"/>
          <p:cNvSpPr txBox="1"/>
          <p:nvPr/>
        </p:nvSpPr>
        <p:spPr>
          <a:xfrm>
            <a:off x="3287398" y="2895085"/>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Considerar</a:t>
            </a:r>
            <a:endParaRPr sz="6000" b="1" i="0" u="none" strike="noStrike" cap="none" dirty="0">
              <a:solidFill>
                <a:srgbClr val="009444"/>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2ae502832d3_0_13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g2ae502832d3_0_137"/>
          <p:cNvSpPr txBox="1"/>
          <p:nvPr/>
        </p:nvSpPr>
        <p:spPr>
          <a:xfrm>
            <a:off x="3066406" y="2005985"/>
            <a:ext cx="8133600" cy="339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1200"/>
              </a:spcAft>
              <a:buClr>
                <a:srgbClr val="000000"/>
              </a:buClr>
              <a:buSzPts val="4860"/>
              <a:buFont typeface="Arial"/>
              <a:buNone/>
            </a:pPr>
            <a:r>
              <a:rPr lang="en-US" sz="4860" b="1" i="0" u="none" strike="noStrike" cap="none" dirty="0">
                <a:solidFill>
                  <a:srgbClr val="009444"/>
                </a:solidFill>
                <a:latin typeface="Lato"/>
                <a:ea typeface="Lato"/>
                <a:cs typeface="Lato"/>
                <a:sym typeface="Lato"/>
              </a:rPr>
              <a:t>Tener </a:t>
            </a:r>
            <a:r>
              <a:rPr lang="en-US" sz="4860" b="1" i="0" u="none" strike="noStrike" cap="none" dirty="0" err="1">
                <a:solidFill>
                  <a:srgbClr val="009444"/>
                </a:solidFill>
                <a:latin typeface="Lato"/>
                <a:ea typeface="Lato"/>
                <a:cs typeface="Lato"/>
                <a:sym typeface="Lato"/>
              </a:rPr>
              <a:t>en</a:t>
            </a:r>
            <a:r>
              <a:rPr lang="en-US" sz="4860" b="1" i="0" u="none" strike="noStrike" cap="none" dirty="0">
                <a:solidFill>
                  <a:srgbClr val="009444"/>
                </a:solidFill>
                <a:latin typeface="Lato"/>
                <a:ea typeface="Lato"/>
                <a:cs typeface="Lato"/>
                <a:sym typeface="Lato"/>
              </a:rPr>
              <a:t> </a:t>
            </a:r>
            <a:r>
              <a:rPr lang="en-US" sz="4860" b="1" i="0" u="none" strike="noStrike" cap="none" dirty="0" err="1">
                <a:solidFill>
                  <a:srgbClr val="009444"/>
                </a:solidFill>
                <a:latin typeface="Lato"/>
                <a:ea typeface="Lato"/>
                <a:cs typeface="Lato"/>
                <a:sym typeface="Lato"/>
              </a:rPr>
              <a:t>cuenta</a:t>
            </a:r>
            <a:endParaRPr sz="4860" b="1" i="0" u="none" strike="noStrike" cap="none" dirty="0">
              <a:solidFill>
                <a:srgbClr val="009444"/>
              </a:solidFill>
              <a:latin typeface="Lato"/>
              <a:ea typeface="Lato"/>
              <a:cs typeface="Lato"/>
              <a:sym typeface="Lato"/>
            </a:endParaRPr>
          </a:p>
          <a:p>
            <a:pPr marL="0" marR="0" lvl="0" indent="0" algn="l" rtl="0">
              <a:lnSpc>
                <a:spcPct val="100000"/>
              </a:lnSpc>
              <a:spcBef>
                <a:spcPts val="0"/>
              </a:spcBef>
              <a:spcAft>
                <a:spcPts val="1200"/>
              </a:spcAft>
              <a:buClr>
                <a:srgbClr val="000000"/>
              </a:buClr>
              <a:buSzPts val="4860"/>
              <a:buFont typeface="Arial"/>
              <a:buNone/>
            </a:pPr>
            <a:r>
              <a:rPr lang="en-US" sz="4860" dirty="0">
                <a:solidFill>
                  <a:schemeClr val="dk1"/>
                </a:solidFill>
                <a:latin typeface="Lato"/>
                <a:ea typeface="Lato"/>
                <a:cs typeface="Lato"/>
                <a:sym typeface="Lato"/>
              </a:rPr>
              <a:t>Las </a:t>
            </a:r>
            <a:r>
              <a:rPr lang="en-US" sz="4860" dirty="0" err="1">
                <a:solidFill>
                  <a:schemeClr val="dk1"/>
                </a:solidFill>
                <a:latin typeface="Lato"/>
                <a:ea typeface="Lato"/>
                <a:cs typeface="Lato"/>
                <a:sym typeface="Lato"/>
              </a:rPr>
              <a:t>obras</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llegan</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después</a:t>
            </a:r>
            <a:r>
              <a:rPr lang="en-US" sz="4860" dirty="0">
                <a:solidFill>
                  <a:schemeClr val="dk1"/>
                </a:solidFill>
                <a:latin typeface="Lato"/>
                <a:ea typeface="Lato"/>
                <a:cs typeface="Lato"/>
                <a:sym typeface="Lato"/>
              </a:rPr>
              <a:t> de que Jesús </a:t>
            </a:r>
            <a:r>
              <a:rPr lang="en-US" sz="4860" dirty="0" err="1">
                <a:solidFill>
                  <a:schemeClr val="dk1"/>
                </a:solidFill>
                <a:latin typeface="Lato"/>
                <a:ea typeface="Lato"/>
                <a:cs typeface="Lato"/>
                <a:sym typeface="Lato"/>
              </a:rPr>
              <a:t>anuncia</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el</a:t>
            </a:r>
            <a:r>
              <a:rPr lang="en-US" sz="4860" dirty="0">
                <a:solidFill>
                  <a:schemeClr val="dk1"/>
                </a:solidFill>
                <a:latin typeface="Lato"/>
                <a:ea typeface="Lato"/>
                <a:cs typeface="Lato"/>
                <a:sym typeface="Lato"/>
              </a:rPr>
              <a:t> </a:t>
            </a:r>
            <a:r>
              <a:rPr lang="en-US" sz="4860" dirty="0" err="1">
                <a:solidFill>
                  <a:schemeClr val="dk1"/>
                </a:solidFill>
                <a:latin typeface="Lato"/>
                <a:ea typeface="Lato"/>
                <a:cs typeface="Lato"/>
                <a:sym typeface="Lato"/>
              </a:rPr>
              <a:t>perdón</a:t>
            </a:r>
            <a:r>
              <a:rPr lang="en-US" sz="4860" dirty="0">
                <a:solidFill>
                  <a:schemeClr val="dk1"/>
                </a:solidFill>
                <a:latin typeface="Lato"/>
                <a:ea typeface="Lato"/>
                <a:cs typeface="Lato"/>
                <a:sym typeface="Lato"/>
              </a:rPr>
              <a:t>, y no antes</a:t>
            </a:r>
            <a:endParaRPr sz="4860" b="1" i="0" u="none" strike="noStrike" cap="none" dirty="0">
              <a:solidFill>
                <a:schemeClr val="dk1"/>
              </a:solidFill>
              <a:latin typeface="Lato"/>
              <a:ea typeface="Lato"/>
              <a:cs typeface="Lato"/>
              <a:sym typeface="Lato"/>
            </a:endParaRPr>
          </a:p>
        </p:txBody>
      </p:sp>
      <p:pic>
        <p:nvPicPr>
          <p:cNvPr id="178" name="Google Shape;178;g2ae502832d3_0_137"/>
          <p:cNvPicPr preferRelativeResize="0"/>
          <p:nvPr/>
        </p:nvPicPr>
        <p:blipFill rotWithShape="1">
          <a:blip r:embed="rId4">
            <a:alphaModFix/>
          </a:blip>
          <a:srcRect/>
          <a:stretch/>
        </p:blipFill>
        <p:spPr>
          <a:xfrm>
            <a:off x="-314374" y="1460358"/>
            <a:ext cx="4038074" cy="40380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a:extLst>
            <a:ext uri="{FF2B5EF4-FFF2-40B4-BE49-F238E27FC236}">
              <a16:creationId xmlns:a16="http://schemas.microsoft.com/office/drawing/2014/main" id="{72612AF4-869E-2EF8-6131-BB01B56E996A}"/>
            </a:ext>
          </a:extLst>
        </p:cNvPr>
        <p:cNvGrpSpPr/>
        <p:nvPr/>
      </p:nvGrpSpPr>
      <p:grpSpPr>
        <a:xfrm>
          <a:off x="0" y="0"/>
          <a:ext cx="0" cy="0"/>
          <a:chOff x="0" y="0"/>
          <a:chExt cx="0" cy="0"/>
        </a:xfrm>
      </p:grpSpPr>
      <p:sp>
        <p:nvSpPr>
          <p:cNvPr id="183" name="Google Shape;183;g2682446946a_0_266">
            <a:extLst>
              <a:ext uri="{FF2B5EF4-FFF2-40B4-BE49-F238E27FC236}">
                <a16:creationId xmlns:a16="http://schemas.microsoft.com/office/drawing/2014/main" id="{AF627472-3BA9-BB1B-4893-EA3FB7D9608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4" name="Google Shape;184;g2682446946a_0_266">
            <a:extLst>
              <a:ext uri="{FF2B5EF4-FFF2-40B4-BE49-F238E27FC236}">
                <a16:creationId xmlns:a16="http://schemas.microsoft.com/office/drawing/2014/main" id="{DE3B7307-189E-6648-A10E-0BC14E56AFEA}"/>
              </a:ext>
            </a:extLst>
          </p:cNvPr>
          <p:cNvPicPr preferRelativeResize="0"/>
          <p:nvPr/>
        </p:nvPicPr>
        <p:blipFill rotWithShape="1">
          <a:blip r:embed="rId3">
            <a:alphaModFix/>
          </a:blip>
          <a:srcRect/>
          <a:stretch/>
        </p:blipFill>
        <p:spPr>
          <a:xfrm>
            <a:off x="80900" y="1706017"/>
            <a:ext cx="3125597" cy="3218436"/>
          </a:xfrm>
          <a:prstGeom prst="rect">
            <a:avLst/>
          </a:prstGeom>
          <a:noFill/>
          <a:ln>
            <a:noFill/>
          </a:ln>
          <a:effectLst>
            <a:outerShdw blurRad="50800" dist="38100" dir="2700000" algn="tl" rotWithShape="0">
              <a:srgbClr val="000000">
                <a:alpha val="40000"/>
              </a:srgbClr>
            </a:outerShdw>
          </a:effectLst>
        </p:spPr>
      </p:pic>
      <p:sp>
        <p:nvSpPr>
          <p:cNvPr id="185" name="Google Shape;185;g2682446946a_0_266">
            <a:extLst>
              <a:ext uri="{FF2B5EF4-FFF2-40B4-BE49-F238E27FC236}">
                <a16:creationId xmlns:a16="http://schemas.microsoft.com/office/drawing/2014/main" id="{48ED7516-8334-292D-99DA-979984D95844}"/>
              </a:ext>
            </a:extLst>
          </p:cNvPr>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186" name="Google Shape;186;g2682446946a_0_266" descr="A green bird with leaves&#10;&#10;Description automatically generated">
            <a:extLst>
              <a:ext uri="{FF2B5EF4-FFF2-40B4-BE49-F238E27FC236}">
                <a16:creationId xmlns:a16="http://schemas.microsoft.com/office/drawing/2014/main" id="{0CFFA49C-29B7-14D3-B875-4AC30398C73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87" name="Google Shape;187;g2682446946a_0_266">
            <a:extLst>
              <a:ext uri="{FF2B5EF4-FFF2-40B4-BE49-F238E27FC236}">
                <a16:creationId xmlns:a16="http://schemas.microsoft.com/office/drawing/2014/main" id="{DC72C9DD-951F-8399-4308-DBEFDEAC700B}"/>
              </a:ext>
            </a:extLst>
          </p:cNvPr>
          <p:cNvSpPr txBox="1"/>
          <p:nvPr/>
        </p:nvSpPr>
        <p:spPr>
          <a:xfrm>
            <a:off x="3572425" y="623291"/>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Consolidar</a:t>
            </a:r>
            <a:endParaRPr sz="6000" b="1" i="0" u="none" strike="noStrike" cap="none" dirty="0">
              <a:solidFill>
                <a:srgbClr val="009444"/>
              </a:solidFill>
              <a:latin typeface="Lato"/>
              <a:ea typeface="Lato"/>
              <a:cs typeface="Lato"/>
              <a:sym typeface="Lato"/>
            </a:endParaRPr>
          </a:p>
        </p:txBody>
      </p:sp>
      <p:sp>
        <p:nvSpPr>
          <p:cNvPr id="188" name="Google Shape;188;g2682446946a_0_266">
            <a:extLst>
              <a:ext uri="{FF2B5EF4-FFF2-40B4-BE49-F238E27FC236}">
                <a16:creationId xmlns:a16="http://schemas.microsoft.com/office/drawing/2014/main" id="{01BDF4B8-338D-DF55-86AE-4FF0B2F2E369}"/>
              </a:ext>
            </a:extLst>
          </p:cNvPr>
          <p:cNvSpPr txBox="1"/>
          <p:nvPr/>
        </p:nvSpPr>
        <p:spPr>
          <a:xfrm>
            <a:off x="3287398" y="1706017"/>
            <a:ext cx="7830300" cy="4247276"/>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1200"/>
              </a:spcAft>
              <a:buClr>
                <a:schemeClr val="dk1"/>
              </a:buClr>
              <a:buSzPts val="4000"/>
              <a:buFont typeface="Arial" panose="020B0604020202020204" pitchFamily="34" charset="0"/>
              <a:buChar char="•"/>
            </a:pPr>
            <a:r>
              <a:rPr lang="en-US" sz="4000" dirty="0" err="1">
                <a:solidFill>
                  <a:schemeClr val="dk1"/>
                </a:solidFill>
                <a:latin typeface="Lato"/>
                <a:ea typeface="Lato"/>
                <a:cs typeface="Lato"/>
                <a:sym typeface="Lato"/>
              </a:rPr>
              <a:t>Pregunta</a:t>
            </a:r>
            <a:r>
              <a:rPr lang="en-US" sz="4000" dirty="0">
                <a:solidFill>
                  <a:schemeClr val="dk1"/>
                </a:solidFill>
                <a:latin typeface="Lato"/>
                <a:ea typeface="Lato"/>
                <a:cs typeface="Lato"/>
                <a:sym typeface="Lato"/>
              </a:rPr>
              <a:t> #2: la Ley </a:t>
            </a:r>
            <a:r>
              <a:rPr lang="en-US" sz="4000" dirty="0" err="1">
                <a:solidFill>
                  <a:schemeClr val="dk1"/>
                </a:solidFill>
                <a:latin typeface="Lato"/>
                <a:ea typeface="Lato"/>
                <a:cs typeface="Lato"/>
                <a:sym typeface="Lato"/>
              </a:rPr>
              <a:t>como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espejo</a:t>
            </a:r>
            <a:endParaRPr sz="4000" dirty="0">
              <a:solidFill>
                <a:schemeClr val="dk1"/>
              </a:solidFill>
              <a:latin typeface="Lato"/>
              <a:ea typeface="Lato"/>
              <a:cs typeface="Lato"/>
              <a:sym typeface="Lato"/>
            </a:endParaRPr>
          </a:p>
          <a:p>
            <a:pPr marL="571500" marR="0" lvl="0" indent="-571500" algn="l" rtl="0">
              <a:lnSpc>
                <a:spcPct val="100000"/>
              </a:lnSpc>
              <a:spcBef>
                <a:spcPts val="0"/>
              </a:spcBef>
              <a:spcAft>
                <a:spcPts val="1200"/>
              </a:spcAft>
              <a:buClr>
                <a:schemeClr val="dk1"/>
              </a:buClr>
              <a:buSzPts val="4000"/>
              <a:buFont typeface="Arial" panose="020B0604020202020204" pitchFamily="34" charset="0"/>
              <a:buChar char="•"/>
            </a:pPr>
            <a:r>
              <a:rPr lang="en-US" sz="4000" dirty="0" err="1">
                <a:solidFill>
                  <a:schemeClr val="dk1"/>
                </a:solidFill>
                <a:latin typeface="Lato"/>
                <a:ea typeface="Lato"/>
                <a:cs typeface="Lato"/>
                <a:sym typeface="Lato"/>
              </a:rPr>
              <a:t>Pregunta</a:t>
            </a:r>
            <a:r>
              <a:rPr lang="en-US" sz="4000" dirty="0">
                <a:solidFill>
                  <a:schemeClr val="dk1"/>
                </a:solidFill>
                <a:latin typeface="Lato"/>
                <a:ea typeface="Lato"/>
                <a:cs typeface="Lato"/>
                <a:sym typeface="Lato"/>
              </a:rPr>
              <a:t> #3: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Evangelio</a:t>
            </a:r>
            <a:r>
              <a:rPr lang="en-US" sz="4000" dirty="0">
                <a:solidFill>
                  <a:schemeClr val="dk1"/>
                </a:solidFill>
                <a:latin typeface="Lato"/>
                <a:ea typeface="Lato"/>
                <a:cs typeface="Lato"/>
                <a:sym typeface="Lato"/>
              </a:rPr>
              <a:t>; Jesús </a:t>
            </a:r>
            <a:r>
              <a:rPr lang="en-US" sz="4000" dirty="0" err="1">
                <a:solidFill>
                  <a:schemeClr val="dk1"/>
                </a:solidFill>
                <a:latin typeface="Lato"/>
                <a:ea typeface="Lato"/>
                <a:cs typeface="Lato"/>
                <a:sym typeface="Lato"/>
              </a:rPr>
              <a:t>nos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perdona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gratuitamente</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571500" marR="0" lvl="0" indent="-571500" algn="l" rtl="0">
              <a:lnSpc>
                <a:spcPct val="100000"/>
              </a:lnSpc>
              <a:spcBef>
                <a:spcPts val="0"/>
              </a:spcBef>
              <a:spcAft>
                <a:spcPts val="1200"/>
              </a:spcAft>
              <a:buClr>
                <a:schemeClr val="dk1"/>
              </a:buClr>
              <a:buSzPts val="4000"/>
              <a:buFont typeface="Arial" panose="020B0604020202020204" pitchFamily="34" charset="0"/>
              <a:buChar char="•"/>
            </a:pPr>
            <a:r>
              <a:rPr lang="en-US" sz="4000" dirty="0" err="1">
                <a:solidFill>
                  <a:schemeClr val="dk1"/>
                </a:solidFill>
                <a:latin typeface="Lato"/>
                <a:ea typeface="Lato"/>
                <a:cs typeface="Lato"/>
                <a:sym typeface="Lato"/>
              </a:rPr>
              <a:t>Pregunta</a:t>
            </a:r>
            <a:r>
              <a:rPr lang="en-US" sz="4000" dirty="0">
                <a:solidFill>
                  <a:schemeClr val="dk1"/>
                </a:solidFill>
                <a:latin typeface="Lato"/>
                <a:ea typeface="Lato"/>
                <a:cs typeface="Lato"/>
                <a:sym typeface="Lato"/>
              </a:rPr>
              <a:t> #4: la Ley </a:t>
            </a:r>
            <a:r>
              <a:rPr lang="en-US" sz="4000" dirty="0" err="1">
                <a:solidFill>
                  <a:schemeClr val="dk1"/>
                </a:solidFill>
                <a:latin typeface="Lato"/>
                <a:ea typeface="Lato"/>
                <a:cs typeface="Lato"/>
                <a:sym typeface="Lato"/>
              </a:rPr>
              <a:t>como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guía</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563486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g2682446946a_0_409"/>
          <p:cNvSpPr txBox="1"/>
          <p:nvPr/>
        </p:nvSpPr>
        <p:spPr>
          <a:xfrm>
            <a:off x="5838751" y="1572975"/>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La</a:t>
            </a:r>
            <a:r>
              <a:rPr lang="en-US" sz="4860">
                <a:solidFill>
                  <a:srgbClr val="009444"/>
                </a:solidFill>
                <a:latin typeface="Lato"/>
                <a:ea typeface="Lato"/>
                <a:cs typeface="Lato"/>
                <a:sym typeface="Lato"/>
              </a:rPr>
              <a:t>s Obras</a:t>
            </a:r>
            <a:endParaRPr sz="6000" b="0" i="0" u="none" strike="noStrike" cap="none">
              <a:solidFill>
                <a:srgbClr val="009444"/>
              </a:solidFill>
              <a:latin typeface="Lato"/>
              <a:ea typeface="Lato"/>
              <a:cs typeface="Lato"/>
              <a:sym typeface="Lato"/>
            </a:endParaRPr>
          </a:p>
        </p:txBody>
      </p:sp>
      <p:cxnSp>
        <p:nvCxnSpPr>
          <p:cNvPr id="200" name="Google Shape;200;g2682446946a_0_409"/>
          <p:cNvCxnSpPr/>
          <p:nvPr/>
        </p:nvCxnSpPr>
        <p:spPr>
          <a:xfrm>
            <a:off x="4230827" y="2609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1" name="Google Shape;201;g2682446946a_0_409"/>
          <p:cNvSpPr txBox="1"/>
          <p:nvPr/>
        </p:nvSpPr>
        <p:spPr>
          <a:xfrm>
            <a:off x="5838750" y="2906900"/>
            <a:ext cx="6060900" cy="3221400"/>
          </a:xfrm>
          <a:prstGeom prst="rect">
            <a:avLst/>
          </a:prstGeom>
          <a:noFill/>
          <a:ln>
            <a:noFill/>
          </a:ln>
        </p:spPr>
        <p:txBody>
          <a:bodyPr spcFirstLastPara="1" wrap="square" lIns="91425" tIns="45700" rIns="91425" bIns="45700" anchor="t" anchorCtr="0">
            <a:spAutoFit/>
          </a:bodyPr>
          <a:lstStyle/>
          <a:p>
            <a:pPr marL="514350" lvl="0" indent="-514350" algn="l" rtl="0">
              <a:spcBef>
                <a:spcPts val="0"/>
              </a:spcBef>
              <a:spcAft>
                <a:spcPts val="0"/>
              </a:spcAft>
              <a:buClr>
                <a:schemeClr val="dk1"/>
              </a:buClr>
              <a:buSzPct val="100000"/>
              <a:buFont typeface="+mj-lt"/>
              <a:buAutoNum type="arabicPeriod"/>
            </a:pPr>
            <a:r>
              <a:rPr lang="en-US" sz="3388" i="1" dirty="0">
                <a:solidFill>
                  <a:schemeClr val="dk1"/>
                </a:solidFill>
                <a:latin typeface="Lato"/>
                <a:ea typeface="Lato"/>
                <a:cs typeface="Lato"/>
                <a:sym typeface="Lato"/>
              </a:rPr>
              <a:t>El </a:t>
            </a:r>
            <a:r>
              <a:rPr lang="en-US" sz="3388" i="1" dirty="0" err="1">
                <a:solidFill>
                  <a:schemeClr val="dk1"/>
                </a:solidFill>
                <a:latin typeface="Lato"/>
                <a:ea typeface="Lato"/>
                <a:cs typeface="Lato"/>
                <a:sym typeface="Lato"/>
              </a:rPr>
              <a:t>perdón</a:t>
            </a:r>
            <a:r>
              <a:rPr lang="en-US" sz="3388" i="1" dirty="0">
                <a:solidFill>
                  <a:schemeClr val="dk1"/>
                </a:solidFill>
                <a:latin typeface="Lato"/>
                <a:ea typeface="Lato"/>
                <a:cs typeface="Lato"/>
                <a:sym typeface="Lato"/>
              </a:rPr>
              <a:t> no </a:t>
            </a:r>
            <a:r>
              <a:rPr lang="en-US" sz="3388" i="1" dirty="0" err="1">
                <a:solidFill>
                  <a:schemeClr val="dk1"/>
                </a:solidFill>
                <a:latin typeface="Lato"/>
                <a:ea typeface="Lato"/>
                <a:cs typeface="Lato"/>
                <a:sym typeface="Lato"/>
              </a:rPr>
              <a:t>depende</a:t>
            </a:r>
            <a:r>
              <a:rPr lang="en-US" sz="3388" i="1" dirty="0">
                <a:solidFill>
                  <a:schemeClr val="dk1"/>
                </a:solidFill>
                <a:latin typeface="Lato"/>
                <a:ea typeface="Lato"/>
                <a:cs typeface="Lato"/>
                <a:sym typeface="Lato"/>
              </a:rPr>
              <a:t> de </a:t>
            </a:r>
            <a:r>
              <a:rPr lang="en-US" sz="3388" i="1" dirty="0" err="1">
                <a:solidFill>
                  <a:schemeClr val="dk1"/>
                </a:solidFill>
                <a:latin typeface="Lato"/>
                <a:ea typeface="Lato"/>
                <a:cs typeface="Lato"/>
                <a:sym typeface="Lato"/>
              </a:rPr>
              <a:t>nuestras</a:t>
            </a:r>
            <a:r>
              <a:rPr lang="en-US" sz="3388" i="1" dirty="0">
                <a:solidFill>
                  <a:schemeClr val="dk1"/>
                </a:solidFill>
                <a:latin typeface="Lato"/>
                <a:ea typeface="Lato"/>
                <a:cs typeface="Lato"/>
                <a:sym typeface="Lato"/>
              </a:rPr>
              <a:t> </a:t>
            </a:r>
            <a:r>
              <a:rPr lang="en-US" sz="3388" i="1" dirty="0" err="1">
                <a:solidFill>
                  <a:schemeClr val="dk1"/>
                </a:solidFill>
                <a:latin typeface="Lato"/>
                <a:ea typeface="Lato"/>
                <a:cs typeface="Lato"/>
                <a:sym typeface="Lato"/>
              </a:rPr>
              <a:t>obras</a:t>
            </a:r>
            <a:r>
              <a:rPr lang="en-US" sz="3388" i="1" dirty="0">
                <a:solidFill>
                  <a:schemeClr val="dk1"/>
                </a:solidFill>
                <a:latin typeface="Lato"/>
                <a:ea typeface="Lato"/>
                <a:cs typeface="Lato"/>
                <a:sym typeface="Lato"/>
              </a:rPr>
              <a:t>. </a:t>
            </a:r>
            <a:endParaRPr sz="3388" i="1" dirty="0">
              <a:solidFill>
                <a:schemeClr val="dk1"/>
              </a:solidFill>
              <a:latin typeface="Lato"/>
              <a:ea typeface="Lato"/>
              <a:cs typeface="Lato"/>
              <a:sym typeface="Lato"/>
            </a:endParaRPr>
          </a:p>
          <a:p>
            <a:pPr marL="514350" lvl="0" indent="-514350" algn="l" rtl="0">
              <a:spcBef>
                <a:spcPts val="0"/>
              </a:spcBef>
              <a:spcAft>
                <a:spcPts val="0"/>
              </a:spcAft>
              <a:buClr>
                <a:schemeClr val="dk1"/>
              </a:buClr>
              <a:buSzPct val="100000"/>
              <a:buFont typeface="+mj-lt"/>
              <a:buAutoNum type="arabicPeriod"/>
            </a:pPr>
            <a:r>
              <a:rPr lang="en-US" sz="3388" i="1" dirty="0">
                <a:solidFill>
                  <a:schemeClr val="dk1"/>
                </a:solidFill>
                <a:latin typeface="Lato"/>
                <a:ea typeface="Lato"/>
                <a:cs typeface="Lato"/>
                <a:sym typeface="Lato"/>
              </a:rPr>
              <a:t>El </a:t>
            </a:r>
            <a:r>
              <a:rPr lang="en-US" sz="3388" i="1" dirty="0" err="1">
                <a:solidFill>
                  <a:schemeClr val="dk1"/>
                </a:solidFill>
                <a:latin typeface="Lato"/>
                <a:ea typeface="Lato"/>
                <a:cs typeface="Lato"/>
                <a:sym typeface="Lato"/>
              </a:rPr>
              <a:t>perdón</a:t>
            </a:r>
            <a:r>
              <a:rPr lang="en-US" sz="3388" i="1" dirty="0">
                <a:solidFill>
                  <a:schemeClr val="dk1"/>
                </a:solidFill>
                <a:latin typeface="Lato"/>
                <a:ea typeface="Lato"/>
                <a:cs typeface="Lato"/>
                <a:sym typeface="Lato"/>
              </a:rPr>
              <a:t> </a:t>
            </a:r>
            <a:r>
              <a:rPr lang="en-US" sz="3388" i="1" dirty="0" err="1">
                <a:solidFill>
                  <a:schemeClr val="dk1"/>
                </a:solidFill>
                <a:latin typeface="Lato"/>
                <a:ea typeface="Lato"/>
                <a:cs typeface="Lato"/>
                <a:sym typeface="Lato"/>
              </a:rPr>
              <a:t>nos</a:t>
            </a:r>
            <a:r>
              <a:rPr lang="en-US" sz="3388" i="1" dirty="0">
                <a:solidFill>
                  <a:schemeClr val="dk1"/>
                </a:solidFill>
                <a:latin typeface="Lato"/>
                <a:ea typeface="Lato"/>
                <a:cs typeface="Lato"/>
                <a:sym typeface="Lato"/>
              </a:rPr>
              <a:t> </a:t>
            </a:r>
            <a:r>
              <a:rPr lang="en-US" sz="3388" i="1" dirty="0" err="1">
                <a:solidFill>
                  <a:schemeClr val="dk1"/>
                </a:solidFill>
                <a:latin typeface="Lato"/>
                <a:ea typeface="Lato"/>
                <a:cs typeface="Lato"/>
                <a:sym typeface="Lato"/>
              </a:rPr>
              <a:t>motiva</a:t>
            </a:r>
            <a:r>
              <a:rPr lang="en-US" sz="3388" i="1" dirty="0">
                <a:solidFill>
                  <a:schemeClr val="dk1"/>
                </a:solidFill>
                <a:latin typeface="Lato"/>
                <a:ea typeface="Lato"/>
                <a:cs typeface="Lato"/>
                <a:sym typeface="Lato"/>
              </a:rPr>
              <a:t> a </a:t>
            </a:r>
            <a:r>
              <a:rPr lang="en-US" sz="3388" i="1" dirty="0" err="1">
                <a:solidFill>
                  <a:schemeClr val="dk1"/>
                </a:solidFill>
                <a:latin typeface="Lato"/>
                <a:ea typeface="Lato"/>
                <a:cs typeface="Lato"/>
                <a:sym typeface="Lato"/>
              </a:rPr>
              <a:t>hacer</a:t>
            </a:r>
            <a:r>
              <a:rPr lang="en-US" sz="3388" i="1" dirty="0">
                <a:solidFill>
                  <a:schemeClr val="dk1"/>
                </a:solidFill>
                <a:latin typeface="Lato"/>
                <a:ea typeface="Lato"/>
                <a:cs typeface="Lato"/>
                <a:sym typeface="Lato"/>
              </a:rPr>
              <a:t> </a:t>
            </a:r>
            <a:r>
              <a:rPr lang="en-US" sz="3388" i="1" dirty="0" err="1">
                <a:solidFill>
                  <a:schemeClr val="dk1"/>
                </a:solidFill>
                <a:latin typeface="Lato"/>
                <a:ea typeface="Lato"/>
                <a:cs typeface="Lato"/>
                <a:sym typeface="Lato"/>
              </a:rPr>
              <a:t>buenas</a:t>
            </a:r>
            <a:r>
              <a:rPr lang="en-US" sz="3388" i="1" dirty="0">
                <a:solidFill>
                  <a:schemeClr val="dk1"/>
                </a:solidFill>
                <a:latin typeface="Lato"/>
                <a:ea typeface="Lato"/>
                <a:cs typeface="Lato"/>
                <a:sym typeface="Lato"/>
              </a:rPr>
              <a:t> </a:t>
            </a:r>
            <a:r>
              <a:rPr lang="en-US" sz="3388" i="1" dirty="0" err="1">
                <a:solidFill>
                  <a:schemeClr val="dk1"/>
                </a:solidFill>
                <a:latin typeface="Lato"/>
                <a:ea typeface="Lato"/>
                <a:cs typeface="Lato"/>
                <a:sym typeface="Lato"/>
              </a:rPr>
              <a:t>obras</a:t>
            </a:r>
            <a:r>
              <a:rPr lang="en-US" sz="3388" i="1" dirty="0">
                <a:solidFill>
                  <a:schemeClr val="dk1"/>
                </a:solidFill>
                <a:latin typeface="Lato"/>
                <a:ea typeface="Lato"/>
                <a:cs typeface="Lato"/>
                <a:sym typeface="Lato"/>
              </a:rPr>
              <a:t>. </a:t>
            </a:r>
            <a:endParaRPr sz="3388" i="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388"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88"/>
              <a:buFont typeface="Arial"/>
              <a:buNone/>
            </a:pPr>
            <a:endParaRPr sz="3388" i="1" dirty="0">
              <a:solidFill>
                <a:schemeClr val="dk1"/>
              </a:solidFill>
              <a:latin typeface="Lato"/>
              <a:ea typeface="Lato"/>
              <a:cs typeface="Lato"/>
              <a:sym typeface="Lato"/>
            </a:endParaRPr>
          </a:p>
        </p:txBody>
      </p:sp>
      <p:sp>
        <p:nvSpPr>
          <p:cNvPr id="202" name="Google Shape;202;g2682446946a_0_40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g2682446946a_0_40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04" name="Google Shape;204;g2682446946a_0_409"/>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05" name="Google Shape;205;g2682446946a_0_40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pic>
        <p:nvPicPr>
          <p:cNvPr id="193" name="Google Shape;193;g268c6ed6e26_0_2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4" name="Google Shape;194;g268c6ed6e26_0_20"/>
          <p:cNvSpPr/>
          <p:nvPr/>
        </p:nvSpPr>
        <p:spPr>
          <a:xfrm>
            <a:off x="1755900" y="1656450"/>
            <a:ext cx="8680200" cy="3545100"/>
          </a:xfrm>
          <a:prstGeom prst="rightArrow">
            <a:avLst>
              <a:gd name="adj1" fmla="val 50000"/>
              <a:gd name="adj2" fmla="val 50000"/>
            </a:avLst>
          </a:prstGeom>
          <a:solidFill>
            <a:srgbClr val="E3BB3D"/>
          </a:solidFill>
          <a:ln w="9525" cap="flat" cmpd="sng">
            <a:solidFill>
              <a:srgbClr val="E3BB3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500" b="1">
                <a:solidFill>
                  <a:schemeClr val="lt1"/>
                </a:solidFill>
                <a:latin typeface="Lato"/>
                <a:ea typeface="Lato"/>
                <a:cs typeface="Lato"/>
                <a:sym typeface="Lato"/>
              </a:rPr>
              <a:t>El Siguiente Paso</a:t>
            </a:r>
            <a:endParaRPr sz="4500" b="1">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682446946a_0_371"/>
          <p:cNvSpPr txBox="1"/>
          <p:nvPr/>
        </p:nvSpPr>
        <p:spPr>
          <a:xfrm>
            <a:off x="3331351" y="2444831"/>
            <a:ext cx="8042400" cy="37866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“...la Biblia </a:t>
            </a:r>
            <a:r>
              <a:rPr lang="en-US" sz="4000" dirty="0" err="1">
                <a:solidFill>
                  <a:schemeClr val="dk1"/>
                </a:solidFill>
                <a:latin typeface="Lato"/>
                <a:ea typeface="Lato"/>
                <a:cs typeface="Lato"/>
                <a:sym typeface="Lato"/>
              </a:rPr>
              <a:t>tiene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una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respuesta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diferente</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a:t>
            </a:r>
            <a:r>
              <a:rPr lang="en-US" sz="4000" dirty="0" err="1">
                <a:solidFill>
                  <a:schemeClr val="dk1"/>
                </a:solidFill>
                <a:latin typeface="Lato"/>
                <a:ea typeface="Lato"/>
                <a:cs typeface="Lato"/>
                <a:sym typeface="Lato"/>
              </a:rPr>
              <a:t>leamos</a:t>
            </a:r>
            <a:r>
              <a:rPr lang="en-US" sz="4000" dirty="0">
                <a:solidFill>
                  <a:schemeClr val="dk1"/>
                </a:solidFill>
                <a:latin typeface="Lato"/>
                <a:ea typeface="Lato"/>
                <a:cs typeface="Lato"/>
                <a:sym typeface="Lato"/>
              </a:rPr>
              <a:t> un </a:t>
            </a:r>
            <a:r>
              <a:rPr lang="en-US" sz="4000" dirty="0" err="1">
                <a:solidFill>
                  <a:schemeClr val="dk1"/>
                </a:solidFill>
                <a:latin typeface="Lato"/>
                <a:ea typeface="Lato"/>
                <a:cs typeface="Lato"/>
                <a:sym typeface="Lato"/>
              </a:rPr>
              <a:t>versículo</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"Lo </a:t>
            </a:r>
            <a:r>
              <a:rPr lang="en-US" sz="4000" dirty="0" err="1">
                <a:solidFill>
                  <a:schemeClr val="dk1"/>
                </a:solidFill>
                <a:latin typeface="Lato"/>
                <a:ea typeface="Lato"/>
                <a:cs typeface="Lato"/>
                <a:sym typeface="Lato"/>
              </a:rPr>
              <a:t>siento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pero</a:t>
            </a:r>
            <a:r>
              <a:rPr lang="en-US" sz="4000" dirty="0">
                <a:solidFill>
                  <a:schemeClr val="dk1"/>
                </a:solidFill>
                <a:latin typeface="Lato"/>
                <a:ea typeface="Lato"/>
                <a:cs typeface="Lato"/>
                <a:sym typeface="Lato"/>
              </a:rPr>
              <a:t> la Biblia no dice </a:t>
            </a:r>
            <a:r>
              <a:rPr lang="en-US" sz="4000" dirty="0" err="1">
                <a:solidFill>
                  <a:schemeClr val="dk1"/>
                </a:solidFill>
                <a:latin typeface="Lato"/>
                <a:ea typeface="Lato"/>
                <a:cs typeface="Lato"/>
                <a:sym typeface="Lato"/>
              </a:rPr>
              <a:t>eso</a:t>
            </a:r>
            <a:r>
              <a:rPr lang="en-US" sz="4000" dirty="0">
                <a:solidFill>
                  <a:schemeClr val="dk1"/>
                </a:solidFill>
                <a:latin typeface="Lato"/>
                <a:ea typeface="Lato"/>
                <a:cs typeface="Lato"/>
                <a:sym typeface="Lato"/>
              </a:rPr>
              <a:t>. ¿Podemos </a:t>
            </a:r>
            <a:r>
              <a:rPr lang="en-US" sz="4000" dirty="0" err="1">
                <a:solidFill>
                  <a:schemeClr val="dk1"/>
                </a:solidFill>
                <a:latin typeface="Lato"/>
                <a:ea typeface="Lato"/>
                <a:cs typeface="Lato"/>
                <a:sym typeface="Lato"/>
              </a:rPr>
              <a:t>buscar</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juntos</a:t>
            </a:r>
            <a:r>
              <a:rPr lang="en-US" sz="4000" dirty="0">
                <a:solidFill>
                  <a:schemeClr val="dk1"/>
                </a:solidFill>
                <a:latin typeface="Lato"/>
                <a:ea typeface="Lato"/>
                <a:cs typeface="Lato"/>
                <a:sym typeface="Lato"/>
              </a:rPr>
              <a:t> lo que dice?"</a:t>
            </a:r>
            <a:endParaRPr sz="4000" dirty="0">
              <a:solidFill>
                <a:schemeClr val="dk1"/>
              </a:solidFill>
              <a:latin typeface="Lato"/>
              <a:ea typeface="Lato"/>
              <a:cs typeface="Lato"/>
              <a:sym typeface="Lato"/>
            </a:endParaRPr>
          </a:p>
        </p:txBody>
      </p:sp>
      <p:sp>
        <p:nvSpPr>
          <p:cNvPr id="220" name="Google Shape;220;g2682446946a_0_37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682446946a_0_37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2" name="Google Shape;222;g2682446946a_0_371"/>
          <p:cNvSpPr txBox="1"/>
          <p:nvPr/>
        </p:nvSpPr>
        <p:spPr>
          <a:xfrm>
            <a:off x="3285751" y="666108"/>
            <a:ext cx="81336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Corregir</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respuestas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incorrectas</a:t>
            </a:r>
            <a:r>
              <a:rPr lang="en-US" sz="4860" dirty="0">
                <a:solidFill>
                  <a:srgbClr val="009444"/>
                </a:solidFill>
                <a:latin typeface="Lato"/>
                <a:ea typeface="Lato"/>
                <a:cs typeface="Lato"/>
                <a:sym typeface="Lato"/>
              </a:rPr>
              <a:t> con amor</a:t>
            </a:r>
            <a:endParaRPr sz="4860" b="0" i="0" u="none" strike="noStrike" cap="none" dirty="0">
              <a:solidFill>
                <a:srgbClr val="009444"/>
              </a:solidFill>
              <a:latin typeface="Lato"/>
              <a:ea typeface="Lato"/>
              <a:cs typeface="Lato"/>
              <a:sym typeface="Lato"/>
            </a:endParaRPr>
          </a:p>
        </p:txBody>
      </p:sp>
      <p:pic>
        <p:nvPicPr>
          <p:cNvPr id="223" name="Google Shape;223;g2682446946a_0_371"/>
          <p:cNvPicPr preferRelativeResize="0"/>
          <p:nvPr/>
        </p:nvPicPr>
        <p:blipFill rotWithShape="1">
          <a:blip r:embed="rId4">
            <a:alphaModFix/>
          </a:blip>
          <a:srcRect/>
          <a:stretch/>
        </p:blipFill>
        <p:spPr>
          <a:xfrm>
            <a:off x="-585803" y="1253137"/>
            <a:ext cx="4351725" cy="4351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g2682446946a_0_284"/>
          <p:cNvSpPr txBox="1"/>
          <p:nvPr/>
        </p:nvSpPr>
        <p:spPr>
          <a:xfrm>
            <a:off x="3432244" y="2227950"/>
            <a:ext cx="736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b="0" i="0" u="none" strike="noStrike" cap="none" dirty="0" err="1">
                <a:solidFill>
                  <a:srgbClr val="009444"/>
                </a:solidFill>
                <a:latin typeface="Lato"/>
                <a:ea typeface="Lato"/>
                <a:cs typeface="Lato"/>
                <a:sym typeface="Lato"/>
              </a:rPr>
              <a:t>Juego</a:t>
            </a:r>
            <a:r>
              <a:rPr lang="en-US" sz="4860" b="0" i="0" u="none" strike="noStrike" cap="none" dirty="0">
                <a:solidFill>
                  <a:srgbClr val="009444"/>
                </a:solidFill>
                <a:latin typeface="Lato"/>
                <a:ea typeface="Lato"/>
                <a:cs typeface="Lato"/>
                <a:sym typeface="Lato"/>
              </a:rPr>
              <a:t> de roles:</a:t>
            </a:r>
            <a:endParaRPr sz="4860" b="0" i="0" u="none" strike="noStrike" cap="none" dirty="0">
              <a:solidFill>
                <a:srgbClr val="009444"/>
              </a:solidFill>
              <a:latin typeface="Lato"/>
              <a:ea typeface="Lato"/>
              <a:cs typeface="Lato"/>
              <a:sym typeface="Lato"/>
            </a:endParaRPr>
          </a:p>
        </p:txBody>
      </p:sp>
      <p:sp>
        <p:nvSpPr>
          <p:cNvPr id="211" name="Google Shape;211;g2682446946a_0_2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682446946a_0_28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3" name="Google Shape;213;g2682446946a_0_284"/>
          <p:cNvPicPr preferRelativeResize="0"/>
          <p:nvPr/>
        </p:nvPicPr>
        <p:blipFill rotWithShape="1">
          <a:blip r:embed="rId4">
            <a:alphaModFix/>
          </a:blip>
          <a:srcRect/>
          <a:stretch/>
        </p:blipFill>
        <p:spPr>
          <a:xfrm>
            <a:off x="-439201" y="1460358"/>
            <a:ext cx="4165800" cy="4165800"/>
          </a:xfrm>
          <a:prstGeom prst="rect">
            <a:avLst/>
          </a:prstGeom>
          <a:noFill/>
          <a:ln>
            <a:noFill/>
          </a:ln>
        </p:spPr>
      </p:pic>
      <p:sp>
        <p:nvSpPr>
          <p:cNvPr id="214" name="Google Shape;214;g2682446946a_0_284"/>
          <p:cNvSpPr txBox="1"/>
          <p:nvPr/>
        </p:nvSpPr>
        <p:spPr>
          <a:xfrm>
            <a:off x="3579422" y="3151908"/>
            <a:ext cx="73626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Corregir</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respuestas</a:t>
            </a:r>
            <a:r>
              <a:rPr lang="en-US" sz="4000" dirty="0">
                <a:solidFill>
                  <a:schemeClr val="dk1"/>
                </a:solidFill>
                <a:latin typeface="Lato"/>
                <a:ea typeface="Lato"/>
                <a:cs typeface="Lato"/>
                <a:sym typeface="Lato"/>
              </a:rPr>
              <a:t> </a:t>
            </a:r>
            <a:endParaRPr sz="4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incorrectas</a:t>
            </a:r>
            <a:r>
              <a:rPr lang="en-US" sz="4000" dirty="0">
                <a:solidFill>
                  <a:schemeClr val="dk1"/>
                </a:solidFill>
                <a:latin typeface="Lato"/>
                <a:ea typeface="Lato"/>
                <a:cs typeface="Lato"/>
                <a:sym typeface="Lato"/>
              </a:rPr>
              <a:t> con amor</a:t>
            </a:r>
            <a:endParaRPr sz="4000" b="0" i="0" u="none" strike="noStrike" cap="none"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68c6ed6e26_0_38"/>
          <p:cNvSpPr/>
          <p:nvPr/>
        </p:nvSpPr>
        <p:spPr>
          <a:xfrm rot="10800000">
            <a:off x="3875950" y="724340"/>
            <a:ext cx="49935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29" name="Google Shape;229;g268c6ed6e26_0_38"/>
          <p:cNvSpPr/>
          <p:nvPr/>
        </p:nvSpPr>
        <p:spPr>
          <a:xfrm rot="10800000">
            <a:off x="3875950" y="2160714"/>
            <a:ext cx="49935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30" name="Google Shape;230;g268c6ed6e26_0_38"/>
          <p:cNvSpPr txBox="1"/>
          <p:nvPr/>
        </p:nvSpPr>
        <p:spPr>
          <a:xfrm>
            <a:off x="4044394" y="2160653"/>
            <a:ext cx="4824900" cy="1106100"/>
          </a:xfrm>
          <a:prstGeom prst="rect">
            <a:avLst/>
          </a:prstGeom>
          <a:solidFill>
            <a:srgbClr val="FFDD8B"/>
          </a:solidFill>
          <a:ln>
            <a:noFill/>
          </a:ln>
        </p:spPr>
        <p:txBody>
          <a:bodyPr spcFirstLastPara="1" wrap="square" lIns="487775" tIns="160000" rIns="298700" bIns="1600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3500" b="1">
                <a:solidFill>
                  <a:srgbClr val="009444"/>
                </a:solidFill>
                <a:latin typeface="Lato"/>
                <a:ea typeface="Lato"/>
                <a:cs typeface="Lato"/>
                <a:sym typeface="Lato"/>
              </a:rPr>
              <a:t>INVITAR</a:t>
            </a:r>
            <a:endParaRPr sz="3500" b="1">
              <a:solidFill>
                <a:srgbClr val="009444"/>
              </a:solidFill>
              <a:latin typeface="Lato"/>
              <a:ea typeface="Lato"/>
              <a:cs typeface="Lato"/>
              <a:sym typeface="Lato"/>
            </a:endParaRPr>
          </a:p>
        </p:txBody>
      </p:sp>
      <p:sp>
        <p:nvSpPr>
          <p:cNvPr id="231" name="Google Shape;231;g268c6ed6e26_0_38"/>
          <p:cNvSpPr/>
          <p:nvPr/>
        </p:nvSpPr>
        <p:spPr>
          <a:xfrm>
            <a:off x="3322542" y="2160635"/>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32" name="Google Shape;232;g268c6ed6e26_0_38"/>
          <p:cNvSpPr/>
          <p:nvPr/>
        </p:nvSpPr>
        <p:spPr>
          <a:xfrm rot="10800000">
            <a:off x="3875950" y="3597088"/>
            <a:ext cx="49935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33" name="Google Shape;233;g268c6ed6e26_0_38"/>
          <p:cNvSpPr txBox="1"/>
          <p:nvPr/>
        </p:nvSpPr>
        <p:spPr>
          <a:xfrm>
            <a:off x="4044394" y="3597017"/>
            <a:ext cx="4824900" cy="1106100"/>
          </a:xfrm>
          <a:prstGeom prst="rect">
            <a:avLst/>
          </a:prstGeom>
          <a:solidFill>
            <a:srgbClr val="FFDD8B"/>
          </a:solidFill>
          <a:ln>
            <a:noFill/>
          </a:ln>
        </p:spPr>
        <p:txBody>
          <a:bodyPr spcFirstLastPara="1" wrap="square" lIns="487775" tIns="160000" rIns="298700" bIns="1600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3500" b="1">
                <a:solidFill>
                  <a:srgbClr val="009444"/>
                </a:solidFill>
                <a:latin typeface="Lato"/>
                <a:ea typeface="Lato"/>
                <a:cs typeface="Lato"/>
                <a:sym typeface="Lato"/>
              </a:rPr>
              <a:t>ENSEÑAR</a:t>
            </a:r>
            <a:endParaRPr sz="3500" b="1">
              <a:solidFill>
                <a:srgbClr val="009444"/>
              </a:solidFill>
              <a:latin typeface="Lato"/>
              <a:ea typeface="Lato"/>
              <a:cs typeface="Lato"/>
              <a:sym typeface="Lato"/>
            </a:endParaRPr>
          </a:p>
        </p:txBody>
      </p:sp>
      <p:sp>
        <p:nvSpPr>
          <p:cNvPr id="234" name="Google Shape;234;g268c6ed6e26_0_38"/>
          <p:cNvSpPr/>
          <p:nvPr/>
        </p:nvSpPr>
        <p:spPr>
          <a:xfrm>
            <a:off x="3322542" y="3597005"/>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35" name="Google Shape;235;g268c6ed6e26_0_38"/>
          <p:cNvSpPr txBox="1"/>
          <p:nvPr/>
        </p:nvSpPr>
        <p:spPr>
          <a:xfrm>
            <a:off x="3513638" y="2110456"/>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236" name="Google Shape;236;g268c6ed6e26_0_38"/>
          <p:cNvSpPr txBox="1"/>
          <p:nvPr/>
        </p:nvSpPr>
        <p:spPr>
          <a:xfrm>
            <a:off x="3513637" y="3563782"/>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pic>
        <p:nvPicPr>
          <p:cNvPr id="237" name="Google Shape;237;g268c6ed6e26_0_3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8" name="Google Shape;238;g268c6ed6e26_0_38"/>
          <p:cNvSpPr txBox="1"/>
          <p:nvPr/>
        </p:nvSpPr>
        <p:spPr>
          <a:xfrm>
            <a:off x="4044394" y="724288"/>
            <a:ext cx="4824900" cy="1106100"/>
          </a:xfrm>
          <a:prstGeom prst="rect">
            <a:avLst/>
          </a:prstGeom>
          <a:solidFill>
            <a:srgbClr val="FFDD8B"/>
          </a:solidFill>
          <a:ln>
            <a:noFill/>
          </a:ln>
        </p:spPr>
        <p:txBody>
          <a:bodyPr spcFirstLastPara="1" wrap="square" lIns="487775" tIns="160000" rIns="298700" bIns="1600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3500" b="1">
                <a:solidFill>
                  <a:srgbClr val="009444"/>
                </a:solidFill>
                <a:latin typeface="Lato"/>
                <a:ea typeface="Lato"/>
                <a:cs typeface="Lato"/>
                <a:sym typeface="Lato"/>
              </a:rPr>
              <a:t>IDENTIFICAR</a:t>
            </a:r>
            <a:endParaRPr sz="3500" b="1">
              <a:solidFill>
                <a:srgbClr val="009444"/>
              </a:solidFill>
              <a:latin typeface="Lato"/>
              <a:ea typeface="Lato"/>
              <a:cs typeface="Lato"/>
              <a:sym typeface="Lato"/>
            </a:endParaRPr>
          </a:p>
        </p:txBody>
      </p:sp>
      <p:sp>
        <p:nvSpPr>
          <p:cNvPr id="239" name="Google Shape;239;g268c6ed6e26_0_38"/>
          <p:cNvSpPr/>
          <p:nvPr/>
        </p:nvSpPr>
        <p:spPr>
          <a:xfrm>
            <a:off x="3322542" y="724265"/>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0" name="Google Shape;240;g268c6ed6e26_0_38"/>
          <p:cNvSpPr txBox="1"/>
          <p:nvPr/>
        </p:nvSpPr>
        <p:spPr>
          <a:xfrm>
            <a:off x="3492731" y="640285"/>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
        <p:nvSpPr>
          <p:cNvPr id="241" name="Google Shape;241;g268c6ed6e26_0_38"/>
          <p:cNvSpPr/>
          <p:nvPr/>
        </p:nvSpPr>
        <p:spPr>
          <a:xfrm rot="10800000">
            <a:off x="3875950" y="5050413"/>
            <a:ext cx="49935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2" name="Google Shape;242;g268c6ed6e26_0_38"/>
          <p:cNvSpPr txBox="1"/>
          <p:nvPr/>
        </p:nvSpPr>
        <p:spPr>
          <a:xfrm>
            <a:off x="4044394" y="5050342"/>
            <a:ext cx="48249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3500" b="1">
                <a:solidFill>
                  <a:srgbClr val="009444"/>
                </a:solidFill>
                <a:latin typeface="Lato"/>
                <a:ea typeface="Lato"/>
                <a:cs typeface="Lato"/>
                <a:sym typeface="Lato"/>
              </a:rPr>
              <a:t>INFORMAR</a:t>
            </a:r>
            <a:endParaRPr sz="3500" b="1" i="0" u="none" strike="noStrike" cap="none">
              <a:solidFill>
                <a:schemeClr val="dk1"/>
              </a:solidFill>
              <a:latin typeface="Lato"/>
              <a:ea typeface="Lato"/>
              <a:cs typeface="Lato"/>
              <a:sym typeface="Lato"/>
            </a:endParaRPr>
          </a:p>
        </p:txBody>
      </p:sp>
      <p:sp>
        <p:nvSpPr>
          <p:cNvPr id="243" name="Google Shape;243;g268c6ed6e26_0_38"/>
          <p:cNvSpPr/>
          <p:nvPr/>
        </p:nvSpPr>
        <p:spPr>
          <a:xfrm>
            <a:off x="3322542" y="505033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4" name="Google Shape;244;g268c6ed6e26_0_38"/>
          <p:cNvSpPr txBox="1"/>
          <p:nvPr/>
        </p:nvSpPr>
        <p:spPr>
          <a:xfrm>
            <a:off x="3513637" y="50171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a:solidFill>
                  <a:schemeClr val="lt1"/>
                </a:solidFill>
                <a:latin typeface="Lato"/>
                <a:ea typeface="Lato"/>
                <a:cs typeface="Lato"/>
                <a:sym typeface="Lato"/>
              </a:rPr>
              <a:t>4</a:t>
            </a:r>
            <a:endParaRPr sz="1400" b="1" i="0" u="none" strike="noStrike" cap="none">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g2b5a1eaf5a7_0_417"/>
          <p:cNvSpPr txBox="1"/>
          <p:nvPr/>
        </p:nvSpPr>
        <p:spPr>
          <a:xfrm>
            <a:off x="3770927" y="197115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257" name="Google Shape;257;g2b5a1eaf5a7_0_417"/>
          <p:cNvCxnSpPr/>
          <p:nvPr/>
        </p:nvCxnSpPr>
        <p:spPr>
          <a:xfrm>
            <a:off x="3529034" y="342317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8" name="Google Shape;258;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g2b5a1eaf5a7_0_417"/>
          <p:cNvPicPr preferRelativeResize="0"/>
          <p:nvPr/>
        </p:nvPicPr>
        <p:blipFill rotWithShape="1">
          <a:blip r:embed="rId3">
            <a:alphaModFix/>
          </a:blip>
          <a:srcRect/>
          <a:stretch/>
        </p:blipFill>
        <p:spPr>
          <a:xfrm>
            <a:off x="80901" y="1460358"/>
            <a:ext cx="3125596" cy="3218436"/>
          </a:xfrm>
          <a:prstGeom prst="rect">
            <a:avLst/>
          </a:prstGeom>
          <a:noFill/>
          <a:ln>
            <a:noFill/>
          </a:ln>
          <a:effectLst>
            <a:outerShdw blurRad="50800" dist="38100" dir="2700000" algn="tl" rotWithShape="0">
              <a:srgbClr val="000000">
                <a:alpha val="40000"/>
              </a:srgbClr>
            </a:outerShdw>
          </a:effectLst>
        </p:spPr>
      </p:pic>
      <p:sp>
        <p:nvSpPr>
          <p:cNvPr id="260" name="Google Shape;260;g2b5a1eaf5a7_0_417"/>
          <p:cNvSpPr txBox="1"/>
          <p:nvPr/>
        </p:nvSpPr>
        <p:spPr>
          <a:xfrm>
            <a:off x="3649427" y="3806305"/>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261" name="Google Shape;261;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g2adf2547317_0_0"/>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267" name="Google Shape;26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269" name="Google Shape;26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g2adf2547317_0_9"/>
          <p:cNvSpPr txBox="1"/>
          <p:nvPr/>
        </p:nvSpPr>
        <p:spPr>
          <a:xfrm>
            <a:off x="3641607"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275" name="Google Shape;27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277" name="Google Shape;27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85" name="Google Shape;28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86" name="Google Shape;28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87" name="Google Shape;28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64806" y="2260151"/>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1</a:t>
            </a:r>
            <a:r>
              <a:rPr lang="en-US" sz="4860" dirty="0">
                <a:solidFill>
                  <a:srgbClr val="009444"/>
                </a:solidFill>
                <a:latin typeface="Lato"/>
                <a:ea typeface="Lato"/>
                <a:cs typeface="Lato"/>
                <a:sym typeface="Lato"/>
              </a:rPr>
              <a:t>2</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432" y="342900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764806" y="3820333"/>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Los Cuatro </a:t>
            </a:r>
            <a:r>
              <a:rPr lang="en-US" sz="3888" b="0" i="0" u="none" strike="noStrike" cap="none" dirty="0" err="1">
                <a:solidFill>
                  <a:schemeClr val="dk1"/>
                </a:solidFill>
                <a:latin typeface="Lato"/>
                <a:ea typeface="Lato"/>
                <a:cs typeface="Lato"/>
                <a:sym typeface="Lato"/>
              </a:rPr>
              <a:t>Conceptos</a:t>
            </a:r>
            <a:r>
              <a:rPr lang="en-US" sz="3888" b="0" i="0" u="none" strike="noStrike" cap="none"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Obras</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674" y="174727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287477"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Invocación</a:t>
            </a:r>
            <a:r>
              <a:rPr lang="en-US" sz="4860" b="0" i="0" u="none" strike="noStrike" cap="none" dirty="0">
                <a:solidFill>
                  <a:srgbClr val="009444"/>
                </a:solidFill>
                <a:latin typeface="Lato"/>
                <a:ea typeface="Lato"/>
                <a:cs typeface="Lato"/>
                <a:sym typeface="Lato"/>
              </a:rPr>
              <a:t> u </a:t>
            </a:r>
            <a:r>
              <a:rPr lang="en-US" sz="4860" b="0" i="0" u="none" strike="noStrike" cap="none" dirty="0" err="1">
                <a:solidFill>
                  <a:srgbClr val="009444"/>
                </a:solidFill>
                <a:latin typeface="Lato"/>
                <a:ea typeface="Lato"/>
                <a:cs typeface="Lato"/>
                <a:sym typeface="Lato"/>
              </a:rPr>
              <a:t>Orac</a:t>
            </a:r>
            <a:r>
              <a:rPr lang="en-US" sz="4860" dirty="0" err="1">
                <a:solidFill>
                  <a:srgbClr val="009444"/>
                </a:solidFill>
                <a:latin typeface="Lato"/>
                <a:ea typeface="Lato"/>
                <a:cs typeface="Lato"/>
                <a:sym typeface="Lato"/>
              </a:rPr>
              <a:t>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Repasar la Lección #4, Las obras, desde el punto de vista de un maestro.</a:t>
            </a:r>
            <a:endParaRPr sz="2500">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la corrección de respuestas incorrectas con amor.</a:t>
            </a:r>
            <a:endParaRPr sz="2500" b="0" i="0" u="none" strike="noStrike" cap="none">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g268c6ed6e26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68c6ed6e26_0_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43" name="Google Shape;143;g268c6ed6e26_0_4"/>
          <p:cNvPicPr preferRelativeResize="0"/>
          <p:nvPr/>
        </p:nvPicPr>
        <p:blipFill rotWithShape="1">
          <a:blip r:embed="rId4">
            <a:alphaModFix/>
          </a:blip>
          <a:srcRect/>
          <a:stretch/>
        </p:blipFill>
        <p:spPr>
          <a:xfrm rot="5400000">
            <a:off x="-382152" y="1460358"/>
            <a:ext cx="4051701" cy="4051701"/>
          </a:xfrm>
          <a:prstGeom prst="rect">
            <a:avLst/>
          </a:prstGeom>
          <a:noFill/>
          <a:ln>
            <a:noFill/>
          </a:ln>
        </p:spPr>
      </p:pic>
      <p:sp>
        <p:nvSpPr>
          <p:cNvPr id="144" name="Google Shape;144;g268c6ed6e26_0_4"/>
          <p:cNvSpPr txBox="1"/>
          <p:nvPr/>
        </p:nvSpPr>
        <p:spPr>
          <a:xfrm>
            <a:off x="3065549" y="2313761"/>
            <a:ext cx="8107275" cy="2335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En </a:t>
            </a:r>
            <a:r>
              <a:rPr lang="en-US" sz="4860" dirty="0" err="1">
                <a:solidFill>
                  <a:srgbClr val="009444"/>
                </a:solidFill>
                <a:latin typeface="Lato"/>
                <a:ea typeface="Lato"/>
                <a:cs typeface="Lato"/>
                <a:sym typeface="Lato"/>
              </a:rPr>
              <a:t>máximo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cinco</a:t>
            </a:r>
            <a:r>
              <a:rPr lang="en-US" sz="4860" dirty="0">
                <a:solidFill>
                  <a:srgbClr val="009444"/>
                </a:solidFill>
                <a:latin typeface="Lato"/>
                <a:ea typeface="Lato"/>
                <a:cs typeface="Lato"/>
                <a:sym typeface="Lato"/>
              </a:rPr>
              <a:t> palabras, </a:t>
            </a:r>
            <a:r>
              <a:rPr lang="en-US" sz="4860" dirty="0" err="1">
                <a:solidFill>
                  <a:srgbClr val="009444"/>
                </a:solidFill>
                <a:latin typeface="Lato"/>
                <a:ea typeface="Lato"/>
                <a:cs typeface="Lato"/>
                <a:sym typeface="Lato"/>
              </a:rPr>
              <a:t>explica</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por</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qué</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hacemos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buenas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obras</a:t>
            </a:r>
            <a:r>
              <a:rPr lang="en-US" sz="4860"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682446946a_0_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2682446946a_0_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4" name="Google Shape;244;g2682446946a_0_27"/>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
        <p:nvSpPr>
          <p:cNvPr id="245" name="Google Shape;245;g2682446946a_0_27"/>
          <p:cNvSpPr txBox="1"/>
          <p:nvPr/>
        </p:nvSpPr>
        <p:spPr>
          <a:xfrm>
            <a:off x="3419476" y="1623072"/>
            <a:ext cx="6060900" cy="38317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Enseñar</a:t>
            </a:r>
            <a:r>
              <a:rPr lang="en-US" sz="4860" b="0" i="0" u="none" strike="noStrike" cap="none" dirty="0">
                <a:solidFill>
                  <a:srgbClr val="009444"/>
                </a:solidFill>
                <a:latin typeface="Lato"/>
                <a:ea typeface="Lato"/>
                <a:cs typeface="Lato"/>
                <a:sym typeface="Lato"/>
              </a:rPr>
              <a:t> a </a:t>
            </a:r>
            <a:r>
              <a:rPr lang="en-US" sz="4860" b="0" i="0" u="none" strike="noStrike" cap="none" dirty="0" err="1">
                <a:solidFill>
                  <a:srgbClr val="009444"/>
                </a:solidFill>
                <a:latin typeface="Lato"/>
                <a:ea typeface="Lato"/>
                <a:cs typeface="Lato"/>
                <a:sym typeface="Lato"/>
              </a:rPr>
              <a:t>los</a:t>
            </a:r>
            <a:r>
              <a:rPr lang="en-US" sz="4860" b="0" i="0" u="none" strike="noStrike" cap="none" dirty="0">
                <a:solidFill>
                  <a:srgbClr val="009444"/>
                </a:solidFill>
                <a:latin typeface="Lato"/>
                <a:ea typeface="Lato"/>
                <a:cs typeface="Lato"/>
                <a:sym typeface="Lato"/>
              </a:rPr>
              <a:t> maestros </a:t>
            </a:r>
            <a:r>
              <a:rPr lang="en-US" sz="4860" b="0" i="0" u="none" strike="noStrike" cap="none" dirty="0" err="1">
                <a:solidFill>
                  <a:srgbClr val="009444"/>
                </a:solidFill>
                <a:latin typeface="Lato"/>
                <a:ea typeface="Lato"/>
                <a:cs typeface="Lato"/>
                <a:sym typeface="Lato"/>
              </a:rPr>
              <a:t>cómo</a:t>
            </a:r>
            <a:r>
              <a:rPr lang="en-US" sz="4860" b="0" i="0" u="none" strike="noStrike" cap="none" dirty="0">
                <a:solidFill>
                  <a:srgbClr val="009444"/>
                </a:solidFill>
                <a:latin typeface="Lato"/>
                <a:ea typeface="Lato"/>
                <a:cs typeface="Lato"/>
                <a:sym typeface="Lato"/>
              </a:rPr>
              <a:t> </a:t>
            </a:r>
            <a:r>
              <a:rPr lang="en-US" sz="4860" b="0" i="0" u="none" strike="noStrike" cap="none" dirty="0" err="1">
                <a:solidFill>
                  <a:srgbClr val="009444"/>
                </a:solidFill>
                <a:latin typeface="Lato"/>
                <a:ea typeface="Lato"/>
                <a:cs typeface="Lato"/>
                <a:sym typeface="Lato"/>
              </a:rPr>
              <a:t>enseñar</a:t>
            </a:r>
            <a:r>
              <a:rPr lang="en-US" sz="4860" b="0" i="0" u="none" strike="noStrike" cap="none" dirty="0">
                <a:solidFill>
                  <a:srgbClr val="009444"/>
                </a:solidFill>
                <a:latin typeface="Lato"/>
                <a:ea typeface="Lato"/>
                <a:cs typeface="Lato"/>
                <a:sym typeface="Lato"/>
              </a:rPr>
              <a:t>: </a:t>
            </a:r>
            <a:br>
              <a:rPr lang="en-US" sz="4860" b="0" i="0" u="none" strike="noStrike" cap="none" dirty="0">
                <a:solidFill>
                  <a:srgbClr val="009444"/>
                </a:solidFill>
                <a:latin typeface="Lato"/>
                <a:ea typeface="Lato"/>
                <a:cs typeface="Lato"/>
                <a:sym typeface="Lato"/>
              </a:rPr>
            </a:br>
            <a:br>
              <a:rPr lang="en-US" sz="4860" b="0" i="0" u="none" strike="noStrike" cap="none" dirty="0">
                <a:solidFill>
                  <a:srgbClr val="009444"/>
                </a:solidFill>
                <a:latin typeface="Lato"/>
                <a:ea typeface="Lato"/>
                <a:cs typeface="Lato"/>
                <a:sym typeface="Lato"/>
              </a:rPr>
            </a:br>
            <a:r>
              <a:rPr lang="en-US" sz="4860" b="1" i="0" u="none" strike="noStrike" cap="none" dirty="0" err="1">
                <a:solidFill>
                  <a:srgbClr val="009444"/>
                </a:solidFill>
                <a:latin typeface="Lato"/>
                <a:ea typeface="Lato"/>
                <a:cs typeface="Lato"/>
                <a:sym typeface="Lato"/>
              </a:rPr>
              <a:t>Lección</a:t>
            </a:r>
            <a:r>
              <a:rPr lang="en-US" sz="4860" b="1" i="0" u="none" strike="noStrike" cap="none" dirty="0">
                <a:solidFill>
                  <a:srgbClr val="009444"/>
                </a:solidFill>
                <a:latin typeface="Lato"/>
                <a:ea typeface="Lato"/>
                <a:cs typeface="Lato"/>
                <a:sym typeface="Lato"/>
              </a:rPr>
              <a:t> 3: Las </a:t>
            </a:r>
            <a:r>
              <a:rPr lang="en-US" sz="4860" b="1" i="0" u="none" strike="noStrike" cap="none" dirty="0" err="1">
                <a:solidFill>
                  <a:srgbClr val="009444"/>
                </a:solidFill>
                <a:latin typeface="Lato"/>
                <a:ea typeface="Lato"/>
                <a:cs typeface="Lato"/>
                <a:sym typeface="Lato"/>
              </a:rPr>
              <a:t>Obras</a:t>
            </a:r>
            <a:endParaRPr sz="6000" b="1" i="0" u="none" strike="noStrike" cap="none" dirty="0">
              <a:solidFill>
                <a:srgbClr val="009444"/>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682446946a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g2682446946a_0_17"/>
          <p:cNvSpPr txBox="1"/>
          <p:nvPr/>
        </p:nvSpPr>
        <p:spPr>
          <a:xfrm>
            <a:off x="3669549" y="2817801"/>
            <a:ext cx="7830300" cy="394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err="1">
                <a:solidFill>
                  <a:schemeClr val="dk1"/>
                </a:solidFill>
                <a:latin typeface="Lato"/>
                <a:ea typeface="Lato"/>
                <a:cs typeface="Lato"/>
                <a:sym typeface="Lato"/>
              </a:rPr>
              <a:t>academiacristo.com</a:t>
            </a:r>
            <a:endParaRPr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b="0" i="0" u="none" strike="noStrike" cap="none" dirty="0">
                <a:solidFill>
                  <a:schemeClr val="dk1"/>
                </a:solidFill>
                <a:latin typeface="Lato"/>
                <a:ea typeface="Lato"/>
                <a:cs typeface="Lato"/>
                <a:sym typeface="Lato"/>
              </a:rPr>
              <a:t>Videos</a:t>
            </a:r>
            <a:endParaRPr sz="4000" b="0"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b="0" i="0" u="none" strike="noStrike" cap="none" dirty="0">
                <a:solidFill>
                  <a:schemeClr val="dk1"/>
                </a:solidFill>
                <a:latin typeface="Lato"/>
                <a:ea typeface="Lato"/>
                <a:cs typeface="Lato"/>
                <a:sym typeface="Lato"/>
              </a:rPr>
              <a:t>Hojas del </a:t>
            </a:r>
            <a:r>
              <a:rPr lang="en-US" sz="4000" b="0" i="0" u="none" strike="noStrike" cap="none" dirty="0" err="1">
                <a:solidFill>
                  <a:schemeClr val="dk1"/>
                </a:solidFill>
                <a:latin typeface="Lato"/>
                <a:ea typeface="Lato"/>
                <a:cs typeface="Lato"/>
                <a:sym typeface="Lato"/>
              </a:rPr>
              <a:t>estudiante</a:t>
            </a:r>
            <a:endParaRPr sz="4000" b="0" i="0" u="none" strike="noStrike" cap="none" dirty="0">
              <a:solidFill>
                <a:schemeClr val="dk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4000"/>
              <a:buFont typeface="Arial" panose="020B0604020202020204" pitchFamily="34" charset="0"/>
              <a:buChar char="•"/>
            </a:pPr>
            <a:r>
              <a:rPr lang="en-US" sz="4000" b="0" i="0" u="none" strike="noStrike" cap="none" dirty="0" err="1">
                <a:solidFill>
                  <a:schemeClr val="dk1"/>
                </a:solidFill>
                <a:latin typeface="Lato"/>
                <a:ea typeface="Lato"/>
                <a:cs typeface="Lato"/>
                <a:sym typeface="Lato"/>
              </a:rPr>
              <a:t>Guía</a:t>
            </a:r>
            <a:r>
              <a:rPr lang="en-US" sz="4000" b="0" i="0" u="none" strike="noStrike" cap="none" dirty="0">
                <a:solidFill>
                  <a:schemeClr val="dk1"/>
                </a:solidFill>
                <a:latin typeface="Lato"/>
                <a:ea typeface="Lato"/>
                <a:cs typeface="Lato"/>
                <a:sym typeface="Lato"/>
              </a:rPr>
              <a:t> del maestro</a:t>
            </a:r>
            <a:endParaRPr sz="4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p:txBody>
      </p:sp>
      <p:pic>
        <p:nvPicPr>
          <p:cNvPr id="151" name="Google Shape;151;g2682446946a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52" name="Google Shape;152;g2682446946a_0_17"/>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
        <p:nvSpPr>
          <p:cNvPr id="153" name="Google Shape;153;g2682446946a_0_17"/>
          <p:cNvSpPr txBox="1"/>
          <p:nvPr/>
        </p:nvSpPr>
        <p:spPr>
          <a:xfrm>
            <a:off x="3739797" y="1105400"/>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Recursos</a:t>
            </a:r>
            <a:endParaRPr sz="6000" b="0" i="0" u="none" strike="noStrike" cap="none" dirty="0">
              <a:solidFill>
                <a:srgbClr val="009444"/>
              </a:solidFill>
              <a:latin typeface="Lato"/>
              <a:ea typeface="Lato"/>
              <a:cs typeface="Lato"/>
              <a:sym typeface="Lato"/>
            </a:endParaRPr>
          </a:p>
        </p:txBody>
      </p:sp>
      <p:cxnSp>
        <p:nvCxnSpPr>
          <p:cNvPr id="154" name="Google Shape;154;g2682446946a_0_17"/>
          <p:cNvCxnSpPr/>
          <p:nvPr/>
        </p:nvCxnSpPr>
        <p:spPr>
          <a:xfrm>
            <a:off x="3349828" y="2488251"/>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g2682446946a_0_24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g2682446946a_0_24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1" name="Google Shape;161;g2682446946a_0_249"/>
          <p:cNvSpPr txBox="1"/>
          <p:nvPr/>
        </p:nvSpPr>
        <p:spPr>
          <a:xfrm>
            <a:off x="3394451" y="2435873"/>
            <a:ext cx="6660336" cy="25021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Captar</a:t>
            </a:r>
            <a:endParaRPr lang="en-US" sz="4860" b="1" i="0" u="none" strike="noStrike" cap="none"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3600" b="1" i="0" u="none" strike="noStrike" cap="none" dirty="0">
                <a:solidFill>
                  <a:schemeClr val="tx1"/>
                </a:solidFill>
                <a:latin typeface="Lato"/>
                <a:ea typeface="Lato"/>
                <a:cs typeface="Lato"/>
                <a:sym typeface="Lato"/>
              </a:rPr>
              <a:t>En </a:t>
            </a:r>
            <a:r>
              <a:rPr lang="en-US" sz="3600" b="1" i="0" u="none" strike="noStrike" cap="none" dirty="0" err="1">
                <a:solidFill>
                  <a:schemeClr val="tx1"/>
                </a:solidFill>
                <a:latin typeface="Lato"/>
                <a:ea typeface="Lato"/>
                <a:cs typeface="Lato"/>
                <a:sym typeface="Lato"/>
              </a:rPr>
              <a:t>máximo</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cinco</a:t>
            </a:r>
            <a:r>
              <a:rPr lang="en-US" sz="3600" b="1" i="0" u="none" strike="noStrike" cap="none" dirty="0">
                <a:solidFill>
                  <a:schemeClr val="tx1"/>
                </a:solidFill>
                <a:latin typeface="Lato"/>
                <a:ea typeface="Lato"/>
                <a:cs typeface="Lato"/>
                <a:sym typeface="Lato"/>
              </a:rPr>
              <a:t> palabras, </a:t>
            </a:r>
            <a:r>
              <a:rPr lang="en-US" sz="3600" b="1" i="0" u="none" strike="noStrike" cap="none" dirty="0" err="1">
                <a:solidFill>
                  <a:schemeClr val="tx1"/>
                </a:solidFill>
                <a:latin typeface="Lato"/>
                <a:ea typeface="Lato"/>
                <a:cs typeface="Lato"/>
                <a:sym typeface="Lato"/>
              </a:rPr>
              <a:t>explica</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por</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qué</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hacemos</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buenas</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obras</a:t>
            </a:r>
            <a:r>
              <a:rPr lang="en-US" sz="3600" b="1" i="0" u="none" strike="noStrike" cap="none" dirty="0">
                <a:solidFill>
                  <a:schemeClr val="tx1"/>
                </a:solidFill>
                <a:latin typeface="Lato"/>
                <a:ea typeface="Lato"/>
                <a:cs typeface="Lato"/>
                <a:sym typeface="Lato"/>
              </a:rPr>
              <a:t>. </a:t>
            </a:r>
            <a:endParaRPr sz="3600" b="1" i="0" u="none" strike="noStrike" cap="none" dirty="0">
              <a:solidFill>
                <a:schemeClr val="tx1"/>
              </a:solidFill>
              <a:latin typeface="Lato"/>
              <a:ea typeface="Lato"/>
              <a:cs typeface="Lato"/>
              <a:sym typeface="Lato"/>
            </a:endParaRPr>
          </a:p>
        </p:txBody>
      </p:sp>
      <p:pic>
        <p:nvPicPr>
          <p:cNvPr id="162" name="Google Shape;162;g2682446946a_0_249"/>
          <p:cNvPicPr preferRelativeResize="0"/>
          <p:nvPr/>
        </p:nvPicPr>
        <p:blipFill rotWithShape="1">
          <a:blip r:embed="rId4">
            <a:alphaModFix/>
          </a:blip>
          <a:srcRect/>
          <a:stretch/>
        </p:blipFill>
        <p:spPr>
          <a:xfrm>
            <a:off x="-384039" y="1460358"/>
            <a:ext cx="4055476" cy="40599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4D30CC62-6C0D-4263-83B3-4B18F04C18A6}"/>
</file>

<file path=customXml/itemProps2.xml><?xml version="1.0" encoding="utf-8"?>
<ds:datastoreItem xmlns:ds="http://schemas.openxmlformats.org/officeDocument/2006/customXml" ds:itemID="{49984CBA-4C97-4F63-835E-5722FD3C540C}"/>
</file>

<file path=customXml/itemProps3.xml><?xml version="1.0" encoding="utf-8"?>
<ds:datastoreItem xmlns:ds="http://schemas.openxmlformats.org/officeDocument/2006/customXml" ds:itemID="{4F5A5BDB-4B9B-4FB0-95B6-4A1D4BE9FD39}"/>
</file>

<file path=docProps/app.xml><?xml version="1.0" encoding="utf-8"?>
<Properties xmlns="http://schemas.openxmlformats.org/officeDocument/2006/extended-properties" xmlns:vt="http://schemas.openxmlformats.org/officeDocument/2006/docPropsVTypes">
  <TotalTime>101</TotalTime>
  <Words>1963</Words>
  <Application>Microsoft Macintosh PowerPoint</Application>
  <PresentationFormat>Widescreen</PresentationFormat>
  <Paragraphs>114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Lato</vt:lpstr>
      <vt:lpstr>Overlock</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12</cp:revision>
  <dcterms:created xsi:type="dcterms:W3CDTF">2023-11-29T19:33:05Z</dcterms:created>
  <dcterms:modified xsi:type="dcterms:W3CDTF">2025-07-20T03:07:14Z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