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6858000" cx="12192000"/>
  <p:notesSz cx="6858000" cy="9144000"/>
  <p:embeddedFontLst>
    <p:embeddedFont>
      <p:font typeface="Lat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i4TCVxrb2nj704zAQa2t9RzycYY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Elena Jensen"/>
  <p:cmAuthor clrIdx="1" id="1" initials="" lastIdx="1" name="Camryn Biebert"/>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20" Type="http://schemas.openxmlformats.org/officeDocument/2006/relationships/slide" Target="slides/slide14.xml"/><Relationship Id="rId42" Type="http://customschemas.google.com/relationships/presentationmetadata" Target="metadata"/><Relationship Id="rId41" Type="http://schemas.openxmlformats.org/officeDocument/2006/relationships/font" Target="fonts/Lato-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Lato-bold.fntdata"/><Relationship Id="rId16" Type="http://schemas.openxmlformats.org/officeDocument/2006/relationships/slide" Target="slides/slide10.xml"/><Relationship Id="rId38" Type="http://schemas.openxmlformats.org/officeDocument/2006/relationships/font" Target="fonts/Lato-regular.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1-12T00:20:04.637">
    <p:pos x="6000" y="0"/>
    <p:text>would this be the correct use and placement of the title slide? I wasn't quite sure what to do with these</p:text>
    <p:extLst>
      <p:ext uri="{C676402C-5697-4E1C-873F-D02D1690AC5C}">
        <p15:threadingInfo timeZoneBias="0"/>
      </p:ext>
      <p:ext uri="http://customooxmlschemas.google.com/">
        <go:slidesCustomData xmlns:go="http://customooxmlschemas.google.com/" commentPostId="AAABD6j2CXk"/>
      </p:ext>
    </p:extLst>
  </p:cm>
  <p:cm authorId="1" idx="1" dt="2024-01-12T00:20:04.637">
    <p:pos x="6000" y="0"/>
    <p:text>The green color seems like it doesn't quite fit the template to me... Do we want it all to be cohesive in color?</p:text>
    <p:extLst>
      <p:ext uri="{C676402C-5697-4E1C-873F-D02D1690AC5C}">
        <p15:threadingInfo timeZoneBias="0">
          <p15:parentCm authorId="0" idx="1"/>
        </p15:threadingInfo>
      </p:ext>
      <p:ext uri="http://customooxmlschemas.google.com/">
        <go:slidesCustomData xmlns:go="http://customooxmlschemas.google.com/" commentPostId="AAABD5KgT2w"/>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1200"/>
              </a:spcBef>
              <a:spcAft>
                <a:spcPts val="0"/>
              </a:spcAft>
              <a:buNone/>
            </a:pPr>
            <a:r>
              <a:rPr b="1" lang="en-US">
                <a:solidFill>
                  <a:schemeClr val="dk1"/>
                </a:solidFill>
                <a:latin typeface="Calibri"/>
                <a:ea typeface="Calibri"/>
                <a:cs typeface="Calibri"/>
                <a:sym typeface="Calibri"/>
              </a:rPr>
              <a:t>Tarea: </a:t>
            </a:r>
            <a:r>
              <a:rPr lang="en-US">
                <a:solidFill>
                  <a:schemeClr val="dk1"/>
                </a:solidFill>
                <a:latin typeface="Calibri"/>
                <a:ea typeface="Calibri"/>
                <a:cs typeface="Calibri"/>
                <a:sym typeface="Calibri"/>
              </a:rPr>
              <a:t>En el grupo de WhatsApp, pídeles a los alumnos que hagan la siguiente tarea antes de asistir a clase. También envíales el informe de la Parte I, que se encuentra al final de esta guía para el maestro y en el sitio web, donde pueden escribir los nombres de las 10 personas a las que desean invitar. Recuérdales que rellenarán el resto más adelante.</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Ver el siguiente video de instrucción</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Leer Hechos 8:26-40.</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Preparar respuestas a las siguientes preguntas:</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¿Qué usa Dios para crear y fortalecer la fe en el corazón de las personas?</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¿Por qué las sagradas Escrituras son como el mar?</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¿Qué ventajas tiene el uso de historias bíblicas para compartir la palabra de Dios con otras personas?</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¿Cuáles son los cuatro conceptos clave de La ley y el Evangelio que se mencionan en el video?</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Haz una lista de 10 personas de tu red de amigos, familiares, conocidos y vecinos con quienes quieres compartir el mensaje de Jesús.</a:t>
            </a:r>
            <a:endParaRPr b="1">
              <a:solidFill>
                <a:schemeClr val="dk1"/>
              </a:solidFill>
              <a:latin typeface="Calibri"/>
              <a:ea typeface="Calibri"/>
              <a:cs typeface="Calibri"/>
              <a:sym typeface="Calibri"/>
            </a:endParaRPr>
          </a:p>
        </p:txBody>
      </p:sp>
      <p:sp>
        <p:nvSpPr>
          <p:cNvPr id="157" name="Google Shape;15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65b4ee6fb4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3" marL="182880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La Palabra </a:t>
            </a:r>
            <a:endParaRPr>
              <a:solidFill>
                <a:schemeClr val="dk1"/>
              </a:solidFill>
              <a:latin typeface="Calibri"/>
              <a:ea typeface="Calibri"/>
              <a:cs typeface="Calibri"/>
              <a:sym typeface="Calibri"/>
            </a:endParaRPr>
          </a:p>
          <a:p>
            <a:pPr indent="-298450" lvl="3" marL="182880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bautismo</a:t>
            </a:r>
            <a:endParaRPr>
              <a:solidFill>
                <a:schemeClr val="dk1"/>
              </a:solidFill>
              <a:latin typeface="Calibri"/>
              <a:ea typeface="Calibri"/>
              <a:cs typeface="Calibri"/>
              <a:sym typeface="Calibri"/>
            </a:endParaRPr>
          </a:p>
          <a:p>
            <a:pPr indent="-298450" lvl="3" marL="1828800" rtl="0" algn="l">
              <a:spcBef>
                <a:spcPts val="0"/>
              </a:spcBef>
              <a:spcAft>
                <a:spcPts val="1000"/>
              </a:spcAft>
              <a:buClr>
                <a:schemeClr val="dk1"/>
              </a:buClr>
              <a:buSzPts val="1100"/>
              <a:buFont typeface="Calibri"/>
              <a:buAutoNum type="alphaLcPeriod"/>
            </a:pPr>
            <a:r>
              <a:rPr lang="en-US">
                <a:solidFill>
                  <a:schemeClr val="dk1"/>
                </a:solidFill>
                <a:latin typeface="Calibri"/>
                <a:ea typeface="Calibri"/>
                <a:cs typeface="Calibri"/>
                <a:sym typeface="Calibri"/>
              </a:rPr>
              <a:t>La santa cena</a:t>
            </a:r>
            <a:endParaRPr>
              <a:solidFill>
                <a:schemeClr val="dk1"/>
              </a:solidFill>
              <a:latin typeface="Calibri"/>
              <a:ea typeface="Calibri"/>
              <a:cs typeface="Calibri"/>
              <a:sym typeface="Calibri"/>
            </a:endParaRPr>
          </a:p>
        </p:txBody>
      </p:sp>
      <p:sp>
        <p:nvSpPr>
          <p:cNvPr id="248" name="Google Shape;248;g265b4ee6fb4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ae502832d3_0_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¿Por qué las Sagradas Escrituras son como el mar? </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Char char="■"/>
            </a:pPr>
            <a:r>
              <a:rPr lang="en-US">
                <a:solidFill>
                  <a:schemeClr val="dk1"/>
                </a:solidFill>
                <a:latin typeface="Calibri"/>
                <a:ea typeface="Calibri"/>
                <a:cs typeface="Calibri"/>
                <a:sym typeface="Calibri"/>
              </a:rPr>
              <a:t>Como se indica en el video: El mar tiene lugares lo suficientemente superficiales como para que los niños puedan vadear en él; también tiene lugares tan profundos que los adultos podrían pasar toda la vida explorándolo sin llegar al fondo. De la misma manera, la Biblia tiene versículos e historias tan simples que los niños pueden entenderlos. Sin embargo, contiene verdades tan profundas que los adultos pueden pasar toda la vida meditando en ellas sin "llegar al fondo".</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Char char="■"/>
            </a:pPr>
            <a:r>
              <a:rPr lang="en-US">
                <a:solidFill>
                  <a:schemeClr val="dk1"/>
                </a:solidFill>
                <a:latin typeface="Calibri"/>
                <a:ea typeface="Calibri"/>
                <a:cs typeface="Calibri"/>
                <a:sym typeface="Calibri"/>
              </a:rPr>
              <a:t>La Ley y el Evangelio se encuentran a lo largo de todas las Escrituras. Dios comparte esos mensajes con nosotros por medio de la historia de sus pactos con la humanidad, por medio de Salmos artísticos a los que se les puede poner música, por medio de profecías siempre precisas y claras presentaciones doctrinales de las cartas del Nuevo Testamento. </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Char char="■"/>
            </a:pPr>
            <a:r>
              <a:rPr lang="en-US">
                <a:solidFill>
                  <a:schemeClr val="dk1"/>
                </a:solidFill>
                <a:latin typeface="Calibri"/>
                <a:ea typeface="Calibri"/>
                <a:cs typeface="Calibri"/>
                <a:sym typeface="Calibri"/>
              </a:rPr>
              <a:t>Cuando compartimos la Ley y el Evangelio con los demás, ¿por cuál parte del mar empezamos? Ciertamente no sería incorrecto citar algunos versículos sencillos de las Escrituras que enseñan con claridad esas verdades.</a:t>
            </a:r>
            <a:endParaRPr>
              <a:solidFill>
                <a:schemeClr val="dk1"/>
              </a:solidFill>
              <a:latin typeface="Calibri"/>
              <a:ea typeface="Calibri"/>
              <a:cs typeface="Calibri"/>
              <a:sym typeface="Calibri"/>
            </a:endParaRPr>
          </a:p>
          <a:p>
            <a:pPr indent="-298450" lvl="2" marL="1371600" rtl="0" algn="l">
              <a:spcBef>
                <a:spcPts val="1000"/>
              </a:spcBef>
              <a:spcAft>
                <a:spcPts val="1000"/>
              </a:spcAft>
              <a:buClr>
                <a:schemeClr val="dk1"/>
              </a:buClr>
              <a:buSzPts val="1100"/>
              <a:buFont typeface="Calibri"/>
              <a:buChar char="■"/>
            </a:pPr>
            <a:r>
              <a:rPr lang="en-US">
                <a:solidFill>
                  <a:schemeClr val="dk1"/>
                </a:solidFill>
                <a:latin typeface="Calibri"/>
                <a:ea typeface="Calibri"/>
                <a:cs typeface="Calibri"/>
                <a:sym typeface="Calibri"/>
              </a:rPr>
              <a:t>Sin embargo, compartir esas verdades mediante las historias bíblicas tiene varias ventajas. Mira la siguiente pregunta para algunos de ellos.</a:t>
            </a:r>
            <a:endParaRPr>
              <a:solidFill>
                <a:schemeClr val="dk1"/>
              </a:solidFill>
              <a:latin typeface="Calibri"/>
              <a:ea typeface="Calibri"/>
              <a:cs typeface="Calibri"/>
              <a:sym typeface="Calibri"/>
            </a:endParaRPr>
          </a:p>
        </p:txBody>
      </p:sp>
      <p:sp>
        <p:nvSpPr>
          <p:cNvPr id="265" name="Google Shape;265;g2ae502832d3_0_1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ae502832d3_0_1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ventajas tiene usar historias bíblicas para compartir la palabra de Dios? </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No tiene nada de malo presentar una verdad saltando de un "pasaje con evidencia" al siguiente. De hecho, puede ser útil, especialmente si estamos buscando las palabras precisas.</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Al mismo tiempo, puede que a muchos les resulte difícil aprender mediante un enfoque sistemático que salte de versículo en versículo, especialmente si se les presenta la Biblia por primera vez. </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Eso significa que puede ser útil usar historias bíblicas. Muchas personas y algunas culturas prefieren recibir información y aprender las verdades por medio de historias. Piensa en cómo una abuela o un abuelo pueden tratar de enseñarle a su nieto una lección de vida importante por medio de una historia. </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 casi todo el mundo le encanta escuchar buenas historias. Son lo suficientemente simples como para que los niños las entiendan, pero también despiertan el interés de los adultos. Contienen detalles que se quedan en nuestra mente, que las hacen fáciles de recordar y fáciles de compartir.</a:t>
            </a:r>
            <a:endParaRPr>
              <a:solidFill>
                <a:schemeClr val="dk1"/>
              </a:solidFill>
              <a:latin typeface="Calibri"/>
              <a:ea typeface="Calibri"/>
              <a:cs typeface="Calibri"/>
              <a:sym typeface="Calibri"/>
            </a:endParaRPr>
          </a:p>
          <a:p>
            <a:pPr indent="-298450" lvl="2" marL="137160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Cuando elegimos muchos pasajes diferentes de distintos lugares de las Escrituras para hacer énfasis en un punto doctrinal, puede parecer que solo usamos los que dicen lo que queremos que digan. Usar una historia bíblica para enseñar doctrina muestra que compartimos simplemente lo que dice la Biblia. </a:t>
            </a:r>
            <a:endParaRPr>
              <a:solidFill>
                <a:schemeClr val="dk1"/>
              </a:solidFill>
              <a:latin typeface="Calibri"/>
              <a:ea typeface="Calibri"/>
              <a:cs typeface="Calibri"/>
              <a:sym typeface="Calibri"/>
            </a:endParaRPr>
          </a:p>
        </p:txBody>
      </p:sp>
      <p:sp>
        <p:nvSpPr>
          <p:cNvPr id="273" name="Google Shape;273;g2ae502832d3_0_1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ae502832d3_0_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¿Cuáles son los cuatro conceptos clave de la Ley y el Evangelio mencionados en el video? </a:t>
            </a:r>
            <a:endParaRPr/>
          </a:p>
        </p:txBody>
      </p:sp>
      <p:sp>
        <p:nvSpPr>
          <p:cNvPr id="281" name="Google Shape;281;g2ae502832d3_0_1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65b4ee6fb4_0_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Pecado, gracia, fe y obras.</a:t>
            </a:r>
            <a:endParaRPr>
              <a:solidFill>
                <a:schemeClr val="dk1"/>
              </a:solidFill>
              <a:latin typeface="Calibri"/>
              <a:ea typeface="Calibri"/>
              <a:cs typeface="Calibri"/>
              <a:sym typeface="Calibri"/>
            </a:endParaRPr>
          </a:p>
          <a:p>
            <a:pPr indent="-184150" lvl="2" marL="137160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Es posible que debas recordarles a los estudiantes cómo esos cuatro conceptos se relacionan entre sí: Todos somos pecadores. La gracia de Dios es la única solución para ese problema. Recibimos los beneficios de la vida, muerte y resurrección de Jesús por medio de la fe. Todo lo que Dios nos ha dado en su gracia nos mueve a hacer buenas obras por medio de la fe.</a:t>
            </a:r>
            <a:endParaRPr>
              <a:solidFill>
                <a:schemeClr val="dk1"/>
              </a:solidFill>
              <a:latin typeface="Calibri"/>
              <a:ea typeface="Calibri"/>
              <a:cs typeface="Calibri"/>
              <a:sym typeface="Calibri"/>
            </a:endParaRPr>
          </a:p>
        </p:txBody>
      </p:sp>
      <p:sp>
        <p:nvSpPr>
          <p:cNvPr id="289" name="Google Shape;289;g265b4ee6fb4_0_1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ae502832d3_0_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Haz una lista de 10 personas de tu red de amigos, familiares, conocidos y vecinos con quienes quieres compartir el mensaje de Jesús. </a:t>
            </a:r>
            <a:endParaRPr>
              <a:solidFill>
                <a:schemeClr val="dk1"/>
              </a:solidFill>
              <a:latin typeface="Calibri"/>
              <a:ea typeface="Calibri"/>
              <a:cs typeface="Calibri"/>
              <a:sym typeface="Calibri"/>
            </a:endParaRPr>
          </a:p>
          <a:p>
            <a:pPr indent="-184150" lvl="2" marL="137160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Aquí puede pedirles a algunos estudiantes que compartan su lista con el grupo. Anima a los estudiantes que no hayan creado la lista a que lo hagan, ya que la van a usar durante el resto de este curso.</a:t>
            </a:r>
            <a:endParaRPr>
              <a:solidFill>
                <a:schemeClr val="dk1"/>
              </a:solidFill>
              <a:latin typeface="Calibri"/>
              <a:ea typeface="Calibri"/>
              <a:cs typeface="Calibri"/>
              <a:sym typeface="Calibri"/>
            </a:endParaRPr>
          </a:p>
        </p:txBody>
      </p:sp>
      <p:sp>
        <p:nvSpPr>
          <p:cNvPr id="310" name="Google Shape;310;g2ae502832d3_0_1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ae502832d3_0_3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Ya hemos revisado las ventajas de usar las lecciones de las historias bíblicas para enseñar conceptos bíblicos clave. Ahora, vamos a usar como ejemplo una historia bíblica que enseña la doctrina de la conversión.</a:t>
            </a:r>
            <a:endParaRPr>
              <a:solidFill>
                <a:schemeClr val="dk1"/>
              </a:solidFill>
              <a:latin typeface="Calibri"/>
              <a:ea typeface="Calibri"/>
              <a:cs typeface="Calibri"/>
              <a:sym typeface="Calibri"/>
            </a:endParaRPr>
          </a:p>
          <a:p>
            <a:pPr indent="-298450" lvl="0" marL="914400" rtl="0" algn="l">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Podríamos enseñar que el Espíritu Santo nos convierte a la fe por medio del Evangelio mediante el uso de una serie de pasajes con evidencia dispersos por toda la Biblia. Eso no tiene nada de malo. De hecho, en tus conversaciones con otras personas puede ser necesario simplemente citar varios pasajes de la Biblia. </a:t>
            </a:r>
            <a:endParaRPr b="1">
              <a:solidFill>
                <a:schemeClr val="dk1"/>
              </a:solidFill>
              <a:latin typeface="Calibri"/>
              <a:ea typeface="Calibri"/>
              <a:cs typeface="Calibri"/>
              <a:sym typeface="Calibri"/>
            </a:endParaRPr>
          </a:p>
        </p:txBody>
      </p:sp>
      <p:sp>
        <p:nvSpPr>
          <p:cNvPr id="318" name="Google Shape;318;g2ae502832d3_0_3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65b4ee6fb4_0_1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Aquí tenemos algunos ejemplos. </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Char char="■"/>
            </a:pPr>
            <a:r>
              <a:rPr lang="en-US">
                <a:solidFill>
                  <a:schemeClr val="dk1"/>
                </a:solidFill>
                <a:latin typeface="Calibri"/>
                <a:ea typeface="Calibri"/>
                <a:cs typeface="Calibri"/>
                <a:sym typeface="Calibri"/>
              </a:rPr>
              <a:t>1 Corintios 12:3 ...nadie puede llamar "Señor" a Jesús, si no es por el Espíritu Santo.</a:t>
            </a:r>
            <a:endParaRPr>
              <a:solidFill>
                <a:schemeClr val="dk1"/>
              </a:solidFill>
              <a:latin typeface="Calibri"/>
              <a:ea typeface="Calibri"/>
              <a:cs typeface="Calibri"/>
              <a:sym typeface="Calibri"/>
            </a:endParaRPr>
          </a:p>
          <a:p>
            <a:pPr indent="-298450" lvl="2" marL="1371600" rtl="0" algn="l">
              <a:spcBef>
                <a:spcPts val="1000"/>
              </a:spcBef>
              <a:spcAft>
                <a:spcPts val="1000"/>
              </a:spcAft>
              <a:buClr>
                <a:schemeClr val="dk1"/>
              </a:buClr>
              <a:buSzPts val="1100"/>
              <a:buFont typeface="Calibri"/>
              <a:buChar char="■"/>
            </a:pPr>
            <a:r>
              <a:rPr lang="en-US">
                <a:solidFill>
                  <a:schemeClr val="dk1"/>
                </a:solidFill>
                <a:latin typeface="Calibri"/>
                <a:ea typeface="Calibri"/>
                <a:cs typeface="Calibri"/>
                <a:sym typeface="Calibri"/>
              </a:rPr>
              <a:t>Romanos 1:16 No me avergüenzo del evangelio, porque es poder de Dios para la salvación de todo aquel que cree: en primer lugar, para los judíos, y también para los que no lo son.</a:t>
            </a:r>
            <a:endParaRPr>
              <a:solidFill>
                <a:schemeClr val="dk1"/>
              </a:solidFill>
              <a:latin typeface="Calibri"/>
              <a:ea typeface="Calibri"/>
              <a:cs typeface="Calibri"/>
              <a:sym typeface="Calibri"/>
            </a:endParaRPr>
          </a:p>
        </p:txBody>
      </p:sp>
      <p:sp>
        <p:nvSpPr>
          <p:cNvPr id="326" name="Google Shape;326;g265b4ee6fb4_0_1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65b4ee6fb4_0_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Sin embargo, también podrías lograr el mismo objetivo de mostrar cómo el Espíritu Santo usa el Evangelio para convertir a las personas a través de historias bíblicas. A continuación, algunas historias que podrías usar: </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Hechos 2:38-47 – Los creyentes fueron incluidos en la iglesia por medio de la Palabra, que los apóstoles enseñaban. </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Hechos 8:35-39 – El eunuco etíope escuchó el Evangelio y fue bautizado. </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Hechos 16:11-15 – La historia de Lidia y cómo Dios "abrió el corazón de ella" para creer el mensaje de Pablo. </a:t>
            </a:r>
            <a:endParaRPr>
              <a:solidFill>
                <a:schemeClr val="dk1"/>
              </a:solidFill>
              <a:latin typeface="Calibri"/>
              <a:ea typeface="Calibri"/>
              <a:cs typeface="Calibri"/>
              <a:sym typeface="Calibri"/>
            </a:endParaRPr>
          </a:p>
          <a:p>
            <a:pPr indent="-298450" lvl="0" marL="914400" rtl="0" algn="l">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A través de cuatro historias, les vas a enseñar Los cuatro conceptos clave a otras personas.</a:t>
            </a:r>
            <a:endParaRPr>
              <a:solidFill>
                <a:schemeClr val="dk1"/>
              </a:solidFill>
              <a:latin typeface="Calibri"/>
              <a:ea typeface="Calibri"/>
              <a:cs typeface="Calibri"/>
              <a:sym typeface="Calibri"/>
            </a:endParaRPr>
          </a:p>
        </p:txBody>
      </p:sp>
      <p:sp>
        <p:nvSpPr>
          <p:cNvPr id="336" name="Google Shape;336;g265b4ee6fb4_0_1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65b4ee6fb4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Introducción a los cuatro conceptos</a:t>
            </a:r>
            <a:endParaRPr b="1">
              <a:solidFill>
                <a:schemeClr val="dk1"/>
              </a:solidFill>
              <a:latin typeface="Calibri"/>
              <a:ea typeface="Calibri"/>
              <a:cs typeface="Calibri"/>
              <a:sym typeface="Calibri"/>
            </a:endParaRPr>
          </a:p>
          <a:p>
            <a:pPr indent="0" lvl="0" marL="0" marR="0" rtl="0" algn="l">
              <a:spcBef>
                <a:spcPts val="600"/>
              </a:spcBef>
              <a:spcAft>
                <a:spcPts val="600"/>
              </a:spcAft>
              <a:buNone/>
            </a:pPr>
            <a:r>
              <a:t/>
            </a:r>
            <a:endParaRPr>
              <a:solidFill>
                <a:schemeClr val="dk1"/>
              </a:solidFill>
              <a:latin typeface="Calibri"/>
              <a:ea typeface="Calibri"/>
              <a:cs typeface="Calibri"/>
              <a:sym typeface="Calibri"/>
            </a:endParaRPr>
          </a:p>
        </p:txBody>
      </p:sp>
      <p:sp>
        <p:nvSpPr>
          <p:cNvPr id="346" name="Google Shape;346;g265b4ee6fb4_0_2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ae502832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2ae502832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65b4ee6fb4_0_3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pecado</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AutoNum type="romanLcPeriod"/>
            </a:pPr>
            <a:r>
              <a:rPr lang="en-US">
                <a:solidFill>
                  <a:schemeClr val="dk1"/>
                </a:solidFill>
                <a:latin typeface="Calibri"/>
                <a:ea typeface="Calibri"/>
                <a:cs typeface="Calibri"/>
                <a:sym typeface="Calibri"/>
              </a:rPr>
              <a:t>¿Qué es el pecado? El pecado es cualquier pensamiento, palabra u obra que no es perfecta (comisión). También vemos que el pecado es no hacer lo que Dios exige (omisión).</a:t>
            </a:r>
            <a:endParaRPr>
              <a:solidFill>
                <a:schemeClr val="dk1"/>
              </a:solidFill>
              <a:latin typeface="Calibri"/>
              <a:ea typeface="Calibri"/>
              <a:cs typeface="Calibri"/>
              <a:sym typeface="Calibri"/>
            </a:endParaRPr>
          </a:p>
          <a:p>
            <a:pPr indent="-255269" lvl="2" marL="1371600" rtl="0" algn="l">
              <a:spcBef>
                <a:spcPts val="1000"/>
              </a:spcBef>
              <a:spcAft>
                <a:spcPts val="1000"/>
              </a:spcAft>
              <a:buClr>
                <a:schemeClr val="dk1"/>
              </a:buClr>
              <a:buSzPts val="1100"/>
              <a:buAutoNum type="romanLcPeriod"/>
            </a:pPr>
            <a:r>
              <a:rPr lang="en-US">
                <a:solidFill>
                  <a:schemeClr val="dk1"/>
                </a:solidFill>
                <a:latin typeface="Calibri"/>
                <a:ea typeface="Calibri"/>
                <a:cs typeface="Calibri"/>
                <a:sym typeface="Calibri"/>
              </a:rPr>
              <a:t>¿Qué historia vas a usar para enseñar esto? La historia de Mateo 5:20-48.</a:t>
            </a:r>
            <a:endParaRPr>
              <a:solidFill>
                <a:schemeClr val="dk1"/>
              </a:solidFill>
              <a:latin typeface="Calibri"/>
              <a:ea typeface="Calibri"/>
              <a:cs typeface="Calibri"/>
              <a:sym typeface="Calibri"/>
            </a:endParaRPr>
          </a:p>
        </p:txBody>
      </p:sp>
      <p:sp>
        <p:nvSpPr>
          <p:cNvPr id="357" name="Google Shape;357;g265b4ee6fb4_0_3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65b4ee6fb4_0_3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 gracia</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AutoNum type="romanLcPeriod"/>
            </a:pPr>
            <a:r>
              <a:rPr lang="en-US">
                <a:solidFill>
                  <a:schemeClr val="dk1"/>
                </a:solidFill>
                <a:latin typeface="Calibri"/>
                <a:ea typeface="Calibri"/>
                <a:cs typeface="Calibri"/>
                <a:sym typeface="Calibri"/>
              </a:rPr>
              <a:t>¿Qué es la gracia? Es el amor inmerecido de Dios que se nos muestra en Jesús, quien vino a la tierra, llevó una vida perfecta, sufrió por nuestros pecados, murió como sacrificio y resucitó. Él hizo todo eso por nosotros, pecadores, que no lo merecemos de ninguna manera.</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AutoNum type="romanLcPeriod"/>
            </a:pPr>
            <a:r>
              <a:rPr lang="en-US">
                <a:solidFill>
                  <a:schemeClr val="dk1"/>
                </a:solidFill>
                <a:latin typeface="Calibri"/>
                <a:ea typeface="Calibri"/>
                <a:cs typeface="Calibri"/>
                <a:sym typeface="Calibri"/>
              </a:rPr>
              <a:t>¿Qué historia vas a usar para enseñar esto? La historia de Lucas 18:9-14.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65" name="Google Shape;365;g265b4ee6fb4_0_3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65b4ee6fb4_0_3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 fe</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¿Qué es la fe? La fe es confianza; la fe salvadora es confianza en el Dios verdadero y en la salvación que Jesús ganó para nosotros. </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¿Qué historia vas a usar para enseñar esto? La historia de Lucas 23:39-43.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73" name="Google Shape;373;g265b4ee6fb4_0_3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65b4ee6fb4_0_3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Las obras</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¿Qué son las obras? Las obras son los frutos que el Espíritu Santo produce en nosotros a través de los medios de la gracia. </a:t>
            </a:r>
            <a:endParaRPr>
              <a:solidFill>
                <a:schemeClr val="dk1"/>
              </a:solidFill>
              <a:latin typeface="Calibri"/>
              <a:ea typeface="Calibri"/>
              <a:cs typeface="Calibri"/>
              <a:sym typeface="Calibri"/>
            </a:endParaRPr>
          </a:p>
          <a:p>
            <a:pPr indent="-255269" lvl="2" marL="137160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¿Qué historia vas a usar para enseñar esto? La historia de Juan 8:2-11 </a:t>
            </a:r>
            <a:endParaRPr>
              <a:solidFill>
                <a:schemeClr val="dk1"/>
              </a:solidFill>
              <a:latin typeface="Calibri"/>
              <a:ea typeface="Calibri"/>
              <a:cs typeface="Calibri"/>
              <a:sym typeface="Calibri"/>
            </a:endParaRPr>
          </a:p>
        </p:txBody>
      </p:sp>
      <p:sp>
        <p:nvSpPr>
          <p:cNvPr id="381" name="Google Shape;381;g265b4ee6fb4_0_3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65b4ee6fb4_0_3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¿Por qué la estructura de Los cuatro conceptos es una demostración de la buena enseñanza de la Ley y el Evangelio?</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Porque vemos nuestro pecado antes de ver nuestra salvación.</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Ley como guía se usa después de que vemos la gracia de Dios en nuestras buenas obras.</a:t>
            </a:r>
            <a:endParaRPr sz="1050">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89" name="Google Shape;389;g265b4ee6fb4_0_3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65b4ee6fb4_0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Eso es lo que vas a enseñarles a otras personas. </a:t>
            </a:r>
            <a:endParaRPr b="1">
              <a:solidFill>
                <a:schemeClr val="dk1"/>
              </a:solidFill>
              <a:latin typeface="Calibri"/>
              <a:ea typeface="Calibri"/>
              <a:cs typeface="Calibri"/>
              <a:sym typeface="Calibri"/>
            </a:endParaRPr>
          </a:p>
          <a:p>
            <a:pPr indent="-298450" lvl="0" marL="91440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Te daremos una Guía para el maestro, hojas para el estudiante y un video para captar la atención.</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Usando el método de las 4 C, vas a enseñar una historia bíblica que ilustre el concepto. Al final, habrá varias preguntas que ayudarán a los estudiantes a comprender mejor el concepto.</a:t>
            </a:r>
            <a:endParaRPr>
              <a:solidFill>
                <a:schemeClr val="dk1"/>
              </a:solidFill>
              <a:latin typeface="Calibri"/>
              <a:ea typeface="Calibri"/>
              <a:cs typeface="Calibri"/>
              <a:sym typeface="Calibri"/>
            </a:endParaRPr>
          </a:p>
          <a:p>
            <a:pPr indent="-298450" lvl="0" marL="914400" rtl="0" algn="l">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No te preocupes. Dedicaremos cuatro clases de la segunda mitad de este curso para estudiarlas, mostrarte dónde están los recursos y cómo usarlos, y capacitarte sobre cómo enseñarlas.</a:t>
            </a:r>
            <a:endParaRPr b="1">
              <a:solidFill>
                <a:schemeClr val="dk1"/>
              </a:solidFill>
              <a:latin typeface="Calibri"/>
              <a:ea typeface="Calibri"/>
              <a:cs typeface="Calibri"/>
              <a:sym typeface="Calibri"/>
            </a:endParaRPr>
          </a:p>
        </p:txBody>
      </p:sp>
      <p:sp>
        <p:nvSpPr>
          <p:cNvPr id="397" name="Google Shape;397;g265b4ee6fb4_0_4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65b4ee6fb4_0_5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None/>
            </a:pPr>
            <a:r>
              <a:rPr b="1" lang="en-US">
                <a:solidFill>
                  <a:schemeClr val="dk1"/>
                </a:solidFill>
                <a:latin typeface="Calibri"/>
                <a:ea typeface="Calibri"/>
                <a:cs typeface="Calibri"/>
                <a:sym typeface="Calibri"/>
              </a:rPr>
              <a:t>Cuando les enseñes, ¿qué tendrás que recordar? </a:t>
            </a:r>
            <a:endParaRPr b="1">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Espíritu Santo es el que va a obrar en los corazones de tus participantes. Solo tenemos que plantar la semilla (compartir la Palabra). Es posible que tengamos que regar (compartir más de la Palabra). Pero no podemos hacerla crecer. Es Dios quien hace eso. Puedes usar los siguientes versículos para mostrar eso:</a:t>
            </a:r>
            <a:endParaRPr>
              <a:solidFill>
                <a:schemeClr val="dk1"/>
              </a:solidFill>
              <a:latin typeface="Calibri"/>
              <a:ea typeface="Calibri"/>
              <a:cs typeface="Calibri"/>
              <a:sym typeface="Calibri"/>
            </a:endParaRPr>
          </a:p>
          <a:p>
            <a:pPr indent="-241300" lvl="2" marL="1371600" rtl="0" algn="l">
              <a:spcBef>
                <a:spcPts val="1000"/>
              </a:spcBef>
              <a:spcAft>
                <a:spcPts val="1000"/>
              </a:spcAft>
              <a:buClr>
                <a:schemeClr val="dk1"/>
              </a:buClr>
              <a:buSzPts val="1100"/>
              <a:buAutoNum type="romanLcPeriod"/>
            </a:pPr>
            <a:r>
              <a:rPr lang="en-US">
                <a:solidFill>
                  <a:schemeClr val="dk1"/>
                </a:solidFill>
                <a:latin typeface="Calibri"/>
                <a:ea typeface="Calibri"/>
                <a:cs typeface="Calibri"/>
                <a:sym typeface="Calibri"/>
              </a:rPr>
              <a:t>1 Corintios 3:6-7: Yo sembré, y Apolos regó, pero el crecimiento lo ha dado Dios Así que no cuenta ni el que siembra ni el que riega, sino solo Dios, que es quien hace crecer las cosas.</a:t>
            </a:r>
            <a:endParaRPr>
              <a:solidFill>
                <a:schemeClr val="dk1"/>
              </a:solidFill>
              <a:latin typeface="Calibri"/>
              <a:ea typeface="Calibri"/>
              <a:cs typeface="Calibri"/>
              <a:sym typeface="Calibri"/>
            </a:endParaRPr>
          </a:p>
        </p:txBody>
      </p:sp>
      <p:sp>
        <p:nvSpPr>
          <p:cNvPr id="408" name="Google Shape;408;g265b4ee6fb4_0_5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65b4ee6fb4_0_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¿Cómo vas a crear un público para que el Espíritu Santo haga ese trabajo?</a:t>
            </a:r>
            <a:endParaRPr b="1">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Comienza con tus redes de amigos, familiares, conocidos y vecinos: la lista de 10 nombres que se te ocurrieron para esta clase. Es más probable que ellos acepten tu invitación que la de un extraño en la calle.</a:t>
            </a:r>
            <a:endParaRPr>
              <a:solidFill>
                <a:schemeClr val="dk1"/>
              </a:solidFill>
              <a:latin typeface="Calibri"/>
              <a:ea typeface="Calibri"/>
              <a:cs typeface="Calibri"/>
              <a:sym typeface="Calibri"/>
            </a:endParaRPr>
          </a:p>
          <a:p>
            <a:pPr indent="-298450" lvl="0" marL="914400" rtl="0" algn="l">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En las siguientes cuatro lecciones vamos a tratar varias estrategias para ayudarte a llegar a los miembros de esa red.</a:t>
            </a:r>
            <a:endParaRPr b="1">
              <a:solidFill>
                <a:schemeClr val="dk1"/>
              </a:solidFill>
              <a:latin typeface="Calibri"/>
              <a:ea typeface="Calibri"/>
              <a:cs typeface="Calibri"/>
              <a:sym typeface="Calibri"/>
            </a:endParaRPr>
          </a:p>
        </p:txBody>
      </p:sp>
      <p:sp>
        <p:nvSpPr>
          <p:cNvPr id="416" name="Google Shape;416;g265b4ee6fb4_0_5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Avísales a los estudiantes que vas a publicar la grabación de la clase y la tarea para la siguiente clase en el chat grupal.</a:t>
            </a:r>
            <a:endParaRPr>
              <a:solidFill>
                <a:schemeClr val="dk1"/>
              </a:solidFill>
              <a:latin typeface="Calibri"/>
              <a:ea typeface="Calibri"/>
              <a:cs typeface="Calibri"/>
              <a:sym typeface="Calibri"/>
            </a:endParaRPr>
          </a:p>
        </p:txBody>
      </p:sp>
      <p:sp>
        <p:nvSpPr>
          <p:cNvPr id="427" name="Google Shape;427;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adf25473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Termina con una oración (relacionada con la lección) o una bendición.</a:t>
            </a:r>
            <a:endParaRPr/>
          </a:p>
        </p:txBody>
      </p:sp>
      <p:sp>
        <p:nvSpPr>
          <p:cNvPr id="437" name="Google Shape;437;g2adf254731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adf254731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 (dales todo el tiempo que necesiten)</a:t>
            </a:r>
            <a:endParaRPr/>
          </a:p>
        </p:txBody>
      </p:sp>
      <p:sp>
        <p:nvSpPr>
          <p:cNvPr id="445" name="Google Shape;445;g2adf254731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3" name="Google Shape;453;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600"/>
              </a:spcAft>
              <a:buSzPts val="1100"/>
              <a:buNone/>
            </a:pPr>
            <a:r>
              <a:rPr b="1" lang="en-US">
                <a:solidFill>
                  <a:schemeClr val="dk1"/>
                </a:solidFill>
                <a:latin typeface="Calibri"/>
                <a:ea typeface="Calibri"/>
                <a:cs typeface="Calibri"/>
                <a:sym typeface="Calibri"/>
              </a:rPr>
              <a:t>Oración de apertura: </a:t>
            </a:r>
            <a:r>
              <a:rPr lang="en-US">
                <a:solidFill>
                  <a:schemeClr val="dk1"/>
                </a:solidFill>
                <a:latin typeface="Calibri"/>
                <a:ea typeface="Calibri"/>
                <a:cs typeface="Calibri"/>
                <a:sym typeface="Calibri"/>
              </a:rPr>
              <a:t>Espíritu Santo, te damos gracias porque a través de la Ley nos llevas al arrepentimiento. Te agradecemos aún más que a través del Evangelio obres la fe en nuestro Salvador en nuestros corazones, fe mediante la cual tenemos paz con Dios, perdón por todos nuestros pecados y vida eterna. Bendice nuestro estudio de tu Palabra hoy. Danos el deseo de invitar a otros a que escuchen tanto la Ley como el Evangelio, para que ellos también puedan llegar a la fe y participar en las bendiciones que tenemos en Jesús. Oramos en su nombre. Amén.</a:t>
            </a:r>
            <a:endParaRPr b="1">
              <a:solidFill>
                <a:schemeClr val="dk1"/>
              </a:solidFill>
              <a:latin typeface="Calibri"/>
              <a:ea typeface="Calibri"/>
              <a:cs typeface="Calibri"/>
              <a:sym typeface="Calibri"/>
            </a:endParaRPr>
          </a:p>
        </p:txBody>
      </p:sp>
      <p:sp>
        <p:nvSpPr>
          <p:cNvPr id="191" name="Google Shape;19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rtl="0" algn="l">
              <a:spcBef>
                <a:spcPts val="6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Recordar los conceptos básicos de Ley y Evangelio.</a:t>
            </a:r>
            <a:endParaRPr b="1">
              <a:solidFill>
                <a:schemeClr val="dk1"/>
              </a:solidFill>
              <a:latin typeface="Calibri"/>
              <a:ea typeface="Calibri"/>
              <a:cs typeface="Calibri"/>
              <a:sym typeface="Calibri"/>
            </a:endParaRPr>
          </a:p>
          <a:p>
            <a:pPr indent="-298450" lvl="1" marL="914400" rtl="0" algn="l">
              <a:spcBef>
                <a:spcPts val="4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Demostrar cómo se enseñan la Ley y el Evangelio en los cuatro conceptos.</a:t>
            </a:r>
            <a:endParaRPr b="1">
              <a:solidFill>
                <a:schemeClr val="dk1"/>
              </a:solidFill>
              <a:latin typeface="Calibri"/>
              <a:ea typeface="Calibri"/>
              <a:cs typeface="Calibri"/>
              <a:sym typeface="Calibri"/>
            </a:endParaRPr>
          </a:p>
          <a:p>
            <a:pPr indent="-298450" lvl="1" marL="914400" rtl="0" algn="l">
              <a:spcBef>
                <a:spcPts val="4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Leer los versículos de la Biblia que enfatizan que el Espíritu Santo crea y fortalece la fe por medio del Evangelio. </a:t>
            </a:r>
            <a:endParaRPr b="1">
              <a:solidFill>
                <a:schemeClr val="dk1"/>
              </a:solidFill>
              <a:latin typeface="Calibri"/>
              <a:ea typeface="Calibri"/>
              <a:cs typeface="Calibri"/>
              <a:sym typeface="Calibri"/>
            </a:endParaRPr>
          </a:p>
          <a:p>
            <a:pPr indent="-298450" lvl="1" marL="914400" rtl="0" algn="l">
              <a:spcBef>
                <a:spcPts val="400"/>
              </a:spcBef>
              <a:spcAft>
                <a:spcPts val="1000"/>
              </a:spcAft>
              <a:buClr>
                <a:schemeClr val="dk1"/>
              </a:buClr>
              <a:buSzPts val="1100"/>
              <a:buFont typeface="Calibri"/>
              <a:buAutoNum type="arabicPeriod"/>
            </a:pPr>
            <a:r>
              <a:rPr b="1" lang="en-US">
                <a:solidFill>
                  <a:schemeClr val="dk1"/>
                </a:solidFill>
                <a:latin typeface="Calibri"/>
                <a:ea typeface="Calibri"/>
                <a:cs typeface="Calibri"/>
                <a:sym typeface="Calibri"/>
              </a:rPr>
              <a:t>Hacer una lista de personas para invitar a que estudien los cuatro conceptos.</a:t>
            </a:r>
            <a:endParaRPr b="1">
              <a:solidFill>
                <a:schemeClr val="dk1"/>
              </a:solidFill>
              <a:latin typeface="Calibri"/>
              <a:ea typeface="Calibri"/>
              <a:cs typeface="Calibri"/>
              <a:sym typeface="Calibri"/>
            </a:endParaRPr>
          </a:p>
        </p:txBody>
      </p:sp>
      <p:sp>
        <p:nvSpPr>
          <p:cNvPr id="199" name="Google Shape;19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ae502832d3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None/>
            </a:pPr>
            <a:r>
              <a:rPr b="1" lang="en-US">
                <a:solidFill>
                  <a:schemeClr val="dk1"/>
                </a:solidFill>
                <a:latin typeface="Calibri"/>
                <a:ea typeface="Calibri"/>
                <a:cs typeface="Calibri"/>
                <a:sym typeface="Calibri"/>
              </a:rPr>
              <a:t>Introducción</a:t>
            </a:r>
            <a:endParaRPr b="1">
              <a:solidFill>
                <a:schemeClr val="dk1"/>
              </a:solidFill>
              <a:latin typeface="Calibri"/>
              <a:ea typeface="Calibri"/>
              <a:cs typeface="Calibri"/>
              <a:sym typeface="Calibri"/>
            </a:endParaRPr>
          </a:p>
          <a:p>
            <a:pPr indent="-298450" lvl="0" marL="914400" marR="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se necesita para ser médico? Se necesitan años de estudio, aprobar exámenes y culminar la residencia. ¿Qué se necesita para ser jugador de fútbol profesional? Se necesitan años de práctica, ser notado por un reclutador o entrenador y desempeñarse lo suficientemente bien en una prueba. </a:t>
            </a:r>
            <a:endParaRPr>
              <a:solidFill>
                <a:schemeClr val="dk1"/>
              </a:solidFill>
              <a:latin typeface="Calibri"/>
              <a:ea typeface="Calibri"/>
              <a:cs typeface="Calibri"/>
              <a:sym typeface="Calibri"/>
            </a:endParaRPr>
          </a:p>
          <a:p>
            <a:pPr indent="-298450" lvl="0" marL="914400" marR="0" rtl="0" algn="l">
              <a:spcBef>
                <a:spcPts val="600"/>
              </a:spcBef>
              <a:spcAft>
                <a:spcPts val="600"/>
              </a:spcAft>
              <a:buClr>
                <a:schemeClr val="dk1"/>
              </a:buClr>
              <a:buSzPts val="1100"/>
              <a:buFont typeface="Calibri"/>
              <a:buAutoNum type="arabicPeriod"/>
            </a:pPr>
            <a:r>
              <a:rPr lang="en-US">
                <a:solidFill>
                  <a:schemeClr val="dk1"/>
                </a:solidFill>
                <a:latin typeface="Calibri"/>
                <a:ea typeface="Calibri"/>
                <a:cs typeface="Calibri"/>
                <a:sym typeface="Calibri"/>
              </a:rPr>
              <a:t>¿Qué se necesita para ser discípulo de Jesús? Después de todo, este curso se llama La Palabra crece: El discípulo hace discípulos. Así que ¿qué se necesita? No se necesita que trabajemos durante años. Más bien, es el trabajo de Dios. Se necesita que el Espíritu Santo intervenga en nuestras vidas, penetrando en nuestros corazones con el mensaje del Evangelio. </a:t>
            </a:r>
            <a:endParaRPr b="1">
              <a:solidFill>
                <a:schemeClr val="dk1"/>
              </a:solidFill>
              <a:latin typeface="Calibri"/>
              <a:ea typeface="Calibri"/>
              <a:cs typeface="Calibri"/>
              <a:sym typeface="Calibri"/>
            </a:endParaRPr>
          </a:p>
        </p:txBody>
      </p:sp>
      <p:sp>
        <p:nvSpPr>
          <p:cNvPr id="222" name="Google Shape;222;g2ae502832d3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ae502832d3_0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Pablo nos dice en Romanos 10:17: "Así que la fe proviene del oír, y el oír proviene de la palabra de Dios". Pablo también dice en Romanos 10:14-15: “¿Cómo invocarán a aquel en el cual no han creído? ¿Y cómo creerán en aquel de quien no han oído?  ¿Y cómo oirán si no hay quien les predique?".</a:t>
            </a:r>
            <a:endParaRPr>
              <a:solidFill>
                <a:schemeClr val="dk1"/>
              </a:solidFill>
              <a:latin typeface="Calibri"/>
              <a:ea typeface="Calibri"/>
              <a:cs typeface="Calibri"/>
              <a:sym typeface="Calibri"/>
            </a:endParaRPr>
          </a:p>
          <a:p>
            <a:pPr indent="-298450" lvl="0" marL="914400" marR="0" rtl="0" algn="l">
              <a:spcBef>
                <a:spcPts val="600"/>
              </a:spcBef>
              <a:spcAft>
                <a:spcPts val="600"/>
              </a:spcAft>
              <a:buClr>
                <a:schemeClr val="dk1"/>
              </a:buClr>
              <a:buSzPts val="1100"/>
              <a:buFont typeface="Calibri"/>
              <a:buAutoNum type="arabicPeriod"/>
            </a:pPr>
            <a:r>
              <a:rPr lang="en-US">
                <a:solidFill>
                  <a:schemeClr val="dk1"/>
                </a:solidFill>
                <a:latin typeface="Calibri"/>
                <a:ea typeface="Calibri"/>
                <a:cs typeface="Calibri"/>
                <a:sym typeface="Calibri"/>
              </a:rPr>
              <a:t>Romanos 10:17, junto con otros versículos de la Biblia e historias bíblicas, deja claro que el Espíritu Santo crea y fortalece la fe mediante las buenas noticias. La Biblia también deja claro que Dios ha decidido usarnos a ti y a mí para difundir esas buenas noticias y contárselas a las personas. </a:t>
            </a:r>
            <a:endParaRPr>
              <a:solidFill>
                <a:schemeClr val="dk1"/>
              </a:solidFill>
              <a:latin typeface="Calibri"/>
              <a:ea typeface="Calibri"/>
              <a:cs typeface="Calibri"/>
              <a:sym typeface="Calibri"/>
            </a:endParaRPr>
          </a:p>
        </p:txBody>
      </p:sp>
      <p:sp>
        <p:nvSpPr>
          <p:cNvPr id="232" name="Google Shape;232;g2ae502832d3_0_1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None/>
            </a:pPr>
            <a:r>
              <a:rPr b="1" lang="en-US">
                <a:solidFill>
                  <a:schemeClr val="dk1"/>
                </a:solidFill>
                <a:latin typeface="Calibri"/>
                <a:ea typeface="Calibri"/>
                <a:cs typeface="Calibri"/>
                <a:sym typeface="Calibri"/>
              </a:rPr>
              <a:t>Revisa las preguntas enviadas por WhatsApp.</a:t>
            </a:r>
            <a:endParaRPr b="1">
              <a:solidFill>
                <a:schemeClr val="dk1"/>
              </a:solidFill>
              <a:latin typeface="Calibri"/>
              <a:ea typeface="Calibri"/>
              <a:cs typeface="Calibri"/>
              <a:sym typeface="Calibri"/>
            </a:endParaRPr>
          </a:p>
          <a:p>
            <a:pPr indent="-298450" lvl="0" marL="91440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usa Dios para crear y fortalecer la fe en los corazones de las personas? </a:t>
            </a:r>
            <a:endParaRPr>
              <a:solidFill>
                <a:schemeClr val="dk1"/>
              </a:solidFill>
              <a:latin typeface="Calibri"/>
              <a:ea typeface="Calibri"/>
              <a:cs typeface="Calibri"/>
              <a:sym typeface="Calibri"/>
            </a:endParaRPr>
          </a:p>
          <a:p>
            <a:pPr indent="-184150" lvl="2" marL="137160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Utiliza los medios de la gracia: el Evangelio mediante Palabra y Sacramento.</a:t>
            </a:r>
            <a:endParaRPr>
              <a:solidFill>
                <a:schemeClr val="dk1"/>
              </a:solidFill>
              <a:latin typeface="Calibri"/>
              <a:ea typeface="Calibri"/>
              <a:cs typeface="Calibri"/>
              <a:sym typeface="Calibri"/>
            </a:endParaRPr>
          </a:p>
        </p:txBody>
      </p:sp>
      <p:sp>
        <p:nvSpPr>
          <p:cNvPr id="240" name="Google Shape;240;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6" name="Shape 86"/>
        <p:cNvGrpSpPr/>
        <p:nvPr/>
      </p:nvGrpSpPr>
      <p:grpSpPr>
        <a:xfrm>
          <a:off x="0" y="0"/>
          <a:ext cx="0" cy="0"/>
          <a:chOff x="0" y="0"/>
          <a:chExt cx="0" cy="0"/>
        </a:xfrm>
      </p:grpSpPr>
      <p:sp>
        <p:nvSpPr>
          <p:cNvPr id="87" name="Google Shape;87;g265b4ee6fb4_0_49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8" name="Google Shape;88;g265b4ee6fb4_0_49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9" name="Google Shape;89;g265b4ee6fb4_0_49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g265b4ee6fb4_0_500"/>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2" name="Google Shape;92;g265b4ee6fb4_0_500"/>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93" name="Google Shape;93;g265b4ee6fb4_0_50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g265b4ee6fb4_0_50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5" name="Google Shape;95;g265b4ee6fb4_0_50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g265b4ee6fb4_0_50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8" name="Google Shape;98;g265b4ee6fb4_0_50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9" name="Google Shape;99;g265b4ee6fb4_0_50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0" name="Google Shape;100;g265b4ee6fb4_0_50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1" name="Google Shape;101;g265b4ee6fb4_0_50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g265b4ee6fb4_0_512"/>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 name="Google Shape;104;g265b4ee6fb4_0_512"/>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g265b4ee6fb4_0_5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g265b4ee6fb4_0_5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7" name="Google Shape;107;g265b4ee6fb4_0_5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g265b4ee6fb4_0_51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0" name="Google Shape;110;g265b4ee6fb4_0_518"/>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1" name="Google Shape;111;g265b4ee6fb4_0_518"/>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2" name="Google Shape;112;g265b4ee6fb4_0_51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3" name="Google Shape;113;g265b4ee6fb4_0_51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4" name="Google Shape;114;g265b4ee6fb4_0_5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g265b4ee6fb4_0_525"/>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7" name="Google Shape;117;g265b4ee6fb4_0_525"/>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18" name="Google Shape;118;g265b4ee6fb4_0_525"/>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9" name="Google Shape;119;g265b4ee6fb4_0_525"/>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20" name="Google Shape;120;g265b4ee6fb4_0_525"/>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1" name="Google Shape;121;g265b4ee6fb4_0_52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 name="Google Shape;122;g265b4ee6fb4_0_52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3" name="Google Shape;123;g265b4ee6fb4_0_52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g265b4ee6fb4_0_53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6" name="Google Shape;126;g265b4ee6fb4_0_53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 name="Google Shape;127;g265b4ee6fb4_0_53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 name="Google Shape;128;g265b4ee6fb4_0_53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g265b4ee6fb4_0_53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1" name="Google Shape;131;g265b4ee6fb4_0_539"/>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32" name="Google Shape;132;g265b4ee6fb4_0_539"/>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33" name="Google Shape;133;g265b4ee6fb4_0_53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4" name="Google Shape;134;g265b4ee6fb4_0_53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5" name="Google Shape;135;g265b4ee6fb4_0_53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g265b4ee6fb4_0_546"/>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8" name="Google Shape;138;g265b4ee6fb4_0_546"/>
          <p:cNvSpPr/>
          <p:nvPr>
            <p:ph idx="2" type="pic"/>
          </p:nvPr>
        </p:nvSpPr>
        <p:spPr>
          <a:xfrm>
            <a:off x="5183188" y="987425"/>
            <a:ext cx="6172200" cy="4873500"/>
          </a:xfrm>
          <a:prstGeom prst="rect">
            <a:avLst/>
          </a:prstGeom>
          <a:noFill/>
          <a:ln>
            <a:noFill/>
          </a:ln>
        </p:spPr>
      </p:sp>
      <p:sp>
        <p:nvSpPr>
          <p:cNvPr id="139" name="Google Shape;139;g265b4ee6fb4_0_546"/>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40" name="Google Shape;140;g265b4ee6fb4_0_54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1" name="Google Shape;141;g265b4ee6fb4_0_54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2" name="Google Shape;142;g265b4ee6fb4_0_54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g265b4ee6fb4_0_55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 name="Google Shape;145;g265b4ee6fb4_0_553"/>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6" name="Google Shape;146;g265b4ee6fb4_0_55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7" name="Google Shape;147;g265b4ee6fb4_0_55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8" name="Google Shape;148;g265b4ee6fb4_0_55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g265b4ee6fb4_0_559"/>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 name="Google Shape;151;g265b4ee6fb4_0_559"/>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2" name="Google Shape;152;g265b4ee6fb4_0_55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3" name="Google Shape;153;g265b4ee6fb4_0_55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4" name="Google Shape;154;g265b4ee6fb4_0_55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g265b4ee6fb4_0_49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2" name="Google Shape;82;g265b4ee6fb4_0_49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g265b4ee6fb4_0_49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g265b4ee6fb4_0_49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g265b4ee6fb4_0_49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8.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0.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6.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5.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7.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3.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1" name="Google Shape;161;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162" name="Google Shape;162;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163" name="Google Shape;163;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164" name="Google Shape;164;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5" name="Google Shape;165;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265b4ee6fb4_0_27"/>
          <p:cNvSpPr/>
          <p:nvPr/>
        </p:nvSpPr>
        <p:spPr>
          <a:xfrm rot="10800000">
            <a:off x="3268225" y="1451003"/>
            <a:ext cx="6208800" cy="11061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51" name="Google Shape;251;g265b4ee6fb4_0_27"/>
          <p:cNvSpPr/>
          <p:nvPr/>
        </p:nvSpPr>
        <p:spPr>
          <a:xfrm rot="10800000">
            <a:off x="3268225" y="2887376"/>
            <a:ext cx="6208800" cy="11061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52" name="Google Shape;252;g265b4ee6fb4_0_27"/>
          <p:cNvSpPr txBox="1"/>
          <p:nvPr/>
        </p:nvSpPr>
        <p:spPr>
          <a:xfrm>
            <a:off x="3477781" y="2887315"/>
            <a:ext cx="5999100" cy="1106100"/>
          </a:xfrm>
          <a:prstGeom prst="rect">
            <a:avLst/>
          </a:prstGeom>
          <a:solidFill>
            <a:srgbClr val="FFDD8B"/>
          </a:solidFill>
          <a:ln>
            <a:noFill/>
          </a:ln>
        </p:spPr>
        <p:txBody>
          <a:bodyPr anchorCtr="0" anchor="ctr" bIns="160000" lIns="487775" spcFirstLastPara="1" rIns="298700" wrap="square" tIns="160000">
            <a:noAutofit/>
          </a:bodyPr>
          <a:lstStyle/>
          <a:p>
            <a:pPr indent="0" lvl="0" marL="0" marR="0" rtl="0" algn="ctr">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EL BAUTISMO</a:t>
            </a:r>
            <a:endParaRPr b="0" i="0" sz="4200" u="none" cap="none" strike="noStrike">
              <a:solidFill>
                <a:srgbClr val="000000"/>
              </a:solidFill>
              <a:latin typeface="Lato"/>
              <a:ea typeface="Lato"/>
              <a:cs typeface="Lato"/>
              <a:sym typeface="Lato"/>
            </a:endParaRPr>
          </a:p>
        </p:txBody>
      </p:sp>
      <p:sp>
        <p:nvSpPr>
          <p:cNvPr id="253" name="Google Shape;253;g265b4ee6fb4_0_27"/>
          <p:cNvSpPr/>
          <p:nvPr/>
        </p:nvSpPr>
        <p:spPr>
          <a:xfrm>
            <a:off x="2714967" y="2887310"/>
            <a:ext cx="1106100" cy="11061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54" name="Google Shape;254;g265b4ee6fb4_0_27"/>
          <p:cNvSpPr/>
          <p:nvPr/>
        </p:nvSpPr>
        <p:spPr>
          <a:xfrm rot="10800000">
            <a:off x="3268225" y="4323750"/>
            <a:ext cx="6208800" cy="11061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55" name="Google Shape;255;g265b4ee6fb4_0_27"/>
          <p:cNvSpPr txBox="1"/>
          <p:nvPr/>
        </p:nvSpPr>
        <p:spPr>
          <a:xfrm>
            <a:off x="3477781" y="4323679"/>
            <a:ext cx="5999100" cy="1106100"/>
          </a:xfrm>
          <a:prstGeom prst="rect">
            <a:avLst/>
          </a:prstGeom>
          <a:solidFill>
            <a:srgbClr val="FFDD8B"/>
          </a:solidFill>
          <a:ln>
            <a:noFill/>
          </a:ln>
        </p:spPr>
        <p:txBody>
          <a:bodyPr anchorCtr="0" anchor="ctr" bIns="160000" lIns="487775" spcFirstLastPara="1" rIns="298700" wrap="square" tIns="160000">
            <a:noAutofit/>
          </a:bodyPr>
          <a:lstStyle/>
          <a:p>
            <a:pPr indent="0" lvl="0" marL="0" marR="0" rtl="0" algn="ctr">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LA SANTA CENA</a:t>
            </a:r>
            <a:endParaRPr b="0" i="0" sz="4200" u="none" cap="none" strike="noStrike">
              <a:solidFill>
                <a:schemeClr val="dk1"/>
              </a:solidFill>
              <a:latin typeface="Lato"/>
              <a:ea typeface="Lato"/>
              <a:cs typeface="Lato"/>
              <a:sym typeface="Lato"/>
            </a:endParaRPr>
          </a:p>
        </p:txBody>
      </p:sp>
      <p:sp>
        <p:nvSpPr>
          <p:cNvPr id="256" name="Google Shape;256;g265b4ee6fb4_0_27"/>
          <p:cNvSpPr/>
          <p:nvPr/>
        </p:nvSpPr>
        <p:spPr>
          <a:xfrm>
            <a:off x="2714967" y="4323680"/>
            <a:ext cx="1106100" cy="11061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57" name="Google Shape;257;g265b4ee6fb4_0_27"/>
          <p:cNvSpPr txBox="1"/>
          <p:nvPr/>
        </p:nvSpPr>
        <p:spPr>
          <a:xfrm>
            <a:off x="2906063" y="2837131"/>
            <a:ext cx="671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lt1"/>
                </a:solidFill>
                <a:latin typeface="Lato"/>
                <a:ea typeface="Lato"/>
                <a:cs typeface="Lato"/>
                <a:sym typeface="Lato"/>
              </a:rPr>
              <a:t>2</a:t>
            </a:r>
            <a:endParaRPr b="1" i="0" sz="1400" u="none" cap="none" strike="noStrike">
              <a:solidFill>
                <a:schemeClr val="lt1"/>
              </a:solidFill>
              <a:latin typeface="Lato"/>
              <a:ea typeface="Lato"/>
              <a:cs typeface="Lato"/>
              <a:sym typeface="Lato"/>
            </a:endParaRPr>
          </a:p>
        </p:txBody>
      </p:sp>
      <p:sp>
        <p:nvSpPr>
          <p:cNvPr id="258" name="Google Shape;258;g265b4ee6fb4_0_27"/>
          <p:cNvSpPr txBox="1"/>
          <p:nvPr/>
        </p:nvSpPr>
        <p:spPr>
          <a:xfrm>
            <a:off x="2906062" y="4290457"/>
            <a:ext cx="671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lt1"/>
                </a:solidFill>
                <a:latin typeface="Lato"/>
                <a:ea typeface="Lato"/>
                <a:cs typeface="Lato"/>
                <a:sym typeface="Lato"/>
              </a:rPr>
              <a:t>3</a:t>
            </a:r>
            <a:endParaRPr b="1" i="0" sz="1400" u="none" cap="none" strike="noStrike">
              <a:solidFill>
                <a:schemeClr val="lt1"/>
              </a:solidFill>
              <a:latin typeface="Lato"/>
              <a:ea typeface="Lato"/>
              <a:cs typeface="Lato"/>
              <a:sym typeface="Lato"/>
            </a:endParaRPr>
          </a:p>
        </p:txBody>
      </p:sp>
      <p:pic>
        <p:nvPicPr>
          <p:cNvPr descr="A green bird with leaves&#10;&#10;Description automatically generated" id="259" name="Google Shape;259;g265b4ee6fb4_0_2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60" name="Google Shape;260;g265b4ee6fb4_0_27"/>
          <p:cNvSpPr txBox="1"/>
          <p:nvPr/>
        </p:nvSpPr>
        <p:spPr>
          <a:xfrm>
            <a:off x="3477781" y="1450950"/>
            <a:ext cx="5999100" cy="1106100"/>
          </a:xfrm>
          <a:prstGeom prst="rect">
            <a:avLst/>
          </a:prstGeom>
          <a:solidFill>
            <a:srgbClr val="FFDD8B"/>
          </a:solidFill>
          <a:ln>
            <a:noFill/>
          </a:ln>
        </p:spPr>
        <p:txBody>
          <a:bodyPr anchorCtr="0" anchor="ctr" bIns="160000" lIns="487775" spcFirstLastPara="1" rIns="298700" wrap="square" tIns="160000">
            <a:noAutofit/>
          </a:bodyPr>
          <a:lstStyle/>
          <a:p>
            <a:pPr indent="0" lvl="0" marL="0" marR="0" rtl="0" algn="ctr">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LA PALABRA</a:t>
            </a:r>
            <a:endParaRPr b="0" i="0" sz="4200" u="none" cap="none" strike="noStrike">
              <a:solidFill>
                <a:schemeClr val="dk1"/>
              </a:solidFill>
              <a:latin typeface="Lato"/>
              <a:ea typeface="Lato"/>
              <a:cs typeface="Lato"/>
              <a:sym typeface="Lato"/>
            </a:endParaRPr>
          </a:p>
        </p:txBody>
      </p:sp>
      <p:sp>
        <p:nvSpPr>
          <p:cNvPr id="261" name="Google Shape;261;g265b4ee6fb4_0_27"/>
          <p:cNvSpPr/>
          <p:nvPr/>
        </p:nvSpPr>
        <p:spPr>
          <a:xfrm>
            <a:off x="2714967" y="1450940"/>
            <a:ext cx="1106100" cy="11061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62" name="Google Shape;262;g265b4ee6fb4_0_27"/>
          <p:cNvSpPr txBox="1"/>
          <p:nvPr/>
        </p:nvSpPr>
        <p:spPr>
          <a:xfrm>
            <a:off x="2885156" y="1366960"/>
            <a:ext cx="671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lt1"/>
                </a:solidFill>
                <a:latin typeface="Lato"/>
                <a:ea typeface="Lato"/>
                <a:cs typeface="Lato"/>
                <a:sym typeface="Lato"/>
              </a:rPr>
              <a:t>1</a:t>
            </a:r>
            <a:endParaRPr b="1" i="0" sz="1400" u="none" cap="none" strike="noStrike">
              <a:solidFill>
                <a:schemeClr val="lt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6" name="Shape 266"/>
        <p:cNvGrpSpPr/>
        <p:nvPr/>
      </p:nvGrpSpPr>
      <p:grpSpPr>
        <a:xfrm>
          <a:off x="0" y="0"/>
          <a:ext cx="0" cy="0"/>
          <a:chOff x="0" y="0"/>
          <a:chExt cx="0" cy="0"/>
        </a:xfrm>
      </p:grpSpPr>
      <p:sp>
        <p:nvSpPr>
          <p:cNvPr id="267" name="Google Shape;267;g2ae502832d3_0_13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8" name="Google Shape;268;g2ae502832d3_0_137"/>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69" name="Google Shape;269;g2ae502832d3_0_137"/>
          <p:cNvSpPr txBox="1"/>
          <p:nvPr/>
        </p:nvSpPr>
        <p:spPr>
          <a:xfrm>
            <a:off x="3875725" y="2623150"/>
            <a:ext cx="7592400" cy="1323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¿Por qué las Sagradas Escrituras son como el mar?</a:t>
            </a:r>
            <a:endParaRPr b="1" sz="4000">
              <a:solidFill>
                <a:schemeClr val="dk1"/>
              </a:solidFill>
              <a:latin typeface="Lato"/>
              <a:ea typeface="Lato"/>
              <a:cs typeface="Lato"/>
              <a:sym typeface="Lato"/>
            </a:endParaRPr>
          </a:p>
        </p:txBody>
      </p:sp>
      <p:pic>
        <p:nvPicPr>
          <p:cNvPr descr="A green bird with leaves&#10;&#10;Description automatically generated" id="270" name="Google Shape;270;g2ae502832d3_0_13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4" name="Shape 274"/>
        <p:cNvGrpSpPr/>
        <p:nvPr/>
      </p:nvGrpSpPr>
      <p:grpSpPr>
        <a:xfrm>
          <a:off x="0" y="0"/>
          <a:ext cx="0" cy="0"/>
          <a:chOff x="0" y="0"/>
          <a:chExt cx="0" cy="0"/>
        </a:xfrm>
      </p:grpSpPr>
      <p:sp>
        <p:nvSpPr>
          <p:cNvPr id="275" name="Google Shape;275;g2ae502832d3_0_14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6" name="Google Shape;276;g2ae502832d3_0_147"/>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77" name="Google Shape;277;g2ae502832d3_0_147"/>
          <p:cNvSpPr txBox="1"/>
          <p:nvPr/>
        </p:nvSpPr>
        <p:spPr>
          <a:xfrm>
            <a:off x="3875725" y="2623150"/>
            <a:ext cx="7592400" cy="193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ventajas tiene usar historias bíblicas para </a:t>
            </a:r>
            <a:endParaRPr b="1" sz="4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compartir la palabra de Dios? </a:t>
            </a:r>
            <a:endParaRPr b="1" sz="4000">
              <a:solidFill>
                <a:schemeClr val="dk1"/>
              </a:solidFill>
              <a:latin typeface="Lato"/>
              <a:ea typeface="Lato"/>
              <a:cs typeface="Lato"/>
              <a:sym typeface="Lato"/>
            </a:endParaRPr>
          </a:p>
        </p:txBody>
      </p:sp>
      <p:pic>
        <p:nvPicPr>
          <p:cNvPr descr="A green bird with leaves&#10;&#10;Description automatically generated" id="278" name="Google Shape;278;g2ae502832d3_0_14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2" name="Shape 282"/>
        <p:cNvGrpSpPr/>
        <p:nvPr/>
      </p:nvGrpSpPr>
      <p:grpSpPr>
        <a:xfrm>
          <a:off x="0" y="0"/>
          <a:ext cx="0" cy="0"/>
          <a:chOff x="0" y="0"/>
          <a:chExt cx="0" cy="0"/>
        </a:xfrm>
      </p:grpSpPr>
      <p:sp>
        <p:nvSpPr>
          <p:cNvPr id="283" name="Google Shape;283;g2ae502832d3_0_15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4" name="Google Shape;284;g2ae502832d3_0_157"/>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85" name="Google Shape;285;g2ae502832d3_0_157"/>
          <p:cNvSpPr txBox="1"/>
          <p:nvPr/>
        </p:nvSpPr>
        <p:spPr>
          <a:xfrm>
            <a:off x="3875725" y="2623150"/>
            <a:ext cx="8023800" cy="193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¿Cuáles son los cuatro conceptos clave de la Ley y el Evangelio mencionados en el video? </a:t>
            </a:r>
            <a:endParaRPr b="1" sz="4000">
              <a:solidFill>
                <a:schemeClr val="dk1"/>
              </a:solidFill>
              <a:latin typeface="Lato"/>
              <a:ea typeface="Lato"/>
              <a:cs typeface="Lato"/>
              <a:sym typeface="Lato"/>
            </a:endParaRPr>
          </a:p>
        </p:txBody>
      </p:sp>
      <p:pic>
        <p:nvPicPr>
          <p:cNvPr descr="A green bird with leaves&#10;&#10;Description automatically generated" id="286" name="Google Shape;286;g2ae502832d3_0_15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265b4ee6fb4_0_122"/>
          <p:cNvSpPr/>
          <p:nvPr/>
        </p:nvSpPr>
        <p:spPr>
          <a:xfrm rot="10800000">
            <a:off x="3268225" y="706203"/>
            <a:ext cx="6208800" cy="11061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92" name="Google Shape;292;g265b4ee6fb4_0_122"/>
          <p:cNvSpPr/>
          <p:nvPr/>
        </p:nvSpPr>
        <p:spPr>
          <a:xfrm rot="10800000">
            <a:off x="3268225" y="2142576"/>
            <a:ext cx="6208800" cy="11061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93" name="Google Shape;293;g265b4ee6fb4_0_122"/>
          <p:cNvSpPr txBox="1"/>
          <p:nvPr/>
        </p:nvSpPr>
        <p:spPr>
          <a:xfrm>
            <a:off x="3477781" y="2142515"/>
            <a:ext cx="5999100" cy="1106100"/>
          </a:xfrm>
          <a:prstGeom prst="rect">
            <a:avLst/>
          </a:prstGeom>
          <a:solidFill>
            <a:srgbClr val="FFDD8B"/>
          </a:solidFill>
          <a:ln>
            <a:noFill/>
          </a:ln>
        </p:spPr>
        <p:txBody>
          <a:bodyPr anchorCtr="0" anchor="ctr" bIns="160000" lIns="487775" spcFirstLastPara="1" rIns="298700" wrap="square" tIns="160000">
            <a:noAutofit/>
          </a:bodyPr>
          <a:lstStyle/>
          <a:p>
            <a:pPr indent="0" lvl="0" marL="0" marR="0" rtl="0" algn="ctr">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GRACIA</a:t>
            </a:r>
            <a:endParaRPr b="0" i="0" sz="4200" u="none" cap="none" strike="noStrike">
              <a:solidFill>
                <a:srgbClr val="000000"/>
              </a:solidFill>
              <a:latin typeface="Lato"/>
              <a:ea typeface="Lato"/>
              <a:cs typeface="Lato"/>
              <a:sym typeface="Lato"/>
            </a:endParaRPr>
          </a:p>
        </p:txBody>
      </p:sp>
      <p:sp>
        <p:nvSpPr>
          <p:cNvPr id="294" name="Google Shape;294;g265b4ee6fb4_0_122"/>
          <p:cNvSpPr/>
          <p:nvPr/>
        </p:nvSpPr>
        <p:spPr>
          <a:xfrm>
            <a:off x="2714967" y="2142510"/>
            <a:ext cx="1106100" cy="11061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95" name="Google Shape;295;g265b4ee6fb4_0_122"/>
          <p:cNvSpPr/>
          <p:nvPr/>
        </p:nvSpPr>
        <p:spPr>
          <a:xfrm rot="10800000">
            <a:off x="3268225" y="3578950"/>
            <a:ext cx="6208800" cy="11061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96" name="Google Shape;296;g265b4ee6fb4_0_122"/>
          <p:cNvSpPr txBox="1"/>
          <p:nvPr/>
        </p:nvSpPr>
        <p:spPr>
          <a:xfrm>
            <a:off x="3477781" y="3578879"/>
            <a:ext cx="5999100" cy="1106100"/>
          </a:xfrm>
          <a:prstGeom prst="rect">
            <a:avLst/>
          </a:prstGeom>
          <a:solidFill>
            <a:srgbClr val="FFDD8B"/>
          </a:solidFill>
          <a:ln>
            <a:noFill/>
          </a:ln>
        </p:spPr>
        <p:txBody>
          <a:bodyPr anchorCtr="0" anchor="ctr" bIns="160000" lIns="487775" spcFirstLastPara="1" rIns="298700" wrap="square" tIns="160000">
            <a:noAutofit/>
          </a:bodyPr>
          <a:lstStyle/>
          <a:p>
            <a:pPr indent="0" lvl="0" marL="0" marR="0" rtl="0" algn="ctr">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FE</a:t>
            </a:r>
            <a:endParaRPr b="0" i="0" sz="4200" u="none" cap="none" strike="noStrike">
              <a:solidFill>
                <a:schemeClr val="dk1"/>
              </a:solidFill>
              <a:latin typeface="Lato"/>
              <a:ea typeface="Lato"/>
              <a:cs typeface="Lato"/>
              <a:sym typeface="Lato"/>
            </a:endParaRPr>
          </a:p>
        </p:txBody>
      </p:sp>
      <p:sp>
        <p:nvSpPr>
          <p:cNvPr id="297" name="Google Shape;297;g265b4ee6fb4_0_122"/>
          <p:cNvSpPr/>
          <p:nvPr/>
        </p:nvSpPr>
        <p:spPr>
          <a:xfrm>
            <a:off x="2714967" y="3578880"/>
            <a:ext cx="1106100" cy="11061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98" name="Google Shape;298;g265b4ee6fb4_0_122"/>
          <p:cNvSpPr txBox="1"/>
          <p:nvPr/>
        </p:nvSpPr>
        <p:spPr>
          <a:xfrm>
            <a:off x="2906063" y="2092331"/>
            <a:ext cx="671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lt1"/>
                </a:solidFill>
                <a:latin typeface="Lato"/>
                <a:ea typeface="Lato"/>
                <a:cs typeface="Lato"/>
                <a:sym typeface="Lato"/>
              </a:rPr>
              <a:t>2</a:t>
            </a:r>
            <a:endParaRPr b="1" i="0" sz="1400" u="none" cap="none" strike="noStrike">
              <a:solidFill>
                <a:schemeClr val="lt1"/>
              </a:solidFill>
              <a:latin typeface="Lato"/>
              <a:ea typeface="Lato"/>
              <a:cs typeface="Lato"/>
              <a:sym typeface="Lato"/>
            </a:endParaRPr>
          </a:p>
        </p:txBody>
      </p:sp>
      <p:sp>
        <p:nvSpPr>
          <p:cNvPr id="299" name="Google Shape;299;g265b4ee6fb4_0_122"/>
          <p:cNvSpPr txBox="1"/>
          <p:nvPr/>
        </p:nvSpPr>
        <p:spPr>
          <a:xfrm>
            <a:off x="2906062" y="3545657"/>
            <a:ext cx="671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lt1"/>
                </a:solidFill>
                <a:latin typeface="Lato"/>
                <a:ea typeface="Lato"/>
                <a:cs typeface="Lato"/>
                <a:sym typeface="Lato"/>
              </a:rPr>
              <a:t>3</a:t>
            </a:r>
            <a:endParaRPr b="1" i="0" sz="1400" u="none" cap="none" strike="noStrike">
              <a:solidFill>
                <a:schemeClr val="lt1"/>
              </a:solidFill>
              <a:latin typeface="Lato"/>
              <a:ea typeface="Lato"/>
              <a:cs typeface="Lato"/>
              <a:sym typeface="Lato"/>
            </a:endParaRPr>
          </a:p>
        </p:txBody>
      </p:sp>
      <p:pic>
        <p:nvPicPr>
          <p:cNvPr descr="A green bird with leaves&#10;&#10;Description automatically generated" id="300" name="Google Shape;300;g265b4ee6fb4_0_122"/>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01" name="Google Shape;301;g265b4ee6fb4_0_122"/>
          <p:cNvSpPr txBox="1"/>
          <p:nvPr/>
        </p:nvSpPr>
        <p:spPr>
          <a:xfrm>
            <a:off x="3477781" y="706150"/>
            <a:ext cx="5999100" cy="1106100"/>
          </a:xfrm>
          <a:prstGeom prst="rect">
            <a:avLst/>
          </a:prstGeom>
          <a:solidFill>
            <a:srgbClr val="FFDD8B"/>
          </a:solidFill>
          <a:ln>
            <a:noFill/>
          </a:ln>
        </p:spPr>
        <p:txBody>
          <a:bodyPr anchorCtr="0" anchor="ctr" bIns="160000" lIns="487775" spcFirstLastPara="1" rIns="298700" wrap="square" tIns="160000">
            <a:noAutofit/>
          </a:bodyPr>
          <a:lstStyle/>
          <a:p>
            <a:pPr indent="0" lvl="0" marL="0" marR="0" rtl="0" algn="ctr">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PECADO</a:t>
            </a:r>
            <a:endParaRPr b="0" i="0" sz="4200" u="none" cap="none" strike="noStrike">
              <a:solidFill>
                <a:schemeClr val="dk1"/>
              </a:solidFill>
              <a:latin typeface="Lato"/>
              <a:ea typeface="Lato"/>
              <a:cs typeface="Lato"/>
              <a:sym typeface="Lato"/>
            </a:endParaRPr>
          </a:p>
        </p:txBody>
      </p:sp>
      <p:sp>
        <p:nvSpPr>
          <p:cNvPr id="302" name="Google Shape;302;g265b4ee6fb4_0_122"/>
          <p:cNvSpPr/>
          <p:nvPr/>
        </p:nvSpPr>
        <p:spPr>
          <a:xfrm>
            <a:off x="2714967" y="706140"/>
            <a:ext cx="1106100" cy="11061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03" name="Google Shape;303;g265b4ee6fb4_0_122"/>
          <p:cNvSpPr txBox="1"/>
          <p:nvPr/>
        </p:nvSpPr>
        <p:spPr>
          <a:xfrm>
            <a:off x="2885156" y="622160"/>
            <a:ext cx="671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lt1"/>
                </a:solidFill>
                <a:latin typeface="Lato"/>
                <a:ea typeface="Lato"/>
                <a:cs typeface="Lato"/>
                <a:sym typeface="Lato"/>
              </a:rPr>
              <a:t>1</a:t>
            </a:r>
            <a:endParaRPr b="1" i="0" sz="1400" u="none" cap="none" strike="noStrike">
              <a:solidFill>
                <a:schemeClr val="lt1"/>
              </a:solidFill>
              <a:latin typeface="Lato"/>
              <a:ea typeface="Lato"/>
              <a:cs typeface="Lato"/>
              <a:sym typeface="Lato"/>
            </a:endParaRPr>
          </a:p>
        </p:txBody>
      </p:sp>
      <p:sp>
        <p:nvSpPr>
          <p:cNvPr id="304" name="Google Shape;304;g265b4ee6fb4_0_122"/>
          <p:cNvSpPr/>
          <p:nvPr/>
        </p:nvSpPr>
        <p:spPr>
          <a:xfrm rot="10800000">
            <a:off x="3268225" y="5032275"/>
            <a:ext cx="6208800" cy="11061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05" name="Google Shape;305;g265b4ee6fb4_0_122"/>
          <p:cNvSpPr txBox="1"/>
          <p:nvPr/>
        </p:nvSpPr>
        <p:spPr>
          <a:xfrm>
            <a:off x="3477781" y="5032204"/>
            <a:ext cx="5999100" cy="1106100"/>
          </a:xfrm>
          <a:prstGeom prst="rect">
            <a:avLst/>
          </a:prstGeom>
          <a:solidFill>
            <a:srgbClr val="FFDD8B"/>
          </a:solidFill>
          <a:ln>
            <a:noFill/>
          </a:ln>
        </p:spPr>
        <p:txBody>
          <a:bodyPr anchorCtr="0" anchor="ctr" bIns="160000" lIns="487775" spcFirstLastPara="1" rIns="298700" wrap="square" tIns="160000">
            <a:noAutofit/>
          </a:bodyPr>
          <a:lstStyle/>
          <a:p>
            <a:pPr indent="0" lvl="0" marL="0" marR="0" rtl="0" algn="ctr">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OBRAS</a:t>
            </a:r>
            <a:endParaRPr b="0" i="0" sz="4200" u="none" cap="none" strike="noStrike">
              <a:solidFill>
                <a:schemeClr val="dk1"/>
              </a:solidFill>
              <a:latin typeface="Lato"/>
              <a:ea typeface="Lato"/>
              <a:cs typeface="Lato"/>
              <a:sym typeface="Lato"/>
            </a:endParaRPr>
          </a:p>
        </p:txBody>
      </p:sp>
      <p:sp>
        <p:nvSpPr>
          <p:cNvPr id="306" name="Google Shape;306;g265b4ee6fb4_0_122"/>
          <p:cNvSpPr/>
          <p:nvPr/>
        </p:nvSpPr>
        <p:spPr>
          <a:xfrm>
            <a:off x="2714967" y="5032205"/>
            <a:ext cx="1106100" cy="11061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07" name="Google Shape;307;g265b4ee6fb4_0_122"/>
          <p:cNvSpPr txBox="1"/>
          <p:nvPr/>
        </p:nvSpPr>
        <p:spPr>
          <a:xfrm>
            <a:off x="2906062" y="4998982"/>
            <a:ext cx="671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lang="en-US" sz="7200">
                <a:solidFill>
                  <a:schemeClr val="lt1"/>
                </a:solidFill>
                <a:latin typeface="Lato"/>
                <a:ea typeface="Lato"/>
                <a:cs typeface="Lato"/>
                <a:sym typeface="Lato"/>
              </a:rPr>
              <a:t>4</a:t>
            </a:r>
            <a:endParaRPr b="1" i="0" sz="1400" u="none" cap="none" strike="noStrike">
              <a:solidFill>
                <a:schemeClr val="l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1" name="Shape 311"/>
        <p:cNvGrpSpPr/>
        <p:nvPr/>
      </p:nvGrpSpPr>
      <p:grpSpPr>
        <a:xfrm>
          <a:off x="0" y="0"/>
          <a:ext cx="0" cy="0"/>
          <a:chOff x="0" y="0"/>
          <a:chExt cx="0" cy="0"/>
        </a:xfrm>
      </p:grpSpPr>
      <p:sp>
        <p:nvSpPr>
          <p:cNvPr id="312" name="Google Shape;312;g2ae502832d3_0_16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3" name="Google Shape;313;g2ae502832d3_0_167"/>
          <p:cNvSpPr txBox="1"/>
          <p:nvPr/>
        </p:nvSpPr>
        <p:spPr>
          <a:xfrm>
            <a:off x="3723325" y="2013550"/>
            <a:ext cx="8316300" cy="2555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Haz una lista de 10 personas de tu red de amigos, familiares, conocidos y vecinos con quienes quieres compartir el mensaje de Jesús. </a:t>
            </a:r>
            <a:endParaRPr b="1" sz="4000">
              <a:solidFill>
                <a:schemeClr val="dk1"/>
              </a:solidFill>
              <a:latin typeface="Lato"/>
              <a:ea typeface="Lato"/>
              <a:cs typeface="Lato"/>
              <a:sym typeface="Lato"/>
            </a:endParaRPr>
          </a:p>
        </p:txBody>
      </p:sp>
      <p:pic>
        <p:nvPicPr>
          <p:cNvPr descr="A green bird with leaves&#10;&#10;Description automatically generated" id="314" name="Google Shape;314;g2ae502832d3_0_16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15" name="Google Shape;315;g2ae502832d3_0_167"/>
          <p:cNvPicPr preferRelativeResize="0"/>
          <p:nvPr/>
        </p:nvPicPr>
        <p:blipFill>
          <a:blip r:embed="rId4">
            <a:alphaModFix/>
          </a:blip>
          <a:stretch>
            <a:fillRect/>
          </a:stretch>
        </p:blipFill>
        <p:spPr>
          <a:xfrm>
            <a:off x="-60100" y="1170800"/>
            <a:ext cx="4220000" cy="42199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9" name="Shape 319"/>
        <p:cNvGrpSpPr/>
        <p:nvPr/>
      </p:nvGrpSpPr>
      <p:grpSpPr>
        <a:xfrm>
          <a:off x="0" y="0"/>
          <a:ext cx="0" cy="0"/>
          <a:chOff x="0" y="0"/>
          <a:chExt cx="0" cy="0"/>
        </a:xfrm>
      </p:grpSpPr>
      <p:sp>
        <p:nvSpPr>
          <p:cNvPr id="320" name="Google Shape;320;g2ae502832d3_0_373"/>
          <p:cNvSpPr txBox="1"/>
          <p:nvPr/>
        </p:nvSpPr>
        <p:spPr>
          <a:xfrm>
            <a:off x="4078888" y="2436841"/>
            <a:ext cx="6627300" cy="158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Las ventajas de usar</a:t>
            </a:r>
            <a:endParaRPr sz="4860">
              <a:solidFill>
                <a:srgbClr val="009444"/>
              </a:solidFill>
              <a:latin typeface="Lato"/>
              <a:ea typeface="Lato"/>
              <a:cs typeface="Lato"/>
              <a:sym typeface="Lato"/>
            </a:endParaRPr>
          </a:p>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historias biblicas</a:t>
            </a:r>
            <a:endParaRPr sz="4860">
              <a:solidFill>
                <a:srgbClr val="009444"/>
              </a:solidFill>
              <a:latin typeface="Lato"/>
              <a:ea typeface="Lato"/>
              <a:cs typeface="Lato"/>
              <a:sym typeface="Lato"/>
            </a:endParaRPr>
          </a:p>
        </p:txBody>
      </p:sp>
      <p:sp>
        <p:nvSpPr>
          <p:cNvPr id="321" name="Google Shape;321;g2ae502832d3_0_37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22" name="Google Shape;322;g2ae502832d3_0_37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23" name="Google Shape;323;g2ae502832d3_0_373"/>
          <p:cNvPicPr preferRelativeResize="0"/>
          <p:nvPr/>
        </p:nvPicPr>
        <p:blipFill>
          <a:blip r:embed="rId4">
            <a:alphaModFix/>
          </a:blip>
          <a:stretch>
            <a:fillRect/>
          </a:stretch>
        </p:blipFill>
        <p:spPr>
          <a:xfrm>
            <a:off x="-76200" y="1117100"/>
            <a:ext cx="4319001" cy="43190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7" name="Shape 327"/>
        <p:cNvGrpSpPr/>
        <p:nvPr/>
      </p:nvGrpSpPr>
      <p:grpSpPr>
        <a:xfrm>
          <a:off x="0" y="0"/>
          <a:ext cx="0" cy="0"/>
          <a:chOff x="0" y="0"/>
          <a:chExt cx="0" cy="0"/>
        </a:xfrm>
      </p:grpSpPr>
      <p:sp>
        <p:nvSpPr>
          <p:cNvPr id="328" name="Google Shape;328;g265b4ee6fb4_0_146"/>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Pasajes </a:t>
            </a:r>
            <a:r>
              <a:rPr lang="en-US" sz="4860">
                <a:solidFill>
                  <a:srgbClr val="009444"/>
                </a:solidFill>
                <a:latin typeface="Lato"/>
                <a:ea typeface="Lato"/>
                <a:cs typeface="Lato"/>
                <a:sym typeface="Lato"/>
              </a:rPr>
              <a:t>Bíblicas</a:t>
            </a:r>
            <a:endParaRPr b="0" i="0" sz="6000" u="none" cap="none" strike="noStrike">
              <a:solidFill>
                <a:srgbClr val="009444"/>
              </a:solidFill>
              <a:latin typeface="Lato"/>
              <a:ea typeface="Lato"/>
              <a:cs typeface="Lato"/>
              <a:sym typeface="Lato"/>
            </a:endParaRPr>
          </a:p>
        </p:txBody>
      </p:sp>
      <p:cxnSp>
        <p:nvCxnSpPr>
          <p:cNvPr id="329" name="Google Shape;329;g265b4ee6fb4_0_146"/>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30" name="Google Shape;330;g265b4ee6fb4_0_146"/>
          <p:cNvSpPr txBox="1"/>
          <p:nvPr/>
        </p:nvSpPr>
        <p:spPr>
          <a:xfrm>
            <a:off x="4127381" y="3349413"/>
            <a:ext cx="6568500" cy="128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1 Corintios 12:3</a:t>
            </a:r>
            <a:endParaRPr sz="3888">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Romanos 1:16</a:t>
            </a:r>
            <a:endParaRPr sz="3888">
              <a:solidFill>
                <a:schemeClr val="dk1"/>
              </a:solidFill>
              <a:latin typeface="Lato"/>
              <a:ea typeface="Lato"/>
              <a:cs typeface="Lato"/>
              <a:sym typeface="Lato"/>
            </a:endParaRPr>
          </a:p>
        </p:txBody>
      </p:sp>
      <p:sp>
        <p:nvSpPr>
          <p:cNvPr id="331" name="Google Shape;331;g265b4ee6fb4_0_1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32" name="Google Shape;332;g265b4ee6fb4_0_146"/>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33" name="Google Shape;333;g265b4ee6fb4_0_146"/>
          <p:cNvPicPr preferRelativeResize="0"/>
          <p:nvPr/>
        </p:nvPicPr>
        <p:blipFill rotWithShape="1">
          <a:blip r:embed="rId4">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7" name="Shape 337"/>
        <p:cNvGrpSpPr/>
        <p:nvPr/>
      </p:nvGrpSpPr>
      <p:grpSpPr>
        <a:xfrm>
          <a:off x="0" y="0"/>
          <a:ext cx="0" cy="0"/>
          <a:chOff x="0" y="0"/>
          <a:chExt cx="0" cy="0"/>
        </a:xfrm>
      </p:grpSpPr>
      <p:sp>
        <p:nvSpPr>
          <p:cNvPr id="338" name="Google Shape;338;g265b4ee6fb4_0_157"/>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Historias </a:t>
            </a:r>
            <a:r>
              <a:rPr lang="en-US" sz="4860">
                <a:solidFill>
                  <a:srgbClr val="009444"/>
                </a:solidFill>
                <a:latin typeface="Lato"/>
                <a:ea typeface="Lato"/>
                <a:cs typeface="Lato"/>
                <a:sym typeface="Lato"/>
              </a:rPr>
              <a:t>Bíblicas</a:t>
            </a:r>
            <a:endParaRPr b="0" i="0" sz="6000" u="none" cap="none" strike="noStrike">
              <a:solidFill>
                <a:srgbClr val="009444"/>
              </a:solidFill>
              <a:latin typeface="Lato"/>
              <a:ea typeface="Lato"/>
              <a:cs typeface="Lato"/>
              <a:sym typeface="Lato"/>
            </a:endParaRPr>
          </a:p>
        </p:txBody>
      </p:sp>
      <p:cxnSp>
        <p:nvCxnSpPr>
          <p:cNvPr id="339" name="Google Shape;339;g265b4ee6fb4_0_157"/>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40" name="Google Shape;340;g265b4ee6fb4_0_157"/>
          <p:cNvSpPr txBox="1"/>
          <p:nvPr/>
        </p:nvSpPr>
        <p:spPr>
          <a:xfrm>
            <a:off x="4127381" y="3349413"/>
            <a:ext cx="6568500" cy="1887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Hechos 2:38-47</a:t>
            </a:r>
            <a:endParaRPr sz="3888">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Hechos 8:35-39</a:t>
            </a:r>
            <a:endParaRPr sz="3888">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Hechos 16:11-15</a:t>
            </a:r>
            <a:endParaRPr sz="3888">
              <a:solidFill>
                <a:schemeClr val="dk1"/>
              </a:solidFill>
              <a:latin typeface="Lato"/>
              <a:ea typeface="Lato"/>
              <a:cs typeface="Lato"/>
              <a:sym typeface="Lato"/>
            </a:endParaRPr>
          </a:p>
        </p:txBody>
      </p:sp>
      <p:sp>
        <p:nvSpPr>
          <p:cNvPr id="341" name="Google Shape;341;g265b4ee6fb4_0_15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42" name="Google Shape;342;g265b4ee6fb4_0_15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43" name="Google Shape;343;g265b4ee6fb4_0_157"/>
          <p:cNvPicPr preferRelativeResize="0"/>
          <p:nvPr/>
        </p:nvPicPr>
        <p:blipFill>
          <a:blip r:embed="rId4">
            <a:alphaModFix/>
          </a:blip>
          <a:stretch>
            <a:fillRect/>
          </a:stretch>
        </p:blipFill>
        <p:spPr>
          <a:xfrm>
            <a:off x="-76200" y="1117100"/>
            <a:ext cx="4319001" cy="43190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7" name="Shape 347"/>
        <p:cNvGrpSpPr/>
        <p:nvPr/>
      </p:nvGrpSpPr>
      <p:grpSpPr>
        <a:xfrm>
          <a:off x="0" y="0"/>
          <a:ext cx="0" cy="0"/>
          <a:chOff x="0" y="0"/>
          <a:chExt cx="0" cy="0"/>
        </a:xfrm>
      </p:grpSpPr>
      <p:pic>
        <p:nvPicPr>
          <p:cNvPr id="348" name="Google Shape;348;g265b4ee6fb4_0_257"/>
          <p:cNvPicPr preferRelativeResize="0"/>
          <p:nvPr/>
        </p:nvPicPr>
        <p:blipFill rotWithShape="1">
          <a:blip r:embed="rId3">
            <a:alphaModFix/>
          </a:blip>
          <a:srcRect b="0" l="0" r="0" t="0"/>
          <a:stretch/>
        </p:blipFill>
        <p:spPr>
          <a:xfrm>
            <a:off x="762000" y="0"/>
            <a:ext cx="11430000" cy="6010275"/>
          </a:xfrm>
          <a:prstGeom prst="rect">
            <a:avLst/>
          </a:prstGeom>
          <a:noFill/>
          <a:ln>
            <a:noFill/>
          </a:ln>
        </p:spPr>
      </p:pic>
      <p:sp>
        <p:nvSpPr>
          <p:cNvPr id="349" name="Google Shape;349;g265b4ee6fb4_0_257"/>
          <p:cNvSpPr txBox="1"/>
          <p:nvPr/>
        </p:nvSpPr>
        <p:spPr>
          <a:xfrm>
            <a:off x="2123375" y="4213997"/>
            <a:ext cx="7189500" cy="1477500"/>
          </a:xfrm>
          <a:prstGeom prst="rect">
            <a:avLst/>
          </a:prstGeom>
          <a:noFill/>
          <a:ln>
            <a:noFill/>
          </a:ln>
        </p:spPr>
        <p:txBody>
          <a:bodyPr anchorCtr="0" anchor="t" bIns="45700" lIns="91425" spcFirstLastPara="1" rIns="91425" wrap="square" tIns="45700">
            <a:spAutoFit/>
          </a:bodyPr>
          <a:lstStyle/>
          <a:p>
            <a:pPr indent="0" lvl="0" marL="0" rtl="0" algn="l">
              <a:lnSpc>
                <a:spcPct val="75000"/>
              </a:lnSpc>
              <a:spcBef>
                <a:spcPts val="0"/>
              </a:spcBef>
              <a:spcAft>
                <a:spcPts val="0"/>
              </a:spcAft>
              <a:buSzPts val="1100"/>
              <a:buNone/>
            </a:pPr>
            <a:r>
              <a:rPr lang="en-US" sz="6000">
                <a:solidFill>
                  <a:srgbClr val="009444"/>
                </a:solidFill>
                <a:latin typeface="Lato"/>
                <a:ea typeface="Lato"/>
                <a:cs typeface="Lato"/>
                <a:sym typeface="Lato"/>
              </a:rPr>
              <a:t>Introducción a los cuatro conceptos</a:t>
            </a:r>
            <a:endParaRPr sz="6000">
              <a:solidFill>
                <a:srgbClr val="009444"/>
              </a:solidFill>
              <a:latin typeface="Lato"/>
              <a:ea typeface="Lato"/>
              <a:cs typeface="Lato"/>
              <a:sym typeface="Lato"/>
            </a:endParaRPr>
          </a:p>
        </p:txBody>
      </p:sp>
      <p:cxnSp>
        <p:nvCxnSpPr>
          <p:cNvPr id="350" name="Google Shape;350;g265b4ee6fb4_0_257"/>
          <p:cNvCxnSpPr/>
          <p:nvPr/>
        </p:nvCxnSpPr>
        <p:spPr>
          <a:xfrm>
            <a:off x="2226816" y="5765743"/>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51" name="Google Shape;351;g265b4ee6fb4_0_257"/>
          <p:cNvSpPr txBox="1"/>
          <p:nvPr/>
        </p:nvSpPr>
        <p:spPr>
          <a:xfrm>
            <a:off x="2123370" y="5929237"/>
            <a:ext cx="6568500" cy="567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88">
                <a:solidFill>
                  <a:schemeClr val="dk1"/>
                </a:solidFill>
                <a:latin typeface="Lato"/>
                <a:ea typeface="Lato"/>
                <a:cs typeface="Lato"/>
                <a:sym typeface="Lato"/>
              </a:rPr>
              <a:t>PECADO  |  GRACIA  |  FE  |  OBRAS</a:t>
            </a:r>
            <a:endParaRPr sz="4000">
              <a:solidFill>
                <a:schemeClr val="dk1"/>
              </a:solidFill>
              <a:latin typeface="Lato"/>
              <a:ea typeface="Lato"/>
              <a:cs typeface="Lato"/>
              <a:sym typeface="Lato"/>
            </a:endParaRPr>
          </a:p>
        </p:txBody>
      </p:sp>
      <p:sp>
        <p:nvSpPr>
          <p:cNvPr id="352" name="Google Shape;352;g265b4ee6fb4_0_25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een bird with leaves&#10;&#10;Description automatically generated" id="353" name="Google Shape;353;g265b4ee6fb4_0_25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354" name="Google Shape;354;g265b4ee6fb4_0_257"/>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g2ae502832d3_0_0"/>
          <p:cNvPicPr preferRelativeResize="0"/>
          <p:nvPr/>
        </p:nvPicPr>
        <p:blipFill>
          <a:blip r:embed="rId4">
            <a:alphaModFix/>
          </a:blip>
          <a:stretch>
            <a:fillRect/>
          </a:stretch>
        </p:blipFill>
        <p:spPr>
          <a:xfrm>
            <a:off x="0" y="0"/>
            <a:ext cx="12192000" cy="685800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8" name="Shape 358"/>
        <p:cNvGrpSpPr/>
        <p:nvPr/>
      </p:nvGrpSpPr>
      <p:grpSpPr>
        <a:xfrm>
          <a:off x="0" y="0"/>
          <a:ext cx="0" cy="0"/>
          <a:chOff x="0" y="0"/>
          <a:chExt cx="0" cy="0"/>
        </a:xfrm>
      </p:grpSpPr>
      <p:sp>
        <p:nvSpPr>
          <p:cNvPr id="359" name="Google Shape;359;g265b4ee6fb4_0_34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0" name="Google Shape;360;g265b4ee6fb4_0_34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61" name="Google Shape;361;g265b4ee6fb4_0_345"/>
          <p:cNvSpPr txBox="1"/>
          <p:nvPr/>
        </p:nvSpPr>
        <p:spPr>
          <a:xfrm>
            <a:off x="3723325" y="2242150"/>
            <a:ext cx="8316300" cy="2555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es el pecado?</a:t>
            </a:r>
            <a:endParaRPr b="1" sz="4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sz="4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historia vas a usar para enseñar esto? </a:t>
            </a:r>
            <a:endParaRPr b="1" sz="4000">
              <a:solidFill>
                <a:schemeClr val="dk1"/>
              </a:solidFill>
              <a:latin typeface="Lato"/>
              <a:ea typeface="Lato"/>
              <a:cs typeface="Lato"/>
              <a:sym typeface="Lato"/>
            </a:endParaRPr>
          </a:p>
        </p:txBody>
      </p:sp>
      <p:pic>
        <p:nvPicPr>
          <p:cNvPr descr="A green bird with leaves&#10;&#10;Description automatically generated" id="362" name="Google Shape;362;g265b4ee6fb4_0_34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6" name="Shape 366"/>
        <p:cNvGrpSpPr/>
        <p:nvPr/>
      </p:nvGrpSpPr>
      <p:grpSpPr>
        <a:xfrm>
          <a:off x="0" y="0"/>
          <a:ext cx="0" cy="0"/>
          <a:chOff x="0" y="0"/>
          <a:chExt cx="0" cy="0"/>
        </a:xfrm>
      </p:grpSpPr>
      <p:sp>
        <p:nvSpPr>
          <p:cNvPr id="367" name="Google Shape;367;g265b4ee6fb4_0_35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8" name="Google Shape;368;g265b4ee6fb4_0_35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69" name="Google Shape;369;g265b4ee6fb4_0_356"/>
          <p:cNvSpPr txBox="1"/>
          <p:nvPr/>
        </p:nvSpPr>
        <p:spPr>
          <a:xfrm>
            <a:off x="3723325" y="2242150"/>
            <a:ext cx="8316300" cy="2555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es la gracia?</a:t>
            </a:r>
            <a:endParaRPr b="1" sz="4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sz="4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historia vas a usar para enseñar esto? </a:t>
            </a:r>
            <a:endParaRPr b="1" sz="4000">
              <a:solidFill>
                <a:schemeClr val="dk1"/>
              </a:solidFill>
              <a:latin typeface="Lato"/>
              <a:ea typeface="Lato"/>
              <a:cs typeface="Lato"/>
              <a:sym typeface="Lato"/>
            </a:endParaRPr>
          </a:p>
        </p:txBody>
      </p:sp>
      <p:pic>
        <p:nvPicPr>
          <p:cNvPr descr="A green bird with leaves&#10;&#10;Description automatically generated" id="370" name="Google Shape;370;g265b4ee6fb4_0_356"/>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4" name="Shape 374"/>
        <p:cNvGrpSpPr/>
        <p:nvPr/>
      </p:nvGrpSpPr>
      <p:grpSpPr>
        <a:xfrm>
          <a:off x="0" y="0"/>
          <a:ext cx="0" cy="0"/>
          <a:chOff x="0" y="0"/>
          <a:chExt cx="0" cy="0"/>
        </a:xfrm>
      </p:grpSpPr>
      <p:sp>
        <p:nvSpPr>
          <p:cNvPr id="375" name="Google Shape;375;g265b4ee6fb4_0_36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76" name="Google Shape;376;g265b4ee6fb4_0_36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77" name="Google Shape;377;g265b4ee6fb4_0_365"/>
          <p:cNvSpPr txBox="1"/>
          <p:nvPr/>
        </p:nvSpPr>
        <p:spPr>
          <a:xfrm>
            <a:off x="3723325" y="2242150"/>
            <a:ext cx="8316300" cy="2555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es la fe?</a:t>
            </a:r>
            <a:endParaRPr b="1" sz="4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sz="4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historia vas a usar para enseñar esto? </a:t>
            </a:r>
            <a:endParaRPr b="1" sz="4000">
              <a:solidFill>
                <a:schemeClr val="dk1"/>
              </a:solidFill>
              <a:latin typeface="Lato"/>
              <a:ea typeface="Lato"/>
              <a:cs typeface="Lato"/>
              <a:sym typeface="Lato"/>
            </a:endParaRPr>
          </a:p>
        </p:txBody>
      </p:sp>
      <p:pic>
        <p:nvPicPr>
          <p:cNvPr descr="A green bird with leaves&#10;&#10;Description automatically generated" id="378" name="Google Shape;378;g265b4ee6fb4_0_36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2" name="Shape 382"/>
        <p:cNvGrpSpPr/>
        <p:nvPr/>
      </p:nvGrpSpPr>
      <p:grpSpPr>
        <a:xfrm>
          <a:off x="0" y="0"/>
          <a:ext cx="0" cy="0"/>
          <a:chOff x="0" y="0"/>
          <a:chExt cx="0" cy="0"/>
        </a:xfrm>
      </p:grpSpPr>
      <p:sp>
        <p:nvSpPr>
          <p:cNvPr id="383" name="Google Shape;383;g265b4ee6fb4_0_37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4" name="Google Shape;384;g265b4ee6fb4_0_37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85" name="Google Shape;385;g265b4ee6fb4_0_374"/>
          <p:cNvSpPr txBox="1"/>
          <p:nvPr/>
        </p:nvSpPr>
        <p:spPr>
          <a:xfrm>
            <a:off x="3723325" y="2242150"/>
            <a:ext cx="8316300" cy="2555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son las obras?</a:t>
            </a:r>
            <a:endParaRPr b="1" sz="4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sz="4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historia vas a usar para enseñar esto? </a:t>
            </a:r>
            <a:endParaRPr b="1" sz="4000">
              <a:solidFill>
                <a:schemeClr val="dk1"/>
              </a:solidFill>
              <a:latin typeface="Lato"/>
              <a:ea typeface="Lato"/>
              <a:cs typeface="Lato"/>
              <a:sym typeface="Lato"/>
            </a:endParaRPr>
          </a:p>
        </p:txBody>
      </p:sp>
      <p:pic>
        <p:nvPicPr>
          <p:cNvPr descr="A green bird with leaves&#10;&#10;Description automatically generated" id="386" name="Google Shape;386;g265b4ee6fb4_0_37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0" name="Shape 390"/>
        <p:cNvGrpSpPr/>
        <p:nvPr/>
      </p:nvGrpSpPr>
      <p:grpSpPr>
        <a:xfrm>
          <a:off x="0" y="0"/>
          <a:ext cx="0" cy="0"/>
          <a:chOff x="0" y="0"/>
          <a:chExt cx="0" cy="0"/>
        </a:xfrm>
      </p:grpSpPr>
      <p:sp>
        <p:nvSpPr>
          <p:cNvPr id="391" name="Google Shape;391;g265b4ee6fb4_0_38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92" name="Google Shape;392;g265b4ee6fb4_0_38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93" name="Google Shape;393;g265b4ee6fb4_0_383"/>
          <p:cNvSpPr txBox="1"/>
          <p:nvPr/>
        </p:nvSpPr>
        <p:spPr>
          <a:xfrm>
            <a:off x="3723325" y="2242150"/>
            <a:ext cx="8316300" cy="2555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¿Por qué la estructura de Los cuatro conceptos es una demostración de la buena enseñanza de la Ley y el Evangelio?</a:t>
            </a:r>
            <a:endParaRPr b="1" sz="4000">
              <a:solidFill>
                <a:schemeClr val="dk1"/>
              </a:solidFill>
              <a:latin typeface="Lato"/>
              <a:ea typeface="Lato"/>
              <a:cs typeface="Lato"/>
              <a:sym typeface="Lato"/>
            </a:endParaRPr>
          </a:p>
        </p:txBody>
      </p:sp>
      <p:pic>
        <p:nvPicPr>
          <p:cNvPr descr="A green bird with leaves&#10;&#10;Description automatically generated" id="394" name="Google Shape;394;g265b4ee6fb4_0_38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8" name="Shape 398"/>
        <p:cNvGrpSpPr/>
        <p:nvPr/>
      </p:nvGrpSpPr>
      <p:grpSpPr>
        <a:xfrm>
          <a:off x="0" y="0"/>
          <a:ext cx="0" cy="0"/>
          <a:chOff x="0" y="0"/>
          <a:chExt cx="0" cy="0"/>
        </a:xfrm>
      </p:grpSpPr>
      <p:sp>
        <p:nvSpPr>
          <p:cNvPr id="399" name="Google Shape;399;g265b4ee6fb4_0_479"/>
          <p:cNvSpPr txBox="1"/>
          <p:nvPr/>
        </p:nvSpPr>
        <p:spPr>
          <a:xfrm>
            <a:off x="5838738" y="1745324"/>
            <a:ext cx="54780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Font typeface="Arial"/>
              <a:buNone/>
            </a:pPr>
            <a:r>
              <a:rPr lang="en-US" sz="4860">
                <a:solidFill>
                  <a:srgbClr val="009444"/>
                </a:solidFill>
                <a:latin typeface="Lato"/>
                <a:ea typeface="Lato"/>
                <a:cs typeface="Lato"/>
                <a:sym typeface="Lato"/>
              </a:rPr>
              <a:t>Enseñar</a:t>
            </a:r>
            <a:endParaRPr sz="6000">
              <a:solidFill>
                <a:srgbClr val="009444"/>
              </a:solidFill>
              <a:latin typeface="Lato"/>
              <a:ea typeface="Lato"/>
              <a:cs typeface="Lato"/>
              <a:sym typeface="Lato"/>
            </a:endParaRPr>
          </a:p>
        </p:txBody>
      </p:sp>
      <p:cxnSp>
        <p:nvCxnSpPr>
          <p:cNvPr id="400" name="Google Shape;400;g265b4ee6fb4_0_479"/>
          <p:cNvCxnSpPr/>
          <p:nvPr/>
        </p:nvCxnSpPr>
        <p:spPr>
          <a:xfrm>
            <a:off x="4230827" y="29901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401" name="Google Shape;401;g265b4ee6fb4_0_479"/>
          <p:cNvSpPr txBox="1"/>
          <p:nvPr/>
        </p:nvSpPr>
        <p:spPr>
          <a:xfrm>
            <a:off x="5838750" y="3287900"/>
            <a:ext cx="6060900" cy="1656900"/>
          </a:xfrm>
          <a:prstGeom prst="rect">
            <a:avLst/>
          </a:prstGeom>
          <a:noFill/>
          <a:ln>
            <a:noFill/>
          </a:ln>
        </p:spPr>
        <p:txBody>
          <a:bodyPr anchorCtr="0" anchor="t" bIns="45700" lIns="91425" spcFirstLastPara="1" rIns="91425" wrap="square" tIns="45700">
            <a:spAutoFit/>
          </a:bodyPr>
          <a:lstStyle/>
          <a:p>
            <a:pPr indent="-443738" lvl="0" marL="457200" marR="0" rtl="0" algn="l">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guía para el maestro</a:t>
            </a:r>
            <a:endParaRPr sz="3388">
              <a:solidFill>
                <a:schemeClr val="dk1"/>
              </a:solidFill>
              <a:latin typeface="Lato"/>
              <a:ea typeface="Lato"/>
              <a:cs typeface="Lato"/>
              <a:sym typeface="Lato"/>
            </a:endParaRPr>
          </a:p>
          <a:p>
            <a:pPr indent="-443738" lvl="0" marL="457200" marR="0" rtl="0" algn="l">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hojas para el estudiante </a:t>
            </a:r>
            <a:endParaRPr sz="3388">
              <a:solidFill>
                <a:schemeClr val="dk1"/>
              </a:solidFill>
              <a:latin typeface="Lato"/>
              <a:ea typeface="Lato"/>
              <a:cs typeface="Lato"/>
              <a:sym typeface="Lato"/>
            </a:endParaRPr>
          </a:p>
          <a:p>
            <a:pPr indent="-443738" lvl="0" marL="457200" marR="0" rtl="0" algn="l">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video para captar la atención</a:t>
            </a:r>
            <a:endParaRPr sz="4300">
              <a:solidFill>
                <a:schemeClr val="dk1"/>
              </a:solidFill>
              <a:latin typeface="Lato"/>
              <a:ea typeface="Lato"/>
              <a:cs typeface="Lato"/>
              <a:sym typeface="Lato"/>
            </a:endParaRPr>
          </a:p>
        </p:txBody>
      </p:sp>
      <p:sp>
        <p:nvSpPr>
          <p:cNvPr id="402" name="Google Shape;402;g265b4ee6fb4_0_479"/>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een bird with leaves&#10;&#10;Description automatically generated" id="403" name="Google Shape;403;g265b4ee6fb4_0_479"/>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404" name="Google Shape;404;g265b4ee6fb4_0_479"/>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405" name="Google Shape;405;g265b4ee6fb4_0_479"/>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9" name="Shape 409"/>
        <p:cNvGrpSpPr/>
        <p:nvPr/>
      </p:nvGrpSpPr>
      <p:grpSpPr>
        <a:xfrm>
          <a:off x="0" y="0"/>
          <a:ext cx="0" cy="0"/>
          <a:chOff x="0" y="0"/>
          <a:chExt cx="0" cy="0"/>
        </a:xfrm>
      </p:grpSpPr>
      <p:sp>
        <p:nvSpPr>
          <p:cNvPr id="410" name="Google Shape;410;g265b4ee6fb4_0_56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11" name="Google Shape;411;g265b4ee6fb4_0_568"/>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412" name="Google Shape;412;g265b4ee6fb4_0_568"/>
          <p:cNvSpPr txBox="1"/>
          <p:nvPr/>
        </p:nvSpPr>
        <p:spPr>
          <a:xfrm>
            <a:off x="3959950" y="1803200"/>
            <a:ext cx="6955500" cy="3724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Yo sembré, y Apolos regó, pero el crecimiento lo ha dado Dios Así que no cuenta ni el que siembra ni el que riega, sino solo Dios, que es quien hace crecer las cosas.</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1 Corintios 3:6-7</a:t>
            </a:r>
            <a:endParaRPr b="0" i="1" sz="2800" u="none" cap="none" strike="noStrike">
              <a:solidFill>
                <a:schemeClr val="dk1"/>
              </a:solidFill>
              <a:latin typeface="Lato"/>
              <a:ea typeface="Lato"/>
              <a:cs typeface="Lato"/>
              <a:sym typeface="Lato"/>
            </a:endParaRPr>
          </a:p>
        </p:txBody>
      </p:sp>
      <p:pic>
        <p:nvPicPr>
          <p:cNvPr descr="A green bird with leaves&#10;&#10;Description automatically generated" id="413" name="Google Shape;413;g265b4ee6fb4_0_56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7" name="Shape 417"/>
        <p:cNvGrpSpPr/>
        <p:nvPr/>
      </p:nvGrpSpPr>
      <p:grpSpPr>
        <a:xfrm>
          <a:off x="0" y="0"/>
          <a:ext cx="0" cy="0"/>
          <a:chOff x="0" y="0"/>
          <a:chExt cx="0" cy="0"/>
        </a:xfrm>
      </p:grpSpPr>
      <p:sp>
        <p:nvSpPr>
          <p:cNvPr id="418" name="Google Shape;418;g265b4ee6fb4_0_578"/>
          <p:cNvSpPr txBox="1"/>
          <p:nvPr/>
        </p:nvSpPr>
        <p:spPr>
          <a:xfrm>
            <a:off x="5838738" y="1745324"/>
            <a:ext cx="54780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Crear un público </a:t>
            </a:r>
            <a:endParaRPr sz="6000">
              <a:solidFill>
                <a:srgbClr val="009444"/>
              </a:solidFill>
              <a:latin typeface="Lato"/>
              <a:ea typeface="Lato"/>
              <a:cs typeface="Lato"/>
              <a:sym typeface="Lato"/>
            </a:endParaRPr>
          </a:p>
        </p:txBody>
      </p:sp>
      <p:cxnSp>
        <p:nvCxnSpPr>
          <p:cNvPr id="419" name="Google Shape;419;g265b4ee6fb4_0_578"/>
          <p:cNvCxnSpPr/>
          <p:nvPr/>
        </p:nvCxnSpPr>
        <p:spPr>
          <a:xfrm>
            <a:off x="4230827" y="29901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420" name="Google Shape;420;g265b4ee6fb4_0_578"/>
          <p:cNvSpPr txBox="1"/>
          <p:nvPr/>
        </p:nvSpPr>
        <p:spPr>
          <a:xfrm>
            <a:off x="5838750" y="3287900"/>
            <a:ext cx="6060900" cy="2178300"/>
          </a:xfrm>
          <a:prstGeom prst="rect">
            <a:avLst/>
          </a:prstGeom>
          <a:noFill/>
          <a:ln>
            <a:noFill/>
          </a:ln>
        </p:spPr>
        <p:txBody>
          <a:bodyPr anchorCtr="0" anchor="t" bIns="45700" lIns="91425" spcFirstLastPara="1" rIns="91425" wrap="square" tIns="45700">
            <a:spAutoFit/>
          </a:bodyPr>
          <a:lstStyle/>
          <a:p>
            <a:pPr indent="-443738" lvl="0" marL="457200" marR="0" rtl="0" algn="l">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amigos</a:t>
            </a:r>
            <a:endParaRPr sz="3388">
              <a:solidFill>
                <a:schemeClr val="dk1"/>
              </a:solidFill>
              <a:latin typeface="Lato"/>
              <a:ea typeface="Lato"/>
              <a:cs typeface="Lato"/>
              <a:sym typeface="Lato"/>
            </a:endParaRPr>
          </a:p>
          <a:p>
            <a:pPr indent="-443738" lvl="0" marL="457200" marR="0" rtl="0" algn="l">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familiares</a:t>
            </a:r>
            <a:endParaRPr sz="3388">
              <a:solidFill>
                <a:schemeClr val="dk1"/>
              </a:solidFill>
              <a:latin typeface="Lato"/>
              <a:ea typeface="Lato"/>
              <a:cs typeface="Lato"/>
              <a:sym typeface="Lato"/>
            </a:endParaRPr>
          </a:p>
          <a:p>
            <a:pPr indent="-443738" lvl="0" marL="457200" marR="0" rtl="0" algn="l">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conocidos</a:t>
            </a:r>
            <a:endParaRPr sz="3388">
              <a:solidFill>
                <a:schemeClr val="dk1"/>
              </a:solidFill>
              <a:latin typeface="Lato"/>
              <a:ea typeface="Lato"/>
              <a:cs typeface="Lato"/>
              <a:sym typeface="Lato"/>
            </a:endParaRPr>
          </a:p>
          <a:p>
            <a:pPr indent="-443738" lvl="0" marL="457200" marR="0" rtl="0" algn="l">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vecinos</a:t>
            </a:r>
            <a:endParaRPr sz="3388">
              <a:solidFill>
                <a:schemeClr val="dk1"/>
              </a:solidFill>
              <a:latin typeface="Lato"/>
              <a:ea typeface="Lato"/>
              <a:cs typeface="Lato"/>
              <a:sym typeface="Lato"/>
            </a:endParaRPr>
          </a:p>
        </p:txBody>
      </p:sp>
      <p:sp>
        <p:nvSpPr>
          <p:cNvPr id="421" name="Google Shape;421;g265b4ee6fb4_0_578"/>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een bird with leaves&#10;&#10;Description automatically generated" id="422" name="Google Shape;422;g265b4ee6fb4_0_578"/>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423" name="Google Shape;423;g265b4ee6fb4_0_578"/>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424" name="Google Shape;424;g265b4ee6fb4_0_578"/>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8" name="Shape 428"/>
        <p:cNvGrpSpPr/>
        <p:nvPr/>
      </p:nvGrpSpPr>
      <p:grpSpPr>
        <a:xfrm>
          <a:off x="0" y="0"/>
          <a:ext cx="0" cy="0"/>
          <a:chOff x="0" y="0"/>
          <a:chExt cx="0" cy="0"/>
        </a:xfrm>
      </p:grpSpPr>
      <p:sp>
        <p:nvSpPr>
          <p:cNvPr id="429" name="Google Shape;429;p3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430" name="Google Shape;430;p3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431" name="Google Shape;431;p3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32" name="Google Shape;432;p30"/>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433" name="Google Shape;433;p30"/>
          <p:cNvSpPr txBox="1"/>
          <p:nvPr/>
        </p:nvSpPr>
        <p:spPr>
          <a:xfrm>
            <a:off x="4127382" y="3633847"/>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3200"/>
              <a:buFont typeface="Arial"/>
              <a:buNone/>
            </a:pPr>
            <a:r>
              <a:rPr b="0" i="1" lang="en-US" sz="3200" u="none" cap="none" strike="noStrike">
                <a:solidFill>
                  <a:schemeClr val="dk1"/>
                </a:solidFill>
                <a:latin typeface="Lato"/>
                <a:ea typeface="Lato"/>
                <a:cs typeface="Lato"/>
                <a:sym typeface="Lato"/>
              </a:rPr>
              <a:t>en el grupo de WhatsApp</a:t>
            </a:r>
            <a:endParaRPr b="0" i="1" sz="3200" u="none" cap="none" strike="noStrike">
              <a:solidFill>
                <a:schemeClr val="dk1"/>
              </a:solidFill>
              <a:latin typeface="Lato"/>
              <a:ea typeface="Lato"/>
              <a:cs typeface="Lato"/>
              <a:sym typeface="Lato"/>
            </a:endParaRPr>
          </a:p>
        </p:txBody>
      </p:sp>
      <p:pic>
        <p:nvPicPr>
          <p:cNvPr descr="A green bird with leaves&#10;&#10;Description automatically generated" id="434" name="Google Shape;434;p30"/>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8" name="Shape 438"/>
        <p:cNvGrpSpPr/>
        <p:nvPr/>
      </p:nvGrpSpPr>
      <p:grpSpPr>
        <a:xfrm>
          <a:off x="0" y="0"/>
          <a:ext cx="0" cy="0"/>
          <a:chOff x="0" y="0"/>
          <a:chExt cx="0" cy="0"/>
        </a:xfrm>
      </p:grpSpPr>
      <p:sp>
        <p:nvSpPr>
          <p:cNvPr id="439" name="Google Shape;439;g2adf2547317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 o Bendición </a:t>
            </a:r>
            <a:endParaRPr b="0" i="0" sz="6000" u="none" cap="none" strike="noStrike">
              <a:solidFill>
                <a:srgbClr val="009444"/>
              </a:solidFill>
              <a:latin typeface="Lato"/>
              <a:ea typeface="Lato"/>
              <a:cs typeface="Lato"/>
              <a:sym typeface="Lato"/>
            </a:endParaRPr>
          </a:p>
        </p:txBody>
      </p:sp>
      <p:sp>
        <p:nvSpPr>
          <p:cNvPr id="440" name="Google Shape;440;g2adf2547317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41" name="Google Shape;441;g2adf2547317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42" name="Google Shape;442;g2adf2547317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2</a:t>
            </a:r>
            <a:endParaRPr b="0" i="0" sz="6000" u="none" cap="none" strike="noStrike">
              <a:solidFill>
                <a:srgbClr val="009444"/>
              </a:solidFill>
              <a:latin typeface="Lato"/>
              <a:ea typeface="Lato"/>
              <a:cs typeface="Lato"/>
              <a:sym typeface="Lato"/>
            </a:endParaRPr>
          </a:p>
        </p:txBody>
      </p:sp>
      <p:cxnSp>
        <p:nvCxnSpPr>
          <p:cNvPr id="176" name="Google Shape;176;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77" name="Google Shape;177;p2"/>
          <p:cNvSpPr txBox="1"/>
          <p:nvPr/>
        </p:nvSpPr>
        <p:spPr>
          <a:xfrm>
            <a:off x="4127372" y="3349425"/>
            <a:ext cx="7435200" cy="1289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Hacer discípulos </a:t>
            </a:r>
            <a:endParaRPr sz="3888">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por medio del Evangelio</a:t>
            </a:r>
            <a:endParaRPr sz="3888">
              <a:solidFill>
                <a:schemeClr val="dk1"/>
              </a:solidFill>
              <a:latin typeface="Lato"/>
              <a:ea typeface="Lato"/>
              <a:cs typeface="Lato"/>
              <a:sym typeface="Lato"/>
            </a:endParaRPr>
          </a:p>
        </p:txBody>
      </p:sp>
      <p:sp>
        <p:nvSpPr>
          <p:cNvPr id="178" name="Google Shape;178;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79" name="Google Shape;179;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80" name="Google Shape;180;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6" name="Shape 446"/>
        <p:cNvGrpSpPr/>
        <p:nvPr/>
      </p:nvGrpSpPr>
      <p:grpSpPr>
        <a:xfrm>
          <a:off x="0" y="0"/>
          <a:ext cx="0" cy="0"/>
          <a:chOff x="0" y="0"/>
          <a:chExt cx="0" cy="0"/>
        </a:xfrm>
      </p:grpSpPr>
      <p:sp>
        <p:nvSpPr>
          <p:cNvPr id="447" name="Google Shape;447;g2adf2547317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448" name="Google Shape;448;g2adf2547317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49" name="Google Shape;449;g2adf2547317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50" name="Google Shape;450;g2adf2547317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6" name="Google Shape;456;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57" name="Google Shape;457;g2ac1ba269cb_0_46"/>
          <p:cNvPicPr preferRelativeResize="0"/>
          <p:nvPr/>
        </p:nvPicPr>
        <p:blipFill rotWithShape="1">
          <a:blip r:embed="rId3">
            <a:alphaModFix/>
          </a:blip>
          <a:srcRect b="8240" l="17158" r="29536" t="8250"/>
          <a:stretch/>
        </p:blipFill>
        <p:spPr>
          <a:xfrm>
            <a:off x="6580094" y="810985"/>
            <a:ext cx="5007428" cy="5236027"/>
          </a:xfrm>
          <a:prstGeom prst="rect">
            <a:avLst/>
          </a:prstGeom>
          <a:noFill/>
          <a:ln>
            <a:noFill/>
          </a:ln>
        </p:spPr>
      </p:pic>
      <p:pic>
        <p:nvPicPr>
          <p:cNvPr descr="A logo with a cross and a bird&#10;&#10;Description automatically generated" id="458" name="Google Shape;458;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459" name="Google Shape;459;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460" name="Google Shape;460;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1" name="Google Shape;461;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86" name="Google Shape;186;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7" name="Google Shape;187;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88" name="Google Shape;188;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4"/>
          <p:cNvSpPr txBox="1"/>
          <p:nvPr/>
        </p:nvSpPr>
        <p:spPr>
          <a:xfrm>
            <a:off x="4059441" y="2856483"/>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94" name="Google Shape;194;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5" name="Google Shape;195;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96" name="Google Shape;196;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202" name="Google Shape;202;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sp>
        <p:nvSpPr>
          <p:cNvPr id="203" name="Google Shape;203;p5"/>
          <p:cNvSpPr/>
          <p:nvPr/>
        </p:nvSpPr>
        <p:spPr>
          <a:xfrm>
            <a:off x="551075" y="1782855"/>
            <a:ext cx="11197475" cy="950606"/>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4" name="Google Shape;204;p5"/>
          <p:cNvSpPr/>
          <p:nvPr/>
        </p:nvSpPr>
        <p:spPr>
          <a:xfrm>
            <a:off x="916620" y="1996742"/>
            <a:ext cx="664629" cy="522833"/>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5" name="Google Shape;205;p5"/>
          <p:cNvSpPr/>
          <p:nvPr/>
        </p:nvSpPr>
        <p:spPr>
          <a:xfrm>
            <a:off x="1946796" y="1782450"/>
            <a:ext cx="9801754" cy="950606"/>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6" name="Google Shape;206;p5"/>
          <p:cNvSpPr txBox="1"/>
          <p:nvPr/>
        </p:nvSpPr>
        <p:spPr>
          <a:xfrm>
            <a:off x="1946796" y="1782450"/>
            <a:ext cx="9801754" cy="950606"/>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Recordar los conceptos básicos de Ley y Evangelio.</a:t>
            </a:r>
            <a:endParaRPr b="0" i="0" sz="2500" u="none" cap="none" strike="noStrike">
              <a:solidFill>
                <a:schemeClr val="lt1"/>
              </a:solidFill>
              <a:latin typeface="Lato"/>
              <a:ea typeface="Lato"/>
              <a:cs typeface="Lato"/>
              <a:sym typeface="Lato"/>
            </a:endParaRPr>
          </a:p>
        </p:txBody>
      </p:sp>
      <p:sp>
        <p:nvSpPr>
          <p:cNvPr id="207" name="Google Shape;207;p5"/>
          <p:cNvSpPr/>
          <p:nvPr/>
        </p:nvSpPr>
        <p:spPr>
          <a:xfrm>
            <a:off x="551075" y="2894913"/>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8" name="Google Shape;208;p5"/>
          <p:cNvSpPr/>
          <p:nvPr/>
        </p:nvSpPr>
        <p:spPr>
          <a:xfrm>
            <a:off x="916620" y="3108800"/>
            <a:ext cx="664500" cy="5229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9" name="Google Shape;209;p5"/>
          <p:cNvSpPr/>
          <p:nvPr/>
        </p:nvSpPr>
        <p:spPr>
          <a:xfrm>
            <a:off x="1946796" y="2894913"/>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0" name="Google Shape;210;p5"/>
          <p:cNvSpPr txBox="1"/>
          <p:nvPr/>
        </p:nvSpPr>
        <p:spPr>
          <a:xfrm>
            <a:off x="1946796" y="2894913"/>
            <a:ext cx="9801900" cy="950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lang="en-US" sz="2500">
                <a:solidFill>
                  <a:schemeClr val="lt1"/>
                </a:solidFill>
                <a:latin typeface="Lato"/>
                <a:ea typeface="Lato"/>
                <a:cs typeface="Lato"/>
                <a:sym typeface="Lato"/>
              </a:rPr>
              <a:t>Demostrar cómo se enseñan la Ley y el Evangelio en </a:t>
            </a:r>
            <a:endParaRPr sz="2500">
              <a:solidFill>
                <a:schemeClr val="lt1"/>
              </a:solidFill>
              <a:latin typeface="Lato"/>
              <a:ea typeface="Lato"/>
              <a:cs typeface="Lato"/>
              <a:sym typeface="Lato"/>
            </a:endParaRPr>
          </a:p>
          <a:p>
            <a:pPr indent="0" lvl="0" marL="0" marR="0" rtl="0" algn="l">
              <a:lnSpc>
                <a:spcPct val="100000"/>
              </a:lnSpc>
              <a:spcBef>
                <a:spcPts val="0"/>
              </a:spcBef>
              <a:spcAft>
                <a:spcPts val="0"/>
              </a:spcAft>
              <a:buClr>
                <a:schemeClr val="lt1"/>
              </a:buClr>
              <a:buSzPts val="2500"/>
              <a:buFont typeface="Calibri"/>
              <a:buNone/>
            </a:pPr>
            <a:r>
              <a:rPr lang="en-US" sz="2500">
                <a:solidFill>
                  <a:schemeClr val="lt1"/>
                </a:solidFill>
                <a:latin typeface="Lato"/>
                <a:ea typeface="Lato"/>
                <a:cs typeface="Lato"/>
                <a:sym typeface="Lato"/>
              </a:rPr>
              <a:t>los cuatro conceptos.</a:t>
            </a:r>
            <a:endParaRPr b="0" i="0" sz="2500" u="none" cap="none" strike="noStrike">
              <a:solidFill>
                <a:schemeClr val="lt1"/>
              </a:solidFill>
              <a:latin typeface="Lato"/>
              <a:ea typeface="Lato"/>
              <a:cs typeface="Lato"/>
              <a:sym typeface="Lato"/>
            </a:endParaRPr>
          </a:p>
        </p:txBody>
      </p:sp>
      <p:sp>
        <p:nvSpPr>
          <p:cNvPr id="211" name="Google Shape;211;p5"/>
          <p:cNvSpPr/>
          <p:nvPr/>
        </p:nvSpPr>
        <p:spPr>
          <a:xfrm>
            <a:off x="551075" y="4006972"/>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2" name="Google Shape;212;p5"/>
          <p:cNvSpPr/>
          <p:nvPr/>
        </p:nvSpPr>
        <p:spPr>
          <a:xfrm>
            <a:off x="916620" y="4220858"/>
            <a:ext cx="664500" cy="5229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3" name="Google Shape;213;p5"/>
          <p:cNvSpPr/>
          <p:nvPr/>
        </p:nvSpPr>
        <p:spPr>
          <a:xfrm>
            <a:off x="1946796" y="4006972"/>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4" name="Google Shape;214;p5"/>
          <p:cNvSpPr txBox="1"/>
          <p:nvPr/>
        </p:nvSpPr>
        <p:spPr>
          <a:xfrm>
            <a:off x="1946796" y="4006972"/>
            <a:ext cx="9801600" cy="9504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lang="en-US" sz="2500">
                <a:solidFill>
                  <a:schemeClr val="lt1"/>
                </a:solidFill>
                <a:latin typeface="Lato"/>
                <a:ea typeface="Lato"/>
                <a:cs typeface="Lato"/>
                <a:sym typeface="Lato"/>
              </a:rPr>
              <a:t>Leer los versículos de la Biblia que enfatizan que el Espíritu Santo crea y fortalece la fe por medio del Evangelio. </a:t>
            </a:r>
            <a:endParaRPr b="0" i="0" sz="2500" u="none" cap="none" strike="noStrike">
              <a:solidFill>
                <a:schemeClr val="lt1"/>
              </a:solidFill>
              <a:latin typeface="Lato"/>
              <a:ea typeface="Lato"/>
              <a:cs typeface="Lato"/>
              <a:sym typeface="Lato"/>
            </a:endParaRPr>
          </a:p>
        </p:txBody>
      </p:sp>
      <p:pic>
        <p:nvPicPr>
          <p:cNvPr descr="A green bird with leaves&#10;&#10;Description automatically generated" id="215" name="Google Shape;215;p5"/>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
        <p:nvSpPr>
          <p:cNvPr id="216" name="Google Shape;216;p5"/>
          <p:cNvSpPr/>
          <p:nvPr/>
        </p:nvSpPr>
        <p:spPr>
          <a:xfrm>
            <a:off x="551000" y="5119022"/>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7" name="Google Shape;217;p5"/>
          <p:cNvSpPr/>
          <p:nvPr/>
        </p:nvSpPr>
        <p:spPr>
          <a:xfrm>
            <a:off x="916545" y="5332908"/>
            <a:ext cx="664500" cy="5229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8" name="Google Shape;218;p5"/>
          <p:cNvSpPr/>
          <p:nvPr/>
        </p:nvSpPr>
        <p:spPr>
          <a:xfrm>
            <a:off x="1946721" y="5119022"/>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9" name="Google Shape;219;p5"/>
          <p:cNvSpPr txBox="1"/>
          <p:nvPr/>
        </p:nvSpPr>
        <p:spPr>
          <a:xfrm>
            <a:off x="1946721" y="5119022"/>
            <a:ext cx="9801600" cy="95040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Hacer una lista de personas para invitar a que estudien </a:t>
            </a:r>
            <a:endParaRPr sz="2500">
              <a:solidFill>
                <a:schemeClr val="lt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los cuatro conceptos.</a:t>
            </a:r>
            <a:endParaRPr sz="2500">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2ae502832d3_0_10"/>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5" name="Google Shape;225;g2ae502832d3_0_10"/>
          <p:cNvSpPr txBox="1"/>
          <p:nvPr/>
        </p:nvSpPr>
        <p:spPr>
          <a:xfrm>
            <a:off x="8811229" y="1803633"/>
            <a:ext cx="2512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6" name="Google Shape;226;g2ae502832d3_0_10"/>
          <p:cNvSpPr txBox="1"/>
          <p:nvPr/>
        </p:nvSpPr>
        <p:spPr>
          <a:xfrm>
            <a:off x="6709025" y="3370174"/>
            <a:ext cx="46149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009444"/>
                </a:solidFill>
                <a:latin typeface="Lato"/>
                <a:ea typeface="Lato"/>
                <a:cs typeface="Lato"/>
                <a:sym typeface="Lato"/>
              </a:rPr>
              <a:t>Introducción</a:t>
            </a:r>
            <a:endParaRPr b="0" i="0" sz="4800" u="none" cap="none" strike="noStrike">
              <a:solidFill>
                <a:srgbClr val="009444"/>
              </a:solidFill>
              <a:latin typeface="Lato"/>
              <a:ea typeface="Lato"/>
              <a:cs typeface="Lato"/>
              <a:sym typeface="Lato"/>
            </a:endParaRPr>
          </a:p>
        </p:txBody>
      </p:sp>
      <p:pic>
        <p:nvPicPr>
          <p:cNvPr descr="A green bird with leaves&#10;&#10;Description automatically generated" id="227" name="Google Shape;227;g2ae502832d3_0_10"/>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28" name="Google Shape;228;g2ae502832d3_0_10"/>
          <p:cNvSpPr/>
          <p:nvPr/>
        </p:nvSpPr>
        <p:spPr>
          <a:xfrm>
            <a:off x="861100" y="1856675"/>
            <a:ext cx="126000" cy="41151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29" name="Google Shape;229;g2ae502832d3_0_10"/>
          <p:cNvPicPr preferRelativeResize="0"/>
          <p:nvPr/>
        </p:nvPicPr>
        <p:blipFill rotWithShape="1">
          <a:blip r:embed="rId4">
            <a:alphaModFix/>
          </a:blip>
          <a:srcRect b="0" l="0" r="0" t="24414"/>
          <a:stretch/>
        </p:blipFill>
        <p:spPr>
          <a:xfrm>
            <a:off x="962200" y="1856550"/>
            <a:ext cx="4491885" cy="41151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sp>
        <p:nvSpPr>
          <p:cNvPr id="234" name="Google Shape;234;g2ae502832d3_0_12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5" name="Google Shape;235;g2ae502832d3_0_12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236" name="Google Shape;236;g2ae502832d3_0_124"/>
          <p:cNvSpPr txBox="1"/>
          <p:nvPr/>
        </p:nvSpPr>
        <p:spPr>
          <a:xfrm>
            <a:off x="3959950" y="2717600"/>
            <a:ext cx="6955500" cy="206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chemeClr val="dk1"/>
                </a:solidFill>
                <a:latin typeface="Lato"/>
                <a:ea typeface="Lato"/>
                <a:cs typeface="Lato"/>
                <a:sym typeface="Lato"/>
              </a:rPr>
              <a:t>Así que la fe proviene del oír, y el oír proviene de la palabra de Dios</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Romanos 10:17</a:t>
            </a:r>
            <a:endParaRPr b="0" i="1" sz="2800" u="none" cap="none" strike="noStrike">
              <a:solidFill>
                <a:schemeClr val="dk1"/>
              </a:solidFill>
              <a:latin typeface="Lato"/>
              <a:ea typeface="Lato"/>
              <a:cs typeface="Lato"/>
              <a:sym typeface="Lato"/>
            </a:endParaRPr>
          </a:p>
        </p:txBody>
      </p:sp>
      <p:pic>
        <p:nvPicPr>
          <p:cNvPr descr="A green bird with leaves&#10;&#10;Description automatically generated" id="237" name="Google Shape;237;g2ae502832d3_0_12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1" name="Shape 241"/>
        <p:cNvGrpSpPr/>
        <p:nvPr/>
      </p:nvGrpSpPr>
      <p:grpSpPr>
        <a:xfrm>
          <a:off x="0" y="0"/>
          <a:ext cx="0" cy="0"/>
          <a:chOff x="0" y="0"/>
          <a:chExt cx="0" cy="0"/>
        </a:xfrm>
      </p:grpSpPr>
      <p:sp>
        <p:nvSpPr>
          <p:cNvPr id="242" name="Google Shape;242;p2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3" name="Google Shape;243;p2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44" name="Google Shape;244;p28"/>
          <p:cNvSpPr txBox="1"/>
          <p:nvPr/>
        </p:nvSpPr>
        <p:spPr>
          <a:xfrm>
            <a:off x="3875725" y="2623150"/>
            <a:ext cx="7592400" cy="193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usa Dios para crear y fortalecer la fe en los </a:t>
            </a:r>
            <a:endParaRPr b="1" sz="4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corazones de las personas? </a:t>
            </a:r>
            <a:endParaRPr b="1" sz="4000">
              <a:solidFill>
                <a:schemeClr val="dk1"/>
              </a:solidFill>
              <a:latin typeface="Lato"/>
              <a:ea typeface="Lato"/>
              <a:cs typeface="Lato"/>
              <a:sym typeface="Lato"/>
            </a:endParaRPr>
          </a:p>
        </p:txBody>
      </p:sp>
      <p:pic>
        <p:nvPicPr>
          <p:cNvPr descr="A green bird with leaves&#10;&#10;Description automatically generated" id="245" name="Google Shape;245;p28"/>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