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embeddedFontLst>
    <p:embeddedFont>
      <p:font typeface="Lato" panose="020F050202020403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4TCVxrb2nj704zAQa2t9RzycY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1" clrIdx="0"/>
  <p:cmAuthor id="1" name="Camryn Bieber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026"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1-12T00:20:04.637" idx="1">
    <p:pos x="6000" y="0"/>
    <p:text>would this be the correct use and placement of the title slide? I wasn't quite sure what to do with these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6j2CXk"/>
      </p:ext>
    </p:extLst>
  </p:cm>
  <p:cm authorId="1" dt="2024-01-12T00:20:04.637" idx="1">
    <p:pos x="6000" y="0"/>
    <p:text>The green color seems like it doesn't quite fit the template to me... Do we want it all to be cohesive in color?</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5KgT2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0"/>
              </a:spcAft>
              <a:buNone/>
            </a:pP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envíales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informe</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Parte</a:t>
            </a:r>
            <a:r>
              <a:rPr lang="en-US" dirty="0">
                <a:solidFill>
                  <a:schemeClr val="dk1"/>
                </a:solidFill>
                <a:latin typeface="Calibri"/>
                <a:ea typeface="Calibri"/>
                <a:cs typeface="Calibri"/>
                <a:sym typeface="Calibri"/>
              </a:rPr>
              <a:t> I, que se </a:t>
            </a:r>
            <a:r>
              <a:rPr lang="en-US" dirty="0" err="1">
                <a:solidFill>
                  <a:schemeClr val="dk1"/>
                </a:solidFill>
                <a:latin typeface="Calibri"/>
                <a:ea typeface="Calibri"/>
                <a:cs typeface="Calibri"/>
                <a:sym typeface="Calibri"/>
              </a:rPr>
              <a:t>encuentra</a:t>
            </a:r>
            <a:r>
              <a:rPr lang="en-US" dirty="0">
                <a:solidFill>
                  <a:schemeClr val="dk1"/>
                </a:solidFill>
                <a:latin typeface="Calibri"/>
                <a:ea typeface="Calibri"/>
                <a:cs typeface="Calibri"/>
                <a:sym typeface="Calibri"/>
              </a:rPr>
              <a:t> al final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maestro 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sitio web,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escribir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nombres</a:t>
            </a:r>
            <a:r>
              <a:rPr lang="en-US" dirty="0">
                <a:solidFill>
                  <a:schemeClr val="dk1"/>
                </a:solidFill>
                <a:latin typeface="Calibri"/>
                <a:ea typeface="Calibri"/>
                <a:cs typeface="Calibri"/>
                <a:sym typeface="Calibri"/>
              </a:rPr>
              <a:t> de las 10 personas a las que </a:t>
            </a:r>
            <a:r>
              <a:rPr lang="en-US" dirty="0" err="1">
                <a:solidFill>
                  <a:schemeClr val="dk1"/>
                </a:solidFill>
                <a:latin typeface="Calibri"/>
                <a:ea typeface="Calibri"/>
                <a:cs typeface="Calibri"/>
                <a:sym typeface="Calibri"/>
              </a:rPr>
              <a:t>desean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invitar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Recuérdales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rellenarán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resto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adelante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8:26-40.</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Preparar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respuestas</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a:t>
            </a:r>
            <a:r>
              <a:rPr lang="en-US" dirty="0">
                <a:solidFill>
                  <a:schemeClr val="dk1"/>
                </a:solidFill>
                <a:latin typeface="Calibri"/>
                <a:ea typeface="Calibri"/>
                <a:cs typeface="Calibri"/>
                <a:sym typeface="Calibri"/>
              </a:rPr>
              <a:t> Dios para </a:t>
            </a:r>
            <a:r>
              <a:rPr lang="en-US" dirty="0" err="1">
                <a:solidFill>
                  <a:schemeClr val="dk1"/>
                </a:solidFill>
                <a:latin typeface="Calibri"/>
                <a:ea typeface="Calibri"/>
                <a:cs typeface="Calibri"/>
                <a:sym typeface="Calibri"/>
              </a:rPr>
              <a:t>crear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fortalecer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de las personas?</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sagradas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Escrituras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mar?</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ventajas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la palabra de Dios con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personas?</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de La ley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que se </a:t>
            </a:r>
            <a:r>
              <a:rPr lang="en-US" dirty="0" err="1">
                <a:solidFill>
                  <a:schemeClr val="dk1"/>
                </a:solidFill>
                <a:latin typeface="Calibri"/>
                <a:ea typeface="Calibri"/>
                <a:cs typeface="Calibri"/>
                <a:sym typeface="Calibri"/>
              </a:rPr>
              <a:t>mencionan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Haz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de 10 personas de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red de amigos, </a:t>
            </a:r>
            <a:r>
              <a:rPr lang="en-US" dirty="0" err="1">
                <a:solidFill>
                  <a:schemeClr val="dk1"/>
                </a:solidFill>
                <a:latin typeface="Calibri"/>
                <a:ea typeface="Calibri"/>
                <a:cs typeface="Calibri"/>
                <a:sym typeface="Calibri"/>
              </a:rPr>
              <a:t>familiares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conocidos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vecinos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quieres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 Jesús.</a:t>
            </a:r>
            <a:endParaRPr b="1" dirty="0">
              <a:solidFill>
                <a:schemeClr val="dk1"/>
              </a:solidFill>
              <a:latin typeface="Calibri"/>
              <a:ea typeface="Calibri"/>
              <a:cs typeface="Calibri"/>
              <a:sym typeface="Calibri"/>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5b4ee6fb4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lvl="3" indent="-298450"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La Palabra </a:t>
            </a:r>
            <a:endParaRPr dirty="0">
              <a:solidFill>
                <a:schemeClr val="dk1"/>
              </a:solidFill>
              <a:latin typeface="Calibri"/>
              <a:ea typeface="Calibri"/>
              <a:cs typeface="Calibri"/>
              <a:sym typeface="Calibri"/>
            </a:endParaRPr>
          </a:p>
          <a:p>
            <a:pPr marL="1828800" lvl="3" indent="-298450"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bautismo</a:t>
            </a:r>
            <a:endParaRPr dirty="0">
              <a:solidFill>
                <a:schemeClr val="dk1"/>
              </a:solidFill>
              <a:latin typeface="Calibri"/>
              <a:ea typeface="Calibri"/>
              <a:cs typeface="Calibri"/>
              <a:sym typeface="Calibri"/>
            </a:endParaRPr>
          </a:p>
          <a:p>
            <a:pPr marL="1828800" lvl="3" indent="-298450" algn="l" rtl="0">
              <a:spcBef>
                <a:spcPts val="0"/>
              </a:spcBef>
              <a:spcAft>
                <a:spcPts val="1000"/>
              </a:spcAft>
              <a:buClr>
                <a:schemeClr val="dk1"/>
              </a:buClr>
              <a:buSzPts val="1100"/>
              <a:buFont typeface="Calibri"/>
              <a:buAutoNum type="alpha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santa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cena</a:t>
            </a:r>
            <a:endParaRPr dirty="0">
              <a:solidFill>
                <a:schemeClr val="dk1"/>
              </a:solidFill>
              <a:latin typeface="Calibri"/>
              <a:ea typeface="Calibri"/>
              <a:cs typeface="Calibri"/>
              <a:sym typeface="Calibri"/>
            </a:endParaRPr>
          </a:p>
        </p:txBody>
      </p:sp>
      <p:sp>
        <p:nvSpPr>
          <p:cNvPr id="248" name="Google Shape;248;g265b4ee6fb4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Sagradas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Escrituras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mar? </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Como se indica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El mar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lugares</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suficientemente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superficiales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niños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vadear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lugares</a:t>
            </a:r>
            <a:r>
              <a:rPr lang="en-US" dirty="0">
                <a:solidFill>
                  <a:schemeClr val="dk1"/>
                </a:solidFill>
                <a:latin typeface="Calibri"/>
                <a:ea typeface="Calibri"/>
                <a:cs typeface="Calibri"/>
                <a:sym typeface="Calibri"/>
              </a:rPr>
              <a:t> tan </a:t>
            </a:r>
            <a:r>
              <a:rPr lang="en-US" dirty="0" err="1">
                <a:solidFill>
                  <a:schemeClr val="dk1"/>
                </a:solidFill>
                <a:latin typeface="Calibri"/>
                <a:ea typeface="Calibri"/>
                <a:cs typeface="Calibri"/>
                <a:sym typeface="Calibri"/>
              </a:rPr>
              <a:t>profundos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adultos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podrían</a:t>
            </a:r>
            <a:r>
              <a:rPr lang="en-US" dirty="0">
                <a:solidFill>
                  <a:schemeClr val="dk1"/>
                </a:solidFill>
                <a:latin typeface="Calibri"/>
                <a:ea typeface="Calibri"/>
                <a:cs typeface="Calibri"/>
                <a:sym typeface="Calibri"/>
              </a:rPr>
              <a:t> pasar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explorándolo</a:t>
            </a:r>
            <a:r>
              <a:rPr lang="en-US" dirty="0">
                <a:solidFill>
                  <a:schemeClr val="dk1"/>
                </a:solidFill>
                <a:latin typeface="Calibri"/>
                <a:ea typeface="Calibri"/>
                <a:cs typeface="Calibri"/>
                <a:sym typeface="Calibri"/>
              </a:rPr>
              <a:t> sin </a:t>
            </a:r>
            <a:r>
              <a:rPr lang="en-US" dirty="0" err="1">
                <a:solidFill>
                  <a:schemeClr val="dk1"/>
                </a:solidFill>
                <a:latin typeface="Calibri"/>
                <a:ea typeface="Calibri"/>
                <a:cs typeface="Calibri"/>
                <a:sym typeface="Calibri"/>
              </a:rPr>
              <a:t>llegar</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fondo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misma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manera</a:t>
            </a:r>
            <a:r>
              <a:rPr lang="en-US" dirty="0">
                <a:solidFill>
                  <a:schemeClr val="dk1"/>
                </a:solidFill>
                <a:latin typeface="Calibri"/>
                <a:ea typeface="Calibri"/>
                <a:cs typeface="Calibri"/>
                <a:sym typeface="Calibri"/>
              </a:rPr>
              <a:t>, la Biblia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versículos</a:t>
            </a:r>
            <a:r>
              <a:rPr lang="en-US" dirty="0">
                <a:solidFill>
                  <a:schemeClr val="dk1"/>
                </a:solidFill>
                <a:latin typeface="Calibri"/>
                <a:ea typeface="Calibri"/>
                <a:cs typeface="Calibri"/>
                <a:sym typeface="Calibri"/>
              </a:rPr>
              <a:t> e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tan simples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niños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entenderlos</a:t>
            </a:r>
            <a:r>
              <a:rPr lang="en-US" dirty="0">
                <a:solidFill>
                  <a:schemeClr val="dk1"/>
                </a:solidFill>
                <a:latin typeface="Calibri"/>
                <a:ea typeface="Calibri"/>
                <a:cs typeface="Calibri"/>
                <a:sym typeface="Calibri"/>
              </a:rPr>
              <a:t>. Sin embargo, </a:t>
            </a:r>
            <a:r>
              <a:rPr lang="en-US" dirty="0" err="1">
                <a:solidFill>
                  <a:schemeClr val="dk1"/>
                </a:solidFill>
                <a:latin typeface="Calibri"/>
                <a:ea typeface="Calibri"/>
                <a:cs typeface="Calibri"/>
                <a:sym typeface="Calibri"/>
              </a:rPr>
              <a:t>contiene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verdades</a:t>
            </a:r>
            <a:r>
              <a:rPr lang="en-US" dirty="0">
                <a:solidFill>
                  <a:schemeClr val="dk1"/>
                </a:solidFill>
                <a:latin typeface="Calibri"/>
                <a:ea typeface="Calibri"/>
                <a:cs typeface="Calibri"/>
                <a:sym typeface="Calibri"/>
              </a:rPr>
              <a:t> tan </a:t>
            </a:r>
            <a:r>
              <a:rPr lang="en-US" dirty="0" err="1">
                <a:solidFill>
                  <a:schemeClr val="dk1"/>
                </a:solidFill>
                <a:latin typeface="Calibri"/>
                <a:ea typeface="Calibri"/>
                <a:cs typeface="Calibri"/>
                <a:sym typeface="Calibri"/>
              </a:rPr>
              <a:t>profundas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adultos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pasar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meditando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ellas</a:t>
            </a:r>
            <a:r>
              <a:rPr lang="en-US" dirty="0">
                <a:solidFill>
                  <a:schemeClr val="dk1"/>
                </a:solidFill>
                <a:latin typeface="Calibri"/>
                <a:ea typeface="Calibri"/>
                <a:cs typeface="Calibri"/>
                <a:sym typeface="Calibri"/>
              </a:rPr>
              <a:t> sin "</a:t>
            </a:r>
            <a:r>
              <a:rPr lang="en-US" dirty="0" err="1">
                <a:solidFill>
                  <a:schemeClr val="dk1"/>
                </a:solidFill>
                <a:latin typeface="Calibri"/>
                <a:ea typeface="Calibri"/>
                <a:cs typeface="Calibri"/>
                <a:sym typeface="Calibri"/>
              </a:rPr>
              <a:t>llegar</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fondo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La Ley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encuentran</a:t>
            </a:r>
            <a:r>
              <a:rPr lang="en-US" dirty="0">
                <a:solidFill>
                  <a:schemeClr val="dk1"/>
                </a:solidFill>
                <a:latin typeface="Calibri"/>
                <a:ea typeface="Calibri"/>
                <a:cs typeface="Calibri"/>
                <a:sym typeface="Calibri"/>
              </a:rPr>
              <a:t> a lo largo de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Escrituras</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comparte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sus </a:t>
            </a:r>
            <a:r>
              <a:rPr lang="en-US" dirty="0" err="1">
                <a:solidFill>
                  <a:schemeClr val="dk1"/>
                </a:solidFill>
                <a:latin typeface="Calibri"/>
                <a:ea typeface="Calibri"/>
                <a:cs typeface="Calibri"/>
                <a:sym typeface="Calibri"/>
              </a:rPr>
              <a:t>pactos</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humanidad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Salmos </a:t>
            </a:r>
            <a:r>
              <a:rPr lang="en-US" dirty="0" err="1">
                <a:solidFill>
                  <a:schemeClr val="dk1"/>
                </a:solidFill>
                <a:latin typeface="Calibri"/>
                <a:ea typeface="Calibri"/>
                <a:cs typeface="Calibri"/>
                <a:sym typeface="Calibri"/>
              </a:rPr>
              <a:t>artísticos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se les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música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a:t>
            </a:r>
            <a:r>
              <a:rPr lang="en-US" dirty="0" err="1">
                <a:solidFill>
                  <a:schemeClr val="dk1"/>
                </a:solidFill>
                <a:latin typeface="Calibri"/>
                <a:ea typeface="Calibri"/>
                <a:cs typeface="Calibri"/>
                <a:sym typeface="Calibri"/>
              </a:rPr>
              <a:t>profecías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precisas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claras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presentaciones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doctrinales</a:t>
            </a:r>
            <a:r>
              <a:rPr lang="en-US" dirty="0">
                <a:solidFill>
                  <a:schemeClr val="dk1"/>
                </a:solidFill>
                <a:latin typeface="Calibri"/>
                <a:ea typeface="Calibri"/>
                <a:cs typeface="Calibri"/>
                <a:sym typeface="Calibri"/>
              </a:rPr>
              <a:t> de las cartas del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Char char="■"/>
            </a:pP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compartimos</a:t>
            </a:r>
            <a:r>
              <a:rPr lang="en-US" dirty="0">
                <a:solidFill>
                  <a:schemeClr val="dk1"/>
                </a:solidFill>
                <a:latin typeface="Calibri"/>
                <a:ea typeface="Calibri"/>
                <a:cs typeface="Calibri"/>
                <a:sym typeface="Calibri"/>
              </a:rPr>
              <a:t> la Ley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parte</a:t>
            </a:r>
            <a:r>
              <a:rPr lang="en-US" dirty="0">
                <a:solidFill>
                  <a:schemeClr val="dk1"/>
                </a:solidFill>
                <a:latin typeface="Calibri"/>
                <a:ea typeface="Calibri"/>
                <a:cs typeface="Calibri"/>
                <a:sym typeface="Calibri"/>
              </a:rPr>
              <a:t> del mar </a:t>
            </a:r>
            <a:r>
              <a:rPr lang="en-US" dirty="0" err="1">
                <a:solidFill>
                  <a:schemeClr val="dk1"/>
                </a:solidFill>
                <a:latin typeface="Calibri"/>
                <a:ea typeface="Calibri"/>
                <a:cs typeface="Calibri"/>
                <a:sym typeface="Calibri"/>
              </a:rPr>
              <a:t>empezamos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Ciertamente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sería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incorrecto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versículos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sencillos</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Escrituras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enseñan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claridad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verdades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98450" algn="l" rtl="0">
              <a:spcBef>
                <a:spcPts val="1000"/>
              </a:spcBef>
              <a:spcAft>
                <a:spcPts val="1000"/>
              </a:spcAft>
              <a:buClr>
                <a:schemeClr val="dk1"/>
              </a:buClr>
              <a:buSzPts val="1100"/>
              <a:buFont typeface="Calibri"/>
              <a:buChar char="■"/>
            </a:pPr>
            <a:r>
              <a:rPr lang="en-US" dirty="0">
                <a:solidFill>
                  <a:schemeClr val="dk1"/>
                </a:solidFill>
                <a:latin typeface="Calibri"/>
                <a:ea typeface="Calibri"/>
                <a:cs typeface="Calibri"/>
                <a:sym typeface="Calibri"/>
              </a:rPr>
              <a:t>Sin embargo,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verdades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ventajas</a:t>
            </a:r>
            <a:r>
              <a:rPr lang="en-US" dirty="0">
                <a:solidFill>
                  <a:schemeClr val="dk1"/>
                </a:solidFill>
                <a:latin typeface="Calibri"/>
                <a:ea typeface="Calibri"/>
                <a:cs typeface="Calibri"/>
                <a:sym typeface="Calibri"/>
              </a:rPr>
              <a:t>. Mira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265" name="Google Shape;265;g2ae502832d3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e502832d3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ventajas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usar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la palabra de Dios? </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No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nada de </a:t>
            </a:r>
            <a:r>
              <a:rPr lang="en-US" dirty="0" err="1">
                <a:solidFill>
                  <a:schemeClr val="dk1"/>
                </a:solidFill>
                <a:latin typeface="Calibri"/>
                <a:ea typeface="Calibri"/>
                <a:cs typeface="Calibri"/>
                <a:sym typeface="Calibri"/>
              </a:rPr>
              <a:t>malo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presentar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saltando</a:t>
            </a:r>
            <a:r>
              <a:rPr lang="en-US" dirty="0">
                <a:solidFill>
                  <a:schemeClr val="dk1"/>
                </a:solidFill>
                <a:latin typeface="Calibri"/>
                <a:ea typeface="Calibri"/>
                <a:cs typeface="Calibri"/>
                <a:sym typeface="Calibri"/>
              </a:rPr>
              <a:t> de un "</a:t>
            </a:r>
            <a:r>
              <a:rPr lang="en-US" dirty="0" err="1">
                <a:solidFill>
                  <a:schemeClr val="dk1"/>
                </a:solidFill>
                <a:latin typeface="Calibri"/>
                <a:ea typeface="Calibri"/>
                <a:cs typeface="Calibri"/>
                <a:sym typeface="Calibri"/>
              </a:rPr>
              <a:t>pasaje</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evidencia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útil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buscando</a:t>
            </a:r>
            <a:r>
              <a:rPr lang="en-US" dirty="0">
                <a:solidFill>
                  <a:schemeClr val="dk1"/>
                </a:solidFill>
                <a:latin typeface="Calibri"/>
                <a:ea typeface="Calibri"/>
                <a:cs typeface="Calibri"/>
                <a:sym typeface="Calibri"/>
              </a:rPr>
              <a:t> las palabras </a:t>
            </a:r>
            <a:r>
              <a:rPr lang="en-US" dirty="0" err="1">
                <a:solidFill>
                  <a:schemeClr val="dk1"/>
                </a:solidFill>
                <a:latin typeface="Calibri"/>
                <a:ea typeface="Calibri"/>
                <a:cs typeface="Calibri"/>
                <a:sym typeface="Calibri"/>
              </a:rPr>
              <a:t>precisas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que a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les </a:t>
            </a:r>
            <a:r>
              <a:rPr lang="en-US" dirty="0" err="1">
                <a:solidFill>
                  <a:schemeClr val="dk1"/>
                </a:solidFill>
                <a:latin typeface="Calibri"/>
                <a:ea typeface="Calibri"/>
                <a:cs typeface="Calibri"/>
                <a:sym typeface="Calibri"/>
              </a:rPr>
              <a:t>resulte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difícil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enfoque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sistemático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salte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versículo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versículo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se les </a:t>
            </a:r>
            <a:r>
              <a:rPr lang="en-US" dirty="0" err="1">
                <a:solidFill>
                  <a:schemeClr val="dk1"/>
                </a:solidFill>
                <a:latin typeface="Calibri"/>
                <a:ea typeface="Calibri"/>
                <a:cs typeface="Calibri"/>
                <a:sym typeface="Calibri"/>
              </a:rPr>
              <a:t>presenta</a:t>
            </a:r>
            <a:r>
              <a:rPr lang="en-US" dirty="0">
                <a:solidFill>
                  <a:schemeClr val="dk1"/>
                </a:solidFill>
                <a:latin typeface="Calibri"/>
                <a:ea typeface="Calibri"/>
                <a:cs typeface="Calibri"/>
                <a:sym typeface="Calibri"/>
              </a:rPr>
              <a:t> la Biblia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Eso </a:t>
            </a:r>
            <a:r>
              <a:rPr lang="en-US" dirty="0" err="1">
                <a:solidFill>
                  <a:schemeClr val="dk1"/>
                </a:solidFill>
                <a:latin typeface="Calibri"/>
                <a:ea typeface="Calibri"/>
                <a:cs typeface="Calibri"/>
                <a:sym typeface="Calibri"/>
              </a:rPr>
              <a:t>significa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útil</a:t>
            </a:r>
            <a:r>
              <a:rPr lang="en-US" dirty="0">
                <a:solidFill>
                  <a:schemeClr val="dk1"/>
                </a:solidFill>
                <a:latin typeface="Calibri"/>
                <a:ea typeface="Calibri"/>
                <a:cs typeface="Calibri"/>
                <a:sym typeface="Calibri"/>
              </a:rPr>
              <a:t> usar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Muchas</a:t>
            </a:r>
            <a:r>
              <a:rPr lang="en-US" dirty="0">
                <a:solidFill>
                  <a:schemeClr val="dk1"/>
                </a:solidFill>
                <a:latin typeface="Calibri"/>
                <a:ea typeface="Calibri"/>
                <a:cs typeface="Calibri"/>
                <a:sym typeface="Calibri"/>
              </a:rPr>
              <a:t> personas y </a:t>
            </a: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culturas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prefieren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información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aprender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verdades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Piensa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abuela o un abuelo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tratar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enseñarle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nieto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casi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encanta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escuchar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Son lo </a:t>
            </a:r>
            <a:r>
              <a:rPr lang="en-US" dirty="0" err="1">
                <a:solidFill>
                  <a:schemeClr val="dk1"/>
                </a:solidFill>
                <a:latin typeface="Calibri"/>
                <a:ea typeface="Calibri"/>
                <a:cs typeface="Calibri"/>
                <a:sym typeface="Calibri"/>
              </a:rPr>
              <a:t>suficientemente</a:t>
            </a:r>
            <a:r>
              <a:rPr lang="en-US" dirty="0">
                <a:solidFill>
                  <a:schemeClr val="dk1"/>
                </a:solidFill>
                <a:latin typeface="Calibri"/>
                <a:ea typeface="Calibri"/>
                <a:cs typeface="Calibri"/>
                <a:sym typeface="Calibri"/>
              </a:rPr>
              <a:t> simples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niños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entiendan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despiertan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interés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adultos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detalles</a:t>
            </a:r>
            <a:r>
              <a:rPr lang="en-US" dirty="0">
                <a:solidFill>
                  <a:schemeClr val="dk1"/>
                </a:solidFill>
                <a:latin typeface="Calibri"/>
                <a:ea typeface="Calibri"/>
                <a:cs typeface="Calibri"/>
                <a:sym typeface="Calibri"/>
              </a:rPr>
              <a:t> que se </a:t>
            </a:r>
            <a:r>
              <a:rPr lang="en-US" dirty="0" err="1">
                <a:solidFill>
                  <a:schemeClr val="dk1"/>
                </a:solidFill>
                <a:latin typeface="Calibri"/>
                <a:ea typeface="Calibri"/>
                <a:cs typeface="Calibri"/>
                <a:sym typeface="Calibri"/>
              </a:rPr>
              <a:t>quedan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mente</a:t>
            </a:r>
            <a:r>
              <a:rPr lang="en-US" dirty="0">
                <a:solidFill>
                  <a:schemeClr val="dk1"/>
                </a:solidFill>
                <a:latin typeface="Calibri"/>
                <a:ea typeface="Calibri"/>
                <a:cs typeface="Calibri"/>
                <a:sym typeface="Calibri"/>
              </a:rPr>
              <a:t>, que las </a:t>
            </a:r>
            <a:r>
              <a:rPr lang="en-US" dirty="0" err="1">
                <a:solidFill>
                  <a:schemeClr val="dk1"/>
                </a:solidFill>
                <a:latin typeface="Calibri"/>
                <a:ea typeface="Calibri"/>
                <a:cs typeface="Calibri"/>
                <a:sym typeface="Calibri"/>
              </a:rPr>
              <a:t>hacen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fáciles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recordar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fáciles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98450" algn="l" rtl="0">
              <a:spcBef>
                <a:spcPts val="100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elegimos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pasajes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diferentes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distintos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lugares</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Escrituras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énfasis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un punto doctrinal,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parecer</a:t>
            </a:r>
            <a:r>
              <a:rPr lang="en-US" dirty="0">
                <a:solidFill>
                  <a:schemeClr val="dk1"/>
                </a:solidFill>
                <a:latin typeface="Calibri"/>
                <a:ea typeface="Calibri"/>
                <a:cs typeface="Calibri"/>
                <a:sym typeface="Calibri"/>
              </a:rPr>
              <a:t> que solo </a:t>
            </a:r>
            <a:r>
              <a:rPr lang="en-US" dirty="0" err="1">
                <a:solidFill>
                  <a:schemeClr val="dk1"/>
                </a:solidFill>
                <a:latin typeface="Calibri"/>
                <a:ea typeface="Calibri"/>
                <a:cs typeface="Calibri"/>
                <a:sym typeface="Calibri"/>
              </a:rPr>
              <a:t>usamos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dicen</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queremos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digan</a:t>
            </a:r>
            <a:r>
              <a:rPr lang="en-US" dirty="0">
                <a:solidFill>
                  <a:schemeClr val="dk1"/>
                </a:solidFill>
                <a:latin typeface="Calibri"/>
                <a:ea typeface="Calibri"/>
                <a:cs typeface="Calibri"/>
                <a:sym typeface="Calibri"/>
              </a:rPr>
              <a:t>. Usar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doctrina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muestra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compartimos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simplemente</a:t>
            </a:r>
            <a:r>
              <a:rPr lang="en-US" dirty="0">
                <a:solidFill>
                  <a:schemeClr val="dk1"/>
                </a:solidFill>
                <a:latin typeface="Calibri"/>
                <a:ea typeface="Calibri"/>
                <a:cs typeface="Calibri"/>
                <a:sym typeface="Calibri"/>
              </a:rPr>
              <a:t> lo que dice la Biblia. </a:t>
            </a:r>
            <a:endParaRPr dirty="0">
              <a:solidFill>
                <a:schemeClr val="dk1"/>
              </a:solidFill>
              <a:latin typeface="Calibri"/>
              <a:ea typeface="Calibri"/>
              <a:cs typeface="Calibri"/>
              <a:sym typeface="Calibri"/>
            </a:endParaRPr>
          </a:p>
        </p:txBody>
      </p:sp>
      <p:sp>
        <p:nvSpPr>
          <p:cNvPr id="273" name="Google Shape;273;g2ae502832d3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e502832d3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de la Ley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mencionados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a:t>
            </a:r>
            <a:endParaRPr dirty="0"/>
          </a:p>
        </p:txBody>
      </p:sp>
      <p:sp>
        <p:nvSpPr>
          <p:cNvPr id="281" name="Google Shape;281;g2ae502832d3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5b4ee6fb4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18415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18415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Es </a:t>
            </a:r>
            <a:r>
              <a:rPr lang="en-US" dirty="0" err="1">
                <a:solidFill>
                  <a:schemeClr val="dk1"/>
                </a:solidFill>
                <a:latin typeface="Calibri"/>
                <a:ea typeface="Calibri"/>
                <a:cs typeface="Calibri"/>
                <a:sym typeface="Calibri"/>
              </a:rPr>
              <a:t>posible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debas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recordarles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relacionan</a:t>
            </a:r>
            <a:r>
              <a:rPr lang="en-US" dirty="0">
                <a:solidFill>
                  <a:schemeClr val="dk1"/>
                </a:solidFill>
                <a:latin typeface="Calibri"/>
                <a:ea typeface="Calibri"/>
                <a:cs typeface="Calibri"/>
                <a:sym typeface="Calibri"/>
              </a:rPr>
              <a:t> entre </a:t>
            </a: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de Dios es la </a:t>
            </a:r>
            <a:r>
              <a:rPr lang="en-US" dirty="0" err="1">
                <a:solidFill>
                  <a:schemeClr val="dk1"/>
                </a:solidFill>
                <a:latin typeface="Calibri"/>
                <a:ea typeface="Calibri"/>
                <a:cs typeface="Calibri"/>
                <a:sym typeface="Calibri"/>
              </a:rPr>
              <a:t>única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solución</a:t>
            </a:r>
            <a:r>
              <a:rPr lang="en-US" dirty="0">
                <a:solidFill>
                  <a:schemeClr val="dk1"/>
                </a:solidFill>
                <a:latin typeface="Calibri"/>
                <a:ea typeface="Calibri"/>
                <a:cs typeface="Calibri"/>
                <a:sym typeface="Calibri"/>
              </a:rPr>
              <a:t> para ese </a:t>
            </a:r>
            <a:r>
              <a:rPr lang="en-US" dirty="0" err="1">
                <a:solidFill>
                  <a:schemeClr val="dk1"/>
                </a:solidFill>
                <a:latin typeface="Calibri"/>
                <a:ea typeface="Calibri"/>
                <a:cs typeface="Calibri"/>
                <a:sym typeface="Calibri"/>
              </a:rPr>
              <a:t>problema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beneficios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Todo lo que 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ha dado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mueve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289" name="Google Shape;289;g265b4ee6fb4_0_1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ae502832d3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Haz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de 10 personas de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red de amigos, </a:t>
            </a:r>
            <a:r>
              <a:rPr lang="en-US" dirty="0" err="1">
                <a:solidFill>
                  <a:schemeClr val="dk1"/>
                </a:solidFill>
                <a:latin typeface="Calibri"/>
                <a:ea typeface="Calibri"/>
                <a:cs typeface="Calibri"/>
                <a:sym typeface="Calibri"/>
              </a:rPr>
              <a:t>familiares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conocidos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vecinos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quieres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 Jesús. </a:t>
            </a:r>
            <a:endParaRPr dirty="0">
              <a:solidFill>
                <a:schemeClr val="dk1"/>
              </a:solidFill>
              <a:latin typeface="Calibri"/>
              <a:ea typeface="Calibri"/>
              <a:cs typeface="Calibri"/>
              <a:sym typeface="Calibri"/>
            </a:endParaRPr>
          </a:p>
          <a:p>
            <a:pPr marL="1371600" lvl="2" indent="-184150" algn="l" rtl="0">
              <a:spcBef>
                <a:spcPts val="100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pedirles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compartan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Anima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hayan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creado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a que lo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que la van a usar </a:t>
            </a:r>
            <a:r>
              <a:rPr lang="en-US" dirty="0" err="1">
                <a:solidFill>
                  <a:schemeClr val="dk1"/>
                </a:solidFill>
                <a:latin typeface="Calibri"/>
                <a:ea typeface="Calibri"/>
                <a:cs typeface="Calibri"/>
                <a:sym typeface="Calibri"/>
              </a:rPr>
              <a:t>durante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resto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10" name="Google Shape;310;g2ae502832d3_0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ae502832d3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Ya </a:t>
            </a:r>
            <a:r>
              <a:rPr lang="en-US" dirty="0" err="1">
                <a:solidFill>
                  <a:schemeClr val="dk1"/>
                </a:solidFill>
                <a:latin typeface="Calibri"/>
                <a:ea typeface="Calibri"/>
                <a:cs typeface="Calibri"/>
                <a:sym typeface="Calibri"/>
              </a:rPr>
              <a:t>hemos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revisado</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ventajas</a:t>
            </a:r>
            <a:r>
              <a:rPr lang="en-US" dirty="0">
                <a:solidFill>
                  <a:schemeClr val="dk1"/>
                </a:solidFill>
                <a:latin typeface="Calibri"/>
                <a:ea typeface="Calibri"/>
                <a:cs typeface="Calibri"/>
                <a:sym typeface="Calibri"/>
              </a:rPr>
              <a:t> de usar las </a:t>
            </a:r>
            <a:r>
              <a:rPr lang="en-US" dirty="0" err="1">
                <a:solidFill>
                  <a:schemeClr val="dk1"/>
                </a:solidFill>
                <a:latin typeface="Calibri"/>
                <a:ea typeface="Calibri"/>
                <a:cs typeface="Calibri"/>
                <a:sym typeface="Calibri"/>
              </a:rPr>
              <a:t>lecciones</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bíblicos</a:t>
            </a:r>
            <a:r>
              <a:rPr lang="en-US" dirty="0">
                <a:solidFill>
                  <a:schemeClr val="dk1"/>
                </a:solidFill>
                <a:latin typeface="Calibri"/>
                <a:ea typeface="Calibri"/>
                <a:cs typeface="Calibri"/>
                <a:sym typeface="Calibri"/>
              </a:rPr>
              <a:t> claves.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vamos</a:t>
            </a:r>
            <a:r>
              <a:rPr lang="en-US" dirty="0">
                <a:solidFill>
                  <a:schemeClr val="dk1"/>
                </a:solidFill>
                <a:latin typeface="Calibri"/>
                <a:ea typeface="Calibri"/>
                <a:cs typeface="Calibri"/>
                <a:sym typeface="Calibri"/>
              </a:rPr>
              <a:t> a usar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enseña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doctrina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conversión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0" indent="-298450" algn="l" rtl="0">
              <a:spcBef>
                <a:spcPts val="1000"/>
              </a:spcBef>
              <a:spcAft>
                <a:spcPts val="1000"/>
              </a:spcAft>
              <a:buClr>
                <a:schemeClr val="dk1"/>
              </a:buClr>
              <a:buSzPts val="1100"/>
              <a:buFont typeface="Calibri"/>
              <a:buAutoNum type="arabicPeriod"/>
            </a:pPr>
            <a:r>
              <a:rPr lang="en-US" dirty="0" err="1">
                <a:solidFill>
                  <a:schemeClr val="dk1"/>
                </a:solidFill>
                <a:latin typeface="Calibri"/>
                <a:ea typeface="Calibri"/>
                <a:cs typeface="Calibri"/>
                <a:sym typeface="Calibri"/>
              </a:rPr>
              <a:t>Podríamos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convierte</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serie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pasajes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evidencia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dispersos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la Biblia. Eso no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nada de </a:t>
            </a:r>
            <a:r>
              <a:rPr lang="en-US" dirty="0" err="1">
                <a:solidFill>
                  <a:schemeClr val="dk1"/>
                </a:solidFill>
                <a:latin typeface="Calibri"/>
                <a:ea typeface="Calibri"/>
                <a:cs typeface="Calibri"/>
                <a:sym typeface="Calibri"/>
              </a:rPr>
              <a:t>malo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conversaciones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personas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necesario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simplemente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varios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pasajes</a:t>
            </a:r>
            <a:r>
              <a:rPr lang="en-US" dirty="0">
                <a:solidFill>
                  <a:schemeClr val="dk1"/>
                </a:solidFill>
                <a:latin typeface="Calibri"/>
                <a:ea typeface="Calibri"/>
                <a:cs typeface="Calibri"/>
                <a:sym typeface="Calibri"/>
              </a:rPr>
              <a:t> de la Biblia. </a:t>
            </a:r>
            <a:endParaRPr b="1" dirty="0">
              <a:solidFill>
                <a:schemeClr val="dk1"/>
              </a:solidFill>
              <a:latin typeface="Calibri"/>
              <a:ea typeface="Calibri"/>
              <a:cs typeface="Calibri"/>
              <a:sym typeface="Calibri"/>
            </a:endParaRPr>
          </a:p>
        </p:txBody>
      </p:sp>
      <p:sp>
        <p:nvSpPr>
          <p:cNvPr id="318" name="Google Shape;318;g2ae502832d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5b4ee6fb4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1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12:3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llamar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 Jesús,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no es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a:t>
            </a:r>
            <a:endParaRPr dirty="0">
              <a:solidFill>
                <a:schemeClr val="dk1"/>
              </a:solidFill>
              <a:latin typeface="Calibri"/>
              <a:ea typeface="Calibri"/>
              <a:cs typeface="Calibri"/>
              <a:sym typeface="Calibri"/>
            </a:endParaRPr>
          </a:p>
          <a:p>
            <a:pPr marL="1371600" lvl="2" indent="-298450" algn="l" rtl="0">
              <a:spcBef>
                <a:spcPts val="1000"/>
              </a:spcBef>
              <a:spcAft>
                <a:spcPts val="1000"/>
              </a:spcAft>
              <a:buClr>
                <a:schemeClr val="dk1"/>
              </a:buClr>
              <a:buSzPts val="1100"/>
              <a:buFont typeface="Calibri"/>
              <a:buChar char="■"/>
            </a:pPr>
            <a:r>
              <a:rPr lang="en-US" dirty="0">
                <a:solidFill>
                  <a:schemeClr val="dk1"/>
                </a:solidFill>
                <a:latin typeface="Calibri"/>
                <a:ea typeface="Calibri"/>
                <a:cs typeface="Calibri"/>
                <a:sym typeface="Calibri"/>
              </a:rPr>
              <a:t>Romanos 1:16 No me </a:t>
            </a:r>
            <a:r>
              <a:rPr lang="en-US" dirty="0" err="1">
                <a:solidFill>
                  <a:schemeClr val="dk1"/>
                </a:solidFill>
                <a:latin typeface="Calibri"/>
                <a:ea typeface="Calibri"/>
                <a:cs typeface="Calibri"/>
                <a:sym typeface="Calibri"/>
              </a:rPr>
              <a:t>avergüenzo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poder</a:t>
            </a:r>
            <a:r>
              <a:rPr lang="en-US" dirty="0">
                <a:solidFill>
                  <a:schemeClr val="dk1"/>
                </a:solidFill>
                <a:latin typeface="Calibri"/>
                <a:ea typeface="Calibri"/>
                <a:cs typeface="Calibri"/>
                <a:sym typeface="Calibri"/>
              </a:rPr>
              <a:t> de Dios para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primer </a:t>
            </a:r>
            <a:r>
              <a:rPr lang="en-US" dirty="0" err="1">
                <a:solidFill>
                  <a:schemeClr val="dk1"/>
                </a:solidFill>
                <a:latin typeface="Calibri"/>
                <a:ea typeface="Calibri"/>
                <a:cs typeface="Calibri"/>
                <a:sym typeface="Calibri"/>
              </a:rPr>
              <a:t>lugar</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y también para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no lo son.</a:t>
            </a:r>
            <a:endParaRPr dirty="0">
              <a:solidFill>
                <a:schemeClr val="dk1"/>
              </a:solidFill>
              <a:latin typeface="Calibri"/>
              <a:ea typeface="Calibri"/>
              <a:cs typeface="Calibri"/>
              <a:sym typeface="Calibri"/>
            </a:endParaRPr>
          </a:p>
        </p:txBody>
      </p:sp>
      <p:sp>
        <p:nvSpPr>
          <p:cNvPr id="326" name="Google Shape;326;g265b4ee6fb4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5b4ee6fb4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Sin embargo, también </a:t>
            </a:r>
            <a:r>
              <a:rPr lang="en-US" dirty="0" err="1">
                <a:solidFill>
                  <a:schemeClr val="dk1"/>
                </a:solidFill>
                <a:latin typeface="Calibri"/>
                <a:ea typeface="Calibri"/>
                <a:cs typeface="Calibri"/>
                <a:sym typeface="Calibri"/>
              </a:rPr>
              <a:t>podrías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lograr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objetivo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mostrar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r>
              <a:rPr lang="en-US" dirty="0" err="1">
                <a:solidFill>
                  <a:schemeClr val="dk1"/>
                </a:solidFill>
                <a:latin typeface="Calibri"/>
                <a:ea typeface="Calibri"/>
                <a:cs typeface="Calibri"/>
                <a:sym typeface="Calibri"/>
              </a:rPr>
              <a:t>usa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convertir</a:t>
            </a:r>
            <a:r>
              <a:rPr lang="en-US" dirty="0">
                <a:solidFill>
                  <a:schemeClr val="dk1"/>
                </a:solidFill>
                <a:latin typeface="Calibri"/>
                <a:ea typeface="Calibri"/>
                <a:cs typeface="Calibri"/>
                <a:sym typeface="Calibri"/>
              </a:rPr>
              <a:t> a las personas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continuación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podrías</a:t>
            </a:r>
            <a:r>
              <a:rPr lang="en-US" dirty="0">
                <a:solidFill>
                  <a:schemeClr val="dk1"/>
                </a:solidFill>
                <a:latin typeface="Calibri"/>
                <a:ea typeface="Calibri"/>
                <a:cs typeface="Calibri"/>
                <a:sym typeface="Calibri"/>
              </a:rPr>
              <a:t> usar: </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2:38-47 – Los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incluidos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la Palabra,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enseñaban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8:35-39 – El </a:t>
            </a:r>
            <a:r>
              <a:rPr lang="en-US" dirty="0" err="1">
                <a:solidFill>
                  <a:schemeClr val="dk1"/>
                </a:solidFill>
                <a:latin typeface="Calibri"/>
                <a:ea typeface="Calibri"/>
                <a:cs typeface="Calibri"/>
                <a:sym typeface="Calibri"/>
              </a:rPr>
              <a:t>eunuco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etíope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escuchó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bautizado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16:11-15 –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Lidia y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abrió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ella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creer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 Pablo. </a:t>
            </a:r>
            <a:endParaRPr dirty="0">
              <a:solidFill>
                <a:schemeClr val="dk1"/>
              </a:solidFill>
              <a:latin typeface="Calibri"/>
              <a:ea typeface="Calibri"/>
              <a:cs typeface="Calibri"/>
              <a:sym typeface="Calibri"/>
            </a:endParaRPr>
          </a:p>
          <a:p>
            <a:pPr marL="914400" lvl="0" indent="-298450" algn="l" rtl="0">
              <a:spcBef>
                <a:spcPts val="100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cuatro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les vas 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a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personas.</a:t>
            </a:r>
            <a:endParaRPr dirty="0">
              <a:solidFill>
                <a:schemeClr val="dk1"/>
              </a:solidFill>
              <a:latin typeface="Calibri"/>
              <a:ea typeface="Calibri"/>
              <a:cs typeface="Calibri"/>
              <a:sym typeface="Calibri"/>
            </a:endParaRPr>
          </a:p>
        </p:txBody>
      </p:sp>
      <p:sp>
        <p:nvSpPr>
          <p:cNvPr id="336" name="Google Shape;336;g265b4ee6fb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65b4ee6fb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Introducción</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cuatro </a:t>
            </a:r>
            <a:r>
              <a:rPr lang="en-US" b="1" dirty="0" err="1">
                <a:solidFill>
                  <a:schemeClr val="dk1"/>
                </a:solidFill>
                <a:latin typeface="Calibri"/>
                <a:ea typeface="Calibri"/>
                <a:cs typeface="Calibri"/>
                <a:sym typeface="Calibri"/>
              </a:rPr>
              <a:t>conceptos</a:t>
            </a:r>
            <a:endParaRPr b="1" dirty="0">
              <a:solidFill>
                <a:schemeClr val="dk1"/>
              </a:solidFill>
              <a:latin typeface="Calibri"/>
              <a:ea typeface="Calibri"/>
              <a:cs typeface="Calibri"/>
              <a:sym typeface="Calibri"/>
            </a:endParaRPr>
          </a:p>
          <a:p>
            <a:pPr marL="0" marR="0" lvl="0" indent="0" algn="l" rtl="0">
              <a:spcBef>
                <a:spcPts val="600"/>
              </a:spcBef>
              <a:spcAft>
                <a:spcPts val="600"/>
              </a:spcAft>
              <a:buNone/>
            </a:pPr>
            <a:endParaRPr dirty="0">
              <a:solidFill>
                <a:schemeClr val="dk1"/>
              </a:solidFill>
              <a:latin typeface="Calibri"/>
              <a:ea typeface="Calibri"/>
              <a:cs typeface="Calibri"/>
              <a:sym typeface="Calibri"/>
            </a:endParaRPr>
          </a:p>
        </p:txBody>
      </p:sp>
      <p:sp>
        <p:nvSpPr>
          <p:cNvPr id="346" name="Google Shape;346;g265b4ee6fb4_0_2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65b4ee6fb4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pecado</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cualquier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pensamiento</a:t>
            </a:r>
            <a:r>
              <a:rPr lang="en-US" dirty="0">
                <a:solidFill>
                  <a:schemeClr val="dk1"/>
                </a:solidFill>
                <a:latin typeface="Calibri"/>
                <a:ea typeface="Calibri"/>
                <a:cs typeface="Calibri"/>
                <a:sym typeface="Calibri"/>
              </a:rPr>
              <a:t>, palabra u </a:t>
            </a:r>
            <a:r>
              <a:rPr lang="en-US" dirty="0" err="1">
                <a:solidFill>
                  <a:schemeClr val="dk1"/>
                </a:solidFill>
                <a:latin typeface="Calibri"/>
                <a:ea typeface="Calibri"/>
                <a:cs typeface="Calibri"/>
                <a:sym typeface="Calibri"/>
              </a:rPr>
              <a:t>obra</a:t>
            </a:r>
            <a:r>
              <a:rPr lang="en-US" dirty="0">
                <a:solidFill>
                  <a:schemeClr val="dk1"/>
                </a:solidFill>
                <a:latin typeface="Calibri"/>
                <a:ea typeface="Calibri"/>
                <a:cs typeface="Calibri"/>
                <a:sym typeface="Calibri"/>
              </a:rPr>
              <a:t> que no es perfecta (</a:t>
            </a:r>
            <a:r>
              <a:rPr lang="en-US" dirty="0" err="1">
                <a:solidFill>
                  <a:schemeClr val="dk1"/>
                </a:solidFill>
                <a:latin typeface="Calibri"/>
                <a:ea typeface="Calibri"/>
                <a:cs typeface="Calibri"/>
                <a:sym typeface="Calibri"/>
              </a:rPr>
              <a:t>comisión</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vemos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es no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lo que Dios </a:t>
            </a:r>
            <a:r>
              <a:rPr lang="en-US" dirty="0" err="1">
                <a:solidFill>
                  <a:schemeClr val="dk1"/>
                </a:solidFill>
                <a:latin typeface="Calibri"/>
                <a:ea typeface="Calibri"/>
                <a:cs typeface="Calibri"/>
                <a:sym typeface="Calibri"/>
              </a:rPr>
              <a:t>exige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omisión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spcBef>
                <a:spcPts val="1000"/>
              </a:spcBef>
              <a:spcAft>
                <a:spcPts val="1000"/>
              </a:spcAft>
              <a:buClr>
                <a:schemeClr val="dk1"/>
              </a:buClr>
              <a:buSzPts val="1100"/>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vas a usar para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Mateo 5:20-48.</a:t>
            </a:r>
            <a:endParaRPr dirty="0">
              <a:solidFill>
                <a:schemeClr val="dk1"/>
              </a:solidFill>
              <a:latin typeface="Calibri"/>
              <a:ea typeface="Calibri"/>
              <a:cs typeface="Calibri"/>
              <a:sym typeface="Calibri"/>
            </a:endParaRPr>
          </a:p>
        </p:txBody>
      </p:sp>
      <p:sp>
        <p:nvSpPr>
          <p:cNvPr id="357" name="Google Shape;357;g265b4ee6fb4_0_3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5b4ee6fb4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gracia</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amor </a:t>
            </a:r>
            <a:r>
              <a:rPr lang="en-US" dirty="0" err="1">
                <a:solidFill>
                  <a:schemeClr val="dk1"/>
                </a:solidFill>
                <a:latin typeface="Calibri"/>
                <a:ea typeface="Calibri"/>
                <a:cs typeface="Calibri"/>
                <a:sym typeface="Calibri"/>
              </a:rPr>
              <a:t>inmerecido</a:t>
            </a:r>
            <a:r>
              <a:rPr lang="en-US" dirty="0">
                <a:solidFill>
                  <a:schemeClr val="dk1"/>
                </a:solidFill>
                <a:latin typeface="Calibri"/>
                <a:ea typeface="Calibri"/>
                <a:cs typeface="Calibri"/>
                <a:sym typeface="Calibri"/>
              </a:rPr>
              <a:t> de Dios que se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vino a la tierra, </a:t>
            </a:r>
            <a:r>
              <a:rPr lang="en-US" dirty="0" err="1">
                <a:solidFill>
                  <a:schemeClr val="dk1"/>
                </a:solidFill>
                <a:latin typeface="Calibri"/>
                <a:ea typeface="Calibri"/>
                <a:cs typeface="Calibri"/>
                <a:sym typeface="Calibri"/>
              </a:rPr>
              <a:t>llevó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perfecta, </a:t>
            </a:r>
            <a:r>
              <a:rPr lang="en-US" dirty="0" err="1">
                <a:solidFill>
                  <a:schemeClr val="dk1"/>
                </a:solidFill>
                <a:latin typeface="Calibri"/>
                <a:ea typeface="Calibri"/>
                <a:cs typeface="Calibri"/>
                <a:sym typeface="Calibri"/>
              </a:rPr>
              <a:t>sufrió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murió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sacrificio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r>
              <a:rPr lang="en-US" dirty="0">
                <a:solidFill>
                  <a:schemeClr val="dk1"/>
                </a:solidFill>
                <a:latin typeface="Calibri"/>
                <a:ea typeface="Calibri"/>
                <a:cs typeface="Calibri"/>
                <a:sym typeface="Calibri"/>
              </a:rPr>
              <a:t>, que no lo </a:t>
            </a:r>
            <a:r>
              <a:rPr lang="en-US" dirty="0" err="1">
                <a:solidFill>
                  <a:schemeClr val="dk1"/>
                </a:solidFill>
                <a:latin typeface="Calibri"/>
                <a:ea typeface="Calibri"/>
                <a:cs typeface="Calibri"/>
                <a:sym typeface="Calibri"/>
              </a:rPr>
              <a:t>merecemos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ninguna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manera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vas a usar para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Lucas 18:9-14.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65" name="Google Shape;365;g265b4ee6fb4_0_3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5b4ee6fb4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fe</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confianza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salvadora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confianza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verdadero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que Jesús </a:t>
            </a:r>
            <a:r>
              <a:rPr lang="en-US" dirty="0" err="1">
                <a:solidFill>
                  <a:schemeClr val="dk1"/>
                </a:solidFill>
                <a:latin typeface="Calibri"/>
                <a:ea typeface="Calibri"/>
                <a:cs typeface="Calibri"/>
                <a:sym typeface="Calibri"/>
              </a:rPr>
              <a:t>ganó</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vas a usar para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Lucas 23:39-43.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73" name="Google Shape;373;g265b4ee6fb4_0_3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65b4ee6fb4_0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obras</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son las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frutos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produce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55269"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vas a usar para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Juan 8:2-11 </a:t>
            </a:r>
            <a:endParaRPr dirty="0">
              <a:solidFill>
                <a:schemeClr val="dk1"/>
              </a:solidFill>
              <a:latin typeface="Calibri"/>
              <a:ea typeface="Calibri"/>
              <a:cs typeface="Calibri"/>
              <a:sym typeface="Calibri"/>
            </a:endParaRPr>
          </a:p>
        </p:txBody>
      </p:sp>
      <p:sp>
        <p:nvSpPr>
          <p:cNvPr id="381" name="Google Shape;381;g265b4ee6fb4_0_3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65b4ee6fb4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estructura</a:t>
            </a:r>
            <a:r>
              <a:rPr lang="en-US" dirty="0">
                <a:solidFill>
                  <a:schemeClr val="dk1"/>
                </a:solidFill>
                <a:latin typeface="Calibri"/>
                <a:ea typeface="Calibri"/>
                <a:cs typeface="Calibri"/>
                <a:sym typeface="Calibri"/>
              </a:rPr>
              <a:t> de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demostración</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buena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de la Ley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antes de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Ley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usa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vemos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a:t>
            </a:r>
            <a:endParaRPr sz="1050"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89" name="Google Shape;389;g265b4ee6fb4_0_3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5b4ee6fb4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Eso es lo que vas a </a:t>
            </a:r>
            <a:r>
              <a:rPr lang="en-US" b="1" dirty="0" err="1">
                <a:solidFill>
                  <a:schemeClr val="dk1"/>
                </a:solidFill>
                <a:latin typeface="Calibri"/>
                <a:ea typeface="Calibri"/>
                <a:cs typeface="Calibri"/>
                <a:sym typeface="Calibri"/>
              </a:rPr>
              <a:t>enseñarles</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otras</a:t>
            </a:r>
            <a:r>
              <a:rPr lang="en-US" b="1" dirty="0">
                <a:solidFill>
                  <a:schemeClr val="dk1"/>
                </a:solidFill>
                <a:latin typeface="Calibri"/>
                <a:ea typeface="Calibri"/>
                <a:cs typeface="Calibri"/>
                <a:sym typeface="Calibri"/>
              </a:rPr>
              <a:t> personas. </a:t>
            </a:r>
            <a:endParaRPr b="1" dirty="0">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Guía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maestro, hojas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a:t>
            </a:r>
            <a:r>
              <a:rPr lang="en-US" dirty="0">
                <a:solidFill>
                  <a:schemeClr val="dk1"/>
                </a:solidFill>
                <a:latin typeface="Calibri"/>
                <a:ea typeface="Calibri"/>
                <a:cs typeface="Calibri"/>
                <a:sym typeface="Calibri"/>
              </a:rPr>
              <a:t> y un video para </a:t>
            </a:r>
            <a:r>
              <a:rPr lang="en-US" dirty="0" err="1">
                <a:solidFill>
                  <a:schemeClr val="dk1"/>
                </a:solidFill>
                <a:latin typeface="Calibri"/>
                <a:ea typeface="Calibri"/>
                <a:cs typeface="Calibri"/>
                <a:sym typeface="Calibri"/>
              </a:rPr>
              <a:t>captar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atención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Usando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método</a:t>
            </a:r>
            <a:r>
              <a:rPr lang="en-US" dirty="0">
                <a:solidFill>
                  <a:schemeClr val="dk1"/>
                </a:solidFill>
                <a:latin typeface="Calibri"/>
                <a:ea typeface="Calibri"/>
                <a:cs typeface="Calibri"/>
                <a:sym typeface="Calibri"/>
              </a:rPr>
              <a:t> de las 4 C, vas 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ilustre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concepto</a:t>
            </a:r>
            <a:r>
              <a:rPr lang="en-US" dirty="0">
                <a:solidFill>
                  <a:schemeClr val="dk1"/>
                </a:solidFill>
                <a:latin typeface="Calibri"/>
                <a:ea typeface="Calibri"/>
                <a:cs typeface="Calibri"/>
                <a:sym typeface="Calibri"/>
              </a:rPr>
              <a:t>. Al final, </a:t>
            </a:r>
            <a:r>
              <a:rPr lang="en-US" dirty="0" err="1">
                <a:solidFill>
                  <a:schemeClr val="dk1"/>
                </a:solidFill>
                <a:latin typeface="Calibri"/>
                <a:ea typeface="Calibri"/>
                <a:cs typeface="Calibri"/>
                <a:sym typeface="Calibri"/>
              </a:rPr>
              <a:t>habrá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ayudarán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comprender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mejor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concepto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0" indent="-298450" algn="l" rtl="0">
              <a:spcBef>
                <a:spcPts val="100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No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preocupes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Dedicaremos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clases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segunda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mitad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estudiarlas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mostrarte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usarlos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capacitarte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enseñarlas</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397" name="Google Shape;397;g265b4ee6fb4_0_4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65b4ee6fb4_0_5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None/>
            </a:pPr>
            <a:r>
              <a:rPr lang="en-US" b="1" dirty="0" err="1">
                <a:solidFill>
                  <a:schemeClr val="dk1"/>
                </a:solidFill>
                <a:latin typeface="Calibri"/>
                <a:ea typeface="Calibri"/>
                <a:cs typeface="Calibri"/>
                <a:sym typeface="Calibri"/>
              </a:rPr>
              <a:t>Cuando</a:t>
            </a:r>
            <a:r>
              <a:rPr lang="en-US" b="1" dirty="0">
                <a:solidFill>
                  <a:schemeClr val="dk1"/>
                </a:solidFill>
                <a:latin typeface="Calibri"/>
                <a:ea typeface="Calibri"/>
                <a:cs typeface="Calibri"/>
                <a:sym typeface="Calibri"/>
              </a:rPr>
              <a:t> les </a:t>
            </a:r>
            <a:r>
              <a:rPr lang="en-US" b="1" dirty="0" err="1">
                <a:solidFill>
                  <a:schemeClr val="dk1"/>
                </a:solidFill>
                <a:latin typeface="Calibri"/>
                <a:ea typeface="Calibri"/>
                <a:cs typeface="Calibri"/>
                <a:sym typeface="Calibri"/>
              </a:rPr>
              <a:t>enseñes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qué</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tendrás</a:t>
            </a:r>
            <a:r>
              <a:rPr lang="en-US" b="1" dirty="0">
                <a:solidFill>
                  <a:schemeClr val="dk1"/>
                </a:solidFill>
                <a:latin typeface="Calibri"/>
                <a:ea typeface="Calibri"/>
                <a:cs typeface="Calibri"/>
                <a:sym typeface="Calibri"/>
              </a:rPr>
              <a:t> que </a:t>
            </a:r>
            <a:r>
              <a:rPr lang="en-US" b="1" dirty="0" err="1">
                <a:solidFill>
                  <a:schemeClr val="dk1"/>
                </a:solidFill>
                <a:latin typeface="Calibri"/>
                <a:ea typeface="Calibri"/>
                <a:cs typeface="Calibri"/>
                <a:sym typeface="Calibri"/>
              </a:rPr>
              <a:t>recordar</a:t>
            </a:r>
            <a:r>
              <a:rPr lang="en-US"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obrar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corazones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participantes</a:t>
            </a:r>
            <a:r>
              <a:rPr lang="en-US" dirty="0">
                <a:solidFill>
                  <a:schemeClr val="dk1"/>
                </a:solidFill>
                <a:latin typeface="Calibri"/>
                <a:ea typeface="Calibri"/>
                <a:cs typeface="Calibri"/>
                <a:sym typeface="Calibri"/>
              </a:rPr>
              <a:t>. Solo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que plantar la </a:t>
            </a:r>
            <a:r>
              <a:rPr lang="en-US" dirty="0" err="1">
                <a:solidFill>
                  <a:schemeClr val="dk1"/>
                </a:solidFill>
                <a:latin typeface="Calibri"/>
                <a:ea typeface="Calibri"/>
                <a:cs typeface="Calibri"/>
                <a:sym typeface="Calibri"/>
              </a:rPr>
              <a:t>semilla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la Palabra). Es </a:t>
            </a:r>
            <a:r>
              <a:rPr lang="en-US" dirty="0" err="1">
                <a:solidFill>
                  <a:schemeClr val="dk1"/>
                </a:solidFill>
                <a:latin typeface="Calibri"/>
                <a:ea typeface="Calibri"/>
                <a:cs typeface="Calibri"/>
                <a:sym typeface="Calibri"/>
              </a:rPr>
              <a:t>posible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tengamos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regar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de la Palabra). Pero no </a:t>
            </a:r>
            <a:r>
              <a:rPr lang="en-US" dirty="0" err="1">
                <a:solidFill>
                  <a:schemeClr val="dk1"/>
                </a:solidFill>
                <a:latin typeface="Calibri"/>
                <a:ea typeface="Calibri"/>
                <a:cs typeface="Calibri"/>
                <a:sym typeface="Calibri"/>
              </a:rPr>
              <a:t>podemos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hacerla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crecer</a:t>
            </a:r>
            <a:r>
              <a:rPr lang="en-US" dirty="0">
                <a:solidFill>
                  <a:schemeClr val="dk1"/>
                </a:solidFill>
                <a:latin typeface="Calibri"/>
                <a:ea typeface="Calibri"/>
                <a:cs typeface="Calibri"/>
                <a:sym typeface="Calibri"/>
              </a:rPr>
              <a:t>. Es Dios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usar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versículos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mostrar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41300" algn="l" rtl="0">
              <a:spcBef>
                <a:spcPts val="1000"/>
              </a:spcBef>
              <a:spcAft>
                <a:spcPts val="1000"/>
              </a:spcAft>
              <a:buClr>
                <a:schemeClr val="dk1"/>
              </a:buClr>
              <a:buSzPts val="1100"/>
              <a:buAutoNum type="romanLcPeriod"/>
            </a:pPr>
            <a:r>
              <a:rPr lang="en-US" dirty="0">
                <a:solidFill>
                  <a:schemeClr val="dk1"/>
                </a:solidFill>
                <a:latin typeface="Calibri"/>
                <a:ea typeface="Calibri"/>
                <a:cs typeface="Calibri"/>
                <a:sym typeface="Calibri"/>
              </a:rPr>
              <a:t>1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3:6-7: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sembré</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Apolos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regó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crecimiento</a:t>
            </a:r>
            <a:r>
              <a:rPr lang="en-US" dirty="0">
                <a:solidFill>
                  <a:schemeClr val="dk1"/>
                </a:solidFill>
                <a:latin typeface="Calibri"/>
                <a:ea typeface="Calibri"/>
                <a:cs typeface="Calibri"/>
                <a:sym typeface="Calibri"/>
              </a:rPr>
              <a:t> lo ha dado Dios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cuenta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siembra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riega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solo Dios, que es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crecer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408" name="Google Shape;408;g265b4ee6fb4_0_5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65b4ee6fb4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a:t>
            </a:r>
            <a:r>
              <a:rPr lang="en-US" b="1" dirty="0" err="1">
                <a:solidFill>
                  <a:schemeClr val="dk1"/>
                </a:solidFill>
                <a:latin typeface="Calibri"/>
                <a:ea typeface="Calibri"/>
                <a:cs typeface="Calibri"/>
                <a:sym typeface="Calibri"/>
              </a:rPr>
              <a:t>Cómo</a:t>
            </a:r>
            <a:r>
              <a:rPr lang="en-US" b="1" dirty="0">
                <a:solidFill>
                  <a:schemeClr val="dk1"/>
                </a:solidFill>
                <a:latin typeface="Calibri"/>
                <a:ea typeface="Calibri"/>
                <a:cs typeface="Calibri"/>
                <a:sym typeface="Calibri"/>
              </a:rPr>
              <a:t> vas a </a:t>
            </a:r>
            <a:r>
              <a:rPr lang="en-US" b="1" dirty="0" err="1">
                <a:solidFill>
                  <a:schemeClr val="dk1"/>
                </a:solidFill>
                <a:latin typeface="Calibri"/>
                <a:ea typeface="Calibri"/>
                <a:cs typeface="Calibri"/>
                <a:sym typeface="Calibri"/>
              </a:rPr>
              <a:t>crear</a:t>
            </a:r>
            <a:r>
              <a:rPr lang="en-US" b="1" dirty="0">
                <a:solidFill>
                  <a:schemeClr val="dk1"/>
                </a:solidFill>
                <a:latin typeface="Calibri"/>
                <a:ea typeface="Calibri"/>
                <a:cs typeface="Calibri"/>
                <a:sym typeface="Calibri"/>
              </a:rPr>
              <a:t> un </a:t>
            </a:r>
            <a:r>
              <a:rPr lang="en-US" b="1" dirty="0" err="1">
                <a:solidFill>
                  <a:schemeClr val="dk1"/>
                </a:solidFill>
                <a:latin typeface="Calibri"/>
                <a:ea typeface="Calibri"/>
                <a:cs typeface="Calibri"/>
                <a:sym typeface="Calibri"/>
              </a:rPr>
              <a:t>público</a:t>
            </a:r>
            <a:r>
              <a:rPr lang="en-US" b="1" dirty="0">
                <a:solidFill>
                  <a:schemeClr val="dk1"/>
                </a:solidFill>
                <a:latin typeface="Calibri"/>
                <a:ea typeface="Calibri"/>
                <a:cs typeface="Calibri"/>
                <a:sym typeface="Calibri"/>
              </a:rPr>
              <a:t> para que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Espíritu</a:t>
            </a:r>
            <a:r>
              <a:rPr lang="en-US" b="1" dirty="0">
                <a:solidFill>
                  <a:schemeClr val="dk1"/>
                </a:solidFill>
                <a:latin typeface="Calibri"/>
                <a:ea typeface="Calibri"/>
                <a:cs typeface="Calibri"/>
                <a:sym typeface="Calibri"/>
              </a:rPr>
              <a:t> Santo </a:t>
            </a:r>
            <a:r>
              <a:rPr lang="en-US" b="1" dirty="0" err="1">
                <a:solidFill>
                  <a:schemeClr val="dk1"/>
                </a:solidFill>
                <a:latin typeface="Calibri"/>
                <a:ea typeface="Calibri"/>
                <a:cs typeface="Calibri"/>
                <a:sym typeface="Calibri"/>
              </a:rPr>
              <a:t>haga</a:t>
            </a:r>
            <a:r>
              <a:rPr lang="en-US" b="1" dirty="0">
                <a:solidFill>
                  <a:schemeClr val="dk1"/>
                </a:solidFill>
                <a:latin typeface="Calibri"/>
                <a:ea typeface="Calibri"/>
                <a:cs typeface="Calibri"/>
                <a:sym typeface="Calibri"/>
              </a:rPr>
              <a:t> ese </a:t>
            </a:r>
            <a:r>
              <a:rPr lang="en-US" b="1" dirty="0" err="1">
                <a:solidFill>
                  <a:schemeClr val="dk1"/>
                </a:solidFill>
                <a:latin typeface="Calibri"/>
                <a:ea typeface="Calibri"/>
                <a:cs typeface="Calibri"/>
                <a:sym typeface="Calibri"/>
              </a:rPr>
              <a:t>trabajo</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Comienza</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redes de amigos, </a:t>
            </a:r>
            <a:r>
              <a:rPr lang="en-US" dirty="0" err="1">
                <a:solidFill>
                  <a:schemeClr val="dk1"/>
                </a:solidFill>
                <a:latin typeface="Calibri"/>
                <a:ea typeface="Calibri"/>
                <a:cs typeface="Calibri"/>
                <a:sym typeface="Calibri"/>
              </a:rPr>
              <a:t>familiares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conocidos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vecinos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de 10 </a:t>
            </a:r>
            <a:r>
              <a:rPr lang="en-US" dirty="0" err="1">
                <a:solidFill>
                  <a:schemeClr val="dk1"/>
                </a:solidFill>
                <a:latin typeface="Calibri"/>
                <a:ea typeface="Calibri"/>
                <a:cs typeface="Calibri"/>
                <a:sym typeface="Calibri"/>
              </a:rPr>
              <a:t>nombres</a:t>
            </a:r>
            <a:r>
              <a:rPr lang="en-US" dirty="0">
                <a:solidFill>
                  <a:schemeClr val="dk1"/>
                </a:solidFill>
                <a:latin typeface="Calibri"/>
                <a:ea typeface="Calibri"/>
                <a:cs typeface="Calibri"/>
                <a:sym typeface="Calibri"/>
              </a:rPr>
              <a:t> que se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ocurrieron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probable que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acepten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invitación</a:t>
            </a:r>
            <a:r>
              <a:rPr lang="en-US" dirty="0">
                <a:solidFill>
                  <a:schemeClr val="dk1"/>
                </a:solidFill>
                <a:latin typeface="Calibri"/>
                <a:ea typeface="Calibri"/>
                <a:cs typeface="Calibri"/>
                <a:sym typeface="Calibri"/>
              </a:rPr>
              <a:t> que la de un </a:t>
            </a:r>
            <a:r>
              <a:rPr lang="en-US" dirty="0" err="1">
                <a:solidFill>
                  <a:schemeClr val="dk1"/>
                </a:solidFill>
                <a:latin typeface="Calibri"/>
                <a:ea typeface="Calibri"/>
                <a:cs typeface="Calibri"/>
                <a:sym typeface="Calibri"/>
              </a:rPr>
              <a:t>extraño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calle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0" indent="-298450" algn="l" rtl="0">
              <a:spcBef>
                <a:spcPts val="100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En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lecciones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vamos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tratar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estrategias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ayudarte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llegar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miembros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red.</a:t>
            </a:r>
            <a:endParaRPr b="1" dirty="0">
              <a:solidFill>
                <a:schemeClr val="dk1"/>
              </a:solidFill>
              <a:latin typeface="Calibri"/>
              <a:ea typeface="Calibri"/>
              <a:cs typeface="Calibri"/>
              <a:sym typeface="Calibri"/>
            </a:endParaRPr>
          </a:p>
        </p:txBody>
      </p:sp>
      <p:sp>
        <p:nvSpPr>
          <p:cNvPr id="416" name="Google Shape;416;g265b4ee6fb4_0_5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p:txBody>
      </p:sp>
      <p:sp>
        <p:nvSpPr>
          <p:cNvPr id="427" name="Google Shape;427;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437" name="Google Shape;437;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445" name="Google Shape;445;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600"/>
              </a:spcAft>
              <a:buSzPts val="1100"/>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apertura</a:t>
            </a:r>
            <a:r>
              <a:rPr lang="en-US" b="1"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damos</a:t>
            </a:r>
            <a:r>
              <a:rPr lang="en-US" dirty="0">
                <a:solidFill>
                  <a:schemeClr val="dk1"/>
                </a:solidFill>
                <a:latin typeface="Calibri"/>
                <a:ea typeface="Calibri"/>
                <a:cs typeface="Calibri"/>
                <a:sym typeface="Calibri"/>
              </a:rPr>
              <a:t> gracias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la Ley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llevas</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arrepentimiento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agradecemos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que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obres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Salvador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paz</a:t>
            </a:r>
            <a:r>
              <a:rPr lang="en-US" dirty="0">
                <a:solidFill>
                  <a:schemeClr val="dk1"/>
                </a:solidFill>
                <a:latin typeface="Calibri"/>
                <a:ea typeface="Calibri"/>
                <a:cs typeface="Calibri"/>
                <a:sym typeface="Calibri"/>
              </a:rPr>
              <a:t> con Dios,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eterna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Bendice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Palabra hoy. Danos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deseo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invitar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a que </a:t>
            </a:r>
            <a:r>
              <a:rPr lang="en-US" dirty="0" err="1">
                <a:solidFill>
                  <a:schemeClr val="dk1"/>
                </a:solidFill>
                <a:latin typeface="Calibri"/>
                <a:ea typeface="Calibri"/>
                <a:cs typeface="Calibri"/>
                <a:sym typeface="Calibri"/>
              </a:rPr>
              <a:t>escuchen</a:t>
            </a:r>
            <a:r>
              <a:rPr lang="en-US" dirty="0">
                <a:solidFill>
                  <a:schemeClr val="dk1"/>
                </a:solidFill>
                <a:latin typeface="Calibri"/>
                <a:ea typeface="Calibri"/>
                <a:cs typeface="Calibri"/>
                <a:sym typeface="Calibri"/>
              </a:rPr>
              <a:t> tanto la Ley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puedan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llegar</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participar</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bendiciones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Oramos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Amén</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b="1" dirty="0">
              <a:solidFill>
                <a:schemeClr val="dk1"/>
              </a:solidFill>
              <a:latin typeface="Calibri"/>
              <a:ea typeface="Calibri"/>
              <a:cs typeface="Calibri"/>
              <a:sym typeface="Calibri"/>
            </a:endParaRPr>
          </a:p>
          <a:p>
            <a:pPr marL="914400" lvl="1" indent="-298450" algn="l" rtl="0">
              <a:spcBef>
                <a:spcPts val="600"/>
              </a:spcBef>
              <a:spcAft>
                <a:spcPts val="0"/>
              </a:spcAft>
              <a:buClr>
                <a:schemeClr val="dk1"/>
              </a:buClr>
              <a:buSzPts val="1100"/>
              <a:buFont typeface="Calibri"/>
              <a:buAutoNum type="arabicPeriod"/>
            </a:pPr>
            <a:r>
              <a:rPr lang="en-US" b="1" dirty="0" err="1">
                <a:solidFill>
                  <a:schemeClr val="dk1"/>
                </a:solidFill>
                <a:latin typeface="Calibri"/>
                <a:ea typeface="Calibri"/>
                <a:cs typeface="Calibri"/>
                <a:sym typeface="Calibri"/>
              </a:rPr>
              <a:t>Recordar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conceptos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básicos</a:t>
            </a:r>
            <a:r>
              <a:rPr lang="en-US" b="1" dirty="0">
                <a:solidFill>
                  <a:schemeClr val="dk1"/>
                </a:solidFill>
                <a:latin typeface="Calibri"/>
                <a:ea typeface="Calibri"/>
                <a:cs typeface="Calibri"/>
                <a:sym typeface="Calibri"/>
              </a:rPr>
              <a:t> de Ley y </a:t>
            </a:r>
            <a:r>
              <a:rPr lang="en-US" b="1" dirty="0" err="1">
                <a:solidFill>
                  <a:schemeClr val="dk1"/>
                </a:solidFill>
                <a:latin typeface="Calibri"/>
                <a:ea typeface="Calibri"/>
                <a:cs typeface="Calibri"/>
                <a:sym typeface="Calibri"/>
              </a:rPr>
              <a:t>Evangelio</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14400" lvl="1" indent="-298450" algn="l" rtl="0">
              <a:spcBef>
                <a:spcPts val="400"/>
              </a:spcBef>
              <a:spcAft>
                <a:spcPts val="0"/>
              </a:spcAft>
              <a:buClr>
                <a:schemeClr val="dk1"/>
              </a:buClr>
              <a:buSzPts val="1100"/>
              <a:buFont typeface="Calibri"/>
              <a:buAutoNum type="arabicPeriod"/>
            </a:pPr>
            <a:r>
              <a:rPr lang="en-US" b="1" dirty="0" err="1">
                <a:solidFill>
                  <a:schemeClr val="dk1"/>
                </a:solidFill>
                <a:latin typeface="Calibri"/>
                <a:ea typeface="Calibri"/>
                <a:cs typeface="Calibri"/>
                <a:sym typeface="Calibri"/>
              </a:rPr>
              <a:t>Demostrar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cómo</a:t>
            </a:r>
            <a:r>
              <a:rPr lang="en-US" b="1" dirty="0">
                <a:solidFill>
                  <a:schemeClr val="dk1"/>
                </a:solidFill>
                <a:latin typeface="Calibri"/>
                <a:ea typeface="Calibri"/>
                <a:cs typeface="Calibri"/>
                <a:sym typeface="Calibri"/>
              </a:rPr>
              <a:t> se </a:t>
            </a:r>
            <a:r>
              <a:rPr lang="en-US" b="1" dirty="0" err="1">
                <a:solidFill>
                  <a:schemeClr val="dk1"/>
                </a:solidFill>
                <a:latin typeface="Calibri"/>
                <a:ea typeface="Calibri"/>
                <a:cs typeface="Calibri"/>
                <a:sym typeface="Calibri"/>
              </a:rPr>
              <a:t>enseñan</a:t>
            </a:r>
            <a:r>
              <a:rPr lang="en-US" b="1" dirty="0">
                <a:solidFill>
                  <a:schemeClr val="dk1"/>
                </a:solidFill>
                <a:latin typeface="Calibri"/>
                <a:ea typeface="Calibri"/>
                <a:cs typeface="Calibri"/>
                <a:sym typeface="Calibri"/>
              </a:rPr>
              <a:t> la Ley y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Evangelio</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cuatro </a:t>
            </a:r>
            <a:r>
              <a:rPr lang="en-US" b="1" dirty="0" err="1">
                <a:solidFill>
                  <a:schemeClr val="dk1"/>
                </a:solidFill>
                <a:latin typeface="Calibri"/>
                <a:ea typeface="Calibri"/>
                <a:cs typeface="Calibri"/>
                <a:sym typeface="Calibri"/>
              </a:rPr>
              <a:t>conceptos</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14400" lvl="1" indent="-298450" algn="l" rtl="0">
              <a:spcBef>
                <a:spcPts val="400"/>
              </a:spcBef>
              <a:spcAft>
                <a:spcPts val="0"/>
              </a:spcAft>
              <a:buClr>
                <a:schemeClr val="dk1"/>
              </a:buClr>
              <a:buSzPts val="1100"/>
              <a:buFont typeface="Calibri"/>
              <a:buAutoNum type="arabicPeriod"/>
            </a:pPr>
            <a:r>
              <a:rPr lang="en-US" b="1" dirty="0">
                <a:solidFill>
                  <a:schemeClr val="dk1"/>
                </a:solidFill>
                <a:latin typeface="Calibri"/>
                <a:ea typeface="Calibri"/>
                <a:cs typeface="Calibri"/>
                <a:sym typeface="Calibri"/>
              </a:rPr>
              <a:t>Leer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versículos</a:t>
            </a:r>
            <a:r>
              <a:rPr lang="en-US" b="1" dirty="0">
                <a:solidFill>
                  <a:schemeClr val="dk1"/>
                </a:solidFill>
                <a:latin typeface="Calibri"/>
                <a:ea typeface="Calibri"/>
                <a:cs typeface="Calibri"/>
                <a:sym typeface="Calibri"/>
              </a:rPr>
              <a:t> de la Biblia que </a:t>
            </a:r>
            <a:r>
              <a:rPr lang="en-US" b="1" dirty="0" err="1">
                <a:solidFill>
                  <a:schemeClr val="dk1"/>
                </a:solidFill>
                <a:latin typeface="Calibri"/>
                <a:ea typeface="Calibri"/>
                <a:cs typeface="Calibri"/>
                <a:sym typeface="Calibri"/>
              </a:rPr>
              <a:t>enfatizan</a:t>
            </a:r>
            <a:r>
              <a:rPr lang="en-US" b="1" dirty="0">
                <a:solidFill>
                  <a:schemeClr val="dk1"/>
                </a:solidFill>
                <a:latin typeface="Calibri"/>
                <a:ea typeface="Calibri"/>
                <a:cs typeface="Calibri"/>
                <a:sym typeface="Calibri"/>
              </a:rPr>
              <a:t> que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Espíritu</a:t>
            </a:r>
            <a:r>
              <a:rPr lang="en-US" b="1" dirty="0">
                <a:solidFill>
                  <a:schemeClr val="dk1"/>
                </a:solidFill>
                <a:latin typeface="Calibri"/>
                <a:ea typeface="Calibri"/>
                <a:cs typeface="Calibri"/>
                <a:sym typeface="Calibri"/>
              </a:rPr>
              <a:t> Santo </a:t>
            </a:r>
            <a:r>
              <a:rPr lang="en-US" b="1" dirty="0" err="1">
                <a:solidFill>
                  <a:schemeClr val="dk1"/>
                </a:solidFill>
                <a:latin typeface="Calibri"/>
                <a:ea typeface="Calibri"/>
                <a:cs typeface="Calibri"/>
                <a:sym typeface="Calibri"/>
              </a:rPr>
              <a:t>crea</a:t>
            </a:r>
            <a:r>
              <a:rPr lang="en-US" b="1" dirty="0">
                <a:solidFill>
                  <a:schemeClr val="dk1"/>
                </a:solidFill>
                <a:latin typeface="Calibri"/>
                <a:ea typeface="Calibri"/>
                <a:cs typeface="Calibri"/>
                <a:sym typeface="Calibri"/>
              </a:rPr>
              <a:t> y </a:t>
            </a:r>
            <a:r>
              <a:rPr lang="en-US" b="1" dirty="0" err="1">
                <a:solidFill>
                  <a:schemeClr val="dk1"/>
                </a:solidFill>
                <a:latin typeface="Calibri"/>
                <a:ea typeface="Calibri"/>
                <a:cs typeface="Calibri"/>
                <a:sym typeface="Calibri"/>
              </a:rPr>
              <a:t>fortalece</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fe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por</a:t>
            </a:r>
            <a:r>
              <a:rPr lang="en-US" b="1" dirty="0">
                <a:solidFill>
                  <a:schemeClr val="dk1"/>
                </a:solidFill>
                <a:latin typeface="Calibri"/>
                <a:ea typeface="Calibri"/>
                <a:cs typeface="Calibri"/>
                <a:sym typeface="Calibri"/>
              </a:rPr>
              <a:t> medio del </a:t>
            </a:r>
            <a:r>
              <a:rPr lang="en-US" b="1" dirty="0" err="1">
                <a:solidFill>
                  <a:schemeClr val="dk1"/>
                </a:solidFill>
                <a:latin typeface="Calibri"/>
                <a:ea typeface="Calibri"/>
                <a:cs typeface="Calibri"/>
                <a:sym typeface="Calibri"/>
              </a:rPr>
              <a:t>Evangelio</a:t>
            </a:r>
            <a:r>
              <a:rPr lang="en-US"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914400" lvl="1" indent="-298450" algn="l" rtl="0">
              <a:spcBef>
                <a:spcPts val="400"/>
              </a:spcBef>
              <a:spcAft>
                <a:spcPts val="1000"/>
              </a:spcAft>
              <a:buClr>
                <a:schemeClr val="dk1"/>
              </a:buClr>
              <a:buSzPts val="1100"/>
              <a:buFont typeface="Calibri"/>
              <a:buAutoNum type="arabicPeriod"/>
            </a:pPr>
            <a:r>
              <a:rPr lang="en-US" b="1" dirty="0" err="1">
                <a:solidFill>
                  <a:schemeClr val="dk1"/>
                </a:solidFill>
                <a:latin typeface="Calibri"/>
                <a:ea typeface="Calibri"/>
                <a:cs typeface="Calibri"/>
                <a:sym typeface="Calibri"/>
              </a:rPr>
              <a:t>Hacer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una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lista</a:t>
            </a:r>
            <a:r>
              <a:rPr lang="en-US" b="1" dirty="0">
                <a:solidFill>
                  <a:schemeClr val="dk1"/>
                </a:solidFill>
                <a:latin typeface="Calibri"/>
                <a:ea typeface="Calibri"/>
                <a:cs typeface="Calibri"/>
                <a:sym typeface="Calibri"/>
              </a:rPr>
              <a:t> de personas para </a:t>
            </a:r>
            <a:r>
              <a:rPr lang="en-US" b="1" dirty="0" err="1">
                <a:solidFill>
                  <a:schemeClr val="dk1"/>
                </a:solidFill>
                <a:latin typeface="Calibri"/>
                <a:ea typeface="Calibri"/>
                <a:cs typeface="Calibri"/>
                <a:sym typeface="Calibri"/>
              </a:rPr>
              <a:t>invitar</a:t>
            </a:r>
            <a:r>
              <a:rPr lang="en-US" b="1" dirty="0">
                <a:solidFill>
                  <a:schemeClr val="dk1"/>
                </a:solidFill>
                <a:latin typeface="Calibri"/>
                <a:ea typeface="Calibri"/>
                <a:cs typeface="Calibri"/>
                <a:sym typeface="Calibri"/>
              </a:rPr>
              <a:t> a que </a:t>
            </a:r>
            <a:r>
              <a:rPr lang="en-US" b="1" dirty="0" err="1">
                <a:solidFill>
                  <a:schemeClr val="dk1"/>
                </a:solidFill>
                <a:latin typeface="Calibri"/>
                <a:ea typeface="Calibri"/>
                <a:cs typeface="Calibri"/>
                <a:sym typeface="Calibri"/>
              </a:rPr>
              <a:t>estudien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cuatro </a:t>
            </a:r>
            <a:r>
              <a:rPr lang="en-US" b="1" dirty="0" err="1">
                <a:solidFill>
                  <a:schemeClr val="dk1"/>
                </a:solidFill>
                <a:latin typeface="Calibri"/>
                <a:ea typeface="Calibri"/>
                <a:cs typeface="Calibri"/>
                <a:sym typeface="Calibri"/>
              </a:rPr>
              <a:t>conceptos</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199" name="Google Shape;19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None/>
            </a:pPr>
            <a:r>
              <a:rPr lang="en-US" b="1" dirty="0" err="1">
                <a:solidFill>
                  <a:schemeClr val="dk1"/>
                </a:solidFill>
                <a:latin typeface="Calibri"/>
                <a:ea typeface="Calibri"/>
                <a:cs typeface="Calibri"/>
                <a:sym typeface="Calibri"/>
              </a:rPr>
              <a:t>Introducción</a:t>
            </a:r>
            <a:endParaRPr b="1" dirty="0">
              <a:solidFill>
                <a:schemeClr val="dk1"/>
              </a:solidFill>
              <a:latin typeface="Calibri"/>
              <a:ea typeface="Calibri"/>
              <a:cs typeface="Calibri"/>
              <a:sym typeface="Calibri"/>
            </a:endParaRPr>
          </a:p>
          <a:p>
            <a:pPr marL="914400" marR="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necesita</a:t>
            </a:r>
            <a:r>
              <a:rPr lang="en-US" dirty="0">
                <a:solidFill>
                  <a:schemeClr val="dk1"/>
                </a:solidFill>
                <a:latin typeface="Calibri"/>
                <a:ea typeface="Calibri"/>
                <a:cs typeface="Calibri"/>
                <a:sym typeface="Calibri"/>
              </a:rPr>
              <a:t> para ser </a:t>
            </a:r>
            <a:r>
              <a:rPr lang="en-US" dirty="0" err="1">
                <a:solidFill>
                  <a:schemeClr val="dk1"/>
                </a:solidFill>
                <a:latin typeface="Calibri"/>
                <a:ea typeface="Calibri"/>
                <a:cs typeface="Calibri"/>
                <a:sym typeface="Calibri"/>
              </a:rPr>
              <a:t>médico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necesitan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estudio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aprobar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exámenes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culminar</a:t>
            </a:r>
            <a:r>
              <a:rPr lang="en-US" dirty="0">
                <a:solidFill>
                  <a:schemeClr val="dk1"/>
                </a:solidFill>
                <a:latin typeface="Calibri"/>
                <a:ea typeface="Calibri"/>
                <a:cs typeface="Calibri"/>
                <a:sym typeface="Calibri"/>
              </a:rPr>
              <a:t> la residencia.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necesita</a:t>
            </a:r>
            <a:r>
              <a:rPr lang="en-US" dirty="0">
                <a:solidFill>
                  <a:schemeClr val="dk1"/>
                </a:solidFill>
                <a:latin typeface="Calibri"/>
                <a:ea typeface="Calibri"/>
                <a:cs typeface="Calibri"/>
                <a:sym typeface="Calibri"/>
              </a:rPr>
              <a:t> para ser </a:t>
            </a:r>
            <a:r>
              <a:rPr lang="en-US" dirty="0" err="1">
                <a:solidFill>
                  <a:schemeClr val="dk1"/>
                </a:solidFill>
                <a:latin typeface="Calibri"/>
                <a:ea typeface="Calibri"/>
                <a:cs typeface="Calibri"/>
                <a:sym typeface="Calibri"/>
              </a:rPr>
              <a:t>jugador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fútbol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profesional</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necesitan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práctica</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notado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reclutador</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entrenador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desempeñarse</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suficientemente</a:t>
            </a:r>
            <a:r>
              <a:rPr lang="en-US" dirty="0">
                <a:solidFill>
                  <a:schemeClr val="dk1"/>
                </a:solidFill>
                <a:latin typeface="Calibri"/>
                <a:ea typeface="Calibri"/>
                <a:cs typeface="Calibri"/>
                <a:sym typeface="Calibri"/>
              </a:rPr>
              <a:t> bien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prueba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914400" marR="0" lvl="0" indent="-298450" algn="l" rtl="0">
              <a:spcBef>
                <a:spcPts val="600"/>
              </a:spcBef>
              <a:spcAft>
                <a:spcPts val="60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necesita</a:t>
            </a:r>
            <a:r>
              <a:rPr lang="en-US" dirty="0">
                <a:solidFill>
                  <a:schemeClr val="dk1"/>
                </a:solidFill>
                <a:latin typeface="Calibri"/>
                <a:ea typeface="Calibri"/>
                <a:cs typeface="Calibri"/>
                <a:sym typeface="Calibri"/>
              </a:rPr>
              <a:t> para ser </a:t>
            </a:r>
            <a:r>
              <a:rPr lang="en-US" dirty="0" err="1">
                <a:solidFill>
                  <a:schemeClr val="dk1"/>
                </a:solidFill>
                <a:latin typeface="Calibri"/>
                <a:ea typeface="Calibri"/>
                <a:cs typeface="Calibri"/>
                <a:sym typeface="Calibri"/>
              </a:rPr>
              <a:t>discípulo</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se llama La Palabra </a:t>
            </a:r>
            <a:r>
              <a:rPr lang="en-US" dirty="0" err="1">
                <a:solidFill>
                  <a:schemeClr val="dk1"/>
                </a:solidFill>
                <a:latin typeface="Calibri"/>
                <a:ea typeface="Calibri"/>
                <a:cs typeface="Calibri"/>
                <a:sym typeface="Calibri"/>
              </a:rPr>
              <a:t>crece</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discípulo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necesita</a:t>
            </a:r>
            <a:r>
              <a:rPr lang="en-US" dirty="0">
                <a:solidFill>
                  <a:schemeClr val="dk1"/>
                </a:solidFill>
                <a:latin typeface="Calibri"/>
                <a:ea typeface="Calibri"/>
                <a:cs typeface="Calibri"/>
                <a:sym typeface="Calibri"/>
              </a:rPr>
              <a:t>? No se </a:t>
            </a:r>
            <a:r>
              <a:rPr lang="en-US" dirty="0" err="1">
                <a:solidFill>
                  <a:schemeClr val="dk1"/>
                </a:solidFill>
                <a:latin typeface="Calibri"/>
                <a:ea typeface="Calibri"/>
                <a:cs typeface="Calibri"/>
                <a:sym typeface="Calibri"/>
              </a:rPr>
              <a:t>necesita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trabajemos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durante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Más bien,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trabajo</a:t>
            </a:r>
            <a:r>
              <a:rPr lang="en-US" dirty="0">
                <a:solidFill>
                  <a:schemeClr val="dk1"/>
                </a:solidFill>
                <a:latin typeface="Calibri"/>
                <a:ea typeface="Calibri"/>
                <a:cs typeface="Calibri"/>
                <a:sym typeface="Calibri"/>
              </a:rPr>
              <a:t> de Dios. Se </a:t>
            </a:r>
            <a:r>
              <a:rPr lang="en-US" dirty="0" err="1">
                <a:solidFill>
                  <a:schemeClr val="dk1"/>
                </a:solidFill>
                <a:latin typeface="Calibri"/>
                <a:ea typeface="Calibri"/>
                <a:cs typeface="Calibri"/>
                <a:sym typeface="Calibri"/>
              </a:rPr>
              <a:t>necesita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r>
              <a:rPr lang="en-US" dirty="0" err="1">
                <a:solidFill>
                  <a:schemeClr val="dk1"/>
                </a:solidFill>
                <a:latin typeface="Calibri"/>
                <a:ea typeface="Calibri"/>
                <a:cs typeface="Calibri"/>
                <a:sym typeface="Calibri"/>
              </a:rPr>
              <a:t>intervenga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penetrando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corazones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p:txBody>
      </p:sp>
      <p:sp>
        <p:nvSpPr>
          <p:cNvPr id="222" name="Google Shape;222;g2ae502832d3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ae502832d3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Pablo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dice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Romanos 10:17: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proviene</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oír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oír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proviene</a:t>
            </a:r>
            <a:r>
              <a:rPr lang="en-US" dirty="0">
                <a:solidFill>
                  <a:schemeClr val="dk1"/>
                </a:solidFill>
                <a:latin typeface="Calibri"/>
                <a:ea typeface="Calibri"/>
                <a:cs typeface="Calibri"/>
                <a:sym typeface="Calibri"/>
              </a:rPr>
              <a:t> de la palabra de Dios". Pablo también dice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Romanos 10:14-15: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invocarán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creído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creerán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oído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oirán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no hay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les </a:t>
            </a:r>
            <a:r>
              <a:rPr lang="en-US" dirty="0" err="1">
                <a:solidFill>
                  <a:schemeClr val="dk1"/>
                </a:solidFill>
                <a:latin typeface="Calibri"/>
                <a:ea typeface="Calibri"/>
                <a:cs typeface="Calibri"/>
                <a:sym typeface="Calibri"/>
              </a:rPr>
              <a:t>predique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0" lvl="0" indent="-298450" algn="l" rtl="0">
              <a:spcBef>
                <a:spcPts val="600"/>
              </a:spcBef>
              <a:spcAft>
                <a:spcPts val="600"/>
              </a:spcAft>
              <a:buClr>
                <a:schemeClr val="dk1"/>
              </a:buClr>
              <a:buSzPts val="1100"/>
              <a:buFont typeface="Calibri"/>
              <a:buAutoNum type="arabicPeriod"/>
            </a:pPr>
            <a:r>
              <a:rPr lang="en-US" dirty="0">
                <a:solidFill>
                  <a:schemeClr val="dk1"/>
                </a:solidFill>
                <a:latin typeface="Calibri"/>
                <a:ea typeface="Calibri"/>
                <a:cs typeface="Calibri"/>
                <a:sym typeface="Calibri"/>
              </a:rPr>
              <a:t>Romanos 10:17, junto con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versículos</a:t>
            </a:r>
            <a:r>
              <a:rPr lang="en-US" dirty="0">
                <a:solidFill>
                  <a:schemeClr val="dk1"/>
                </a:solidFill>
                <a:latin typeface="Calibri"/>
                <a:ea typeface="Calibri"/>
                <a:cs typeface="Calibri"/>
                <a:sym typeface="Calibri"/>
              </a:rPr>
              <a:t> de la Biblia e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deja</a:t>
            </a:r>
            <a:r>
              <a:rPr lang="en-US" dirty="0">
                <a:solidFill>
                  <a:schemeClr val="dk1"/>
                </a:solidFill>
                <a:latin typeface="Calibri"/>
                <a:ea typeface="Calibri"/>
                <a:cs typeface="Calibri"/>
                <a:sym typeface="Calibri"/>
              </a:rPr>
              <a:t> claro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r>
              <a:rPr lang="en-US" dirty="0" err="1">
                <a:solidFill>
                  <a:schemeClr val="dk1"/>
                </a:solidFill>
                <a:latin typeface="Calibri"/>
                <a:ea typeface="Calibri"/>
                <a:cs typeface="Calibri"/>
                <a:sym typeface="Calibri"/>
              </a:rPr>
              <a:t>crea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fortalece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noticias</a:t>
            </a:r>
            <a:r>
              <a:rPr lang="en-US" dirty="0">
                <a:solidFill>
                  <a:schemeClr val="dk1"/>
                </a:solidFill>
                <a:latin typeface="Calibri"/>
                <a:ea typeface="Calibri"/>
                <a:cs typeface="Calibri"/>
                <a:sym typeface="Calibri"/>
              </a:rPr>
              <a:t>. La Biblia también </a:t>
            </a:r>
            <a:r>
              <a:rPr lang="en-US" dirty="0" err="1">
                <a:solidFill>
                  <a:schemeClr val="dk1"/>
                </a:solidFill>
                <a:latin typeface="Calibri"/>
                <a:ea typeface="Calibri"/>
                <a:cs typeface="Calibri"/>
                <a:sym typeface="Calibri"/>
              </a:rPr>
              <a:t>deja</a:t>
            </a:r>
            <a:r>
              <a:rPr lang="en-US" dirty="0">
                <a:solidFill>
                  <a:schemeClr val="dk1"/>
                </a:solidFill>
                <a:latin typeface="Calibri"/>
                <a:ea typeface="Calibri"/>
                <a:cs typeface="Calibri"/>
                <a:sym typeface="Calibri"/>
              </a:rPr>
              <a:t> claro que Dios ha </a:t>
            </a:r>
            <a:r>
              <a:rPr lang="en-US" dirty="0" err="1">
                <a:solidFill>
                  <a:schemeClr val="dk1"/>
                </a:solidFill>
                <a:latin typeface="Calibri"/>
                <a:ea typeface="Calibri"/>
                <a:cs typeface="Calibri"/>
                <a:sym typeface="Calibri"/>
              </a:rPr>
              <a:t>decidido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usarnos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ti</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difundir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noticias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contárselas</a:t>
            </a:r>
            <a:r>
              <a:rPr lang="en-US" dirty="0">
                <a:solidFill>
                  <a:schemeClr val="dk1"/>
                </a:solidFill>
                <a:latin typeface="Calibri"/>
                <a:ea typeface="Calibri"/>
                <a:cs typeface="Calibri"/>
                <a:sym typeface="Calibri"/>
              </a:rPr>
              <a:t> a las personas. </a:t>
            </a:r>
            <a:endParaRPr dirty="0">
              <a:solidFill>
                <a:schemeClr val="dk1"/>
              </a:solidFill>
              <a:latin typeface="Calibri"/>
              <a:ea typeface="Calibri"/>
              <a:cs typeface="Calibri"/>
              <a:sym typeface="Calibri"/>
            </a:endParaRPr>
          </a:p>
        </p:txBody>
      </p:sp>
      <p:sp>
        <p:nvSpPr>
          <p:cNvPr id="232" name="Google Shape;232;g2ae502832d3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None/>
            </a:pPr>
            <a:r>
              <a:rPr lang="en-US" b="1" dirty="0" err="1">
                <a:solidFill>
                  <a:schemeClr val="dk1"/>
                </a:solidFill>
                <a:latin typeface="Calibri"/>
                <a:ea typeface="Calibri"/>
                <a:cs typeface="Calibri"/>
                <a:sym typeface="Calibri"/>
              </a:rPr>
              <a:t>Revisa</a:t>
            </a:r>
            <a:r>
              <a:rPr lang="en-US" b="1" dirty="0">
                <a:solidFill>
                  <a:schemeClr val="dk1"/>
                </a:solidFill>
                <a:latin typeface="Calibri"/>
                <a:ea typeface="Calibri"/>
                <a:cs typeface="Calibri"/>
                <a:sym typeface="Calibri"/>
              </a:rPr>
              <a:t> las </a:t>
            </a:r>
            <a:r>
              <a:rPr lang="en-US" b="1" dirty="0" err="1">
                <a:solidFill>
                  <a:schemeClr val="dk1"/>
                </a:solidFill>
                <a:latin typeface="Calibri"/>
                <a:ea typeface="Calibri"/>
                <a:cs typeface="Calibri"/>
                <a:sym typeface="Calibri"/>
              </a:rPr>
              <a:t>preguntas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enviadas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por</a:t>
            </a:r>
            <a:r>
              <a:rPr lang="en-US" b="1" dirty="0">
                <a:solidFill>
                  <a:schemeClr val="dk1"/>
                </a:solidFill>
                <a:latin typeface="Calibri"/>
                <a:ea typeface="Calibri"/>
                <a:cs typeface="Calibri"/>
                <a:sym typeface="Calibri"/>
              </a:rPr>
              <a:t> WhatsApp.</a:t>
            </a:r>
            <a:endParaRPr b="1" dirty="0">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a:t>
            </a:r>
            <a:r>
              <a:rPr lang="en-US" dirty="0">
                <a:solidFill>
                  <a:schemeClr val="dk1"/>
                </a:solidFill>
                <a:latin typeface="Calibri"/>
                <a:ea typeface="Calibri"/>
                <a:cs typeface="Calibri"/>
                <a:sym typeface="Calibri"/>
              </a:rPr>
              <a:t> Dios para </a:t>
            </a:r>
            <a:r>
              <a:rPr lang="en-US" dirty="0" err="1">
                <a:solidFill>
                  <a:schemeClr val="dk1"/>
                </a:solidFill>
                <a:latin typeface="Calibri"/>
                <a:ea typeface="Calibri"/>
                <a:cs typeface="Calibri"/>
                <a:sym typeface="Calibri"/>
              </a:rPr>
              <a:t>crear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fortalecer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corazones</a:t>
            </a:r>
            <a:r>
              <a:rPr lang="en-US" dirty="0">
                <a:solidFill>
                  <a:schemeClr val="dk1"/>
                </a:solidFill>
                <a:latin typeface="Calibri"/>
                <a:ea typeface="Calibri"/>
                <a:cs typeface="Calibri"/>
                <a:sym typeface="Calibri"/>
              </a:rPr>
              <a:t> de las personas? </a:t>
            </a:r>
            <a:endParaRPr dirty="0">
              <a:solidFill>
                <a:schemeClr val="dk1"/>
              </a:solidFill>
              <a:latin typeface="Calibri"/>
              <a:ea typeface="Calibri"/>
              <a:cs typeface="Calibri"/>
              <a:sym typeface="Calibri"/>
            </a:endParaRPr>
          </a:p>
          <a:p>
            <a:pPr marL="1371600" lvl="2" indent="-184150" algn="l" rtl="0">
              <a:spcBef>
                <a:spcPts val="100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Utiliza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Palabra y Sacramento.</a:t>
            </a:r>
            <a:endParaRPr dirty="0">
              <a:solidFill>
                <a:schemeClr val="dk1"/>
              </a:solidFill>
              <a:latin typeface="Calibri"/>
              <a:ea typeface="Calibri"/>
              <a:cs typeface="Calibri"/>
              <a:sym typeface="Calibri"/>
            </a:endParaRPr>
          </a:p>
        </p:txBody>
      </p:sp>
      <p:sp>
        <p:nvSpPr>
          <p:cNvPr id="240" name="Google Shape;240;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65b4ee6fb4_0_4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65b4ee6fb4_0_4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65b4ee6fb4_0_4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65b4ee6fb4_0_50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65b4ee6fb4_0_50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65b4ee6fb4_0_5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65b4ee6fb4_0_5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65b4ee6fb4_0_5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65b4ee6fb4_0_5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65b4ee6fb4_0_5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65b4ee6fb4_0_5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65b4ee6fb4_0_5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65b4ee6fb4_0_5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65b4ee6fb4_0_51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65b4ee6fb4_0_51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65b4ee6fb4_0_5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65b4ee6fb4_0_5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65b4ee6fb4_0_5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65b4ee6fb4_0_5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65b4ee6fb4_0_51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65b4ee6fb4_0_51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65b4ee6fb4_0_5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65b4ee6fb4_0_5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65b4ee6fb4_0_5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65b4ee6fb4_0_52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65b4ee6fb4_0_52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65b4ee6fb4_0_52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65b4ee6fb4_0_52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65b4ee6fb4_0_52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65b4ee6fb4_0_5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65b4ee6fb4_0_5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65b4ee6fb4_0_5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65b4ee6fb4_0_5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65b4ee6fb4_0_5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65b4ee6fb4_0_5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65b4ee6fb4_0_5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65b4ee6fb4_0_53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65b4ee6fb4_0_53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65b4ee6fb4_0_53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65b4ee6fb4_0_5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65b4ee6fb4_0_5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65b4ee6fb4_0_5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65b4ee6fb4_0_5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65b4ee6fb4_0_546"/>
          <p:cNvSpPr>
            <a:spLocks noGrp="1"/>
          </p:cNvSpPr>
          <p:nvPr>
            <p:ph type="pic" idx="2"/>
          </p:nvPr>
        </p:nvSpPr>
        <p:spPr>
          <a:xfrm>
            <a:off x="5183188" y="987425"/>
            <a:ext cx="6172200" cy="4873500"/>
          </a:xfrm>
          <a:prstGeom prst="rect">
            <a:avLst/>
          </a:prstGeom>
          <a:noFill/>
          <a:ln>
            <a:noFill/>
          </a:ln>
        </p:spPr>
      </p:sp>
      <p:sp>
        <p:nvSpPr>
          <p:cNvPr id="139" name="Google Shape;139;g265b4ee6fb4_0_54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65b4ee6fb4_0_5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65b4ee6fb4_0_5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65b4ee6fb4_0_5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65b4ee6fb4_0_5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65b4ee6fb4_0_55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65b4ee6fb4_0_5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65b4ee6fb4_0_5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65b4ee6fb4_0_5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65b4ee6fb4_0_55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65b4ee6fb4_0_55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65b4ee6fb4_0_5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65b4ee6fb4_0_5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65b4ee6fb4_0_5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65b4ee6fb4_0_4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65b4ee6fb4_0_4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265b4ee6fb4_0_4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65b4ee6fb4_0_4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265b4ee6fb4_0_4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162" name="Google Shape;162;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164" name="Google Shape;164;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65b4ee6fb4_0_27"/>
          <p:cNvSpPr/>
          <p:nvPr/>
        </p:nvSpPr>
        <p:spPr>
          <a:xfrm rot="10800000">
            <a:off x="3268225" y="1451003"/>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1" name="Google Shape;251;g265b4ee6fb4_0_27"/>
          <p:cNvSpPr/>
          <p:nvPr/>
        </p:nvSpPr>
        <p:spPr>
          <a:xfrm rot="10800000">
            <a:off x="3268225" y="2887376"/>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2" name="Google Shape;252;g265b4ee6fb4_0_27"/>
          <p:cNvSpPr txBox="1"/>
          <p:nvPr/>
        </p:nvSpPr>
        <p:spPr>
          <a:xfrm>
            <a:off x="3477781" y="2887315"/>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EL BAUTISMO</a:t>
            </a:r>
            <a:endParaRPr sz="4200" b="0" i="0" u="none" strike="noStrike" cap="none">
              <a:solidFill>
                <a:srgbClr val="000000"/>
              </a:solidFill>
              <a:latin typeface="Lato"/>
              <a:ea typeface="Lato"/>
              <a:cs typeface="Lato"/>
              <a:sym typeface="Lato"/>
            </a:endParaRPr>
          </a:p>
        </p:txBody>
      </p:sp>
      <p:sp>
        <p:nvSpPr>
          <p:cNvPr id="253" name="Google Shape;253;g265b4ee6fb4_0_27"/>
          <p:cNvSpPr/>
          <p:nvPr/>
        </p:nvSpPr>
        <p:spPr>
          <a:xfrm>
            <a:off x="2714967" y="288731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4" name="Google Shape;254;g265b4ee6fb4_0_27"/>
          <p:cNvSpPr/>
          <p:nvPr/>
        </p:nvSpPr>
        <p:spPr>
          <a:xfrm rot="10800000">
            <a:off x="3268225" y="4323750"/>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5" name="Google Shape;255;g265b4ee6fb4_0_27"/>
          <p:cNvSpPr txBox="1"/>
          <p:nvPr/>
        </p:nvSpPr>
        <p:spPr>
          <a:xfrm>
            <a:off x="3477781" y="4323679"/>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LA SANTA CENA</a:t>
            </a:r>
            <a:endParaRPr sz="4200" b="0" i="0" u="none" strike="noStrike" cap="none">
              <a:solidFill>
                <a:schemeClr val="dk1"/>
              </a:solidFill>
              <a:latin typeface="Lato"/>
              <a:ea typeface="Lato"/>
              <a:cs typeface="Lato"/>
              <a:sym typeface="Lato"/>
            </a:endParaRPr>
          </a:p>
        </p:txBody>
      </p:sp>
      <p:sp>
        <p:nvSpPr>
          <p:cNvPr id="256" name="Google Shape;256;g265b4ee6fb4_0_27"/>
          <p:cNvSpPr/>
          <p:nvPr/>
        </p:nvSpPr>
        <p:spPr>
          <a:xfrm>
            <a:off x="2714967" y="432368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7" name="Google Shape;257;g265b4ee6fb4_0_27"/>
          <p:cNvSpPr txBox="1"/>
          <p:nvPr/>
        </p:nvSpPr>
        <p:spPr>
          <a:xfrm>
            <a:off x="2906063" y="283713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58" name="Google Shape;258;g265b4ee6fb4_0_27"/>
          <p:cNvSpPr txBox="1"/>
          <p:nvPr/>
        </p:nvSpPr>
        <p:spPr>
          <a:xfrm>
            <a:off x="2906062" y="429045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259" name="Google Shape;259;g265b4ee6fb4_0_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0" name="Google Shape;260;g265b4ee6fb4_0_27"/>
          <p:cNvSpPr txBox="1"/>
          <p:nvPr/>
        </p:nvSpPr>
        <p:spPr>
          <a:xfrm>
            <a:off x="3477781" y="1450950"/>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LA PALABRA</a:t>
            </a:r>
            <a:endParaRPr sz="4200" b="0" i="0" u="none" strike="noStrike" cap="none">
              <a:solidFill>
                <a:schemeClr val="dk1"/>
              </a:solidFill>
              <a:latin typeface="Lato"/>
              <a:ea typeface="Lato"/>
              <a:cs typeface="Lato"/>
              <a:sym typeface="Lato"/>
            </a:endParaRPr>
          </a:p>
        </p:txBody>
      </p:sp>
      <p:sp>
        <p:nvSpPr>
          <p:cNvPr id="261" name="Google Shape;261;g265b4ee6fb4_0_27"/>
          <p:cNvSpPr/>
          <p:nvPr/>
        </p:nvSpPr>
        <p:spPr>
          <a:xfrm>
            <a:off x="2714967" y="145094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62" name="Google Shape;262;g265b4ee6fb4_0_27"/>
          <p:cNvSpPr txBox="1"/>
          <p:nvPr/>
        </p:nvSpPr>
        <p:spPr>
          <a:xfrm>
            <a:off x="2885156" y="136696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ae502832d3_0_137"/>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g2ae502832d3_0_137"/>
          <p:cNvSpPr txBox="1"/>
          <p:nvPr/>
        </p:nvSpPr>
        <p:spPr>
          <a:xfrm>
            <a:off x="3875725" y="26231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¿Por qué las Sagradas Escrituras son como el mar?</a:t>
            </a:r>
            <a:endParaRPr sz="4000" b="1">
              <a:solidFill>
                <a:schemeClr val="dk1"/>
              </a:solidFill>
              <a:latin typeface="Lato"/>
              <a:ea typeface="Lato"/>
              <a:cs typeface="Lato"/>
              <a:sym typeface="Lato"/>
            </a:endParaRPr>
          </a:p>
        </p:txBody>
      </p:sp>
      <p:pic>
        <p:nvPicPr>
          <p:cNvPr id="270" name="Google Shape;270;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g2ae502832d3_0_1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g2ae502832d3_0_147"/>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7" name="Google Shape;277;g2ae502832d3_0_147"/>
          <p:cNvSpPr txBox="1"/>
          <p:nvPr/>
        </p:nvSpPr>
        <p:spPr>
          <a:xfrm>
            <a:off x="3875725" y="26231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ventajas tiene usar historias bíblicas para </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compartir la palabra de Dios? </a:t>
            </a:r>
            <a:endParaRPr sz="4000" b="1">
              <a:solidFill>
                <a:schemeClr val="dk1"/>
              </a:solidFill>
              <a:latin typeface="Lato"/>
              <a:ea typeface="Lato"/>
              <a:cs typeface="Lato"/>
              <a:sym typeface="Lato"/>
            </a:endParaRPr>
          </a:p>
        </p:txBody>
      </p:sp>
      <p:pic>
        <p:nvPicPr>
          <p:cNvPr id="278" name="Google Shape;278;g2ae502832d3_0_14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g2ae502832d3_0_1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ae502832d3_0_157"/>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g2ae502832d3_0_157"/>
          <p:cNvSpPr txBox="1"/>
          <p:nvPr/>
        </p:nvSpPr>
        <p:spPr>
          <a:xfrm>
            <a:off x="3875725" y="2623150"/>
            <a:ext cx="80238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cuatro </a:t>
            </a:r>
            <a:r>
              <a:rPr lang="en-US" sz="4000" b="1" dirty="0" err="1">
                <a:solidFill>
                  <a:schemeClr val="dk1"/>
                </a:solidFill>
                <a:latin typeface="Lato"/>
                <a:ea typeface="Lato"/>
                <a:cs typeface="Lato"/>
                <a:sym typeface="Lato"/>
              </a:rPr>
              <a:t>conceptos</a:t>
            </a:r>
            <a:r>
              <a:rPr lang="en-US" sz="4000" b="1" dirty="0">
                <a:solidFill>
                  <a:schemeClr val="dk1"/>
                </a:solidFill>
                <a:latin typeface="Lato"/>
                <a:ea typeface="Lato"/>
                <a:cs typeface="Lato"/>
                <a:sym typeface="Lato"/>
              </a:rPr>
              <a:t> claves de la Ley y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mencionados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video? </a:t>
            </a:r>
            <a:endParaRPr sz="4000" b="1" dirty="0">
              <a:solidFill>
                <a:schemeClr val="dk1"/>
              </a:solidFill>
              <a:latin typeface="Lato"/>
              <a:ea typeface="Lato"/>
              <a:cs typeface="Lato"/>
              <a:sym typeface="Lato"/>
            </a:endParaRPr>
          </a:p>
        </p:txBody>
      </p:sp>
      <p:pic>
        <p:nvPicPr>
          <p:cNvPr id="286" name="Google Shape;286;g2ae502832d3_0_15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65b4ee6fb4_0_122"/>
          <p:cNvSpPr/>
          <p:nvPr/>
        </p:nvSpPr>
        <p:spPr>
          <a:xfrm rot="10800000">
            <a:off x="3268225" y="706203"/>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2" name="Google Shape;292;g265b4ee6fb4_0_122"/>
          <p:cNvSpPr/>
          <p:nvPr/>
        </p:nvSpPr>
        <p:spPr>
          <a:xfrm rot="10800000">
            <a:off x="3268225" y="2142576"/>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3" name="Google Shape;293;g265b4ee6fb4_0_122"/>
          <p:cNvSpPr txBox="1"/>
          <p:nvPr/>
        </p:nvSpPr>
        <p:spPr>
          <a:xfrm>
            <a:off x="3477781" y="2142515"/>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GRACIA</a:t>
            </a:r>
            <a:endParaRPr sz="4200" b="0" i="0" u="none" strike="noStrike" cap="none">
              <a:solidFill>
                <a:srgbClr val="000000"/>
              </a:solidFill>
              <a:latin typeface="Lato"/>
              <a:ea typeface="Lato"/>
              <a:cs typeface="Lato"/>
              <a:sym typeface="Lato"/>
            </a:endParaRPr>
          </a:p>
        </p:txBody>
      </p:sp>
      <p:sp>
        <p:nvSpPr>
          <p:cNvPr id="294" name="Google Shape;294;g265b4ee6fb4_0_122"/>
          <p:cNvSpPr/>
          <p:nvPr/>
        </p:nvSpPr>
        <p:spPr>
          <a:xfrm>
            <a:off x="2714967" y="214251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5" name="Google Shape;295;g265b4ee6fb4_0_122"/>
          <p:cNvSpPr/>
          <p:nvPr/>
        </p:nvSpPr>
        <p:spPr>
          <a:xfrm rot="10800000">
            <a:off x="3268225" y="3578950"/>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6" name="Google Shape;296;g265b4ee6fb4_0_122"/>
          <p:cNvSpPr txBox="1"/>
          <p:nvPr/>
        </p:nvSpPr>
        <p:spPr>
          <a:xfrm>
            <a:off x="3477781" y="3578879"/>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FE</a:t>
            </a:r>
            <a:endParaRPr sz="4200" b="0" i="0" u="none" strike="noStrike" cap="none">
              <a:solidFill>
                <a:schemeClr val="dk1"/>
              </a:solidFill>
              <a:latin typeface="Lato"/>
              <a:ea typeface="Lato"/>
              <a:cs typeface="Lato"/>
              <a:sym typeface="Lato"/>
            </a:endParaRPr>
          </a:p>
        </p:txBody>
      </p:sp>
      <p:sp>
        <p:nvSpPr>
          <p:cNvPr id="297" name="Google Shape;297;g265b4ee6fb4_0_122"/>
          <p:cNvSpPr/>
          <p:nvPr/>
        </p:nvSpPr>
        <p:spPr>
          <a:xfrm>
            <a:off x="2714967" y="357888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8" name="Google Shape;298;g265b4ee6fb4_0_122"/>
          <p:cNvSpPr txBox="1"/>
          <p:nvPr/>
        </p:nvSpPr>
        <p:spPr>
          <a:xfrm>
            <a:off x="2906063" y="209233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99" name="Google Shape;299;g265b4ee6fb4_0_122"/>
          <p:cNvSpPr txBox="1"/>
          <p:nvPr/>
        </p:nvSpPr>
        <p:spPr>
          <a:xfrm>
            <a:off x="2906062" y="354565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300" name="Google Shape;300;g265b4ee6fb4_0_12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1" name="Google Shape;301;g265b4ee6fb4_0_122"/>
          <p:cNvSpPr txBox="1"/>
          <p:nvPr/>
        </p:nvSpPr>
        <p:spPr>
          <a:xfrm>
            <a:off x="3477781" y="706150"/>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PECADO</a:t>
            </a:r>
            <a:endParaRPr sz="4200" b="0" i="0" u="none" strike="noStrike" cap="none">
              <a:solidFill>
                <a:schemeClr val="dk1"/>
              </a:solidFill>
              <a:latin typeface="Lato"/>
              <a:ea typeface="Lato"/>
              <a:cs typeface="Lato"/>
              <a:sym typeface="Lato"/>
            </a:endParaRPr>
          </a:p>
        </p:txBody>
      </p:sp>
      <p:sp>
        <p:nvSpPr>
          <p:cNvPr id="302" name="Google Shape;302;g265b4ee6fb4_0_122"/>
          <p:cNvSpPr/>
          <p:nvPr/>
        </p:nvSpPr>
        <p:spPr>
          <a:xfrm>
            <a:off x="2714967" y="70614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03" name="Google Shape;303;g265b4ee6fb4_0_122"/>
          <p:cNvSpPr txBox="1"/>
          <p:nvPr/>
        </p:nvSpPr>
        <p:spPr>
          <a:xfrm>
            <a:off x="2885156" y="62216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304" name="Google Shape;304;g265b4ee6fb4_0_122"/>
          <p:cNvSpPr/>
          <p:nvPr/>
        </p:nvSpPr>
        <p:spPr>
          <a:xfrm rot="10800000">
            <a:off x="3268225" y="5032275"/>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05" name="Google Shape;305;g265b4ee6fb4_0_122"/>
          <p:cNvSpPr txBox="1"/>
          <p:nvPr/>
        </p:nvSpPr>
        <p:spPr>
          <a:xfrm>
            <a:off x="3477781" y="5032204"/>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OBRAS</a:t>
            </a:r>
            <a:endParaRPr sz="4200" b="0" i="0" u="none" strike="noStrike" cap="none">
              <a:solidFill>
                <a:schemeClr val="dk1"/>
              </a:solidFill>
              <a:latin typeface="Lato"/>
              <a:ea typeface="Lato"/>
              <a:cs typeface="Lato"/>
              <a:sym typeface="Lato"/>
            </a:endParaRPr>
          </a:p>
        </p:txBody>
      </p:sp>
      <p:sp>
        <p:nvSpPr>
          <p:cNvPr id="306" name="Google Shape;306;g265b4ee6fb4_0_122"/>
          <p:cNvSpPr/>
          <p:nvPr/>
        </p:nvSpPr>
        <p:spPr>
          <a:xfrm>
            <a:off x="2714967" y="503220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07" name="Google Shape;307;g265b4ee6fb4_0_122"/>
          <p:cNvSpPr txBox="1"/>
          <p:nvPr/>
        </p:nvSpPr>
        <p:spPr>
          <a:xfrm>
            <a:off x="2906062" y="4998982"/>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g2ae502832d3_0_1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2ae502832d3_0_167"/>
          <p:cNvSpPr txBox="1"/>
          <p:nvPr/>
        </p:nvSpPr>
        <p:spPr>
          <a:xfrm>
            <a:off x="3723325" y="20135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Haz una lista de 10 personas de tu red de amigos, familiares, conocidos y vecinos con quienes quieres compartir el mensaje de Jesús. </a:t>
            </a:r>
            <a:endParaRPr sz="4000" b="1">
              <a:solidFill>
                <a:schemeClr val="dk1"/>
              </a:solidFill>
              <a:latin typeface="Lato"/>
              <a:ea typeface="Lato"/>
              <a:cs typeface="Lato"/>
              <a:sym typeface="Lato"/>
            </a:endParaRPr>
          </a:p>
        </p:txBody>
      </p:sp>
      <p:pic>
        <p:nvPicPr>
          <p:cNvPr id="314" name="Google Shape;314;g2ae502832d3_0_16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15" name="Google Shape;315;g2ae502832d3_0_167"/>
          <p:cNvPicPr preferRelativeResize="0"/>
          <p:nvPr/>
        </p:nvPicPr>
        <p:blipFill>
          <a:blip r:embed="rId4">
            <a:alphaModFix/>
          </a:blip>
          <a:stretch>
            <a:fillRect/>
          </a:stretch>
        </p:blipFill>
        <p:spPr>
          <a:xfrm>
            <a:off x="-60100" y="1170800"/>
            <a:ext cx="4220000" cy="4219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2ae502832d3_0_373"/>
          <p:cNvSpPr txBox="1"/>
          <p:nvPr/>
        </p:nvSpPr>
        <p:spPr>
          <a:xfrm>
            <a:off x="4078888" y="2436841"/>
            <a:ext cx="66273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Las ventajas de usar</a:t>
            </a:r>
            <a:endParaRPr sz="486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historias biblicas</a:t>
            </a:r>
            <a:endParaRPr sz="4860">
              <a:solidFill>
                <a:srgbClr val="009444"/>
              </a:solidFill>
              <a:latin typeface="Lato"/>
              <a:ea typeface="Lato"/>
              <a:cs typeface="Lato"/>
              <a:sym typeface="Lato"/>
            </a:endParaRPr>
          </a:p>
        </p:txBody>
      </p:sp>
      <p:sp>
        <p:nvSpPr>
          <p:cNvPr id="321" name="Google Shape;321;g2ae502832d3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g2ae502832d3_0_3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3" name="Google Shape;323;g2ae502832d3_0_373"/>
          <p:cNvPicPr preferRelativeResize="0"/>
          <p:nvPr/>
        </p:nvPicPr>
        <p:blipFill>
          <a:blip r:embed="rId4">
            <a:alphaModFix/>
          </a:blip>
          <a:stretch>
            <a:fillRect/>
          </a:stretch>
        </p:blipFill>
        <p:spPr>
          <a:xfrm>
            <a:off x="-76200" y="1117100"/>
            <a:ext cx="4319001" cy="4319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g265b4ee6fb4_0_146"/>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Pasajes Bíblicas</a:t>
            </a:r>
            <a:endParaRPr sz="6000" b="0" i="0" u="none" strike="noStrike" cap="none">
              <a:solidFill>
                <a:srgbClr val="009444"/>
              </a:solidFill>
              <a:latin typeface="Lato"/>
              <a:ea typeface="Lato"/>
              <a:cs typeface="Lato"/>
              <a:sym typeface="Lato"/>
            </a:endParaRPr>
          </a:p>
        </p:txBody>
      </p:sp>
      <p:cxnSp>
        <p:nvCxnSpPr>
          <p:cNvPr id="329" name="Google Shape;329;g265b4ee6fb4_0_146"/>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0" name="Google Shape;330;g265b4ee6fb4_0_146"/>
          <p:cNvSpPr txBox="1"/>
          <p:nvPr/>
        </p:nvSpPr>
        <p:spPr>
          <a:xfrm>
            <a:off x="4127381" y="3349413"/>
            <a:ext cx="65685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Corintios 12:3</a:t>
            </a: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Romanos 1:16</a:t>
            </a:r>
            <a:endParaRPr sz="3888">
              <a:solidFill>
                <a:schemeClr val="dk1"/>
              </a:solidFill>
              <a:latin typeface="Lato"/>
              <a:ea typeface="Lato"/>
              <a:cs typeface="Lato"/>
              <a:sym typeface="Lato"/>
            </a:endParaRPr>
          </a:p>
        </p:txBody>
      </p:sp>
      <p:sp>
        <p:nvSpPr>
          <p:cNvPr id="331" name="Google Shape;331;g265b4ee6fb4_0_1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65b4ee6fb4_0_14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65b4ee6fb4_0_146"/>
          <p:cNvPicPr preferRelativeResize="0"/>
          <p:nvPr/>
        </p:nvPicPr>
        <p:blipFill rotWithShape="1">
          <a:blip r:embed="rId4">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g265b4ee6fb4_0_15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Historias Bíblicas</a:t>
            </a:r>
            <a:endParaRPr sz="6000" b="0" i="0" u="none" strike="noStrike" cap="none">
              <a:solidFill>
                <a:srgbClr val="009444"/>
              </a:solidFill>
              <a:latin typeface="Lato"/>
              <a:ea typeface="Lato"/>
              <a:cs typeface="Lato"/>
              <a:sym typeface="Lato"/>
            </a:endParaRPr>
          </a:p>
        </p:txBody>
      </p:sp>
      <p:cxnSp>
        <p:nvCxnSpPr>
          <p:cNvPr id="339" name="Google Shape;339;g265b4ee6fb4_0_15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0" name="Google Shape;340;g265b4ee6fb4_0_157"/>
          <p:cNvSpPr txBox="1"/>
          <p:nvPr/>
        </p:nvSpPr>
        <p:spPr>
          <a:xfrm>
            <a:off x="4127381" y="3349413"/>
            <a:ext cx="6568500" cy="188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2:38-47</a:t>
            </a: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8:35-39</a:t>
            </a: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16:11-15</a:t>
            </a:r>
            <a:endParaRPr sz="3888">
              <a:solidFill>
                <a:schemeClr val="dk1"/>
              </a:solidFill>
              <a:latin typeface="Lato"/>
              <a:ea typeface="Lato"/>
              <a:cs typeface="Lato"/>
              <a:sym typeface="Lato"/>
            </a:endParaRPr>
          </a:p>
        </p:txBody>
      </p:sp>
      <p:sp>
        <p:nvSpPr>
          <p:cNvPr id="341" name="Google Shape;341;g265b4ee6fb4_0_1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65b4ee6fb4_0_15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3" name="Google Shape;343;g265b4ee6fb4_0_157"/>
          <p:cNvPicPr preferRelativeResize="0"/>
          <p:nvPr/>
        </p:nvPicPr>
        <p:blipFill>
          <a:blip r:embed="rId4">
            <a:alphaModFix/>
          </a:blip>
          <a:stretch>
            <a:fillRect/>
          </a:stretch>
        </p:blipFill>
        <p:spPr>
          <a:xfrm>
            <a:off x="-76200" y="1117100"/>
            <a:ext cx="4319001" cy="4319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pic>
        <p:nvPicPr>
          <p:cNvPr id="348" name="Google Shape;348;g265b4ee6fb4_0_257"/>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349" name="Google Shape;349;g265b4ee6fb4_0_257"/>
          <p:cNvSpPr txBox="1"/>
          <p:nvPr/>
        </p:nvSpPr>
        <p:spPr>
          <a:xfrm>
            <a:off x="2123375" y="4213997"/>
            <a:ext cx="7189500" cy="1477500"/>
          </a:xfrm>
          <a:prstGeom prst="rect">
            <a:avLst/>
          </a:prstGeom>
          <a:noFill/>
          <a:ln>
            <a:noFill/>
          </a:ln>
        </p:spPr>
        <p:txBody>
          <a:bodyPr spcFirstLastPara="1" wrap="square" lIns="91425" tIns="45700" rIns="91425" bIns="45700" anchor="t" anchorCtr="0">
            <a:spAutoFit/>
          </a:bodyPr>
          <a:lstStyle/>
          <a:p>
            <a:pPr marL="0" lvl="0" indent="0" algn="l" rtl="0">
              <a:lnSpc>
                <a:spcPct val="75000"/>
              </a:lnSpc>
              <a:spcBef>
                <a:spcPts val="0"/>
              </a:spcBef>
              <a:spcAft>
                <a:spcPts val="0"/>
              </a:spcAft>
              <a:buSzPts val="1100"/>
              <a:buNone/>
            </a:pPr>
            <a:r>
              <a:rPr lang="en-US" sz="6000">
                <a:solidFill>
                  <a:srgbClr val="009444"/>
                </a:solidFill>
                <a:latin typeface="Lato"/>
                <a:ea typeface="Lato"/>
                <a:cs typeface="Lato"/>
                <a:sym typeface="Lato"/>
              </a:rPr>
              <a:t>Introducción a los cuatro conceptos</a:t>
            </a:r>
            <a:endParaRPr sz="6000">
              <a:solidFill>
                <a:srgbClr val="009444"/>
              </a:solidFill>
              <a:latin typeface="Lato"/>
              <a:ea typeface="Lato"/>
              <a:cs typeface="Lato"/>
              <a:sym typeface="Lato"/>
            </a:endParaRPr>
          </a:p>
        </p:txBody>
      </p:sp>
      <p:cxnSp>
        <p:nvCxnSpPr>
          <p:cNvPr id="350" name="Google Shape;350;g265b4ee6fb4_0_257"/>
          <p:cNvCxnSpPr/>
          <p:nvPr/>
        </p:nvCxnSpPr>
        <p:spPr>
          <a:xfrm>
            <a:off x="2226816" y="57657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1" name="Google Shape;351;g265b4ee6fb4_0_257"/>
          <p:cNvSpPr txBox="1"/>
          <p:nvPr/>
        </p:nvSpPr>
        <p:spPr>
          <a:xfrm>
            <a:off x="2123370" y="5929237"/>
            <a:ext cx="6568500" cy="56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88">
                <a:solidFill>
                  <a:schemeClr val="dk1"/>
                </a:solidFill>
                <a:latin typeface="Lato"/>
                <a:ea typeface="Lato"/>
                <a:cs typeface="Lato"/>
                <a:sym typeface="Lato"/>
              </a:rPr>
              <a:t>PECADO  |  GRACIA  |  FE  |  OBRAS</a:t>
            </a:r>
            <a:endParaRPr sz="4000">
              <a:solidFill>
                <a:schemeClr val="dk1"/>
              </a:solidFill>
              <a:latin typeface="Lato"/>
              <a:ea typeface="Lato"/>
              <a:cs typeface="Lato"/>
              <a:sym typeface="Lato"/>
            </a:endParaRPr>
          </a:p>
        </p:txBody>
      </p:sp>
      <p:sp>
        <p:nvSpPr>
          <p:cNvPr id="352" name="Google Shape;352;g265b4ee6fb4_0_2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3" name="Google Shape;353;g265b4ee6fb4_0_25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54" name="Google Shape;354;g265b4ee6fb4_0_25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2000" cy="68580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65b4ee6fb4_0_3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65b4ee6fb4_0_34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1" name="Google Shape;361;g265b4ee6fb4_0_345"/>
          <p:cNvSpPr txBox="1"/>
          <p:nvPr/>
        </p:nvSpPr>
        <p:spPr>
          <a:xfrm>
            <a:off x="3723325" y="22421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 el pecado?</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historia vas a usar para enseñar esto? </a:t>
            </a:r>
            <a:endParaRPr sz="4000" b="1">
              <a:solidFill>
                <a:schemeClr val="dk1"/>
              </a:solidFill>
              <a:latin typeface="Lato"/>
              <a:ea typeface="Lato"/>
              <a:cs typeface="Lato"/>
              <a:sym typeface="Lato"/>
            </a:endParaRPr>
          </a:p>
        </p:txBody>
      </p:sp>
      <p:pic>
        <p:nvPicPr>
          <p:cNvPr id="362" name="Google Shape;362;g265b4ee6fb4_0_34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g265b4ee6fb4_0_35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8" name="Google Shape;368;g265b4ee6fb4_0_35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9" name="Google Shape;369;g265b4ee6fb4_0_356"/>
          <p:cNvSpPr txBox="1"/>
          <p:nvPr/>
        </p:nvSpPr>
        <p:spPr>
          <a:xfrm>
            <a:off x="3723325" y="22421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 la gracia?</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historia vas a usar para enseñar esto? </a:t>
            </a:r>
            <a:endParaRPr sz="4000" b="1">
              <a:solidFill>
                <a:schemeClr val="dk1"/>
              </a:solidFill>
              <a:latin typeface="Lato"/>
              <a:ea typeface="Lato"/>
              <a:cs typeface="Lato"/>
              <a:sym typeface="Lato"/>
            </a:endParaRPr>
          </a:p>
        </p:txBody>
      </p:sp>
      <p:pic>
        <p:nvPicPr>
          <p:cNvPr id="370" name="Google Shape;370;g265b4ee6fb4_0_35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65b4ee6fb4_0_36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6" name="Google Shape;376;g265b4ee6fb4_0_36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7" name="Google Shape;377;g265b4ee6fb4_0_365"/>
          <p:cNvSpPr txBox="1"/>
          <p:nvPr/>
        </p:nvSpPr>
        <p:spPr>
          <a:xfrm>
            <a:off x="3723325" y="22421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 la fe?</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historia vas a usar para enseñar esto? </a:t>
            </a:r>
            <a:endParaRPr sz="4000" b="1">
              <a:solidFill>
                <a:schemeClr val="dk1"/>
              </a:solidFill>
              <a:latin typeface="Lato"/>
              <a:ea typeface="Lato"/>
              <a:cs typeface="Lato"/>
              <a:sym typeface="Lato"/>
            </a:endParaRPr>
          </a:p>
        </p:txBody>
      </p:sp>
      <p:pic>
        <p:nvPicPr>
          <p:cNvPr id="378" name="Google Shape;378;g265b4ee6fb4_0_36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g265b4ee6fb4_0_3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4" name="Google Shape;384;g265b4ee6fb4_0_37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85" name="Google Shape;385;g265b4ee6fb4_0_374"/>
          <p:cNvSpPr txBox="1"/>
          <p:nvPr/>
        </p:nvSpPr>
        <p:spPr>
          <a:xfrm>
            <a:off x="3723325" y="22421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son las obras?</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historia vas a usar para enseñar esto? </a:t>
            </a:r>
            <a:endParaRPr sz="4000" b="1">
              <a:solidFill>
                <a:schemeClr val="dk1"/>
              </a:solidFill>
              <a:latin typeface="Lato"/>
              <a:ea typeface="Lato"/>
              <a:cs typeface="Lato"/>
              <a:sym typeface="Lato"/>
            </a:endParaRPr>
          </a:p>
        </p:txBody>
      </p:sp>
      <p:pic>
        <p:nvPicPr>
          <p:cNvPr id="386" name="Google Shape;386;g265b4ee6fb4_0_37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g265b4ee6fb4_0_3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2" name="Google Shape;392;g265b4ee6fb4_0_38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3" name="Google Shape;393;g265b4ee6fb4_0_383"/>
          <p:cNvSpPr txBox="1"/>
          <p:nvPr/>
        </p:nvSpPr>
        <p:spPr>
          <a:xfrm>
            <a:off x="3723325" y="22421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¿Por qué la estructura de Los cuatro conceptos es una demostración de la buena enseñanza de la Ley y el Evangelio?</a:t>
            </a:r>
            <a:endParaRPr sz="4000" b="1">
              <a:solidFill>
                <a:schemeClr val="dk1"/>
              </a:solidFill>
              <a:latin typeface="Lato"/>
              <a:ea typeface="Lato"/>
              <a:cs typeface="Lato"/>
              <a:sym typeface="Lato"/>
            </a:endParaRPr>
          </a:p>
        </p:txBody>
      </p:sp>
      <p:pic>
        <p:nvPicPr>
          <p:cNvPr id="394" name="Google Shape;394;g265b4ee6fb4_0_3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g265b4ee6fb4_0_479"/>
          <p:cNvSpPr txBox="1"/>
          <p:nvPr/>
        </p:nvSpPr>
        <p:spPr>
          <a:xfrm>
            <a:off x="5838738" y="17453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US" sz="4860">
                <a:solidFill>
                  <a:srgbClr val="009444"/>
                </a:solidFill>
                <a:latin typeface="Lato"/>
                <a:ea typeface="Lato"/>
                <a:cs typeface="Lato"/>
                <a:sym typeface="Lato"/>
              </a:rPr>
              <a:t>Enseñar</a:t>
            </a:r>
            <a:endParaRPr sz="6000">
              <a:solidFill>
                <a:srgbClr val="009444"/>
              </a:solidFill>
              <a:latin typeface="Lato"/>
              <a:ea typeface="Lato"/>
              <a:cs typeface="Lato"/>
              <a:sym typeface="Lato"/>
            </a:endParaRPr>
          </a:p>
        </p:txBody>
      </p:sp>
      <p:cxnSp>
        <p:nvCxnSpPr>
          <p:cNvPr id="400" name="Google Shape;400;g265b4ee6fb4_0_479"/>
          <p:cNvCxnSpPr/>
          <p:nvPr/>
        </p:nvCxnSpPr>
        <p:spPr>
          <a:xfrm>
            <a:off x="4230827" y="2990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01" name="Google Shape;401;g265b4ee6fb4_0_479"/>
          <p:cNvSpPr txBox="1"/>
          <p:nvPr/>
        </p:nvSpPr>
        <p:spPr>
          <a:xfrm>
            <a:off x="5838750" y="3287900"/>
            <a:ext cx="6060900" cy="1656900"/>
          </a:xfrm>
          <a:prstGeom prst="rect">
            <a:avLst/>
          </a:prstGeom>
          <a:noFill/>
          <a:ln>
            <a:noFill/>
          </a:ln>
        </p:spPr>
        <p:txBody>
          <a:bodyPr spcFirstLastPara="1" wrap="square" lIns="91425" tIns="45700" rIns="91425" bIns="45700" anchor="t" anchorCtr="0">
            <a:spAutoFit/>
          </a:bodyPr>
          <a:lstStyle/>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guía para el maestro</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hojas para el estudiante </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video para captar la atención</a:t>
            </a:r>
            <a:endParaRPr sz="4300">
              <a:solidFill>
                <a:schemeClr val="dk1"/>
              </a:solidFill>
              <a:latin typeface="Lato"/>
              <a:ea typeface="Lato"/>
              <a:cs typeface="Lato"/>
              <a:sym typeface="Lato"/>
            </a:endParaRPr>
          </a:p>
        </p:txBody>
      </p:sp>
      <p:sp>
        <p:nvSpPr>
          <p:cNvPr id="402" name="Google Shape;402;g265b4ee6fb4_0_47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3" name="Google Shape;403;g265b4ee6fb4_0_47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4" name="Google Shape;404;g265b4ee6fb4_0_479"/>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405" name="Google Shape;405;g265b4ee6fb4_0_47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g265b4ee6fb4_0_56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65b4ee6fb4_0_56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12" name="Google Shape;412;g265b4ee6fb4_0_568"/>
          <p:cNvSpPr txBox="1"/>
          <p:nvPr/>
        </p:nvSpPr>
        <p:spPr>
          <a:xfrm>
            <a:off x="3959950" y="1803200"/>
            <a:ext cx="6955500" cy="3724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Yo sembré, y Apolos regó, pero el crecimiento lo ha dado Dios Así que no cuenta ni el que siembra ni el que riega, sino solo Dios, que es quien hace crecer las cosas.</a:t>
            </a:r>
            <a:endParaRPr sz="36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1 Corintios 3:6-7</a:t>
            </a:r>
            <a:endParaRPr sz="2800" b="0" i="1" u="none" strike="noStrike" cap="none">
              <a:solidFill>
                <a:schemeClr val="dk1"/>
              </a:solidFill>
              <a:latin typeface="Lato"/>
              <a:ea typeface="Lato"/>
              <a:cs typeface="Lato"/>
              <a:sym typeface="Lato"/>
            </a:endParaRPr>
          </a:p>
        </p:txBody>
      </p:sp>
      <p:pic>
        <p:nvPicPr>
          <p:cNvPr id="413" name="Google Shape;413;g265b4ee6fb4_0_56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g265b4ee6fb4_0_578"/>
          <p:cNvSpPr txBox="1"/>
          <p:nvPr/>
        </p:nvSpPr>
        <p:spPr>
          <a:xfrm>
            <a:off x="5838738" y="17453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Crear un público </a:t>
            </a:r>
            <a:endParaRPr sz="6000">
              <a:solidFill>
                <a:srgbClr val="009444"/>
              </a:solidFill>
              <a:latin typeface="Lato"/>
              <a:ea typeface="Lato"/>
              <a:cs typeface="Lato"/>
              <a:sym typeface="Lato"/>
            </a:endParaRPr>
          </a:p>
        </p:txBody>
      </p:sp>
      <p:cxnSp>
        <p:nvCxnSpPr>
          <p:cNvPr id="419" name="Google Shape;419;g265b4ee6fb4_0_578"/>
          <p:cNvCxnSpPr/>
          <p:nvPr/>
        </p:nvCxnSpPr>
        <p:spPr>
          <a:xfrm>
            <a:off x="4230827" y="2990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20" name="Google Shape;420;g265b4ee6fb4_0_578"/>
          <p:cNvSpPr txBox="1"/>
          <p:nvPr/>
        </p:nvSpPr>
        <p:spPr>
          <a:xfrm>
            <a:off x="5838750" y="3287900"/>
            <a:ext cx="6060900" cy="2178300"/>
          </a:xfrm>
          <a:prstGeom prst="rect">
            <a:avLst/>
          </a:prstGeom>
          <a:noFill/>
          <a:ln>
            <a:noFill/>
          </a:ln>
        </p:spPr>
        <p:txBody>
          <a:bodyPr spcFirstLastPara="1" wrap="square" lIns="91425" tIns="45700" rIns="91425" bIns="45700" anchor="t" anchorCtr="0">
            <a:spAutoFit/>
          </a:bodyPr>
          <a:lstStyle/>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amigos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familiares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conocidos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vecinos</a:t>
            </a:r>
            <a:endParaRPr sz="3388">
              <a:solidFill>
                <a:schemeClr val="dk1"/>
              </a:solidFill>
              <a:latin typeface="Lato"/>
              <a:ea typeface="Lato"/>
              <a:cs typeface="Lato"/>
              <a:sym typeface="Lato"/>
            </a:endParaRPr>
          </a:p>
        </p:txBody>
      </p:sp>
      <p:sp>
        <p:nvSpPr>
          <p:cNvPr id="421" name="Google Shape;421;g265b4ee6fb4_0_578"/>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2" name="Google Shape;422;g265b4ee6fb4_0_57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65b4ee6fb4_0_578"/>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424" name="Google Shape;424;g265b4ee6fb4_0_57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sp>
        <p:nvSpPr>
          <p:cNvPr id="429" name="Google Shape;429;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30" name="Google Shape;430;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1" name="Google Shape;43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2" name="Google Shape;432;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3" name="Google Shape;433;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34" name="Google Shape;434;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40" name="Google Shape;440;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1" name="Google Shape;441;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42" name="Google Shape;442;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sz="6000" b="0" i="0" u="none" strike="noStrike" cap="none">
              <a:solidFill>
                <a:srgbClr val="009444"/>
              </a:solidFill>
              <a:latin typeface="Lato"/>
              <a:ea typeface="Lato"/>
              <a:cs typeface="Lato"/>
              <a:sym typeface="Lato"/>
            </a:endParaRPr>
          </a:p>
        </p:txBody>
      </p:sp>
      <p:cxnSp>
        <p:nvCxnSpPr>
          <p:cNvPr id="176" name="Google Shape;176;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Hacer discípulos </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por medio del Evangelio</a:t>
            </a:r>
            <a:endParaRPr sz="3888">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48" name="Google Shape;448;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9" name="Google Shape;449;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50" name="Google Shape;450;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7" name="Google Shape;457;g2ac1ba269cb_0_46"/>
          <p:cNvPicPr preferRelativeResize="0"/>
          <p:nvPr/>
        </p:nvPicPr>
        <p:blipFill rotWithShape="1">
          <a:blip r:embed="rId3">
            <a:alphaModFix/>
          </a:blip>
          <a:srcRect l="17158" t="8250" r="29536" b="8240"/>
          <a:stretch/>
        </p:blipFill>
        <p:spPr>
          <a:xfrm>
            <a:off x="6580094" y="810985"/>
            <a:ext cx="5007428" cy="5236027"/>
          </a:xfrm>
          <a:prstGeom prst="rect">
            <a:avLst/>
          </a:prstGeom>
          <a:noFill/>
          <a:ln>
            <a:noFill/>
          </a:ln>
        </p:spPr>
      </p:pic>
      <p:pic>
        <p:nvPicPr>
          <p:cNvPr id="458" name="Google Shape;45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9" name="Google Shape;45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60" name="Google Shape;46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88" name="Google Shape;188;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p5"/>
          <p:cNvSpPr/>
          <p:nvPr/>
        </p:nvSpPr>
        <p:spPr>
          <a:xfrm>
            <a:off x="551075" y="1782855"/>
            <a:ext cx="11197475" cy="950606"/>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4" name="Google Shape;204;p5"/>
          <p:cNvSpPr/>
          <p:nvPr/>
        </p:nvSpPr>
        <p:spPr>
          <a:xfrm>
            <a:off x="916620" y="1996742"/>
            <a:ext cx="664629" cy="52283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p:cNvSpPr/>
          <p:nvPr/>
        </p:nvSpPr>
        <p:spPr>
          <a:xfrm>
            <a:off x="1946796" y="1782450"/>
            <a:ext cx="9801754" cy="950606"/>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p:cNvSpPr txBox="1"/>
          <p:nvPr/>
        </p:nvSpPr>
        <p:spPr>
          <a:xfrm>
            <a:off x="1946796" y="1782450"/>
            <a:ext cx="9801754" cy="950606"/>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Recordar los conceptos básicos de Ley y Evangelio.</a:t>
            </a:r>
            <a:endParaRPr sz="2500" b="0" i="0" u="none" strike="noStrike" cap="none">
              <a:solidFill>
                <a:schemeClr val="lt1"/>
              </a:solidFill>
              <a:latin typeface="Lato"/>
              <a:ea typeface="Lato"/>
              <a:cs typeface="Lato"/>
              <a:sym typeface="Lato"/>
            </a:endParaRPr>
          </a:p>
        </p:txBody>
      </p:sp>
      <p:sp>
        <p:nvSpPr>
          <p:cNvPr id="207" name="Google Shape;207;p5"/>
          <p:cNvSpPr/>
          <p:nvPr/>
        </p:nvSpPr>
        <p:spPr>
          <a:xfrm>
            <a:off x="551075" y="2894913"/>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8" name="Google Shape;208;p5"/>
          <p:cNvSpPr/>
          <p:nvPr/>
        </p:nvSpPr>
        <p:spPr>
          <a:xfrm>
            <a:off x="916620" y="3108800"/>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p:cNvSpPr/>
          <p:nvPr/>
        </p:nvSpPr>
        <p:spPr>
          <a:xfrm>
            <a:off x="1946796" y="2894913"/>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p:cNvSpPr txBox="1"/>
          <p:nvPr/>
        </p:nvSpPr>
        <p:spPr>
          <a:xfrm>
            <a:off x="1946796" y="2894913"/>
            <a:ext cx="98019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Demostrar cómo se enseñan la Ley y el Evangelio en </a:t>
            </a:r>
            <a:endParaRPr sz="250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los cuatro conceptos.</a:t>
            </a:r>
            <a:endParaRPr sz="2500" b="0" i="0" u="none" strike="noStrike" cap="none">
              <a:solidFill>
                <a:schemeClr val="lt1"/>
              </a:solidFill>
              <a:latin typeface="Lato"/>
              <a:ea typeface="Lato"/>
              <a:cs typeface="Lato"/>
              <a:sym typeface="Lato"/>
            </a:endParaRPr>
          </a:p>
        </p:txBody>
      </p:sp>
      <p:sp>
        <p:nvSpPr>
          <p:cNvPr id="211" name="Google Shape;211;p5"/>
          <p:cNvSpPr/>
          <p:nvPr/>
        </p:nvSpPr>
        <p:spPr>
          <a:xfrm>
            <a:off x="551075" y="400697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2" name="Google Shape;212;p5"/>
          <p:cNvSpPr/>
          <p:nvPr/>
        </p:nvSpPr>
        <p:spPr>
          <a:xfrm>
            <a:off x="916620" y="4220858"/>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p:cNvSpPr/>
          <p:nvPr/>
        </p:nvSpPr>
        <p:spPr>
          <a:xfrm>
            <a:off x="1946796" y="400697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p:cNvSpPr txBox="1"/>
          <p:nvPr/>
        </p:nvSpPr>
        <p:spPr>
          <a:xfrm>
            <a:off x="1946796" y="400697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Leer los versículos de la Biblia que enfatizan que el Espíritu Santo crea y fortalece la fe por medio del Evangelio. </a:t>
            </a:r>
            <a:endParaRPr sz="2500" b="0" i="0" u="none" strike="noStrike" cap="none">
              <a:solidFill>
                <a:schemeClr val="lt1"/>
              </a:solidFill>
              <a:latin typeface="Lato"/>
              <a:ea typeface="Lato"/>
              <a:cs typeface="Lato"/>
              <a:sym typeface="Lato"/>
            </a:endParaRPr>
          </a:p>
        </p:txBody>
      </p:sp>
      <p:pic>
        <p:nvPicPr>
          <p:cNvPr id="215" name="Google Shape;215;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16" name="Google Shape;216;p5"/>
          <p:cNvSpPr/>
          <p:nvPr/>
        </p:nvSpPr>
        <p:spPr>
          <a:xfrm>
            <a:off x="551000" y="51190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7" name="Google Shape;217;p5"/>
          <p:cNvSpPr/>
          <p:nvPr/>
        </p:nvSpPr>
        <p:spPr>
          <a:xfrm>
            <a:off x="916545" y="5332908"/>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8" name="Google Shape;218;p5"/>
          <p:cNvSpPr/>
          <p:nvPr/>
        </p:nvSpPr>
        <p:spPr>
          <a:xfrm>
            <a:off x="1946721" y="51190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9" name="Google Shape;219;p5"/>
          <p:cNvSpPr txBox="1"/>
          <p:nvPr/>
        </p:nvSpPr>
        <p:spPr>
          <a:xfrm>
            <a:off x="1946721" y="51190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una lista de personas para invitar a que estudien </a:t>
            </a:r>
            <a:endParaRPr sz="2500">
              <a:solidFill>
                <a:schemeClr val="lt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los cuatro conceptos.</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g2ae502832d3_0_10"/>
          <p:cNvSpPr txBox="1"/>
          <p:nvPr/>
        </p:nvSpPr>
        <p:spPr>
          <a:xfrm>
            <a:off x="6709025" y="3370174"/>
            <a:ext cx="4614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Introducción</a:t>
            </a:r>
            <a:endParaRPr sz="4800" b="0" i="0" u="none" strike="noStrike" cap="none">
              <a:solidFill>
                <a:srgbClr val="009444"/>
              </a:solidFill>
              <a:latin typeface="Lato"/>
              <a:ea typeface="Lato"/>
              <a:cs typeface="Lato"/>
              <a:sym typeface="Lato"/>
            </a:endParaRPr>
          </a:p>
        </p:txBody>
      </p:sp>
      <p:pic>
        <p:nvPicPr>
          <p:cNvPr id="227" name="Google Shape;227;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8" name="Google Shape;228;g2ae502832d3_0_10"/>
          <p:cNvSpPr/>
          <p:nvPr/>
        </p:nvSpPr>
        <p:spPr>
          <a:xfrm>
            <a:off x="861100" y="1856675"/>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29" name="Google Shape;229;g2ae502832d3_0_10"/>
          <p:cNvPicPr preferRelativeResize="0"/>
          <p:nvPr/>
        </p:nvPicPr>
        <p:blipFill rotWithShape="1">
          <a:blip r:embed="rId4">
            <a:alphaModFix/>
          </a:blip>
          <a:srcRect t="24414"/>
          <a:stretch/>
        </p:blipFill>
        <p:spPr>
          <a:xfrm>
            <a:off x="962200" y="1856550"/>
            <a:ext cx="4491885" cy="4115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ae502832d3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ae502832d3_0_12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36" name="Google Shape;236;g2ae502832d3_0_124"/>
          <p:cNvSpPr txBox="1"/>
          <p:nvPr/>
        </p:nvSpPr>
        <p:spPr>
          <a:xfrm>
            <a:off x="3959950" y="2717600"/>
            <a:ext cx="69555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Así que la fe proviene del oír, y el oír proviene de la palabra de Dios</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Romanos 10:17</a:t>
            </a:r>
            <a:endParaRPr sz="2800" b="0" i="1" u="none" strike="noStrike" cap="none">
              <a:solidFill>
                <a:schemeClr val="dk1"/>
              </a:solidFill>
              <a:latin typeface="Lato"/>
              <a:ea typeface="Lato"/>
              <a:cs typeface="Lato"/>
              <a:sym typeface="Lato"/>
            </a:endParaRPr>
          </a:p>
        </p:txBody>
      </p:sp>
      <p:pic>
        <p:nvPicPr>
          <p:cNvPr id="237" name="Google Shape;237;g2ae502832d3_0_1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p2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4" name="Google Shape;244;p28"/>
          <p:cNvSpPr txBox="1"/>
          <p:nvPr/>
        </p:nvSpPr>
        <p:spPr>
          <a:xfrm>
            <a:off x="3875725" y="26231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usa Dios para crear y fortalecer la fe en los </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corazones de las personas? </a:t>
            </a:r>
            <a:endParaRPr sz="4000" b="1">
              <a:solidFill>
                <a:schemeClr val="dk1"/>
              </a:solidFill>
              <a:latin typeface="Lato"/>
              <a:ea typeface="Lato"/>
              <a:cs typeface="Lato"/>
              <a:sym typeface="Lato"/>
            </a:endParaRPr>
          </a:p>
        </p:txBody>
      </p:sp>
      <p:pic>
        <p:nvPicPr>
          <p:cNvPr id="245" name="Google Shape;24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2567</Words>
  <Application>Microsoft Office PowerPoint</Application>
  <PresentationFormat>Widescreen</PresentationFormat>
  <Paragraphs>162</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Lato</vt:lpstr>
      <vt:lpstr>Overlock</vt:lpstr>
      <vt:lpstr>Calibri</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1</cp:revision>
  <dcterms:created xsi:type="dcterms:W3CDTF">2023-11-29T19:33:05Z</dcterms:created>
  <dcterms:modified xsi:type="dcterms:W3CDTF">2025-02-01T15:45:04Z</dcterms:modified>
</cp:coreProperties>
</file>