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347" r:id="rId2"/>
    <p:sldId id="292" r:id="rId3"/>
    <p:sldId id="259" r:id="rId4"/>
    <p:sldId id="257" r:id="rId5"/>
    <p:sldId id="260" r:id="rId6"/>
    <p:sldId id="311" r:id="rId7"/>
    <p:sldId id="262" r:id="rId8"/>
    <p:sldId id="261" r:id="rId9"/>
    <p:sldId id="293" r:id="rId10"/>
    <p:sldId id="312" r:id="rId11"/>
    <p:sldId id="313" r:id="rId12"/>
    <p:sldId id="294" r:id="rId13"/>
    <p:sldId id="264" r:id="rId14"/>
    <p:sldId id="314" r:id="rId15"/>
    <p:sldId id="263" r:id="rId16"/>
    <p:sldId id="315" r:id="rId17"/>
    <p:sldId id="316" r:id="rId18"/>
    <p:sldId id="295" r:id="rId19"/>
    <p:sldId id="317" r:id="rId20"/>
    <p:sldId id="318" r:id="rId21"/>
    <p:sldId id="319" r:id="rId22"/>
    <p:sldId id="296" r:id="rId23"/>
    <p:sldId id="297" r:id="rId24"/>
    <p:sldId id="310" r:id="rId25"/>
    <p:sldId id="298" r:id="rId26"/>
    <p:sldId id="299" r:id="rId27"/>
    <p:sldId id="300" r:id="rId28"/>
    <p:sldId id="320" r:id="rId29"/>
    <p:sldId id="276" r:id="rId30"/>
    <p:sldId id="301" r:id="rId31"/>
    <p:sldId id="302" r:id="rId32"/>
    <p:sldId id="303" r:id="rId33"/>
    <p:sldId id="305" r:id="rId34"/>
    <p:sldId id="341" r:id="rId35"/>
    <p:sldId id="342" r:id="rId36"/>
    <p:sldId id="343" r:id="rId37"/>
    <p:sldId id="344" r:id="rId38"/>
    <p:sldId id="345" r:id="rId39"/>
    <p:sldId id="340" r:id="rId40"/>
    <p:sldId id="346" r:id="rId41"/>
    <p:sldId id="288" r:id="rId42"/>
    <p:sldId id="289" r:id="rId43"/>
  </p:sldIdLst>
  <p:sldSz cx="12192000" cy="6858000"/>
  <p:notesSz cx="6858000" cy="9144000"/>
  <p:embeddedFontLst>
    <p:embeddedFont>
      <p:font typeface="Cambria" panose="02040503050406030204" pitchFamily="18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  <p:embeddedFont>
      <p:font typeface="Overlock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fWIg6ARKXUjPVvsc96Bs/KsR2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0"/>
    <p:restoredTop sz="45525"/>
  </p:normalViewPr>
  <p:slideViewPr>
    <p:cSldViewPr snapToGrid="0">
      <p:cViewPr varScale="1">
        <p:scale>
          <a:sx n="47" d="100"/>
          <a:sy n="47" d="100"/>
        </p:scale>
        <p:origin x="1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FrbfyWb00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1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Esquema del curso: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Tiene ocho lecciones con períodos de clases en vivo que duran aproximadamente una hora cada una.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Las tareas generalmente incluyen un video, una lectura de la Biblia y algunas preguntas. Las tareas están creadas para ayudar a ustedes a prepararse para la próxima sesión en vivo y contienen información valiosa y necesaria para completar el curso con éxito.</a:t>
            </a:r>
            <a:r>
              <a:rPr lang="es-E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Pide preguntas o dudas de los estudiantes o compartir un recuerdo que se puede quedar después de la lección para conversar más.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5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b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LA LECCIÓN 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 minuto)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Toma un minuto para presentarles los objetivos de la primera lección.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 el propósito del curso </a:t>
            </a:r>
            <a:r>
              <a:rPr lang="es-ES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Biblia: Una Nación Elegida.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Usar el método de las 4 “C” para leer y entender Éxodo 2:23-3:20.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Examinar el significado del nombre de Dios. 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08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1ba26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s-E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2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Usar el método de las 4 “C” para leer y entender Éxodo 2:23-3:20.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Captar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(5 minutos)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Explique que, en Academia Cristo, usamos el método de las 4 “C” para leer, entender, aplicar, y compartir la Palabra de una forma </a:t>
            </a:r>
            <a:r>
              <a:rPr lang="es-E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Cristocéntrica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ac1ba26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1ba26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primer paso del método de las 4 “C” es Captar. </a:t>
            </a:r>
            <a:r>
              <a:rPr lang="es-ES" sz="1800" i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Este paso también es un enfoque principal del curso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“Captar” es el primer paso del método de las 4 “C”. Es el gancho, el anzuelo para llamar la atención a lo que Dios nos va a decir en su Palabra. El Captar introduce el tema del día.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este curso, vamos a tener un gran enfoque en este paso de “Captar.” Deseamos compartir lo que estamos aprendiendo en este curso con los demás y la habilidad de hacer un “Captar” es el primer paso cuando tenemos oportunidades para compartir el amor de Dios con otros.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ac1ba26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59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el “Captar” de hoy, voy a plantar una pregunta. Jesucristo y los apóstoles también utilizaron este tipo de Captar en su ministerio: en la enseñanza, en las conversaciones personales, en las parábolas.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Preguntas puede venir de nosotros o de otros en conversaciones normales. Muestran compromiso en la conversación. Dios nos da muchas oportunidades para utilizar una pregunta como un puente a la Palabra de Dios.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¿Alguna vez usted ha sentido que a su vida le falta un propósito? 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 los estudiantes un momento para reflexionar. Cómo hay menos tiempo en la primera clase, pida que tres estudiantes compartan. También se puede compartir en el chat si desean.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Hoy, estudiamos la historia de La Zarza Ardiente en Éxodo 2:23-24 y el plan de Dios para Moisés, un humilde pastor de 80 años ocupado por sus ovejas.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13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1ba26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Contar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(5 minutos)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Explique que el segundo paso del método de las 4 “C” es Contar. Es el momento para leer la historia bíblica directamente de la Biblia o contarla en sus propias palabras. La Palabra de Dios es viva, eficaz y la autoridad en nuestras vidas.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ac1ba26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64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Éxodo 2:23-24 (Reina Valera Contemporánea)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23 Después de mucho tiempo murió el rey de Egipto. Los hijos de Israel gemían por causa de su esclavitud, y clamaron a Dios.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Por causa de su esclavitud, su clamor llegó hasta Dios, 24 y cuando Dios oyó sus gemidos, se acordó de su pacto con Abrahán, Isaac y Jacob.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25 Entonces Dios miró a los hijos de Israel, y los reconoció.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0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Éxodo 3:1-20 (Reina Valera Contemporánea)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 Moisés cuidaba las ovejas 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Jetro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su suegro, que era sacerdote de Madián, y un día llevó las ovejas a través del desierto y llegó hasta Horeb, el monte de Dios. 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 Allí, el ángel del Señor se le apareció en medio de una zarza envuelta en fuego. Moisés miró, y vio que la zarza ardía en el fuego, pero no se consumía. 3 Entonces dijo: «Voy a ir y ver esta grande visión, por qué es que la zarza no se quema.»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4 El Señor vio que Moisés iba a ver la zarza, así que desde la zarza lo llamó y le dijo: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«¡Moisés, Moisés!»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 él respondió: «Aquí estoy.»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 El Señor le dijo: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«No te acerques. Quítate el calzado de tus pies, porque el lugar donde ahora estás es tierra santa.»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6 Y también dijo: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«Yo soy el Dios de tu padre. Soy el Dios de Abrahán, el Dios de Isaac y el Dios de Jacob.»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50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BIENVENIDA Y ORACIÓN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 minutos – 10 minutos antes y 10 minutos en clase)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Abra la sala de Zoom 10 minutos antes para empezar con los saludos temprano. Da a los estudiantes una calurosa bienvenida y tome unos minutos para conocerlos y ellos a ti.  Si hay demasiados estudiantes, se puede pedirlos compartir saludos en el chat. 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 de los saludos personales, se puede compartir una bienvenida breve al curso y a Lección 1.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Sean bienvenidos al curso </a:t>
            </a: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Biblia: Una Nación Elegida.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este curso veremos la gracia, el amor inmerecido, de Dios en las historias claves del Antiguo Testamento desde Moisés y el Éxodo hasta la construcción del templo en los días del Rey Salomón.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nuestra lección de hoy veremos a uno de los líderes más importantes del pueblo de Dios, Moisés, y como Dios le llamó de una forma milagrosa para liberar a su pueblo de la esclavitud en Egipto.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Hermanos, por la historia de hoy veremos como Dios nos capacita para toda buena obra. Estará con nosotros. Y siempre cumplirá sus promesas. El Señor es quien es.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2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Entonces Moisés cubrió su rostro, porque tuvo miedo de mirar a Dios. 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7 Luego el Señor dijo: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«He visto muy bien la aflicción de mi pueblo que está en Egipto. He oído su clamor por causa de sus explotadores. He sabido de sus angustias, 8 y he descendido para librarlos de manos de los egipcios y sacarlos de esa tierra, hacia una tierra buena y amplia, una tierra que fluye leche y miel, donde habitan los cananeos, los hititas, los amorreos, los ferezeos, los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jivitas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y los jebuseos. 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9 El clamor de los hijos de Israel ha llegado a mi presencia, y he visto además la opresión con que los egipcios los oprimen. 10 Por lo tanto, ven ahora, que voy a enviarte al faraón para que saques de Egipto a mi pueblo, a los hijos de Israel.»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11 Pero Moisés le respondió a Dios: «¿Y quién soy yo para ir ante el faraón y sacar de Egipto a los hijos de Israel?»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12 Y Dios le respondió: «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Ve, pues yo estaré contigo. Y esto te servirá de señal, de que yo te he enviado: Cuando tú hayas sacado de Egipto al pueblo, ustedes servirán a Dios sobre este monte.»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13 Moisés le dijo a Dios: «Pero resulta que, si yo voy y les digo a los hijos de Israel: “El Dios de sus padres me ha enviado a ustedes”, qué voy a responderles si me preguntan: “¿Y cuál es su nombre?”»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14 Dios le respondió a Moisés: «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 SOY EL QUE SOY.»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 añadió: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«A los hijos de Israel tú les dirás: “YO SOY me ha enviado a ustedes.”»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15 También le dijo Dios a Moisés: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«A los hijos de Israel les dirás: “El Señor me ha enviado a ustedes. Él es el Dios de sus padres, el Dios de Abrahán, el Dios de Isaac y el Dios de Jacob.” Éste es mi nombre eterno. Con este nombre se me recordará por todos los siglos. 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16 Así que ve y reúne a los ancianos de Israel, y diles: “El Señor, el Dios de sus padres, el Dios de Abrahán, de Isaac y de Jacob, se me apareció y me dijo: ‘En verdad he venido a visitarlos. He visto cómo los tratan en Egipto, 17 y me he propuesto sacarlos de la aflicción de Egipto y llevarlos a la tierra de los cananeos, los hititas, los amorreos, los ferezeos, los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jivitas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y los jebuseos, que es una tierra que fluye leche y miel.’” </a:t>
            </a: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b="1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5875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18 Ellos oirán tu voz, y entonces tú y los ancianos de Israel irán a hablar con el rey de Egipto y le dirán: “El Señor, el Dios de los hebreos, nos ha encontrado. Por eso, ahora vamos a ir camino de tres días por el desierto, para ofrecer sacrificios al Señor nuestro Dios.” 19 Yo sé que el rey de Egipto no los dejará ir, sino a la fuerza. 20 Pero yo extenderé mi mano y heriré a Egipto con todas las maravillas que allí haré. Y entonces él los dejará ir.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50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1ba26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Considerar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(10 minutos)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Explica que el tercer paso del método de las 4 “C” es Considerar. Son seis preguntas que nos ayudan a considerar o repasar la historia en detalle. Este paso nos da la base de conocimiento para que la apliquemos bien.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ac1ba26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948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¿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Quiénes son los personajes de esta historia? 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rey de Egipto y los hijos de Israel (2:23)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Dios (2:23-25)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Abraham, Isaac y Jacob (2:24)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Moisés (3:1)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Jetro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suegro de Moisés y sacerdote de Madián (3:1)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Ángel de Jehová (3:2)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expresión “el Ángel de Jehová” se usa con frecuencia en el A.T. para designar a la segunda persona del Dios trino, antes de que viniera a este mundo en forma humana. En estos versículos, el Ángel de Jehová, Dios, y Jehová se utilizan indistintamente entonces no hay duda que el Ángel de Jehová significa Dios mismo en una manifestación especial de su presencia.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Los opresores, Los egipcios (3:7)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Los pueblos en Canaán (3:8)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faraón (3:10)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¿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Cuáles son los objetos de esta historia? 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Las ovejas (3:1)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Una llama de fuego, La zarza (3:2)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Las sandalias de Moisés (3:5)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rostro de Moisés que cubrió (3:6)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¿Dónde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Egipto dónde los hijos de Dios clamaron a Dios en su esclavitud (2:23-25)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el desierto hasta Horeb, monte de Dios, Monte Sinaí (3:1)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¿Cuándo ocurrió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Cuando el pueblo de Dios estaba en Egipto como esclavos (2:23-25)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Moisés tiene 80 años (Hebreos 7:23 y 7:30)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¿Cuál es el problema?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pueblo ha sido esclavizado. Están sufriendo. “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gemían a causa de la servidumbre, clamaron; y subió a Dios el clamor de ellos” (2:23).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Los pretextos de Moisés. Moisés no quiere ser el líder del pueblo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¿Se soluciona el problema?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Dios oyó el gemido de los hijos de Israel y se acordó de su pacto. (2:24)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Dios toma acción. “Ven, por tanto, ahora, y te enviaré al faraón para que saques de Egipto a mi pueblo, a los hijos de Israel.” (3:10)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Moisés se mostró reticente, pero impulsado por el Señor, si va a liberar al pueblo de Dios.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Pero yo extenderé mi mano y heriré a Egipto con todas las maravillas que obraré en el país, y entonces os dejará ir. (3:20)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c1ba269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Consolidar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(10 minutos)</a:t>
            </a:r>
            <a:r>
              <a:rPr lang="es-ES" sz="1800" i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Explica que el cuarto paso del método de las 4 “C” es Consolidar. Es este paso, hacemos cuatro preguntas para dar firmeza, o aplicar la Palabra de Dios a nuestros corazones y a nuestras vidas. Las preguntas nos guían usar la ley y el evangelio correctamente.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ac1ba269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899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¿Cuál es el punto principal de la historia?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itchFamily="2" charset="2"/>
              <a:buChar char=""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Manifestándose en una zarza ardiente, Dios llamó al pastor Moisés que libara a su pueblo de la esclavitud en Egipto.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Comience con la siguiente oración (o tu propia):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 muchas las veces que lo olvido, amado Padre celestial. Me quejo o me lleno de temor, y me olvido de confiar en que tú me ayudas.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Perdóname. Ayúdame a confiar en ti más cada día, y dame el valor para obedecerte en todas las cosas.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 pido todo esto en el nombre de tu Hijo Jesús, nuestro Salvador. Amén.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¿Qué pecado veo en esta historia y confieso en mi vida?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Nos pecamos contra Dios cuando confiamos más en nuestras propias obras y talentos que en la voluntad de Dios.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Sacamos pretextos para no participar en la obra.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¿En qué versos y palabras de esta historia veo el amor de Dios para conmigo?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2:24-25 “Dios oyó el gemido de ellos y se acordó de su pacto. Y miró Dios a los hijos de Israel y conoció su condición.”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Dios nunca se olvidó de sus promesas. Dios siempre es el mismo, y siempre sabe todas las cosas. Esta es la manera que usa el autor sagrado para explicar que Dios ya había decidido intervenir a favor de su pueblo.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Aunque sufro a veces y aunque no todo parece ir bien en mi vida, sé que Dios no se ha olvidado de mí, y me promete que todo servirá para mi bien. Me conoce y conoce el sufrimiento. Sufrió por mí en la cruz.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3:10 “Ven, por tanto, ahora, y te enviaré al faraón para que saques de Egipto a mi pueblo, a los hijos de Israel.” 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Por su gracia Dios llamó a Moisés, un hombre lleno de pretextos. Dios nos llama a nosotros, a pesar de nuestros pecados y debilidades.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3:14-15 “Dios reveló a si mismo a Moisés.”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También se reveló a si mismo a nosotros por su Palabra.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3:20-22 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Pero yo extenderé mi mano y heriré a Egipto con todas las maravillas que allí haré. Y entonces él los dejará ir.”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Dios no olvidó las promesas hechas a los israelitas. Dios cumple con sus promesas. Él iba a librarlos del yugo de los egipcios. ¡Nos ha salvado también!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¿Qué pediré que Dios obre en mi para poner en práctica esta palabra de Dios?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me dé paciencia cuando las cosas parecen ir mal y que yo acepte con fe humilde las tareas que Dios me da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b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LA LECCIÓN 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 minuto)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Toma un minuto para presentarles los objetivos de la primera lección.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 el propósito del curso </a:t>
            </a:r>
            <a:r>
              <a:rPr lang="es-ES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Biblia: Una Nación Elegida.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Usar el método de las 4 “C” para leer y entender Éxodo 2:23-3:20.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Examinar el significado del nombre de Dios.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OBJETIVO 3:</a:t>
            </a: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Examinan el significado del nombre de Dios. 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(10 minutos)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¿Qué significa el nombre Dios?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la historia de hoy, Moisés le pregunta a Dios qué habría de decirles a los israelitas en caso de que ellos le pidieran el nombre del Dios.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Dios responde a Moisés de una manera maravillosa.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Sin duda, esta revelación del nombre de Dios es una de la más significativas de toda la Biblia.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799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3:14 “YO SOY EL QUE SOY.”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Esta es la propia revelación de Dios y de él mismo. Las palabras parecen tan sencillas. Sin embargo, hay un mundo de verdad en ellas acerca del Dios que habla de esta manera de sí mismo.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665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“YO SOY”,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dice Dios. Él es un “YO”, es decir, </a:t>
            </a:r>
            <a:r>
              <a:rPr lang="es-ES" sz="1100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un ser personal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No es simplemente una fuerza indefinida o un poder mágica en alguna parte de la naturaleza, como tantos creen. Como persona, él se compara a una persona que piensa, siente, habla, decide, actúa, al igual que otras personas.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846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“YO SOY EL QUE SOY.” 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Estas palabras también respiran un espíritu de </a:t>
            </a:r>
            <a:r>
              <a:rPr lang="es-ES" sz="1100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independencia absoluta.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Dios se mueve con una libertad sin límites.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836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“YO SOY”, 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dice Dios. Dios es </a:t>
            </a:r>
            <a:r>
              <a:rPr lang="es-ES" sz="1100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eterno, constante e inmutable (no se cambia)</a:t>
            </a: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Las Escrituras se refieren a este “YO SOY” con mucha frecuencia.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el libro de Apocalipsis, Dios dice: “Yo soy el Alfa y la Omega, principio y fin… el que era u que ha de venir, el Todopoderoso (1:8). 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Juan 8:58, Jesús dice de sí mismo: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“Antes que Abraham fuera, yo soy”.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autor de Hebreos afirma que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“Jesucristo es el miso ayer, hoy y por los siglos” (13:8).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Por medio del profeta Malaquías, Dios declara: 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“Yo, Jehová, no cambio” (3:6).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Para Moisés y para los israelitas, las cualidades que Dios revela aquí tenían el propósito de asegurarle al pueblo de Dios que las promesas de gracias y misericordia que les fueron dados a sus padres todavía eran vigentes. Dios no las había olvidado. Ahora estaba a punto de demostrarles que cada una de estas promesas de gracia iba a ser cumplida.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90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el idioma hebreo (hablado por los israelitas, el idioma original del Antiguo Testamento) hay algo más de gran significado en el “YO SOY” de Dios.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Las letras de la raíz hebrea para la expresión “yo soy” son las mismas letras que se usan en la palabra hebrea que traducimos como “Jehová,” el Señor o Yahveh.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Este nombre ya apareció en Génesis 2:4. También Dios lo usó cuando se reveló a Abraham. Este era el Dios del pacto, el Dios de gracia gratuita y fiel.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Así que el “Yo soy el que soy” era la manera en que Dios les decía a Moisés y a los israelitas que él era el mismo Dios del pacto que en gracias y misericordia los había escogido para que fueran su pueblo, el que con seguridad iba a cumplir todas las promesas que les había hecho.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 los versículos 14 y 15 de este texto, Dios relaciona íntimamente su “YO SOY” y el nombre “Jehová, el Dios de vuestros padres”, y dice: </a:t>
            </a:r>
            <a:r>
              <a:rPr lang="es-ES" sz="18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“Este es mi nombre para siempre; este es mi memorial por lo siglos.”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 esa certeza él envía a Moisés para visitar a los ancianos de Israel, como lo vamos a ver en los versículos siguientes.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1085850" indent="0" algn="just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Wendland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 H. (1998). Éxodo. (L. A.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Schaller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J. C.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Jeske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Eds.) (pp. 24–25). Milwaukee, WI: Editorial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Northwestern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CONCLUSIÓN Y ORACIÓN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Salmo 27:1 </a:t>
            </a:r>
            <a:r>
              <a:rPr lang="es-ES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Señor</a:t>
            </a:r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es mi luz y mi salvación; ¿a quién podría yo temer? </a:t>
            </a:r>
            <a:r>
              <a:rPr lang="es-ES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Señor</a:t>
            </a:r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es la fortaleza de mi vida; ¿quién podría infundirme miedo?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Hoy vimos como Dios llamó a Moisés para un propósito grande, para la gloria de Dios y para el bien de su pueblo. Lo que es importante aquí es quién está haciendo la llamada. Jehová / el Señor/ </a:t>
            </a:r>
            <a:r>
              <a:rPr lang="es-ES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Yahweh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Dios también nos ha llamado a nosotros a vivir como sus discípulos, compartiendo su plan de salvación en nuestras casa y ciudades.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Cómo </a:t>
            </a:r>
            <a:r>
              <a:rPr lang="es-ES" sz="18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Moises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no merecemos esta llamada ni sería posible cumplir con la llamada aparte del gran poder de Dios. Pero, Dios en su misericordia nos invita a ser parte de su reino.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¿Y que podemos decir en respuesta? Salmo 27:1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57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1. Encargar la tarea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Vea el siguiente video de instrucción para la Lección 2: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https://www.youtube.com/watch?v=-zFrbfyWb00</a:t>
            </a: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Lea Éxodo 10:23-12:47 en sus Biblias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¿Cuál es una pregunta que podrías utilizar para “Captar” la atención de alguien, para luego contarle la historia del Éxodo?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2. Compartir la oración de clausura o la bendición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3. Despedida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b="1" u="sng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 LA LECCIÓN </a:t>
            </a:r>
            <a:r>
              <a:rPr lang="es-ES" sz="11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(1 minuto)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Toma un minuto para presentarles los objetivos de la primera lección.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 el propósito del curso </a:t>
            </a:r>
            <a:r>
              <a:rPr lang="es-ES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Biblia: Una Nación Elegida.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Usar el método de las 4 “C” para leer y entender Éxodo 2:23-3:20.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Examinar el significado del nombre de Dios. 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Empezamos con Objetivo #1:</a:t>
            </a:r>
          </a:p>
          <a:p>
            <a:pPr marL="457200" marR="0" lvl="1" indent="0"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es-ES" sz="11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s-ES" sz="11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 el propósito del curso </a:t>
            </a:r>
            <a:r>
              <a:rPr lang="es-ES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Biblia: Una Nación Elegida.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Descripción del curso: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Biblia: Una Nación Elegida es uno de los seis cursos en la serie “La Biblia” en Discipulado 1.  Son tres cursos del Antiguo Testamento y tres del Nuevo.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Este es el segundo del Antiguo Testamento y se enfoca en las historias claves del Antiguo Testamento desde Moisés y el Éxodo hasta la construcción del templo en los días del Rey Salomón.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13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Biblia: 3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 del 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perfeccionando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C.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“El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“Ley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Sacramentos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entre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titulada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Dos.”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tema principal de este curso viene de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 27:1 </a:t>
            </a:r>
            <a:r>
              <a:rPr lang="es-E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Señor es mi luz y mi salvación; ¿a quién podría yo temer? El Señor es la fortaleza de mi vida; ¿quién podría infundirme miedo?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este curso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veremos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creyentes siendo llamados a hacer grandes cosas, no por sus propias fuerzas u obras sino por las de Dios.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Veremos la mano salvadora de Dios dando victoria en la opresión y la batalla.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 veremos la Palabra de Dios dada a su pueblo para ser su luz y verdad.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decimos en respuesta al Dios que también nos llama, nos salva y nos guía? Salmo 27:1.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Alabado sea nuestro Señor que nos da más de lo que merecemos o podemos pedir.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respuesta a la gracia de nuestro Señor, también tenemos la oportunidad en este curso de practicar como compartir la bondad y la verdad de Dios con los demás.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Mientras leemos historias claves, practicaremos el método de las Cuatro “C” que nos ayudará a comprender, aplicar y compartir la Palabra de Dios de forma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Cristocéntica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Enfocaremos especialmente en el paso de “Captar” para desarrollar nuestras habilidades para captar la atención de otros para poder compartir el amor de Dios con ellos.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Objetivos del curso: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Leeremos historias clave del Antiguo Testamento, desde la época de Moisés el Rey Salomón, utilizando el método de las Cuatro “C”: Captar, Contar, Considerar, Consolidar.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Explicaremos la importancia del primer paso de las 4 C – “Captar” y practicaremos captando la atención de los demás para compartir la Palabra con ellos en diversos contextos.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Proyecto final del curso: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proyecto final incluye un modelo el mismo que guía a los estudiantes a demonstrar sus habilidades al momento de captar una historia bíblica para diversas audiencias.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43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771EC76-B941-F4FD-0906-1C2FDCF91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ames and numbers&#10;&#10;Description automatically generated">
            <a:extLst>
              <a:ext uri="{FF2B5EF4-FFF2-40B4-BE49-F238E27FC236}">
                <a16:creationId xmlns:a16="http://schemas.microsoft.com/office/drawing/2014/main" id="{74E46053-1EC0-6E5F-FA7F-4F12DCE0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en Ended Questions Examples + Why To Ask Them">
            <a:extLst>
              <a:ext uri="{FF2B5EF4-FFF2-40B4-BE49-F238E27FC236}">
                <a16:creationId xmlns:a16="http://schemas.microsoft.com/office/drawing/2014/main" id="{11C8D655-96D1-B117-D1A2-49CFCD78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3870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7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curso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para leer y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entender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Éxodo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2:23-3:20.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Examinar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significado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nombre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Dios.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16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ac1ba269cb_0_0"/>
          <p:cNvGrpSpPr/>
          <p:nvPr/>
        </p:nvGrpSpPr>
        <p:grpSpPr>
          <a:xfrm>
            <a:off x="4073242" y="545190"/>
            <a:ext cx="5958205" cy="5415279"/>
            <a:chOff x="1084897" y="1693"/>
            <a:chExt cx="5958205" cy="5415279"/>
          </a:xfrm>
        </p:grpSpPr>
        <p:sp>
          <p:nvSpPr>
            <p:cNvPr id="209" name="Google Shape;209;g2ac1ba269cb_0_0"/>
            <p:cNvSpPr/>
            <p:nvPr/>
          </p:nvSpPr>
          <p:spPr>
            <a:xfrm rot="10800000">
              <a:off x="1638002" y="176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ac1ba269cb_0_0"/>
            <p:cNvSpPr txBox="1"/>
            <p:nvPr/>
          </p:nvSpPr>
          <p:spPr>
            <a:xfrm>
              <a:off x="1914524" y="169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CAPTAR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ac1ba269cb_0_0"/>
            <p:cNvSpPr/>
            <p:nvPr/>
          </p:nvSpPr>
          <p:spPr>
            <a:xfrm>
              <a:off x="1084897" y="169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ac1ba269cb_0_0"/>
            <p:cNvSpPr/>
            <p:nvPr/>
          </p:nvSpPr>
          <p:spPr>
            <a:xfrm rot="10800000">
              <a:off x="1638002" y="143813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g2ac1ba269cb_0_0"/>
            <p:cNvSpPr txBox="1"/>
            <p:nvPr/>
          </p:nvSpPr>
          <p:spPr>
            <a:xfrm>
              <a:off x="1914524" y="143806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endParaRPr sz="4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ac1ba269cb_0_0"/>
            <p:cNvSpPr/>
            <p:nvPr/>
          </p:nvSpPr>
          <p:spPr>
            <a:xfrm>
              <a:off x="1084897" y="143806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ac1ba269cb_0_0"/>
            <p:cNvSpPr/>
            <p:nvPr/>
          </p:nvSpPr>
          <p:spPr>
            <a:xfrm rot="10800000">
              <a:off x="1638002" y="287450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g2ac1ba269cb_0_0"/>
            <p:cNvSpPr txBox="1"/>
            <p:nvPr/>
          </p:nvSpPr>
          <p:spPr>
            <a:xfrm>
              <a:off x="1914524" y="287443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CONSIDERAR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g2ac1ba269cb_0_0"/>
            <p:cNvSpPr/>
            <p:nvPr/>
          </p:nvSpPr>
          <p:spPr>
            <a:xfrm>
              <a:off x="1084897" y="287443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g2ac1ba269cb_0_0"/>
            <p:cNvSpPr/>
            <p:nvPr/>
          </p:nvSpPr>
          <p:spPr>
            <a:xfrm rot="10800000">
              <a:off x="1638002" y="431087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g2ac1ba269cb_0_0"/>
            <p:cNvSpPr txBox="1"/>
            <p:nvPr/>
          </p:nvSpPr>
          <p:spPr>
            <a:xfrm>
              <a:off x="1914524" y="431080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CONSOLIDAR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g2ac1ba269cb_0_0"/>
            <p:cNvSpPr/>
            <p:nvPr/>
          </p:nvSpPr>
          <p:spPr>
            <a:xfrm>
              <a:off x="1084897" y="431080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Google Shape;221;g2ac1ba269cb_0_0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5B26"/>
              </a:gs>
              <a:gs pos="50000">
                <a:srgbClr val="008437"/>
              </a:gs>
              <a:gs pos="100000">
                <a:srgbClr val="009F43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ac1ba269cb_0_0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ac1ba269cb_0_0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ac1ba269cb_0_0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ac1ba269cb_0_0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ac1ba269cb_0_0"/>
          <p:cNvGrpSpPr/>
          <p:nvPr/>
        </p:nvGrpSpPr>
        <p:grpSpPr>
          <a:xfrm>
            <a:off x="4073242" y="545190"/>
            <a:ext cx="5958205" cy="5415279"/>
            <a:chOff x="1084897" y="1693"/>
            <a:chExt cx="5958205" cy="5415279"/>
          </a:xfrm>
        </p:grpSpPr>
        <p:sp>
          <p:nvSpPr>
            <p:cNvPr id="209" name="Google Shape;209;g2ac1ba269cb_0_0"/>
            <p:cNvSpPr/>
            <p:nvPr/>
          </p:nvSpPr>
          <p:spPr>
            <a:xfrm rot="10800000">
              <a:off x="1638002" y="176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ac1ba269cb_0_0"/>
            <p:cNvSpPr txBox="1"/>
            <p:nvPr/>
          </p:nvSpPr>
          <p:spPr>
            <a:xfrm>
              <a:off x="1914524" y="169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CAPTAR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ac1ba269cb_0_0"/>
            <p:cNvSpPr/>
            <p:nvPr/>
          </p:nvSpPr>
          <p:spPr>
            <a:xfrm>
              <a:off x="1084897" y="169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ac1ba269cb_0_0"/>
            <p:cNvSpPr/>
            <p:nvPr/>
          </p:nvSpPr>
          <p:spPr>
            <a:xfrm rot="10800000">
              <a:off x="1638002" y="143813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ac1ba269cb_0_0"/>
            <p:cNvSpPr/>
            <p:nvPr/>
          </p:nvSpPr>
          <p:spPr>
            <a:xfrm>
              <a:off x="1084897" y="143806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ac1ba269cb_0_0"/>
            <p:cNvSpPr/>
            <p:nvPr/>
          </p:nvSpPr>
          <p:spPr>
            <a:xfrm rot="10800000">
              <a:off x="1638002" y="287450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g2ac1ba269cb_0_0"/>
            <p:cNvSpPr/>
            <p:nvPr/>
          </p:nvSpPr>
          <p:spPr>
            <a:xfrm>
              <a:off x="1084897" y="287443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g2ac1ba269cb_0_0"/>
            <p:cNvSpPr/>
            <p:nvPr/>
          </p:nvSpPr>
          <p:spPr>
            <a:xfrm rot="10800000">
              <a:off x="1638002" y="431087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g2ac1ba269cb_0_0"/>
            <p:cNvSpPr/>
            <p:nvPr/>
          </p:nvSpPr>
          <p:spPr>
            <a:xfrm>
              <a:off x="1084897" y="431080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Google Shape;221;g2ac1ba269cb_0_0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5B26"/>
              </a:gs>
              <a:gs pos="50000">
                <a:srgbClr val="008437"/>
              </a:gs>
              <a:gs pos="100000">
                <a:srgbClr val="009F43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ac1ba269cb_0_0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ac1ba269cb_0_0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ac1ba269cb_0_0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ac1ba269cb_0_0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6296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Éxodo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2:23-3:20)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Green Question Mark PNG Transparent Images Free Download | Vector Files |  Pngtree">
            <a:extLst>
              <a:ext uri="{FF2B5EF4-FFF2-40B4-BE49-F238E27FC236}">
                <a16:creationId xmlns:a16="http://schemas.microsoft.com/office/drawing/2014/main" id="{C60CFC2C-04B1-91EE-53BE-9F5ECA3C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22" y="2613882"/>
            <a:ext cx="2780065" cy="27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Éxodo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2:23-3:20)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643738" y="3216495"/>
            <a:ext cx="999407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¿Alguna vez usted ha sentido que</a:t>
            </a:r>
          </a:p>
          <a:p>
            <a:pPr algn="ctr"/>
            <a:r>
              <a: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su vida le falta un propósito? 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Green Question Mark PNG Transparent Images Free Download | Vector Files |  Pngtree">
            <a:extLst>
              <a:ext uri="{FF2B5EF4-FFF2-40B4-BE49-F238E27FC236}">
                <a16:creationId xmlns:a16="http://schemas.microsoft.com/office/drawing/2014/main" id="{0668AA95-6E40-C5C9-A66A-79BC1225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28" y="362721"/>
            <a:ext cx="1802987" cy="18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6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ac1ba269cb_0_0"/>
          <p:cNvGrpSpPr/>
          <p:nvPr/>
        </p:nvGrpSpPr>
        <p:grpSpPr>
          <a:xfrm>
            <a:off x="4073242" y="545190"/>
            <a:ext cx="5958205" cy="5415279"/>
            <a:chOff x="1084897" y="1693"/>
            <a:chExt cx="5958205" cy="5415279"/>
          </a:xfrm>
        </p:grpSpPr>
        <p:sp>
          <p:nvSpPr>
            <p:cNvPr id="209" name="Google Shape;209;g2ac1ba269cb_0_0"/>
            <p:cNvSpPr/>
            <p:nvPr/>
          </p:nvSpPr>
          <p:spPr>
            <a:xfrm rot="10800000">
              <a:off x="1638002" y="176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ac1ba269cb_0_0"/>
            <p:cNvSpPr txBox="1"/>
            <p:nvPr/>
          </p:nvSpPr>
          <p:spPr>
            <a:xfrm>
              <a:off x="1914524" y="169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CAPTAR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ac1ba269cb_0_0"/>
            <p:cNvSpPr/>
            <p:nvPr/>
          </p:nvSpPr>
          <p:spPr>
            <a:xfrm>
              <a:off x="1084897" y="169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ac1ba269cb_0_0"/>
            <p:cNvSpPr/>
            <p:nvPr/>
          </p:nvSpPr>
          <p:spPr>
            <a:xfrm rot="10800000">
              <a:off x="1638002" y="143813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g2ac1ba269cb_0_0"/>
            <p:cNvSpPr txBox="1"/>
            <p:nvPr/>
          </p:nvSpPr>
          <p:spPr>
            <a:xfrm>
              <a:off x="1914524" y="143806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endParaRPr sz="4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ac1ba269cb_0_0"/>
            <p:cNvSpPr/>
            <p:nvPr/>
          </p:nvSpPr>
          <p:spPr>
            <a:xfrm>
              <a:off x="1084897" y="143806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ac1ba269cb_0_0"/>
            <p:cNvSpPr/>
            <p:nvPr/>
          </p:nvSpPr>
          <p:spPr>
            <a:xfrm rot="10800000">
              <a:off x="1638002" y="287450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g2ac1ba269cb_0_0"/>
            <p:cNvSpPr/>
            <p:nvPr/>
          </p:nvSpPr>
          <p:spPr>
            <a:xfrm>
              <a:off x="1084897" y="287443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g2ac1ba269cb_0_0"/>
            <p:cNvSpPr/>
            <p:nvPr/>
          </p:nvSpPr>
          <p:spPr>
            <a:xfrm rot="10800000">
              <a:off x="1638002" y="431087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g2ac1ba269cb_0_0"/>
            <p:cNvSpPr/>
            <p:nvPr/>
          </p:nvSpPr>
          <p:spPr>
            <a:xfrm>
              <a:off x="1084897" y="431080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Google Shape;221;g2ac1ba269cb_0_0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5B26"/>
              </a:gs>
              <a:gs pos="50000">
                <a:srgbClr val="008437"/>
              </a:gs>
              <a:gs pos="100000">
                <a:srgbClr val="009F43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ac1ba269cb_0_0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ac1ba269cb_0_0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ac1ba269cb_0_0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ac1ba269cb_0_0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5095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unday: The God Who Hears | Sabbath School Net">
            <a:extLst>
              <a:ext uri="{FF2B5EF4-FFF2-40B4-BE49-F238E27FC236}">
                <a16:creationId xmlns:a16="http://schemas.microsoft.com/office/drawing/2014/main" id="{6B02B627-0857-12BD-6CDE-5BB356D8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0" y="289924"/>
            <a:ext cx="5039728" cy="63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Exodus 3: Lessons from Moses' Encounter with Jesus at the Burning Bush">
            <a:extLst>
              <a:ext uri="{FF2B5EF4-FFF2-40B4-BE49-F238E27FC236}">
                <a16:creationId xmlns:a16="http://schemas.microsoft.com/office/drawing/2014/main" id="{79F2B0ED-019C-DB82-ABBB-2BE3242DD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92" b="8172"/>
          <a:stretch/>
        </p:blipFill>
        <p:spPr bwMode="auto">
          <a:xfrm>
            <a:off x="3798093" y="22671"/>
            <a:ext cx="4873959" cy="68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7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sign&#10;&#10;Description automatically generated">
            <a:extLst>
              <a:ext uri="{FF2B5EF4-FFF2-40B4-BE49-F238E27FC236}">
                <a16:creationId xmlns:a16="http://schemas.microsoft.com/office/drawing/2014/main" id="{87DA889C-031E-BEC9-D1C5-1441EC59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Éxodo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2:23-3:20)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Moses and the Burning Bushes">
            <a:extLst>
              <a:ext uri="{FF2B5EF4-FFF2-40B4-BE49-F238E27FC236}">
                <a16:creationId xmlns:a16="http://schemas.microsoft.com/office/drawing/2014/main" id="{ADB671BA-3CC7-6D83-6B8E-8AE40C81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15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7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ac1ba269cb_0_0"/>
          <p:cNvGrpSpPr/>
          <p:nvPr/>
        </p:nvGrpSpPr>
        <p:grpSpPr>
          <a:xfrm>
            <a:off x="4073242" y="545190"/>
            <a:ext cx="5958205" cy="5415279"/>
            <a:chOff x="1084897" y="1693"/>
            <a:chExt cx="5958205" cy="5415279"/>
          </a:xfrm>
        </p:grpSpPr>
        <p:sp>
          <p:nvSpPr>
            <p:cNvPr id="209" name="Google Shape;209;g2ac1ba269cb_0_0"/>
            <p:cNvSpPr/>
            <p:nvPr/>
          </p:nvSpPr>
          <p:spPr>
            <a:xfrm rot="10800000">
              <a:off x="1638002" y="176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ac1ba269cb_0_0"/>
            <p:cNvSpPr txBox="1"/>
            <p:nvPr/>
          </p:nvSpPr>
          <p:spPr>
            <a:xfrm>
              <a:off x="1914524" y="169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CAPTAR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ac1ba269cb_0_0"/>
            <p:cNvSpPr/>
            <p:nvPr/>
          </p:nvSpPr>
          <p:spPr>
            <a:xfrm>
              <a:off x="1084897" y="169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ac1ba269cb_0_0"/>
            <p:cNvSpPr/>
            <p:nvPr/>
          </p:nvSpPr>
          <p:spPr>
            <a:xfrm rot="10800000">
              <a:off x="1638002" y="143813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g2ac1ba269cb_0_0"/>
            <p:cNvSpPr txBox="1"/>
            <p:nvPr/>
          </p:nvSpPr>
          <p:spPr>
            <a:xfrm>
              <a:off x="1914524" y="143806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endParaRPr sz="4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ac1ba269cb_0_0"/>
            <p:cNvSpPr/>
            <p:nvPr/>
          </p:nvSpPr>
          <p:spPr>
            <a:xfrm>
              <a:off x="1084897" y="143806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ac1ba269cb_0_0"/>
            <p:cNvSpPr/>
            <p:nvPr/>
          </p:nvSpPr>
          <p:spPr>
            <a:xfrm rot="10800000">
              <a:off x="1638002" y="287450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g2ac1ba269cb_0_0"/>
            <p:cNvSpPr txBox="1"/>
            <p:nvPr/>
          </p:nvSpPr>
          <p:spPr>
            <a:xfrm>
              <a:off x="1914524" y="287443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CONSIDERAR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g2ac1ba269cb_0_0"/>
            <p:cNvSpPr/>
            <p:nvPr/>
          </p:nvSpPr>
          <p:spPr>
            <a:xfrm>
              <a:off x="1084897" y="287443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g2ac1ba269cb_0_0"/>
            <p:cNvSpPr/>
            <p:nvPr/>
          </p:nvSpPr>
          <p:spPr>
            <a:xfrm rot="10800000">
              <a:off x="1638002" y="431087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g2ac1ba269cb_0_0"/>
            <p:cNvSpPr/>
            <p:nvPr/>
          </p:nvSpPr>
          <p:spPr>
            <a:xfrm>
              <a:off x="1084897" y="431080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Google Shape;221;g2ac1ba269cb_0_0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5B26"/>
              </a:gs>
              <a:gs pos="50000">
                <a:srgbClr val="008437"/>
              </a:gs>
              <a:gs pos="100000">
                <a:srgbClr val="009F43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ac1ba269cb_0_0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ac1ba269cb_0_0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ac1ba269cb_0_0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ac1ba269cb_0_0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3668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6897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soluciona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ac1ba269cb_0_0"/>
          <p:cNvGrpSpPr/>
          <p:nvPr/>
        </p:nvGrpSpPr>
        <p:grpSpPr>
          <a:xfrm>
            <a:off x="4073242" y="545190"/>
            <a:ext cx="5958205" cy="5415279"/>
            <a:chOff x="1084897" y="1693"/>
            <a:chExt cx="5958205" cy="5415279"/>
          </a:xfrm>
        </p:grpSpPr>
        <p:sp>
          <p:nvSpPr>
            <p:cNvPr id="209" name="Google Shape;209;g2ac1ba269cb_0_0"/>
            <p:cNvSpPr/>
            <p:nvPr/>
          </p:nvSpPr>
          <p:spPr>
            <a:xfrm rot="10800000">
              <a:off x="1638002" y="176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g2ac1ba269cb_0_0"/>
            <p:cNvSpPr txBox="1"/>
            <p:nvPr/>
          </p:nvSpPr>
          <p:spPr>
            <a:xfrm>
              <a:off x="1914524" y="169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CAPTAR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ac1ba269cb_0_0"/>
            <p:cNvSpPr/>
            <p:nvPr/>
          </p:nvSpPr>
          <p:spPr>
            <a:xfrm>
              <a:off x="1084897" y="169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g2ac1ba269cb_0_0"/>
            <p:cNvSpPr/>
            <p:nvPr/>
          </p:nvSpPr>
          <p:spPr>
            <a:xfrm rot="10800000">
              <a:off x="1638002" y="143813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g2ac1ba269cb_0_0"/>
            <p:cNvSpPr txBox="1"/>
            <p:nvPr/>
          </p:nvSpPr>
          <p:spPr>
            <a:xfrm>
              <a:off x="1914524" y="143806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endParaRPr sz="4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g2ac1ba269cb_0_0"/>
            <p:cNvSpPr/>
            <p:nvPr/>
          </p:nvSpPr>
          <p:spPr>
            <a:xfrm>
              <a:off x="1084897" y="143806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g2ac1ba269cb_0_0"/>
            <p:cNvSpPr/>
            <p:nvPr/>
          </p:nvSpPr>
          <p:spPr>
            <a:xfrm rot="10800000">
              <a:off x="1638002" y="287450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g2ac1ba269cb_0_0"/>
            <p:cNvSpPr txBox="1"/>
            <p:nvPr/>
          </p:nvSpPr>
          <p:spPr>
            <a:xfrm>
              <a:off x="1914524" y="287443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CONSIDERAR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g2ac1ba269cb_0_0"/>
            <p:cNvSpPr/>
            <p:nvPr/>
          </p:nvSpPr>
          <p:spPr>
            <a:xfrm>
              <a:off x="1084897" y="287443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g2ac1ba269cb_0_0"/>
            <p:cNvSpPr/>
            <p:nvPr/>
          </p:nvSpPr>
          <p:spPr>
            <a:xfrm rot="10800000">
              <a:off x="1638002" y="4310872"/>
              <a:ext cx="5405100" cy="11061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DD8B"/>
                </a:gs>
                <a:gs pos="50000">
                  <a:srgbClr val="FFE8B8"/>
                </a:gs>
                <a:gs pos="100000">
                  <a:srgbClr val="FFF2DC"/>
                </a:gs>
              </a:gsLst>
              <a:lin ang="5400012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g2ac1ba269cb_0_0"/>
            <p:cNvSpPr txBox="1"/>
            <p:nvPr/>
          </p:nvSpPr>
          <p:spPr>
            <a:xfrm>
              <a:off x="1914524" y="4310803"/>
              <a:ext cx="5128500" cy="11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7775" tIns="160000" rIns="2987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4200"/>
                <a:buFont typeface="Overlock"/>
                <a:buNone/>
              </a:pPr>
              <a:r>
                <a:rPr lang="en-US" sz="42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CONSOLIDAR</a:t>
              </a:r>
              <a:endParaRPr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g2ac1ba269cb_0_0"/>
            <p:cNvSpPr/>
            <p:nvPr/>
          </p:nvSpPr>
          <p:spPr>
            <a:xfrm>
              <a:off x="1084897" y="4310803"/>
              <a:ext cx="1106100" cy="1106100"/>
            </a:xfrm>
            <a:prstGeom prst="ellipse">
              <a:avLst/>
            </a:prstGeom>
            <a:solidFill>
              <a:srgbClr val="59595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Google Shape;221;g2ac1ba269cb_0_0"/>
          <p:cNvSpPr/>
          <p:nvPr/>
        </p:nvSpPr>
        <p:spPr>
          <a:xfrm>
            <a:off x="887993" y="1015809"/>
            <a:ext cx="3047100" cy="458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5B26"/>
              </a:gs>
              <a:gs pos="50000">
                <a:srgbClr val="008437"/>
              </a:gs>
              <a:gs pos="100000">
                <a:srgbClr val="009F43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Las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ac1ba269cb_0_0"/>
          <p:cNvSpPr txBox="1"/>
          <p:nvPr/>
        </p:nvSpPr>
        <p:spPr>
          <a:xfrm>
            <a:off x="4243431" y="46121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g2ac1ba269cb_0_0"/>
          <p:cNvSpPr txBox="1"/>
          <p:nvPr/>
        </p:nvSpPr>
        <p:spPr>
          <a:xfrm>
            <a:off x="4264338" y="193138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g2ac1ba269cb_0_0"/>
          <p:cNvSpPr txBox="1"/>
          <p:nvPr/>
        </p:nvSpPr>
        <p:spPr>
          <a:xfrm>
            <a:off x="4264337" y="338470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g2ac1ba269cb_0_0"/>
          <p:cNvSpPr txBox="1"/>
          <p:nvPr/>
        </p:nvSpPr>
        <p:spPr>
          <a:xfrm>
            <a:off x="4265036" y="4838033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3BB3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99208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602241" y="81959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1" name="Google Shape;121;p4"/>
          <p:cNvCxnSpPr/>
          <p:nvPr/>
        </p:nvCxnSpPr>
        <p:spPr>
          <a:xfrm>
            <a:off x="3602241" y="2074387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602242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propósito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curso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para leer y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entender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Éxodo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2:23-3:20.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Examinar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significado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nombre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Dios.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43738" y="3216495"/>
            <a:ext cx="999407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¿Qué significa el nombre Dios?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053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43738" y="3216495"/>
            <a:ext cx="999407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“YO SOY EL QUE SOY.”</a:t>
            </a:r>
            <a:r>
              <a:rPr lang="es-E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4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13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43738" y="2597063"/>
            <a:ext cx="999407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ES" sz="4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</a:t>
            </a:r>
            <a:r>
              <a:rPr lang="es-E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</a:p>
          <a:p>
            <a:pPr algn="ctr"/>
            <a:endParaRPr lang="es-ES" sz="4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ser personal</a:t>
            </a:r>
            <a: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178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43738" y="2597063"/>
            <a:ext cx="999407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ES" sz="4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 SOY EL QUE SOY.”</a:t>
            </a:r>
          </a:p>
          <a:p>
            <a:pPr algn="ctr"/>
            <a:endParaRPr lang="es-ES" sz="4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4400" i="1" dirty="0">
                <a:latin typeface="Calibri" panose="020F0502020204030204" pitchFamily="34" charset="0"/>
                <a:ea typeface="Calibri" panose="020F0502020204030204" pitchFamily="34" charset="0"/>
              </a:rPr>
              <a:t>Independencia absoluta</a:t>
            </a:r>
            <a: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746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43738" y="2597063"/>
            <a:ext cx="999407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ES" sz="4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 SOY”</a:t>
            </a:r>
            <a:endParaRPr lang="es-ES" sz="4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s-ES" sz="4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Eterno, constante e inmutable</a:t>
            </a:r>
            <a: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4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93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CCF853-9151-4560-BB58-6630C4E5D4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1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7382" y="3349413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Zarza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Ardiente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127382" y="4198335"/>
            <a:ext cx="50178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Éxodo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2:23 – 3:20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-169649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2275770" y="3814112"/>
            <a:ext cx="822471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tema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principal: Salmo 27:1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>
            <a:off x="2275770" y="484695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6"/>
          <p:cNvSpPr txBox="1"/>
          <p:nvPr/>
        </p:nvSpPr>
        <p:spPr>
          <a:xfrm>
            <a:off x="2275770" y="5039611"/>
            <a:ext cx="91542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Señor </a:t>
            </a:r>
            <a:r>
              <a:rPr lang="es-E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mi luz y mi salvación; ¿a quién podría yo temer? </a:t>
            </a:r>
            <a:r>
              <a:rPr lang="es-ES" sz="32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Señor </a:t>
            </a:r>
            <a:r>
              <a:rPr lang="es-E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la fortaleza de mi vida; ¿quién podría infundirme miedo?</a:t>
            </a:r>
            <a:r>
              <a:rPr lang="es-E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279444" y="4823252"/>
            <a:ext cx="114817" cy="2034748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647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/>
        </p:nvSpPr>
        <p:spPr>
          <a:xfrm>
            <a:off x="2477430" y="10402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9" name="Google Shape;539;p30"/>
          <p:cNvCxnSpPr/>
          <p:nvPr/>
        </p:nvCxnSpPr>
        <p:spPr>
          <a:xfrm>
            <a:off x="2477430" y="2248131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1" name="Google Shape;541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0"/>
          <p:cNvSpPr txBox="1"/>
          <p:nvPr/>
        </p:nvSpPr>
        <p:spPr>
          <a:xfrm>
            <a:off x="2477429" y="2851800"/>
            <a:ext cx="8701847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</a:t>
            </a:r>
            <a:endParaRPr sz="3600" dirty="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Éxodo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10:23-12:47</a:t>
            </a:r>
          </a:p>
          <a:p>
            <a:pPr marL="457200" indent="-457200">
              <a:spcBef>
                <a:spcPts val="600"/>
              </a:spcBef>
              <a:buClr>
                <a:schemeClr val="dk1"/>
              </a:buClr>
              <a:buSzPts val="3200"/>
              <a:buFont typeface="Lato"/>
              <a:buChar char="•"/>
            </a:pPr>
            <a:r>
              <a:rPr lang="es-ES" sz="36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¿Cuál es una pregunta que podrías utilizar para “Captar” la atención de alguien, para luego contarle la historia del Éxodo? 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5" name="Google Shape;545;p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851564" y="719479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1" name="Google Shape;551;p31"/>
          <p:cNvCxnSpPr/>
          <p:nvPr/>
        </p:nvCxnSpPr>
        <p:spPr>
          <a:xfrm>
            <a:off x="3851564" y="1915622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5673C-55E9-1408-6501-2544C59FC768}"/>
              </a:ext>
            </a:extLst>
          </p:cNvPr>
          <p:cNvSpPr txBox="1"/>
          <p:nvPr/>
        </p:nvSpPr>
        <p:spPr>
          <a:xfrm>
            <a:off x="3380509" y="2353193"/>
            <a:ext cx="7660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bendiga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guarde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resplandecer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misericordia. Vuelve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conceda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paz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Amén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600" i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Números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6:24-26)</a:t>
            </a:r>
            <a:endParaRPr lang="es-ES" sz="36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Identificar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propósito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curso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para leer y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entender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Éxodo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2:23-3:20.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Examinar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significado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nombre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Dios.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, sign&#10;&#10;Description automatically generated">
            <a:extLst>
              <a:ext uri="{FF2B5EF4-FFF2-40B4-BE49-F238E27FC236}">
                <a16:creationId xmlns:a16="http://schemas.microsoft.com/office/drawing/2014/main" id="{87DA889C-031E-BEC9-D1C5-1441EC590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8811229" y="1803633"/>
            <a:ext cx="2512632" cy="110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7"/>
          <p:cNvGrpSpPr/>
          <p:nvPr/>
        </p:nvGrpSpPr>
        <p:grpSpPr>
          <a:xfrm>
            <a:off x="406975" y="815975"/>
            <a:ext cx="10297419" cy="4973409"/>
            <a:chOff x="37158" y="274036"/>
            <a:chExt cx="9935757" cy="4973409"/>
          </a:xfrm>
        </p:grpSpPr>
        <p:sp>
          <p:nvSpPr>
            <p:cNvPr id="169" name="Google Shape;169;p7"/>
            <p:cNvSpPr/>
            <p:nvPr/>
          </p:nvSpPr>
          <p:spPr>
            <a:xfrm>
              <a:off x="2048937" y="2809731"/>
              <a:ext cx="2499444" cy="19141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4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219954" y="3688124"/>
              <a:ext cx="157411" cy="157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048937" y="2809731"/>
              <a:ext cx="2499444" cy="605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094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3234367" y="3048141"/>
              <a:ext cx="128585" cy="128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048937" y="2106345"/>
              <a:ext cx="2499444" cy="7033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094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3233746" y="2393125"/>
              <a:ext cx="129826" cy="12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048937" y="797553"/>
              <a:ext cx="2499444" cy="20121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094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3218441" y="1723423"/>
              <a:ext cx="160437" cy="16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7158" y="2163559"/>
              <a:ext cx="2731215" cy="1292343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37158" y="2163559"/>
              <a:ext cx="2731215" cy="1292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Overlock"/>
                <a:buNone/>
              </a:pPr>
              <a:r>
                <a:rPr lang="en-US" sz="2800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DISCIPULADO</a:t>
              </a:r>
              <a:br>
                <a:rPr lang="en-US" sz="5300">
                  <a:solidFill>
                    <a:srgbClr val="E3BB3D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en-US" sz="1600" cap="none">
                  <a:solidFill>
                    <a:srgbClr val="E3BB3D"/>
                  </a:solidFill>
                  <a:latin typeface="Lato"/>
                  <a:ea typeface="Lato"/>
                  <a:cs typeface="Lato"/>
                  <a:sym typeface="Lato"/>
                </a:rPr>
                <a:t>13 CURSOS EN TOTAL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4548382" y="274036"/>
              <a:ext cx="5424533" cy="1047033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4548382" y="274036"/>
              <a:ext cx="5424533" cy="104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2600"/>
                <a:buFont typeface="Overlock"/>
                <a:buNone/>
              </a:pPr>
              <a:r>
                <a:rPr lang="en-US" sz="26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La Biblia 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Calibri"/>
                <a:buNone/>
              </a:pPr>
              <a:r>
                <a:rPr lang="en-US" sz="1600" cap="none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6 CURSOS</a:t>
              </a:r>
              <a:endParaRPr sz="1600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548382" y="1582828"/>
              <a:ext cx="5363232" cy="1047033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4548382" y="1582828"/>
              <a:ext cx="5363100" cy="10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2600"/>
                <a:buFont typeface="Overlock"/>
                <a:buNone/>
              </a:pPr>
              <a:r>
                <a:rPr lang="en-US" sz="26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Las </a:t>
              </a:r>
              <a:r>
                <a:rPr lang="en-US" sz="2600" dirty="0" err="1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Enseñanzas</a:t>
              </a:r>
              <a:r>
                <a:rPr lang="en-US" sz="26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 de Jesús 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Calibri"/>
                <a:buNone/>
              </a:pPr>
              <a:r>
                <a:rPr lang="en-US" sz="16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3 </a:t>
              </a:r>
              <a:r>
                <a:rPr lang="en-US" sz="1600" cap="none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CURSOS</a:t>
              </a:r>
              <a:endParaRPr sz="1600" cap="none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4548382" y="2891620"/>
              <a:ext cx="5329061" cy="1047033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4548382" y="2891620"/>
              <a:ext cx="5329061" cy="104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2600"/>
                <a:buFont typeface="Overlock"/>
                <a:buNone/>
              </a:pPr>
              <a:r>
                <a:rPr lang="en-US" sz="2600" dirty="0" err="1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Identificación</a:t>
              </a:r>
              <a:r>
                <a:rPr lang="en-US" sz="26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600" dirty="0" err="1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Espíritual</a:t>
              </a:r>
              <a:r>
                <a:rPr lang="en-US" sz="26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 y </a:t>
              </a:r>
              <a:r>
                <a:rPr lang="en-US" sz="2600" dirty="0" err="1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Legalismo</a:t>
              </a:r>
              <a:r>
                <a:rPr lang="en-US" sz="2600" dirty="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Calibri"/>
                <a:buNone/>
              </a:pPr>
              <a:r>
                <a:rPr lang="en-US" sz="16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r>
                <a:rPr lang="en-US" sz="1600" cap="none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 CURSOS</a:t>
              </a:r>
              <a:endParaRPr sz="1600" cap="none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4548382" y="4200412"/>
              <a:ext cx="5311958" cy="1047033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4548382" y="4200412"/>
              <a:ext cx="5311958" cy="1047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444"/>
                </a:buClr>
                <a:buSzPts val="2600"/>
                <a:buFont typeface="Overlock"/>
                <a:buNone/>
              </a:pPr>
              <a:r>
                <a:rPr lang="en-US" sz="2600">
                  <a:solidFill>
                    <a:srgbClr val="009444"/>
                  </a:solidFill>
                  <a:latin typeface="Lato"/>
                  <a:ea typeface="Lato"/>
                  <a:cs typeface="Lato"/>
                  <a:sym typeface="Lato"/>
                </a:rPr>
                <a:t>La Palabra Crece 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Calibri"/>
                <a:buNone/>
              </a:pPr>
              <a:r>
                <a:rPr lang="en-US" sz="1600" cap="none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2 CURSOS</a:t>
              </a:r>
              <a:endParaRPr sz="1600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-169649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2275770" y="3814112"/>
            <a:ext cx="822471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tema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principal: Salmo 27:1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>
            <a:off x="2275770" y="484695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6"/>
          <p:cNvSpPr txBox="1"/>
          <p:nvPr/>
        </p:nvSpPr>
        <p:spPr>
          <a:xfrm>
            <a:off x="2275770" y="5039611"/>
            <a:ext cx="91542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Señor es mi luz y mi salvación; ¿a quién podría yo temer? El Señor es la fortaleza de mi vida; ¿quién podría infundirme miedo?</a:t>
            </a:r>
            <a:r>
              <a:rPr lang="es-E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279444" y="4823252"/>
            <a:ext cx="114817" cy="2034748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2091748" y="492888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curso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>
            <a:off x="2091748" y="1581670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279444" y="4823252"/>
            <a:ext cx="114817" cy="2034748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black cross and open book&#10;&#10;Description automatically generated">
            <a:extLst>
              <a:ext uri="{FF2B5EF4-FFF2-40B4-BE49-F238E27FC236}">
                <a16:creationId xmlns:a16="http://schemas.microsoft.com/office/drawing/2014/main" id="{C552476A-A1ED-E596-ABC0-78F27B63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155430"/>
            <a:ext cx="3162300" cy="212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E6750-535E-4DA0-C276-398784D43CC8}"/>
              </a:ext>
            </a:extLst>
          </p:cNvPr>
          <p:cNvSpPr txBox="1"/>
          <p:nvPr/>
        </p:nvSpPr>
        <p:spPr>
          <a:xfrm>
            <a:off x="6694842" y="3800381"/>
            <a:ext cx="333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CAPTAR</a:t>
            </a:r>
          </a:p>
        </p:txBody>
      </p:sp>
    </p:spTree>
    <p:extLst>
      <p:ext uri="{BB962C8B-B14F-4D97-AF65-F5344CB8AC3E}">
        <p14:creationId xmlns:p14="http://schemas.microsoft.com/office/powerpoint/2010/main" val="106129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4898</Words>
  <Application>Microsoft Macintosh PowerPoint</Application>
  <PresentationFormat>Widescreen</PresentationFormat>
  <Paragraphs>384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Lato</vt:lpstr>
      <vt:lpstr>Calibri</vt:lpstr>
      <vt:lpstr>Overlock</vt:lpstr>
      <vt:lpstr>Courier New</vt:lpstr>
      <vt:lpstr>Symbol</vt:lpstr>
      <vt:lpstr>Cambria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115</cp:revision>
  <dcterms:created xsi:type="dcterms:W3CDTF">2023-11-29T19:33:05Z</dcterms:created>
  <dcterms:modified xsi:type="dcterms:W3CDTF">2024-03-14T14:38:37Z</dcterms:modified>
</cp:coreProperties>
</file>