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Overlock" panose="02000506030000020004" pitchFamily="2" charset="77"/>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irYIsGCODPDxSYogRGDNNbIIGi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81"/>
  </p:normalViewPr>
  <p:slideViewPr>
    <p:cSldViewPr snapToGrid="0">
      <p:cViewPr varScale="1">
        <p:scale>
          <a:sx n="56" d="100"/>
          <a:sy n="56" d="100"/>
        </p:scale>
        <p:origin x="21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a:t>Saludos, Bienvenidos</a:t>
            </a:r>
            <a:endParaRPr/>
          </a:p>
        </p:txBody>
      </p:sp>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https://pxhere.com/en/photo/101870</a:t>
            </a:r>
            <a:endParaRPr/>
          </a:p>
        </p:txBody>
      </p:sp>
      <p:sp>
        <p:nvSpPr>
          <p:cNvPr id="161" name="Google Shape;16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https://pxhere.com/en/photo/1440469</a:t>
            </a:r>
            <a:endParaRPr/>
          </a:p>
        </p:txBody>
      </p:sp>
      <p:sp>
        <p:nvSpPr>
          <p:cNvPr id="169" name="Google Shape;16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https://pxhere.com/en/photo/1196028</a:t>
            </a:r>
            <a:endParaRPr/>
          </a:p>
        </p:txBody>
      </p:sp>
      <p:sp>
        <p:nvSpPr>
          <p:cNvPr id="238" name="Google Shape;23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https://pxhere.com/en/photo/1294860</a:t>
            </a:r>
            <a:endParaRPr/>
          </a:p>
        </p:txBody>
      </p:sp>
      <p:sp>
        <p:nvSpPr>
          <p:cNvPr id="246" name="Google Shape;24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https://www.nicepik.com/person-sitting-with-both-hand-on-book-top-prayer-bible-christian-folded-hands-religion-free-photo-1201874</a:t>
            </a:r>
            <a:endParaRPr/>
          </a:p>
        </p:txBody>
      </p:sp>
      <p:sp>
        <p:nvSpPr>
          <p:cNvPr id="254" name="Google Shape;25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https://www.nicepik.com/black-and-white-man-person-music-black-and-white-cellphone-earphones-guy-mobile-phone-free-photo-6381</a:t>
            </a:r>
            <a:endParaRPr/>
          </a:p>
        </p:txBody>
      </p:sp>
      <p:sp>
        <p:nvSpPr>
          <p:cNvPr id="261" name="Google Shape;26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https://www.nicepik.com/dawn-landscape-sunset-hands-boys-brother-children-country-field-golden-hour-grass-free-photo-4912</a:t>
            </a:r>
            <a:endParaRPr/>
          </a:p>
        </p:txBody>
      </p:sp>
      <p:sp>
        <p:nvSpPr>
          <p:cNvPr id="268" name="Google Shape;26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32"/>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41"/>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42"/>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3"/>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Overlock"/>
                <a:ea typeface="Overlock"/>
                <a:cs typeface="Overlock"/>
                <a:sym typeface="Overlock"/>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pic>
        <p:nvPicPr>
          <p:cNvPr id="25" name="Google Shape;25;p33"/>
          <p:cNvPicPr preferRelativeResize="0"/>
          <p:nvPr/>
        </p:nvPicPr>
        <p:blipFill rotWithShape="1">
          <a:blip r:embed="rId2">
            <a:alphaModFix/>
          </a:blip>
          <a:srcRect/>
          <a:stretch/>
        </p:blipFill>
        <p:spPr>
          <a:xfrm>
            <a:off x="10162614" y="6034193"/>
            <a:ext cx="1047750" cy="6876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34"/>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35"/>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36"/>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37"/>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38"/>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39"/>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0"/>
          <p:cNvSpPr>
            <a:spLocks noGrp="1"/>
          </p:cNvSpPr>
          <p:nvPr>
            <p:ph type="pic" idx="2"/>
          </p:nvPr>
        </p:nvSpPr>
        <p:spPr>
          <a:xfrm>
            <a:off x="5183188" y="987425"/>
            <a:ext cx="6172200" cy="4873625"/>
          </a:xfrm>
          <a:prstGeom prst="rect">
            <a:avLst/>
          </a:prstGeom>
          <a:noFill/>
          <a:ln>
            <a:noFill/>
          </a:ln>
        </p:spPr>
      </p:sp>
      <p:sp>
        <p:nvSpPr>
          <p:cNvPr id="67" name="Google Shape;67;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40"/>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verlock"/>
                <a:ea typeface="Overlock"/>
                <a:cs typeface="Overlock"/>
                <a:sym typeface="Overloc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88" name="Google Shape;88;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9" name="Google Shape;89;p1" descr="Screen Clipping"/>
          <p:cNvPicPr preferRelativeResize="0"/>
          <p:nvPr/>
        </p:nvPicPr>
        <p:blipFill rotWithShape="1">
          <a:blip r:embed="rId3">
            <a:alphaModFix/>
          </a:blip>
          <a:srcRect/>
          <a:stretch/>
        </p:blipFill>
        <p:spPr>
          <a:xfrm>
            <a:off x="1011936" y="265451"/>
            <a:ext cx="10168128" cy="6673174"/>
          </a:xfrm>
          <a:prstGeom prst="rect">
            <a:avLst/>
          </a:prstGeom>
          <a:noFill/>
          <a:ln>
            <a:noFill/>
          </a:ln>
        </p:spPr>
      </p:pic>
      <p:pic>
        <p:nvPicPr>
          <p:cNvPr id="90" name="Google Shape;90;p1"/>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1"/>
          <p:cNvSpPr txBox="1">
            <a:spLocks noGrp="1"/>
          </p:cNvSpPr>
          <p:nvPr>
            <p:ph type="body" idx="1"/>
          </p:nvPr>
        </p:nvSpPr>
        <p:spPr>
          <a:xfrm>
            <a:off x="838200" y="736074"/>
            <a:ext cx="10515600" cy="53858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000" baseline="30000" dirty="0">
                <a:latin typeface="Overlock"/>
                <a:ea typeface="Overlock"/>
                <a:cs typeface="Overlock"/>
                <a:sym typeface="Overlock"/>
              </a:rPr>
              <a:t>8 </a:t>
            </a:r>
            <a:r>
              <a:rPr lang="es-ES" sz="4000" dirty="0">
                <a:latin typeface="Overlock"/>
                <a:ea typeface="Overlock"/>
                <a:cs typeface="Overlock"/>
                <a:sym typeface="Overlock"/>
              </a:rPr>
              <a:t>sino hospitalario, amante de lo bueno, sobrio, justo, santo, dueño de sí mismo, </a:t>
            </a:r>
            <a:r>
              <a:rPr lang="es-ES" sz="4000" baseline="30000" dirty="0">
                <a:latin typeface="Overlock"/>
                <a:ea typeface="Overlock"/>
                <a:cs typeface="Overlock"/>
                <a:sym typeface="Overlock"/>
              </a:rPr>
              <a:t>9 </a:t>
            </a:r>
            <a:r>
              <a:rPr lang="es-ES" sz="4000" dirty="0">
                <a:latin typeface="Overlock"/>
                <a:ea typeface="Overlock"/>
                <a:cs typeface="Overlock"/>
                <a:sym typeface="Overlock"/>
              </a:rPr>
              <a:t>apegado a la palabra fiel, tal y como ha sido enseñada, para que también pueda exhortar con sana enseñanza y convencer a los que contradicen.</a:t>
            </a:r>
            <a:endParaRPr sz="4000" dirty="0"/>
          </a:p>
          <a:p>
            <a:pPr marL="0" lvl="0" indent="0" algn="l" rtl="0">
              <a:lnSpc>
                <a:spcPct val="90000"/>
              </a:lnSpc>
              <a:spcBef>
                <a:spcPts val="1000"/>
              </a:spcBef>
              <a:spcAft>
                <a:spcPts val="0"/>
              </a:spcAft>
              <a:buClr>
                <a:schemeClr val="dk1"/>
              </a:buClr>
              <a:buSzPts val="4000"/>
              <a:buNone/>
            </a:pPr>
            <a:endParaRPr sz="4000" dirty="0">
              <a:latin typeface="Overlock"/>
              <a:ea typeface="Overlock"/>
              <a:cs typeface="Overlock"/>
              <a:sym typeface="Overlock"/>
            </a:endParaRPr>
          </a:p>
          <a:p>
            <a:pPr marL="228600" lvl="0" indent="-254000" algn="l" rtl="0">
              <a:lnSpc>
                <a:spcPct val="90000"/>
              </a:lnSpc>
              <a:spcBef>
                <a:spcPts val="1000"/>
              </a:spcBef>
              <a:spcAft>
                <a:spcPts val="0"/>
              </a:spcAft>
              <a:buClr>
                <a:schemeClr val="dk1"/>
              </a:buClr>
              <a:buSzPts val="4000"/>
              <a:buChar char="•"/>
            </a:pPr>
            <a:r>
              <a:rPr lang="es-ES" sz="4000" dirty="0">
                <a:latin typeface="Overlock"/>
                <a:ea typeface="Overlock"/>
                <a:cs typeface="Overlock"/>
                <a:sym typeface="Overlock"/>
              </a:rPr>
              <a:t> 1 Timoteo 3:1-10 tiene una lista similar que incluye las cualidades para ser capaz de enseñar</a:t>
            </a:r>
            <a:endParaRPr sz="4000" dirty="0">
              <a:latin typeface="Overlock"/>
              <a:ea typeface="Overlock"/>
              <a:cs typeface="Overlock"/>
              <a:sym typeface="Overlock"/>
            </a:endParaRPr>
          </a:p>
        </p:txBody>
      </p:sp>
      <p:sp>
        <p:nvSpPr>
          <p:cNvPr id="151" name="Google Shape;151;p11"/>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2"/>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S" dirty="0">
                <a:latin typeface="Overlock"/>
                <a:ea typeface="Overlock"/>
                <a:cs typeface="Overlock"/>
                <a:sym typeface="Overlock"/>
              </a:rPr>
              <a:t>Lección 6</a:t>
            </a:r>
            <a:br>
              <a:rPr lang="es-ES" sz="10000" dirty="0">
                <a:latin typeface="Arial"/>
                <a:ea typeface="Arial"/>
                <a:cs typeface="Arial"/>
                <a:sym typeface="Arial"/>
              </a:rPr>
            </a:br>
            <a:r>
              <a:rPr lang="es-ES" sz="4000" dirty="0">
                <a:latin typeface="Overlock"/>
                <a:ea typeface="Overlock"/>
                <a:cs typeface="Overlock"/>
                <a:sym typeface="Overlock"/>
              </a:rPr>
              <a:t>(40 minutos)</a:t>
            </a:r>
            <a:endParaRPr sz="4000" dirty="0">
              <a:latin typeface="Overlock"/>
              <a:ea typeface="Overlock"/>
              <a:cs typeface="Overlock"/>
              <a:sym typeface="Overlock"/>
            </a:endParaRPr>
          </a:p>
        </p:txBody>
      </p:sp>
      <p:sp>
        <p:nvSpPr>
          <p:cNvPr id="157" name="Google Shape;157;p12"/>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64" name="Google Shape;164;p13"/>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pic>
        <p:nvPicPr>
          <p:cNvPr id="165" name="Google Shape;165;p13" descr="Screen Clipping"/>
          <p:cNvPicPr preferRelativeResize="0">
            <a:picLocks noGrp="1"/>
          </p:cNvPicPr>
          <p:nvPr>
            <p:ph type="body" idx="1"/>
          </p:nvPr>
        </p:nvPicPr>
        <p:blipFill rotWithShape="1">
          <a:blip r:embed="rId3">
            <a:alphaModFix/>
          </a:blip>
          <a:srcRect/>
          <a:stretch/>
        </p:blipFill>
        <p:spPr>
          <a:xfrm>
            <a:off x="0" y="0"/>
            <a:ext cx="12192000" cy="68311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72" name="Google Shape;172;p14"/>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pic>
        <p:nvPicPr>
          <p:cNvPr id="173" name="Google Shape;173;p14" descr="Screen Clipping"/>
          <p:cNvPicPr preferRelativeResize="0">
            <a:picLocks noGrp="1"/>
          </p:cNvPicPr>
          <p:nvPr>
            <p:ph type="body" idx="1"/>
          </p:nvPr>
        </p:nvPicPr>
        <p:blipFill rotWithShape="1">
          <a:blip r:embed="rId3">
            <a:alphaModFix/>
          </a:blip>
          <a:srcRect/>
          <a:stretch/>
        </p:blipFill>
        <p:spPr>
          <a:xfrm>
            <a:off x="0" y="-236306"/>
            <a:ext cx="12192000" cy="78810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5"/>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S" dirty="0">
                <a:latin typeface="Overlock"/>
                <a:ea typeface="Overlock"/>
                <a:cs typeface="Overlock"/>
                <a:sym typeface="Overlock"/>
              </a:rPr>
              <a:t>Preguntas</a:t>
            </a:r>
            <a:endParaRPr dirty="0">
              <a:latin typeface="Overlock"/>
              <a:ea typeface="Overlock"/>
              <a:cs typeface="Overlock"/>
              <a:sym typeface="Overlock"/>
            </a:endParaRPr>
          </a:p>
        </p:txBody>
      </p:sp>
      <p:sp>
        <p:nvSpPr>
          <p:cNvPr id="179" name="Google Shape;179;p15"/>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6" descr="Screen Clipping"/>
          <p:cNvPicPr preferRelativeResize="0"/>
          <p:nvPr/>
        </p:nvPicPr>
        <p:blipFill rotWithShape="1">
          <a:blip r:embed="rId3">
            <a:alphaModFix/>
          </a:blip>
          <a:srcRect/>
          <a:stretch/>
        </p:blipFill>
        <p:spPr>
          <a:xfrm>
            <a:off x="0" y="0"/>
            <a:ext cx="14517384" cy="9496334"/>
          </a:xfrm>
          <a:prstGeom prst="rect">
            <a:avLst/>
          </a:prstGeom>
          <a:noFill/>
          <a:ln>
            <a:noFill/>
          </a:ln>
        </p:spPr>
      </p:pic>
      <p:sp>
        <p:nvSpPr>
          <p:cNvPr id="186" name="Google Shape;186;p16"/>
          <p:cNvSpPr txBox="1">
            <a:spLocks noGrp="1"/>
          </p:cNvSpPr>
          <p:nvPr>
            <p:ph type="body" idx="1"/>
          </p:nvPr>
        </p:nvSpPr>
        <p:spPr>
          <a:xfrm>
            <a:off x="1623059" y="2647177"/>
            <a:ext cx="11264673" cy="1563646"/>
          </a:xfrm>
          <a:prstGeom prst="rect">
            <a:avLst/>
          </a:prstGeom>
          <a:solidFill>
            <a:schemeClr val="lt2">
              <a:alpha val="60784"/>
            </a:scheme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7500"/>
              <a:buNone/>
            </a:pPr>
            <a:r>
              <a:rPr lang="es-ES" sz="4400" dirty="0">
                <a:latin typeface="Overlock"/>
                <a:ea typeface="Overlock"/>
                <a:cs typeface="Overlock"/>
                <a:sym typeface="Overlock"/>
              </a:rPr>
              <a:t>¿Por qué la Biblia no permite a la mujer ejercer ciertos puestos de liderazgo?</a:t>
            </a:r>
            <a:endParaRPr sz="4400" dirty="0">
              <a:latin typeface="Overlock"/>
              <a:ea typeface="Overlock"/>
              <a:cs typeface="Overlock"/>
              <a:sym typeface="Overloc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7"/>
          <p:cNvSpPr txBox="1">
            <a:spLocks noGrp="1"/>
          </p:cNvSpPr>
          <p:nvPr>
            <p:ph type="body" idx="1"/>
          </p:nvPr>
        </p:nvSpPr>
        <p:spPr>
          <a:xfrm>
            <a:off x="838200" y="2687462"/>
            <a:ext cx="10515600" cy="14830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5000"/>
              <a:buNone/>
            </a:pPr>
            <a:r>
              <a:rPr lang="es-ES" sz="4400" b="1" dirty="0">
                <a:latin typeface="Overlock"/>
                <a:ea typeface="Overlock"/>
                <a:cs typeface="Overlock"/>
                <a:sym typeface="Overlock"/>
              </a:rPr>
              <a:t>¿Qué aprendió usted del video sobre los papeles del hombre y de la mujer?</a:t>
            </a:r>
            <a:endParaRPr sz="4400" dirty="0">
              <a:latin typeface="Overlock"/>
              <a:ea typeface="Overlock"/>
              <a:cs typeface="Overlock"/>
              <a:sym typeface="Overlock"/>
            </a:endParaRPr>
          </a:p>
          <a:p>
            <a:pPr marL="0" lvl="0" indent="0" algn="l" rtl="0">
              <a:lnSpc>
                <a:spcPct val="90000"/>
              </a:lnSpc>
              <a:spcBef>
                <a:spcPts val="1000"/>
              </a:spcBef>
              <a:spcAft>
                <a:spcPts val="0"/>
              </a:spcAft>
              <a:buClr>
                <a:schemeClr val="dk1"/>
              </a:buClr>
              <a:buSzPts val="4600"/>
              <a:buNone/>
            </a:pPr>
            <a:endParaRPr sz="4600" dirty="0">
              <a:latin typeface="Overlock"/>
              <a:ea typeface="Overlock"/>
              <a:cs typeface="Overlock"/>
              <a:sym typeface="Overlock"/>
            </a:endParaRPr>
          </a:p>
        </p:txBody>
      </p:sp>
      <p:sp>
        <p:nvSpPr>
          <p:cNvPr id="192" name="Google Shape;192;p17"/>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8"/>
          <p:cNvSpPr txBox="1">
            <a:spLocks noGrp="1"/>
          </p:cNvSpPr>
          <p:nvPr>
            <p:ph type="body" idx="1"/>
          </p:nvPr>
        </p:nvSpPr>
        <p:spPr>
          <a:xfrm>
            <a:off x="761082" y="329392"/>
            <a:ext cx="10515600" cy="630833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100000"/>
              <a:buNone/>
            </a:pPr>
            <a:r>
              <a:rPr lang="es-ES" sz="3600" b="1" dirty="0">
                <a:latin typeface="Overlock"/>
                <a:ea typeface="Overlock"/>
                <a:cs typeface="Overlock"/>
                <a:sym typeface="Overlock"/>
              </a:rPr>
              <a:t>¿Dios ama a la mujer menos que al hombre?</a:t>
            </a:r>
            <a:endParaRPr sz="3600" b="1" dirty="0">
              <a:latin typeface="Overlock"/>
              <a:ea typeface="Overlock"/>
              <a:cs typeface="Overlock"/>
              <a:sym typeface="Overlock"/>
            </a:endParaRPr>
          </a:p>
          <a:p>
            <a:pPr marL="228600" lvl="0" indent="-234950" algn="l" rtl="0">
              <a:lnSpc>
                <a:spcPct val="90000"/>
              </a:lnSpc>
              <a:spcBef>
                <a:spcPts val="1000"/>
              </a:spcBef>
              <a:spcAft>
                <a:spcPts val="0"/>
              </a:spcAft>
              <a:buClr>
                <a:schemeClr val="dk1"/>
              </a:buClr>
              <a:buSzPct val="100000"/>
              <a:buChar char="•"/>
            </a:pPr>
            <a:r>
              <a:rPr lang="es-ES" sz="3600" b="1" dirty="0">
                <a:latin typeface="Overlock"/>
                <a:ea typeface="Overlock"/>
                <a:cs typeface="Overlock"/>
                <a:sym typeface="Overlock"/>
              </a:rPr>
              <a:t> Romanos 3:23-24, “</a:t>
            </a:r>
            <a:r>
              <a:rPr lang="es-ES" sz="3600" dirty="0">
                <a:latin typeface="Overlock"/>
                <a:ea typeface="Overlock"/>
                <a:cs typeface="Overlock"/>
                <a:sym typeface="Overlock"/>
              </a:rPr>
              <a:t>por cuanto todos pecaron y están destituidos de la gloria de Dios; </a:t>
            </a:r>
            <a:r>
              <a:rPr lang="es-ES" sz="3600" baseline="30000" dirty="0">
                <a:latin typeface="Overlock"/>
                <a:ea typeface="Overlock"/>
                <a:cs typeface="Overlock"/>
                <a:sym typeface="Overlock"/>
              </a:rPr>
              <a:t>24 </a:t>
            </a:r>
            <a:r>
              <a:rPr lang="es-ES" sz="3600" dirty="0">
                <a:latin typeface="Overlock"/>
                <a:ea typeface="Overlock"/>
                <a:cs typeface="Overlock"/>
                <a:sym typeface="Overlock"/>
              </a:rPr>
              <a:t>pero son justificados gratuitamente por su gracia, mediante la redención que proveyó Cristo Jesús.”</a:t>
            </a:r>
            <a:endParaRPr sz="3600" dirty="0"/>
          </a:p>
          <a:p>
            <a:pPr marL="228600" lvl="0" indent="-252571" algn="l" rtl="0">
              <a:lnSpc>
                <a:spcPct val="90000"/>
              </a:lnSpc>
              <a:spcBef>
                <a:spcPts val="1000"/>
              </a:spcBef>
              <a:spcAft>
                <a:spcPts val="0"/>
              </a:spcAft>
              <a:buClr>
                <a:schemeClr val="dk1"/>
              </a:buClr>
              <a:buSzPct val="100000"/>
              <a:buChar char="•"/>
            </a:pPr>
            <a:r>
              <a:rPr lang="es-ES" sz="3600" b="1" dirty="0">
                <a:latin typeface="Overlock"/>
                <a:ea typeface="Overlock"/>
                <a:cs typeface="Overlock"/>
                <a:sym typeface="Overlock"/>
              </a:rPr>
              <a:t> Gálatas 3:26-28, “</a:t>
            </a:r>
            <a:r>
              <a:rPr lang="es-ES" sz="3600" dirty="0">
                <a:latin typeface="Overlock"/>
                <a:ea typeface="Overlock"/>
                <a:cs typeface="Overlock"/>
                <a:sym typeface="Overlock"/>
              </a:rPr>
              <a:t>pues todos ustedes son hijos de Dios por la fe en Cristo Jesús. </a:t>
            </a:r>
            <a:r>
              <a:rPr lang="es-ES" sz="3600" baseline="30000" dirty="0">
                <a:latin typeface="Overlock"/>
                <a:ea typeface="Overlock"/>
                <a:cs typeface="Overlock"/>
                <a:sym typeface="Overlock"/>
              </a:rPr>
              <a:t>27 </a:t>
            </a:r>
            <a:r>
              <a:rPr lang="es-ES" sz="3600" dirty="0">
                <a:latin typeface="Overlock"/>
                <a:ea typeface="Overlock"/>
                <a:cs typeface="Overlock"/>
                <a:sym typeface="Overlock"/>
              </a:rPr>
              <a:t>Porque todos ustedes, los que han sido bautizados en Cristo, están revestidos de Cristo. </a:t>
            </a:r>
            <a:r>
              <a:rPr lang="es-ES" sz="3600" baseline="30000" dirty="0">
                <a:latin typeface="Overlock"/>
                <a:ea typeface="Overlock"/>
                <a:cs typeface="Overlock"/>
                <a:sym typeface="Overlock"/>
              </a:rPr>
              <a:t>28 </a:t>
            </a:r>
            <a:r>
              <a:rPr lang="es-ES" sz="3600" dirty="0">
                <a:latin typeface="Overlock"/>
                <a:ea typeface="Overlock"/>
                <a:cs typeface="Overlock"/>
                <a:sym typeface="Overlock"/>
              </a:rPr>
              <a:t>Ya no hay judío ni griego; no hay esclavo ni libre; no hay varón ni mujer, sino que todos ustedes son uno en Cristo Jesús.”</a:t>
            </a:r>
            <a:endParaRPr sz="3600" b="1" dirty="0">
              <a:latin typeface="Overlock"/>
              <a:ea typeface="Overlock"/>
              <a:cs typeface="Overlock"/>
              <a:sym typeface="Overlock"/>
            </a:endParaRPr>
          </a:p>
        </p:txBody>
      </p:sp>
      <p:sp>
        <p:nvSpPr>
          <p:cNvPr id="198" name="Google Shape;198;p18"/>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9"/>
          <p:cNvSpPr txBox="1">
            <a:spLocks noGrp="1"/>
          </p:cNvSpPr>
          <p:nvPr>
            <p:ph type="body" idx="1"/>
          </p:nvPr>
        </p:nvSpPr>
        <p:spPr>
          <a:xfrm>
            <a:off x="838200" y="409967"/>
            <a:ext cx="10515600" cy="630833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000" b="1" dirty="0">
                <a:latin typeface="Overlock"/>
                <a:ea typeface="Overlock"/>
                <a:cs typeface="Overlock"/>
                <a:sym typeface="Overlock"/>
              </a:rPr>
              <a:t>¿Cuál es la voluntad de Dios acerca de los papeles del hombre y de la mujer?</a:t>
            </a:r>
            <a:endParaRPr sz="4000" dirty="0"/>
          </a:p>
          <a:p>
            <a:pPr marL="228600" lvl="0" indent="-254000" algn="l" rtl="0">
              <a:lnSpc>
                <a:spcPct val="90000"/>
              </a:lnSpc>
              <a:spcBef>
                <a:spcPts val="1000"/>
              </a:spcBef>
              <a:spcAft>
                <a:spcPts val="0"/>
              </a:spcAft>
              <a:buClr>
                <a:schemeClr val="dk1"/>
              </a:buClr>
              <a:buSzPts val="4000"/>
              <a:buChar char="•"/>
            </a:pPr>
            <a:r>
              <a:rPr lang="es-ES" sz="4000" dirty="0">
                <a:latin typeface="Overlock"/>
                <a:ea typeface="Overlock"/>
                <a:cs typeface="Overlock"/>
                <a:sym typeface="Overlock"/>
              </a:rPr>
              <a:t> Papeles diferentes</a:t>
            </a:r>
            <a:endParaRPr sz="4000" dirty="0"/>
          </a:p>
          <a:p>
            <a:pPr marL="228600" lvl="0" indent="-254000" algn="l" rtl="0">
              <a:lnSpc>
                <a:spcPct val="90000"/>
              </a:lnSpc>
              <a:spcBef>
                <a:spcPts val="1000"/>
              </a:spcBef>
              <a:spcAft>
                <a:spcPts val="0"/>
              </a:spcAft>
              <a:buClr>
                <a:schemeClr val="dk1"/>
              </a:buClr>
              <a:buSzPts val="4000"/>
              <a:buChar char="•"/>
            </a:pPr>
            <a:r>
              <a:rPr lang="es-ES" sz="4000" dirty="0">
                <a:latin typeface="Overlock"/>
                <a:ea typeface="Overlock"/>
                <a:cs typeface="Overlock"/>
                <a:sym typeface="Overlock"/>
              </a:rPr>
              <a:t> 1 Corintios 11:3, “Pero quiero que sepan que Cristo es la cabeza de todo hombre, y que el hombre es la cabeza de la mujer, y que Dios es la cabeza de Cristo.”</a:t>
            </a:r>
            <a:endParaRPr sz="4000" dirty="0"/>
          </a:p>
          <a:p>
            <a:pPr marL="228600" lvl="0" indent="-254000" algn="l" rtl="0">
              <a:lnSpc>
                <a:spcPct val="90000"/>
              </a:lnSpc>
              <a:spcBef>
                <a:spcPts val="1000"/>
              </a:spcBef>
              <a:spcAft>
                <a:spcPts val="0"/>
              </a:spcAft>
              <a:buClr>
                <a:schemeClr val="dk1"/>
              </a:buClr>
              <a:buSzPts val="4000"/>
              <a:buChar char="•"/>
            </a:pPr>
            <a:r>
              <a:rPr lang="es-ES" sz="4000" dirty="0">
                <a:latin typeface="Overlock"/>
                <a:ea typeface="Overlock"/>
                <a:cs typeface="Overlock"/>
                <a:sym typeface="Overlock"/>
              </a:rPr>
              <a:t> 1 Timoteo 2:12, “Pues no permito que la mujer enseñe ni ejerza dominio sobre el hombre, sino que guarde silencio.”</a:t>
            </a:r>
            <a:endParaRPr sz="4000" dirty="0">
              <a:latin typeface="Overlock"/>
              <a:ea typeface="Overlock"/>
              <a:cs typeface="Overlock"/>
              <a:sym typeface="Overlock"/>
            </a:endParaRPr>
          </a:p>
        </p:txBody>
      </p:sp>
      <p:sp>
        <p:nvSpPr>
          <p:cNvPr id="204" name="Google Shape;204;p19"/>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0"/>
          <p:cNvSpPr txBox="1">
            <a:spLocks noGrp="1"/>
          </p:cNvSpPr>
          <p:nvPr>
            <p:ph type="body" idx="1"/>
          </p:nvPr>
        </p:nvSpPr>
        <p:spPr>
          <a:xfrm>
            <a:off x="838200" y="1086363"/>
            <a:ext cx="10515600" cy="468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s-ES" sz="4400" b="1" dirty="0">
                <a:latin typeface="Overlock"/>
                <a:ea typeface="Overlock"/>
                <a:cs typeface="Overlock"/>
                <a:sym typeface="Overlock"/>
              </a:rPr>
              <a:t>¿Cuándo fijó Dios los diferentes papeles para el hombre y la mujer?</a:t>
            </a:r>
            <a:endParaRPr lang="es-ES" sz="4400" dirty="0"/>
          </a:p>
          <a:p>
            <a:pPr marL="228600" lvl="0" indent="-254000" algn="l" rtl="0">
              <a:lnSpc>
                <a:spcPct val="90000"/>
              </a:lnSpc>
              <a:spcBef>
                <a:spcPts val="1000"/>
              </a:spcBef>
              <a:spcAft>
                <a:spcPts val="0"/>
              </a:spcAft>
              <a:buClr>
                <a:schemeClr val="dk1"/>
              </a:buClr>
              <a:buSzPts val="4000"/>
              <a:buChar char="•"/>
            </a:pPr>
            <a:r>
              <a:rPr lang="es-ES" sz="4400" dirty="0">
                <a:latin typeface="Overlock"/>
                <a:ea typeface="Overlock"/>
                <a:cs typeface="Overlock"/>
                <a:sym typeface="Overlock"/>
              </a:rPr>
              <a:t> Desde la creación, antes de la caída del pecado</a:t>
            </a:r>
            <a:endParaRPr lang="es-ES" sz="4400" dirty="0"/>
          </a:p>
          <a:p>
            <a:pPr marL="228600" lvl="0" indent="-254000" algn="l" rtl="0">
              <a:lnSpc>
                <a:spcPct val="90000"/>
              </a:lnSpc>
              <a:spcBef>
                <a:spcPts val="1000"/>
              </a:spcBef>
              <a:spcAft>
                <a:spcPts val="0"/>
              </a:spcAft>
              <a:buClr>
                <a:schemeClr val="dk1"/>
              </a:buClr>
              <a:buSzPts val="4000"/>
              <a:buChar char="•"/>
            </a:pPr>
            <a:r>
              <a:rPr lang="es-ES" sz="4400" dirty="0">
                <a:latin typeface="Overlock"/>
                <a:ea typeface="Overlock"/>
                <a:cs typeface="Overlock"/>
                <a:sym typeface="Overlock"/>
              </a:rPr>
              <a:t> Génesis 2:18, “Después Dios el Señor dijo: No está bien que el hombre esté solo; le haré una ayuda a su medida.”</a:t>
            </a:r>
          </a:p>
        </p:txBody>
      </p:sp>
      <p:sp>
        <p:nvSpPr>
          <p:cNvPr id="210" name="Google Shape;210;p20"/>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body" idx="1"/>
          </p:nvPr>
        </p:nvSpPr>
        <p:spPr>
          <a:xfrm>
            <a:off x="437936" y="1632384"/>
            <a:ext cx="11316128" cy="35932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400" dirty="0">
                <a:latin typeface="Overlock"/>
                <a:ea typeface="Overlock"/>
                <a:cs typeface="Overlock"/>
                <a:sym typeface="Overlock"/>
              </a:rPr>
              <a:t>Querido Padre celestial, te agradecemos por todos los líderes espirituales que nos has dado. Ellos son una bendición de tu mano. Mantenlos firmes en tu Palabra en todo momento. Dales sabiduría y paciencia en todo lo que hacen. Te lo pedimos en el nombre de Jesús. Amén.</a:t>
            </a:r>
            <a:endParaRPr sz="4400" dirty="0">
              <a:latin typeface="Overlock"/>
              <a:ea typeface="Overlock"/>
              <a:cs typeface="Overlock"/>
              <a:sym typeface="Overlock"/>
            </a:endParaRPr>
          </a:p>
        </p:txBody>
      </p:sp>
      <p:sp>
        <p:nvSpPr>
          <p:cNvPr id="97" name="Google Shape;97;p3"/>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1"/>
          <p:cNvSpPr txBox="1">
            <a:spLocks noGrp="1"/>
          </p:cNvSpPr>
          <p:nvPr>
            <p:ph type="body" idx="1"/>
          </p:nvPr>
        </p:nvSpPr>
        <p:spPr>
          <a:xfrm>
            <a:off x="838200" y="389829"/>
            <a:ext cx="10515600" cy="60783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s-ES" sz="4400" b="1" dirty="0">
                <a:latin typeface="Overlock"/>
                <a:ea typeface="Overlock"/>
                <a:cs typeface="Overlock"/>
                <a:sym typeface="Overlock"/>
              </a:rPr>
              <a:t>¿Cómo deben el hombre y la mujer actuar en sus papeles dados por Dios?</a:t>
            </a:r>
            <a:endParaRPr sz="4400" dirty="0"/>
          </a:p>
          <a:p>
            <a:pPr marL="228600" lvl="0" indent="-254000" algn="l" rtl="0">
              <a:lnSpc>
                <a:spcPct val="90000"/>
              </a:lnSpc>
              <a:spcBef>
                <a:spcPts val="1000"/>
              </a:spcBef>
              <a:spcAft>
                <a:spcPts val="0"/>
              </a:spcAft>
              <a:buClr>
                <a:schemeClr val="dk1"/>
              </a:buClr>
              <a:buSzPts val="4000"/>
              <a:buChar char="•"/>
            </a:pPr>
            <a:r>
              <a:rPr lang="es-ES" sz="4400" b="1" dirty="0">
                <a:latin typeface="Overlock"/>
                <a:ea typeface="Overlock"/>
                <a:cs typeface="Overlock"/>
                <a:sym typeface="Overlock"/>
              </a:rPr>
              <a:t> 1 Corintios 16:14, “</a:t>
            </a:r>
            <a:r>
              <a:rPr lang="es-ES" sz="4400" dirty="0">
                <a:latin typeface="Overlock"/>
                <a:ea typeface="Overlock"/>
                <a:cs typeface="Overlock"/>
                <a:sym typeface="Overlock"/>
              </a:rPr>
              <a:t>Háganlo todo con amor.”</a:t>
            </a:r>
            <a:endParaRPr sz="4400" dirty="0"/>
          </a:p>
          <a:p>
            <a:pPr marL="228600" lvl="0" indent="-254000" algn="l" rtl="0">
              <a:lnSpc>
                <a:spcPct val="90000"/>
              </a:lnSpc>
              <a:spcBef>
                <a:spcPts val="1000"/>
              </a:spcBef>
              <a:spcAft>
                <a:spcPts val="0"/>
              </a:spcAft>
              <a:buClr>
                <a:schemeClr val="dk1"/>
              </a:buClr>
              <a:buSzPts val="4000"/>
              <a:buChar char="•"/>
            </a:pPr>
            <a:r>
              <a:rPr lang="es-ES" sz="4400" dirty="0">
                <a:latin typeface="Overlock"/>
                <a:ea typeface="Overlock"/>
                <a:cs typeface="Overlock"/>
                <a:sym typeface="Overlock"/>
              </a:rPr>
              <a:t> Querrán servir uno al otro en amor a través de los papeles que Dios les ha dado</a:t>
            </a:r>
            <a:endParaRPr sz="4400" dirty="0"/>
          </a:p>
          <a:p>
            <a:pPr marL="228600" lvl="0" indent="-254000" algn="l" rtl="0">
              <a:lnSpc>
                <a:spcPct val="90000"/>
              </a:lnSpc>
              <a:spcBef>
                <a:spcPts val="1000"/>
              </a:spcBef>
              <a:spcAft>
                <a:spcPts val="0"/>
              </a:spcAft>
              <a:buClr>
                <a:schemeClr val="dk1"/>
              </a:buClr>
              <a:buSzPts val="4000"/>
              <a:buChar char="•"/>
            </a:pPr>
            <a:r>
              <a:rPr lang="es-ES" sz="4400" dirty="0">
                <a:latin typeface="Overlock"/>
                <a:ea typeface="Overlock"/>
                <a:cs typeface="Overlock"/>
                <a:sym typeface="Overlock"/>
              </a:rPr>
              <a:t> La sociedad menosprecia los papeles pero todo trabajo hecho fielmente en amor es igual a Dios</a:t>
            </a:r>
            <a:endParaRPr sz="4400" dirty="0"/>
          </a:p>
        </p:txBody>
      </p:sp>
      <p:sp>
        <p:nvSpPr>
          <p:cNvPr id="216" name="Google Shape;216;p21"/>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2"/>
          <p:cNvSpPr txBox="1">
            <a:spLocks noGrp="1"/>
          </p:cNvSpPr>
          <p:nvPr>
            <p:ph type="body" idx="1"/>
          </p:nvPr>
        </p:nvSpPr>
        <p:spPr>
          <a:xfrm>
            <a:off x="838200" y="665486"/>
            <a:ext cx="10515600" cy="55270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s-ES" sz="4400" b="1" dirty="0">
                <a:latin typeface="Overlock"/>
                <a:ea typeface="Overlock"/>
                <a:cs typeface="Overlock"/>
                <a:sym typeface="Overlock"/>
              </a:rPr>
              <a:t>¿Puede en alguna forma la mujer ayudar espiritualmente al hombre?</a:t>
            </a:r>
            <a:endParaRPr sz="4400" dirty="0"/>
          </a:p>
          <a:p>
            <a:pPr marL="228600" lvl="0" indent="-254000" algn="l" rtl="0">
              <a:lnSpc>
                <a:spcPct val="90000"/>
              </a:lnSpc>
              <a:spcBef>
                <a:spcPts val="1000"/>
              </a:spcBef>
              <a:spcAft>
                <a:spcPts val="0"/>
              </a:spcAft>
              <a:buClr>
                <a:schemeClr val="dk1"/>
              </a:buClr>
              <a:buSzPts val="4000"/>
              <a:buChar char="•"/>
            </a:pPr>
            <a:r>
              <a:rPr lang="es-ES" sz="4400" dirty="0">
                <a:latin typeface="Overlock"/>
                <a:ea typeface="Overlock"/>
                <a:cs typeface="Overlock"/>
                <a:sym typeface="Overlock"/>
              </a:rPr>
              <a:t> Los papeles del hombre y la mujer no significan que una mujer está pecando cada vez que ella habla y dice algo sabio y, como resultado, un hombre aprende algo de ella.</a:t>
            </a:r>
            <a:endParaRPr sz="4400" dirty="0"/>
          </a:p>
          <a:p>
            <a:pPr marL="228600" lvl="0" indent="-254000" algn="l" rtl="0">
              <a:lnSpc>
                <a:spcPct val="90000"/>
              </a:lnSpc>
              <a:spcBef>
                <a:spcPts val="1000"/>
              </a:spcBef>
              <a:spcAft>
                <a:spcPts val="0"/>
              </a:spcAft>
              <a:buClr>
                <a:schemeClr val="dk1"/>
              </a:buClr>
              <a:buSzPts val="4000"/>
              <a:buChar char="•"/>
            </a:pPr>
            <a:r>
              <a:rPr lang="es-ES" sz="4400" dirty="0">
                <a:latin typeface="Overlock"/>
                <a:ea typeface="Overlock"/>
                <a:cs typeface="Overlock"/>
                <a:sym typeface="Overlock"/>
              </a:rPr>
              <a:t> La gran comisión es para mujeres también</a:t>
            </a:r>
            <a:endParaRPr sz="4400" dirty="0"/>
          </a:p>
          <a:p>
            <a:pPr marL="228600" lvl="0" indent="-254000" algn="l" rtl="0">
              <a:lnSpc>
                <a:spcPct val="90000"/>
              </a:lnSpc>
              <a:spcBef>
                <a:spcPts val="1000"/>
              </a:spcBef>
              <a:spcAft>
                <a:spcPts val="0"/>
              </a:spcAft>
              <a:buClr>
                <a:schemeClr val="dk1"/>
              </a:buClr>
              <a:buSzPts val="4000"/>
              <a:buChar char="•"/>
            </a:pPr>
            <a:r>
              <a:rPr lang="es-ES" sz="4400" dirty="0">
                <a:latin typeface="Overlock"/>
                <a:ea typeface="Overlock"/>
                <a:cs typeface="Overlock"/>
                <a:sym typeface="Overlock"/>
              </a:rPr>
              <a:t> El ejemplo de Priscila en Hechos 18:24-28</a:t>
            </a:r>
            <a:endParaRPr sz="4400" dirty="0"/>
          </a:p>
        </p:txBody>
      </p:sp>
      <p:sp>
        <p:nvSpPr>
          <p:cNvPr id="222" name="Google Shape;222;p22"/>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3"/>
          <p:cNvSpPr txBox="1">
            <a:spLocks noGrp="1"/>
          </p:cNvSpPr>
          <p:nvPr>
            <p:ph type="body" idx="1"/>
          </p:nvPr>
        </p:nvSpPr>
        <p:spPr>
          <a:xfrm>
            <a:off x="838200" y="891540"/>
            <a:ext cx="10515600" cy="50749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s-ES" sz="4400" b="1" dirty="0">
                <a:latin typeface="Overlock"/>
                <a:ea typeface="Overlock"/>
                <a:cs typeface="Overlock"/>
                <a:sym typeface="Overlock"/>
              </a:rPr>
              <a:t>Hechos 18:24-28, “</a:t>
            </a:r>
            <a:r>
              <a:rPr lang="es-ES" sz="4400" baseline="30000" dirty="0">
                <a:latin typeface="Overlock"/>
                <a:ea typeface="Overlock"/>
                <a:cs typeface="Overlock"/>
                <a:sym typeface="Overlock"/>
              </a:rPr>
              <a:t> </a:t>
            </a:r>
            <a:r>
              <a:rPr lang="es-ES" sz="4400" dirty="0">
                <a:latin typeface="Overlock"/>
                <a:ea typeface="Overlock"/>
                <a:cs typeface="Overlock"/>
                <a:sym typeface="Overlock"/>
              </a:rPr>
              <a:t>Por esos días llegó a Éfeso un judío de Alejandría, que se llamaba Apolos. Era muy elocuente, y tenía un sólido conocimiento de las Escrituras; </a:t>
            </a:r>
            <a:r>
              <a:rPr lang="es-ES" sz="4400" baseline="30000" dirty="0">
                <a:latin typeface="Overlock"/>
                <a:ea typeface="Overlock"/>
                <a:cs typeface="Overlock"/>
                <a:sym typeface="Overlock"/>
              </a:rPr>
              <a:t>25 </a:t>
            </a:r>
            <a:r>
              <a:rPr lang="es-ES" sz="4400" dirty="0">
                <a:latin typeface="Overlock"/>
                <a:ea typeface="Overlock"/>
                <a:cs typeface="Overlock"/>
                <a:sym typeface="Overlock"/>
              </a:rPr>
              <a:t>además, había sido instruido en el camino del Señor, y con espíritu fervoroso hablaba y enseñaba con precisión todo lo concerniente al Señor. Pero sólo conocía el bautismo de Juan. </a:t>
            </a:r>
            <a:endParaRPr sz="4400" b="1" dirty="0">
              <a:latin typeface="Overlock"/>
              <a:ea typeface="Overlock"/>
              <a:cs typeface="Overlock"/>
              <a:sym typeface="Overlock"/>
            </a:endParaRPr>
          </a:p>
        </p:txBody>
      </p:sp>
      <p:sp>
        <p:nvSpPr>
          <p:cNvPr id="228" name="Google Shape;228;p23"/>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4"/>
          <p:cNvSpPr txBox="1">
            <a:spLocks noGrp="1"/>
          </p:cNvSpPr>
          <p:nvPr>
            <p:ph type="body" idx="1"/>
          </p:nvPr>
        </p:nvSpPr>
        <p:spPr>
          <a:xfrm>
            <a:off x="565991" y="572770"/>
            <a:ext cx="11060017" cy="571246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s-ES" sz="4000" baseline="30000" dirty="0">
                <a:latin typeface="Overlock"/>
                <a:ea typeface="Overlock"/>
                <a:cs typeface="Overlock"/>
                <a:sym typeface="Overlock"/>
              </a:rPr>
              <a:t>26 </a:t>
            </a:r>
            <a:r>
              <a:rPr lang="es-ES" sz="4000" dirty="0">
                <a:latin typeface="Overlock"/>
                <a:ea typeface="Overlock"/>
                <a:cs typeface="Overlock"/>
                <a:sym typeface="Overlock"/>
              </a:rPr>
              <a:t>Apolos comenzó a hablar en la sinagoga sin ningún temor, pero cuando Priscila y Aquila lo oyeron, lo llamaron aparte y le expusieron con todo detalle el camino de Dios. </a:t>
            </a:r>
            <a:r>
              <a:rPr lang="es-ES" sz="4000" baseline="30000" dirty="0">
                <a:latin typeface="Overlock"/>
                <a:ea typeface="Overlock"/>
                <a:cs typeface="Overlock"/>
                <a:sym typeface="Overlock"/>
              </a:rPr>
              <a:t>27 </a:t>
            </a:r>
            <a:r>
              <a:rPr lang="es-ES" sz="4000" dirty="0">
                <a:latin typeface="Overlock"/>
                <a:ea typeface="Overlock"/>
                <a:cs typeface="Overlock"/>
                <a:sym typeface="Overlock"/>
              </a:rPr>
              <a:t>Apolos quería ir a Acaya, y los hermanos lo animaron; escribieron a los discípulos de allá para que lo recibieran y, cuando él llegó, fue de mucho provecho para los que, por la gracia de Dios, habían creído, </a:t>
            </a:r>
            <a:r>
              <a:rPr lang="es-ES" sz="4000" baseline="30000" dirty="0">
                <a:latin typeface="Overlock"/>
                <a:ea typeface="Overlock"/>
                <a:cs typeface="Overlock"/>
                <a:sym typeface="Overlock"/>
              </a:rPr>
              <a:t>28 </a:t>
            </a:r>
            <a:r>
              <a:rPr lang="es-ES" sz="4000" dirty="0">
                <a:latin typeface="Overlock"/>
                <a:ea typeface="Overlock"/>
                <a:cs typeface="Overlock"/>
                <a:sym typeface="Overlock"/>
              </a:rPr>
              <a:t>pues con mucha vehemencia refutaba en público a los judíos, y con las Escrituras les demostraba que Jesús era el Cristo.</a:t>
            </a:r>
            <a:endParaRPr sz="4000" b="1" dirty="0">
              <a:latin typeface="Overlock"/>
              <a:ea typeface="Overlock"/>
              <a:cs typeface="Overlock"/>
              <a:sym typeface="Overlock"/>
            </a:endParaRPr>
          </a:p>
        </p:txBody>
      </p:sp>
      <p:sp>
        <p:nvSpPr>
          <p:cNvPr id="234" name="Google Shape;234;p24"/>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41" name="Google Shape;241;p25"/>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pic>
        <p:nvPicPr>
          <p:cNvPr id="242" name="Google Shape;242;p25" descr="Screen Clipping"/>
          <p:cNvPicPr preferRelativeResize="0">
            <a:picLocks noGrp="1"/>
          </p:cNvPicPr>
          <p:nvPr>
            <p:ph type="body" idx="1"/>
          </p:nvPr>
        </p:nvPicPr>
        <p:blipFill rotWithShape="1">
          <a:blip r:embed="rId3">
            <a:alphaModFix/>
          </a:blip>
          <a:srcRect/>
          <a:stretch/>
        </p:blipFill>
        <p:spPr>
          <a:xfrm>
            <a:off x="0" y="-1"/>
            <a:ext cx="12192000" cy="812015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49" name="Google Shape;249;p26"/>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pic>
        <p:nvPicPr>
          <p:cNvPr id="250" name="Google Shape;250;p26" descr="Screen Clipping"/>
          <p:cNvPicPr preferRelativeResize="0">
            <a:picLocks noGrp="1"/>
          </p:cNvPicPr>
          <p:nvPr>
            <p:ph type="body" idx="1"/>
          </p:nvPr>
        </p:nvPicPr>
        <p:blipFill rotWithShape="1">
          <a:blip r:embed="rId3">
            <a:alphaModFix/>
          </a:blip>
          <a:srcRect/>
          <a:stretch/>
        </p:blipFill>
        <p:spPr>
          <a:xfrm>
            <a:off x="0" y="-1"/>
            <a:ext cx="12192000" cy="808925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27" descr="Screen Clipping"/>
          <p:cNvPicPr preferRelativeResize="0"/>
          <p:nvPr/>
        </p:nvPicPr>
        <p:blipFill rotWithShape="1">
          <a:blip r:embed="rId3">
            <a:alphaModFix/>
          </a:blip>
          <a:srcRect/>
          <a:stretch/>
        </p:blipFill>
        <p:spPr>
          <a:xfrm>
            <a:off x="0" y="0"/>
            <a:ext cx="12192000" cy="8048979"/>
          </a:xfrm>
          <a:prstGeom prst="rect">
            <a:avLst/>
          </a:prstGeom>
          <a:noFill/>
          <a:ln>
            <a:noFill/>
          </a:ln>
        </p:spPr>
      </p:pic>
      <p:sp>
        <p:nvSpPr>
          <p:cNvPr id="257" name="Google Shape;257;p27"/>
          <p:cNvSpPr txBox="1">
            <a:spLocks noGrp="1"/>
          </p:cNvSpPr>
          <p:nvPr>
            <p:ph type="body" idx="1"/>
          </p:nvPr>
        </p:nvSpPr>
        <p:spPr>
          <a:xfrm>
            <a:off x="-1724113" y="829644"/>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S" sz="4400" dirty="0">
                <a:latin typeface="Overlock"/>
                <a:ea typeface="Overlock"/>
                <a:cs typeface="Overlock"/>
                <a:sym typeface="Overlock"/>
              </a:rPr>
              <a:t>La Oración</a:t>
            </a:r>
            <a:endParaRPr sz="1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8" descr="Screen Clipping"/>
          <p:cNvPicPr preferRelativeResize="0"/>
          <p:nvPr/>
        </p:nvPicPr>
        <p:blipFill rotWithShape="1">
          <a:blip r:embed="rId3">
            <a:alphaModFix/>
          </a:blip>
          <a:srcRect/>
          <a:stretch/>
        </p:blipFill>
        <p:spPr>
          <a:xfrm>
            <a:off x="0" y="0"/>
            <a:ext cx="12192000" cy="7379058"/>
          </a:xfrm>
          <a:prstGeom prst="rect">
            <a:avLst/>
          </a:prstGeom>
          <a:noFill/>
          <a:ln>
            <a:noFill/>
          </a:ln>
        </p:spPr>
      </p:pic>
      <p:sp>
        <p:nvSpPr>
          <p:cNvPr id="264" name="Google Shape;264;p28"/>
          <p:cNvSpPr txBox="1">
            <a:spLocks noGrp="1"/>
          </p:cNvSpPr>
          <p:nvPr>
            <p:ph type="body" idx="1"/>
          </p:nvPr>
        </p:nvSpPr>
        <p:spPr>
          <a:xfrm>
            <a:off x="1691640" y="2375413"/>
            <a:ext cx="3055620" cy="756407"/>
          </a:xfrm>
          <a:prstGeom prst="rect">
            <a:avLst/>
          </a:prstGeom>
          <a:solidFill>
            <a:schemeClr val="lt1">
              <a:alpha val="78823"/>
            </a:scheme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S" sz="4400" dirty="0">
                <a:latin typeface="Overlock"/>
                <a:ea typeface="Overlock"/>
                <a:cs typeface="Overlock"/>
                <a:sym typeface="Overlock"/>
              </a:rPr>
              <a:t>La Tarea</a:t>
            </a:r>
            <a:endParaRPr sz="1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29" descr="Screen Clipping"/>
          <p:cNvPicPr preferRelativeResize="0"/>
          <p:nvPr/>
        </p:nvPicPr>
        <p:blipFill rotWithShape="1">
          <a:blip r:embed="rId3">
            <a:alphaModFix/>
          </a:blip>
          <a:srcRect/>
          <a:stretch/>
        </p:blipFill>
        <p:spPr>
          <a:xfrm>
            <a:off x="0" y="0"/>
            <a:ext cx="12192000" cy="8011564"/>
          </a:xfrm>
          <a:prstGeom prst="rect">
            <a:avLst/>
          </a:prstGeom>
          <a:noFill/>
          <a:ln>
            <a:noFill/>
          </a:ln>
        </p:spPr>
      </p:pic>
      <p:sp>
        <p:nvSpPr>
          <p:cNvPr id="271" name="Google Shape;271;p29"/>
          <p:cNvSpPr txBox="1">
            <a:spLocks noGrp="1"/>
          </p:cNvSpPr>
          <p:nvPr>
            <p:ph type="body" idx="1"/>
          </p:nvPr>
        </p:nvSpPr>
        <p:spPr>
          <a:xfrm>
            <a:off x="-1274002" y="1483720"/>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S" sz="4400" dirty="0">
                <a:latin typeface="Overlock"/>
                <a:ea typeface="Overlock"/>
                <a:cs typeface="Overlock"/>
                <a:sym typeface="Overlock"/>
              </a:rPr>
              <a:t>La Despedida</a:t>
            </a:r>
            <a:endParaRPr sz="1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277" name="Google Shape;277;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78" name="Google Shape;278;p30" descr="Screen Clipping"/>
          <p:cNvPicPr preferRelativeResize="0"/>
          <p:nvPr/>
        </p:nvPicPr>
        <p:blipFill rotWithShape="1">
          <a:blip r:embed="rId3">
            <a:alphaModFix/>
          </a:blip>
          <a:srcRect/>
          <a:stretch/>
        </p:blipFill>
        <p:spPr>
          <a:xfrm>
            <a:off x="1011936" y="265451"/>
            <a:ext cx="10168128" cy="66731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4"/>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S" dirty="0">
                <a:latin typeface="Overlock"/>
                <a:ea typeface="Overlock"/>
                <a:cs typeface="Overlock"/>
                <a:sym typeface="Overlock"/>
              </a:rPr>
              <a:t>Las Preguntas de Repaso</a:t>
            </a:r>
            <a:br>
              <a:rPr lang="es-ES" sz="10000" dirty="0">
                <a:latin typeface="Arial"/>
                <a:ea typeface="Arial"/>
                <a:cs typeface="Arial"/>
                <a:sym typeface="Arial"/>
              </a:rPr>
            </a:br>
            <a:r>
              <a:rPr lang="es-ES" sz="4000" dirty="0">
                <a:latin typeface="Overlock"/>
                <a:ea typeface="Overlock"/>
                <a:cs typeface="Overlock"/>
                <a:sym typeface="Overlock"/>
              </a:rPr>
              <a:t>(10 minutos)</a:t>
            </a:r>
            <a:endParaRPr sz="4000" dirty="0">
              <a:latin typeface="Overlock"/>
              <a:ea typeface="Overlock"/>
              <a:cs typeface="Overlock"/>
              <a:sym typeface="Overlock"/>
            </a:endParaRPr>
          </a:p>
        </p:txBody>
      </p:sp>
      <p:sp>
        <p:nvSpPr>
          <p:cNvPr id="103" name="Google Shape;103;p4"/>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0" y="379158"/>
            <a:ext cx="12192000" cy="60996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7500"/>
              <a:buFont typeface="Overlock"/>
              <a:buNone/>
            </a:pPr>
            <a:r>
              <a:rPr lang="es-ES" dirty="0">
                <a:latin typeface="Overlock"/>
                <a:ea typeface="Overlock"/>
                <a:cs typeface="Overlock"/>
                <a:sym typeface="Overlock"/>
              </a:rPr>
              <a:t>¿Quién escoge a los líderes de la iglesia?</a:t>
            </a:r>
            <a:endParaRPr dirty="0">
              <a:latin typeface="Overlock"/>
              <a:ea typeface="Overlock"/>
              <a:cs typeface="Overlock"/>
              <a:sym typeface="Overlock"/>
            </a:endParaRPr>
          </a:p>
        </p:txBody>
      </p:sp>
      <p:sp>
        <p:nvSpPr>
          <p:cNvPr id="110" name="Google Shape;110;p5"/>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6"/>
          <p:cNvSpPr txBox="1">
            <a:spLocks noGrp="1"/>
          </p:cNvSpPr>
          <p:nvPr>
            <p:ph type="body" idx="1"/>
          </p:nvPr>
        </p:nvSpPr>
        <p:spPr>
          <a:xfrm>
            <a:off x="838200" y="139700"/>
            <a:ext cx="10515600" cy="5426950"/>
          </a:xfrm>
          <a:prstGeom prst="rect">
            <a:avLst/>
          </a:prstGeom>
          <a:noFill/>
          <a:ln>
            <a:noFill/>
          </a:ln>
        </p:spPr>
        <p:txBody>
          <a:bodyPr spcFirstLastPara="1" wrap="square" lIns="91425" tIns="45700" rIns="91425" bIns="45700" anchor="t" anchorCtr="0">
            <a:noAutofit/>
          </a:bodyPr>
          <a:lstStyle/>
          <a:p>
            <a:pPr marL="228600" lvl="0" indent="-246062" algn="l" rtl="0">
              <a:lnSpc>
                <a:spcPct val="90000"/>
              </a:lnSpc>
              <a:spcBef>
                <a:spcPts val="0"/>
              </a:spcBef>
              <a:spcAft>
                <a:spcPts val="0"/>
              </a:spcAft>
              <a:buClr>
                <a:schemeClr val="dk1"/>
              </a:buClr>
              <a:buSzPct val="100000"/>
              <a:buChar char="•"/>
            </a:pPr>
            <a:r>
              <a:rPr lang="es-ES" sz="4000" dirty="0">
                <a:latin typeface="Overlock"/>
                <a:ea typeface="Overlock"/>
                <a:cs typeface="Overlock"/>
                <a:sym typeface="Overlock"/>
              </a:rPr>
              <a:t> Dios los da</a:t>
            </a:r>
            <a:endParaRPr sz="4000" dirty="0"/>
          </a:p>
          <a:p>
            <a:pPr marL="228600" lvl="0" indent="-255905" algn="l" rtl="0">
              <a:lnSpc>
                <a:spcPct val="90000"/>
              </a:lnSpc>
              <a:spcBef>
                <a:spcPts val="1000"/>
              </a:spcBef>
              <a:spcAft>
                <a:spcPts val="0"/>
              </a:spcAft>
              <a:buClr>
                <a:schemeClr val="dk1"/>
              </a:buClr>
              <a:buSzPct val="100000"/>
              <a:buChar char="•"/>
            </a:pPr>
            <a:r>
              <a:rPr lang="es-ES" sz="4000" dirty="0">
                <a:latin typeface="Overlock"/>
                <a:ea typeface="Overlock"/>
                <a:cs typeface="Overlock"/>
                <a:sym typeface="Overlock"/>
              </a:rPr>
              <a:t> Efesios 4:11-13, “Y él mismo constituyó a unos, apóstoles; a otros, profetas; a otros, evangelistas; a otros, pastores y maestros, </a:t>
            </a:r>
            <a:r>
              <a:rPr lang="es-ES" sz="4000" baseline="30000" dirty="0">
                <a:latin typeface="Overlock"/>
                <a:ea typeface="Overlock"/>
                <a:cs typeface="Overlock"/>
                <a:sym typeface="Overlock"/>
              </a:rPr>
              <a:t>12 </a:t>
            </a:r>
            <a:r>
              <a:rPr lang="es-ES" sz="4000" dirty="0">
                <a:latin typeface="Overlock"/>
                <a:ea typeface="Overlock"/>
                <a:cs typeface="Overlock"/>
                <a:sym typeface="Overlock"/>
              </a:rPr>
              <a:t>a fin de perfeccionar a los santos para la obra del ministerio, para la edificación del cuerpo de Cristo, </a:t>
            </a:r>
            <a:r>
              <a:rPr lang="es-ES" sz="4000" baseline="30000" dirty="0">
                <a:latin typeface="Overlock"/>
                <a:ea typeface="Overlock"/>
                <a:cs typeface="Overlock"/>
                <a:sym typeface="Overlock"/>
              </a:rPr>
              <a:t>13 </a:t>
            </a:r>
            <a:r>
              <a:rPr lang="es-ES" sz="4000" dirty="0">
                <a:latin typeface="Overlock"/>
                <a:ea typeface="Overlock"/>
                <a:cs typeface="Overlock"/>
                <a:sym typeface="Overlock"/>
              </a:rPr>
              <a:t>hasta que todos lleguemos a estar unidos por la fe y el conocimiento del Hijo de Dios; hasta que lleguemos a ser un hombre perfecto, a la medida de la estatura de la plenitud de Cristo;”</a:t>
            </a:r>
            <a:endParaRPr sz="4000" dirty="0">
              <a:latin typeface="Overlock"/>
              <a:ea typeface="Overlock"/>
              <a:cs typeface="Overlock"/>
              <a:sym typeface="Overlock"/>
            </a:endParaRPr>
          </a:p>
        </p:txBody>
      </p:sp>
      <p:sp>
        <p:nvSpPr>
          <p:cNvPr id="117" name="Google Shape;117;p6"/>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7"/>
          <p:cNvSpPr txBox="1">
            <a:spLocks noGrp="1"/>
          </p:cNvSpPr>
          <p:nvPr>
            <p:ph type="body" idx="1"/>
          </p:nvPr>
        </p:nvSpPr>
        <p:spPr>
          <a:xfrm>
            <a:off x="838200" y="2737549"/>
            <a:ext cx="10515600" cy="138290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7500"/>
              <a:buNone/>
            </a:pPr>
            <a:r>
              <a:rPr lang="es-ES" sz="4400" dirty="0">
                <a:latin typeface="Overlock"/>
                <a:ea typeface="Overlock"/>
                <a:cs typeface="Overlock"/>
                <a:sym typeface="Overlock"/>
              </a:rPr>
              <a:t>¿Por qué no puede una persona forzosamente hacer a sí mismo líder de un grupo?</a:t>
            </a:r>
            <a:endParaRPr sz="4400" dirty="0">
              <a:latin typeface="Overlock"/>
              <a:ea typeface="Overlock"/>
              <a:cs typeface="Overlock"/>
              <a:sym typeface="Overlock"/>
            </a:endParaRPr>
          </a:p>
        </p:txBody>
      </p:sp>
      <p:sp>
        <p:nvSpPr>
          <p:cNvPr id="123" name="Google Shape;123;p7"/>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8"/>
          <p:cNvSpPr txBox="1">
            <a:spLocks noGrp="1"/>
          </p:cNvSpPr>
          <p:nvPr>
            <p:ph type="body" idx="1"/>
          </p:nvPr>
        </p:nvSpPr>
        <p:spPr>
          <a:xfrm>
            <a:off x="838200" y="1659019"/>
            <a:ext cx="10515600" cy="3539961"/>
          </a:xfrm>
          <a:prstGeom prst="rect">
            <a:avLst/>
          </a:prstGeom>
          <a:noFill/>
          <a:ln>
            <a:noFill/>
          </a:ln>
        </p:spPr>
        <p:txBody>
          <a:bodyPr spcFirstLastPara="1" wrap="square" lIns="91425" tIns="45700" rIns="91425" bIns="45700" anchor="t" anchorCtr="0">
            <a:normAutofit/>
          </a:bodyPr>
          <a:lstStyle/>
          <a:p>
            <a:pPr marL="228600" lvl="0" indent="-317500" algn="l" rtl="0">
              <a:lnSpc>
                <a:spcPct val="90000"/>
              </a:lnSpc>
              <a:spcBef>
                <a:spcPts val="0"/>
              </a:spcBef>
              <a:spcAft>
                <a:spcPts val="0"/>
              </a:spcAft>
              <a:buClr>
                <a:schemeClr val="dk1"/>
              </a:buClr>
              <a:buSzPts val="5000"/>
              <a:buChar char="•"/>
            </a:pPr>
            <a:r>
              <a:rPr lang="es-ES" sz="4400" dirty="0">
                <a:latin typeface="Overlock"/>
                <a:ea typeface="Overlock"/>
                <a:cs typeface="Overlock"/>
                <a:sym typeface="Overlock"/>
              </a:rPr>
              <a:t> Dios usa a los propios grupos para llamar (es decir, invitar) a los líderes a sus puestos.</a:t>
            </a:r>
            <a:endParaRPr sz="4400" dirty="0"/>
          </a:p>
          <a:p>
            <a:pPr marL="228600" lvl="0" indent="-317500" algn="l" rtl="0">
              <a:lnSpc>
                <a:spcPct val="90000"/>
              </a:lnSpc>
              <a:spcBef>
                <a:spcPts val="1000"/>
              </a:spcBef>
              <a:spcAft>
                <a:spcPts val="0"/>
              </a:spcAft>
              <a:buClr>
                <a:schemeClr val="dk1"/>
              </a:buClr>
              <a:buSzPts val="5000"/>
              <a:buChar char="•"/>
            </a:pPr>
            <a:r>
              <a:rPr lang="es-ES" sz="4400" dirty="0">
                <a:latin typeface="Overlock"/>
                <a:ea typeface="Overlock"/>
                <a:cs typeface="Overlock"/>
                <a:sym typeface="Overlock"/>
              </a:rPr>
              <a:t> Informalmente o formalmente</a:t>
            </a:r>
            <a:endParaRPr sz="4400" dirty="0"/>
          </a:p>
          <a:p>
            <a:pPr marL="228600" lvl="0" indent="-317500" algn="l" rtl="0">
              <a:lnSpc>
                <a:spcPct val="90000"/>
              </a:lnSpc>
              <a:spcBef>
                <a:spcPts val="1000"/>
              </a:spcBef>
              <a:spcAft>
                <a:spcPts val="0"/>
              </a:spcAft>
              <a:buClr>
                <a:schemeClr val="dk1"/>
              </a:buClr>
              <a:buSzPts val="5000"/>
              <a:buChar char="•"/>
            </a:pPr>
            <a:r>
              <a:rPr lang="es-ES" sz="4400" dirty="0">
                <a:latin typeface="Overlock"/>
                <a:ea typeface="Overlock"/>
                <a:cs typeface="Overlock"/>
                <a:sym typeface="Overlock"/>
              </a:rPr>
              <a:t> No es un tipo de “cobertura” ni “sucesión apostólica” </a:t>
            </a:r>
            <a:endParaRPr sz="4400" dirty="0"/>
          </a:p>
        </p:txBody>
      </p:sp>
      <p:sp>
        <p:nvSpPr>
          <p:cNvPr id="130" name="Google Shape;130;p8"/>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9"/>
          <p:cNvSpPr txBox="1">
            <a:spLocks noGrp="1"/>
          </p:cNvSpPr>
          <p:nvPr>
            <p:ph type="body" idx="1"/>
          </p:nvPr>
        </p:nvSpPr>
        <p:spPr>
          <a:xfrm>
            <a:off x="265415" y="2745999"/>
            <a:ext cx="11661169" cy="136600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7500"/>
              <a:buNone/>
            </a:pPr>
            <a:r>
              <a:rPr lang="es-ES" sz="4400" dirty="0">
                <a:latin typeface="Overlock"/>
                <a:ea typeface="Overlock"/>
                <a:cs typeface="Overlock"/>
                <a:sym typeface="Overlock"/>
              </a:rPr>
              <a:t>¿Cuáles son algunos de los requisitos bíblicos para ser un líder en la iglesia?</a:t>
            </a:r>
            <a:endParaRPr sz="4400" dirty="0">
              <a:latin typeface="Overlock"/>
              <a:ea typeface="Overlock"/>
              <a:cs typeface="Overlock"/>
              <a:sym typeface="Overlock"/>
            </a:endParaRPr>
          </a:p>
        </p:txBody>
      </p:sp>
      <p:sp>
        <p:nvSpPr>
          <p:cNvPr id="137" name="Google Shape;137;p9"/>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0"/>
          <p:cNvSpPr txBox="1">
            <a:spLocks noGrp="1"/>
          </p:cNvSpPr>
          <p:nvPr>
            <p:ph type="body" idx="1"/>
          </p:nvPr>
        </p:nvSpPr>
        <p:spPr>
          <a:xfrm>
            <a:off x="838200" y="751485"/>
            <a:ext cx="10515600" cy="5355030"/>
          </a:xfrm>
          <a:prstGeom prst="rect">
            <a:avLst/>
          </a:prstGeom>
          <a:noFill/>
          <a:ln>
            <a:noFill/>
          </a:ln>
        </p:spPr>
        <p:txBody>
          <a:bodyPr spcFirstLastPara="1" wrap="square" lIns="91425" tIns="45700" rIns="91425" bIns="45700" anchor="t" anchorCtr="0">
            <a:noAutofit/>
          </a:bodyPr>
          <a:lstStyle/>
          <a:p>
            <a:pPr marL="228600" lvl="0" indent="-254000" algn="l" rtl="0">
              <a:lnSpc>
                <a:spcPct val="90000"/>
              </a:lnSpc>
              <a:spcBef>
                <a:spcPts val="0"/>
              </a:spcBef>
              <a:spcAft>
                <a:spcPts val="0"/>
              </a:spcAft>
              <a:buClr>
                <a:schemeClr val="dk1"/>
              </a:buClr>
              <a:buSzPts val="4000"/>
              <a:buChar char="•"/>
            </a:pPr>
            <a:r>
              <a:rPr lang="es-ES" sz="4400" dirty="0">
                <a:latin typeface="Overlock"/>
                <a:ea typeface="Overlock"/>
                <a:cs typeface="Overlock"/>
                <a:sym typeface="Overlock"/>
              </a:rPr>
              <a:t> Tito 1:6-9, “ancianos [lideres] irreprensibles, maridos de una sola mujer y con hijos creyentes, que no estén acusados de disolución ni de rebeldía. </a:t>
            </a:r>
            <a:r>
              <a:rPr lang="es-ES" sz="4400" baseline="30000" dirty="0">
                <a:latin typeface="Overlock"/>
                <a:ea typeface="Overlock"/>
                <a:cs typeface="Overlock"/>
                <a:sym typeface="Overlock"/>
              </a:rPr>
              <a:t>7 </a:t>
            </a:r>
            <a:r>
              <a:rPr lang="es-ES" sz="4400" dirty="0">
                <a:latin typeface="Overlock"/>
                <a:ea typeface="Overlock"/>
                <a:cs typeface="Overlock"/>
                <a:sym typeface="Overlock"/>
              </a:rPr>
              <a:t>Porque es necesario que el obispo, como administrador de Dios, sea irreprensible, no soberbio ni iracundo, ni afecto al vino, ni pendenciero, ni codicioso de ganancias deshonestas, </a:t>
            </a:r>
            <a:endParaRPr sz="4400" dirty="0">
              <a:latin typeface="Overlock"/>
              <a:ea typeface="Overlock"/>
              <a:cs typeface="Overlock"/>
              <a:sym typeface="Overlock"/>
            </a:endParaRPr>
          </a:p>
        </p:txBody>
      </p:sp>
      <p:sp>
        <p:nvSpPr>
          <p:cNvPr id="144" name="Google Shape;144;p10"/>
          <p:cNvSpPr txBox="1">
            <a:spLocks noGrp="1"/>
          </p:cNvSpPr>
          <p:nvPr>
            <p:ph type="ftr" idx="11"/>
          </p:nvPr>
        </p:nvSpPr>
        <p:spPr>
          <a:xfrm>
            <a:off x="0" y="63531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1197</Words>
  <Application>Microsoft Macintosh PowerPoint</Application>
  <PresentationFormat>Widescreen</PresentationFormat>
  <Paragraphs>87</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Overlock</vt:lpstr>
      <vt:lpstr>Office Theme</vt:lpstr>
      <vt:lpstr>PowerPoint Presentation</vt:lpstr>
      <vt:lpstr>PowerPoint Presentation</vt:lpstr>
      <vt:lpstr>Las Preguntas de Repaso (10 minutos)</vt:lpstr>
      <vt:lpstr>¿Quién escoge a los líderes de la iglesia?</vt:lpstr>
      <vt:lpstr>PowerPoint Presentation</vt:lpstr>
      <vt:lpstr>PowerPoint Presentation</vt:lpstr>
      <vt:lpstr>PowerPoint Presentation</vt:lpstr>
      <vt:lpstr>PowerPoint Presentation</vt:lpstr>
      <vt:lpstr>PowerPoint Presentation</vt:lpstr>
      <vt:lpstr>PowerPoint Presentation</vt:lpstr>
      <vt:lpstr>Lección 6 (40 minutos)</vt:lpstr>
      <vt:lpstr>PowerPoint Presentation</vt:lpstr>
      <vt:lpstr>PowerPoint Presentation</vt:lpstr>
      <vt:lpstr>Preguntas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Schulte</dc:creator>
  <cp:lastModifiedBy>juan david escobar amaya</cp:lastModifiedBy>
  <cp:revision>1</cp:revision>
  <dcterms:created xsi:type="dcterms:W3CDTF">2019-08-24T17:54:58Z</dcterms:created>
  <dcterms:modified xsi:type="dcterms:W3CDTF">2023-01-28T19:56:14Z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