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9" r:id="rId5"/>
  </p:sldMasterIdLst>
  <p:notesMasterIdLst>
    <p:notesMasterId r:id="rId29"/>
  </p:notesMasterIdLst>
  <p:sldIdLst>
    <p:sldId id="257" r:id="rId6"/>
    <p:sldId id="425" r:id="rId7"/>
    <p:sldId id="261" r:id="rId8"/>
    <p:sldId id="325" r:id="rId9"/>
    <p:sldId id="381" r:id="rId10"/>
    <p:sldId id="263" r:id="rId11"/>
    <p:sldId id="383" r:id="rId12"/>
    <p:sldId id="384" r:id="rId13"/>
    <p:sldId id="389" r:id="rId14"/>
    <p:sldId id="393" r:id="rId15"/>
    <p:sldId id="394" r:id="rId16"/>
    <p:sldId id="395" r:id="rId17"/>
    <p:sldId id="314" r:id="rId18"/>
    <p:sldId id="409" r:id="rId19"/>
    <p:sldId id="264" r:id="rId20"/>
    <p:sldId id="414" r:id="rId21"/>
    <p:sldId id="419" r:id="rId22"/>
    <p:sldId id="426" r:id="rId23"/>
    <p:sldId id="427" r:id="rId24"/>
    <p:sldId id="379" r:id="rId25"/>
    <p:sldId id="288" r:id="rId26"/>
    <p:sldId id="429" r:id="rId27"/>
    <p:sldId id="289" r:id="rId28"/>
  </p:sldIdLst>
  <p:sldSz cx="12192000" cy="6858000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A2A97-D69C-4BC4-ABBA-AB86DDD2694D}" v="21" dt="2025-11-26T18:17:53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7"/>
    <p:restoredTop sz="54666"/>
  </p:normalViewPr>
  <p:slideViewPr>
    <p:cSldViewPr snapToGrid="0">
      <p:cViewPr varScale="1">
        <p:scale>
          <a:sx n="32" d="100"/>
          <a:sy n="32" d="100"/>
        </p:scale>
        <p:origin x="8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utton" userId="1e63f7443f7518ef" providerId="LiveId" clId="{8C0D55B7-6F1E-4D4A-85BC-94A6F12D6274}"/>
    <pc:docChg chg="undo custSel addSld delSld modSld sldOrd">
      <pc:chgData name="Joel Sutton" userId="1e63f7443f7518ef" providerId="LiveId" clId="{8C0D55B7-6F1E-4D4A-85BC-94A6F12D6274}" dt="2025-11-26T19:33:42.348" v="267" actId="6549"/>
      <pc:docMkLst>
        <pc:docMk/>
      </pc:docMkLst>
      <pc:sldChg chg="add del modNotesTx">
        <pc:chgData name="Joel Sutton" userId="1e63f7443f7518ef" providerId="LiveId" clId="{8C0D55B7-6F1E-4D4A-85BC-94A6F12D6274}" dt="2025-11-26T17:36:15.058" v="121" actId="20577"/>
        <pc:sldMkLst>
          <pc:docMk/>
          <pc:sldMk cId="0" sldId="257"/>
        </pc:sldMkLst>
      </pc:sldChg>
      <pc:sldChg chg="modNotesTx">
        <pc:chgData name="Joel Sutton" userId="1e63f7443f7518ef" providerId="LiveId" clId="{8C0D55B7-6F1E-4D4A-85BC-94A6F12D6274}" dt="2025-11-26T17:55:49.846" v="164" actId="20577"/>
        <pc:sldMkLst>
          <pc:docMk/>
          <pc:sldMk cId="0" sldId="263"/>
        </pc:sldMkLst>
      </pc:sldChg>
      <pc:sldChg chg="modNotesTx">
        <pc:chgData name="Joel Sutton" userId="1e63f7443f7518ef" providerId="LiveId" clId="{8C0D55B7-6F1E-4D4A-85BC-94A6F12D6274}" dt="2025-11-26T18:20:32.489" v="244" actId="20577"/>
        <pc:sldMkLst>
          <pc:docMk/>
          <pc:sldMk cId="0" sldId="264"/>
        </pc:sldMkLst>
      </pc:sldChg>
      <pc:sldChg chg="modNotesTx">
        <pc:chgData name="Joel Sutton" userId="1e63f7443f7518ef" providerId="LiveId" clId="{8C0D55B7-6F1E-4D4A-85BC-94A6F12D6274}" dt="2025-11-26T19:31:42.389" v="262" actId="20577"/>
        <pc:sldMkLst>
          <pc:docMk/>
          <pc:sldMk cId="0" sldId="288"/>
        </pc:sldMkLst>
      </pc:sldChg>
      <pc:sldChg chg="modSp mod modNotesTx">
        <pc:chgData name="Joel Sutton" userId="1e63f7443f7518ef" providerId="LiveId" clId="{8C0D55B7-6F1E-4D4A-85BC-94A6F12D6274}" dt="2025-11-26T18:18:01.225" v="197" actId="20577"/>
        <pc:sldMkLst>
          <pc:docMk/>
          <pc:sldMk cId="0" sldId="314"/>
        </pc:sldMkLst>
        <pc:spChg chg="mod">
          <ac:chgData name="Joel Sutton" userId="1e63f7443f7518ef" providerId="LiveId" clId="{8C0D55B7-6F1E-4D4A-85BC-94A6F12D6274}" dt="2025-11-26T18:17:45.832" v="192" actId="6549"/>
          <ac:spMkLst>
            <pc:docMk/>
            <pc:sldMk cId="0" sldId="314"/>
            <ac:spMk id="138" creationId="{00000000-0000-0000-0000-000000000000}"/>
          </ac:spMkLst>
        </pc:spChg>
      </pc:sldChg>
      <pc:sldChg chg="modSp mod modNotesTx">
        <pc:chgData name="Joel Sutton" userId="1e63f7443f7518ef" providerId="LiveId" clId="{8C0D55B7-6F1E-4D4A-85BC-94A6F12D6274}" dt="2025-11-26T17:49:10.815" v="142" actId="20577"/>
        <pc:sldMkLst>
          <pc:docMk/>
          <pc:sldMk cId="0" sldId="325"/>
        </pc:sldMkLst>
        <pc:spChg chg="mod">
          <ac:chgData name="Joel Sutton" userId="1e63f7443f7518ef" providerId="LiveId" clId="{8C0D55B7-6F1E-4D4A-85BC-94A6F12D6274}" dt="2025-11-26T17:40:34.714" v="129" actId="20577"/>
          <ac:spMkLst>
            <pc:docMk/>
            <pc:sldMk cId="0" sldId="325"/>
            <ac:spMk id="138" creationId="{00000000-0000-0000-0000-000000000000}"/>
          </ac:spMkLst>
        </pc:spChg>
      </pc:sldChg>
      <pc:sldChg chg="modNotesTx">
        <pc:chgData name="Joel Sutton" userId="1e63f7443f7518ef" providerId="LiveId" clId="{8C0D55B7-6F1E-4D4A-85BC-94A6F12D6274}" dt="2025-11-26T17:56:12.418" v="169" actId="6549"/>
        <pc:sldMkLst>
          <pc:docMk/>
          <pc:sldMk cId="0" sldId="383"/>
        </pc:sldMkLst>
      </pc:sldChg>
      <pc:sldChg chg="modNotesTx">
        <pc:chgData name="Joel Sutton" userId="1e63f7443f7518ef" providerId="LiveId" clId="{8C0D55B7-6F1E-4D4A-85BC-94A6F12D6274}" dt="2025-11-26T17:59:54.486" v="176" actId="6549"/>
        <pc:sldMkLst>
          <pc:docMk/>
          <pc:sldMk cId="0" sldId="389"/>
        </pc:sldMkLst>
      </pc:sldChg>
      <pc:sldChg chg="modNotesTx">
        <pc:chgData name="Joel Sutton" userId="1e63f7443f7518ef" providerId="LiveId" clId="{8C0D55B7-6F1E-4D4A-85BC-94A6F12D6274}" dt="2025-11-26T18:14:09.544" v="185" actId="20577"/>
        <pc:sldMkLst>
          <pc:docMk/>
          <pc:sldMk cId="0" sldId="393"/>
        </pc:sldMkLst>
      </pc:sldChg>
      <pc:sldChg chg="modNotesTx">
        <pc:chgData name="Joel Sutton" userId="1e63f7443f7518ef" providerId="LiveId" clId="{8C0D55B7-6F1E-4D4A-85BC-94A6F12D6274}" dt="2025-11-26T18:08:32.901" v="178" actId="20577"/>
        <pc:sldMkLst>
          <pc:docMk/>
          <pc:sldMk cId="0" sldId="394"/>
        </pc:sldMkLst>
      </pc:sldChg>
      <pc:sldChg chg="modNotesTx">
        <pc:chgData name="Joel Sutton" userId="1e63f7443f7518ef" providerId="LiveId" clId="{8C0D55B7-6F1E-4D4A-85BC-94A6F12D6274}" dt="2025-11-26T18:15:25.140" v="190" actId="20577"/>
        <pc:sldMkLst>
          <pc:docMk/>
          <pc:sldMk cId="0" sldId="395"/>
        </pc:sldMkLst>
      </pc:sldChg>
      <pc:sldChg chg="modNotesTx">
        <pc:chgData name="Joel Sutton" userId="1e63f7443f7518ef" providerId="LiveId" clId="{8C0D55B7-6F1E-4D4A-85BC-94A6F12D6274}" dt="2025-11-26T18:19:38.454" v="204" actId="20577"/>
        <pc:sldMkLst>
          <pc:docMk/>
          <pc:sldMk cId="0" sldId="409"/>
        </pc:sldMkLst>
      </pc:sldChg>
      <pc:sldChg chg="modNotesTx">
        <pc:chgData name="Joel Sutton" userId="1e63f7443f7518ef" providerId="LiveId" clId="{8C0D55B7-6F1E-4D4A-85BC-94A6F12D6274}" dt="2025-11-26T18:23:44.426" v="258" actId="20577"/>
        <pc:sldMkLst>
          <pc:docMk/>
          <pc:sldMk cId="0" sldId="414"/>
        </pc:sldMkLst>
      </pc:sldChg>
      <pc:sldChg chg="modNotesTx">
        <pc:chgData name="Joel Sutton" userId="1e63f7443f7518ef" providerId="LiveId" clId="{8C0D55B7-6F1E-4D4A-85BC-94A6F12D6274}" dt="2025-11-26T19:29:42.907" v="260" actId="20577"/>
        <pc:sldMkLst>
          <pc:docMk/>
          <pc:sldMk cId="0" sldId="427"/>
        </pc:sldMkLst>
      </pc:sldChg>
      <pc:sldChg chg="ord modNotesTx">
        <pc:chgData name="Joel Sutton" userId="1e63f7443f7518ef" providerId="LiveId" clId="{8C0D55B7-6F1E-4D4A-85BC-94A6F12D6274}" dt="2025-11-26T19:33:42.348" v="267" actId="6549"/>
        <pc:sldMkLst>
          <pc:docMk/>
          <pc:sldMk cId="0" sldId="4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7tc-SwFO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BIENVENIDA Y SALUDOS</a:t>
            </a: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b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¡Sean bienvenidos todos! Es una bendición reunirnos nuevamente para escudriñar la Palabra de Dios y aprender juntos.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pecado veo en esta historia y confieso en mi vida? </a:t>
            </a: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reveló el pecado de la mujer. ¿Qué pecado me está mostrando Jesús a través de su Palabra? </a:t>
            </a:r>
            <a:r>
              <a:rPr lang="es-419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	Jesús reveló el pecado de la mujer. ¿Qué pecado me está mostrando Jesús a través de su Palabra? Ella quiere llenar ese vacío con hombres, con el agua que no satisface.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diferencia de Jesús, a menudo no tenemos los ojos abiertos a las oportunidades de compartir el evangelio. No lo vemos necesario hablar con ciertas personas.  Evitamos hablar con cierto tipo de personas.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419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 vez nos sentimos superiores a personas con un vida escandalosa como la mujer del pozo. </a:t>
            </a:r>
          </a:p>
          <a:p>
            <a:pPr marL="171450" marR="0" lvl="0" indent="-1714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Nuestros ojos están abiertos pero han sido influenciados por el racismo, el clasismo, y la discriminación. </a:t>
            </a:r>
            <a:endParaRPr lang="es-P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Quizás, como los discípulos, no vemos la cosecha lista para la siega.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s-E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¿En qué versos y palabras de esta historia veo el amor de Dios hacia mí?</a:t>
            </a: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 4 “Y le era necesario pasar por Samaria.”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Dios es un Dios misionero. Nos busca. Desea que todos sean salvos.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 10 “Respondió Jesús y le dijo, y quién es el que te dice: Dame de beber”, tú le pedirías, y él te daría agua viva.”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Jesús, un judío, habló con una samaritana y con una mujer, rompiendo las normas sociales de su tiempo. Bajo su cruz, todos somos iguales en su gracia.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enfocó en sus necesidades espirituales y le ofreció el agua de vida eterna. Ofrece la misma agua a nosotros también por su Palabra y sacramentos.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 23 Pero la hora viene, y ahora es, cuando los verdaderos adoradores adorarán al Padre en espíritu y en verdad.”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estaba llevando a cabo la salvación que había sido prometida por Dios. El templo de Jerusalén con sus sacrificios había anunciado al Mesías, pero con su venida iba a perder su significado, de modo que ahora los que verdaderamente adoraban a Dios lo pueden hacer en espíritu y en verdad.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Ahora podemos acercarnos a Dios en cualquier momento por la obra de Cristo. El lugar no determina ni el valor ni la eficacia de la adoración.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 26 Jesús le dijo: Yo soy, el que habla contigo.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se reveló a la mujer y creó fe en su corazón. Es lo que hace con nosotros también. El Mesías, habla con nosotros por su Palabra.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tabLst/>
              <a:defRPr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Jesús demuestra que es el Mesías tanto de los judíos como de los samaritanos.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tabLst/>
              <a:defRPr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 Espíritu Santo obra en la mujer, permitiéndole ver su pecado y a su Salvador.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tabLst/>
              <a:defRPr/>
            </a:pP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628650" marR="0" lvl="1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pediré que Dios obre en mí para poner en práctica su Palabra? </a:t>
            </a:r>
            <a:endParaRPr lang="en-US" sz="1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mujer dejó su cántaro y fue a la ciudad para testificar de lo que pasó. ¡Vengan </a:t>
            </a:r>
            <a:r>
              <a:rPr lang="es-CO" alt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ver! ¿No será éste el Cristo? Que nosotros también seamos testigos en nuestro entorno.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testimonio de la mujer llevó a mucho samaritanos a creer. Que nuestro testimonio también impacte </a:t>
            </a:r>
            <a:r>
              <a:rPr lang="es-CO" alt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otros.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V.39 Muchos de los samaritanos de aquella ciudad creyeron en él por la palabra de la mujer, que daba testimonio.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tabLst/>
              <a:defRPr/>
            </a:pPr>
            <a:r>
              <a:rPr lang="es-E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¿Cuánta preparación tenía ella?  Muchos decimos, no estoy listo.  Voy a hablar de Dios a otros cuando yo esté listo.  </a:t>
            </a:r>
            <a:endParaRPr lang="es-419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628650" marR="0" lvl="1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endParaRPr lang="es-E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OBJECTIVOS DE LA CLASE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 los tres objetivos principales de la lección. Invite a los estudiantes a tomar notas y a tener sus Biblias listas. </a:t>
            </a:r>
          </a:p>
          <a:p>
            <a:pPr marL="0" marR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lección </a:t>
            </a:r>
            <a:r>
              <a:rPr lang="es-CO" alt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hoy , nuestro objetivo es: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419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Estudiar Juan 4:1-42 y aplicarla a la vida de un discípulo.</a:t>
            </a:r>
          </a:p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de un discípulo: Ojos abiertos.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Aplicar el hábito 2 a la vida diaria.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9c93b344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indent="-342900"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Hábitos de un discípulo</a:t>
            </a:r>
          </a:p>
          <a:p>
            <a:pPr marL="342900" marR="0" indent="-342900"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seguidores de Cristo, el Espíritu Santo nos transforma y nos guía a desarrollar hábitos que reflejan nuestra fe en la vida diaria.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última lección estudiamos Hábito 1: Hacer el bien. El Espíritu Santo nos moldea para que manifestemos el Fruto del Espíritu en nuestro carácter y en la manera en que amamos a Dios y a los demás.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Hoy estudiaremos Hábito 2: Ojos abiertos.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205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8" name="Google Shape;258;g269c93b344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fc8f2a7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2: Ojos abiertos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queremos decir con ojos abiertos? 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Ojos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abiertos = ver con la perspectiva de Jesús.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nos llama a vivir con los ojos abiertos a las oportunidades de compartir su amor.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4" name="Google Shape;234;g2bfc8f2a7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9c93b3448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2: Ojos abiertos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4:35-38 ¿Acaso no dicen ustedes: “Aún faltan cuatro meses para el tiempo de la siega”? Pues yo les digo: Alcen los ojos, y miren los campos, porque ya están blancos para la siega. Y el que siega recibe su salario y recoge fruto para vida eterna, para que se alegren por igual el que siembra y el que siega. Porque en este caso es verdad lo que dice el dicho: “Uno es el que siembra, y otro es el que siega.” Yo los he enviado a segar lo que ustedes no cultivaron; otros cultivaron, y ustedes se han beneficiado de sus trabajos.»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usó esta imagen agrícola para enseñarnos una verdad espiritual: hay personas a nuestro alrededor listas para recibir el Evangelio. Pero para verlas, Jesús pide que “Alcen los ojos, miren los campos.”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0" algn="l" rtl="0">
              <a:spcBef>
                <a:spcPts val="205"/>
              </a:spcBef>
              <a:spcAft>
                <a:spcPts val="600"/>
              </a:spcAft>
              <a:buNone/>
            </a:pPr>
            <a:endParaRPr lang="en-U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>
              <a:buFont typeface="Symbol" panose="05050102010706020507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no da un ejemplo poderoso: al detenerse junto al pozo de Jacob y hablar con una mujer samaritana en medio de su rutina diaria. De la misma manera, en nuestro día al día, en interacciones comunes con colegas, vecinos, amigos o incluso desconocidos, Dios nos da oportunidades para sembrar y cosechar. </a:t>
            </a:r>
          </a:p>
          <a:p>
            <a:pPr marL="342900" marR="0" lvl="0" indent="-342900">
              <a:buFont typeface="Symbol" panose="05050102010706020507" pitchFamily="2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Tener ojos abiertos significa más que simplemente notar a las personas. Significa estar atentos a la obra de Dios en sus vidas. </a:t>
            </a:r>
          </a:p>
          <a:p>
            <a:pPr marL="342900" marR="0" lvl="0" indent="-342900">
              <a:buFont typeface="Symbol" panose="05050102010706020507" pitchFamily="2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anose="05050102010706020507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Cuando vivimos con los ojos abiertos, vemos a las personas como Dios las ve: almas necesitadas de salvación. Y cuando nos disponemos a actuar, Dios nos usa para compartir el evangelio y llevar fruto para la vida eterna.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0" algn="l" rtl="0">
              <a:spcBef>
                <a:spcPts val="205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7" name="Google Shape;267;g269c93b3448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bbfad273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Este hábito parece simple y fácil, pero en realidad no lo es. ¿Por qué es tan difícil?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</a:t>
            </a:r>
            <a:r>
              <a:rPr lang="es-CO" alt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n. </a:t>
            </a:r>
          </a:p>
          <a:p>
            <a:pPr marL="0" marR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Historia como ejemplo: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 iglesia en el campo tenía un problema: cada domingo, cuando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reuni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para 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adoración, el vecino trabajaba en sus campos. El ruido de su tractor y el olor del abono distraían a la congregación. El pastor y los miembros se preguntaban: ¿No sabía que había adoración? ¿No podía esperar para trabajar? Con el paso de los años, el pastor se trasladó a servir en otro lugar. Un domingo, regresó y se sorprendió al ver el vecino en la iglesia con su familia. Al saludarlo, le preguntó: ¿Qué te trajo aquí? El vecino respondió: Alguien me invitó.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 principio, puede parecer tan obvio que es una buena idea mantener los ojos abiertos mientras caminamos. Pero para los discípulos que tienen una naturaleza pecaminosa, a menudo es fácil para nosotros no hacerlo. Nuestra naturaleza pecaminosa nos inclina a enfocarnos en nuestras propias vidas en lugar de las de otros.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veces, vivimos tan ocupados con nuestras responsabilidades diarias – trabajo, familia, compromisos – que pasamos por alto las oportunidades para mostrar y compartir el amor de Cristo. Como los discípulos de Jesús en Samaria, podemos estar distraídos por lo inmediato y no darnos cuenta de que el campo de cosecha está listo.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normas sociales y culturales pueden influir en nuestra disposición para ver y acercarnos a quienes necesitan a Jesús. A veces, las normas sociales, los prejuicios o el miedo al rechazo nos impiden ver a las personas que Dios ha puesto en nuestro camino.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g2bbbfad273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bbfad273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¿De qué maneras podemos cultivar el hábito de tener los ojos abiertos?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</a:t>
            </a:r>
            <a:r>
              <a:rPr lang="es-CO" alt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6" name="Google Shape;166;g2bbbfad273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5a1eaf5a7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¿De qué maneras podemos cultivar el hábito de tener los ojos abiertos? </a:t>
            </a:r>
          </a:p>
          <a:p>
            <a:pPr marL="0" marR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Descansar en la realidad del poder del Espíritu Santo en nosotros que obre en nosotros el deseo y el poder. Por la Palabra de Dios y los sacramentos, estamos conectados a la vid, la fuente de vida, y el poder producir fruto.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Orar pidiendo ayuda del Espíritu Santo que nos ayude 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tener 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ojos abiertos.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Reducir distracciones, como el uso excesivo del celular o vivir a la prisa, para estar presentes en el momento.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tabLst/>
              <a:defRPr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Practicar la empatía, escuchando activamente con contacto visual, y mostrando interés genuino en los demás.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Recuerda, Cristo por murió por la persona con quien estás conversando.</a:t>
            </a:r>
            <a:endParaRPr lang="es-P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Salir de nuestra zona de confort, interactuando con personas fuera de nuestro círculo habitual.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 cada día como una oportunidad, recordando que Jesús encontró oportunidades en medio de su vida cotidiana.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1270" lvl="2" indent="-250825" algn="l" rtl="0">
              <a:lnSpc>
                <a:spcPct val="104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 panose="020F0502020204030204"/>
              <a:buAutoNum type="arabicPeriod"/>
            </a:pPr>
            <a:endParaRPr lang="en-U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8" name="Google Shape;498;g2b5a1eaf5a7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Introducción breve a la lección</a:t>
            </a: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Hoy estudiaremos la historia de la mujer samaritana y notamos el ejemplo de Jesús al tener sus ojos abiertos siempre a oportunidades </a:t>
            </a:r>
            <a:r>
              <a:rPr lang="es-CO" alt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compartir el Evangelio con los a su alrededor.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OBJECTIVOS DE LA CLASE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 los tres objetivos principales de la lección. Invite a los estudiantes a tomar notas y a tener sus Biblias listas. </a:t>
            </a:r>
          </a:p>
          <a:p>
            <a:pPr marL="0" marR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lección </a:t>
            </a:r>
            <a:r>
              <a:rPr lang="es-CO" alt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el dia de hoy</a:t>
            </a: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nuestro objetivo es: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Analizar y aplicar la historia de Juan 4:1-38 utilizando el método de las 4C.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de un discípulo: Ojos abiertos.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Aplicar el hábito 2 a la vida diaria.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5a1eaf5a7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Nota para el profesor: Presente la siguiente actividad como una forma de aplicar Juan 4 y lo que han aprendido sobre el Hábito 2 a su propia vida. Anima a los estudiantes a discutir con confianza las siguientes preguntas. Esta actividad se puede realizar en pequeños grupos en Zoom para fomentar una conversación más cercana y reflexiva.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Actividad de Aplicación: Jesús tenía los ojos abiertos a una oportunidad para compartir el evangelio con la mujer en el pozo.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¿Cuáles son algunos “pozos” (lugares o situaciones diarias) en tu vida donde podrías encontrar oportunidades para abrir los ojos y compartir el amor de Jesús?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barreras personales enfrentas?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pasos tomarás esta semana para cultivar este hábito de ojos abiertos?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1270" lvl="2" indent="-250825" algn="l" rtl="0">
              <a:lnSpc>
                <a:spcPct val="104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 panose="020F0502020204030204"/>
              <a:buAutoNum type="arabicPeriod"/>
            </a:pPr>
            <a:endParaRPr lang="en-U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8" name="Google Shape;498;g2b5a1eaf5a7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5a1eaf5a7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Encargar la tarea para la Lección 6: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 el siguiente video breve de instrucción: </a:t>
            </a:r>
            <a:r>
              <a:rPr lang="es-E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https://www.youtube.com/watch?v=Lm7tc-SwFOY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 en sus Biblias la historia de Mateo 9:9-13.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Reflexionar y responder: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qué sorprendió tanto a los fariseos que Jesús fuer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comer a la ca</a:t>
            </a:r>
            <a:r>
              <a:rPr lang="es-CO" alt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de Mateo?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¿Quiénes serían hoy en día las personas en nuestra sociedad que ocupan un lugar similar al de los recaudadores de impuestos en tiempos de Jesús?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1270" lvl="2" indent="-250825" algn="l" rtl="0">
              <a:lnSpc>
                <a:spcPct val="104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 panose="020F0502020204030204"/>
              <a:buAutoNum type="arabicPeriod"/>
            </a:pPr>
            <a:endParaRPr lang="en-US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8" name="Google Shape;498;g2b5a1eaf5a7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Oración de clausura y despedida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Padre </a:t>
            </a:r>
            <a:r>
              <a:rPr lang="es-CO" alt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elestial, gracias por abrir nuestros ojos a tu amor y gracia. Hoy hemos aprendido que, como discípulos, deseamos vivir con los ojos abiertos para ver a quienes necesitan conocerte. Perdónanos por las veces en que hemos estado distraídos por nuestras ocupaciones y preocupaciones, y ayúdanos a reconocer las oportunidades que nos das cada día para compartir tu amor. Así como Jesús vio a la mujer en el pozo y le ofreció agua viva, enséñanos a ver con compasión a quienes nos rodean. Señor, danos valentía para superar las barreras que nos impiden ver a otros y ayúdanos a cultivar este hábito en nuestra vida diaria. Que nuestras vidas reflejen el fruto del Espíritu y que cada encuentro con otros sea una oportunidad para mostrar tu luz. En el nombre de Jesús, Amén.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8" name="Google Shape;508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Oración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Comienza con la siguiente oración (o usa una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Querido Padre </a:t>
            </a:r>
            <a:r>
              <a:rPr lang="es-CO" alt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elestial, gracias por este tiempo de estudio. Te pedimos que abras nuestros corazones y nuestras mentes para recibir tu enseñanza hoy. Así como Jesús vio a la mujer samaritana y le ofreció el agua de vida, ayúdanos a ver las oportunidades que nos das para compartir tu amor con quienes nos rodean. Danos corazones dispuestos a aprender y a poner en práctica tu Palabra. Todo esto te lo pedimos en el nombre de Jesús. Amén.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OBJECTIVOS DE LA CLASE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 los tres objetivos principales de la lección. Invita a los estudiantes a tomar apuntes y a tener sus Biblias listas.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lección</a:t>
            </a:r>
            <a:r>
              <a:rPr lang="es-CO" alt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 el día de hoy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nuestro objetivo es: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419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Estudiar Juan 4:1-42 y aplicarla a la vida de un discípulo.</a:t>
            </a: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Describir el hábito de un discípulo: Ojos abiertos.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270" indent="0">
              <a:lnSpc>
                <a:spcPct val="103000"/>
              </a:lnSpc>
              <a:spcAft>
                <a:spcPts val="50"/>
              </a:spcAft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Aplicar el hábito 2 a la vida diaria.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lang="en-US"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CAPTAR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 paso sirve como “gancho” para captar la atención y preparar el corazón para recibir el mensaje de Dios. </a:t>
            </a:r>
          </a:p>
          <a:p>
            <a:pPr marL="0" marR="0" indent="0">
              <a:buFontTx/>
              <a:buNone/>
            </a:pPr>
            <a:endParaRPr lang="es-E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te sorprende sobre</a:t>
            </a:r>
            <a:r>
              <a:rPr lang="es-CO" alt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</a:t>
            </a: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ruta que tomó Jesús entre Jerusalén y Galilea en Juan 4:1-42?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</a:t>
            </a:r>
            <a:r>
              <a:rPr lang="es-CO" alt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218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fc8f2a7b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Muestra en la pantalla un mapa con la ruta que tomaron muchos judíos de Judea a Galilea y la ruta que tomó Jesús.</a:t>
            </a: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Había tres caminos por los que Jesús podía llegar a Galilea. Muchos judíos evitaban pasar por Samaria debido al antagonismo y la hostilidad entre judíos y samaritanos.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 enemistad existía desde que Asiria conquistó el reino del norte de Israel, llevó a la mayoría de la población al exilio y repobló la región con extranjeros. Estos extranjeros se mezclaron con los israelitas que quedaron, adoptando sus religiones falsas y combinándolas con la adoración al Señor.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 embargo, el texto dice que a Jesús “le era necesario pasar por Samaria”. </a:t>
            </a:r>
            <a:endParaRPr lang="es-419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419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 5 Llegó a las afueras de la ciudad de </a:t>
            </a:r>
            <a:r>
              <a:rPr lang="es-419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Sicar</a:t>
            </a:r>
            <a:r>
              <a:rPr lang="es-419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71450" marR="0" lvl="0" indent="-171450"/>
            <a:r>
              <a:rPr lang="es-419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V. 6 Se sentó junto al pozo de Jacob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1270" lvl="0" indent="-298450" algn="l" rtl="0">
              <a:lnSpc>
                <a:spcPct val="104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 panose="020F0502020204030204"/>
              <a:buAutoNum type="arabicPeriod"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g2bfc8f2a7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puede leer directamente la historia en la Biblia o narrarla con palabras propias.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4:1-42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CONSIDERAR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Seis preguntas para repasar los suceso, detalles y contexto de la historia: Este paso nos da la base de conocimiento para que la apliquemos bien.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buFontTx/>
              <a:buNone/>
            </a:pPr>
            <a:endParaRPr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 es el problema?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mujer no comprendía muchas cosas, (¿Cuál monte será el indicado para adorarle a Dios?”.  No conocía el agua viva que da vida eterna y estaba atrapada en el pecado. Vive marginada ella. </a:t>
            </a:r>
          </a:p>
          <a:p>
            <a:pPr marL="171450" marR="0" lvl="0" indent="-171450"/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Jesús iba en contra de las normas culturales de su día.  Primero, ya que por la enemistad que existía entre los judíos y los samaritanos. Los discípulos se asombraron de que Jesús hablara con una mujer. Existía una regla rabínica que decía: Que nadie hable con ninguna mujer en la calle, ni siquiera con su propia esposa. </a:t>
            </a:r>
          </a:p>
          <a:p>
            <a:pPr marL="171450" marR="0" lvl="0" indent="-171450"/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sed espiritual del pueblo samaritano.  Necesitan conocer al Cristo.  Necesitan de la gracia de Dios. </a:t>
            </a: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9bbf978dd_0_3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9bbf978dd_0_3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9bbf978dd_0_3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9bbf978dd_0_3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b9bbf978dd_0_3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b9bbf978dd_0_3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9bbf978dd_0_3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b9bbf978dd_0_3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9bbf978dd_0_3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b9bbf978dd_0_3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b9bbf978dd_0_3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9bbf978dd_0_3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b9bbf978dd_0_3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9bbf978dd_0_3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b9bbf978dd_0_3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b9bbf978dd_0_3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b9bbf978dd_0_3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9bbf978dd_0_3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9bbf978dd_0_3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b9bbf978dd_0_3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b9bbf978dd_0_3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b9bbf978dd_0_3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9bbf978dd_0_3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b9bbf978dd_0_3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bbf978dd_0_3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b9bbf978dd_0_3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b9bbf978dd_0_3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b9bbf978dd_0_3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b9bbf978dd_0_3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b9bbf978dd_0_3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9bbf978dd_0_3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b9bbf978dd_0_3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9bbf978dd_0_3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9bbf978dd_0_3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b9bbf978dd_0_3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b9bbf978dd_0_3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9bbf978dd_0_3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b9bbf978dd_0_3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b9bbf978dd_0_3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b9bbf978dd_0_3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b9bbf978dd_0_3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b9bbf978dd_0_3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9bbf978dd_0_3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b9bbf978dd_0_38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b9bbf978dd_0_38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2b9bbf978dd_0_3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b9bbf978dd_0_3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b9bbf978dd_0_3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9bbf978dd_0_3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9bbf978dd_0_39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b9bbf978dd_0_3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b9bbf978dd_0_3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b9bbf978dd_0_3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9bbf978dd_0_39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b9bbf978dd_0_39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b9bbf978dd_0_3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b9bbf978dd_0_3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9bbf978dd_0_3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9bbf978dd_0_3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b9bbf978dd_0_3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3" name="Google Shape;83;g2b9bbf978dd_0_3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4" name="Google Shape;84;g2b9bbf978dd_0_3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5" name="Google Shape;85;g2b9bbf978dd_0_3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ae502832d3_0_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48" name="Google Shape;348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4:1-42</a:t>
            </a:r>
            <a:endParaRPr sz="389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51" name="Google Shape;351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2" name="Google Shape;352;p19"/>
          <p:cNvSpPr txBox="1"/>
          <p:nvPr/>
        </p:nvSpPr>
        <p:spPr>
          <a:xfrm>
            <a:off x="4127381" y="4163146"/>
            <a:ext cx="74326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Dónde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veo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pecado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esta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historia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n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uestro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mundo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y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mi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vida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53" name="Google Shape;353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60" name="Google Shape;360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4:1-42</a:t>
            </a:r>
            <a:endParaRPr sz="389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4" name="Google Shape;364;p20"/>
          <p:cNvSpPr txBox="1"/>
          <p:nvPr/>
        </p:nvSpPr>
        <p:spPr>
          <a:xfrm>
            <a:off x="4127381" y="4163146"/>
            <a:ext cx="74326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¿En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qué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versos y palabras de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esta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historia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veo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amor de Dios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hacia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mí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65" name="Google Shape;365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Consolidar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72" name="Google Shape;372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3" name="Google Shape;373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4:1-42</a:t>
            </a:r>
            <a:endParaRPr sz="389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75" name="Google Shape;375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6" name="Google Shape;376;p21"/>
          <p:cNvSpPr txBox="1"/>
          <p:nvPr/>
        </p:nvSpPr>
        <p:spPr>
          <a:xfrm>
            <a:off x="4127381" y="4163146"/>
            <a:ext cx="743264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Qué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pido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que Dios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obre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mí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para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poner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práctica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su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Palabra?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77" name="Google Shape;377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1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6"/>
            <a:ext cx="8958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Objetivos de la Lección</a:t>
            </a:r>
            <a:endParaRPr sz="600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7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2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s-419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Estudiar Juan 4:1-42 y aplicarla a la vida de un discípulo.</a:t>
              </a:r>
              <a:endParaRPr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Describir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un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discípulo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: Ojos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abiertos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.</a:t>
              </a:r>
              <a:endParaRPr sz="2800" dirty="0">
                <a:solidFill>
                  <a:schemeClr val="tx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Aplicar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2 a la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vida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diaria</a:t>
              </a:r>
              <a:endParaRPr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9c93b3448_0_17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63" name="Google Shape;263;g269c93b3448_0_178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1;p21"/>
          <p:cNvSpPr txBox="1"/>
          <p:nvPr/>
        </p:nvSpPr>
        <p:spPr>
          <a:xfrm>
            <a:off x="2184282" y="620128"/>
            <a:ext cx="7189367" cy="233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ábito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1: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Hacer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bien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endParaRPr lang="en-US" sz="486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2: Ojos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abiertos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fc8f2a7ba_0_20"/>
          <p:cNvSpPr/>
          <p:nvPr/>
        </p:nvSpPr>
        <p:spPr>
          <a:xfrm>
            <a:off x="0" y="-8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7" name="Google Shape;237;g2bfc8f2a7ba_0_20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bfc8f2a7ba_0_20"/>
          <p:cNvSpPr/>
          <p:nvPr/>
        </p:nvSpPr>
        <p:spPr>
          <a:xfrm>
            <a:off x="1020913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9" name="Google Shape;239;g2bfc8f2a7ba_0_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56213" y="1767832"/>
            <a:ext cx="7016839" cy="4641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1;p21"/>
          <p:cNvSpPr txBox="1"/>
          <p:nvPr/>
        </p:nvSpPr>
        <p:spPr>
          <a:xfrm>
            <a:off x="1940442" y="463817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2: Ojos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abiertos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9c93b3448_0_18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70" name="Google Shape;270;g269c93b3448_0_18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2117421"/>
            <a:ext cx="2668046" cy="26231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1" name="Google Shape;271;g269c93b3448_0_188"/>
          <p:cNvSpPr txBox="1"/>
          <p:nvPr/>
        </p:nvSpPr>
        <p:spPr>
          <a:xfrm>
            <a:off x="2576605" y="287659"/>
            <a:ext cx="9158195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/>
            <a:r>
              <a:rPr lang="es-E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Juan 4:35-38 </a:t>
            </a:r>
            <a:endParaRPr lang="es-ES" sz="4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¿Acaso no dicen ustedes: “Aún faltan cuatro meses para el tiempo de la siega”? </a:t>
            </a:r>
            <a:r>
              <a:rPr lang="es-E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Pues yo les digo: Alcen los ojos, y miren los campos, porque ya están blancos para la siega. 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el que siega recibe su salario y recoge fruto para vida eterna, para que se alegren por igual el que siembra y el que siega. Porque en este caso es verdad lo que dice el dicho: “Uno es el que siembra, y otro es el que siega.” Yo los he enviado a segar lo que ustedes no cultivaron; otros cultivaron, y ustedes se han beneficiado de sus trabajos.»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/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bbfad2734_0_3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9" name="Google Shape;169;g2bbbfad2734_0_3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0" name="Google Shape;170;g2bbbfad2734_0_30"/>
          <p:cNvSpPr txBox="1"/>
          <p:nvPr/>
        </p:nvSpPr>
        <p:spPr>
          <a:xfrm>
            <a:off x="3206497" y="2151747"/>
            <a:ext cx="77064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Este </a:t>
            </a:r>
            <a:r>
              <a:rPr lang="en-US" sz="4000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</a:t>
            </a: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parece</a:t>
            </a: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simple y </a:t>
            </a:r>
            <a:r>
              <a:rPr lang="en-US" sz="4000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fácil</a:t>
            </a: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pero</a:t>
            </a: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realidad</a:t>
            </a:r>
            <a:r>
              <a:rPr lang="en-US" sz="400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no lo 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sz="40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¿Por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es tan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difícil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 </a:t>
            </a:r>
            <a:endParaRPr sz="40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171" name="Google Shape;171;g2bbbfad2734_0_30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bbfad2734_0_3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9" name="Google Shape;169;g2bbbfad2734_0_3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0" name="Google Shape;170;g2bbbfad2734_0_30"/>
          <p:cNvSpPr txBox="1"/>
          <p:nvPr/>
        </p:nvSpPr>
        <p:spPr>
          <a:xfrm>
            <a:off x="3206496" y="2459524"/>
            <a:ext cx="813206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¿De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manera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podemos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cultivar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ojos </a:t>
            </a:r>
            <a:r>
              <a:rPr lang="en-US" sz="40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abiertos</a:t>
            </a:r>
            <a:r>
              <a:rPr lang="en-US" sz="40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 </a:t>
            </a:r>
            <a:endParaRPr sz="40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171" name="Google Shape;171;g2bbbfad2734_0_30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b5a1eaf5a7_0_417"/>
          <p:cNvSpPr txBox="1"/>
          <p:nvPr/>
        </p:nvSpPr>
        <p:spPr>
          <a:xfrm>
            <a:off x="2120345" y="528948"/>
            <a:ext cx="8380144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Cómo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cultivar “ojos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abiertos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”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501" name="Google Shape;501;g2b5a1eaf5a7_0_417"/>
          <p:cNvCxnSpPr/>
          <p:nvPr/>
        </p:nvCxnSpPr>
        <p:spPr>
          <a:xfrm>
            <a:off x="2961150" y="150475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2" name="Google Shape;502;g2b5a1eaf5a7_0_4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3" name="Google Shape;503;g2b5a1eaf5a7_0_417"/>
          <p:cNvSpPr txBox="1"/>
          <p:nvPr/>
        </p:nvSpPr>
        <p:spPr>
          <a:xfrm>
            <a:off x="3125595" y="2242035"/>
            <a:ext cx="8380144" cy="407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Descansar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Espíritu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Santo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Orar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pidiendo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ayuda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del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Espíritu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Santo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Reducir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distracciones</a:t>
            </a:r>
            <a:endParaRPr lang="en-US" sz="36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Practicar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la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empatía</a:t>
            </a:r>
            <a:endParaRPr lang="en-US" sz="36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Salir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tu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zona de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confort</a:t>
            </a:r>
            <a:endParaRPr lang="en-US" sz="36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Ver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cada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día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como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una</a:t>
            </a:r>
            <a:r>
              <a:rPr lang="en-US" sz="36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oportunidad</a:t>
            </a:r>
            <a:endParaRPr sz="36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8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504" name="Google Shape;504;g2b5a1eaf5a7_0_4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05" name="Google Shape;505;g2b5a1eaf5a7_0_417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4127382" y="21116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5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76" name="Google Shape;176;p2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2"/>
          <p:cNvSpPr txBox="1"/>
          <p:nvPr/>
        </p:nvSpPr>
        <p:spPr>
          <a:xfrm>
            <a:off x="4127372" y="365422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89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 </a:t>
            </a:r>
            <a:r>
              <a:rPr lang="en-US" sz="389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2</a:t>
            </a:r>
            <a:r>
              <a:rPr lang="en-US" sz="389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: Ojos Abiertos</a:t>
            </a:r>
            <a:endParaRPr sz="389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9" name="Google Shape;179;p2" descr="A green circle with a white book and a magnifying glas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p2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6"/>
            <a:ext cx="8958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Objetivos de la Lección</a:t>
            </a:r>
            <a:endParaRPr sz="600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7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2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Analizar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y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aplicar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Juan 4:1-38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utilizando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las 4C. </a:t>
              </a:r>
              <a:endParaRPr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Aplicar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2 de la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vida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diaria</a:t>
              </a:r>
              <a:r>
                <a:rPr lang="en-US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. </a:t>
              </a:r>
              <a:endParaRPr sz="2800" dirty="0">
                <a:solidFill>
                  <a:schemeClr val="tx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sp>
        <p:nvSpPr>
          <p:cNvPr id="2" name="Google Shape;138;p5"/>
          <p:cNvSpPr txBox="1"/>
          <p:nvPr/>
        </p:nvSpPr>
        <p:spPr>
          <a:xfrm>
            <a:off x="2142630" y="3420767"/>
            <a:ext cx="9147694" cy="112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>
              <a:buClr>
                <a:schemeClr val="lt1"/>
              </a:buClr>
              <a:buSzPts val="2500"/>
            </a:pP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Describir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hábito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un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discípulo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: Ojos </a:t>
            </a:r>
            <a:r>
              <a:rPr lang="en-US" sz="2800" dirty="0" err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abiertos</a:t>
            </a:r>
            <a:r>
              <a:rPr lang="en-US"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. </a:t>
            </a:r>
            <a:endParaRPr sz="2800" dirty="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b5a1eaf5a7_0_417"/>
          <p:cNvSpPr txBox="1"/>
          <p:nvPr/>
        </p:nvSpPr>
        <p:spPr>
          <a:xfrm>
            <a:off x="2155487" y="350956"/>
            <a:ext cx="7189500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Actividad</a:t>
            </a:r>
            <a:r>
              <a:rPr lang="en-US" sz="4860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 </a:t>
            </a:r>
            <a:r>
              <a:rPr lang="en-US" sz="4860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aplicación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501" name="Google Shape;501;g2b5a1eaf5a7_0_417"/>
          <p:cNvCxnSpPr/>
          <p:nvPr/>
        </p:nvCxnSpPr>
        <p:spPr>
          <a:xfrm>
            <a:off x="2155487" y="147427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2" name="Google Shape;502;g2b5a1eaf5a7_0_4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3" name="Google Shape;503;g2b5a1eaf5a7_0_417"/>
          <p:cNvSpPr txBox="1"/>
          <p:nvPr/>
        </p:nvSpPr>
        <p:spPr>
          <a:xfrm>
            <a:off x="2155486" y="1757401"/>
            <a:ext cx="930499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¿Cuáles son algunos “pozos” (lugares o situaciones diarias) en tu vida donde podrías encontrar oportunidades para abrir los ojos y compartir el amor de Jesús?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/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/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barreras personales enfrentas?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/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/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pasos tomarás esta semana para cultivar este hábito de ojos abiertos? </a:t>
            </a:r>
            <a:endParaRPr sz="32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8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505" name="Google Shape;505;g2b5a1eaf5a7_0_417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b5a1eaf5a7_0_417"/>
          <p:cNvSpPr txBox="1"/>
          <p:nvPr/>
        </p:nvSpPr>
        <p:spPr>
          <a:xfrm>
            <a:off x="3466127" y="921824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Tarea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para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6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501" name="Google Shape;501;g2b5a1eaf5a7_0_417"/>
          <p:cNvCxnSpPr/>
          <p:nvPr/>
        </p:nvCxnSpPr>
        <p:spPr>
          <a:xfrm>
            <a:off x="3602241" y="211703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2" name="Google Shape;502;g2b5a1eaf5a7_0_4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3" name="Google Shape;503;g2b5a1eaf5a7_0_417"/>
          <p:cNvSpPr txBox="1"/>
          <p:nvPr/>
        </p:nvSpPr>
        <p:spPr>
          <a:xfrm>
            <a:off x="3610832" y="2471947"/>
            <a:ext cx="7432500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40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Ver un video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40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Leer Mateo 9:9-13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AutoNum type="arabicPeriod"/>
            </a:pPr>
            <a:r>
              <a:rPr lang="en-US" sz="4000" i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Reflexionar</a:t>
            </a:r>
            <a:r>
              <a:rPr lang="en-US" sz="4000" i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y responder </a:t>
            </a:r>
            <a:endParaRPr sz="40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sz="800" i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504" name="Google Shape;504;g2b5a1eaf5a7_0_4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05" name="Google Shape;505;g2b5a1eaf5a7_0_417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511" name="Google Shape;51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12" name="Google Shape;512;g2adf2547317_0_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3" name="Google Shape;513;g2adf2547317_0_0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Ora</a:t>
            </a: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ción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4" name="Google Shape;204;p4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6"/>
            <a:ext cx="8958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6000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Objetivos de la Lección</a:t>
            </a:r>
            <a:endParaRPr sz="600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7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2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s-419" sz="2800" dirty="0">
                  <a:solidFill>
                    <a:schemeClr val="tx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Estudiar Juan 4:1-42 y aplicarla a la vida de un discípulo.</a:t>
              </a:r>
              <a:endParaRPr sz="2800" dirty="0">
                <a:solidFill>
                  <a:schemeClr val="tx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Describir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de un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discípulo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: Ojos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abiertos</a:t>
              </a:r>
              <a:endParaRPr sz="2800" dirty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lt1"/>
                </a:buClr>
                <a:buSzPts val="2500"/>
              </a:pP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Aplicar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hábito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2 a la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vida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diaria</a:t>
              </a:r>
              <a:r>
                <a:rPr lang="en-US" sz="2800" dirty="0">
                  <a:solidFill>
                    <a:schemeClr val="lt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c0eec2cfd_0_221"/>
          <p:cNvSpPr txBox="1"/>
          <p:nvPr/>
        </p:nvSpPr>
        <p:spPr>
          <a:xfrm>
            <a:off x="3390025" y="1460357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Captar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21" name="Google Shape;221;g26c0eec2cfd_0_221"/>
          <p:cNvCxnSpPr/>
          <p:nvPr/>
        </p:nvCxnSpPr>
        <p:spPr>
          <a:xfrm>
            <a:off x="3310989" y="2522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23" name="Google Shape;223;g26c0eec2cfd_0_221"/>
          <p:cNvPicPr preferRelativeResize="0"/>
          <p:nvPr/>
        </p:nvPicPr>
        <p:blipFill rotWithShape="1">
          <a:blip r:embed="rId3"/>
          <a:srcRect l="1446" r="1435"/>
          <a:stretch>
            <a:fillRect/>
          </a:stretch>
        </p:blipFill>
        <p:spPr>
          <a:xfrm>
            <a:off x="-181663" y="1460358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" name="Google Shape;225;g26c0eec2cfd_0_221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2;p28"/>
          <p:cNvSpPr txBox="1"/>
          <p:nvPr/>
        </p:nvSpPr>
        <p:spPr>
          <a:xfrm>
            <a:off x="3310989" y="2522695"/>
            <a:ext cx="8297400" cy="230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600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te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sorprende</a:t>
            </a:r>
            <a:r>
              <a:rPr lang="es-CO" alt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de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ruta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que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tomó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Jesús entre Jerusalén y Galilea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Juan 4:1-42?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fc8f2a7ba_0_12"/>
          <p:cNvSpPr/>
          <p:nvPr/>
        </p:nvSpPr>
        <p:spPr>
          <a:xfrm>
            <a:off x="0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0" name="Google Shape;230;g2bfc8f2a7ba_0_12"/>
          <p:cNvSpPr/>
          <p:nvPr/>
        </p:nvSpPr>
        <p:spPr>
          <a:xfrm>
            <a:off x="4042638" y="448492"/>
            <a:ext cx="135300" cy="59610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 descr="A map of israel with a route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185" y="308983"/>
            <a:ext cx="8903970" cy="62400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3037025" y="299635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Contar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2961150" y="1296580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4" name="Google Shape;234;g26c0eec2cfd_0_235"/>
          <p:cNvPicPr preferRelativeResize="0"/>
          <p:nvPr/>
        </p:nvPicPr>
        <p:blipFill rotWithShape="1">
          <a:blip r:embed="rId3"/>
          <a:srcRect l="1436" r="1447"/>
          <a:stretch>
            <a:fillRect/>
          </a:stretch>
        </p:blipFill>
        <p:spPr>
          <a:xfrm>
            <a:off x="-526105" y="1378469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4;g26c0eec2cfd_0_221"/>
          <p:cNvSpPr txBox="1"/>
          <p:nvPr/>
        </p:nvSpPr>
        <p:spPr>
          <a:xfrm>
            <a:off x="5438725" y="419437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4:1-42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lang="en-US" sz="36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endParaRPr lang="en-US" sz="3600" b="1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" name="Picture 2" descr="The Samaritan Woman | The Word Among 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6116"/>
          <a:stretch>
            <a:fillRect/>
          </a:stretch>
        </p:blipFill>
        <p:spPr bwMode="auto">
          <a:xfrm>
            <a:off x="3388489" y="1542246"/>
            <a:ext cx="7112000" cy="52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0eec2cfd_0_235"/>
          <p:cNvSpPr txBox="1"/>
          <p:nvPr/>
        </p:nvSpPr>
        <p:spPr>
          <a:xfrm>
            <a:off x="2436142" y="2174942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Considerar</a:t>
            </a:r>
            <a:endParaRPr sz="6000" b="0" i="0" u="none" strike="noStrike" cap="none" dirty="0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231" name="Google Shape;231;g26c0eec2cfd_0_235"/>
          <p:cNvCxnSpPr/>
          <p:nvPr/>
        </p:nvCxnSpPr>
        <p:spPr>
          <a:xfrm>
            <a:off x="2467634" y="3198881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6" name="Google Shape;236;g26c0eec2cfd_0_235" descr="A green bird with leaves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3;g26ba99a7413_0_427"/>
          <p:cNvSpPr txBox="1"/>
          <p:nvPr/>
        </p:nvSpPr>
        <p:spPr>
          <a:xfrm>
            <a:off x="2467634" y="3657600"/>
            <a:ext cx="48573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 panose="020B0604020202020204"/>
              <a:buNone/>
            </a:pPr>
            <a:r>
              <a:rPr lang="en-US" sz="3890" b="1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4:1-42</a:t>
            </a:r>
            <a:endParaRPr sz="48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 panose="020B0604020202020204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cxnSp>
        <p:nvCxnSpPr>
          <p:cNvPr id="301" name="Google Shape;301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15"/>
          <p:cNvSpPr txBox="1"/>
          <p:nvPr/>
        </p:nvSpPr>
        <p:spPr>
          <a:xfrm>
            <a:off x="4127381" y="3349413"/>
            <a:ext cx="65685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 panose="020B0604020202020204"/>
              <a:buNone/>
            </a:pPr>
            <a:r>
              <a:rPr lang="en-US" sz="3890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Juan 4:1-42</a:t>
            </a:r>
            <a:endParaRPr sz="4800" b="0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5" name="Google Shape;305;p15"/>
          <p:cNvSpPr txBox="1"/>
          <p:nvPr/>
        </p:nvSpPr>
        <p:spPr>
          <a:xfrm>
            <a:off x="4127381" y="4163146"/>
            <a:ext cx="7432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¿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Cuál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es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el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problema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?</a:t>
            </a:r>
            <a:endParaRPr sz="3600" b="1" i="0" u="none" strike="noStrike" cap="none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306" name="Google Shape;306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 descr="A green bird with leaves&#10;&#10;Description automatically generated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259078aa2b36d650f52ed406327e51aa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4894a175f2f4d40fc41aa97290131e9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62EBF4C5-3975-4C38-A89B-0BA3D30E43A9}">
  <ds:schemaRefs/>
</ds:datastoreItem>
</file>

<file path=customXml/itemProps2.xml><?xml version="1.0" encoding="utf-8"?>
<ds:datastoreItem xmlns:ds="http://schemas.openxmlformats.org/officeDocument/2006/customXml" ds:itemID="{90849C4C-7F75-4AB6-875A-1086E580161E}"/>
</file>

<file path=customXml/itemProps3.xml><?xml version="1.0" encoding="utf-8"?>
<ds:datastoreItem xmlns:ds="http://schemas.openxmlformats.org/officeDocument/2006/customXml" ds:itemID="{D3720224-3868-49BD-A1FD-58D919DFC64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3150</Words>
  <Application>Microsoft Office PowerPoint</Application>
  <PresentationFormat>Panorámica</PresentationFormat>
  <Paragraphs>195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Lato</vt:lpstr>
      <vt:lpstr>Symbol</vt:lpstr>
      <vt:lpstr>Calibri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Pfeifer</dc:creator>
  <cp:lastModifiedBy>Joel Sutton</cp:lastModifiedBy>
  <cp:revision>147</cp:revision>
  <dcterms:created xsi:type="dcterms:W3CDTF">2023-11-29T19:33:00Z</dcterms:created>
  <dcterms:modified xsi:type="dcterms:W3CDTF">2025-11-26T19:33:51Z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  <property fmtid="{D5CDD505-2E9C-101B-9397-08002B2CF9AE}" pid="3" name="ICV">
    <vt:lpwstr>739B8C7FF6714A99A454AB48E35A18C7_12</vt:lpwstr>
  </property>
  <property fmtid="{D5CDD505-2E9C-101B-9397-08002B2CF9AE}" pid="4" name="KSOProductBuildVer">
    <vt:lpwstr>2058-12.2.0.20782</vt:lpwstr>
  </property>
</Properties>
</file>