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3" r:id="rId9"/>
    <p:sldId id="298" r:id="rId10"/>
    <p:sldId id="374" r:id="rId11"/>
    <p:sldId id="398" r:id="rId12"/>
    <p:sldId id="402" r:id="rId13"/>
    <p:sldId id="406" r:id="rId14"/>
    <p:sldId id="410" r:id="rId15"/>
    <p:sldId id="411" r:id="rId16"/>
    <p:sldId id="414" r:id="rId17"/>
    <p:sldId id="413" r:id="rId18"/>
    <p:sldId id="416" r:id="rId19"/>
    <p:sldId id="415" r:id="rId20"/>
    <p:sldId id="418" r:id="rId21"/>
    <p:sldId id="419" r:id="rId22"/>
    <p:sldId id="420" r:id="rId23"/>
    <p:sldId id="421" r:id="rId24"/>
    <p:sldId id="417" r:id="rId25"/>
    <p:sldId id="423" r:id="rId26"/>
    <p:sldId id="424" r:id="rId27"/>
    <p:sldId id="422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362" r:id="rId36"/>
    <p:sldId id="432" r:id="rId37"/>
    <p:sldId id="433" r:id="rId38"/>
    <p:sldId id="287" r:id="rId39"/>
    <p:sldId id="288" r:id="rId40"/>
    <p:sldId id="289" r:id="rId41"/>
    <p:sldId id="290" r:id="rId42"/>
  </p:sldIdLst>
  <p:sldSz cx="18288000" cy="10287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Fahkwang" pitchFamily="2" charset="-34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ic9x0NFkPnQld+bTJVnoZHJp1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443"/>
    <a:srgbClr val="000000"/>
    <a:srgbClr val="464646"/>
    <a:srgbClr val="00FB92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/>
    <p:restoredTop sz="94674"/>
  </p:normalViewPr>
  <p:slideViewPr>
    <p:cSldViewPr snapToGrid="0">
      <p:cViewPr varScale="1">
        <p:scale>
          <a:sx n="69" d="100"/>
          <a:sy n="69" d="100"/>
        </p:scale>
        <p:origin x="264" y="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1571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071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4472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691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2316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836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0594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8405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0176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225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3483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3696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5624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7871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4345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3859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564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908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5538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770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545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9351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75546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0704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5187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68244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1280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52960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39681ae77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g1139681ae77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39681ae7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g1139681ae7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39681ae77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g1139681ae77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39681ae77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g1139681ae77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437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759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2EAE1C-9232-AF43-A1A1-53FD6BB9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70" y="618892"/>
            <a:ext cx="13366141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Los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obstaculos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que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tiene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una Familia al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estar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en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la Palabra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B2CAFE7-EB60-8040-8664-CD952BB03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076" y="3639781"/>
            <a:ext cx="8005847" cy="5483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203200" dist="203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26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Obstáculos al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39250" y="3296840"/>
            <a:ext cx="154095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¿Por qué la mayoría de las familias cristianas no leen la Biblia regularmente, no hacen oración, ni alaban a Dios en familia?</a:t>
            </a:r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 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96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Obstáculos al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252638" y="2205741"/>
            <a:ext cx="1540950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Los padres no se sienten capaces de guiar a sus familias en la Palabra. Se sienten inseguros. </a:t>
            </a:r>
            <a:endParaRPr lang="es-MX" sz="54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9" name="Google Shape;154;p8">
            <a:extLst>
              <a:ext uri="{FF2B5EF4-FFF2-40B4-BE49-F238E27FC236}">
                <a16:creationId xmlns:a16="http://schemas.microsoft.com/office/drawing/2014/main" id="{1F6AB7E0-CC41-BE45-AF2D-01444CD8F379}"/>
              </a:ext>
            </a:extLst>
          </p:cNvPr>
          <p:cNvSpPr txBox="1"/>
          <p:nvPr/>
        </p:nvSpPr>
        <p:spPr>
          <a:xfrm>
            <a:off x="1252638" y="5010934"/>
            <a:ext cx="15409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Conflictos familiares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0" name="Google Shape;154;p8">
            <a:extLst>
              <a:ext uri="{FF2B5EF4-FFF2-40B4-BE49-F238E27FC236}">
                <a16:creationId xmlns:a16="http://schemas.microsoft.com/office/drawing/2014/main" id="{33A4B2AA-69B0-974A-A617-3AF965DD031B}"/>
              </a:ext>
            </a:extLst>
          </p:cNvPr>
          <p:cNvSpPr txBox="1"/>
          <p:nvPr/>
        </p:nvSpPr>
        <p:spPr>
          <a:xfrm>
            <a:off x="1252638" y="6359287"/>
            <a:ext cx="15409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Desacuerdo espiritual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1" name="Google Shape;154;p8">
            <a:extLst>
              <a:ext uri="{FF2B5EF4-FFF2-40B4-BE49-F238E27FC236}">
                <a16:creationId xmlns:a16="http://schemas.microsoft.com/office/drawing/2014/main" id="{23929429-D705-D14E-8874-16516A6BDA13}"/>
              </a:ext>
            </a:extLst>
          </p:cNvPr>
          <p:cNvSpPr txBox="1"/>
          <p:nvPr/>
        </p:nvSpPr>
        <p:spPr>
          <a:xfrm>
            <a:off x="1252638" y="7707640"/>
            <a:ext cx="15409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No apartamos tiempo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82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Obstáculos al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252638" y="2205741"/>
            <a:ext cx="15409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No hemos formado el hábito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9" name="Google Shape;154;p8">
            <a:extLst>
              <a:ext uri="{FF2B5EF4-FFF2-40B4-BE49-F238E27FC236}">
                <a16:creationId xmlns:a16="http://schemas.microsoft.com/office/drawing/2014/main" id="{B5F752A9-A71C-3747-A98E-BDBC42DD5E70}"/>
              </a:ext>
            </a:extLst>
          </p:cNvPr>
          <p:cNvSpPr txBox="1"/>
          <p:nvPr/>
        </p:nvSpPr>
        <p:spPr>
          <a:xfrm>
            <a:off x="1252638" y="3569591"/>
            <a:ext cx="1496396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No estamos en casa al mismo tiempo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0" name="Google Shape;154;p8">
            <a:extLst>
              <a:ext uri="{FF2B5EF4-FFF2-40B4-BE49-F238E27FC236}">
                <a16:creationId xmlns:a16="http://schemas.microsoft.com/office/drawing/2014/main" id="{216FB620-4CCE-0A42-B6ED-16EF2A586A2F}"/>
              </a:ext>
            </a:extLst>
          </p:cNvPr>
          <p:cNvSpPr txBox="1"/>
          <p:nvPr/>
        </p:nvSpPr>
        <p:spPr>
          <a:xfrm>
            <a:off x="1252638" y="5856770"/>
            <a:ext cx="1655250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Tenemos equivocadas nuestras prioridades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1" name="Google Shape;154;p8">
            <a:extLst>
              <a:ext uri="{FF2B5EF4-FFF2-40B4-BE49-F238E27FC236}">
                <a16:creationId xmlns:a16="http://schemas.microsoft.com/office/drawing/2014/main" id="{8C086C65-F87D-F940-90F9-109CB48282C3}"/>
              </a:ext>
            </a:extLst>
          </p:cNvPr>
          <p:cNvSpPr txBox="1"/>
          <p:nvPr/>
        </p:nvSpPr>
        <p:spPr>
          <a:xfrm>
            <a:off x="1252638" y="8143949"/>
            <a:ext cx="153488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Tenemos demasiadas actividades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46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Obstáculos al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175854" y="2205740"/>
            <a:ext cx="1534885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No es el modelo que recibimos de nuestros padres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9" name="Google Shape;154;p8">
            <a:extLst>
              <a:ext uri="{FF2B5EF4-FFF2-40B4-BE49-F238E27FC236}">
                <a16:creationId xmlns:a16="http://schemas.microsoft.com/office/drawing/2014/main" id="{783F29FD-54F7-1B48-9912-6BF13FB63C55}"/>
              </a:ext>
            </a:extLst>
          </p:cNvPr>
          <p:cNvSpPr txBox="1"/>
          <p:nvPr/>
        </p:nvSpPr>
        <p:spPr>
          <a:xfrm>
            <a:off x="1175854" y="4387943"/>
            <a:ext cx="1534885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Usamos tanto la tecnología que ya no sabemos convivir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10" name="Google Shape;154;p8">
            <a:extLst>
              <a:ext uri="{FF2B5EF4-FFF2-40B4-BE49-F238E27FC236}">
                <a16:creationId xmlns:a16="http://schemas.microsoft.com/office/drawing/2014/main" id="{67688261-DAA9-EC4D-9D45-91967D4F7F12}"/>
              </a:ext>
            </a:extLst>
          </p:cNvPr>
          <p:cNvSpPr txBox="1"/>
          <p:nvPr/>
        </p:nvSpPr>
        <p:spPr>
          <a:xfrm>
            <a:off x="1175853" y="6570146"/>
            <a:ext cx="153488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Hay algún pecado en la familia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3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70" y="618892"/>
            <a:ext cx="13366141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Las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bendiciones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de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estar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en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la Palabra de Dios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como</a:t>
            </a:r>
            <a:r>
              <a:rPr lang="en-US" sz="60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familia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5692133-4D8B-4341-9620-8ACCEFC1C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322" y="3772546"/>
            <a:ext cx="7377356" cy="4923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139700" dist="165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821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39250" y="3296840"/>
            <a:ext cx="154095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¿En qué sentido sería bendecida nuestra familia en cuanto a su relación con Dios, al estar en la Palabra regularmente?</a:t>
            </a:r>
            <a:r>
              <a:rPr lang="es-MX" sz="60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041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69573" y="2674660"/>
            <a:ext cx="15348853" cy="61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Compartimos la esperanza de la vida eterna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Tenemos paz con Dios al conocer a Jesús como nuestro Salvador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Nos sentimos agradecidos con Dios por todas sus bendiciones</a:t>
            </a:r>
          </a:p>
        </p:txBody>
      </p:sp>
    </p:spTree>
    <p:extLst>
      <p:ext uri="{BB962C8B-B14F-4D97-AF65-F5344CB8AC3E}">
        <p14:creationId xmlns:p14="http://schemas.microsoft.com/office/powerpoint/2010/main" val="4570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69573" y="2320097"/>
            <a:ext cx="15348853" cy="707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Tenemos la certeza de que Dios cumple todas sus promesas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Nos da gozo buscar las maneras de seguir los mandamientos de Dios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Apreciamos en familia, las maravillas de la creación de Dios</a:t>
            </a:r>
          </a:p>
        </p:txBody>
      </p:sp>
    </p:spTree>
    <p:extLst>
      <p:ext uri="{BB962C8B-B14F-4D97-AF65-F5344CB8AC3E}">
        <p14:creationId xmlns:p14="http://schemas.microsoft.com/office/powerpoint/2010/main" val="23537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39250" y="3296840"/>
            <a:ext cx="154095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¿En qué sentido bendice el Espíritu Santo la convivencia entre los miembros de una familia al estar juntos en la Palabra?</a:t>
            </a:r>
            <a:r>
              <a:rPr lang="es-MX" sz="60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24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145391-A472-4ED9-B040-BF618157DAD9}"/>
              </a:ext>
            </a:extLst>
          </p:cNvPr>
          <p:cNvGrpSpPr/>
          <p:nvPr/>
        </p:nvGrpSpPr>
        <p:grpSpPr>
          <a:xfrm>
            <a:off x="2639029" y="5724791"/>
            <a:ext cx="13366141" cy="2011682"/>
            <a:chOff x="2639029" y="5724791"/>
            <a:chExt cx="13366141" cy="2011682"/>
          </a:xfrm>
        </p:grpSpPr>
        <p:sp>
          <p:nvSpPr>
            <p:cNvPr id="89" name="Google Shape;89;p2"/>
            <p:cNvSpPr/>
            <p:nvPr/>
          </p:nvSpPr>
          <p:spPr>
            <a:xfrm>
              <a:off x="2639029" y="5724791"/>
              <a:ext cx="13366141" cy="2011682"/>
            </a:xfrm>
            <a:custGeom>
              <a:avLst/>
              <a:gdLst/>
              <a:ahLst/>
              <a:cxnLst/>
              <a:rect l="l" t="t" r="r" b="b"/>
              <a:pathLst>
                <a:path w="14257217" h="2145794" extrusionOk="0">
                  <a:moveTo>
                    <a:pt x="14132758" y="2145794"/>
                  </a:moveTo>
                  <a:lnTo>
                    <a:pt x="124460" y="2145794"/>
                  </a:lnTo>
                  <a:cubicBezTo>
                    <a:pt x="55880" y="2145794"/>
                    <a:pt x="0" y="2089914"/>
                    <a:pt x="0" y="2021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132758" y="0"/>
                  </a:lnTo>
                  <a:cubicBezTo>
                    <a:pt x="14201336" y="0"/>
                    <a:pt x="14257217" y="55880"/>
                    <a:pt x="14257217" y="124460"/>
                  </a:cubicBezTo>
                  <a:lnTo>
                    <a:pt x="14257217" y="2021334"/>
                  </a:lnTo>
                  <a:cubicBezTo>
                    <a:pt x="14257217" y="2089914"/>
                    <a:pt x="14201336" y="2145794"/>
                    <a:pt x="14132758" y="2145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2960171" y="5853128"/>
              <a:ext cx="12688800" cy="1723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99"/>
                <a:buFont typeface="Arial"/>
                <a:buNone/>
              </a:pP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Lecci</a:t>
              </a:r>
              <a:r>
                <a:rPr lang="en-US" sz="7999" b="1" dirty="0" err="1">
                  <a:latin typeface="Fahkwang"/>
                  <a:ea typeface="Fahkwang"/>
                  <a:cs typeface="Fahkwang"/>
                  <a:sym typeface="Fahkwang"/>
                </a:rPr>
                <a:t>ó</a:t>
              </a: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n</a:t>
              </a:r>
              <a:r>
                <a:rPr lang="en-US" sz="7999" b="1" i="0" u="none" strike="noStrike" cap="none" dirty="0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7999" b="1" dirty="0">
                  <a:latin typeface="Fahkwang"/>
                  <a:ea typeface="Fahkwang"/>
                  <a:cs typeface="Fahkwang"/>
                  <a:sym typeface="Fahkwang"/>
                </a:rPr>
                <a:t>8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2"/>
          <p:cNvSpPr txBox="1"/>
          <p:nvPr/>
        </p:nvSpPr>
        <p:spPr>
          <a:xfrm>
            <a:off x="371959" y="2901650"/>
            <a:ext cx="17559580" cy="204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Vida </a:t>
            </a:r>
            <a:r>
              <a:rPr lang="es-ES_tradnl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devocional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con los </a:t>
            </a:r>
            <a:r>
              <a:rPr lang="en-US" sz="67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Salmos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:</a:t>
            </a:r>
            <a:endParaRPr sz="6700" b="1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6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</a:t>
            </a:r>
            <a:r>
              <a:rPr lang="en-US" sz="66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vida</a:t>
            </a:r>
            <a:r>
              <a:rPr lang="en-US" sz="66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devocional</a:t>
            </a:r>
            <a:r>
              <a:rPr lang="en-US" sz="66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en</a:t>
            </a:r>
            <a:r>
              <a:rPr lang="en-US" sz="66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el </a:t>
            </a:r>
            <a:r>
              <a:rPr lang="en-US" sz="66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hogar</a:t>
            </a:r>
            <a:endParaRPr sz="6600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69573" y="2320097"/>
            <a:ext cx="15348853" cy="707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Gozamos de un mismo sentir, un mismo propósito como hijos redimidos de Dios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Compartimos de manera profunda los gozos y tristezas de la vida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Existe confianza mutua, autentica y genuina</a:t>
            </a:r>
          </a:p>
        </p:txBody>
      </p:sp>
    </p:spTree>
    <p:extLst>
      <p:ext uri="{BB962C8B-B14F-4D97-AF65-F5344CB8AC3E}">
        <p14:creationId xmlns:p14="http://schemas.microsoft.com/office/powerpoint/2010/main" val="3918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69573" y="2320097"/>
            <a:ext cx="15348853" cy="738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Verdaderamente nos preocupamos el uno por el otro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Fidelidad y lealtad, somos reflejo de nuestro Dios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Nos apoyamos y nos animamos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Confesamos nuestros pecados el uno al otro y nos perdonamos</a:t>
            </a:r>
          </a:p>
        </p:txBody>
      </p:sp>
    </p:spTree>
    <p:extLst>
      <p:ext uri="{BB962C8B-B14F-4D97-AF65-F5344CB8AC3E}">
        <p14:creationId xmlns:p14="http://schemas.microsoft.com/office/powerpoint/2010/main" val="2513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69573" y="2525370"/>
            <a:ext cx="15348853" cy="707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Hablamos con palabras edificantes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Tenemos relaciones abiertas y honestas con los integrantes de la familia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Liderazgo sabio, fuerte y a la vez humilde en el hogar</a:t>
            </a:r>
          </a:p>
        </p:txBody>
      </p:sp>
    </p:spTree>
    <p:extLst>
      <p:ext uri="{BB962C8B-B14F-4D97-AF65-F5344CB8AC3E}">
        <p14:creationId xmlns:p14="http://schemas.microsoft.com/office/powerpoint/2010/main" val="21023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69573" y="1827743"/>
            <a:ext cx="15348853" cy="830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Cada uno entiende su papel en el hogar como padre, madre, hijo, etc.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Honramos y respetamos a nuestros padres.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Disfrutamos la compañía de nuestros hermanos.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Una actitud que pone en gran prioridad a la familia.</a:t>
            </a:r>
          </a:p>
        </p:txBody>
      </p:sp>
    </p:spTree>
    <p:extLst>
      <p:ext uri="{BB962C8B-B14F-4D97-AF65-F5344CB8AC3E}">
        <p14:creationId xmlns:p14="http://schemas.microsoft.com/office/powerpoint/2010/main" val="5804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39250" y="3296840"/>
            <a:ext cx="154095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¿Cómo cambia nuestra actitud hacia la vida fuera del hogar, el uso regular de la Palabra de Dios?</a:t>
            </a:r>
            <a:r>
              <a:rPr lang="es-MX" sz="60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36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69573" y="2366883"/>
            <a:ext cx="15348853" cy="738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Nuestros valores se basan en la Palabra de Dios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Practicamos el dominio propio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Nos da un espíritu humilde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Reconocemos que Dios tiene la ultima palabra en los eventos de nuestra comunidad.</a:t>
            </a:r>
          </a:p>
        </p:txBody>
      </p:sp>
    </p:spTree>
    <p:extLst>
      <p:ext uri="{BB962C8B-B14F-4D97-AF65-F5344CB8AC3E}">
        <p14:creationId xmlns:p14="http://schemas.microsoft.com/office/powerpoint/2010/main" val="12209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69573" y="2366883"/>
            <a:ext cx="15348853" cy="738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Creemos en el poder de Dios para cambiar las cosas.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Practicamos el dominio propio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Sabemos que Dios nos da la salida a cada tentación.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Sabemos que Dios esta obrando para nuestro bien.</a:t>
            </a:r>
          </a:p>
        </p:txBody>
      </p:sp>
    </p:spTree>
    <p:extLst>
      <p:ext uri="{BB962C8B-B14F-4D97-AF65-F5344CB8AC3E}">
        <p14:creationId xmlns:p14="http://schemas.microsoft.com/office/powerpoint/2010/main" val="6331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39250" y="4220170"/>
            <a:ext cx="154095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¿Cuál es su misión, </a:t>
            </a:r>
          </a:p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su propósito como familia?</a:t>
            </a:r>
            <a:r>
              <a:rPr lang="es-MX" sz="60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731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69573" y="2424902"/>
            <a:ext cx="15348853" cy="707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Somos importantes y queridos por Dios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Sabemos que la misión de Dios es nuestra razón de vivir y existir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Impactamos en otros mostrando el amor de Dios mediante nuestras acciones.</a:t>
            </a:r>
          </a:p>
        </p:txBody>
      </p:sp>
    </p:spTree>
    <p:extLst>
      <p:ext uri="{BB962C8B-B14F-4D97-AF65-F5344CB8AC3E}">
        <p14:creationId xmlns:p14="http://schemas.microsoft.com/office/powerpoint/2010/main" val="23374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7551092" y="-7097962"/>
            <a:ext cx="1114411" cy="1621660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Bendiciones de estar en la Palabra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69573" y="1831675"/>
            <a:ext cx="15348853" cy="800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Sabemos que Dios nos da lo necesario, dones para servir a Dios y al prójimo.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Disfrutamos de cuidar y servir a otros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Aprovechamos las oportunidades para mostrar el camino a la vida eterna a otros.</a:t>
            </a:r>
          </a:p>
        </p:txBody>
      </p:sp>
    </p:spTree>
    <p:extLst>
      <p:ext uri="{BB962C8B-B14F-4D97-AF65-F5344CB8AC3E}">
        <p14:creationId xmlns:p14="http://schemas.microsoft.com/office/powerpoint/2010/main" val="23386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2805782" y="3444912"/>
            <a:ext cx="126765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BIENVENIDOS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2805782" y="5327877"/>
            <a:ext cx="12688696" cy="1750943"/>
          </a:xfrm>
          <a:custGeom>
            <a:avLst/>
            <a:gdLst/>
            <a:ahLst/>
            <a:cxnLst/>
            <a:rect l="l" t="t" r="r" b="b"/>
            <a:pathLst>
              <a:path w="4292225" h="592294" extrusionOk="0">
                <a:moveTo>
                  <a:pt x="0" y="0"/>
                </a:moveTo>
                <a:lnTo>
                  <a:pt x="4292225" y="0"/>
                </a:lnTo>
                <a:lnTo>
                  <a:pt x="4292225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98" name="Google Shape;98;p3"/>
          <p:cNvSpPr txBox="1"/>
          <p:nvPr/>
        </p:nvSpPr>
        <p:spPr>
          <a:xfrm>
            <a:off x="2805782" y="5432432"/>
            <a:ext cx="12688696" cy="118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Introducción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70" y="657364"/>
            <a:ext cx="13366141" cy="17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115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La </a:t>
            </a:r>
            <a:r>
              <a:rPr lang="en-US" sz="115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logística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ADC7F6-1D52-DD49-9FD9-89206EB21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475" y="3763529"/>
            <a:ext cx="7839530" cy="5044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241300" dist="215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018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3585584" y="-3132453"/>
            <a:ext cx="1114411" cy="828558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La Logística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39250" y="3296840"/>
            <a:ext cx="154095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7200" b="1" dirty="0">
                <a:latin typeface="Fahkwang" pitchFamily="2" charset="-34"/>
                <a:cs typeface="Fahkwang" pitchFamily="2" charset="-34"/>
              </a:rPr>
              <a:t>¿Cuándo les quedaría mejor como familia, estar en la Palabra todos juntos?</a:t>
            </a:r>
            <a:endParaRPr lang="es-MX" sz="7200" b="1" dirty="0"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006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3585585" y="-3132454"/>
            <a:ext cx="1114411" cy="8285591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La Logística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182656" y="2368918"/>
            <a:ext cx="15922688" cy="61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¿En la noche? ¿En la mañana? ¿La hora de comer? 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¿Hace falta cambiar algo en el ritmo familiar para estar todos juntos?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¿Eres soltero? Puedes buscar esta comunidad espiritual.</a:t>
            </a:r>
          </a:p>
        </p:txBody>
      </p:sp>
    </p:spTree>
    <p:extLst>
      <p:ext uri="{BB962C8B-B14F-4D97-AF65-F5344CB8AC3E}">
        <p14:creationId xmlns:p14="http://schemas.microsoft.com/office/powerpoint/2010/main" val="16520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3585584" y="-3132453"/>
            <a:ext cx="1114411" cy="8285588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La Logística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439250" y="3296840"/>
            <a:ext cx="154095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7200" b="1" dirty="0">
                <a:latin typeface="Fahkwang" pitchFamily="2" charset="-34"/>
                <a:cs typeface="Fahkwang" pitchFamily="2" charset="-34"/>
              </a:rPr>
              <a:t>¿Cuáles son las herramientas disponibles para su vida devocional?</a:t>
            </a:r>
            <a:r>
              <a:rPr lang="es-MX" sz="72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97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3585585" y="-3132454"/>
            <a:ext cx="1114411" cy="8285591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479835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La Logística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182656" y="3339302"/>
            <a:ext cx="15922688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Puedes abrir la Biblia y leer un texto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El Catecismo es una buena opción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Materiales devocionales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Otra herramienta es la música</a:t>
            </a:r>
          </a:p>
        </p:txBody>
      </p:sp>
    </p:spTree>
    <p:extLst>
      <p:ext uri="{BB962C8B-B14F-4D97-AF65-F5344CB8AC3E}">
        <p14:creationId xmlns:p14="http://schemas.microsoft.com/office/powerpoint/2010/main" val="14621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66" y="680447"/>
            <a:ext cx="13366141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7200" b="1" dirty="0">
                <a:latin typeface="Fahkwang"/>
                <a:ea typeface="Fahkwang"/>
                <a:cs typeface="Fahkwang"/>
                <a:sym typeface="Fahkwang"/>
              </a:rPr>
              <a:t>Tips para </a:t>
            </a:r>
            <a:r>
              <a:rPr lang="en-US" sz="7200" b="1" dirty="0" err="1">
                <a:latin typeface="Fahkwang"/>
                <a:ea typeface="Fahkwang"/>
                <a:cs typeface="Fahkwang"/>
                <a:sym typeface="Fahkwang"/>
              </a:rPr>
              <a:t>tus</a:t>
            </a:r>
            <a:r>
              <a:rPr lang="en-US" sz="72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7200" b="1" dirty="0" err="1">
                <a:latin typeface="Fahkwang"/>
                <a:ea typeface="Fahkwang"/>
                <a:cs typeface="Fahkwang"/>
                <a:sym typeface="Fahkwang"/>
              </a:rPr>
              <a:t>devociones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B8083D9-9844-EC49-9C73-FA645AA5E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669" y="3545633"/>
            <a:ext cx="8439134" cy="5621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292100" dist="1524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358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2269967" y="-1816836"/>
            <a:ext cx="1114411" cy="5654356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274320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Tips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182656" y="2891433"/>
            <a:ext cx="1592268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600" b="1" dirty="0">
                <a:latin typeface="Fahkwang" pitchFamily="2" charset="-34"/>
                <a:cs typeface="Fahkwang" pitchFamily="2" charset="-34"/>
              </a:rPr>
              <a:t>No tiene que ser formal</a:t>
            </a:r>
          </a:p>
          <a:p>
            <a:endParaRPr lang="es-ES" sz="28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600" b="1" dirty="0">
                <a:latin typeface="Fahkwang" pitchFamily="2" charset="-34"/>
                <a:cs typeface="Fahkwang" pitchFamily="2" charset="-34"/>
              </a:rPr>
              <a:t>Sea flexible</a:t>
            </a:r>
          </a:p>
          <a:p>
            <a:endParaRPr lang="es-ES" sz="28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600" b="1" dirty="0">
                <a:latin typeface="Fahkwang" pitchFamily="2" charset="-34"/>
                <a:cs typeface="Fahkwang" pitchFamily="2" charset="-34"/>
              </a:rPr>
              <a:t>Queremos involucrar a todos</a:t>
            </a:r>
          </a:p>
          <a:p>
            <a:endParaRPr lang="es-ES" sz="28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600" b="1" dirty="0">
                <a:latin typeface="Fahkwang" pitchFamily="2" charset="-34"/>
                <a:cs typeface="Fahkwang" pitchFamily="2" charset="-34"/>
              </a:rPr>
              <a:t>Cristo es el centro de todo</a:t>
            </a:r>
          </a:p>
        </p:txBody>
      </p:sp>
    </p:spTree>
    <p:extLst>
      <p:ext uri="{BB962C8B-B14F-4D97-AF65-F5344CB8AC3E}">
        <p14:creationId xmlns:p14="http://schemas.microsoft.com/office/powerpoint/2010/main" val="22717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2269967" y="-1816836"/>
            <a:ext cx="1114411" cy="5654356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2743201" cy="95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Tips</a:t>
            </a:r>
            <a:endParaRPr lang="es-MX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154;p8">
            <a:extLst>
              <a:ext uri="{FF2B5EF4-FFF2-40B4-BE49-F238E27FC236}">
                <a16:creationId xmlns:a16="http://schemas.microsoft.com/office/drawing/2014/main" id="{0FA37FA0-51C4-2E42-9C7E-ECA64FCFFC77}"/>
              </a:ext>
            </a:extLst>
          </p:cNvPr>
          <p:cNvSpPr txBox="1"/>
          <p:nvPr/>
        </p:nvSpPr>
        <p:spPr>
          <a:xfrm>
            <a:off x="1182656" y="2742142"/>
            <a:ext cx="15922688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600" b="1" dirty="0">
                <a:latin typeface="Fahkwang" pitchFamily="2" charset="-34"/>
                <a:cs typeface="Fahkwang" pitchFamily="2" charset="-34"/>
              </a:rPr>
              <a:t>Que sea algo que se disfrute en familia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ES" sz="6600" b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600" b="1" dirty="0">
                <a:latin typeface="Fahkwang" pitchFamily="2" charset="-34"/>
                <a:cs typeface="Fahkwang" pitchFamily="2" charset="-34"/>
              </a:rPr>
              <a:t>Si van a leer la Biblia, pueden utilizar una versión abreviada de las 4C</a:t>
            </a:r>
          </a:p>
        </p:txBody>
      </p:sp>
    </p:spTree>
    <p:extLst>
      <p:ext uri="{BB962C8B-B14F-4D97-AF65-F5344CB8AC3E}">
        <p14:creationId xmlns:p14="http://schemas.microsoft.com/office/powerpoint/2010/main" val="13728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39681ae77_0_361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g1139681ae77_0_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139681ae77_0_361"/>
          <p:cNvSpPr txBox="1"/>
          <p:nvPr/>
        </p:nvSpPr>
        <p:spPr>
          <a:xfrm>
            <a:off x="288696" y="175710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39681ae77_0_355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1139681ae77_0_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139681ae77_0_355"/>
          <p:cNvSpPr txBox="1"/>
          <p:nvPr/>
        </p:nvSpPr>
        <p:spPr>
          <a:xfrm>
            <a:off x="288696" y="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dirty="0">
                <a:latin typeface="Fahkwang"/>
                <a:ea typeface="Fahkwang"/>
                <a:cs typeface="Fahkwang"/>
                <a:sym typeface="Fahkwang"/>
              </a:rPr>
              <a:t>TAREA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1139681ae77_0_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1139" y="4732211"/>
            <a:ext cx="5025723" cy="499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319" y="6553679"/>
            <a:ext cx="1012375" cy="73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1302150" y="959167"/>
            <a:ext cx="16051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1"/>
              <a:buFont typeface="Arial"/>
              <a:buNone/>
            </a:pP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Presentación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– </a:t>
            </a:r>
            <a:r>
              <a:rPr lang="en-US" sz="8001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10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450302" y="3872029"/>
            <a:ext cx="4283125" cy="77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 nombre 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3541629" y="3653190"/>
            <a:ext cx="3028094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Vivo 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8429200" y="3653190"/>
            <a:ext cx="1797100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Soy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2808081" y="4969523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Google Shape;109;p4"/>
          <p:cNvSpPr/>
          <p:nvPr/>
        </p:nvSpPr>
        <p:spPr>
          <a:xfrm>
            <a:off x="7332740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Google Shape;110;p4"/>
          <p:cNvSpPr/>
          <p:nvPr/>
        </p:nvSpPr>
        <p:spPr>
          <a:xfrm>
            <a:off x="1492381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9966" y="5755837"/>
            <a:ext cx="2943796" cy="23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9312" y="6594380"/>
            <a:ext cx="1012375" cy="73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986" y="5706909"/>
            <a:ext cx="2488984" cy="238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66165" y="5725262"/>
            <a:ext cx="2323308" cy="235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39681ae77_0_373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1139681ae77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139681ae77_0_373"/>
          <p:cNvSpPr txBox="1"/>
          <p:nvPr/>
        </p:nvSpPr>
        <p:spPr>
          <a:xfrm>
            <a:off x="288696" y="2341733"/>
            <a:ext cx="17687100" cy="3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DESPEDIDA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1139681ae77_0_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0" y="-39498"/>
            <a:ext cx="18374955" cy="1750943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21" name="Google Shape;121;p5"/>
          <p:cNvSpPr txBox="1"/>
          <p:nvPr/>
        </p:nvSpPr>
        <p:spPr>
          <a:xfrm>
            <a:off x="1439241" y="374724"/>
            <a:ext cx="4883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01666" y="1866246"/>
            <a:ext cx="16684668" cy="914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5400" dirty="0">
                <a:latin typeface="Fahkwang" pitchFamily="2" charset="-34"/>
                <a:cs typeface="Fahkwang" pitchFamily="2" charset="-34"/>
              </a:rPr>
              <a:t>Querido Padre Celestial: Gracias por nuestros maestros y lo que a través de ellos nos has enseñado, perdona todas las veces que no estudiamos tu Palabra y no la compartimos; y guíanos para que lo que hemos aprendido lo pongamos en práctica en nuestra vida diaria en nuestras devociones personales, y ayúdanos a aprovechar las ocasiones para compartir el mensaje de la Salvación. En el nombre de Jesús nuestro Señor te lo pedimos. Amén</a:t>
            </a:r>
            <a:endParaRPr lang="es-MX" sz="5400" dirty="0">
              <a:latin typeface="Fahkwang" pitchFamily="2" charset="-34"/>
              <a:cs typeface="Fahkwang" pitchFamily="2" charset="-34"/>
            </a:endParaRPr>
          </a:p>
          <a:p>
            <a:endParaRPr lang="es-MX" sz="5400" dirty="0">
              <a:latin typeface="Fahkwang" pitchFamily="2" charset="-34"/>
              <a:cs typeface="Fahkwang" pitchFamily="2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569" y="2406664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5126" y="4146741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401" y="8047633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l="21113" t="19048" r="20897" b="19723"/>
          <a:stretch/>
        </p:blipFill>
        <p:spPr>
          <a:xfrm>
            <a:off x="3098284" y="8236805"/>
            <a:ext cx="1210670" cy="1282976"/>
          </a:xfrm>
          <a:prstGeom prst="rect">
            <a:avLst/>
          </a:prstGeom>
          <a:noFill/>
          <a:ln>
            <a:noFill/>
          </a:ln>
          <a:effectLst>
            <a:outerShdw blurRad="165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" name="Google Shape;133;p6"/>
          <p:cNvSpPr txBox="1"/>
          <p:nvPr/>
        </p:nvSpPr>
        <p:spPr>
          <a:xfrm>
            <a:off x="6205136" y="3009109"/>
            <a:ext cx="11054164" cy="68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Venir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preparado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2321750" y="190972"/>
            <a:ext cx="11286132" cy="136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SESIÓN EXITOSA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6205136" y="4468273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Puntualidad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respeto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por el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tiempo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6205136" y="6446469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Escuchar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esperar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turno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hablar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205136" y="8639696"/>
            <a:ext cx="11445709" cy="5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Buen uso del chat.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t="22000" b="22000"/>
          <a:stretch/>
        </p:blipFill>
        <p:spPr>
          <a:xfrm>
            <a:off x="1595979" y="6018032"/>
            <a:ext cx="3848616" cy="19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810" y="6108406"/>
            <a:ext cx="3565552" cy="172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0EC2AAF-7F73-394C-AF8E-1D9F6CA22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3784">
            <a:off x="2677169" y="2830890"/>
            <a:ext cx="1786879" cy="105312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654F2E5-C243-2C4F-B44F-389B6EA19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98284" y="4359102"/>
            <a:ext cx="1067623" cy="136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6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169" y="3362733"/>
            <a:ext cx="6159661" cy="553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3072185" y="-72506"/>
            <a:ext cx="12143631" cy="343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REPASO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383837" y="9018006"/>
            <a:ext cx="11831978" cy="9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10 A 15 Minutos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-1304948" y="7076142"/>
            <a:ext cx="5030314" cy="505286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75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1439250" y="3112174"/>
            <a:ext cx="1540950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600" b="1" i="1" dirty="0">
                <a:latin typeface="Fahkwang" pitchFamily="2" charset="-34"/>
                <a:cs typeface="Fahkwang" pitchFamily="2" charset="-34"/>
              </a:rPr>
              <a:t>Escribir un párrafo: </a:t>
            </a:r>
          </a:p>
          <a:p>
            <a:pPr algn="ctr"/>
            <a:endParaRPr lang="es-ES" sz="4800" b="1" i="1" dirty="0">
              <a:latin typeface="Fahkwang" pitchFamily="2" charset="-34"/>
              <a:cs typeface="Fahkwang" pitchFamily="2" charset="-34"/>
            </a:endParaRPr>
          </a:p>
          <a:p>
            <a:pPr algn="ctr"/>
            <a:r>
              <a:rPr lang="es-ES" sz="6600" b="1" i="1" dirty="0">
                <a:latin typeface="Fahkwang" pitchFamily="2" charset="-34"/>
                <a:cs typeface="Fahkwang" pitchFamily="2" charset="-34"/>
              </a:rPr>
              <a:t>Si mi familia y yo leemos la Palabra y oramos juntos cada día, ¿Cómo cambiaría nuestro hogar?</a:t>
            </a:r>
            <a:r>
              <a:rPr lang="es-MX" sz="6600" b="1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7DD4EE94-7A0B-E146-922D-AE5651835647}"/>
              </a:ext>
            </a:extLst>
          </p:cNvPr>
          <p:cNvSpPr/>
          <p:nvPr/>
        </p:nvSpPr>
        <p:spPr>
          <a:xfrm rot="5400000">
            <a:off x="2960433" y="-2507304"/>
            <a:ext cx="1114411" cy="7035283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6222B7AD-6190-C14E-A103-7C63ACEF3E0B}"/>
              </a:ext>
            </a:extLst>
          </p:cNvPr>
          <p:cNvSpPr txBox="1"/>
          <p:nvPr/>
        </p:nvSpPr>
        <p:spPr>
          <a:xfrm>
            <a:off x="541176" y="533479"/>
            <a:ext cx="4870580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REPASO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24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2573171" y="536381"/>
            <a:ext cx="13354765" cy="200997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4352603" y="531906"/>
            <a:ext cx="9795900" cy="21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>
                <a:latin typeface="Fahkwang"/>
                <a:ea typeface="Fahkwang"/>
                <a:cs typeface="Fahkwang"/>
                <a:sym typeface="Fahkwang"/>
              </a:rPr>
              <a:t>LECCIÓN </a:t>
            </a:r>
            <a:r>
              <a:rPr lang="en-US" sz="9999" b="1" dirty="0">
                <a:latin typeface="Fahkwang"/>
                <a:ea typeface="Fahkwang"/>
                <a:cs typeface="Fahkwang"/>
                <a:sym typeface="Fahkwang"/>
              </a:rPr>
              <a:t>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2466617" y="8857494"/>
            <a:ext cx="13276200" cy="125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20</a:t>
            </a:r>
            <a:r>
              <a:rPr lang="en-US" sz="5832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5832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052" y="3508345"/>
            <a:ext cx="6559002" cy="438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9;p7">
            <a:extLst>
              <a:ext uri="{FF2B5EF4-FFF2-40B4-BE49-F238E27FC236}">
                <a16:creationId xmlns:a16="http://schemas.microsoft.com/office/drawing/2014/main" id="{06D0B67E-A64E-0742-9E3E-E3B9623F48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80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4241</TotalTime>
  <Words>945</Words>
  <Application>Microsoft Macintosh PowerPoint</Application>
  <PresentationFormat>Personalizado</PresentationFormat>
  <Paragraphs>154</Paragraphs>
  <Slides>41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Calibri</vt:lpstr>
      <vt:lpstr>Arial</vt:lpstr>
      <vt:lpstr>Fahkwang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43</cp:revision>
  <dcterms:created xsi:type="dcterms:W3CDTF">2006-08-16T00:00:00Z</dcterms:created>
  <dcterms:modified xsi:type="dcterms:W3CDTF">2022-04-22T01:40:37Z</dcterms:modified>
</cp:coreProperties>
</file>