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15.fntdata" ContentType="application/x-fontdata"/>
  <Override PartName="/ppt/fonts/font16.fntdata" ContentType="application/x-fontdata"/>
  <Override PartName="/ppt/fonts/font17.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90" r:id="rId3"/>
    <p:sldId id="259" r:id="rId5"/>
    <p:sldId id="257" r:id="rId6"/>
    <p:sldId id="260" r:id="rId7"/>
    <p:sldId id="262" r:id="rId8"/>
    <p:sldId id="263" r:id="rId9"/>
    <p:sldId id="295" r:id="rId10"/>
    <p:sldId id="312" r:id="rId11"/>
    <p:sldId id="313" r:id="rId12"/>
    <p:sldId id="291" r:id="rId13"/>
    <p:sldId id="314" r:id="rId14"/>
    <p:sldId id="296" r:id="rId15"/>
    <p:sldId id="297" r:id="rId16"/>
    <p:sldId id="310" r:id="rId17"/>
    <p:sldId id="298" r:id="rId18"/>
    <p:sldId id="299" r:id="rId19"/>
    <p:sldId id="300" r:id="rId20"/>
    <p:sldId id="274" r:id="rId21"/>
    <p:sldId id="311" r:id="rId22"/>
    <p:sldId id="301" r:id="rId23"/>
    <p:sldId id="302" r:id="rId24"/>
    <p:sldId id="303" r:id="rId25"/>
    <p:sldId id="292" r:id="rId26"/>
    <p:sldId id="279" r:id="rId27"/>
    <p:sldId id="315" r:id="rId28"/>
    <p:sldId id="316" r:id="rId29"/>
    <p:sldId id="317" r:id="rId30"/>
    <p:sldId id="283" r:id="rId31"/>
    <p:sldId id="319" r:id="rId32"/>
    <p:sldId id="320" r:id="rId33"/>
    <p:sldId id="321" r:id="rId34"/>
    <p:sldId id="318" r:id="rId35"/>
    <p:sldId id="286" r:id="rId36"/>
    <p:sldId id="289" r:id="rId37"/>
  </p:sldIdLst>
  <p:sldSz cx="12192000" cy="6858000"/>
  <p:notesSz cx="6858000" cy="9144000"/>
  <p:embeddedFontLst>
    <p:embeddedFont>
      <p:font typeface="Calibri" panose="020F0502020204030204"/>
      <p:regular r:id="rId42"/>
      <p:bold r:id="rId43"/>
      <p:italic r:id="rId44"/>
      <p:boldItalic r:id="rId45"/>
    </p:embeddedFont>
    <p:embeddedFont>
      <p:font typeface="Calibri" panose="020F0502020204030204" pitchFamily="34" charset="0"/>
      <p:regular r:id="rId46"/>
      <p:bold r:id="rId47"/>
      <p:italic r:id="rId48"/>
      <p:boldItalic r:id="rId49"/>
    </p:embeddedFont>
    <p:embeddedFont>
      <p:font typeface="Lato" panose="020F0502020204030203"/>
      <p:regular r:id="rId50"/>
      <p:bold r:id="rId51"/>
      <p:italic r:id="rId52"/>
      <p:boldItalic r:id="rId53"/>
    </p:embeddedFont>
    <p:embeddedFont>
      <p:font typeface="Overlock" panose="020F0502020204030204"/>
      <p:regular r:id="rId54"/>
    </p:embeddedFont>
    <p:embeddedFont>
      <p:font typeface="Lato" panose="020F0502020204030203" pitchFamily="34" charset="0"/>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ena Jensen"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2476"/>
    <p:restoredTop sz="45139"/>
  </p:normalViewPr>
  <p:slideViewPr>
    <p:cSldViewPr snapToGrid="0">
      <p:cViewPr varScale="1">
        <p:scale>
          <a:sx n="46" d="100"/>
          <a:sy n="46" d="100"/>
        </p:scale>
        <p:origin x="71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8" Type="http://schemas.openxmlformats.org/officeDocument/2006/relationships/font" Target="fonts/font17.fntdata"/><Relationship Id="rId57" Type="http://schemas.openxmlformats.org/officeDocument/2006/relationships/font" Target="fonts/font16.fntdata"/><Relationship Id="rId56" Type="http://schemas.openxmlformats.org/officeDocument/2006/relationships/font" Target="fonts/font15.fntdata"/><Relationship Id="rId55" Type="http://schemas.openxmlformats.org/officeDocument/2006/relationships/font" Target="fonts/font14.fntdata"/><Relationship Id="rId54" Type="http://schemas.openxmlformats.org/officeDocument/2006/relationships/font" Target="fonts/font13.fntdata"/><Relationship Id="rId53" Type="http://schemas.openxmlformats.org/officeDocument/2006/relationships/font" Target="fonts/font12.fntdata"/><Relationship Id="rId52" Type="http://schemas.openxmlformats.org/officeDocument/2006/relationships/font" Target="fonts/font11.fntdata"/><Relationship Id="rId51" Type="http://schemas.openxmlformats.org/officeDocument/2006/relationships/font" Target="fonts/font10.fntdata"/><Relationship Id="rId50" Type="http://schemas.openxmlformats.org/officeDocument/2006/relationships/font" Target="fonts/font9.fntdata"/><Relationship Id="rId5" Type="http://schemas.openxmlformats.org/officeDocument/2006/relationships/slide" Target="slides/slide2.xml"/><Relationship Id="rId49" Type="http://schemas.openxmlformats.org/officeDocument/2006/relationships/font" Target="fonts/font8.fntdata"/><Relationship Id="rId48" Type="http://schemas.openxmlformats.org/officeDocument/2006/relationships/font" Target="fonts/font7.fntdata"/><Relationship Id="rId47" Type="http://schemas.openxmlformats.org/officeDocument/2006/relationships/font" Target="fonts/font6.fntdata"/><Relationship Id="rId46" Type="http://schemas.openxmlformats.org/officeDocument/2006/relationships/font" Target="fonts/font5.fntdata"/><Relationship Id="rId45" Type="http://schemas.openxmlformats.org/officeDocument/2006/relationships/font" Target="fonts/font4.fntdata"/><Relationship Id="rId44" Type="http://schemas.openxmlformats.org/officeDocument/2006/relationships/font" Target="fonts/font3.fntdata"/><Relationship Id="rId43" Type="http://schemas.openxmlformats.org/officeDocument/2006/relationships/font" Target="fonts/font2.fntdata"/><Relationship Id="rId42" Type="http://schemas.openxmlformats.org/officeDocument/2006/relationships/font" Target="fonts/font1.fntdata"/><Relationship Id="rId41" Type="http://schemas.openxmlformats.org/officeDocument/2006/relationships/commentAuthors" Target="commentAuthors.xml"/><Relationship Id="rId40" Type="http://schemas.openxmlformats.org/officeDocument/2006/relationships/tableStyles" Target="tableStyles.xml"/><Relationship Id="rId4" Type="http://schemas.openxmlformats.org/officeDocument/2006/relationships/notesMaster" Target="notesMasters/notesMaster1.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L="914400" marR="0" lvl="1"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L="1371600" marR="0" lvl="2"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L="1828800" marR="0" lvl="3"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L="2286000" marR="0" lvl="4"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L="2743200" marR="0" lvl="5"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L="3200400" marR="0" lvl="6"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L="3657600" marR="0" lvl="7"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L="4114800" marR="0" lvl="8"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academiacristo.com/Escrituras/Dios-Creo-al-Hombre-y-a-la-Mujer" TargetMode="External"/><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youtube.com/watch?v=LQAliJmptcc" TargetMode="External"/><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spcBef>
                <a:spcPts val="0"/>
              </a:spcBef>
              <a:spcAft>
                <a:spcPts val="0"/>
              </a:spcAft>
              <a:buFontTx/>
              <a:buNone/>
            </a:pPr>
            <a:r>
              <a:rPr lang="es-ES" sz="1800" b="1" dirty="0">
                <a:effectLst/>
                <a:latin typeface="Calibri" panose="020F0502020204030204" pitchFamily="34" charset="0"/>
                <a:ea typeface="Times New Roman" panose="02020603050405020304" pitchFamily="18" charset="0"/>
              </a:rPr>
              <a:t>Saludos </a:t>
            </a:r>
            <a:r>
              <a:rPr lang="es-ES" sz="1800" i="1" dirty="0">
                <a:solidFill>
                  <a:srgbClr val="00B050"/>
                </a:solidFill>
                <a:effectLst/>
                <a:latin typeface="Calibri" panose="020F0502020204030204" pitchFamily="34" charset="0"/>
                <a:ea typeface="Times New Roman" panose="02020603050405020304" pitchFamily="18" charset="0"/>
              </a:rPr>
              <a:t>Abre el curso 10 minutos antes para empezar con los saludos temprano.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b="1"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b="1" dirty="0">
                <a:effectLst/>
                <a:latin typeface="Calibri" panose="020F0502020204030204" pitchFamily="34" charset="0"/>
                <a:ea typeface="Times New Roman" panose="02020603050405020304" pitchFamily="18" charset="0"/>
              </a:rPr>
              <a:t>Bienvenida </a:t>
            </a:r>
            <a:r>
              <a:rPr lang="es-ES" sz="1800" i="1" dirty="0">
                <a:solidFill>
                  <a:srgbClr val="00B050"/>
                </a:solidFill>
                <a:effectLst/>
                <a:latin typeface="Calibri" panose="020F0502020204030204" pitchFamily="34" charset="0"/>
                <a:ea typeface="Times New Roman" panose="02020603050405020304" pitchFamily="18" charset="0"/>
              </a:rPr>
              <a:t>Después de </a:t>
            </a:r>
            <a:r>
              <a:rPr lang="es-CO" altLang="es-ES" sz="1800" i="1" dirty="0">
                <a:solidFill>
                  <a:srgbClr val="00B050"/>
                </a:solidFill>
                <a:effectLst/>
                <a:latin typeface="Calibri" panose="020F0502020204030204" pitchFamily="34" charset="0"/>
                <a:ea typeface="Times New Roman" panose="02020603050405020304" pitchFamily="18" charset="0"/>
              </a:rPr>
              <a:t>los </a:t>
            </a:r>
            <a:r>
              <a:rPr lang="es-ES" sz="1800" i="1" dirty="0">
                <a:solidFill>
                  <a:srgbClr val="00B050"/>
                </a:solidFill>
                <a:effectLst/>
                <a:latin typeface="Calibri" panose="020F0502020204030204" pitchFamily="34" charset="0"/>
                <a:ea typeface="Times New Roman" panose="02020603050405020304" pitchFamily="18" charset="0"/>
              </a:rPr>
              <a:t>saludos personales, se puede compartir una bienvenida al curso:</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b="1"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Bienvenidas a la segunda lección de este curso. Hoy continuamos maravillándonos del poder de Dios y la grandeza de su obra. En nuestra lección anterior vimos lo que Dios había creado en los primeros cinco días y parte del sexto día. Hoy veremos uno de los eventos más importantes de la creación, cómo Dios crea al hombre y </a:t>
            </a:r>
            <a:r>
              <a:rPr lang="es-CO" altLang="es-ES" sz="1800" dirty="0">
                <a:solidFill>
                  <a:srgbClr val="000000"/>
                </a:solidFill>
                <a:effectLst/>
                <a:latin typeface="Calibri" panose="020F0502020204030204" pitchFamily="34" charset="0"/>
                <a:ea typeface="Times New Roman" panose="02020603050405020304" pitchFamily="18" charset="0"/>
              </a:rPr>
              <a:t>a </a:t>
            </a:r>
            <a:r>
              <a:rPr lang="es-ES" sz="1800" dirty="0">
                <a:solidFill>
                  <a:srgbClr val="000000"/>
                </a:solidFill>
                <a:effectLst/>
                <a:latin typeface="Calibri" panose="020F0502020204030204" pitchFamily="34" charset="0"/>
                <a:ea typeface="Times New Roman" panose="02020603050405020304" pitchFamily="18" charset="0"/>
              </a:rPr>
              <a:t>a mujer.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Cómo tu </a:t>
            </a:r>
            <a:r>
              <a:rPr lang="es-ES" sz="1800" dirty="0" err="1">
                <a:solidFill>
                  <a:srgbClr val="000000"/>
                </a:solidFill>
                <a:effectLst/>
                <a:latin typeface="Calibri" panose="020F0502020204030204" pitchFamily="34" charset="0"/>
                <a:ea typeface="Times New Roman" panose="02020603050405020304" pitchFamily="18" charset="0"/>
              </a:rPr>
              <a:t>maestr</a:t>
            </a:r>
            <a:r>
              <a:rPr lang="es-ES" sz="1800" dirty="0">
                <a:solidFill>
                  <a:srgbClr val="000000"/>
                </a:solidFill>
                <a:effectLst/>
                <a:latin typeface="Calibri" panose="020F0502020204030204" pitchFamily="34" charset="0"/>
                <a:ea typeface="Times New Roman" panose="02020603050405020304" pitchFamily="18" charset="0"/>
              </a:rPr>
              <a:t>@, oro la Palabras de Salmo 19:14: </a:t>
            </a:r>
            <a:r>
              <a:rPr lang="es-ES" sz="1800" b="1" dirty="0">
                <a:solidFill>
                  <a:srgbClr val="000000"/>
                </a:solidFill>
                <a:effectLst/>
                <a:latin typeface="Calibri" panose="020F0502020204030204" pitchFamily="34" charset="0"/>
                <a:ea typeface="Times New Roman" panose="02020603050405020304" pitchFamily="18" charset="0"/>
              </a:rPr>
              <a:t>Sean, pues, aceptables anti ti mis palabras y mis pensamientos, oh Señor, roca mía y redentor mío. </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Lección 2: Dios creó al hombre y a la mujer</a:t>
            </a:r>
            <a:endParaRPr lang="en-US" sz="1800" dirty="0">
              <a:effectLst/>
              <a:latin typeface="Times New Roman" panose="02020603050405020304" pitchFamily="18" charset="0"/>
              <a:ea typeface="Times New Roman" panose="02020603050405020304" pitchFamily="18" charset="0"/>
            </a:endParaRPr>
          </a:p>
          <a:p>
            <a:pPr marL="285750" marR="0" lvl="0" indent="-285750">
              <a:spcBef>
                <a:spcPts val="0"/>
              </a:spcBef>
              <a:spcAft>
                <a:spcPts val="0"/>
              </a:spcAft>
            </a:pPr>
            <a:r>
              <a:rPr lang="es-ES" sz="1800" dirty="0">
                <a:solidFill>
                  <a:srgbClr val="000000"/>
                </a:solidFill>
                <a:effectLst/>
                <a:latin typeface="Calibri" panose="020F0502020204030204" pitchFamily="34" charset="0"/>
                <a:ea typeface="Times New Roman" panose="02020603050405020304" pitchFamily="18" charset="0"/>
              </a:rPr>
              <a:t>Usar el método de las Cuatro “C” para leer y entender Génesis 1:26-2:25.</a:t>
            </a:r>
            <a:endParaRPr lang="en-US" sz="1800" dirty="0">
              <a:effectLst/>
              <a:latin typeface="Times New Roman" panose="02020603050405020304" pitchFamily="18" charset="0"/>
              <a:ea typeface="Times New Roman" panose="02020603050405020304" pitchFamily="18" charset="0"/>
            </a:endParaRPr>
          </a:p>
          <a:p>
            <a:pPr marL="285750" marR="0" lvl="0" indent="-285750">
              <a:spcBef>
                <a:spcPts val="0"/>
              </a:spcBef>
              <a:spcAft>
                <a:spcPts val="0"/>
              </a:spcAft>
            </a:pPr>
            <a:r>
              <a:rPr lang="es-ES" sz="1800" u="sng" dirty="0">
                <a:solidFill>
                  <a:srgbClr val="000000"/>
                </a:solidFill>
                <a:effectLst/>
                <a:latin typeface="Calibri" panose="020F0502020204030204" pitchFamily="34" charset="0"/>
                <a:ea typeface="Times New Roman" panose="02020603050405020304" pitchFamily="18" charset="0"/>
              </a:rPr>
              <a:t>Practicar las preguntas de “Considerar” con un compañero. </a:t>
            </a:r>
            <a:endParaRPr lang="en-US" sz="1800" dirty="0">
              <a:effectLst/>
              <a:latin typeface="Times New Roman" panose="02020603050405020304" pitchFamily="18" charset="0"/>
              <a:ea typeface="Times New Roman" panose="02020603050405020304" pitchFamily="18" charset="0"/>
            </a:endParaRPr>
          </a:p>
          <a:p>
            <a:pPr marL="285750" marR="0" lvl="0" indent="-285750">
              <a:spcBef>
                <a:spcPts val="0"/>
              </a:spcBef>
              <a:spcAft>
                <a:spcPts val="0"/>
              </a:spcAft>
            </a:pPr>
            <a:r>
              <a:rPr lang="es-ES" sz="1800" dirty="0">
                <a:solidFill>
                  <a:srgbClr val="000000"/>
                </a:solidFill>
                <a:effectLst/>
                <a:latin typeface="Calibri" panose="020F0502020204030204" pitchFamily="34" charset="0"/>
                <a:ea typeface="Times New Roman" panose="02020603050405020304" pitchFamily="18" charset="0"/>
              </a:rPr>
              <a:t>Dar tres aspectos del matrimonio. </a:t>
            </a:r>
            <a:endParaRPr lang="es-ES" sz="1800" dirty="0">
              <a:solidFill>
                <a:srgbClr val="000000"/>
              </a:solidFill>
              <a:effectLst/>
              <a:latin typeface="Calibri" panose="020F0502020204030204" pitchFamily="34" charset="0"/>
              <a:ea typeface="Times New Roman" panose="02020603050405020304" pitchFamily="18" charset="0"/>
            </a:endParaRPr>
          </a:p>
          <a:p>
            <a:pPr marL="285750" marR="0" lvl="0" indent="-285750">
              <a:spcBef>
                <a:spcPts val="0"/>
              </a:spcBef>
              <a:spcAft>
                <a:spcPts val="0"/>
              </a:spcAft>
            </a:pPr>
            <a:endParaRPr lang="es-ES" sz="1800" dirty="0">
              <a:solidFill>
                <a:srgbClr val="000000"/>
              </a:solidFill>
              <a:effectLst/>
              <a:latin typeface="Calibri" panose="020F0502020204030204" pitchFamily="34" charset="0"/>
              <a:ea typeface="Times New Roman" panose="02020603050405020304" pitchFamily="18" charset="0"/>
            </a:endParaRPr>
          </a:p>
          <a:p>
            <a:pPr marL="285750" marR="0" lvl="0" indent="-28575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1000"/>
              </a:spcBef>
              <a:spcAft>
                <a:spcPts val="0"/>
              </a:spcAft>
              <a:buClr>
                <a:srgbClr val="000000"/>
              </a:buClr>
              <a:buSzPts val="1100"/>
              <a:buFont typeface="Arial" panose="020B0604020202020204"/>
              <a:buNone/>
              <a:defRPr/>
            </a:pPr>
            <a:r>
              <a:rPr lang="es-ES" sz="1800" b="1" dirty="0">
                <a:solidFill>
                  <a:srgbClr val="000000"/>
                </a:solidFill>
                <a:effectLst/>
                <a:latin typeface="Calibri" panose="020F0502020204030204" pitchFamily="34" charset="0"/>
                <a:ea typeface="Times New Roman" panose="02020603050405020304" pitchFamily="18" charset="0"/>
              </a:rPr>
              <a:t>Considerar </a:t>
            </a:r>
            <a:r>
              <a:rPr lang="es-ES" sz="1800" i="1" dirty="0">
                <a:solidFill>
                  <a:srgbClr val="00B050"/>
                </a:solidFill>
                <a:effectLst/>
                <a:latin typeface="Calibri" panose="020F0502020204030204" pitchFamily="34" charset="0"/>
                <a:ea typeface="Times New Roman" panose="02020603050405020304" pitchFamily="18" charset="0"/>
              </a:rPr>
              <a:t>Estas preguntas son muy útiles para estudiar cualquier historia bíblica, en un grupo o solo. Es la oración de Academia Cristo que ustedes las usen con sus propios familiares, conocidos y en un Grupo Sembrador (un grupo de evangelismo) un día. </a:t>
            </a:r>
            <a:endParaRPr lang="en-US" sz="1800" dirty="0">
              <a:effectLst/>
              <a:latin typeface="Times New Roman" panose="02020603050405020304" pitchFamily="18" charset="0"/>
              <a:ea typeface="Times New Roman" panose="02020603050405020304" pitchFamily="18" charset="0"/>
            </a:endParaRPr>
          </a:p>
          <a:p>
            <a:pPr marL="0" lvl="0" indent="0" algn="l" rtl="0">
              <a:lnSpc>
                <a:spcPct val="100000"/>
              </a:lnSpc>
              <a:spcBef>
                <a:spcPts val="1000"/>
              </a:spcBef>
              <a:spcAft>
                <a:spcPts val="0"/>
              </a:spcAft>
              <a:buSzPts val="1100"/>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1. </a:t>
            </a:r>
            <a:r>
              <a:rPr lang="es-ES" sz="1200" b="1" dirty="0">
                <a:solidFill>
                  <a:srgbClr val="000000"/>
                </a:solidFill>
                <a:effectLst/>
                <a:latin typeface="Calibri" panose="020F0502020204030204" pitchFamily="34" charset="0"/>
                <a:ea typeface="Times New Roman" panose="02020603050405020304" pitchFamily="18" charset="0"/>
              </a:rPr>
              <a:t>¿Quiénes son los personajes de esta historia?</a:t>
            </a:r>
            <a:r>
              <a:rPr lang="es-ES" sz="1200" dirty="0">
                <a:solidFill>
                  <a:srgbClr val="000000"/>
                </a:solidFill>
                <a:effectLst/>
                <a:latin typeface="Calibri" panose="020F050202020403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Dios trino (1 v. 26) </a:t>
            </a:r>
            <a:r>
              <a:rPr lang="es-ES" sz="1200" i="1" dirty="0">
                <a:solidFill>
                  <a:srgbClr val="000000"/>
                </a:solidFill>
                <a:effectLst/>
                <a:latin typeface="Calibri" panose="020F0502020204030204" pitchFamily="34" charset="0"/>
                <a:ea typeface="Times New Roman" panose="02020603050405020304" pitchFamily="18" charset="0"/>
              </a:rPr>
              <a:t>“Hagamos al hombre a nuestra imagen y semejanza”</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Dios el Señor (capítulo 2)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Jehová. Éste es el nombre salvador de Dios en el Antiguo Testamento, el cual enfatiza especialmente dos de sus cualidades: su absoluta autosuficiencia o independencia, y su absoluta constancia. El Señor es el Dios de amor fiel y gratuito.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Aquí Moisés combina el nombre Jehová (Yahveh o Adonai en hebreo) con Dios (</a:t>
            </a:r>
            <a:r>
              <a:rPr lang="es-ES" sz="1200" dirty="0" err="1">
                <a:solidFill>
                  <a:srgbClr val="000000"/>
                </a:solidFill>
                <a:effectLst/>
                <a:latin typeface="Calibri" panose="020F0502020204030204" pitchFamily="34" charset="0"/>
                <a:ea typeface="Times New Roman" panose="02020603050405020304" pitchFamily="18" charset="0"/>
              </a:rPr>
              <a:t>Elohim</a:t>
            </a:r>
            <a:r>
              <a:rPr lang="es-ES" sz="1200" dirty="0">
                <a:solidFill>
                  <a:srgbClr val="000000"/>
                </a:solidFill>
                <a:effectLst/>
                <a:latin typeface="Calibri" panose="020F0502020204030204" pitchFamily="34" charset="0"/>
                <a:ea typeface="Times New Roman" panose="02020603050405020304" pitchFamily="18" charset="0"/>
              </a:rPr>
              <a:t> en hebreo), su nombre Creador.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Hombre y mujer, Adán y Eva (1 v.27) </a:t>
            </a:r>
            <a:endParaRPr lang="en-US" sz="1200" dirty="0">
              <a:effectLst/>
              <a:latin typeface="Times New Roman" panose="02020603050405020304" pitchFamily="18" charset="0"/>
              <a:ea typeface="Times New Roman" panose="02020603050405020304" pitchFamily="18" charset="0"/>
            </a:endParaRPr>
          </a:p>
          <a:p>
            <a:pPr marL="914400" lvl="0" indent="-298450" algn="l" rtl="0">
              <a:spcBef>
                <a:spcPts val="0"/>
              </a:spcBef>
              <a:spcAft>
                <a:spcPts val="0"/>
              </a:spcAft>
              <a:buClr>
                <a:schemeClr val="dk1"/>
              </a:buClr>
              <a:buSzPts val="1100"/>
              <a:buFont typeface="Calibri" panose="020F0502020204030204"/>
              <a:buAutoNum type="arabicPeriod"/>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2. ¿Cuáles son los objetos (o animales) de esta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Tierra, peces del mar, aves de los cielos, las bestias, todo animal (1 v.26)</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Toda planta que da semilla, todo árbol que da fruto y semilla (1 v.29)</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Los cielos y la tierra y todo lo que existe (2 v.1)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Vapor, el cual regaba toda la superficie de la tierra (2. v.6)</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Polvo usado para formar el hombre, nariz del hombre (2 v.7)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El árbol de la vida y el árbol del conocimiento del bien y del mal (2 v.9)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Río que regaba el huerto que se dividía en otros cuatros ríos (2 v.10)</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Oro, bedelio y ónice (2 v.12)</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Costilla de Adán (2 v.21)</a:t>
            </a:r>
            <a:endParaRPr lang="en-US" sz="1800" dirty="0">
              <a:effectLst/>
              <a:latin typeface="Times New Roman" panose="02020603050405020304" pitchFamily="18" charset="0"/>
              <a:ea typeface="Times New Roman" panose="02020603050405020304" pitchFamily="18" charset="0"/>
            </a:endParaRPr>
          </a:p>
          <a:p>
            <a:pPr marL="914400" lvl="0" indent="-298450" algn="l" rtl="0">
              <a:spcBef>
                <a:spcPts val="0"/>
              </a:spcBef>
              <a:spcAft>
                <a:spcPts val="0"/>
              </a:spcAft>
              <a:buClr>
                <a:schemeClr val="dk1"/>
              </a:buClr>
              <a:buSzPts val="1100"/>
              <a:buFont typeface="Calibri" panose="020F0502020204030204"/>
              <a:buAutoNum type="arabicPeriod"/>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3. ¿Dónde ocurrió la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El huerto de Edén, al oriente (2 v.8) </a:t>
            </a:r>
            <a:endParaRPr lang="en-US" sz="1800" dirty="0">
              <a:effectLst/>
              <a:latin typeface="Times New Roman" panose="02020603050405020304" pitchFamily="18" charset="0"/>
              <a:ea typeface="Times New Roman" panose="02020603050405020304" pitchFamily="18" charset="0"/>
            </a:endParaRPr>
          </a:p>
          <a:p>
            <a:pPr marL="914400" lvl="0" indent="-298450" algn="l" rtl="0">
              <a:spcBef>
                <a:spcPts val="0"/>
              </a:spcBef>
              <a:spcAft>
                <a:spcPts val="0"/>
              </a:spcAft>
              <a:buClr>
                <a:schemeClr val="dk1"/>
              </a:buClr>
              <a:buSzPts val="1100"/>
              <a:buFont typeface="Calibri" panose="020F0502020204030204"/>
              <a:buAutoNum type="arabicPeriod"/>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4. ¿Cuándo ocurrió la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El día seis de la creación (1 v. 31)</a:t>
            </a:r>
            <a:endParaRPr lang="en-US" sz="1800" dirty="0">
              <a:effectLst/>
              <a:latin typeface="Times New Roman" panose="02020603050405020304" pitchFamily="18" charset="0"/>
              <a:ea typeface="Times New Roman" panose="02020603050405020304" pitchFamily="18" charset="0"/>
            </a:endParaRPr>
          </a:p>
          <a:p>
            <a:pPr marL="914400" lvl="0" indent="-298450" algn="l" rtl="0">
              <a:spcBef>
                <a:spcPts val="0"/>
              </a:spcBef>
              <a:spcAft>
                <a:spcPts val="0"/>
              </a:spcAft>
              <a:buClr>
                <a:schemeClr val="dk1"/>
              </a:buClr>
              <a:buSzPts val="1100"/>
              <a:buFont typeface="Calibri" panose="020F0502020204030204"/>
              <a:buAutoNum type="arabicPeriod"/>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5. ¿Cuál es el problema?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En un mundo perfecto, hay algo que no es bueno: El hombre está solo; (2 v.18) ¿y cómo se va a reproducir la raza humana? (1 v.28)</a:t>
            </a:r>
            <a:endParaRPr lang="en-US" sz="1800" dirty="0">
              <a:effectLst/>
              <a:latin typeface="Times New Roman" panose="02020603050405020304" pitchFamily="18" charset="0"/>
              <a:ea typeface="Times New Roman" panose="02020603050405020304" pitchFamily="18" charset="0"/>
            </a:endParaRPr>
          </a:p>
          <a:p>
            <a:pPr marL="914400" lvl="0" indent="-298450" algn="l" rtl="0">
              <a:spcBef>
                <a:spcPts val="0"/>
              </a:spcBef>
              <a:spcAft>
                <a:spcPts val="0"/>
              </a:spcAft>
              <a:buClr>
                <a:schemeClr val="dk1"/>
              </a:buClr>
              <a:buSzPts val="1100"/>
              <a:buFont typeface="Calibri" panose="020F0502020204030204"/>
              <a:buAutoNum type="arabicPeriod"/>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6. ¿Se soluciona el problema?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Sí. Dios, en su amor, crea a la mujer de una manera maravillosa. El hombre ya no está solo.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tabLst>
                <a:tab pos="772795" algn="l"/>
              </a:tabLst>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43"/>
        <p:cNvGrpSpPr/>
        <p:nvPr/>
      </p:nvGrpSpPr>
      <p:grpSpPr>
        <a:xfrm>
          <a:off x="0" y="0"/>
          <a:ext cx="0" cy="0"/>
          <a:chOff x="0" y="0"/>
          <a:chExt cx="0" cy="0"/>
        </a:xfrm>
      </p:grpSpPr>
      <p:sp>
        <p:nvSpPr>
          <p:cNvPr id="344" name="Google Shape;344;g2ac1ba269cb_0_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0" lvl="0" indent="0" algn="l" defTabSz="914400" rtl="0" eaLnBrk="1" fontAlgn="auto" latinLnBrk="0" hangingPunct="1">
              <a:lnSpc>
                <a:spcPct val="100000"/>
              </a:lnSpc>
              <a:spcBef>
                <a:spcPts val="0"/>
              </a:spcBef>
              <a:spcAft>
                <a:spcPts val="600"/>
              </a:spcAft>
              <a:buClr>
                <a:schemeClr val="dk1"/>
              </a:buClr>
              <a:buSzPts val="1100"/>
              <a:buFont typeface="Arial" panose="020B0604020202020204"/>
              <a:buNone/>
              <a:defRPr/>
            </a:pPr>
            <a:r>
              <a:rPr lang="es-ES" sz="1800" b="1" dirty="0">
                <a:solidFill>
                  <a:srgbClr val="000000"/>
                </a:solidFill>
                <a:effectLst/>
                <a:latin typeface="Calibri" panose="020F0502020204030204" pitchFamily="34" charset="0"/>
                <a:ea typeface="Times New Roman" panose="02020603050405020304" pitchFamily="18" charset="0"/>
              </a:rPr>
              <a:t>Consolidar </a:t>
            </a:r>
            <a:r>
              <a:rPr lang="es-ES" sz="1800" i="1" dirty="0">
                <a:solidFill>
                  <a:srgbClr val="00B050"/>
                </a:solidFill>
                <a:effectLst/>
                <a:latin typeface="Calibri" panose="020F0502020204030204" pitchFamily="34" charset="0"/>
                <a:ea typeface="Times New Roman" panose="02020603050405020304" pitchFamily="18" charset="0"/>
              </a:rPr>
              <a:t>Estas preguntas son muy útiles para aplicar cualquier historia bíblica a la vida personal. Es la oración de Academia Cristo que ustedes las usen para aplicar ley y evangelio a </a:t>
            </a:r>
            <a:r>
              <a:rPr lang="es-CO" altLang="es-ES" sz="1800" i="1" dirty="0">
                <a:solidFill>
                  <a:srgbClr val="00B050"/>
                </a:solidFill>
                <a:effectLst/>
                <a:latin typeface="Calibri" panose="020F0502020204030204" pitchFamily="34" charset="0"/>
                <a:ea typeface="Times New Roman" panose="02020603050405020304" pitchFamily="18" charset="0"/>
              </a:rPr>
              <a:t>s</a:t>
            </a:r>
            <a:r>
              <a:rPr lang="es-ES" sz="1800" i="1" dirty="0">
                <a:solidFill>
                  <a:srgbClr val="00B050"/>
                </a:solidFill>
                <a:effectLst/>
                <a:latin typeface="Calibri" panose="020F0502020204030204" pitchFamily="34" charset="0"/>
                <a:ea typeface="Times New Roman" panose="02020603050405020304" pitchFamily="18" charset="0"/>
              </a:rPr>
              <a:t>us </a:t>
            </a:r>
            <a:r>
              <a:rPr lang="es-CO" altLang="es-ES" sz="1800" i="1" dirty="0">
                <a:solidFill>
                  <a:srgbClr val="00B050"/>
                </a:solidFill>
                <a:effectLst/>
                <a:latin typeface="Calibri" panose="020F0502020204030204" pitchFamily="34" charset="0"/>
                <a:ea typeface="Times New Roman" panose="02020603050405020304" pitchFamily="18" charset="0"/>
              </a:rPr>
              <a:t>propias vidas</a:t>
            </a:r>
            <a:r>
              <a:rPr lang="es-ES" sz="1800" i="1" dirty="0">
                <a:solidFill>
                  <a:srgbClr val="00B05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228600" lvl="0" indent="0" algn="l" rtl="0">
              <a:lnSpc>
                <a:spcPct val="100000"/>
              </a:lnSpc>
              <a:spcBef>
                <a:spcPts val="0"/>
              </a:spcBef>
              <a:spcAft>
                <a:spcPts val="600"/>
              </a:spcAft>
              <a:buClr>
                <a:schemeClr val="dk1"/>
              </a:buClr>
              <a:buSzPts val="1100"/>
              <a:buFont typeface="Arial" panose="020B0604020202020204"/>
              <a:buNone/>
            </a:pPr>
            <a:endParaRPr dirty="0"/>
          </a:p>
        </p:txBody>
      </p:sp>
      <p:sp>
        <p:nvSpPr>
          <p:cNvPr id="345" name="Google Shape;345;g2ac1ba269cb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1. ¿Cuál es el punto principal de la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Cómo Dios creó el primer hombre y la primera mujer y de ese modo el primer matrimonio</a:t>
            </a:r>
            <a:endParaRPr lang="en-US" sz="1800" dirty="0">
              <a:effectLst/>
              <a:latin typeface="Times New Roman" panose="02020603050405020304" pitchFamily="18" charset="0"/>
              <a:ea typeface="Times New Roman" panose="02020603050405020304" pitchFamily="18" charset="0"/>
            </a:endParaRPr>
          </a:p>
          <a:p>
            <a:pPr marL="914400" lvl="0" indent="-298450" algn="l" rtl="0">
              <a:spcBef>
                <a:spcPts val="0"/>
              </a:spcBef>
              <a:spcAft>
                <a:spcPts val="0"/>
              </a:spcAft>
              <a:buClr>
                <a:schemeClr val="dk1"/>
              </a:buClr>
              <a:buSzPts val="1100"/>
              <a:buFont typeface="Calibri" panose="020F0502020204030204"/>
              <a:buAutoNum type="arabicPeriod"/>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effectLst/>
                <a:latin typeface="Calibri" panose="020F0502020204030204" pitchFamily="34" charset="0"/>
                <a:ea typeface="Times New Roman" panose="02020603050405020304" pitchFamily="18" charset="0"/>
              </a:rPr>
              <a:t>Oración </a:t>
            </a:r>
            <a:r>
              <a:rPr lang="es-ES" sz="1800" i="1" dirty="0" err="1">
                <a:solidFill>
                  <a:srgbClr val="00B050"/>
                </a:solidFill>
                <a:effectLst/>
                <a:latin typeface="Calibri" panose="020F0502020204030204" pitchFamily="34" charset="0"/>
                <a:ea typeface="Times New Roman" panose="02020603050405020304" pitchFamily="18" charset="0"/>
              </a:rPr>
              <a:t>Herman@s</a:t>
            </a:r>
            <a:r>
              <a:rPr lang="es-ES" sz="1800" i="1" dirty="0">
                <a:solidFill>
                  <a:srgbClr val="00B050"/>
                </a:solidFill>
                <a:effectLst/>
                <a:latin typeface="Calibri" panose="020F0502020204030204" pitchFamily="34" charset="0"/>
                <a:ea typeface="Times New Roman" panose="02020603050405020304" pitchFamily="18" charset="0"/>
              </a:rPr>
              <a:t>, empezaremos con una oración</a:t>
            </a:r>
            <a:r>
              <a:rPr lang="es-ES" sz="1800" dirty="0">
                <a:solidFill>
                  <a:srgbClr val="00B05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Times New Roman" panose="02020603050405020304" pitchFamily="18" charset="0"/>
              </a:rPr>
              <a:t>Oh, Dios, ¡qué maravillosamente me has hecho! Gracias por darme la vida y las oportunidades para servirte. Ayúdame a cuidar mi vida y la de las otras personas, sabiendo que tú les diste la vida. En el nombre de Jesús. Amén. </a:t>
            </a:r>
            <a:endParaRPr lang="en-US" sz="1800" dirty="0">
              <a:effectLst/>
              <a:latin typeface="Times New Roman" panose="02020603050405020304" pitchFamily="18" charset="0"/>
              <a:ea typeface="Times New Roman" panose="02020603050405020304" pitchFamily="18" charset="0"/>
            </a:endParaRPr>
          </a:p>
          <a:p>
            <a:pPr marL="0" lvl="0" indent="0" algn="l" rtl="0">
              <a:lnSpc>
                <a:spcPct val="100000"/>
              </a:lnSpc>
              <a:spcBef>
                <a:spcPts val="0"/>
              </a:spcBef>
              <a:spcAft>
                <a:spcPts val="0"/>
              </a:spcAft>
              <a:buSzPts val="1100"/>
              <a:buNone/>
            </a:pPr>
            <a:endParaRPr dirty="0"/>
          </a:p>
        </p:txBody>
      </p:sp>
      <p:sp>
        <p:nvSpPr>
          <p:cNvPr id="118" name="Google Shape;11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200" b="1" dirty="0">
                <a:solidFill>
                  <a:srgbClr val="000000"/>
                </a:solidFill>
                <a:effectLst/>
                <a:latin typeface="Calibri" panose="020F0502020204030204" pitchFamily="34" charset="0"/>
                <a:ea typeface="Times New Roman" panose="02020603050405020304" pitchFamily="18" charset="0"/>
              </a:rPr>
              <a:t>2. ¿Qué pecado veo en esta historia y confieso en mi vida?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Despreciamos el matrimonio. Nos quejamos de la pareja. Lo consideramos una carga, y no nos agrada el papel que Dios nos ha dado.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Se nos olvida que fuimos hechos por él y para él.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Colosenses 1:15-17 Él es la imagen del Dios invisible, el primogénito de toda la creación. En él fue creado todo lo que hay en los cielos y en la tierra, todo lo visible y lo invisible; tronos, poderes, principados, o autoridades, todo fue creado por medio de él y para él. Él existía antes de todas las cosas, y por él se mantiene todo en orden. </a:t>
            </a:r>
            <a:endParaRPr lang="en-US" sz="1200" dirty="0">
              <a:effectLst/>
              <a:latin typeface="Times New Roman" panose="02020603050405020304" pitchFamily="18" charset="0"/>
              <a:ea typeface="Times New Roman" panose="02020603050405020304" pitchFamily="18" charset="0"/>
            </a:endParaRPr>
          </a:p>
          <a:p>
            <a:pPr marL="914400" lvl="0" indent="-298450" algn="l" rtl="0">
              <a:spcBef>
                <a:spcPts val="0"/>
              </a:spcBef>
              <a:spcAft>
                <a:spcPts val="0"/>
              </a:spcAft>
              <a:buClr>
                <a:schemeClr val="dk1"/>
              </a:buClr>
              <a:buSzPts val="1100"/>
              <a:buFont typeface="Calibri" panose="020F0502020204030204"/>
              <a:buAutoNum type="arabicPeriod"/>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3. ¿En qué versos y palabras de esta historia veo el amor de Dios para conmigo?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La bella forma en que Dios hizo al hombre y a la mujer: a su imagen y semejanza, es decir en santidad y perfección.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Al crear al hombre y </a:t>
            </a:r>
            <a:r>
              <a:rPr lang="es-CO" altLang="es-ES" sz="1800" dirty="0">
                <a:solidFill>
                  <a:srgbClr val="000000"/>
                </a:solidFill>
                <a:effectLst/>
                <a:latin typeface="Calibri" panose="020F0502020204030204" pitchFamily="34" charset="0"/>
                <a:ea typeface="Times New Roman" panose="02020603050405020304" pitchFamily="18" charset="0"/>
              </a:rPr>
              <a:t>a la </a:t>
            </a:r>
            <a:r>
              <a:rPr lang="es-ES" sz="1800" dirty="0">
                <a:solidFill>
                  <a:srgbClr val="000000"/>
                </a:solidFill>
                <a:effectLst/>
                <a:latin typeface="Calibri" panose="020F0502020204030204" pitchFamily="34" charset="0"/>
                <a:ea typeface="Times New Roman" panose="02020603050405020304" pitchFamily="18" charset="0"/>
              </a:rPr>
              <a:t>mujer, les encargó trabajo, les dio comida, y les bendijo como una pareja.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Dios nos dio la institución del matrimonio para compañerismo y la bendición de hijos. </a:t>
            </a:r>
            <a:endParaRPr lang="en-US" sz="1800" dirty="0">
              <a:effectLst/>
              <a:latin typeface="Times New Roman" panose="02020603050405020304" pitchFamily="18" charset="0"/>
              <a:ea typeface="Times New Roman" panose="02020603050405020304" pitchFamily="18" charset="0"/>
            </a:endParaRPr>
          </a:p>
          <a:p>
            <a:pPr marL="914400" lvl="0" indent="-298450" algn="l" rtl="0">
              <a:spcBef>
                <a:spcPts val="0"/>
              </a:spcBef>
              <a:spcAft>
                <a:spcPts val="0"/>
              </a:spcAft>
              <a:buClr>
                <a:schemeClr val="dk1"/>
              </a:buClr>
              <a:buSzPts val="1100"/>
              <a:buFont typeface="Calibri" panose="020F0502020204030204"/>
              <a:buAutoNum type="arabicPeriod"/>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4. ¿Qué pediré que Dios obre en mi para poner en práctica esta palabra de Dios?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Servirle a Dios gustosamente en el trabajo, en el matrimonio</a:t>
            </a:r>
            <a:endParaRPr lang="en-US" sz="1800" dirty="0">
              <a:solidFill>
                <a:srgbClr val="000000"/>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Apreciar la bendición del matrimonio</a:t>
            </a:r>
            <a:endParaRPr lang="en-US" sz="1800" dirty="0">
              <a:solidFill>
                <a:srgbClr val="000000"/>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Usar la historia con una pareja que está por casarse, con una pareja que está batallando: para recordarles el propósito original del matrimonio, en una conferencia matrimonial. </a:t>
            </a:r>
            <a:endParaRPr lang="en-US" sz="1800" dirty="0">
              <a:solidFill>
                <a:srgbClr val="000000"/>
              </a:solidFill>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000"/>
              </a:spcBef>
              <a:spcAft>
                <a:spcPts val="0"/>
              </a:spcAft>
              <a:buSzPts val="1100"/>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11"/>
        <p:cNvGrpSpPr/>
        <p:nvPr/>
      </p:nvGrpSpPr>
      <p:grpSpPr>
        <a:xfrm>
          <a:off x="0" y="0"/>
          <a:ext cx="0" cy="0"/>
          <a:chOff x="0" y="0"/>
          <a:chExt cx="0" cy="0"/>
        </a:xfrm>
      </p:grpSpPr>
      <p:sp>
        <p:nvSpPr>
          <p:cNvPr id="412" name="Google Shape;412;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200" b="1" u="sng" dirty="0">
                <a:solidFill>
                  <a:srgbClr val="000000"/>
                </a:solidFill>
                <a:effectLst/>
                <a:latin typeface="Calibri" panose="020F0502020204030204" pitchFamily="34" charset="0"/>
                <a:ea typeface="Times New Roman" panose="02020603050405020304" pitchFamily="18" charset="0"/>
              </a:rPr>
              <a:t>1. El matrimonio es entre hombre y mujer</a:t>
            </a:r>
            <a:endParaRPr lang="en-US" sz="12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s-ES" sz="1200" dirty="0">
                <a:solidFill>
                  <a:srgbClr val="000000"/>
                </a:solidFill>
                <a:effectLst/>
                <a:latin typeface="Calibri" panose="020F0502020204030204" pitchFamily="34" charset="0"/>
                <a:ea typeface="Times New Roman" panose="02020603050405020304" pitchFamily="18" charset="0"/>
              </a:rPr>
              <a:t>¿Por qué creen que Dios hizo Adán y Eva, y NO hizo ni “Adán y Esteban” ni “Adriana y Eva?”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“Hombre y mujer los creó.” (1 v.27) </a:t>
            </a:r>
            <a:endParaRPr lang="en-US" sz="1200" dirty="0">
              <a:effectLst/>
              <a:latin typeface="Times New Roman" panose="02020603050405020304" pitchFamily="18" charset="0"/>
              <a:ea typeface="Times New Roman" panose="02020603050405020304" pitchFamily="18" charset="0"/>
            </a:endParaRPr>
          </a:p>
          <a:p>
            <a:pPr marL="914400" lvl="1" indent="-298450" algn="l" rtl="0">
              <a:spcBef>
                <a:spcPts val="0"/>
              </a:spcBef>
              <a:spcAft>
                <a:spcPts val="600"/>
              </a:spcAft>
              <a:buClr>
                <a:schemeClr val="dk1"/>
              </a:buClr>
              <a:buSzPts val="1100"/>
              <a:buFont typeface="Calibri" panose="020F0502020204030204"/>
              <a:buAutoNum type="arabicPeriod"/>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13" name="Google Shape;413;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11"/>
        <p:cNvGrpSpPr/>
        <p:nvPr/>
      </p:nvGrpSpPr>
      <p:grpSpPr>
        <a:xfrm>
          <a:off x="0" y="0"/>
          <a:ext cx="0" cy="0"/>
          <a:chOff x="0" y="0"/>
          <a:chExt cx="0" cy="0"/>
        </a:xfrm>
      </p:grpSpPr>
      <p:sp>
        <p:nvSpPr>
          <p:cNvPr id="412" name="Google Shape;412;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spcBef>
                <a:spcPts val="0"/>
              </a:spcBef>
              <a:spcAft>
                <a:spcPts val="0"/>
              </a:spcAft>
              <a:buFontTx/>
              <a:buNone/>
            </a:pPr>
            <a:r>
              <a:rPr lang="es-ES" sz="1200" dirty="0">
                <a:solidFill>
                  <a:srgbClr val="000000"/>
                </a:solidFill>
                <a:effectLst/>
                <a:latin typeface="Calibri" panose="020F0502020204030204" pitchFamily="34" charset="0"/>
                <a:ea typeface="Times New Roman" panose="02020603050405020304" pitchFamily="18" charset="0"/>
              </a:rPr>
              <a:t>En el siguiente versículo, ¿cómo describe Pablo la relación homosexual y lesbiana? </a:t>
            </a:r>
            <a:endParaRPr lang="es-ES" sz="1200" dirty="0">
              <a:solidFill>
                <a:srgbClr val="000000"/>
              </a:solidFill>
              <a:effectLst/>
              <a:latin typeface="Calibri" panose="020F0502020204030204" pitchFamily="34" charset="0"/>
              <a:ea typeface="Times New Roman" panose="02020603050405020304" pitchFamily="18" charset="0"/>
            </a:endParaRPr>
          </a:p>
          <a:p>
            <a:pPr marL="0" marR="0" lvl="0" indent="0">
              <a:spcBef>
                <a:spcPts val="0"/>
              </a:spcBef>
              <a:spcAft>
                <a:spcPts val="0"/>
              </a:spcAft>
              <a:buFontTx/>
              <a:buNone/>
            </a:pPr>
            <a:endParaRPr lang="en-US" sz="1200" dirty="0">
              <a:solidFill>
                <a:srgbClr val="000000"/>
              </a:solidFill>
              <a:effectLst/>
              <a:latin typeface="Times New Roman" panose="02020603050405020304" pitchFamily="18" charset="0"/>
              <a:ea typeface="Times New Roman" panose="02020603050405020304" pitchFamily="18" charset="0"/>
            </a:endParaRPr>
          </a:p>
          <a:p>
            <a:pPr marL="171450" marR="0" lvl="0" indent="-171450">
              <a:spcBef>
                <a:spcPts val="0"/>
              </a:spcBef>
              <a:spcAft>
                <a:spcPts val="0"/>
              </a:spcAft>
            </a:pPr>
            <a:r>
              <a:rPr lang="es-ES" sz="1200" dirty="0">
                <a:solidFill>
                  <a:srgbClr val="000000"/>
                </a:solidFill>
                <a:effectLst/>
                <a:latin typeface="Calibri" panose="020F0502020204030204" pitchFamily="34" charset="0"/>
                <a:ea typeface="Times New Roman" panose="02020603050405020304" pitchFamily="18" charset="0"/>
              </a:rPr>
              <a:t>Romanos 1:26-27 Por esto Dios los entregó a pasiones vergonzosas. Hasta sus mujeres cambiaron las relaciones naturales por las que van en contra de la naturaleza. De la misma manera, los hombres dejaron las relaciones naturales con las mujeres y se encendieron en su lascivia unos con otros. Cometieron hechos vergonzosos hombres con hombres, y recibieron en sí mismos la retribución que merecía su perversión. </a:t>
            </a:r>
            <a:endParaRPr lang="en-US" sz="1200" dirty="0">
              <a:effectLst/>
              <a:latin typeface="Times New Roman" panose="02020603050405020304" pitchFamily="18" charset="0"/>
              <a:ea typeface="Times New Roman" panose="02020603050405020304" pitchFamily="18" charset="0"/>
            </a:endParaRPr>
          </a:p>
          <a:p>
            <a:pPr marL="914400" lvl="1" indent="-298450" algn="l" rtl="0">
              <a:spcBef>
                <a:spcPts val="0"/>
              </a:spcBef>
              <a:spcAft>
                <a:spcPts val="600"/>
              </a:spcAft>
              <a:buClr>
                <a:schemeClr val="dk1"/>
              </a:buClr>
              <a:buSzPts val="1100"/>
              <a:buFont typeface="Calibri" panose="020F0502020204030204"/>
              <a:buAutoNum type="arabicPeriod"/>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13" name="Google Shape;413;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11"/>
        <p:cNvGrpSpPr/>
        <p:nvPr/>
      </p:nvGrpSpPr>
      <p:grpSpPr>
        <a:xfrm>
          <a:off x="0" y="0"/>
          <a:ext cx="0" cy="0"/>
          <a:chOff x="0" y="0"/>
          <a:chExt cx="0" cy="0"/>
        </a:xfrm>
      </p:grpSpPr>
      <p:sp>
        <p:nvSpPr>
          <p:cNvPr id="412" name="Google Shape;412;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200" b="1" dirty="0">
                <a:solidFill>
                  <a:srgbClr val="000000"/>
                </a:solidFill>
                <a:effectLst/>
                <a:latin typeface="Calibri" panose="020F0502020204030204" pitchFamily="34" charset="0"/>
                <a:ea typeface="Times New Roman" panose="02020603050405020304" pitchFamily="18" charset="0"/>
              </a:rPr>
              <a:t>2. El matrimonio</a:t>
            </a:r>
            <a:r>
              <a:rPr lang="es-CO" altLang="es-ES" sz="1200" b="1" dirty="0">
                <a:solidFill>
                  <a:srgbClr val="000000"/>
                </a:solidFill>
                <a:effectLst/>
                <a:latin typeface="Calibri" panose="020F0502020204030204" pitchFamily="34" charset="0"/>
                <a:ea typeface="Times New Roman" panose="02020603050405020304" pitchFamily="18" charset="0"/>
              </a:rPr>
              <a:t>,</a:t>
            </a:r>
            <a:r>
              <a:rPr lang="es-ES" sz="1200" b="1" dirty="0">
                <a:solidFill>
                  <a:srgbClr val="000000"/>
                </a:solidFill>
                <a:effectLst/>
                <a:latin typeface="Calibri" panose="020F0502020204030204" pitchFamily="34" charset="0"/>
                <a:ea typeface="Times New Roman" panose="02020603050405020304" pitchFamily="18" charset="0"/>
              </a:rPr>
              <a:t> deja</a:t>
            </a:r>
            <a:r>
              <a:rPr lang="es-CO" altLang="es-ES" sz="1200" b="1" dirty="0">
                <a:solidFill>
                  <a:srgbClr val="000000"/>
                </a:solidFill>
                <a:effectLst/>
                <a:latin typeface="Calibri" panose="020F0502020204030204" pitchFamily="34" charset="0"/>
                <a:ea typeface="Times New Roman" panose="02020603050405020304" pitchFamily="18" charset="0"/>
              </a:rPr>
              <a:t>r a</a:t>
            </a:r>
            <a:r>
              <a:rPr lang="es-ES" sz="1200" b="1" dirty="0">
                <a:solidFill>
                  <a:srgbClr val="000000"/>
                </a:solidFill>
                <a:effectLst/>
                <a:latin typeface="Calibri" panose="020F0502020204030204" pitchFamily="34" charset="0"/>
                <a:ea typeface="Times New Roman" panose="02020603050405020304" pitchFamily="18" charset="0"/>
              </a:rPr>
              <a:t> los padres para ser un solo ser</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Génesis 2:24 es el versículo fundamental del matrimonio. Este versículo es citado por lo menos cuatro veces en el Nuevo Testamento.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b="1" dirty="0">
                <a:solidFill>
                  <a:srgbClr val="000000"/>
                </a:solidFill>
                <a:effectLst/>
                <a:latin typeface="Calibri" panose="020F0502020204030204" pitchFamily="34" charset="0"/>
                <a:ea typeface="Times New Roman" panose="02020603050405020304" pitchFamily="18" charset="0"/>
              </a:rPr>
              <a:t>Por eso el hombre dejará a su padre y a su madre, y se unirá a su mujer, y serán un solo ser. </a:t>
            </a:r>
            <a:endParaRPr lang="es-ES" sz="1200" b="1" dirty="0">
              <a:solidFill>
                <a:srgbClr val="000000"/>
              </a:solidFill>
              <a:effectLst/>
              <a:latin typeface="Calibri" panose="020F0502020204030204" pitchFamily="34"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La relación matrimonial comienza cuando un hombre y una mujer se comprometen voluntaria e incondicionalmente, él con ella y ella con él, y dan evidencia de ello al romper el estrecho vínculo familiar con sus padres con el fin de establecer uno nuevo con su pareja. </a:t>
            </a:r>
            <a:endParaRPr lang="es-ES" sz="1200" dirty="0">
              <a:solidFill>
                <a:srgbClr val="000000"/>
              </a:solidFill>
              <a:effectLst/>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Para expresar el compromiso incondicional, las dos personas se gozan de la unión física que luego llega a ser la forma en que Dios transmite el don de la vida a la siguiente generación. Desde el punto de vista de Dios, la unión sexual es todo menos casual. </a:t>
            </a:r>
            <a:endParaRPr lang="es-ES" sz="1200" dirty="0">
              <a:solidFill>
                <a:srgbClr val="000000"/>
              </a:solidFill>
              <a:effectLst/>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El matrimonio, por lo tanto, no es una disposición humana ni producto del progreso humano o del desarrollo social. Fue idea de Dios, un don para sus criaturas más altas. </a:t>
            </a:r>
            <a:endParaRPr lang="es-ES" sz="1200" dirty="0">
              <a:solidFill>
                <a:srgbClr val="000000"/>
              </a:solidFill>
              <a:effectLst/>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De esto se deduce que la gente no tiene derecho a imponer sus propias normas para el matrimonio, en el aspecto de determinar sus propias reglas para terminarlo o idear estilos de vida alternativos para reemplazarlo. </a:t>
            </a:r>
            <a:endParaRPr lang="en-US" sz="1200" dirty="0">
              <a:effectLst/>
              <a:latin typeface="Times New Roman" panose="02020603050405020304" pitchFamily="18" charset="0"/>
              <a:ea typeface="Times New Roman" panose="02020603050405020304" pitchFamily="18" charset="0"/>
            </a:endParaRPr>
          </a:p>
          <a:p>
            <a:pPr marL="914400" lvl="1" indent="-298450" algn="l" rtl="0">
              <a:spcBef>
                <a:spcPts val="0"/>
              </a:spcBef>
              <a:spcAft>
                <a:spcPts val="600"/>
              </a:spcAft>
              <a:buClr>
                <a:schemeClr val="dk1"/>
              </a:buClr>
              <a:buSzPts val="1100"/>
              <a:buFont typeface="Calibri" panose="020F0502020204030204"/>
              <a:buAutoNum type="arabicPeriod"/>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13" name="Google Shape;413;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11"/>
        <p:cNvGrpSpPr/>
        <p:nvPr/>
      </p:nvGrpSpPr>
      <p:grpSpPr>
        <a:xfrm>
          <a:off x="0" y="0"/>
          <a:ext cx="0" cy="0"/>
          <a:chOff x="0" y="0"/>
          <a:chExt cx="0" cy="0"/>
        </a:xfrm>
      </p:grpSpPr>
      <p:sp>
        <p:nvSpPr>
          <p:cNvPr id="412" name="Google Shape;412;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1" indent="-298450" algn="l" rtl="0">
              <a:spcBef>
                <a:spcPts val="0"/>
              </a:spcBef>
              <a:spcAft>
                <a:spcPts val="600"/>
              </a:spcAft>
              <a:buClr>
                <a:schemeClr val="dk1"/>
              </a:buClr>
              <a:buSzPts val="1100"/>
              <a:buFont typeface="Calibri" panose="020F0502020204030204"/>
              <a:buAutoNum type="arabicPeriod"/>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13" name="Google Shape;413;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54"/>
        <p:cNvGrpSpPr/>
        <p:nvPr/>
      </p:nvGrpSpPr>
      <p:grpSpPr>
        <a:xfrm>
          <a:off x="0" y="0"/>
          <a:ext cx="0" cy="0"/>
          <a:chOff x="0" y="0"/>
          <a:chExt cx="0" cy="0"/>
        </a:xfrm>
      </p:grpSpPr>
      <p:sp>
        <p:nvSpPr>
          <p:cNvPr id="455" name="Google Shape;455;g28e7fd72870_0_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3. En el matrimonio hay papeles de hombre y mujer</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La mujer es la ayuda, la que apoya al hombre.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Él es el líder, cabeza de la familia, el responsable.</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Ninguno es inferior ni superior. Ninguno es menos ni más importante.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Solo tienen distintos papeles.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La mujer peca al querer mandar o dominar al hombre, o faltarle el respeto.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El hombre peca al ser pasivo y no liderar </a:t>
            </a:r>
            <a:r>
              <a:rPr lang="es-CO" altLang="es-ES" sz="1800" dirty="0">
                <a:solidFill>
                  <a:srgbClr val="000000"/>
                </a:solidFill>
                <a:effectLst/>
                <a:latin typeface="Calibri" panose="020F0502020204030204" pitchFamily="34" charset="0"/>
                <a:ea typeface="Times New Roman" panose="02020603050405020304" pitchFamily="18" charset="0"/>
              </a:rPr>
              <a:t>a </a:t>
            </a:r>
            <a:r>
              <a:rPr lang="es-ES" sz="1800" dirty="0">
                <a:solidFill>
                  <a:srgbClr val="000000"/>
                </a:solidFill>
                <a:effectLst/>
                <a:latin typeface="Calibri" panose="020F0502020204030204" pitchFamily="34" charset="0"/>
                <a:ea typeface="Times New Roman" panose="02020603050405020304" pitchFamily="18" charset="0"/>
              </a:rPr>
              <a:t>su familia, o cuando es agresivo y áspero con su esposa, o le falta </a:t>
            </a:r>
            <a:r>
              <a:rPr lang="es-CO" altLang="es-ES" sz="1800" dirty="0">
                <a:solidFill>
                  <a:srgbClr val="000000"/>
                </a:solidFill>
                <a:effectLst/>
                <a:latin typeface="Calibri" panose="020F0502020204030204" pitchFamily="34" charset="0"/>
                <a:ea typeface="Times New Roman" panose="02020603050405020304" pitchFamily="18" charset="0"/>
              </a:rPr>
              <a:t>a</a:t>
            </a:r>
            <a:r>
              <a:rPr lang="es-ES" sz="1800" dirty="0">
                <a:solidFill>
                  <a:srgbClr val="000000"/>
                </a:solidFill>
                <a:effectLst/>
                <a:latin typeface="Calibri" panose="020F0502020204030204" pitchFamily="34" charset="0"/>
                <a:ea typeface="Times New Roman" panose="02020603050405020304" pitchFamily="18" charset="0"/>
              </a:rPr>
              <a:t>l amor a su esposa.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En Efesios 5:21-33 vemos que el amor y el respeto dentro de un matrimonio es una sombra de la relación entre Cristo y su iglesia.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i="1" dirty="0">
                <a:effectLst/>
                <a:latin typeface="Calibri" panose="020F0502020204030204" pitchFamily="34" charset="0"/>
                <a:ea typeface="Calibri" panose="020F0502020204030204" pitchFamily="34" charset="0"/>
                <a:cs typeface="Times New Roman" panose="02020603050405020304" pitchFamily="18" charset="0"/>
              </a:rPr>
              <a:t>21 Cultiven entre ustedes la mutua sumisión, en el temor de Dios. </a:t>
            </a:r>
            <a:endParaRPr lang="es-ES" sz="18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endParaRPr lang="es-ES" sz="18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i="1" dirty="0">
                <a:effectLst/>
                <a:latin typeface="Calibri" panose="020F0502020204030204" pitchFamily="34" charset="0"/>
                <a:ea typeface="Calibri" panose="020F0502020204030204" pitchFamily="34" charset="0"/>
                <a:cs typeface="Times New Roman" panose="02020603050405020304" pitchFamily="18" charset="0"/>
              </a:rPr>
              <a:t>22 Ustedes, las casadas, honren a sus propios esposos, como honran al Señor; 23 porque el esposo es cabeza de la mujer, así como Cristo es cabeza de la iglesia, la cual es su cuerpo, y él es su Salvador. 24 Así como la iglesia honra a Cristo, así también las casadas deben honrar a sus esposos en todo. </a:t>
            </a:r>
            <a:endParaRPr lang="es-ES" sz="18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endParaRPr lang="es-ES" sz="18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i="1" dirty="0">
                <a:effectLst/>
                <a:latin typeface="Calibri" panose="020F0502020204030204" pitchFamily="34" charset="0"/>
                <a:ea typeface="Calibri" panose="020F0502020204030204" pitchFamily="34" charset="0"/>
                <a:cs typeface="Times New Roman" panose="02020603050405020304" pitchFamily="18" charset="0"/>
              </a:rPr>
              <a:t>25 Esposos, amen a sus esposas, así como Cristo amó a la iglesia, y se entregó a sí mismo por ella,26 para santificarla. Él la purificó en el lavamiento del agua por la palabra, 27 a fin de presentársela a sí mismo como una iglesia gloriosa, santa e intachable, sin mancha ni arruga ni nada semejante. 28 Así también los esposos deben amar a sus esposas como a su propio cuerpo. El que ama a su esposa, se ama a sí mismo. 29 Nadie ha odiado jamás a su propio cuerpo, sino que lo sustenta y lo cuida, como lo hace Cristo con la iglesia, 30 porque somos miembros de su cuerpo, de su carne y de sus huesos. </a:t>
            </a:r>
            <a:endParaRPr lang="es-ES" sz="18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endParaRPr lang="es-ES" sz="18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i="1" dirty="0">
                <a:effectLst/>
                <a:latin typeface="Calibri" panose="020F0502020204030204" pitchFamily="34" charset="0"/>
                <a:ea typeface="Calibri" panose="020F0502020204030204" pitchFamily="34" charset="0"/>
                <a:cs typeface="Times New Roman" panose="02020603050405020304" pitchFamily="18" charset="0"/>
              </a:rPr>
              <a:t>31 Por eso el hombre dejará a su padre y a su madre, y se unirá a su mujer, y los dos serán un solo ser. 32 Grande es este misterio; pero yo digo esto respecto de Cristo y de la iglesia. 33 Por lo demás, cada uno de ustedes ame también a su esposa como a sí mismo; y ustedes, las esposas, honren a sus esposos.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914400" lvl="1" indent="-298450" algn="l" rtl="0">
              <a:spcBef>
                <a:spcPts val="0"/>
              </a:spcBef>
              <a:spcAft>
                <a:spcPts val="0"/>
              </a:spcAft>
              <a:buClr>
                <a:schemeClr val="dk1"/>
              </a:buClr>
              <a:buSzPts val="1100"/>
              <a:buFont typeface="Calibri" panose="020F0502020204030204"/>
              <a:buAutoNum type="arabicPeriod"/>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56" name="Google Shape;456;g28e7fd72870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11"/>
        <p:cNvGrpSpPr/>
        <p:nvPr/>
      </p:nvGrpSpPr>
      <p:grpSpPr>
        <a:xfrm>
          <a:off x="0" y="0"/>
          <a:ext cx="0" cy="0"/>
          <a:chOff x="0" y="0"/>
          <a:chExt cx="0" cy="0"/>
        </a:xfrm>
      </p:grpSpPr>
      <p:sp>
        <p:nvSpPr>
          <p:cNvPr id="412" name="Google Shape;412;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spcBef>
                <a:spcPts val="0"/>
              </a:spcBef>
              <a:spcAft>
                <a:spcPts val="0"/>
              </a:spcAft>
              <a:buFont typeface="Symbol" panose="05050102010706020507" pitchFamily="2" charset="2"/>
              <a:buChar char=""/>
            </a:pPr>
            <a:r>
              <a:rPr lang="es-ES" sz="1100" dirty="0">
                <a:solidFill>
                  <a:srgbClr val="000000"/>
                </a:solidFill>
                <a:effectLst/>
                <a:latin typeface="Calibri" panose="020F0502020204030204" pitchFamily="34" charset="0"/>
                <a:ea typeface="Times New Roman" panose="02020603050405020304" pitchFamily="18" charset="0"/>
              </a:rPr>
              <a:t>En Efesios 5:21-33 vemos que el amor y el respeto dentro de un matrimonio es una sombra de la relación entre Cristo y su iglesia. </a:t>
            </a:r>
            <a:endParaRPr lang="en-US" sz="11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endParaRPr lang="en-US" sz="11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100" i="1" dirty="0">
                <a:effectLst/>
                <a:latin typeface="Calibri" panose="020F0502020204030204" pitchFamily="34" charset="0"/>
                <a:ea typeface="Calibri" panose="020F0502020204030204" pitchFamily="34" charset="0"/>
                <a:cs typeface="Times New Roman" panose="02020603050405020304" pitchFamily="18" charset="0"/>
              </a:rPr>
              <a:t>21 Cultiven entre ustedes la mutua sumisión, en el temor de Dios. </a:t>
            </a:r>
            <a:endParaRPr lang="es-ES" sz="11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endParaRPr lang="es-ES" sz="11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100" i="1" dirty="0">
                <a:effectLst/>
                <a:latin typeface="Calibri" panose="020F0502020204030204" pitchFamily="34" charset="0"/>
                <a:ea typeface="Calibri" panose="020F0502020204030204" pitchFamily="34" charset="0"/>
                <a:cs typeface="Times New Roman" panose="02020603050405020304" pitchFamily="18" charset="0"/>
              </a:rPr>
              <a:t>22 Ustedes, las casadas, honren a sus propios esposos, como honran al Señor; 23 porque el esposo es cabeza de la mujer, así como Cristo es cabeza de la iglesia, la cual es su cuerpo, y él es su Salvador. 24 Así como la iglesia honra a Cristo, así también las casadas deben honrar a sus esposos en todo. </a:t>
            </a:r>
            <a:endParaRPr lang="es-ES" sz="1100" i="1" dirty="0">
              <a:effectLst/>
              <a:latin typeface="Calibri" panose="020F0502020204030204" pitchFamily="34" charset="0"/>
              <a:ea typeface="Calibri" panose="020F0502020204030204" pitchFamily="34" charset="0"/>
              <a:cs typeface="Times New Roman" panose="02020603050405020304" pitchFamily="18" charset="0"/>
            </a:endParaRPr>
          </a:p>
          <a:p>
            <a:pPr marL="914400" lvl="1" indent="-298450" algn="l" rtl="0">
              <a:spcBef>
                <a:spcPts val="0"/>
              </a:spcBef>
              <a:spcAft>
                <a:spcPts val="600"/>
              </a:spcAft>
              <a:buClr>
                <a:schemeClr val="dk1"/>
              </a:buClr>
              <a:buSzPts val="1100"/>
              <a:buFont typeface="Calibri" panose="020F0502020204030204"/>
              <a:buAutoNum type="arabicPeriod"/>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13" name="Google Shape;413;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11"/>
        <p:cNvGrpSpPr/>
        <p:nvPr/>
      </p:nvGrpSpPr>
      <p:grpSpPr>
        <a:xfrm>
          <a:off x="0" y="0"/>
          <a:ext cx="0" cy="0"/>
          <a:chOff x="0" y="0"/>
          <a:chExt cx="0" cy="0"/>
        </a:xfrm>
      </p:grpSpPr>
      <p:sp>
        <p:nvSpPr>
          <p:cNvPr id="412" name="Google Shape;412;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615950" marR="0" lvl="1" indent="0" algn="l" defTabSz="914400" rtl="0" eaLnBrk="1" fontAlgn="auto" latinLnBrk="0" hangingPunct="1">
              <a:lnSpc>
                <a:spcPct val="100000"/>
              </a:lnSpc>
              <a:spcBef>
                <a:spcPts val="0"/>
              </a:spcBef>
              <a:spcAft>
                <a:spcPts val="600"/>
              </a:spcAft>
              <a:buClr>
                <a:schemeClr val="dk1"/>
              </a:buClr>
              <a:buSzPts val="1100"/>
              <a:buFontTx/>
              <a:buNone/>
              <a:defRPr/>
            </a:pPr>
            <a:r>
              <a:rPr lang="es-ES" sz="1100" i="1" dirty="0">
                <a:effectLst/>
                <a:latin typeface="Calibri" panose="020F0502020204030204" pitchFamily="34" charset="0"/>
                <a:ea typeface="Calibri" panose="020F0502020204030204" pitchFamily="34" charset="0"/>
                <a:cs typeface="Times New Roman" panose="02020603050405020304" pitchFamily="18" charset="0"/>
              </a:rPr>
              <a:t>25 Esposos, amen a sus esposas, así como Cristo amó a la iglesia, y se entregó a sí mismo por ella,26 para santificarla. Él la purificó en el lavamiento del agua por la palabra, 27 a fin de presentársela a sí mismo como una iglesia gloriosa, santa e intachable, sin mancha ni arruga ni nada semejante. 28 Así también los esposos deben amar a sus esposas como a su propio cuerpo. El que ama a su esposa, se ama a sí mismo. 29 Nadie ha odiado jamás a su propio cuerpo, sino que lo sustenta y lo cuida, como lo hace Cristo con la iglesia, 30 porque somos miembros de su cuerpo, de su carne y de sus huesos. </a:t>
            </a:r>
            <a:endParaRPr lang="es-ES" sz="1100" i="1" dirty="0">
              <a:effectLst/>
              <a:latin typeface="Calibri" panose="020F0502020204030204" pitchFamily="34" charset="0"/>
              <a:ea typeface="Calibri" panose="020F0502020204030204" pitchFamily="34" charset="0"/>
              <a:cs typeface="Times New Roman" panose="02020603050405020304" pitchFamily="18" charset="0"/>
            </a:endParaRPr>
          </a:p>
          <a:p>
            <a:pPr marL="914400" lvl="1" indent="-298450" algn="l" rtl="0">
              <a:spcBef>
                <a:spcPts val="0"/>
              </a:spcBef>
              <a:spcAft>
                <a:spcPts val="600"/>
              </a:spcAft>
              <a:buClr>
                <a:schemeClr val="dk1"/>
              </a:buClr>
              <a:buSzPts val="1100"/>
              <a:buFont typeface="Calibri" panose="020F0502020204030204"/>
              <a:buAutoNum type="arabicPeriod"/>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13" name="Google Shape;413;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11"/>
        <p:cNvGrpSpPr/>
        <p:nvPr/>
      </p:nvGrpSpPr>
      <p:grpSpPr>
        <a:xfrm>
          <a:off x="0" y="0"/>
          <a:ext cx="0" cy="0"/>
          <a:chOff x="0" y="0"/>
          <a:chExt cx="0" cy="0"/>
        </a:xfrm>
      </p:grpSpPr>
      <p:sp>
        <p:nvSpPr>
          <p:cNvPr id="412" name="Google Shape;412;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615950" marR="0" lvl="1" indent="0" algn="l" defTabSz="914400" rtl="0" eaLnBrk="1" fontAlgn="auto" latinLnBrk="0" hangingPunct="1">
              <a:lnSpc>
                <a:spcPct val="100000"/>
              </a:lnSpc>
              <a:spcBef>
                <a:spcPts val="0"/>
              </a:spcBef>
              <a:spcAft>
                <a:spcPts val="600"/>
              </a:spcAft>
              <a:buClr>
                <a:schemeClr val="dk1"/>
              </a:buClr>
              <a:buSzPts val="1100"/>
              <a:buFontTx/>
              <a:buNone/>
              <a:defRPr/>
            </a:pPr>
            <a:r>
              <a:rPr lang="es-ES" sz="1100" i="1" dirty="0">
                <a:effectLst/>
                <a:latin typeface="Calibri" panose="020F0502020204030204" pitchFamily="34" charset="0"/>
                <a:ea typeface="Calibri" panose="020F0502020204030204" pitchFamily="34" charset="0"/>
                <a:cs typeface="Times New Roman" panose="02020603050405020304" pitchFamily="18" charset="0"/>
              </a:rPr>
              <a:t>31 Por eso el hombre dejará a su padre y a su madre, y se unirá a su mujer, y los dos serán un solo ser. 32 Grande es este misterio; pero yo digo esto respecto de Cristo y de la iglesia. 33 Por lo demás, cada uno de ustedes ame también a su esposa como a sí mismo; y ustedes, las esposas, honren a sus esposos.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914400" lvl="1" indent="-298450" algn="l" rtl="0">
              <a:spcBef>
                <a:spcPts val="0"/>
              </a:spcBef>
              <a:spcAft>
                <a:spcPts val="600"/>
              </a:spcAft>
              <a:buClr>
                <a:schemeClr val="dk1"/>
              </a:buClr>
              <a:buSzPts val="1100"/>
              <a:buFont typeface="Calibri" panose="020F0502020204030204"/>
              <a:buAutoNum type="arabicPeriod"/>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13" name="Google Shape;413;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11"/>
        <p:cNvGrpSpPr/>
        <p:nvPr/>
      </p:nvGrpSpPr>
      <p:grpSpPr>
        <a:xfrm>
          <a:off x="0" y="0"/>
          <a:ext cx="0" cy="0"/>
          <a:chOff x="0" y="0"/>
          <a:chExt cx="0" cy="0"/>
        </a:xfrm>
      </p:grpSpPr>
      <p:sp>
        <p:nvSpPr>
          <p:cNvPr id="412" name="Google Shape;412;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3. Si quieren estudiar más el tema, pueden acceder al estudio autodidáctico, </a:t>
            </a:r>
            <a:r>
              <a:rPr lang="ar-SA" sz="1800" dirty="0">
                <a:effectLst/>
                <a:latin typeface="Calibri" panose="020F0502020204030204" pitchFamily="34" charset="0"/>
                <a:ea typeface="Calibri" panose="020F0502020204030204" pitchFamily="34" charset="0"/>
                <a:cs typeface="Times New Roman" panose="02020603050405020304" pitchFamily="18" charset="0"/>
              </a:rPr>
              <a:t>“</a:t>
            </a:r>
            <a:r>
              <a:rPr lang="es-ES" sz="1800" dirty="0">
                <a:effectLst/>
                <a:latin typeface="Calibri" panose="020F0502020204030204" pitchFamily="34" charset="0"/>
                <a:ea typeface="Calibri" panose="020F0502020204030204" pitchFamily="34" charset="0"/>
                <a:cs typeface="Times New Roman" panose="02020603050405020304" pitchFamily="18" charset="0"/>
              </a:rPr>
              <a:t>Dios creó al hombre y a la mujer”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u="sng" dirty="0">
                <a:solidFill>
                  <a:srgbClr val="0000FF"/>
                </a:solidFill>
                <a:effectLst/>
                <a:uFill>
                  <a:solidFill>
                    <a:srgbClr val="0000FF"/>
                  </a:solidFill>
                </a:uFill>
                <a:latin typeface="Calibri" panose="020F0502020204030204" pitchFamily="34" charset="0"/>
                <a:ea typeface="Calibri" panose="020F0502020204030204" pitchFamily="34" charset="0"/>
                <a:cs typeface="Times New Roman" panose="02020603050405020304" pitchFamily="18" charset="0"/>
                <a:hlinkClick r:id="rId3"/>
              </a:rPr>
              <a:t>https://www.academiacristo.com/Escrituras/Dios-Creo-al-Hombre-y-a-la-Mujer</a:t>
            </a:r>
            <a:r>
              <a:rPr lang="es-ES" sz="1800" u="sng" dirty="0">
                <a:solidFill>
                  <a:srgbClr val="0000FF"/>
                </a:solidFill>
                <a:effectLst/>
                <a:uFill>
                  <a:solidFill>
                    <a:srgbClr val="0000FF"/>
                  </a:solidFill>
                </a:uFill>
                <a:latin typeface="Calibri" panose="020F0502020204030204" pitchFamily="34" charset="0"/>
                <a:ea typeface="Calibri" panose="020F0502020204030204" pitchFamily="34" charset="0"/>
                <a:cs typeface="Times New Roman" panose="02020603050405020304" pitchFamily="18" charset="0"/>
              </a:rPr>
              <a:t> </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914400" lvl="1" indent="-298450" algn="l" rtl="0">
              <a:spcBef>
                <a:spcPts val="0"/>
              </a:spcBef>
              <a:spcAft>
                <a:spcPts val="600"/>
              </a:spcAft>
              <a:buClr>
                <a:schemeClr val="dk1"/>
              </a:buClr>
              <a:buSzPts val="1100"/>
              <a:buFont typeface="Calibri" panose="020F0502020204030204"/>
              <a:buAutoNum type="arabicPeriod"/>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13" name="Google Shape;413;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94"/>
        <p:cNvGrpSpPr/>
        <p:nvPr/>
      </p:nvGrpSpPr>
      <p:grpSpPr>
        <a:xfrm>
          <a:off x="0" y="0"/>
          <a:ext cx="0" cy="0"/>
          <a:chOff x="0" y="0"/>
          <a:chExt cx="0" cy="0"/>
        </a:xfrm>
      </p:grpSpPr>
      <p:sp>
        <p:nvSpPr>
          <p:cNvPr id="495" name="Google Shape;495;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Tarea para</a:t>
            </a:r>
            <a:r>
              <a:rPr lang="es-CO" altLang="es-ES" sz="1800" b="1" dirty="0">
                <a:solidFill>
                  <a:srgbClr val="000000"/>
                </a:solidFill>
                <a:effectLst/>
                <a:latin typeface="Calibri" panose="020F0502020204030204" pitchFamily="34" charset="0"/>
                <a:ea typeface="Times New Roman" panose="02020603050405020304" pitchFamily="18" charset="0"/>
              </a:rPr>
              <a:t> la</a:t>
            </a:r>
            <a:r>
              <a:rPr lang="es-ES" sz="1800" b="1" dirty="0">
                <a:solidFill>
                  <a:srgbClr val="000000"/>
                </a:solidFill>
                <a:effectLst/>
                <a:latin typeface="Calibri" panose="020F0502020204030204" pitchFamily="34" charset="0"/>
                <a:ea typeface="Times New Roman" panose="02020603050405020304" pitchFamily="18" charset="0"/>
              </a:rPr>
              <a:t> Lección 3</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Times New Roman" panose="02020603050405020304" pitchFamily="18" charset="0"/>
              </a:rPr>
              <a:t>Ver el siguiente video de instrucción: </a:t>
            </a:r>
            <a:r>
              <a:rPr lang="es-ES" sz="1800" u="sng" dirty="0">
                <a:solidFill>
                  <a:srgbClr val="0563C1"/>
                </a:solidFill>
                <a:effectLst/>
                <a:latin typeface="Calibri" panose="020F0502020204030204" pitchFamily="34" charset="0"/>
                <a:ea typeface="Times New Roman" panose="02020603050405020304" pitchFamily="18" charset="0"/>
                <a:hlinkClick r:id="rId3"/>
              </a:rPr>
              <a:t>https://www.youtube.com/watch?v=LQAliJmptcc</a:t>
            </a:r>
            <a:r>
              <a:rPr lang="es-ES" sz="1800"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Times New Roman" panose="02020603050405020304" pitchFamily="18" charset="0"/>
              </a:rPr>
              <a:t>Leer la historia de Génesis 3:1-24 en sus Biblias. </a:t>
            </a:r>
            <a:endParaRPr lang="en-US" sz="1800" dirty="0">
              <a:effectLst/>
              <a:latin typeface="Times New Roman" panose="02020603050405020304" pitchFamily="18" charset="0"/>
              <a:ea typeface="Times New Roman" panose="02020603050405020304" pitchFamily="18" charset="0"/>
            </a:endParaRPr>
          </a:p>
          <a:p>
            <a:pPr marL="914400" lvl="0" indent="-298450" algn="l" rtl="0">
              <a:spcBef>
                <a:spcPts val="0"/>
              </a:spcBef>
              <a:spcAft>
                <a:spcPts val="0"/>
              </a:spcAft>
              <a:buClr>
                <a:schemeClr val="dk1"/>
              </a:buClr>
              <a:buSzPts val="1100"/>
              <a:buFont typeface="Calibri" panose="020F0502020204030204"/>
              <a:buAutoNum type="arabicPeriod"/>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96" name="Google Shape;496;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46"/>
        <p:cNvGrpSpPr/>
        <p:nvPr/>
      </p:nvGrpSpPr>
      <p:grpSpPr>
        <a:xfrm>
          <a:off x="0" y="0"/>
          <a:ext cx="0" cy="0"/>
          <a:chOff x="0" y="0"/>
          <a:chExt cx="0" cy="0"/>
        </a:xfrm>
      </p:grpSpPr>
      <p:sp>
        <p:nvSpPr>
          <p:cNvPr id="547" name="Google Shape;547;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548" name="Google Shape;548;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Objetivos </a:t>
            </a:r>
            <a:r>
              <a:rPr lang="es-ES" sz="1800" i="1" dirty="0">
                <a:solidFill>
                  <a:srgbClr val="00B050"/>
                </a:solidFill>
                <a:effectLst/>
                <a:latin typeface="Calibri" panose="020F0502020204030204" pitchFamily="34" charset="0"/>
                <a:ea typeface="Times New Roman" panose="02020603050405020304" pitchFamily="18" charset="0"/>
              </a:rPr>
              <a:t>Presentar los objetivos de</a:t>
            </a:r>
            <a:r>
              <a:rPr lang="es-CO" altLang="es-ES" sz="1800" i="1" dirty="0">
                <a:solidFill>
                  <a:srgbClr val="00B050"/>
                </a:solidFill>
                <a:effectLst/>
                <a:latin typeface="Calibri" panose="020F0502020204030204" pitchFamily="34" charset="0"/>
                <a:ea typeface="Times New Roman" panose="02020603050405020304" pitchFamily="18" charset="0"/>
              </a:rPr>
              <a:t> la </a:t>
            </a:r>
            <a:r>
              <a:rPr lang="es-ES" sz="1800" i="1" dirty="0">
                <a:solidFill>
                  <a:srgbClr val="00B050"/>
                </a:solidFill>
                <a:effectLst/>
                <a:latin typeface="Calibri" panose="020F0502020204030204" pitchFamily="34" charset="0"/>
                <a:ea typeface="Times New Roman" panose="02020603050405020304" pitchFamily="18" charset="0"/>
              </a:rPr>
              <a:t>Lección 2.</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Lección 2: Dios creó al hombre y a la mujer</a:t>
            </a:r>
            <a:endParaRPr lang="en-US" sz="1800" dirty="0">
              <a:effectLst/>
              <a:latin typeface="Times New Roman" panose="02020603050405020304" pitchFamily="18" charset="0"/>
              <a:ea typeface="Times New Roman" panose="02020603050405020304" pitchFamily="18" charset="0"/>
            </a:endParaRPr>
          </a:p>
          <a:p>
            <a:pPr marL="285750" marR="0" lvl="0" indent="-285750">
              <a:spcBef>
                <a:spcPts val="0"/>
              </a:spcBef>
              <a:spcAft>
                <a:spcPts val="0"/>
              </a:spcAft>
            </a:pPr>
            <a:r>
              <a:rPr lang="es-ES" sz="1800" u="sng" dirty="0">
                <a:solidFill>
                  <a:srgbClr val="000000"/>
                </a:solidFill>
                <a:effectLst/>
                <a:latin typeface="Calibri" panose="020F0502020204030204" pitchFamily="34" charset="0"/>
                <a:ea typeface="Times New Roman" panose="02020603050405020304" pitchFamily="18" charset="0"/>
              </a:rPr>
              <a:t>Usar el método de las Cuatro “C” para leer y entender Génesis 1:26-2:25.</a:t>
            </a:r>
            <a:endParaRPr lang="en-US" sz="1800" dirty="0">
              <a:effectLst/>
              <a:latin typeface="Times New Roman" panose="02020603050405020304" pitchFamily="18" charset="0"/>
              <a:ea typeface="Times New Roman" panose="02020603050405020304" pitchFamily="18" charset="0"/>
            </a:endParaRPr>
          </a:p>
          <a:p>
            <a:pPr marL="285750" marR="0" lvl="0" indent="-285750">
              <a:spcBef>
                <a:spcPts val="0"/>
              </a:spcBef>
              <a:spcAft>
                <a:spcPts val="0"/>
              </a:spcAft>
            </a:pPr>
            <a:r>
              <a:rPr lang="es-ES" sz="1800" dirty="0">
                <a:solidFill>
                  <a:srgbClr val="000000"/>
                </a:solidFill>
                <a:effectLst/>
                <a:latin typeface="Calibri" panose="020F0502020204030204" pitchFamily="34" charset="0"/>
                <a:ea typeface="Times New Roman" panose="02020603050405020304" pitchFamily="18" charset="0"/>
              </a:rPr>
              <a:t>Practicar las preguntas de “Considerar” con un compañero. </a:t>
            </a:r>
            <a:endParaRPr lang="en-US" sz="1800" dirty="0">
              <a:effectLst/>
              <a:latin typeface="Times New Roman" panose="02020603050405020304" pitchFamily="18" charset="0"/>
              <a:ea typeface="Times New Roman" panose="02020603050405020304" pitchFamily="18" charset="0"/>
            </a:endParaRPr>
          </a:p>
          <a:p>
            <a:pPr marL="285750" marR="0" lvl="0" indent="-285750">
              <a:spcBef>
                <a:spcPts val="0"/>
              </a:spcBef>
              <a:spcAft>
                <a:spcPts val="0"/>
              </a:spcAft>
            </a:pPr>
            <a:r>
              <a:rPr lang="es-ES" sz="1800" dirty="0">
                <a:solidFill>
                  <a:srgbClr val="000000"/>
                </a:solidFill>
                <a:effectLst/>
                <a:latin typeface="Calibri" panose="020F0502020204030204" pitchFamily="34" charset="0"/>
                <a:ea typeface="Times New Roman" panose="02020603050405020304" pitchFamily="18" charset="0"/>
              </a:rPr>
              <a:t>Dar tres aspectos del matrimonio. </a:t>
            </a:r>
            <a:endParaRPr lang="en-US" sz="1800" dirty="0">
              <a:effectLst/>
              <a:latin typeface="Times New Roman" panose="02020603050405020304" pitchFamily="18" charset="0"/>
              <a:ea typeface="Times New Roman" panose="02020603050405020304" pitchFamily="18" charset="0"/>
            </a:endParaRPr>
          </a:p>
          <a:p>
            <a:pPr marL="0" lvl="0" indent="0" algn="l" rtl="0">
              <a:lnSpc>
                <a:spcPct val="100000"/>
              </a:lnSpc>
              <a:spcBef>
                <a:spcPts val="1000"/>
              </a:spcBef>
              <a:spcAft>
                <a:spcPts val="0"/>
              </a:spcAft>
              <a:buSzPts val="1100"/>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62"/>
        <p:cNvGrpSpPr/>
        <p:nvPr/>
      </p:nvGrpSpPr>
      <p:grpSpPr>
        <a:xfrm>
          <a:off x="0" y="0"/>
          <a:ext cx="0" cy="0"/>
          <a:chOff x="0" y="0"/>
          <a:chExt cx="0" cy="0"/>
        </a:xfrm>
      </p:grpSpPr>
      <p:sp>
        <p:nvSpPr>
          <p:cNvPr id="163" name="Google Shape;163;g2ac1ba269cb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0" algn="l" rtl="0">
              <a:spcBef>
                <a:spcPts val="0"/>
              </a:spcBef>
              <a:spcAft>
                <a:spcPts val="0"/>
              </a:spcAft>
              <a:buNone/>
            </a:pPr>
            <a:r>
              <a:rPr lang="en-US" b="1">
                <a:solidFill>
                  <a:schemeClr val="dk1"/>
                </a:solidFill>
                <a:latin typeface="Calibri" panose="020F0502020204030204"/>
                <a:ea typeface="Calibri" panose="020F0502020204030204"/>
                <a:cs typeface="Calibri" panose="020F0502020204030204"/>
                <a:sym typeface="Calibri" panose="020F0502020204030204"/>
              </a:rPr>
              <a:t>Repaso de las 4 C</a:t>
            </a:r>
            <a:r>
              <a:rPr lang="en-US">
                <a:solidFill>
                  <a:schemeClr val="dk1"/>
                </a:solidFill>
                <a:latin typeface="Calibri" panose="020F0502020204030204"/>
                <a:ea typeface="Calibri" panose="020F0502020204030204"/>
                <a:cs typeface="Calibri" panose="020F0502020204030204"/>
                <a:sym typeface="Calibri" panose="020F0502020204030204"/>
              </a:rPr>
              <a:t>: Captar, Contar, Considerar, Consolidar</a:t>
            </a:r>
            <a:endParaRPr b="1">
              <a:solidFill>
                <a:schemeClr val="dk1"/>
              </a:solidFill>
              <a:latin typeface="Calibri" panose="020F0502020204030204"/>
              <a:ea typeface="Calibri" panose="020F0502020204030204"/>
              <a:cs typeface="Calibri" panose="020F0502020204030204"/>
              <a:sym typeface="Calibri" panose="020F0502020204030204"/>
            </a:endParaRPr>
          </a:p>
          <a:p>
            <a:pPr marL="914400" lvl="0" indent="-298450" algn="l" rtl="0">
              <a:lnSpc>
                <a:spcPct val="100000"/>
              </a:lnSpc>
              <a:spcBef>
                <a:spcPts val="600"/>
              </a:spcBef>
              <a:spcAft>
                <a:spcPts val="0"/>
              </a:spcAft>
              <a:buClr>
                <a:schemeClr val="dk1"/>
              </a:buClr>
              <a:buSzPts val="1100"/>
              <a:buFont typeface="Calibri" panose="020F0502020204030204"/>
              <a:buAutoNum type="arabicPeriod"/>
            </a:pPr>
            <a:r>
              <a:rPr lang="en-US" b="1">
                <a:solidFill>
                  <a:schemeClr val="dk1"/>
                </a:solidFill>
                <a:latin typeface="Calibri" panose="020F0502020204030204"/>
                <a:ea typeface="Calibri" panose="020F0502020204030204"/>
                <a:cs typeface="Calibri" panose="020F0502020204030204"/>
                <a:sym typeface="Calibri" panose="020F0502020204030204"/>
              </a:rPr>
              <a:t>CAPTAR</a:t>
            </a:r>
            <a:r>
              <a:rPr lang="en-US">
                <a:solidFill>
                  <a:schemeClr val="dk1"/>
                </a:solidFill>
                <a:latin typeface="Calibri" panose="020F0502020204030204"/>
                <a:ea typeface="Calibri" panose="020F0502020204030204"/>
                <a:cs typeface="Calibri" panose="020F0502020204030204"/>
                <a:sym typeface="Calibri" panose="020F0502020204030204"/>
              </a:rPr>
              <a:t>- La introducción</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lvl="0" indent="-298450" algn="l" rtl="0">
              <a:lnSpc>
                <a:spcPct val="100000"/>
              </a:lnSpc>
              <a:spcBef>
                <a:spcPts val="600"/>
              </a:spcBef>
              <a:spcAft>
                <a:spcPts val="0"/>
              </a:spcAft>
              <a:buClr>
                <a:schemeClr val="dk1"/>
              </a:buClr>
              <a:buSzPts val="1100"/>
              <a:buFont typeface="Calibri" panose="020F0502020204030204"/>
              <a:buAutoNum type="arabicPeriod"/>
            </a:pPr>
            <a:r>
              <a:rPr lang="en-US" b="1">
                <a:solidFill>
                  <a:schemeClr val="dk1"/>
                </a:solidFill>
                <a:latin typeface="Calibri" panose="020F0502020204030204"/>
                <a:ea typeface="Calibri" panose="020F0502020204030204"/>
                <a:cs typeface="Calibri" panose="020F0502020204030204"/>
                <a:sym typeface="Calibri" panose="020F0502020204030204"/>
              </a:rPr>
              <a:t>CONTAR</a:t>
            </a:r>
            <a:r>
              <a:rPr lang="en-US">
                <a:solidFill>
                  <a:schemeClr val="dk1"/>
                </a:solidFill>
                <a:latin typeface="Calibri" panose="020F0502020204030204"/>
                <a:ea typeface="Calibri" panose="020F0502020204030204"/>
                <a:cs typeface="Calibri" panose="020F0502020204030204"/>
                <a:sym typeface="Calibri" panose="020F0502020204030204"/>
              </a:rPr>
              <a:t>- Contar la historia bíblica</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lvl="0" indent="-298450" algn="l" rtl="0">
              <a:lnSpc>
                <a:spcPct val="100000"/>
              </a:lnSpc>
              <a:spcBef>
                <a:spcPts val="600"/>
              </a:spcBef>
              <a:spcAft>
                <a:spcPts val="0"/>
              </a:spcAft>
              <a:buClr>
                <a:schemeClr val="dk1"/>
              </a:buClr>
              <a:buSzPts val="1100"/>
              <a:buFont typeface="Calibri" panose="020F0502020204030204"/>
              <a:buAutoNum type="arabicPeriod"/>
            </a:pPr>
            <a:r>
              <a:rPr lang="en-US" b="1">
                <a:solidFill>
                  <a:schemeClr val="dk1"/>
                </a:solidFill>
                <a:latin typeface="Calibri" panose="020F0502020204030204"/>
                <a:ea typeface="Calibri" panose="020F0502020204030204"/>
                <a:cs typeface="Calibri" panose="020F0502020204030204"/>
                <a:sym typeface="Calibri" panose="020F0502020204030204"/>
              </a:rPr>
              <a:t>CONSIDERAR</a:t>
            </a:r>
            <a:r>
              <a:rPr lang="en-US">
                <a:solidFill>
                  <a:schemeClr val="dk1"/>
                </a:solidFill>
                <a:latin typeface="Calibri" panose="020F0502020204030204"/>
                <a:ea typeface="Calibri" panose="020F0502020204030204"/>
                <a:cs typeface="Calibri" panose="020F0502020204030204"/>
                <a:sym typeface="Calibri" panose="020F0502020204030204"/>
              </a:rPr>
              <a:t>- Unas preguntas que nos ayudan en repasar la historia: sus sucesos, los detalles, y el contexto de la historia. </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lvl="0" indent="-298450" algn="l" rtl="0">
              <a:lnSpc>
                <a:spcPct val="100000"/>
              </a:lnSpc>
              <a:spcBef>
                <a:spcPts val="600"/>
              </a:spcBef>
              <a:spcAft>
                <a:spcPts val="600"/>
              </a:spcAft>
              <a:buClr>
                <a:schemeClr val="dk1"/>
              </a:buClr>
              <a:buSzPts val="1100"/>
              <a:buFont typeface="Calibri" panose="020F0502020204030204"/>
              <a:buAutoNum type="arabicPeriod"/>
            </a:pPr>
            <a:r>
              <a:rPr lang="en-US" b="1">
                <a:solidFill>
                  <a:schemeClr val="dk1"/>
                </a:solidFill>
                <a:latin typeface="Calibri" panose="020F0502020204030204"/>
                <a:ea typeface="Calibri" panose="020F0502020204030204"/>
                <a:cs typeface="Calibri" panose="020F0502020204030204"/>
                <a:sym typeface="Calibri" panose="020F0502020204030204"/>
              </a:rPr>
              <a:t>CONSOLIDAR</a:t>
            </a:r>
            <a:r>
              <a:rPr lang="en-US">
                <a:solidFill>
                  <a:schemeClr val="dk1"/>
                </a:solidFill>
                <a:latin typeface="Calibri" panose="020F0502020204030204"/>
                <a:ea typeface="Calibri" panose="020F0502020204030204"/>
                <a:cs typeface="Calibri" panose="020F0502020204030204"/>
                <a:sym typeface="Calibri" panose="020F0502020204030204"/>
              </a:rPr>
              <a:t>- Con 5 preguntas vemos cómo se nos aplica a nosotros. </a:t>
            </a:r>
            <a:endParaRPr lang="en-US">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64" name="Google Shape;164;g2ac1ba269c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Captar </a:t>
            </a:r>
            <a:r>
              <a:rPr lang="es-ES" sz="1800" i="1" dirty="0">
                <a:solidFill>
                  <a:srgbClr val="00B050"/>
                </a:solidFill>
                <a:effectLst/>
                <a:latin typeface="Calibri" panose="020F0502020204030204" pitchFamily="34" charset="0"/>
                <a:ea typeface="Times New Roman" panose="02020603050405020304" pitchFamily="18" charset="0"/>
              </a:rPr>
              <a:t>Un “Captar” es la introducción. Es algo interesante que capte la atención y los pone a pensar en el tema del día</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Nuestro Captar de hoy día es la pregunta de nuestra tarea: </a:t>
            </a:r>
            <a:r>
              <a:rPr lang="es-ES" sz="1800" b="1" dirty="0">
                <a:effectLst/>
                <a:latin typeface="Calibri" panose="020F0502020204030204" pitchFamily="34" charset="0"/>
                <a:ea typeface="Times New Roman" panose="02020603050405020304" pitchFamily="18" charset="0"/>
              </a:rPr>
              <a:t>La gente que conoce el desarrollo de esta historia ha preguntado: “¿Por qué puso Dios ese árbol con el fruto prohibido en el Edén? Si Adán y Eva no podían comer de su fruto, ¿para qué ponerlo allí?” Dejemos que el texto hable por sí mismo.</a:t>
            </a:r>
            <a:endParaRPr lang="es-ES" sz="1800" b="1" dirty="0">
              <a:effectLst/>
              <a:latin typeface="Calibri" panose="020F0502020204030204" pitchFamily="34" charset="0"/>
              <a:ea typeface="Times New Roman" panose="02020603050405020304" pitchFamily="18" charset="0"/>
            </a:endParaRPr>
          </a:p>
          <a:p>
            <a:pPr marL="0" marR="0" indent="0">
              <a:spcBef>
                <a:spcPts val="0"/>
              </a:spcBef>
              <a:spcAft>
                <a:spcPts val="0"/>
              </a:spcAft>
              <a:buFontTx/>
              <a:buNone/>
            </a:pP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Times New Roman" panose="02020603050405020304" pitchFamily="18" charset="0"/>
              </a:rPr>
              <a:t>Pide que los estudiantes compart</a:t>
            </a:r>
            <a:r>
              <a:rPr lang="es-CO" altLang="es-ES" sz="1800" i="1" dirty="0">
                <a:solidFill>
                  <a:srgbClr val="00B050"/>
                </a:solidFill>
                <a:effectLst/>
                <a:latin typeface="Calibri" panose="020F0502020204030204" pitchFamily="34" charset="0"/>
                <a:ea typeface="Times New Roman" panose="02020603050405020304" pitchFamily="18" charset="0"/>
              </a:rPr>
              <a:t>a</a:t>
            </a:r>
            <a:r>
              <a:rPr lang="es-ES" sz="1800" i="1" dirty="0">
                <a:solidFill>
                  <a:srgbClr val="00B050"/>
                </a:solidFill>
                <a:effectLst/>
                <a:latin typeface="Calibri" panose="020F0502020204030204" pitchFamily="34" charset="0"/>
                <a:ea typeface="Times New Roman" panose="02020603050405020304" pitchFamily="18" charset="0"/>
              </a:rPr>
              <a:t>n sus respuestas en voz alt</a:t>
            </a:r>
            <a:r>
              <a:rPr lang="es-CO" altLang="es-ES" sz="1800" i="1" dirty="0">
                <a:solidFill>
                  <a:srgbClr val="00B050"/>
                </a:solidFill>
                <a:effectLst/>
                <a:latin typeface="Calibri" panose="020F0502020204030204" pitchFamily="34" charset="0"/>
                <a:ea typeface="Times New Roman" panose="02020603050405020304" pitchFamily="18" charset="0"/>
              </a:rPr>
              <a:t>a</a:t>
            </a:r>
            <a:r>
              <a:rPr lang="es-ES" sz="1800" i="1" dirty="0">
                <a:solidFill>
                  <a:srgbClr val="00B050"/>
                </a:solidFill>
                <a:effectLst/>
                <a:latin typeface="Calibri" panose="020F0502020204030204" pitchFamily="34" charset="0"/>
                <a:ea typeface="Times New Roman" panose="02020603050405020304" pitchFamily="18" charset="0"/>
              </a:rPr>
              <a:t> o por chat. </a:t>
            </a:r>
            <a:endParaRPr lang="es-ES" sz="1800" i="1" dirty="0">
              <a:solidFill>
                <a:srgbClr val="00B050"/>
              </a:solidFill>
              <a:effectLst/>
              <a:latin typeface="Calibri" panose="020F0502020204030204" pitchFamily="34" charset="0"/>
              <a:ea typeface="Times New Roman" panose="02020603050405020304" pitchFamily="18" charset="0"/>
            </a:endParaRPr>
          </a:p>
          <a:p>
            <a:pPr marL="0" marR="0">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Primero recordamos el amor de Dios: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“De todo árbol del huerto podrás comer.” No comer de uno de los árboles no era molesto ni era una carga pesada.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Adán estaba unido a Dios , creado </a:t>
            </a:r>
            <a:r>
              <a:rPr lang="es-CO" altLang="es-ES" sz="1200" dirty="0">
                <a:solidFill>
                  <a:srgbClr val="000000"/>
                </a:solidFill>
                <a:effectLst/>
                <a:latin typeface="Calibri" panose="020F0502020204030204" pitchFamily="34" charset="0"/>
                <a:ea typeface="Times New Roman" panose="02020603050405020304" pitchFamily="18" charset="0"/>
              </a:rPr>
              <a:t>a</a:t>
            </a:r>
            <a:r>
              <a:rPr lang="es-ES" sz="1200" dirty="0">
                <a:solidFill>
                  <a:srgbClr val="000000"/>
                </a:solidFill>
                <a:effectLst/>
                <a:latin typeface="Calibri" panose="020F0502020204030204" pitchFamily="34" charset="0"/>
                <a:ea typeface="Times New Roman" panose="02020603050405020304" pitchFamily="18" charset="0"/>
              </a:rPr>
              <a:t> su imagen perfect</a:t>
            </a:r>
            <a:r>
              <a:rPr lang="es-CO" altLang="es-ES" sz="1200" dirty="0">
                <a:solidFill>
                  <a:srgbClr val="000000"/>
                </a:solidFill>
                <a:effectLst/>
                <a:latin typeface="Calibri" panose="020F0502020204030204" pitchFamily="34" charset="0"/>
                <a:ea typeface="Times New Roman" panose="02020603050405020304" pitchFamily="18" charset="0"/>
              </a:rPr>
              <a:t>a</a:t>
            </a:r>
            <a:r>
              <a:rPr lang="es-ES" sz="1200" dirty="0">
                <a:solidFill>
                  <a:srgbClr val="000000"/>
                </a:solidFill>
                <a:effectLst/>
                <a:latin typeface="Calibri" panose="020F050202020403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Todo el capítulo 2 de Génesis habla de lo que hizo Dios para procurar la felicidad de sus hijos, y este árbol no era la excepción.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El árbol no era una prueba.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Dios creó a los humanos con libre albedrío (al-be-</a:t>
            </a:r>
            <a:r>
              <a:rPr lang="es-ES" sz="1200" dirty="0" err="1">
                <a:solidFill>
                  <a:srgbClr val="000000"/>
                </a:solidFill>
                <a:effectLst/>
                <a:latin typeface="Calibri" panose="020F0502020204030204" pitchFamily="34" charset="0"/>
                <a:ea typeface="Times New Roman" panose="02020603050405020304" pitchFamily="18" charset="0"/>
              </a:rPr>
              <a:t>drio</a:t>
            </a:r>
            <a:r>
              <a:rPr lang="es-ES" sz="1200" dirty="0">
                <a:solidFill>
                  <a:srgbClr val="000000"/>
                </a:solidFill>
                <a:effectLst/>
                <a:latin typeface="Calibri" panose="020F0502020204030204" pitchFamily="34" charset="0"/>
                <a:ea typeface="Times New Roman" panose="02020603050405020304" pitchFamily="18" charset="0"/>
              </a:rPr>
              <a:t>), la libertad innat</a:t>
            </a:r>
            <a:r>
              <a:rPr lang="es-CO" altLang="es-ES" sz="1200" dirty="0">
                <a:solidFill>
                  <a:srgbClr val="000000"/>
                </a:solidFill>
                <a:effectLst/>
                <a:latin typeface="Calibri" panose="020F0502020204030204" pitchFamily="34" charset="0"/>
                <a:ea typeface="Times New Roman" panose="02020603050405020304" pitchFamily="18" charset="0"/>
              </a:rPr>
              <a:t>a</a:t>
            </a:r>
            <a:r>
              <a:rPr lang="es-ES" sz="1200" dirty="0">
                <a:solidFill>
                  <a:srgbClr val="000000"/>
                </a:solidFill>
                <a:effectLst/>
                <a:latin typeface="Calibri" panose="020F0502020204030204" pitchFamily="34" charset="0"/>
                <a:ea typeface="Times New Roman" panose="02020603050405020304" pitchFamily="18" charset="0"/>
              </a:rPr>
              <a:t> para hacer lo que le agrada a Dios, y ahora quería que Adán ejerciera esta libertad.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Dios no creó a los humanos para que fueran marionetas o máquinas a quienes pudiera manejar tirando de cuerdas o presionado algún botón.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Al poner el árbol del conocimiento del bien y del mal en el huerto, el Señor les estaba dando a sus criaturas la oportunidad para que le obedecieran voluntariamente.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Dios comprendía el riesgo que existía de que Adán decidiera no obedecer. Dios quería que su criatura preferida fuera santa por elección. </a:t>
            </a:r>
            <a:endParaRPr lang="en-US" sz="12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200" dirty="0">
                <a:solidFill>
                  <a:srgbClr val="000000"/>
                </a:solidFill>
                <a:effectLst/>
                <a:latin typeface="Calibri" panose="020F050202020403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200" dirty="0">
                <a:solidFill>
                  <a:srgbClr val="000000"/>
                </a:solidFill>
                <a:effectLst/>
                <a:latin typeface="Calibri" panose="020F0502020204030204" pitchFamily="34" charset="0"/>
                <a:ea typeface="Times New Roman" panose="02020603050405020304" pitchFamily="18" charset="0"/>
              </a:rPr>
              <a:t>Confiamos en nuestro Señor omnisciente y su amor hacía nosotros. </a:t>
            </a:r>
            <a:r>
              <a:rPr lang="es-ES" sz="1200" b="1" i="1" dirty="0">
                <a:solidFill>
                  <a:srgbClr val="000000"/>
                </a:solidFill>
                <a:effectLst/>
                <a:latin typeface="Calibri" panose="020F0502020204030204" pitchFamily="34" charset="0"/>
                <a:ea typeface="Times New Roman" panose="02020603050405020304" pitchFamily="18" charset="0"/>
              </a:rPr>
              <a:t>2 Timoteo 2:3 El cual quiere que todos los hombres sean salvos y lleguen a conocer la verdad.</a:t>
            </a:r>
            <a:r>
              <a:rPr lang="es-ES" sz="1200" dirty="0">
                <a:solidFill>
                  <a:srgbClr val="000000"/>
                </a:solidFill>
                <a:effectLst/>
                <a:latin typeface="Calibri" panose="020F050202020403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i="1" dirty="0">
                <a:solidFill>
                  <a:srgbClr val="000000"/>
                </a:solidFill>
                <a:effectLst/>
                <a:latin typeface="Calibri" panose="020F0502020204030204" pitchFamily="34" charset="0"/>
                <a:ea typeface="Times New Roman" panose="02020603050405020304" pitchFamily="18" charset="0"/>
              </a:rPr>
              <a:t> </a:t>
            </a: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effectLst/>
                <a:latin typeface="Calibri" panose="020F0502020204030204" pitchFamily="34" charset="0"/>
                <a:ea typeface="Calibri" panose="020F0502020204030204" pitchFamily="34" charset="0"/>
                <a:cs typeface="Calibri" panose="020F0502020204030204" pitchFamily="34" charset="0"/>
              </a:rPr>
              <a:t>Génesis 1:26-2:25 (Reina Valera Contemporánea)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4 Éstos son los orígenes de los cielos y la tierra cuando fueron creados, el día que Dios el Señor hizo la tierra y los cielos, 5 y toda planta del campo antes de que existiera en la tierra, y toda hierba del campo antes de que naciera, pues Dios el Señor aún no había hecho llover sobre la tierra, ni había nadie que cultivara la tierra. 6 Más bien, de la tierra subía un vapor, el cual regaba toda la superficie de la tierra.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7 Entonces, del polvo de la tierra Dios el Señor formó al hombre, e infundió en su nariz aliento de vida. Así el hombre se convirtió en un ser con vida.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914400" lvl="0" indent="-298450" algn="l" rtl="0">
              <a:spcBef>
                <a:spcPts val="0"/>
              </a:spcBef>
              <a:spcAft>
                <a:spcPts val="0"/>
              </a:spcAft>
              <a:buClr>
                <a:schemeClr val="dk1"/>
              </a:buClr>
              <a:buSzPts val="1100"/>
              <a:buFont typeface="Calibri" panose="020F0502020204030204"/>
              <a:buAutoNum type="arabicPeriod"/>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 8 Y Dios el Señor plantó un huerto en Edén, al oriente, y allí puso al hombre que había formado. 9 De la tierra, Dios el Señor hizo crecer todo árbol deleitable a la vista y bueno para comer; también estaban en medio del huerto el árbol de la vida y el árbol del conocimiento del bien y del mal. 10 De Edén salía un río que regaba el huerto, y de allí se dividía en otros cuatro ríos.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15 Dios el Señor tomó al hombre y lo puso en el huerto de Edén, para que lo cultivara y lo cuidara. 16 Y Dios el Señor dio al hombre la siguiente orden: «Puedes comer de todo árbol del huerto, 17 pero no debes comer del árbol del conocimiento del bien y del mal, porque el día que comas de él ciertamente morirás.»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 18 Después Dios el Señor dijo: «No está bien que el hombre esté solo; le haré una ayuda a su medida.» 19 Y así, Dios el Señor formó de la tierra todos los animales del campo, y todas las aves de los cielos, y se los llevó a Adán para ver qué nombre les pondría; y el nombre que Adán les puso a los animales con vida es el nombre que se les quedó. 20 Adán puso nombre a todos los animales y a las aves de los cielos, y a todo el ganado del campo, pero para Adán no se halló una ayuda a su medida.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21 Entonces Dios el Señor hizo que Adán cayera en un sueño profundo y, mientras éste dormía, le sacó una de sus costillas, y luego cerró esa parte de su cuerpo. 22 Con la costilla que sacó del hombre, Dios el Señor hizo una mujer, y se la llevó al hombre.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23 Entonces Adán dijo: «Ésta es ahora carne de mi carne y hueso de mis huesos; será llamada “mujer”, porque fue sacada del hombre.» 24 Por eso el hombre dejará a su padre y a su madre, y se unirá a su mujer, y serán un solo ser. 25 Y aunque Adán y su mujer andaban desnudos, no se avergonzaban de andar así.</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______</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26 Entonces dijo Dios: «¡Hagamos al hombre a nuestra imagen y semejanza! ¡Que domine en toda la tierra sobre los peces del mar, sobre las aves de los cielos y las bestias, y sobre todo animal que repta sobre la tierra!» 27 Y Dios creó al hombre a su imagen. Lo creó a imagen de Dios. Hombre y mujer los creó. 28 Y los bendijo Dios con estas palabras: «¡Reprodúzcanse, multiplíquense, y llenen la tierra! ¡Domínenla! ¡Sean los señores de los peces del mar, de las aves de los cielos, y de todos los seres que reptan sobre la tierra!»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31 Y vio Dios todo lo que había hecho, y todo ello era bueno en gran manera. Cayó la tarde, y llegó la mañana. Ése fue </a:t>
            </a:r>
            <a:r>
              <a:rPr lang="es-ES" sz="1800" b="1" dirty="0">
                <a:effectLst/>
                <a:latin typeface="Calibri" panose="020F0502020204030204" pitchFamily="34" charset="0"/>
                <a:ea typeface="Calibri" panose="020F0502020204030204" pitchFamily="34" charset="0"/>
                <a:cs typeface="Times New Roman" panose="02020603050405020304" pitchFamily="18" charset="0"/>
              </a:rPr>
              <a:t>el día sexto.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2 Así fueron terminados los cielos y la tierra y todo lo que existe. 2 Dios terminó en </a:t>
            </a:r>
            <a:r>
              <a:rPr lang="es-ES" sz="1800" b="1" dirty="0">
                <a:effectLst/>
                <a:latin typeface="Calibri" panose="020F0502020204030204" pitchFamily="34" charset="0"/>
                <a:ea typeface="Calibri" panose="020F0502020204030204" pitchFamily="34" charset="0"/>
                <a:cs typeface="Times New Roman" panose="02020603050405020304" pitchFamily="18" charset="0"/>
              </a:rPr>
              <a:t>el día séptimo</a:t>
            </a:r>
            <a:r>
              <a:rPr lang="es-ES" sz="1800" dirty="0">
                <a:effectLst/>
                <a:latin typeface="Calibri" panose="020F0502020204030204" pitchFamily="34" charset="0"/>
                <a:ea typeface="Calibri" panose="020F0502020204030204" pitchFamily="34" charset="0"/>
                <a:cs typeface="Times New Roman" panose="02020603050405020304" pitchFamily="18" charset="0"/>
              </a:rPr>
              <a:t> la obra que hizo; y en ese día reposó de toda su obra. 3 Y Dios bendijo el día séptimo, y lo santificó, porque en ese día reposó de toda su obra.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914400" lvl="0" indent="-298450" algn="l" rtl="0">
              <a:spcBef>
                <a:spcPts val="0"/>
              </a:spcBef>
              <a:spcAft>
                <a:spcPts val="0"/>
              </a:spcAft>
              <a:buClr>
                <a:schemeClr val="dk1"/>
              </a:buClr>
              <a:buSzPts val="1100"/>
              <a:buFont typeface="Calibri" panose="020F0502020204030204"/>
              <a:buAutoNum type="arabicPeriod"/>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panose="020F0502020204030204"/>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panose="020F0502020204030204"/>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matchingName="Content with Caption">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matchingName="Picture with Caption">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81000"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55600"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1.xml"/><Relationship Id="rId2" Type="http://schemas.openxmlformats.org/officeDocument/2006/relationships/image" Target="../media/image9.jpeg"/><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1.xml"/><Relationship Id="rId2" Type="http://schemas.openxmlformats.org/officeDocument/2006/relationships/image" Target="../media/image11.png"/><Relationship Id="rId1" Type="http://schemas.openxmlformats.org/officeDocument/2006/relationships/image" Target="../media/image10.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1.xml"/><Relationship Id="rId2" Type="http://schemas.openxmlformats.org/officeDocument/2006/relationships/image" Target="../media/image12.png"/><Relationship Id="rId1"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1.xml"/><Relationship Id="rId2" Type="http://schemas.openxmlformats.org/officeDocument/2006/relationships/image" Target="../media/image13.png"/><Relationship Id="rId1"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1.xml"/><Relationship Id="rId2" Type="http://schemas.openxmlformats.org/officeDocument/2006/relationships/image" Target="../media/image13.png"/><Relationship Id="rId1" Type="http://schemas.openxmlformats.org/officeDocument/2006/relationships/image" Target="../media/image3.pn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1.xml"/><Relationship Id="rId2" Type="http://schemas.openxmlformats.org/officeDocument/2006/relationships/image" Target="../media/image13.png"/><Relationship Id="rId1" Type="http://schemas.openxmlformats.org/officeDocument/2006/relationships/image" Target="../media/image3.pn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1.xml"/><Relationship Id="rId2" Type="http://schemas.openxmlformats.org/officeDocument/2006/relationships/image" Target="../media/image14.png"/><Relationship Id="rId1"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32.xml"/><Relationship Id="rId3" Type="http://schemas.openxmlformats.org/officeDocument/2006/relationships/slideLayout" Target="../slideLayouts/slideLayout1.xml"/><Relationship Id="rId2" Type="http://schemas.openxmlformats.org/officeDocument/2006/relationships/image" Target="../media/image15.png"/><Relationship Id="rId1"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34.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xml"/><Relationship Id="rId2" Type="http://schemas.openxmlformats.org/officeDocument/2006/relationships/image" Target="../media/image7.jpeg"/><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xml"/><Relationship Id="rId2" Type="http://schemas.openxmlformats.org/officeDocument/2006/relationships/image" Target="../media/image8.jpeg"/><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A book open with a tree in the background&#10;&#10;Description automatically generated with low confidence"/>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panose="020B0604020202020204"/>
              <a:buNone/>
            </a:pPr>
            <a:r>
              <a:rPr lang="en-US" sz="6000" b="0" i="0" u="none" strike="noStrike" cap="none">
                <a:solidFill>
                  <a:srgbClr val="009444"/>
                </a:solidFill>
                <a:latin typeface="Lato" panose="020F0502020204030203"/>
                <a:ea typeface="Lato" panose="020F0502020204030203"/>
                <a:cs typeface="Lato" panose="020F0502020204030203"/>
                <a:sym typeface="Lato" panose="020F0502020204030203"/>
              </a:rPr>
              <a:t>Objetivos de la Lección</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133" name="Google Shape;133;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1"/>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6" name="Google Shape;136;p5"/>
            <p:cNvSpPr/>
            <p:nvPr/>
          </p:nvSpPr>
          <p:spPr>
            <a:xfrm>
              <a:off x="341153" y="254232"/>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panose="020F0502020204030204"/>
                <a:buNone/>
              </a:pPr>
              <a:r>
                <a:rPr lang="en-US" sz="2800" dirty="0">
                  <a:solidFill>
                    <a:schemeClr val="lt1"/>
                  </a:solidFill>
                  <a:latin typeface="Lato" panose="020F0502020204030203"/>
                  <a:ea typeface="Lato" panose="020F0502020204030203"/>
                  <a:cs typeface="Lato" panose="020F0502020204030203"/>
                  <a:sym typeface="Lato" panose="020F0502020204030203"/>
                </a:rPr>
                <a:t>Usar </a:t>
              </a:r>
              <a:r>
                <a:rPr lang="en-US" sz="2800" dirty="0" err="1">
                  <a:solidFill>
                    <a:schemeClr val="lt1"/>
                  </a:solidFill>
                  <a:latin typeface="Lato" panose="020F0502020204030203"/>
                  <a:ea typeface="Lato" panose="020F0502020204030203"/>
                  <a:cs typeface="Lato" panose="020F0502020204030203"/>
                  <a:sym typeface="Lato" panose="020F0502020204030203"/>
                </a:rPr>
                <a:t>el</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método</a:t>
              </a:r>
              <a:r>
                <a:rPr lang="en-US" sz="2800" dirty="0">
                  <a:solidFill>
                    <a:schemeClr val="lt1"/>
                  </a:solidFill>
                  <a:latin typeface="Lato" panose="020F0502020204030203"/>
                  <a:ea typeface="Lato" panose="020F0502020204030203"/>
                  <a:cs typeface="Lato" panose="020F0502020204030203"/>
                  <a:sym typeface="Lato" panose="020F0502020204030203"/>
                </a:rPr>
                <a:t> de las Cuatro “C” con </a:t>
              </a:r>
              <a:r>
                <a:rPr lang="en-US" sz="2800" dirty="0" err="1">
                  <a:solidFill>
                    <a:schemeClr val="lt1"/>
                  </a:solidFill>
                  <a:latin typeface="Lato" panose="020F0502020204030203"/>
                  <a:ea typeface="Lato" panose="020F0502020204030203"/>
                  <a:cs typeface="Lato" panose="020F0502020204030203"/>
                  <a:sym typeface="Lato" panose="020F0502020204030203"/>
                </a:rPr>
                <a:t>Génesis</a:t>
              </a:r>
              <a:r>
                <a:rPr lang="en-US" sz="2800" dirty="0">
                  <a:solidFill>
                    <a:schemeClr val="lt1"/>
                  </a:solidFill>
                  <a:latin typeface="Lato" panose="020F0502020204030203"/>
                  <a:ea typeface="Lato" panose="020F0502020204030203"/>
                  <a:cs typeface="Lato" panose="020F0502020204030203"/>
                  <a:sym typeface="Lato" panose="020F0502020204030203"/>
                </a:rPr>
                <a:t> 1:26-2:25</a:t>
              </a:r>
              <a:endParaRPr sz="2800" b="0" i="0" u="none" strike="noStrike" cap="none" dirty="0">
                <a:solidFill>
                  <a:schemeClr val="lt1"/>
                </a:solidFill>
                <a:latin typeface="Lato" panose="020F0502020204030203"/>
                <a:ea typeface="Lato" panose="020F0502020204030203"/>
                <a:cs typeface="Lato" panose="020F0502020204030203"/>
                <a:sym typeface="Lato" panose="020F0502020204030203"/>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0" name="Google Shape;140;p5"/>
            <p:cNvSpPr/>
            <p:nvPr/>
          </p:nvSpPr>
          <p:spPr>
            <a:xfrm>
              <a:off x="341153" y="1663958"/>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2" name="Google Shape;142;p5"/>
            <p:cNvSpPr txBox="1"/>
            <p:nvPr/>
          </p:nvSpPr>
          <p:spPr>
            <a:xfrm>
              <a:off x="1302586" y="1410207"/>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panose="020F0502020204030204"/>
                <a:buNone/>
              </a:pPr>
              <a:r>
                <a:rPr lang="en-US" sz="2800" dirty="0" err="1">
                  <a:solidFill>
                    <a:schemeClr val="tx1"/>
                  </a:solidFill>
                  <a:latin typeface="Lato" panose="020F0502020204030203"/>
                  <a:ea typeface="Lato" panose="020F0502020204030203"/>
                  <a:cs typeface="Lato" panose="020F0502020204030203"/>
                  <a:sym typeface="Lato" panose="020F0502020204030203"/>
                </a:rPr>
                <a:t>Practicar</a:t>
              </a:r>
              <a:r>
                <a:rPr lang="en-US" sz="2800" dirty="0">
                  <a:solidFill>
                    <a:schemeClr val="tx1"/>
                  </a:solidFill>
                  <a:latin typeface="Lato" panose="020F0502020204030203"/>
                  <a:ea typeface="Lato" panose="020F0502020204030203"/>
                  <a:cs typeface="Lato" panose="020F0502020204030203"/>
                  <a:sym typeface="Lato" panose="020F0502020204030203"/>
                </a:rPr>
                <a:t> las </a:t>
              </a:r>
              <a:r>
                <a:rPr lang="en-US" sz="2800" dirty="0" err="1">
                  <a:solidFill>
                    <a:schemeClr val="tx1"/>
                  </a:solidFill>
                  <a:latin typeface="Lato" panose="020F0502020204030203"/>
                  <a:ea typeface="Lato" panose="020F0502020204030203"/>
                  <a:cs typeface="Lato" panose="020F0502020204030203"/>
                  <a:sym typeface="Lato" panose="020F0502020204030203"/>
                </a:rPr>
                <a:t>preguntas</a:t>
              </a:r>
              <a:r>
                <a:rPr lang="en-US" sz="2800" dirty="0">
                  <a:solidFill>
                    <a:schemeClr val="tx1"/>
                  </a:solidFill>
                  <a:latin typeface="Lato" panose="020F0502020204030203"/>
                  <a:ea typeface="Lato" panose="020F0502020204030203"/>
                  <a:cs typeface="Lato" panose="020F0502020204030203"/>
                  <a:sym typeface="Lato" panose="020F0502020204030203"/>
                </a:rPr>
                <a:t> de “</a:t>
              </a:r>
              <a:r>
                <a:rPr lang="en-US" sz="2800" dirty="0" err="1">
                  <a:solidFill>
                    <a:schemeClr val="tx1"/>
                  </a:solidFill>
                  <a:latin typeface="Lato" panose="020F0502020204030203"/>
                  <a:ea typeface="Lato" panose="020F0502020204030203"/>
                  <a:cs typeface="Lato" panose="020F0502020204030203"/>
                  <a:sym typeface="Lato" panose="020F0502020204030203"/>
                </a:rPr>
                <a:t>Considerar</a:t>
              </a:r>
              <a:r>
                <a:rPr lang="en-US" sz="2800" dirty="0">
                  <a:solidFill>
                    <a:schemeClr val="tx1"/>
                  </a:solidFill>
                  <a:latin typeface="Lato" panose="020F0502020204030203"/>
                  <a:ea typeface="Lato" panose="020F0502020204030203"/>
                  <a:cs typeface="Lato" panose="020F0502020204030203"/>
                  <a:sym typeface="Lato" panose="020F0502020204030203"/>
                </a:rPr>
                <a:t>” con un </a:t>
              </a:r>
              <a:r>
                <a:rPr lang="en-US" sz="2800" dirty="0" err="1">
                  <a:solidFill>
                    <a:schemeClr val="tx1"/>
                  </a:solidFill>
                  <a:latin typeface="Lato" panose="020F0502020204030203"/>
                  <a:ea typeface="Lato" panose="020F0502020204030203"/>
                  <a:cs typeface="Lato" panose="020F0502020204030203"/>
                  <a:sym typeface="Lato" panose="020F0502020204030203"/>
                </a:rPr>
                <a:t>compañero</a:t>
              </a:r>
              <a:endParaRPr sz="2800" b="0" i="0" u="none" strike="noStrike" cap="none" dirty="0">
                <a:solidFill>
                  <a:schemeClr val="tx1"/>
                </a:solidFill>
                <a:latin typeface="Lato" panose="020F0502020204030203"/>
                <a:ea typeface="Lato" panose="020F0502020204030203"/>
                <a:cs typeface="Lato" panose="020F0502020204030203"/>
                <a:sym typeface="Lato" panose="020F0502020204030203"/>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4" name="Google Shape;144;p5"/>
            <p:cNvSpPr/>
            <p:nvPr/>
          </p:nvSpPr>
          <p:spPr>
            <a:xfrm>
              <a:off x="341153" y="3073684"/>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panose="020B0604020202020204"/>
                <a:buNone/>
              </a:pPr>
              <a:r>
                <a:rPr lang="en-US" sz="2800" dirty="0">
                  <a:solidFill>
                    <a:schemeClr val="lt1"/>
                  </a:solidFill>
                  <a:latin typeface="Lato" panose="020F0502020204030203"/>
                  <a:ea typeface="Lato" panose="020F0502020204030203"/>
                  <a:cs typeface="Lato" panose="020F0502020204030203"/>
                  <a:sym typeface="Lato" panose="020F0502020204030203"/>
                </a:rPr>
                <a:t>Dar </a:t>
              </a:r>
              <a:r>
                <a:rPr lang="en-US" sz="2800" dirty="0" err="1">
                  <a:solidFill>
                    <a:schemeClr val="lt1"/>
                  </a:solidFill>
                  <a:latin typeface="Lato" panose="020F0502020204030203"/>
                  <a:ea typeface="Lato" panose="020F0502020204030203"/>
                  <a:cs typeface="Lato" panose="020F0502020204030203"/>
                  <a:sym typeface="Lato" panose="020F0502020204030203"/>
                </a:rPr>
                <a:t>tres</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aspectos</a:t>
              </a:r>
              <a:r>
                <a:rPr lang="en-US" sz="2800" dirty="0">
                  <a:solidFill>
                    <a:schemeClr val="lt1"/>
                  </a:solidFill>
                  <a:latin typeface="Lato" panose="020F0502020204030203"/>
                  <a:ea typeface="Lato" panose="020F0502020204030203"/>
                  <a:cs typeface="Lato" panose="020F0502020204030203"/>
                  <a:sym typeface="Lato" panose="020F0502020204030203"/>
                </a:rPr>
                <a:t> del </a:t>
              </a:r>
              <a:r>
                <a:rPr lang="en-US" sz="2800" dirty="0" err="1">
                  <a:solidFill>
                    <a:schemeClr val="lt1"/>
                  </a:solidFill>
                  <a:latin typeface="Lato" panose="020F0502020204030203"/>
                  <a:ea typeface="Lato" panose="020F0502020204030203"/>
                  <a:cs typeface="Lato" panose="020F0502020204030203"/>
                  <a:sym typeface="Lato" panose="020F0502020204030203"/>
                </a:rPr>
                <a:t>matrimonio</a:t>
              </a:r>
              <a:endParaRPr sz="2800" dirty="0">
                <a:solidFill>
                  <a:schemeClr val="lt1"/>
                </a:solidFill>
                <a:latin typeface="Lato" panose="020F0502020204030203"/>
                <a:ea typeface="Lato" panose="020F0502020204030203"/>
                <a:cs typeface="Lato" panose="020F0502020204030203"/>
                <a:sym typeface="Lato" panose="020F0502020204030203"/>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2" y="466248"/>
            <a:ext cx="888987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CONSIDERAR</a:t>
            </a:r>
            <a:r>
              <a:rPr lang="en-US" sz="3600" dirty="0">
                <a:solidFill>
                  <a:schemeClr val="tx1"/>
                </a:solidFill>
                <a:latin typeface="Lato" panose="020F0502020204030203"/>
                <a:ea typeface="Lato" panose="020F0502020204030203"/>
                <a:cs typeface="Lato" panose="020F0502020204030203"/>
                <a:sym typeface="Lato" panose="020F0502020204030203"/>
              </a:rPr>
              <a:t> (</a:t>
            </a:r>
            <a:r>
              <a:rPr lang="en-US" sz="3600" dirty="0" err="1">
                <a:solidFill>
                  <a:schemeClr val="tx1"/>
                </a:solidFill>
                <a:latin typeface="Lato" panose="020F0502020204030203"/>
                <a:ea typeface="Lato" panose="020F0502020204030203"/>
                <a:cs typeface="Lato" panose="020F0502020204030203"/>
                <a:sym typeface="Lato" panose="020F0502020204030203"/>
              </a:rPr>
              <a:t>Génesis</a:t>
            </a:r>
            <a:r>
              <a:rPr lang="en-US" sz="3600" dirty="0">
                <a:solidFill>
                  <a:schemeClr val="tx1"/>
                </a:solidFill>
                <a:latin typeface="Lato" panose="020F0502020204030203"/>
                <a:ea typeface="Lato" panose="020F0502020204030203"/>
                <a:cs typeface="Lato" panose="020F0502020204030203"/>
                <a:sym typeface="Lato" panose="020F0502020204030203"/>
              </a:rPr>
              <a:t> 1:26-2:25) </a:t>
            </a:r>
            <a:endParaRPr sz="36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1902432"/>
            <a:ext cx="9994079" cy="7017265"/>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Quiénes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son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los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a:t>
            </a:r>
            <a:r>
              <a:rPr lang="en-US" sz="3600" u="sng"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personajes</a:t>
            </a:r>
            <a:r>
              <a:rPr lang="en-US" sz="3600" u="sng"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de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esta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endPar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endParaRPr>
          </a:p>
          <a:p>
            <a:pPr marL="742950" indent="-742950">
              <a:spcBef>
                <a:spcPts val="600"/>
              </a:spcBef>
              <a:buFont typeface="Arial" panose="020B0604020202020204"/>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¿Cuáles son los </a:t>
            </a:r>
            <a:r>
              <a:rPr lang="es-ES" sz="3600" u="sng" dirty="0">
                <a:solidFill>
                  <a:srgbClr val="000000"/>
                </a:solidFill>
                <a:effectLst/>
                <a:latin typeface="Lato" panose="020F0502020204030203" pitchFamily="34" charset="0"/>
                <a:ea typeface="Lato" panose="020F0502020204030203" pitchFamily="34" charset="0"/>
                <a:cs typeface="Lato" panose="020F0502020204030203" pitchFamily="34" charset="0"/>
              </a:rPr>
              <a:t>objetos</a:t>
            </a: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 (o animales) de esta historia? </a:t>
            </a:r>
            <a:endPar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42950" indent="-742950">
              <a:spcBef>
                <a:spcPts val="600"/>
              </a:spcBef>
              <a:buFont typeface="Arial" panose="020B0604020202020204"/>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a:t>
            </a:r>
            <a:r>
              <a:rPr lang="es-ES" sz="3600" u="sng" dirty="0">
                <a:solidFill>
                  <a:srgbClr val="000000"/>
                </a:solidFill>
                <a:effectLst/>
                <a:latin typeface="Lato" panose="020F0502020204030203" pitchFamily="34" charset="0"/>
                <a:ea typeface="Lato" panose="020F0502020204030203" pitchFamily="34" charset="0"/>
                <a:cs typeface="Lato" panose="020F0502020204030203" pitchFamily="34" charset="0"/>
              </a:rPr>
              <a:t>Dónde</a:t>
            </a: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 ocurrió la historia? </a:t>
            </a:r>
            <a:endPar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42950" indent="-742950">
              <a:spcBef>
                <a:spcPts val="600"/>
              </a:spcBef>
              <a:buFont typeface="Arial" panose="020B0604020202020204"/>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r>
              <a:rPr lang="en-US" sz="3600" u="sng"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Cuándo</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ocurrió</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la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endPar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endParaRPr>
          </a:p>
          <a:p>
            <a:pPr marL="742950" indent="-742950">
              <a:spcBef>
                <a:spcPts val="600"/>
              </a:spcBef>
              <a:buFont typeface="Arial" panose="020B0604020202020204"/>
              <a:buAutoNum type="arabicPeriod"/>
            </a:pPr>
            <a:r>
              <a:rPr lang="en-US" sz="3600" dirty="0">
                <a:solidFill>
                  <a:schemeClr val="dk1"/>
                </a:solidFill>
                <a:latin typeface="Lato" panose="020F0502020204030203"/>
                <a:ea typeface="Lato" panose="020F0502020204030203"/>
                <a:cs typeface="Lato" panose="020F0502020204030203"/>
                <a:sym typeface="Lato" panose="020F0502020204030203"/>
              </a:rPr>
              <a:t>¿</a:t>
            </a:r>
            <a:r>
              <a:rPr lang="en-US" sz="3600" dirty="0" err="1">
                <a:solidFill>
                  <a:schemeClr val="dk1"/>
                </a:solidFill>
                <a:latin typeface="Lato" panose="020F0502020204030203"/>
                <a:ea typeface="Lato" panose="020F0502020204030203"/>
                <a:cs typeface="Lato" panose="020F0502020204030203"/>
                <a:sym typeface="Lato" panose="020F0502020204030203"/>
              </a:rPr>
              <a:t>Cuál</a:t>
            </a:r>
            <a:r>
              <a:rPr lang="en-US" sz="3600" dirty="0">
                <a:solidFill>
                  <a:schemeClr val="dk1"/>
                </a:solidFill>
                <a:latin typeface="Lato" panose="020F0502020204030203"/>
                <a:ea typeface="Lato" panose="020F0502020204030203"/>
                <a:cs typeface="Lato" panose="020F0502020204030203"/>
                <a:sym typeface="Lato" panose="020F0502020204030203"/>
              </a:rPr>
              <a:t> es </a:t>
            </a:r>
            <a:r>
              <a:rPr lang="en-US" sz="3600" u="sng" dirty="0" err="1">
                <a:solidFill>
                  <a:schemeClr val="dk1"/>
                </a:solidFill>
                <a:latin typeface="Lato" panose="020F0502020204030203"/>
                <a:ea typeface="Lato" panose="020F0502020204030203"/>
                <a:cs typeface="Lato" panose="020F0502020204030203"/>
                <a:sym typeface="Lato" panose="020F0502020204030203"/>
              </a:rPr>
              <a:t>el</a:t>
            </a:r>
            <a:r>
              <a:rPr lang="en-US" sz="3600" u="sng" dirty="0">
                <a:solidFill>
                  <a:schemeClr val="dk1"/>
                </a:solidFill>
                <a:latin typeface="Lato" panose="020F0502020204030203"/>
                <a:ea typeface="Lato" panose="020F0502020204030203"/>
                <a:cs typeface="Lato" panose="020F0502020204030203"/>
                <a:sym typeface="Lato" panose="020F0502020204030203"/>
              </a:rPr>
              <a:t> </a:t>
            </a:r>
            <a:r>
              <a:rPr lang="en-US" sz="3600" u="sng" dirty="0" err="1">
                <a:solidFill>
                  <a:schemeClr val="dk1"/>
                </a:solidFill>
                <a:latin typeface="Lato" panose="020F0502020204030203"/>
                <a:ea typeface="Lato" panose="020F0502020204030203"/>
                <a:cs typeface="Lato" panose="020F0502020204030203"/>
                <a:sym typeface="Lato" panose="020F0502020204030203"/>
              </a:rPr>
              <a:t>problema</a:t>
            </a:r>
            <a:r>
              <a:rPr lang="en-US" sz="3600" dirty="0">
                <a:solidFill>
                  <a:schemeClr val="dk1"/>
                </a:solidFill>
                <a:latin typeface="Lato" panose="020F0502020204030203"/>
                <a:ea typeface="Lato" panose="020F0502020204030203"/>
                <a:cs typeface="Lato" panose="020F0502020204030203"/>
                <a:sym typeface="Lato" panose="020F0502020204030203"/>
              </a:rPr>
              <a:t>?</a:t>
            </a:r>
            <a:endParaRPr lang="en-US" sz="3600" dirty="0">
              <a:solidFill>
                <a:schemeClr val="dk1"/>
              </a:solidFill>
              <a:latin typeface="Lato" panose="020F0502020204030203"/>
              <a:ea typeface="Lato" panose="020F0502020204030203"/>
              <a:cs typeface="Lato" panose="020F0502020204030203"/>
              <a:sym typeface="Lato" panose="020F0502020204030203"/>
            </a:endParaRPr>
          </a:p>
          <a:p>
            <a:pPr marL="742950" indent="-742950">
              <a:spcBef>
                <a:spcPts val="600"/>
              </a:spcBef>
              <a:buFont typeface="Arial" panose="020B0604020202020204"/>
              <a:buAutoNum type="arabicPeriod"/>
            </a:pPr>
            <a:r>
              <a:rPr lang="en-US" sz="3600" dirty="0">
                <a:solidFill>
                  <a:schemeClr val="dk1"/>
                </a:solidFill>
                <a:latin typeface="Lato" panose="020F0502020204030203"/>
                <a:ea typeface="Lato" panose="020F0502020204030203"/>
                <a:cs typeface="Lato" panose="020F0502020204030203"/>
                <a:sym typeface="Lato" panose="020F0502020204030203"/>
              </a:rPr>
              <a:t>¿</a:t>
            </a:r>
            <a:r>
              <a:rPr lang="en-US" sz="3600" u="sng" dirty="0">
                <a:solidFill>
                  <a:schemeClr val="dk1"/>
                </a:solidFill>
                <a:latin typeface="Lato" panose="020F0502020204030203"/>
                <a:ea typeface="Lato" panose="020F0502020204030203"/>
                <a:cs typeface="Lato" panose="020F0502020204030203"/>
                <a:sym typeface="Lato" panose="020F0502020204030203"/>
              </a:rPr>
              <a:t>Se </a:t>
            </a:r>
            <a:r>
              <a:rPr lang="en-US" sz="3600" u="sng" dirty="0" err="1">
                <a:solidFill>
                  <a:schemeClr val="dk1"/>
                </a:solidFill>
                <a:latin typeface="Lato" panose="020F0502020204030203"/>
                <a:ea typeface="Lato" panose="020F0502020204030203"/>
                <a:cs typeface="Lato" panose="020F0502020204030203"/>
                <a:sym typeface="Lato" panose="020F0502020204030203"/>
              </a:rPr>
              <a:t>resuelve</a:t>
            </a:r>
            <a:r>
              <a:rPr lang="en-US" sz="3600" u="sng"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el</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problema</a:t>
            </a:r>
            <a:r>
              <a:rPr lang="en-US" sz="3600" dirty="0">
                <a:solidFill>
                  <a:schemeClr val="dk1"/>
                </a:solidFill>
                <a:latin typeface="Lato" panose="020F0502020204030203"/>
                <a:ea typeface="Lato" panose="020F0502020204030203"/>
                <a:cs typeface="Lato" panose="020F0502020204030203"/>
                <a:sym typeface="Lato" panose="020F0502020204030203"/>
              </a:rPr>
              <a:t>?</a:t>
            </a:r>
            <a:endParaRPr lang="en-US" sz="3600" dirty="0">
              <a:solidFill>
                <a:schemeClr val="dk1"/>
              </a:solidFill>
              <a:latin typeface="Lato" panose="020F0502020204030203"/>
              <a:ea typeface="Lato" panose="020F0502020204030203"/>
              <a:cs typeface="Lato" panose="020F0502020204030203"/>
              <a:sym typeface="Lato" panose="020F0502020204030203"/>
            </a:endParaRPr>
          </a:p>
          <a:p>
            <a:pPr>
              <a:spcBef>
                <a:spcPts val="600"/>
              </a:spcBef>
            </a:pPr>
            <a:endPar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endParaRPr>
          </a:p>
          <a:p>
            <a:pPr marL="742950" indent="-742950">
              <a:spcBef>
                <a:spcPts val="600"/>
              </a:spcBef>
              <a:buFont typeface="Arial" panose="020B0604020202020204"/>
              <a:buAutoNum type="arabicPeriod"/>
            </a:pP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panose="020B0604020202020204"/>
              <a:buAutoNum type="arabicPeriod"/>
            </a:pP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rtl="0">
              <a:spcBef>
                <a:spcPts val="600"/>
              </a:spcBef>
              <a:spcAft>
                <a:spcPts val="0"/>
              </a:spcAft>
              <a:buNone/>
            </a:pPr>
            <a:endParaRPr sz="4000" dirty="0">
              <a:solidFill>
                <a:schemeClr val="dk1"/>
              </a:solidFill>
              <a:latin typeface="Lato" panose="020F0502020204030203"/>
              <a:ea typeface="Lato" panose="020F0502020204030203"/>
              <a:cs typeface="Lato" panose="020F0502020204030203"/>
              <a:sym typeface="Lato" panose="020F0502020204030203"/>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1" name="Google Shape;201;p8" descr="A green bird with leaves&#10;&#10;Description automatically generated"/>
          <p:cNvPicPr preferRelativeResize="0"/>
          <p:nvPr/>
        </p:nvPicPr>
        <p:blipFill rotWithShape="1">
          <a:blip r:embed="rId1"/>
          <a:srcRect/>
          <a:stretch>
            <a:fillRect/>
          </a:stretch>
        </p:blipFill>
        <p:spPr>
          <a:xfrm>
            <a:off x="10500489" y="289924"/>
            <a:ext cx="1399035" cy="117043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2" y="494744"/>
            <a:ext cx="8632704"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CONSIDERAR</a:t>
            </a:r>
            <a:r>
              <a:rPr lang="en-US" sz="3600" dirty="0">
                <a:solidFill>
                  <a:schemeClr val="tx1"/>
                </a:solidFill>
                <a:latin typeface="Lato" panose="020F0502020204030203"/>
                <a:ea typeface="Lato" panose="020F0502020204030203"/>
                <a:cs typeface="Lato" panose="020F0502020204030203"/>
                <a:sym typeface="Lato" panose="020F0502020204030203"/>
              </a:rPr>
              <a:t> (</a:t>
            </a:r>
            <a:r>
              <a:rPr lang="en-US" sz="3600" dirty="0" err="1">
                <a:solidFill>
                  <a:schemeClr val="tx1"/>
                </a:solidFill>
                <a:latin typeface="Lato" panose="020F0502020204030203"/>
                <a:ea typeface="Lato" panose="020F0502020204030203"/>
                <a:cs typeface="Lato" panose="020F0502020204030203"/>
                <a:sym typeface="Lato" panose="020F0502020204030203"/>
              </a:rPr>
              <a:t>Génesis</a:t>
            </a:r>
            <a:r>
              <a:rPr lang="en-US" sz="3600" dirty="0">
                <a:solidFill>
                  <a:schemeClr val="tx1"/>
                </a:solidFill>
                <a:latin typeface="Lato" panose="020F0502020204030203"/>
                <a:ea typeface="Lato" panose="020F0502020204030203"/>
                <a:cs typeface="Lato" panose="020F0502020204030203"/>
                <a:sym typeface="Lato" panose="020F0502020204030203"/>
              </a:rPr>
              <a:t> 1:26-2:25) </a:t>
            </a:r>
            <a:endParaRPr lang="en-US" sz="36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1415732"/>
          </a:xfrm>
          <a:prstGeom prst="rect">
            <a:avLst/>
          </a:prstGeom>
          <a:noFill/>
          <a:ln>
            <a:noFill/>
          </a:ln>
        </p:spPr>
        <p:txBody>
          <a:bodyPr spcFirstLastPara="1" wrap="square" lIns="91425" tIns="45700" rIns="91425" bIns="45700" anchor="t" anchorCtr="0">
            <a:spAutoFit/>
          </a:bodyPr>
          <a:lstStyle/>
          <a:p>
            <a:pPr>
              <a:spcBef>
                <a:spcPts val="600"/>
              </a:spcBef>
            </a:pPr>
            <a:r>
              <a:rPr lang="en-US" sz="3600" b="1" dirty="0">
                <a:solidFill>
                  <a:schemeClr val="dk1"/>
                </a:solidFill>
                <a:latin typeface="Lato" panose="020F0502020204030203"/>
                <a:ea typeface="Lato" panose="020F0502020204030203"/>
                <a:cs typeface="Lato" panose="020F0502020204030203"/>
                <a:sym typeface="Lato" panose="020F0502020204030203"/>
              </a:rPr>
              <a:t>1. ¿</a:t>
            </a:r>
            <a:r>
              <a:rPr lang="en-US" sz="3600" b="1" dirty="0" err="1">
                <a:solidFill>
                  <a:schemeClr val="dk1"/>
                </a:solidFill>
                <a:latin typeface="Lato" panose="020F0502020204030203"/>
                <a:ea typeface="Lato" panose="020F0502020204030203"/>
                <a:cs typeface="Lato" panose="020F0502020204030203"/>
                <a:sym typeface="Lato" panose="020F0502020204030203"/>
              </a:rPr>
              <a:t>Quiénes</a:t>
            </a:r>
            <a:r>
              <a:rPr lang="en-US" sz="3600" b="1" dirty="0">
                <a:solidFill>
                  <a:schemeClr val="dk1"/>
                </a:solidFill>
                <a:latin typeface="Lato" panose="020F0502020204030203"/>
                <a:ea typeface="Lato" panose="020F0502020204030203"/>
                <a:cs typeface="Lato" panose="020F0502020204030203"/>
                <a:sym typeface="Lato" panose="020F0502020204030203"/>
              </a:rPr>
              <a:t> son </a:t>
            </a:r>
            <a:r>
              <a:rPr lang="en-US" sz="3600" b="1" dirty="0" err="1">
                <a:solidFill>
                  <a:schemeClr val="dk1"/>
                </a:solidFill>
                <a:latin typeface="Lato" panose="020F0502020204030203"/>
                <a:ea typeface="Lato" panose="020F0502020204030203"/>
                <a:cs typeface="Lato" panose="020F0502020204030203"/>
                <a:sym typeface="Lato" panose="020F0502020204030203"/>
              </a:rPr>
              <a:t>los</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personajes</a:t>
            </a:r>
            <a:r>
              <a:rPr lang="en-US" sz="3600" b="1" dirty="0">
                <a:solidFill>
                  <a:schemeClr val="dk1"/>
                </a:solidFill>
                <a:latin typeface="Lato" panose="020F0502020204030203"/>
                <a:ea typeface="Lato" panose="020F0502020204030203"/>
                <a:cs typeface="Lato" panose="020F0502020204030203"/>
                <a:sym typeface="Lato" panose="020F0502020204030203"/>
              </a:rPr>
              <a:t> de </a:t>
            </a:r>
            <a:r>
              <a:rPr lang="en-US" sz="3600" b="1" dirty="0" err="1">
                <a:solidFill>
                  <a:schemeClr val="dk1"/>
                </a:solidFill>
                <a:latin typeface="Lato" panose="020F0502020204030203"/>
                <a:ea typeface="Lato" panose="020F0502020204030203"/>
                <a:cs typeface="Lato" panose="020F0502020204030203"/>
                <a:sym typeface="Lato" panose="020F0502020204030203"/>
              </a:rPr>
              <a:t>esta</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historia</a:t>
            </a:r>
            <a:r>
              <a:rPr lang="en-US" sz="3600" b="1" dirty="0">
                <a:solidFill>
                  <a:schemeClr val="dk1"/>
                </a:solidFill>
                <a:latin typeface="Lato" panose="020F0502020204030203"/>
                <a:ea typeface="Lato" panose="020F0502020204030203"/>
                <a:cs typeface="Lato" panose="020F0502020204030203"/>
                <a:sym typeface="Lato" panose="020F0502020204030203"/>
              </a:rPr>
              <a:t>?</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rtl="0">
              <a:spcBef>
                <a:spcPts val="600"/>
              </a:spcBef>
              <a:spcAft>
                <a:spcPts val="0"/>
              </a:spcAft>
              <a:buNone/>
            </a:pPr>
            <a:endParaRPr sz="4000" dirty="0">
              <a:solidFill>
                <a:schemeClr val="dk1"/>
              </a:solidFill>
              <a:latin typeface="Lato" panose="020F0502020204030203"/>
              <a:ea typeface="Lato" panose="020F0502020204030203"/>
              <a:cs typeface="Lato" panose="020F0502020204030203"/>
              <a:sym typeface="Lato" panose="020F0502020204030203"/>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1" name="Google Shape;201;p8" descr="A green bird with leaves&#10;&#10;Description automatically generated"/>
          <p:cNvPicPr preferRelativeResize="0"/>
          <p:nvPr/>
        </p:nvPicPr>
        <p:blipFill rotWithShape="1">
          <a:blip r:embed="rId1"/>
          <a:srcRect/>
          <a:stretch>
            <a:fillRect/>
          </a:stretch>
        </p:blipFill>
        <p:spPr>
          <a:xfrm>
            <a:off x="10500489" y="289924"/>
            <a:ext cx="1399035" cy="117043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1" y="466248"/>
            <a:ext cx="8518403"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CONSIDERAR </a:t>
            </a:r>
            <a:r>
              <a:rPr lang="en-US" sz="3600" dirty="0">
                <a:solidFill>
                  <a:schemeClr val="tx1"/>
                </a:solidFill>
                <a:latin typeface="Lato" panose="020F0502020204030203"/>
                <a:ea typeface="Lato" panose="020F0502020204030203"/>
                <a:cs typeface="Lato" panose="020F0502020204030203"/>
                <a:sym typeface="Lato" panose="020F0502020204030203"/>
              </a:rPr>
              <a:t> (</a:t>
            </a:r>
            <a:r>
              <a:rPr lang="en-US" sz="3600" dirty="0" err="1">
                <a:solidFill>
                  <a:schemeClr val="tx1"/>
                </a:solidFill>
                <a:latin typeface="Lato" panose="020F0502020204030203"/>
                <a:ea typeface="Lato" panose="020F0502020204030203"/>
                <a:cs typeface="Lato" panose="020F0502020204030203"/>
                <a:sym typeface="Lato" panose="020F0502020204030203"/>
              </a:rPr>
              <a:t>Génesis</a:t>
            </a:r>
            <a:r>
              <a:rPr lang="en-US" sz="3600" dirty="0">
                <a:solidFill>
                  <a:schemeClr val="tx1"/>
                </a:solidFill>
                <a:latin typeface="Lato" panose="020F0502020204030203"/>
                <a:ea typeface="Lato" panose="020F0502020204030203"/>
                <a:cs typeface="Lato" panose="020F0502020204030203"/>
                <a:sym typeface="Lato" panose="020F0502020204030203"/>
              </a:rPr>
              <a:t> 1:26-2:25) </a:t>
            </a:r>
            <a:endParaRPr sz="36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3231614"/>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panose="020F0502020204030203"/>
                <a:ea typeface="Lato" panose="020F0502020204030203"/>
                <a:cs typeface="Lato" panose="020F0502020204030203"/>
                <a:sym typeface="Lato" panose="020F0502020204030203"/>
              </a:rPr>
              <a:t>¿</a:t>
            </a:r>
            <a:r>
              <a:rPr lang="en-US" sz="3600" dirty="0" err="1">
                <a:solidFill>
                  <a:schemeClr val="dk1"/>
                </a:solidFill>
                <a:latin typeface="Lato" panose="020F0502020204030203"/>
                <a:ea typeface="Lato" panose="020F0502020204030203"/>
                <a:cs typeface="Lato" panose="020F0502020204030203"/>
                <a:sym typeface="Lato" panose="020F0502020204030203"/>
              </a:rPr>
              <a:t>Quiénes</a:t>
            </a:r>
            <a:r>
              <a:rPr lang="en-US" sz="3600" dirty="0">
                <a:solidFill>
                  <a:schemeClr val="dk1"/>
                </a:solidFill>
                <a:latin typeface="Lato" panose="020F0502020204030203"/>
                <a:ea typeface="Lato" panose="020F0502020204030203"/>
                <a:cs typeface="Lato" panose="020F0502020204030203"/>
                <a:sym typeface="Lato" panose="020F0502020204030203"/>
              </a:rPr>
              <a:t> son </a:t>
            </a:r>
            <a:r>
              <a:rPr lang="en-US" sz="3600" dirty="0" err="1">
                <a:solidFill>
                  <a:schemeClr val="dk1"/>
                </a:solidFill>
                <a:latin typeface="Lato" panose="020F0502020204030203"/>
                <a:ea typeface="Lato" panose="020F0502020204030203"/>
                <a:cs typeface="Lato" panose="020F0502020204030203"/>
                <a:sym typeface="Lato" panose="020F0502020204030203"/>
              </a:rPr>
              <a:t>los</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personajes</a:t>
            </a:r>
            <a:r>
              <a:rPr lang="en-US" sz="3600" dirty="0">
                <a:solidFill>
                  <a:schemeClr val="dk1"/>
                </a:solidFill>
                <a:latin typeface="Lato" panose="020F0502020204030203"/>
                <a:ea typeface="Lato" panose="020F0502020204030203"/>
                <a:cs typeface="Lato" panose="020F0502020204030203"/>
                <a:sym typeface="Lato" panose="020F0502020204030203"/>
              </a:rPr>
              <a:t> de </a:t>
            </a:r>
            <a:r>
              <a:rPr lang="en-US" sz="3600" dirty="0" err="1">
                <a:solidFill>
                  <a:schemeClr val="dk1"/>
                </a:solidFill>
                <a:latin typeface="Lato" panose="020F0502020204030203"/>
                <a:ea typeface="Lato" panose="020F0502020204030203"/>
                <a:cs typeface="Lato" panose="020F0502020204030203"/>
                <a:sym typeface="Lato" panose="020F0502020204030203"/>
              </a:rPr>
              <a:t>esta</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historia</a:t>
            </a:r>
            <a:r>
              <a:rPr lang="en-US" sz="3600" dirty="0">
                <a:solidFill>
                  <a:schemeClr val="dk1"/>
                </a:solidFill>
                <a:latin typeface="Lato" panose="020F0502020204030203"/>
                <a:ea typeface="Lato" panose="020F0502020204030203"/>
                <a:cs typeface="Lato" panose="020F0502020204030203"/>
                <a:sym typeface="Lato" panose="020F0502020204030203"/>
              </a:rPr>
              <a:t>?</a:t>
            </a:r>
            <a:endParaRPr lang="en-US" sz="3600" dirty="0">
              <a:solidFill>
                <a:schemeClr val="dk1"/>
              </a:solidFill>
              <a:latin typeface="Lato" panose="020F0502020204030203"/>
              <a:ea typeface="Lato" panose="020F0502020204030203"/>
              <a:cs typeface="Lato" panose="020F0502020204030203"/>
              <a:sym typeface="Lato" panose="020F0502020204030203"/>
            </a:endParaRPr>
          </a:p>
          <a:p>
            <a:pPr marL="742950" indent="-742950">
              <a:spcBef>
                <a:spcPts val="600"/>
              </a:spcBef>
              <a:buFont typeface="Arial" panose="020B0604020202020204"/>
              <a:buAutoNum type="arabicPeriod"/>
            </a:pPr>
            <a:r>
              <a:rPr lang="es-ES" sz="3600" b="1" dirty="0">
                <a:solidFill>
                  <a:srgbClr val="000000"/>
                </a:solidFill>
                <a:effectLst/>
                <a:latin typeface="Calibri" panose="020F0502020204030204" pitchFamily="34" charset="0"/>
                <a:ea typeface="Times New Roman" panose="02020603050405020304" pitchFamily="18" charset="0"/>
              </a:rPr>
              <a:t>¿Cuáles son los objetos (o animales) de esta historia? </a:t>
            </a:r>
            <a:endParaRPr lang="es-ES" sz="3600" b="1" dirty="0">
              <a:solidFill>
                <a:srgbClr val="000000"/>
              </a:solidFill>
              <a:effectLst/>
              <a:latin typeface="Calibri" panose="020F0502020204030204" pitchFamily="34" charset="0"/>
              <a:ea typeface="Times New Roman" panose="02020603050405020304" pitchFamily="18" charset="0"/>
            </a:endParaRPr>
          </a:p>
          <a:p>
            <a:pPr>
              <a:spcBef>
                <a:spcPts val="600"/>
              </a:spcBef>
            </a:pP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rtl="0">
              <a:spcBef>
                <a:spcPts val="600"/>
              </a:spcBef>
              <a:spcAft>
                <a:spcPts val="0"/>
              </a:spcAft>
              <a:buNone/>
            </a:pPr>
            <a:endParaRPr sz="4000" dirty="0">
              <a:solidFill>
                <a:schemeClr val="dk1"/>
              </a:solidFill>
              <a:latin typeface="Lato" panose="020F0502020204030203"/>
              <a:ea typeface="Lato" panose="020F0502020204030203"/>
              <a:cs typeface="Lato" panose="020F0502020204030203"/>
              <a:sym typeface="Lato" panose="020F0502020204030203"/>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1" name="Google Shape;201;p8" descr="A green bird with leaves&#10;&#10;Description automatically generated"/>
          <p:cNvPicPr preferRelativeResize="0"/>
          <p:nvPr/>
        </p:nvPicPr>
        <p:blipFill rotWithShape="1">
          <a:blip r:embed="rId1"/>
          <a:srcRect/>
          <a:stretch>
            <a:fillRect/>
          </a:stretch>
        </p:blipFill>
        <p:spPr>
          <a:xfrm>
            <a:off x="10500489" y="289924"/>
            <a:ext cx="1399035" cy="117043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1" y="466248"/>
            <a:ext cx="8404103"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CONSIDERAR</a:t>
            </a:r>
            <a:r>
              <a:rPr lang="en-US" sz="3600" dirty="0">
                <a:solidFill>
                  <a:schemeClr val="tx1"/>
                </a:solidFill>
                <a:latin typeface="Lato" panose="020F0502020204030203"/>
                <a:ea typeface="Lato" panose="020F0502020204030203"/>
                <a:cs typeface="Lato" panose="020F0502020204030203"/>
                <a:sym typeface="Lato" panose="020F0502020204030203"/>
              </a:rPr>
              <a:t> (</a:t>
            </a:r>
            <a:r>
              <a:rPr lang="en-US" sz="3600" dirty="0" err="1">
                <a:solidFill>
                  <a:schemeClr val="tx1"/>
                </a:solidFill>
                <a:latin typeface="Lato" panose="020F0502020204030203"/>
                <a:ea typeface="Lato" panose="020F0502020204030203"/>
                <a:cs typeface="Lato" panose="020F0502020204030203"/>
                <a:sym typeface="Lato" panose="020F0502020204030203"/>
              </a:rPr>
              <a:t>Génesis</a:t>
            </a:r>
            <a:r>
              <a:rPr lang="en-US" sz="3600" dirty="0">
                <a:solidFill>
                  <a:schemeClr val="tx1"/>
                </a:solidFill>
                <a:latin typeface="Lato" panose="020F0502020204030203"/>
                <a:ea typeface="Lato" panose="020F0502020204030203"/>
                <a:cs typeface="Lato" panose="020F0502020204030203"/>
                <a:sym typeface="Lato" panose="020F0502020204030203"/>
              </a:rPr>
              <a:t> 1:26-2:25)  </a:t>
            </a:r>
            <a:endParaRPr sz="36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3862555"/>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panose="020F0502020204030203"/>
                <a:ea typeface="Lato" panose="020F0502020204030203"/>
                <a:cs typeface="Lato" panose="020F0502020204030203"/>
                <a:sym typeface="Lato" panose="020F0502020204030203"/>
              </a:rPr>
              <a:t>¿</a:t>
            </a:r>
            <a:r>
              <a:rPr lang="en-US" sz="3600" dirty="0" err="1">
                <a:solidFill>
                  <a:schemeClr val="dk1"/>
                </a:solidFill>
                <a:latin typeface="Lato" panose="020F0502020204030203"/>
                <a:ea typeface="Lato" panose="020F0502020204030203"/>
                <a:cs typeface="Lato" panose="020F0502020204030203"/>
                <a:sym typeface="Lato" panose="020F0502020204030203"/>
              </a:rPr>
              <a:t>Quiénes</a:t>
            </a:r>
            <a:r>
              <a:rPr lang="en-US" sz="3600" dirty="0">
                <a:solidFill>
                  <a:schemeClr val="dk1"/>
                </a:solidFill>
                <a:latin typeface="Lato" panose="020F0502020204030203"/>
                <a:ea typeface="Lato" panose="020F0502020204030203"/>
                <a:cs typeface="Lato" panose="020F0502020204030203"/>
                <a:sym typeface="Lato" panose="020F0502020204030203"/>
              </a:rPr>
              <a:t> son </a:t>
            </a:r>
            <a:r>
              <a:rPr lang="en-US" sz="3600" dirty="0" err="1">
                <a:solidFill>
                  <a:schemeClr val="dk1"/>
                </a:solidFill>
                <a:latin typeface="Lato" panose="020F0502020204030203"/>
                <a:ea typeface="Lato" panose="020F0502020204030203"/>
                <a:cs typeface="Lato" panose="020F0502020204030203"/>
                <a:sym typeface="Lato" panose="020F0502020204030203"/>
              </a:rPr>
              <a:t>los</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personajes</a:t>
            </a:r>
            <a:r>
              <a:rPr lang="en-US" sz="3600" dirty="0">
                <a:solidFill>
                  <a:schemeClr val="dk1"/>
                </a:solidFill>
                <a:latin typeface="Lato" panose="020F0502020204030203"/>
                <a:ea typeface="Lato" panose="020F0502020204030203"/>
                <a:cs typeface="Lato" panose="020F0502020204030203"/>
                <a:sym typeface="Lato" panose="020F0502020204030203"/>
              </a:rPr>
              <a:t> de </a:t>
            </a:r>
            <a:r>
              <a:rPr lang="en-US" sz="3600" dirty="0" err="1">
                <a:solidFill>
                  <a:schemeClr val="dk1"/>
                </a:solidFill>
                <a:latin typeface="Lato" panose="020F0502020204030203"/>
                <a:ea typeface="Lato" panose="020F0502020204030203"/>
                <a:cs typeface="Lato" panose="020F0502020204030203"/>
                <a:sym typeface="Lato" panose="020F0502020204030203"/>
              </a:rPr>
              <a:t>esta</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historia</a:t>
            </a:r>
            <a:r>
              <a:rPr lang="en-US" sz="3600" dirty="0">
                <a:solidFill>
                  <a:schemeClr val="dk1"/>
                </a:solidFill>
                <a:latin typeface="Lato" panose="020F0502020204030203"/>
                <a:ea typeface="Lato" panose="020F0502020204030203"/>
                <a:cs typeface="Lato" panose="020F0502020204030203"/>
                <a:sym typeface="Lato" panose="020F0502020204030203"/>
              </a:rPr>
              <a:t>?</a:t>
            </a:r>
            <a:endParaRPr lang="en-US" sz="3600" dirty="0">
              <a:solidFill>
                <a:schemeClr val="dk1"/>
              </a:solidFill>
              <a:latin typeface="Lato" panose="020F0502020204030203"/>
              <a:ea typeface="Lato" panose="020F0502020204030203"/>
              <a:cs typeface="Lato" panose="020F0502020204030203"/>
              <a:sym typeface="Lato" panose="020F0502020204030203"/>
            </a:endParaRPr>
          </a:p>
          <a:p>
            <a:pPr marL="742950" indent="-742950">
              <a:spcBef>
                <a:spcPts val="600"/>
              </a:spcBef>
              <a:buFont typeface="Arial" panose="020B0604020202020204"/>
              <a:buAutoNum type="arabicPeriod"/>
            </a:pPr>
            <a:r>
              <a:rPr lang="es-ES" sz="3600" dirty="0">
                <a:solidFill>
                  <a:srgbClr val="000000"/>
                </a:solidFill>
                <a:effectLst/>
                <a:latin typeface="Calibri" panose="020F0502020204030204" pitchFamily="34" charset="0"/>
                <a:ea typeface="Times New Roman" panose="02020603050405020304" pitchFamily="18" charset="0"/>
              </a:rPr>
              <a:t>¿Cuáles son los objetos (o animales) de esta historia? </a:t>
            </a:r>
            <a:endParaRPr lang="es-ES" sz="3600" dirty="0">
              <a:solidFill>
                <a:srgbClr val="000000"/>
              </a:solidFill>
              <a:effectLst/>
              <a:latin typeface="Calibri" panose="020F0502020204030204" pitchFamily="34" charset="0"/>
              <a:ea typeface="Times New Roman" panose="02020603050405020304" pitchFamily="18" charset="0"/>
            </a:endParaRPr>
          </a:p>
          <a:p>
            <a:pPr marL="742950" indent="-742950">
              <a:spcBef>
                <a:spcPts val="600"/>
              </a:spcBef>
              <a:buFont typeface="Arial" panose="020B0604020202020204"/>
              <a:buAutoNum type="arabicPeriod"/>
            </a:pPr>
            <a:r>
              <a:rPr lang="es-ES" sz="3600" b="1" dirty="0">
                <a:solidFill>
                  <a:srgbClr val="000000"/>
                </a:solidFill>
                <a:effectLst/>
                <a:latin typeface="Calibri" panose="020F0502020204030204" pitchFamily="34" charset="0"/>
                <a:ea typeface="Times New Roman" panose="02020603050405020304" pitchFamily="18" charset="0"/>
              </a:rPr>
              <a:t>¿Dónde ocurrió la historia? </a:t>
            </a: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panose="020B0604020202020204"/>
              <a:buAutoNum type="arabicPeriod"/>
            </a:pP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rtl="0">
              <a:spcBef>
                <a:spcPts val="600"/>
              </a:spcBef>
              <a:spcAft>
                <a:spcPts val="0"/>
              </a:spcAft>
              <a:buNone/>
            </a:pPr>
            <a:endParaRPr sz="4000" dirty="0">
              <a:solidFill>
                <a:schemeClr val="dk1"/>
              </a:solidFill>
              <a:latin typeface="Lato" panose="020F0502020204030203"/>
              <a:ea typeface="Lato" panose="020F0502020204030203"/>
              <a:cs typeface="Lato" panose="020F0502020204030203"/>
              <a:sym typeface="Lato" panose="020F0502020204030203"/>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1" name="Google Shape;201;p8" descr="A green bird with leaves&#10;&#10;Description automatically generated"/>
          <p:cNvPicPr preferRelativeResize="0"/>
          <p:nvPr/>
        </p:nvPicPr>
        <p:blipFill rotWithShape="1">
          <a:blip r:embed="rId1"/>
          <a:srcRect/>
          <a:stretch>
            <a:fillRect/>
          </a:stretch>
        </p:blipFill>
        <p:spPr>
          <a:xfrm>
            <a:off x="10500489" y="289924"/>
            <a:ext cx="1399035" cy="117043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2" y="466248"/>
            <a:ext cx="837552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CONSIDERAR</a:t>
            </a:r>
            <a:r>
              <a:rPr lang="en-US" sz="3600" dirty="0">
                <a:solidFill>
                  <a:schemeClr val="tx1"/>
                </a:solidFill>
                <a:latin typeface="Lato" panose="020F0502020204030203"/>
                <a:ea typeface="Lato" panose="020F0502020204030203"/>
                <a:cs typeface="Lato" panose="020F0502020204030203"/>
                <a:sym typeface="Lato" panose="020F0502020204030203"/>
              </a:rPr>
              <a:t> (</a:t>
            </a:r>
            <a:r>
              <a:rPr lang="en-US" sz="3600" dirty="0" err="1">
                <a:solidFill>
                  <a:schemeClr val="tx1"/>
                </a:solidFill>
                <a:latin typeface="Lato" panose="020F0502020204030203"/>
                <a:ea typeface="Lato" panose="020F0502020204030203"/>
                <a:cs typeface="Lato" panose="020F0502020204030203"/>
                <a:sym typeface="Lato" panose="020F0502020204030203"/>
              </a:rPr>
              <a:t>Génesis</a:t>
            </a:r>
            <a:r>
              <a:rPr lang="en-US" sz="3600" dirty="0">
                <a:solidFill>
                  <a:schemeClr val="tx1"/>
                </a:solidFill>
                <a:latin typeface="Lato" panose="020F0502020204030203"/>
                <a:ea typeface="Lato" panose="020F0502020204030203"/>
                <a:cs typeface="Lato" panose="020F0502020204030203"/>
                <a:sym typeface="Lato" panose="020F0502020204030203"/>
              </a:rPr>
              <a:t> 1:26-2:25) </a:t>
            </a:r>
            <a:endParaRPr sz="36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5124439"/>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Quiénes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son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los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personajes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de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esta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endPar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endParaRPr>
          </a:p>
          <a:p>
            <a:pPr marL="742950" indent="-742950">
              <a:spcBef>
                <a:spcPts val="600"/>
              </a:spcBef>
              <a:buFont typeface="Arial" panose="020B0604020202020204"/>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¿Cuáles son los objetos (o animales) de esta historia? </a:t>
            </a:r>
            <a:endPar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42950" indent="-742950">
              <a:spcBef>
                <a:spcPts val="600"/>
              </a:spcBef>
              <a:buFont typeface="Arial" panose="020B0604020202020204"/>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¿Dónde ocurrió la historia? </a:t>
            </a:r>
            <a:endPar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42950" indent="-742950">
              <a:spcBef>
                <a:spcPts val="600"/>
              </a:spcBef>
              <a:buFont typeface="Arial" panose="020B0604020202020204"/>
              <a:buAutoNum type="arabicPeriod"/>
            </a:pPr>
            <a:r>
              <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r>
              <a:rPr lang="en-US" sz="3600" b="1"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Cuándo</a:t>
            </a:r>
            <a:r>
              <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a:t>
            </a:r>
            <a:r>
              <a:rPr lang="en-US" sz="3600" b="1"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ocurrió</a:t>
            </a:r>
            <a:r>
              <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la </a:t>
            </a:r>
            <a:r>
              <a:rPr lang="en-US" sz="3600" b="1"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historia</a:t>
            </a:r>
            <a:r>
              <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endPar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endParaRPr>
          </a:p>
          <a:p>
            <a:pPr marL="742950" indent="-742950">
              <a:spcBef>
                <a:spcPts val="600"/>
              </a:spcBef>
              <a:buFont typeface="Arial" panose="020B0604020202020204"/>
              <a:buAutoNum type="arabicPeriod"/>
            </a:pP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panose="020B0604020202020204"/>
              <a:buAutoNum type="arabicPeriod"/>
            </a:pP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rtl="0">
              <a:spcBef>
                <a:spcPts val="600"/>
              </a:spcBef>
              <a:spcAft>
                <a:spcPts val="0"/>
              </a:spcAft>
              <a:buNone/>
            </a:pPr>
            <a:endParaRPr sz="4000" dirty="0">
              <a:solidFill>
                <a:schemeClr val="dk1"/>
              </a:solidFill>
              <a:latin typeface="Lato" panose="020F0502020204030203"/>
              <a:ea typeface="Lato" panose="020F0502020204030203"/>
              <a:cs typeface="Lato" panose="020F0502020204030203"/>
              <a:sym typeface="Lato" panose="020F0502020204030203"/>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1" name="Google Shape;201;p8" descr="A green bird with leaves&#10;&#10;Description automatically generated"/>
          <p:cNvPicPr preferRelativeResize="0"/>
          <p:nvPr/>
        </p:nvPicPr>
        <p:blipFill rotWithShape="1">
          <a:blip r:embed="rId1"/>
          <a:srcRect/>
          <a:stretch>
            <a:fillRect/>
          </a:stretch>
        </p:blipFill>
        <p:spPr>
          <a:xfrm>
            <a:off x="10500489" y="289924"/>
            <a:ext cx="1399035" cy="117043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2" y="466248"/>
            <a:ext cx="848982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CONSIDERAR</a:t>
            </a:r>
            <a:r>
              <a:rPr lang="en-US" sz="3600" dirty="0">
                <a:solidFill>
                  <a:schemeClr val="tx1"/>
                </a:solidFill>
                <a:latin typeface="Lato" panose="020F0502020204030203"/>
                <a:ea typeface="Lato" panose="020F0502020204030203"/>
                <a:cs typeface="Lato" panose="020F0502020204030203"/>
                <a:sym typeface="Lato" panose="020F0502020204030203"/>
              </a:rPr>
              <a:t> (</a:t>
            </a:r>
            <a:r>
              <a:rPr lang="en-US" sz="3600" dirty="0" err="1">
                <a:solidFill>
                  <a:schemeClr val="tx1"/>
                </a:solidFill>
                <a:latin typeface="Lato" panose="020F0502020204030203"/>
                <a:ea typeface="Lato" panose="020F0502020204030203"/>
                <a:cs typeface="Lato" panose="020F0502020204030203"/>
                <a:sym typeface="Lato" panose="020F0502020204030203"/>
              </a:rPr>
              <a:t>Génesis</a:t>
            </a:r>
            <a:r>
              <a:rPr lang="en-US" sz="3600" dirty="0">
                <a:solidFill>
                  <a:schemeClr val="tx1"/>
                </a:solidFill>
                <a:latin typeface="Lato" panose="020F0502020204030203"/>
                <a:ea typeface="Lato" panose="020F0502020204030203"/>
                <a:cs typeface="Lato" panose="020F0502020204030203"/>
                <a:sym typeface="Lato" panose="020F0502020204030203"/>
              </a:rPr>
              <a:t> 1:26-2:25) </a:t>
            </a:r>
            <a:endParaRPr sz="36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6386323"/>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Quiénes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son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los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personajes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de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esta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endPar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endParaRPr>
          </a:p>
          <a:p>
            <a:pPr marL="742950" indent="-742950">
              <a:spcBef>
                <a:spcPts val="600"/>
              </a:spcBef>
              <a:buFont typeface="Arial" panose="020B0604020202020204"/>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¿Cuáles son los objetos (o animales) de esta historia? </a:t>
            </a:r>
            <a:endPar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42950" indent="-742950">
              <a:spcBef>
                <a:spcPts val="600"/>
              </a:spcBef>
              <a:buFont typeface="Arial" panose="020B0604020202020204"/>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¿Dónde ocurrió la historia? </a:t>
            </a:r>
            <a:endPar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42950" indent="-742950">
              <a:spcBef>
                <a:spcPts val="600"/>
              </a:spcBef>
              <a:buFont typeface="Arial" panose="020B0604020202020204"/>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Cuándo</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ocurrió</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la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endPar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endParaRPr>
          </a:p>
          <a:p>
            <a:pPr marL="742950" indent="-742950">
              <a:spcBef>
                <a:spcPts val="600"/>
              </a:spcBef>
              <a:buFont typeface="Arial" panose="020B0604020202020204"/>
              <a:buAutoNum type="arabicPeriod"/>
            </a:pPr>
            <a:r>
              <a:rPr lang="en-US" sz="3600" b="1" dirty="0">
                <a:solidFill>
                  <a:schemeClr val="dk1"/>
                </a:solidFill>
                <a:latin typeface="Lato" panose="020F0502020204030203"/>
                <a:ea typeface="Lato" panose="020F0502020204030203"/>
                <a:cs typeface="Lato" panose="020F0502020204030203"/>
                <a:sym typeface="Lato" panose="020F0502020204030203"/>
              </a:rPr>
              <a:t>¿</a:t>
            </a:r>
            <a:r>
              <a:rPr lang="en-US" sz="3600" b="1" dirty="0" err="1">
                <a:solidFill>
                  <a:schemeClr val="dk1"/>
                </a:solidFill>
                <a:latin typeface="Lato" panose="020F0502020204030203"/>
                <a:ea typeface="Lato" panose="020F0502020204030203"/>
                <a:cs typeface="Lato" panose="020F0502020204030203"/>
                <a:sym typeface="Lato" panose="020F0502020204030203"/>
              </a:rPr>
              <a:t>Cuál</a:t>
            </a:r>
            <a:r>
              <a:rPr lang="en-US" sz="3600" b="1" dirty="0">
                <a:solidFill>
                  <a:schemeClr val="dk1"/>
                </a:solidFill>
                <a:latin typeface="Lato" panose="020F0502020204030203"/>
                <a:ea typeface="Lato" panose="020F0502020204030203"/>
                <a:cs typeface="Lato" panose="020F0502020204030203"/>
                <a:sym typeface="Lato" panose="020F0502020204030203"/>
              </a:rPr>
              <a:t> es </a:t>
            </a:r>
            <a:r>
              <a:rPr lang="en-US" sz="3600" b="1" dirty="0" err="1">
                <a:solidFill>
                  <a:schemeClr val="dk1"/>
                </a:solidFill>
                <a:latin typeface="Lato" panose="020F0502020204030203"/>
                <a:ea typeface="Lato" panose="020F0502020204030203"/>
                <a:cs typeface="Lato" panose="020F0502020204030203"/>
                <a:sym typeface="Lato" panose="020F0502020204030203"/>
              </a:rPr>
              <a:t>el</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problema</a:t>
            </a:r>
            <a:r>
              <a:rPr lang="en-US" sz="3600" b="1" dirty="0">
                <a:solidFill>
                  <a:schemeClr val="dk1"/>
                </a:solidFill>
                <a:latin typeface="Lato" panose="020F0502020204030203"/>
                <a:ea typeface="Lato" panose="020F0502020204030203"/>
                <a:cs typeface="Lato" panose="020F0502020204030203"/>
                <a:sym typeface="Lato" panose="020F0502020204030203"/>
              </a:rPr>
              <a:t>?</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a:spcBef>
                <a:spcPts val="600"/>
              </a:spcBef>
            </a:pPr>
            <a:endPar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endParaRPr>
          </a:p>
          <a:p>
            <a:pPr marL="742950" indent="-742950">
              <a:spcBef>
                <a:spcPts val="600"/>
              </a:spcBef>
              <a:buFont typeface="Arial" panose="020B0604020202020204"/>
              <a:buAutoNum type="arabicPeriod"/>
            </a:pP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panose="020B0604020202020204"/>
              <a:buAutoNum type="arabicPeriod"/>
            </a:pP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rtl="0">
              <a:spcBef>
                <a:spcPts val="600"/>
              </a:spcBef>
              <a:spcAft>
                <a:spcPts val="0"/>
              </a:spcAft>
              <a:buNone/>
            </a:pPr>
            <a:endParaRPr sz="4000" dirty="0">
              <a:solidFill>
                <a:schemeClr val="dk1"/>
              </a:solidFill>
              <a:latin typeface="Lato" panose="020F0502020204030203"/>
              <a:ea typeface="Lato" panose="020F0502020204030203"/>
              <a:cs typeface="Lato" panose="020F0502020204030203"/>
              <a:sym typeface="Lato" panose="020F0502020204030203"/>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1" name="Google Shape;201;p8" descr="A green bird with leaves&#10;&#10;Description automatically generated"/>
          <p:cNvPicPr preferRelativeResize="0"/>
          <p:nvPr/>
        </p:nvPicPr>
        <p:blipFill rotWithShape="1">
          <a:blip r:embed="rId1"/>
          <a:srcRect/>
          <a:stretch>
            <a:fillRect/>
          </a:stretch>
        </p:blipFill>
        <p:spPr>
          <a:xfrm>
            <a:off x="10500489" y="289924"/>
            <a:ext cx="1399035" cy="117043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2" y="466248"/>
            <a:ext cx="888987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CONSIDERAR</a:t>
            </a:r>
            <a:r>
              <a:rPr lang="en-US" sz="3600" dirty="0">
                <a:solidFill>
                  <a:schemeClr val="tx1"/>
                </a:solidFill>
                <a:latin typeface="Lato" panose="020F0502020204030203"/>
                <a:ea typeface="Lato" panose="020F0502020204030203"/>
                <a:cs typeface="Lato" panose="020F0502020204030203"/>
                <a:sym typeface="Lato" panose="020F0502020204030203"/>
              </a:rPr>
              <a:t> (</a:t>
            </a:r>
            <a:r>
              <a:rPr lang="en-US" sz="3600" dirty="0" err="1">
                <a:solidFill>
                  <a:schemeClr val="tx1"/>
                </a:solidFill>
                <a:latin typeface="Lato" panose="020F0502020204030203"/>
                <a:ea typeface="Lato" panose="020F0502020204030203"/>
                <a:cs typeface="Lato" panose="020F0502020204030203"/>
                <a:sym typeface="Lato" panose="020F0502020204030203"/>
              </a:rPr>
              <a:t>Génesis</a:t>
            </a:r>
            <a:r>
              <a:rPr lang="en-US" sz="3600" dirty="0">
                <a:solidFill>
                  <a:schemeClr val="tx1"/>
                </a:solidFill>
                <a:latin typeface="Lato" panose="020F0502020204030203"/>
                <a:ea typeface="Lato" panose="020F0502020204030203"/>
                <a:cs typeface="Lato" panose="020F0502020204030203"/>
                <a:sym typeface="Lato" panose="020F0502020204030203"/>
              </a:rPr>
              <a:t> 1:26-2:25) </a:t>
            </a:r>
            <a:endParaRPr sz="36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1902432"/>
            <a:ext cx="9994079" cy="7017265"/>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Quiénes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son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los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personajes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de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esta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endPar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endParaRPr>
          </a:p>
          <a:p>
            <a:pPr marL="742950" indent="-742950">
              <a:spcBef>
                <a:spcPts val="600"/>
              </a:spcBef>
              <a:buFont typeface="Arial" panose="020B0604020202020204"/>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¿Cuáles son los objetos (o animales) de esta historia? </a:t>
            </a:r>
            <a:endPar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42950" indent="-742950">
              <a:spcBef>
                <a:spcPts val="600"/>
              </a:spcBef>
              <a:buFont typeface="Arial" panose="020B0604020202020204"/>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¿Dónde ocurrió la historia? </a:t>
            </a:r>
            <a:endPar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42950" indent="-742950">
              <a:spcBef>
                <a:spcPts val="600"/>
              </a:spcBef>
              <a:buFont typeface="Arial" panose="020B0604020202020204"/>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Cuándo</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ocurrió</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la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endPar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endParaRPr>
          </a:p>
          <a:p>
            <a:pPr marL="742950" indent="-742950">
              <a:spcBef>
                <a:spcPts val="600"/>
              </a:spcBef>
              <a:buFont typeface="Arial" panose="020B0604020202020204"/>
              <a:buAutoNum type="arabicPeriod"/>
            </a:pPr>
            <a:r>
              <a:rPr lang="en-US" sz="3600" dirty="0">
                <a:solidFill>
                  <a:schemeClr val="dk1"/>
                </a:solidFill>
                <a:latin typeface="Lato" panose="020F0502020204030203"/>
                <a:ea typeface="Lato" panose="020F0502020204030203"/>
                <a:cs typeface="Lato" panose="020F0502020204030203"/>
                <a:sym typeface="Lato" panose="020F0502020204030203"/>
              </a:rPr>
              <a:t>¿</a:t>
            </a:r>
            <a:r>
              <a:rPr lang="en-US" sz="3600" dirty="0" err="1">
                <a:solidFill>
                  <a:schemeClr val="dk1"/>
                </a:solidFill>
                <a:latin typeface="Lato" panose="020F0502020204030203"/>
                <a:ea typeface="Lato" panose="020F0502020204030203"/>
                <a:cs typeface="Lato" panose="020F0502020204030203"/>
                <a:sym typeface="Lato" panose="020F0502020204030203"/>
              </a:rPr>
              <a:t>Cuál</a:t>
            </a:r>
            <a:r>
              <a:rPr lang="en-US" sz="3600" dirty="0">
                <a:solidFill>
                  <a:schemeClr val="dk1"/>
                </a:solidFill>
                <a:latin typeface="Lato" panose="020F0502020204030203"/>
                <a:ea typeface="Lato" panose="020F0502020204030203"/>
                <a:cs typeface="Lato" panose="020F0502020204030203"/>
                <a:sym typeface="Lato" panose="020F0502020204030203"/>
              </a:rPr>
              <a:t> es </a:t>
            </a:r>
            <a:r>
              <a:rPr lang="en-US" sz="3600" dirty="0" err="1">
                <a:solidFill>
                  <a:schemeClr val="dk1"/>
                </a:solidFill>
                <a:latin typeface="Lato" panose="020F0502020204030203"/>
                <a:ea typeface="Lato" panose="020F0502020204030203"/>
                <a:cs typeface="Lato" panose="020F0502020204030203"/>
                <a:sym typeface="Lato" panose="020F0502020204030203"/>
              </a:rPr>
              <a:t>el</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problema</a:t>
            </a:r>
            <a:r>
              <a:rPr lang="en-US" sz="3600" dirty="0">
                <a:solidFill>
                  <a:schemeClr val="dk1"/>
                </a:solidFill>
                <a:latin typeface="Lato" panose="020F0502020204030203"/>
                <a:ea typeface="Lato" panose="020F0502020204030203"/>
                <a:cs typeface="Lato" panose="020F0502020204030203"/>
                <a:sym typeface="Lato" panose="020F0502020204030203"/>
              </a:rPr>
              <a:t>?</a:t>
            </a:r>
            <a:endParaRPr lang="en-US" sz="3600" dirty="0">
              <a:solidFill>
                <a:schemeClr val="dk1"/>
              </a:solidFill>
              <a:latin typeface="Lato" panose="020F0502020204030203"/>
              <a:ea typeface="Lato" panose="020F0502020204030203"/>
              <a:cs typeface="Lato" panose="020F0502020204030203"/>
              <a:sym typeface="Lato" panose="020F0502020204030203"/>
            </a:endParaRPr>
          </a:p>
          <a:p>
            <a:pPr marL="742950" indent="-742950">
              <a:spcBef>
                <a:spcPts val="600"/>
              </a:spcBef>
              <a:buFont typeface="Arial" panose="020B0604020202020204"/>
              <a:buAutoNum type="arabicPeriod"/>
            </a:pPr>
            <a:r>
              <a:rPr lang="en-US" sz="3600" b="1" dirty="0">
                <a:solidFill>
                  <a:schemeClr val="dk1"/>
                </a:solidFill>
                <a:latin typeface="Lato" panose="020F0502020204030203"/>
                <a:ea typeface="Lato" panose="020F0502020204030203"/>
                <a:cs typeface="Lato" panose="020F0502020204030203"/>
                <a:sym typeface="Lato" panose="020F0502020204030203"/>
              </a:rPr>
              <a:t>¿Se </a:t>
            </a:r>
            <a:r>
              <a:rPr lang="en-US" sz="3600" b="1" dirty="0" err="1">
                <a:solidFill>
                  <a:schemeClr val="dk1"/>
                </a:solidFill>
                <a:latin typeface="Lato" panose="020F0502020204030203"/>
                <a:ea typeface="Lato" panose="020F0502020204030203"/>
                <a:cs typeface="Lato" panose="020F0502020204030203"/>
                <a:sym typeface="Lato" panose="020F0502020204030203"/>
              </a:rPr>
              <a:t>resuelve</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el</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problema</a:t>
            </a:r>
            <a:r>
              <a:rPr lang="en-US" sz="3600" b="1" dirty="0">
                <a:solidFill>
                  <a:schemeClr val="dk1"/>
                </a:solidFill>
                <a:latin typeface="Lato" panose="020F0502020204030203"/>
                <a:ea typeface="Lato" panose="020F0502020204030203"/>
                <a:cs typeface="Lato" panose="020F0502020204030203"/>
                <a:sym typeface="Lato" panose="020F0502020204030203"/>
              </a:rPr>
              <a:t>?</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a:spcBef>
                <a:spcPts val="600"/>
              </a:spcBef>
            </a:pPr>
            <a:endPar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endParaRPr>
          </a:p>
          <a:p>
            <a:pPr marL="742950" indent="-742950">
              <a:spcBef>
                <a:spcPts val="600"/>
              </a:spcBef>
              <a:buFont typeface="Arial" panose="020B0604020202020204"/>
              <a:buAutoNum type="arabicPeriod"/>
            </a:pP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panose="020B0604020202020204"/>
              <a:buAutoNum type="arabicPeriod"/>
            </a:pP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rtl="0">
              <a:spcBef>
                <a:spcPts val="600"/>
              </a:spcBef>
              <a:spcAft>
                <a:spcPts val="0"/>
              </a:spcAft>
              <a:buNone/>
            </a:pPr>
            <a:endParaRPr sz="4000" dirty="0">
              <a:solidFill>
                <a:schemeClr val="dk1"/>
              </a:solidFill>
              <a:latin typeface="Lato" panose="020F0502020204030203"/>
              <a:ea typeface="Lato" panose="020F0502020204030203"/>
              <a:cs typeface="Lato" panose="020F0502020204030203"/>
              <a:sym typeface="Lato" panose="020F0502020204030203"/>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1" name="Google Shape;201;p8" descr="A green bird with leaves&#10;&#10;Description automatically generated"/>
          <p:cNvPicPr preferRelativeResize="0"/>
          <p:nvPr/>
        </p:nvPicPr>
        <p:blipFill rotWithShape="1">
          <a:blip r:embed="rId1"/>
          <a:srcRect/>
          <a:stretch>
            <a:fillRect/>
          </a:stretch>
        </p:blipFill>
        <p:spPr>
          <a:xfrm>
            <a:off x="10500489" y="289924"/>
            <a:ext cx="1399035" cy="117043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6"/>
        <p:cNvGrpSpPr/>
        <p:nvPr/>
      </p:nvGrpSpPr>
      <p:grpSpPr>
        <a:xfrm>
          <a:off x="0" y="0"/>
          <a:ext cx="0" cy="0"/>
          <a:chOff x="0" y="0"/>
          <a:chExt cx="0" cy="0"/>
        </a:xfrm>
      </p:grpSpPr>
      <p:sp>
        <p:nvSpPr>
          <p:cNvPr id="347" name="Google Shape;347;g2ac1ba269cb_0_35"/>
          <p:cNvSpPr txBox="1"/>
          <p:nvPr/>
        </p:nvSpPr>
        <p:spPr>
          <a:xfrm>
            <a:off x="5838738" y="2050124"/>
            <a:ext cx="54780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Consolidar</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348" name="Google Shape;348;g2ac1ba269cb_0_35"/>
          <p:cNvCxnSpPr/>
          <p:nvPr/>
        </p:nvCxnSpPr>
        <p:spPr>
          <a:xfrm>
            <a:off x="4230827" y="3294976"/>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49" name="Google Shape;349;g2ac1ba269cb_0_35"/>
          <p:cNvSpPr txBox="1"/>
          <p:nvPr/>
        </p:nvSpPr>
        <p:spPr>
          <a:xfrm>
            <a:off x="5838738" y="3592694"/>
            <a:ext cx="4857300" cy="6909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888"/>
              <a:buFont typeface="Arial" panose="020B0604020202020204"/>
              <a:buNone/>
            </a:pPr>
            <a:r>
              <a:rPr lang="en-US" sz="3890">
                <a:solidFill>
                  <a:schemeClr val="dk1"/>
                </a:solidFill>
                <a:latin typeface="Lato" panose="020F0502020204030203"/>
                <a:ea typeface="Lato" panose="020F0502020204030203"/>
                <a:cs typeface="Lato" panose="020F0502020204030203"/>
                <a:sym typeface="Lato" panose="020F0502020204030203"/>
              </a:rPr>
              <a:t>Génesis 1:26-2:25</a:t>
            </a:r>
            <a:endParaRPr sz="4800" b="0" i="0" u="none" strike="noStrike" cap="none">
              <a:solidFill>
                <a:schemeClr val="dk1"/>
              </a:solidFill>
              <a:latin typeface="Lato" panose="020F0502020204030203"/>
              <a:ea typeface="Lato" panose="020F0502020204030203"/>
              <a:cs typeface="Lato" panose="020F0502020204030203"/>
              <a:sym typeface="Lato" panose="020F0502020204030203"/>
            </a:endParaRPr>
          </a:p>
        </p:txBody>
      </p:sp>
      <p:sp>
        <p:nvSpPr>
          <p:cNvPr id="351" name="Google Shape;351;g2ac1ba269cb_0_35"/>
          <p:cNvSpPr/>
          <p:nvPr/>
        </p:nvSpPr>
        <p:spPr>
          <a:xfrm>
            <a:off x="0" y="0"/>
            <a:ext cx="704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52" name="Google Shape;352;g2ac1ba269cb_0_35"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pic>
        <p:nvPicPr>
          <p:cNvPr id="353" name="Google Shape;353;g2ac1ba269cb_0_35"/>
          <p:cNvPicPr preferRelativeResize="0"/>
          <p:nvPr/>
        </p:nvPicPr>
        <p:blipFill rotWithShape="1">
          <a:blip r:embed="rId2"/>
          <a:srcRect l="4044" r="4044"/>
          <a:stretch>
            <a:fillRect/>
          </a:stretch>
        </p:blipFill>
        <p:spPr>
          <a:xfrm>
            <a:off x="1037477" y="1136927"/>
            <a:ext cx="4316100" cy="4316100"/>
          </a:xfrm>
          <a:prstGeom prst="roundRect">
            <a:avLst>
              <a:gd name="adj" fmla="val 4167"/>
            </a:avLst>
          </a:prstGeom>
          <a:solidFill>
            <a:srgbClr val="FFFFFF"/>
          </a:solidFill>
          <a:ln w="76200" cap="sq" cmpd="sng">
            <a:solidFill>
              <a:srgbClr val="EAEAEA"/>
            </a:solidFill>
            <a:prstDash val="solid"/>
            <a:miter lim="800000"/>
            <a:headEnd type="none" w="sm" len="sm"/>
            <a:tailEnd type="none" w="sm" len="sm"/>
          </a:ln>
        </p:spPr>
      </p:pic>
      <p:sp>
        <p:nvSpPr>
          <p:cNvPr id="354" name="Google Shape;354;g2ac1ba269cb_0_35"/>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18"/>
          <p:cNvSpPr txBox="1"/>
          <p:nvPr/>
        </p:nvSpPr>
        <p:spPr>
          <a:xfrm>
            <a:off x="2935891" y="71230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panose="020F0502020204030203"/>
                <a:ea typeface="Lato" panose="020F0502020204030203"/>
                <a:cs typeface="Lato" panose="020F0502020204030203"/>
                <a:sym typeface="Lato" panose="020F0502020204030203"/>
              </a:rPr>
              <a:t>Consolidar</a:t>
            </a:r>
            <a:r>
              <a:rPr lang="en-US" sz="4860" dirty="0">
                <a:solidFill>
                  <a:srgbClr val="009444"/>
                </a:solidFill>
                <a:latin typeface="Lato" panose="020F0502020204030203"/>
                <a:ea typeface="Lato" panose="020F0502020204030203"/>
                <a:cs typeface="Lato" panose="020F0502020204030203"/>
                <a:sym typeface="Lato" panose="020F0502020204030203"/>
              </a:rPr>
              <a:t> </a:t>
            </a:r>
            <a:r>
              <a:rPr lang="en-US" sz="3600" dirty="0">
                <a:solidFill>
                  <a:schemeClr val="tx1"/>
                </a:solidFill>
                <a:latin typeface="Lato" panose="020F0502020204030203"/>
                <a:ea typeface="Lato" panose="020F0502020204030203"/>
                <a:cs typeface="Lato" panose="020F0502020204030203"/>
                <a:sym typeface="Lato" panose="020F0502020204030203"/>
              </a:rPr>
              <a:t>(</a:t>
            </a:r>
            <a:r>
              <a:rPr lang="en-US" sz="3600" dirty="0" err="1">
                <a:solidFill>
                  <a:schemeClr val="tx1"/>
                </a:solidFill>
                <a:latin typeface="Lato" panose="020F0502020204030203"/>
                <a:ea typeface="Lato" panose="020F0502020204030203"/>
                <a:cs typeface="Lato" panose="020F0502020204030203"/>
                <a:sym typeface="Lato" panose="020F0502020204030203"/>
              </a:rPr>
              <a:t>Génesis</a:t>
            </a:r>
            <a:r>
              <a:rPr lang="en-US" sz="3600" dirty="0">
                <a:solidFill>
                  <a:schemeClr val="tx1"/>
                </a:solidFill>
                <a:latin typeface="Lato" panose="020F0502020204030203"/>
                <a:ea typeface="Lato" panose="020F0502020204030203"/>
                <a:cs typeface="Lato" panose="020F0502020204030203"/>
                <a:sym typeface="Lato" panose="020F0502020204030203"/>
              </a:rPr>
              <a:t> 1:26-2:25)  </a:t>
            </a:r>
            <a:endParaRPr lang="en-US" sz="3600" dirty="0">
              <a:solidFill>
                <a:schemeClr val="tx1"/>
              </a:solidFill>
              <a:latin typeface="Lato" panose="020F0502020204030203"/>
              <a:ea typeface="Lato" panose="020F0502020204030203"/>
              <a:cs typeface="Lato" panose="020F0502020204030203"/>
              <a:sym typeface="Lato" panose="020F0502020204030203"/>
            </a:endParaRP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93" name="Google Shape;393;p18"/>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602242" y="2890350"/>
            <a:ext cx="7432500"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chemeClr val="dk1"/>
                </a:solidFill>
                <a:latin typeface="Lato" panose="020F0502020204030203"/>
                <a:ea typeface="Lato" panose="020F0502020204030203"/>
                <a:cs typeface="Lato" panose="020F0502020204030203"/>
                <a:sym typeface="Lato" panose="020F0502020204030203"/>
              </a:rPr>
              <a:t>1. ¿</a:t>
            </a:r>
            <a:r>
              <a:rPr lang="en-US" sz="3600" b="1" dirty="0" err="1">
                <a:solidFill>
                  <a:schemeClr val="dk1"/>
                </a:solidFill>
                <a:latin typeface="Lato" panose="020F0502020204030203"/>
                <a:ea typeface="Lato" panose="020F0502020204030203"/>
                <a:cs typeface="Lato" panose="020F0502020204030203"/>
                <a:sym typeface="Lato" panose="020F0502020204030203"/>
              </a:rPr>
              <a:t>Cuál</a:t>
            </a:r>
            <a:r>
              <a:rPr lang="en-US" sz="3600" b="1" dirty="0">
                <a:solidFill>
                  <a:schemeClr val="dk1"/>
                </a:solidFill>
                <a:latin typeface="Lato" panose="020F0502020204030203"/>
                <a:ea typeface="Lato" panose="020F0502020204030203"/>
                <a:cs typeface="Lato" panose="020F0502020204030203"/>
                <a:sym typeface="Lato" panose="020F0502020204030203"/>
              </a:rPr>
              <a:t> es </a:t>
            </a:r>
            <a:r>
              <a:rPr lang="en-US" sz="3600" b="1" dirty="0" err="1">
                <a:solidFill>
                  <a:schemeClr val="dk1"/>
                </a:solidFill>
                <a:latin typeface="Lato" panose="020F0502020204030203"/>
                <a:ea typeface="Lato" panose="020F0502020204030203"/>
                <a:cs typeface="Lato" panose="020F0502020204030203"/>
                <a:sym typeface="Lato" panose="020F0502020204030203"/>
              </a:rPr>
              <a:t>el</a:t>
            </a:r>
            <a:r>
              <a:rPr lang="en-US" sz="3600" b="1" dirty="0">
                <a:solidFill>
                  <a:schemeClr val="dk1"/>
                </a:solidFill>
                <a:latin typeface="Lato" panose="020F0502020204030203"/>
                <a:ea typeface="Lato" panose="020F0502020204030203"/>
                <a:cs typeface="Lato" panose="020F0502020204030203"/>
                <a:sym typeface="Lato" panose="020F0502020204030203"/>
              </a:rPr>
              <a:t> punto principal de </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spcBef>
                <a:spcPts val="0"/>
              </a:spcBef>
              <a:spcAft>
                <a:spcPts val="0"/>
              </a:spcAft>
              <a:buNone/>
            </a:pPr>
            <a:r>
              <a:rPr lang="en-US" sz="3600" b="1" dirty="0">
                <a:solidFill>
                  <a:schemeClr val="dk1"/>
                </a:solidFill>
                <a:latin typeface="Lato" panose="020F0502020204030203"/>
                <a:ea typeface="Lato" panose="020F0502020204030203"/>
                <a:cs typeface="Lato" panose="020F0502020204030203"/>
                <a:sym typeface="Lato" panose="020F0502020204030203"/>
              </a:rPr>
              <a:t>     la </a:t>
            </a:r>
            <a:r>
              <a:rPr lang="en-US" sz="3600" b="1" dirty="0" err="1">
                <a:solidFill>
                  <a:schemeClr val="dk1"/>
                </a:solidFill>
                <a:latin typeface="Lato" panose="020F0502020204030203"/>
                <a:ea typeface="Lato" panose="020F0502020204030203"/>
                <a:cs typeface="Lato" panose="020F0502020204030203"/>
                <a:sym typeface="Lato" panose="020F0502020204030203"/>
              </a:rPr>
              <a:t>historia</a:t>
            </a:r>
            <a:r>
              <a:rPr lang="en-US" sz="3600" b="1" dirty="0">
                <a:solidFill>
                  <a:schemeClr val="dk1"/>
                </a:solidFill>
                <a:latin typeface="Lato" panose="020F0502020204030203"/>
                <a:ea typeface="Lato" panose="020F0502020204030203"/>
                <a:cs typeface="Lato" panose="020F0502020204030203"/>
                <a:sym typeface="Lato" panose="020F0502020204030203"/>
              </a:rPr>
              <a:t>?</a:t>
            </a:r>
            <a:endParaRPr sz="3600" b="1" dirty="0">
              <a:solidFill>
                <a:schemeClr val="dk1"/>
              </a:solidFill>
              <a:latin typeface="Lato" panose="020F0502020204030203"/>
              <a:ea typeface="Lato" panose="020F0502020204030203"/>
              <a:cs typeface="Lato" panose="020F0502020204030203"/>
              <a:sym typeface="Lato" panose="020F0502020204030203"/>
            </a:endParaRPr>
          </a:p>
        </p:txBody>
      </p:sp>
      <p:cxnSp>
        <p:nvCxnSpPr>
          <p:cNvPr id="2" name="Google Shape;402;p19"/>
          <p:cNvCxnSpPr/>
          <p:nvPr/>
        </p:nvCxnSpPr>
        <p:spPr>
          <a:xfrm>
            <a:off x="2961169" y="1804786"/>
            <a:ext cx="6269662" cy="0"/>
          </a:xfrm>
          <a:prstGeom prst="straightConnector1">
            <a:avLst/>
          </a:prstGeom>
          <a:noFill/>
          <a:ln w="38100" cap="flat" cmpd="sng">
            <a:solidFill>
              <a:srgbClr val="7F7F7F"/>
            </a:solidFill>
            <a:prstDash val="solid"/>
            <a:miter lim="800000"/>
            <a:headEnd type="none" w="sm" len="sm"/>
            <a:tailEnd type="none" w="sm" len="sm"/>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p4"/>
          <p:cNvSpPr txBox="1"/>
          <p:nvPr/>
        </p:nvSpPr>
        <p:spPr>
          <a:xfrm>
            <a:off x="3602241" y="819595"/>
            <a:ext cx="7152445"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Oración</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121" name="Google Shape;121;p4"/>
          <p:cNvCxnSpPr/>
          <p:nvPr/>
        </p:nvCxnSpPr>
        <p:spPr>
          <a:xfrm>
            <a:off x="3602241" y="2074387"/>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22" name="Google Shape;122;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24" name="Google Shape;124;p4"/>
          <p:cNvPicPr preferRelativeResize="0"/>
          <p:nvPr/>
        </p:nvPicPr>
        <p:blipFill rotWithShape="1">
          <a:blip r:embed="rId1"/>
          <a:srcRect/>
          <a:stretch>
            <a:fill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26" name="Google Shape;126;p4" descr="A green bird with leaves&#10;&#10;Description automatically generated"/>
          <p:cNvPicPr preferRelativeResize="0"/>
          <p:nvPr/>
        </p:nvPicPr>
        <p:blipFill rotWithShape="1">
          <a:blip r:embed="rId2"/>
          <a:srcRect/>
          <a:stretch>
            <a:fillRect/>
          </a:stretch>
        </p:blipFill>
        <p:spPr>
          <a:xfrm>
            <a:off x="10500489" y="289924"/>
            <a:ext cx="1399035" cy="117043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18"/>
          <p:cNvSpPr txBox="1"/>
          <p:nvPr/>
        </p:nvSpPr>
        <p:spPr>
          <a:xfrm>
            <a:off x="2935891" y="712308"/>
            <a:ext cx="8098851"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panose="020F0502020204030203"/>
                <a:ea typeface="Lato" panose="020F0502020204030203"/>
                <a:cs typeface="Lato" panose="020F0502020204030203"/>
                <a:sym typeface="Lato" panose="020F0502020204030203"/>
              </a:rPr>
              <a:t>Consolidar</a:t>
            </a:r>
            <a:r>
              <a:rPr lang="en-US" sz="4860" dirty="0">
                <a:solidFill>
                  <a:srgbClr val="009444"/>
                </a:solidFill>
                <a:latin typeface="Lato" panose="020F0502020204030203"/>
                <a:ea typeface="Lato" panose="020F0502020204030203"/>
                <a:cs typeface="Lato" panose="020F0502020204030203"/>
                <a:sym typeface="Lato" panose="020F0502020204030203"/>
              </a:rPr>
              <a:t> </a:t>
            </a:r>
            <a:r>
              <a:rPr lang="en-US" sz="3600" dirty="0">
                <a:solidFill>
                  <a:schemeClr val="tx1"/>
                </a:solidFill>
                <a:latin typeface="Lato" panose="020F0502020204030203"/>
                <a:ea typeface="Lato" panose="020F0502020204030203"/>
                <a:cs typeface="Lato" panose="020F0502020204030203"/>
                <a:sym typeface="Lato" panose="020F0502020204030203"/>
              </a:rPr>
              <a:t> (</a:t>
            </a:r>
            <a:r>
              <a:rPr lang="en-US" sz="3600" dirty="0" err="1">
                <a:solidFill>
                  <a:schemeClr val="tx1"/>
                </a:solidFill>
                <a:latin typeface="Lato" panose="020F0502020204030203"/>
                <a:ea typeface="Lato" panose="020F0502020204030203"/>
                <a:cs typeface="Lato" panose="020F0502020204030203"/>
                <a:sym typeface="Lato" panose="020F0502020204030203"/>
              </a:rPr>
              <a:t>Génesis</a:t>
            </a:r>
            <a:r>
              <a:rPr lang="en-US" sz="3600" dirty="0">
                <a:solidFill>
                  <a:schemeClr val="tx1"/>
                </a:solidFill>
                <a:latin typeface="Lato" panose="020F0502020204030203"/>
                <a:ea typeface="Lato" panose="020F0502020204030203"/>
                <a:cs typeface="Lato" panose="020F0502020204030203"/>
                <a:sym typeface="Lato" panose="020F0502020204030203"/>
              </a:rPr>
              <a:t> 1:26-2:25) </a:t>
            </a:r>
            <a:endParaRPr lang="en-US" sz="3600" dirty="0">
              <a:solidFill>
                <a:schemeClr val="tx1"/>
              </a:solidFill>
              <a:latin typeface="Lato" panose="020F0502020204030203"/>
              <a:ea typeface="Lato" panose="020F0502020204030203"/>
              <a:cs typeface="Lato" panose="020F0502020204030203"/>
              <a:sym typeface="Lato" panose="020F0502020204030203"/>
            </a:endParaRP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93" name="Google Shape;393;p18"/>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602242" y="2890350"/>
            <a:ext cx="7432500" cy="1754286"/>
          </a:xfrm>
          <a:prstGeom prst="rect">
            <a:avLst/>
          </a:prstGeom>
          <a:noFill/>
          <a:ln>
            <a:noFill/>
          </a:ln>
        </p:spPr>
        <p:txBody>
          <a:bodyPr spcFirstLastPara="1" wrap="square" lIns="91425" tIns="45700" rIns="91425" bIns="45700" anchor="t" anchorCtr="0">
            <a:spAutoFit/>
          </a:bodyPr>
          <a:lstStyle/>
          <a:p>
            <a:r>
              <a:rPr lang="en-US" sz="3600" b="1" dirty="0">
                <a:solidFill>
                  <a:schemeClr val="dk1"/>
                </a:solidFill>
                <a:latin typeface="Lato" panose="020F0502020204030203"/>
                <a:ea typeface="Lato" panose="020F0502020204030203"/>
                <a:cs typeface="Lato" panose="020F0502020204030203"/>
                <a:sym typeface="Lato" panose="020F0502020204030203"/>
              </a:rPr>
              <a:t>2. ¿</a:t>
            </a:r>
            <a:r>
              <a:rPr lang="en-US" sz="3600" b="1" dirty="0" err="1">
                <a:solidFill>
                  <a:schemeClr val="dk1"/>
                </a:solidFill>
                <a:latin typeface="Lato" panose="020F0502020204030203"/>
                <a:ea typeface="Lato" panose="020F0502020204030203"/>
                <a:cs typeface="Lato" panose="020F0502020204030203"/>
                <a:sym typeface="Lato" panose="020F0502020204030203"/>
              </a:rPr>
              <a:t>Qué</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pecado</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veo</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en</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esta</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historia</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r>
              <a:rPr lang="en-US" sz="3600" b="1" dirty="0">
                <a:solidFill>
                  <a:schemeClr val="dk1"/>
                </a:solidFill>
                <a:latin typeface="Lato" panose="020F0502020204030203"/>
                <a:ea typeface="Lato" panose="020F0502020204030203"/>
                <a:cs typeface="Lato" panose="020F0502020204030203"/>
                <a:sym typeface="Lato" panose="020F0502020204030203"/>
              </a:rPr>
              <a:t>     y </a:t>
            </a:r>
            <a:r>
              <a:rPr lang="en-US" sz="3600" b="1" dirty="0" err="1">
                <a:solidFill>
                  <a:schemeClr val="dk1"/>
                </a:solidFill>
                <a:latin typeface="Lato" panose="020F0502020204030203"/>
                <a:ea typeface="Lato" panose="020F0502020204030203"/>
                <a:cs typeface="Lato" panose="020F0502020204030203"/>
                <a:sym typeface="Lato" panose="020F0502020204030203"/>
              </a:rPr>
              <a:t>confieso</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en</a:t>
            </a:r>
            <a:r>
              <a:rPr lang="en-US" sz="3600" b="1" dirty="0">
                <a:solidFill>
                  <a:schemeClr val="dk1"/>
                </a:solidFill>
                <a:latin typeface="Lato" panose="020F0502020204030203"/>
                <a:ea typeface="Lato" panose="020F0502020204030203"/>
                <a:cs typeface="Lato" panose="020F0502020204030203"/>
                <a:sym typeface="Lato" panose="020F0502020204030203"/>
              </a:rPr>
              <a:t> mi </a:t>
            </a:r>
            <a:r>
              <a:rPr lang="en-US" sz="3600" b="1" dirty="0" err="1">
                <a:solidFill>
                  <a:schemeClr val="dk1"/>
                </a:solidFill>
                <a:latin typeface="Lato" panose="020F0502020204030203"/>
                <a:ea typeface="Lato" panose="020F0502020204030203"/>
                <a:cs typeface="Lato" panose="020F0502020204030203"/>
                <a:sym typeface="Lato" panose="020F0502020204030203"/>
              </a:rPr>
              <a:t>vida</a:t>
            </a:r>
            <a:r>
              <a:rPr lang="en-US" sz="3600" b="1" dirty="0">
                <a:solidFill>
                  <a:schemeClr val="dk1"/>
                </a:solidFill>
                <a:latin typeface="Lato" panose="020F0502020204030203"/>
                <a:ea typeface="Lato" panose="020F0502020204030203"/>
                <a:cs typeface="Lato" panose="020F0502020204030203"/>
                <a:sym typeface="Lato" panose="020F0502020204030203"/>
              </a:rPr>
              <a:t>?</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spcBef>
                <a:spcPts val="0"/>
              </a:spcBef>
              <a:spcAft>
                <a:spcPts val="0"/>
              </a:spcAft>
              <a:buNone/>
            </a:pPr>
            <a:endParaRPr sz="3600" b="1" dirty="0">
              <a:solidFill>
                <a:schemeClr val="dk1"/>
              </a:solidFill>
              <a:latin typeface="Lato" panose="020F0502020204030203"/>
              <a:ea typeface="Lato" panose="020F0502020204030203"/>
              <a:cs typeface="Lato" panose="020F0502020204030203"/>
              <a:sym typeface="Lato" panose="020F0502020204030203"/>
            </a:endParaRPr>
          </a:p>
        </p:txBody>
      </p:sp>
      <p:cxnSp>
        <p:nvCxnSpPr>
          <p:cNvPr id="2" name="Google Shape;402;p19"/>
          <p:cNvCxnSpPr/>
          <p:nvPr/>
        </p:nvCxnSpPr>
        <p:spPr>
          <a:xfrm>
            <a:off x="2961169" y="1804786"/>
            <a:ext cx="6269662" cy="0"/>
          </a:xfrm>
          <a:prstGeom prst="straightConnector1">
            <a:avLst/>
          </a:prstGeom>
          <a:noFill/>
          <a:ln w="38100" cap="flat" cmpd="sng">
            <a:solidFill>
              <a:srgbClr val="7F7F7F"/>
            </a:solidFill>
            <a:prstDash val="solid"/>
            <a:miter lim="800000"/>
            <a:headEnd type="none" w="sm" len="sm"/>
            <a:tailEnd type="none" w="sm" len="sm"/>
          </a:ln>
        </p:spPr>
      </p:cxnSp>
      <p:pic>
        <p:nvPicPr>
          <p:cNvPr id="3" name="Google Shape;409;p19" descr="A black background with a black square&#10;&#10;Description automatically generated with medium confidence"/>
          <p:cNvPicPr preferRelativeResize="0"/>
          <p:nvPr/>
        </p:nvPicPr>
        <p:blipFill rotWithShape="1">
          <a:blip r:embed="rId2"/>
          <a:srcRect/>
          <a:stretch>
            <a:fillRect/>
          </a:stretch>
        </p:blipFill>
        <p:spPr>
          <a:xfrm>
            <a:off x="9544029" y="4720171"/>
            <a:ext cx="1490713" cy="126231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18"/>
          <p:cNvSpPr txBox="1"/>
          <p:nvPr/>
        </p:nvSpPr>
        <p:spPr>
          <a:xfrm>
            <a:off x="2935891" y="71230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panose="020F0502020204030203"/>
                <a:ea typeface="Lato" panose="020F0502020204030203"/>
                <a:cs typeface="Lato" panose="020F0502020204030203"/>
                <a:sym typeface="Lato" panose="020F0502020204030203"/>
              </a:rPr>
              <a:t>Consolidar</a:t>
            </a:r>
            <a:r>
              <a:rPr lang="en-US" sz="3600" dirty="0">
                <a:solidFill>
                  <a:schemeClr val="tx1"/>
                </a:solidFill>
                <a:latin typeface="Lato" panose="020F0502020204030203"/>
                <a:ea typeface="Lato" panose="020F0502020204030203"/>
                <a:cs typeface="Lato" panose="020F0502020204030203"/>
                <a:sym typeface="Lato" panose="020F0502020204030203"/>
              </a:rPr>
              <a:t> (</a:t>
            </a:r>
            <a:r>
              <a:rPr lang="en-US" sz="3600" dirty="0" err="1">
                <a:solidFill>
                  <a:schemeClr val="tx1"/>
                </a:solidFill>
                <a:latin typeface="Lato" panose="020F0502020204030203"/>
                <a:ea typeface="Lato" panose="020F0502020204030203"/>
                <a:cs typeface="Lato" panose="020F0502020204030203"/>
                <a:sym typeface="Lato" panose="020F0502020204030203"/>
              </a:rPr>
              <a:t>Génesis</a:t>
            </a:r>
            <a:r>
              <a:rPr lang="en-US" sz="3600" dirty="0">
                <a:solidFill>
                  <a:schemeClr val="tx1"/>
                </a:solidFill>
                <a:latin typeface="Lato" panose="020F0502020204030203"/>
                <a:ea typeface="Lato" panose="020F0502020204030203"/>
                <a:cs typeface="Lato" panose="020F0502020204030203"/>
                <a:sym typeface="Lato" panose="020F0502020204030203"/>
              </a:rPr>
              <a:t> 1:26-2:25)  </a:t>
            </a:r>
            <a:endParaRPr lang="en-US" sz="3600" dirty="0">
              <a:solidFill>
                <a:schemeClr val="tx1"/>
              </a:solidFill>
              <a:latin typeface="Lato" panose="020F0502020204030203"/>
              <a:ea typeface="Lato" panose="020F0502020204030203"/>
              <a:cs typeface="Lato" panose="020F0502020204030203"/>
              <a:sym typeface="Lato" panose="020F0502020204030203"/>
            </a:endParaRP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93" name="Google Shape;393;p18"/>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602242" y="2890350"/>
            <a:ext cx="7432500" cy="2308284"/>
          </a:xfrm>
          <a:prstGeom prst="rect">
            <a:avLst/>
          </a:prstGeom>
          <a:noFill/>
          <a:ln>
            <a:noFill/>
          </a:ln>
        </p:spPr>
        <p:txBody>
          <a:bodyPr spcFirstLastPara="1" wrap="square" lIns="91425" tIns="45700" rIns="91425" bIns="45700" anchor="t" anchorCtr="0">
            <a:spAutoFit/>
          </a:bodyPr>
          <a:lstStyle/>
          <a:p>
            <a:r>
              <a:rPr lang="en-US" sz="3600" b="1" dirty="0">
                <a:solidFill>
                  <a:schemeClr val="dk1"/>
                </a:solidFill>
                <a:latin typeface="Lato" panose="020F0502020204030203"/>
                <a:ea typeface="Lato" panose="020F0502020204030203"/>
                <a:cs typeface="Lato" panose="020F0502020204030203"/>
                <a:sym typeface="Lato" panose="020F0502020204030203"/>
              </a:rPr>
              <a:t>3. ¿</a:t>
            </a:r>
            <a:r>
              <a:rPr lang="en-US" sz="3600" b="1" dirty="0" err="1">
                <a:solidFill>
                  <a:schemeClr val="dk1"/>
                </a:solidFill>
                <a:latin typeface="Lato" panose="020F0502020204030203"/>
                <a:ea typeface="Lato" panose="020F0502020204030203"/>
                <a:cs typeface="Lato" panose="020F0502020204030203"/>
                <a:sym typeface="Lato" panose="020F0502020204030203"/>
              </a:rPr>
              <a:t>En</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qué</a:t>
            </a:r>
            <a:r>
              <a:rPr lang="en-US" sz="3600" b="1" dirty="0">
                <a:solidFill>
                  <a:schemeClr val="dk1"/>
                </a:solidFill>
                <a:latin typeface="Lato" panose="020F0502020204030203"/>
                <a:ea typeface="Lato" panose="020F0502020204030203"/>
                <a:cs typeface="Lato" panose="020F0502020204030203"/>
                <a:sym typeface="Lato" panose="020F0502020204030203"/>
              </a:rPr>
              <a:t> versos y palabras de</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esta</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historia</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veo</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el</a:t>
            </a:r>
            <a:r>
              <a:rPr lang="en-US" sz="3600" b="1" dirty="0">
                <a:solidFill>
                  <a:schemeClr val="dk1"/>
                </a:solidFill>
                <a:latin typeface="Lato" panose="020F0502020204030203"/>
                <a:ea typeface="Lato" panose="020F0502020204030203"/>
                <a:cs typeface="Lato" panose="020F0502020204030203"/>
                <a:sym typeface="Lato" panose="020F0502020204030203"/>
              </a:rPr>
              <a:t> amor de Dios</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hacia</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mí</a:t>
            </a:r>
            <a:r>
              <a:rPr lang="en-US" sz="3600" b="1" dirty="0">
                <a:solidFill>
                  <a:schemeClr val="dk1"/>
                </a:solidFill>
                <a:latin typeface="Lato" panose="020F0502020204030203"/>
                <a:ea typeface="Lato" panose="020F0502020204030203"/>
                <a:cs typeface="Lato" panose="020F0502020204030203"/>
                <a:sym typeface="Lato" panose="020F0502020204030203"/>
              </a:rPr>
              <a:t>?</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endParaRPr sz="3600" b="1" dirty="0">
              <a:solidFill>
                <a:schemeClr val="dk1"/>
              </a:solidFill>
              <a:latin typeface="Lato" panose="020F0502020204030203"/>
              <a:ea typeface="Lato" panose="020F0502020204030203"/>
              <a:cs typeface="Lato" panose="020F0502020204030203"/>
              <a:sym typeface="Lato" panose="020F0502020204030203"/>
            </a:endParaRPr>
          </a:p>
        </p:txBody>
      </p:sp>
      <p:cxnSp>
        <p:nvCxnSpPr>
          <p:cNvPr id="2" name="Google Shape;402;p19"/>
          <p:cNvCxnSpPr/>
          <p:nvPr/>
        </p:nvCxnSpPr>
        <p:spPr>
          <a:xfrm>
            <a:off x="2961169" y="1804786"/>
            <a:ext cx="6269662" cy="0"/>
          </a:xfrm>
          <a:prstGeom prst="straightConnector1">
            <a:avLst/>
          </a:prstGeom>
          <a:noFill/>
          <a:ln w="38100" cap="flat" cmpd="sng">
            <a:solidFill>
              <a:srgbClr val="7F7F7F"/>
            </a:solidFill>
            <a:prstDash val="solid"/>
            <a:miter lim="800000"/>
            <a:headEnd type="none" w="sm" len="sm"/>
            <a:tailEnd type="none" w="sm" len="sm"/>
          </a:ln>
        </p:spPr>
      </p:cxnSp>
      <p:pic>
        <p:nvPicPr>
          <p:cNvPr id="4" name="Google Shape;437;p21" descr="A black background with a black square&#10;&#10;Description automatically generated with medium confidence"/>
          <p:cNvPicPr preferRelativeResize="0"/>
          <p:nvPr/>
        </p:nvPicPr>
        <p:blipFill rotWithShape="1">
          <a:blip r:embed="rId2"/>
          <a:srcRect/>
          <a:stretch>
            <a:fillRect/>
          </a:stretch>
        </p:blipFill>
        <p:spPr>
          <a:xfrm>
            <a:off x="9617030" y="4683093"/>
            <a:ext cx="1016456" cy="103108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18"/>
          <p:cNvSpPr txBox="1"/>
          <p:nvPr/>
        </p:nvSpPr>
        <p:spPr>
          <a:xfrm>
            <a:off x="2935891" y="71230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panose="020F0502020204030203"/>
                <a:ea typeface="Lato" panose="020F0502020204030203"/>
                <a:cs typeface="Lato" panose="020F0502020204030203"/>
                <a:sym typeface="Lato" panose="020F0502020204030203"/>
              </a:rPr>
              <a:t>Consolidar</a:t>
            </a:r>
            <a:r>
              <a:rPr lang="en-US" sz="3600" dirty="0">
                <a:solidFill>
                  <a:schemeClr val="tx1"/>
                </a:solidFill>
                <a:latin typeface="Lato" panose="020F0502020204030203"/>
                <a:ea typeface="Lato" panose="020F0502020204030203"/>
                <a:cs typeface="Lato" panose="020F0502020204030203"/>
                <a:sym typeface="Lato" panose="020F0502020204030203"/>
              </a:rPr>
              <a:t> (</a:t>
            </a:r>
            <a:r>
              <a:rPr lang="en-US" sz="3600" dirty="0" err="1">
                <a:solidFill>
                  <a:schemeClr val="tx1"/>
                </a:solidFill>
                <a:latin typeface="Lato" panose="020F0502020204030203"/>
                <a:ea typeface="Lato" panose="020F0502020204030203"/>
                <a:cs typeface="Lato" panose="020F0502020204030203"/>
                <a:sym typeface="Lato" panose="020F0502020204030203"/>
              </a:rPr>
              <a:t>Génesis</a:t>
            </a:r>
            <a:r>
              <a:rPr lang="en-US" sz="3600" dirty="0">
                <a:solidFill>
                  <a:schemeClr val="tx1"/>
                </a:solidFill>
                <a:latin typeface="Lato" panose="020F0502020204030203"/>
                <a:ea typeface="Lato" panose="020F0502020204030203"/>
                <a:cs typeface="Lato" panose="020F0502020204030203"/>
                <a:sym typeface="Lato" panose="020F0502020204030203"/>
              </a:rPr>
              <a:t> 1:26-2:25)  </a:t>
            </a:r>
            <a:endParaRPr lang="en-US" sz="3600" dirty="0">
              <a:solidFill>
                <a:schemeClr val="tx1"/>
              </a:solidFill>
              <a:latin typeface="Lato" panose="020F0502020204030203"/>
              <a:ea typeface="Lato" panose="020F0502020204030203"/>
              <a:cs typeface="Lato" panose="020F0502020204030203"/>
              <a:sym typeface="Lato" panose="020F0502020204030203"/>
            </a:endParaRP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93" name="Google Shape;393;p18"/>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602242" y="2890350"/>
            <a:ext cx="7432500" cy="1754286"/>
          </a:xfrm>
          <a:prstGeom prst="rect">
            <a:avLst/>
          </a:prstGeom>
          <a:noFill/>
          <a:ln>
            <a:noFill/>
          </a:ln>
        </p:spPr>
        <p:txBody>
          <a:bodyPr spcFirstLastPara="1" wrap="square" lIns="91425" tIns="45700" rIns="91425" bIns="45700" anchor="t" anchorCtr="0">
            <a:spAutoFit/>
          </a:bodyPr>
          <a:lstStyle/>
          <a:p>
            <a:r>
              <a:rPr lang="en-US" sz="3600" b="1" dirty="0">
                <a:solidFill>
                  <a:schemeClr val="dk1"/>
                </a:solidFill>
                <a:latin typeface="Lato" panose="020F0502020204030203"/>
                <a:ea typeface="Lato" panose="020F0502020204030203"/>
                <a:cs typeface="Lato" panose="020F0502020204030203"/>
                <a:sym typeface="Lato" panose="020F0502020204030203"/>
              </a:rPr>
              <a:t>4. ¿</a:t>
            </a:r>
            <a:r>
              <a:rPr lang="en-US" sz="3600" b="1" dirty="0" err="1">
                <a:solidFill>
                  <a:schemeClr val="dk1"/>
                </a:solidFill>
                <a:latin typeface="Lato" panose="020F0502020204030203"/>
                <a:ea typeface="Lato" panose="020F0502020204030203"/>
                <a:cs typeface="Lato" panose="020F0502020204030203"/>
                <a:sym typeface="Lato" panose="020F0502020204030203"/>
              </a:rPr>
              <a:t>Qué</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pediré</a:t>
            </a:r>
            <a:r>
              <a:rPr lang="en-US" sz="3600" b="1" dirty="0">
                <a:solidFill>
                  <a:schemeClr val="dk1"/>
                </a:solidFill>
                <a:latin typeface="Lato" panose="020F0502020204030203"/>
                <a:ea typeface="Lato" panose="020F0502020204030203"/>
                <a:cs typeface="Lato" panose="020F0502020204030203"/>
                <a:sym typeface="Lato" panose="020F0502020204030203"/>
              </a:rPr>
              <a:t> que Dios </a:t>
            </a:r>
            <a:r>
              <a:rPr lang="en-US" sz="3600" b="1" dirty="0" err="1">
                <a:solidFill>
                  <a:schemeClr val="dk1"/>
                </a:solidFill>
                <a:latin typeface="Lato" panose="020F0502020204030203"/>
                <a:ea typeface="Lato" panose="020F0502020204030203"/>
                <a:cs typeface="Lato" panose="020F0502020204030203"/>
                <a:sym typeface="Lato" panose="020F0502020204030203"/>
              </a:rPr>
              <a:t>obre</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en</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mí</a:t>
            </a:r>
            <a:r>
              <a:rPr lang="en-US" sz="3600" b="1" dirty="0">
                <a:solidFill>
                  <a:schemeClr val="dk1"/>
                </a:solidFill>
                <a:latin typeface="Lato" panose="020F0502020204030203"/>
                <a:ea typeface="Lato" panose="020F0502020204030203"/>
                <a:cs typeface="Lato" panose="020F0502020204030203"/>
                <a:sym typeface="Lato" panose="020F0502020204030203"/>
              </a:rPr>
              <a:t> para </a:t>
            </a:r>
            <a:r>
              <a:rPr lang="en-US" sz="3600" b="1" dirty="0" err="1">
                <a:solidFill>
                  <a:schemeClr val="dk1"/>
                </a:solidFill>
                <a:latin typeface="Lato" panose="020F0502020204030203"/>
                <a:ea typeface="Lato" panose="020F0502020204030203"/>
                <a:cs typeface="Lato" panose="020F0502020204030203"/>
                <a:sym typeface="Lato" panose="020F0502020204030203"/>
              </a:rPr>
              <a:t>poner</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en</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práctica</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su</a:t>
            </a:r>
            <a:r>
              <a:rPr lang="en-US" sz="3600" b="1" dirty="0">
                <a:solidFill>
                  <a:schemeClr val="dk1"/>
                </a:solidFill>
                <a:latin typeface="Lato" panose="020F0502020204030203"/>
                <a:ea typeface="Lato" panose="020F0502020204030203"/>
                <a:cs typeface="Lato" panose="020F0502020204030203"/>
                <a:sym typeface="Lato" panose="020F0502020204030203"/>
              </a:rPr>
              <a:t> Palabra?</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endParaRPr sz="3600" b="1" dirty="0">
              <a:solidFill>
                <a:schemeClr val="dk1"/>
              </a:solidFill>
              <a:latin typeface="Lato" panose="020F0502020204030203"/>
              <a:ea typeface="Lato" panose="020F0502020204030203"/>
              <a:cs typeface="Lato" panose="020F0502020204030203"/>
              <a:sym typeface="Lato" panose="020F0502020204030203"/>
            </a:endParaRPr>
          </a:p>
        </p:txBody>
      </p:sp>
      <p:cxnSp>
        <p:nvCxnSpPr>
          <p:cNvPr id="2" name="Google Shape;402;p19"/>
          <p:cNvCxnSpPr/>
          <p:nvPr/>
        </p:nvCxnSpPr>
        <p:spPr>
          <a:xfrm>
            <a:off x="2961169" y="1804786"/>
            <a:ext cx="6269662" cy="0"/>
          </a:xfrm>
          <a:prstGeom prst="straightConnector1">
            <a:avLst/>
          </a:prstGeom>
          <a:noFill/>
          <a:ln w="38100" cap="flat" cmpd="sng">
            <a:solidFill>
              <a:srgbClr val="7F7F7F"/>
            </a:solidFill>
            <a:prstDash val="solid"/>
            <a:miter lim="800000"/>
            <a:headEnd type="none" w="sm" len="sm"/>
            <a:tailEnd type="none" w="sm" len="sm"/>
          </a:ln>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panose="020B0604020202020204"/>
              <a:buNone/>
            </a:pPr>
            <a:r>
              <a:rPr lang="en-US" sz="6000" b="0" i="0" u="none" strike="noStrike" cap="none">
                <a:solidFill>
                  <a:srgbClr val="009444"/>
                </a:solidFill>
                <a:latin typeface="Lato" panose="020F0502020204030203"/>
                <a:ea typeface="Lato" panose="020F0502020204030203"/>
                <a:cs typeface="Lato" panose="020F0502020204030203"/>
                <a:sym typeface="Lato" panose="020F0502020204030203"/>
              </a:rPr>
              <a:t>Objetivos de la Lección</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133" name="Google Shape;133;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1"/>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6" name="Google Shape;136;p5"/>
            <p:cNvSpPr/>
            <p:nvPr/>
          </p:nvSpPr>
          <p:spPr>
            <a:xfrm>
              <a:off x="341153" y="254232"/>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panose="020F0502020204030204"/>
                <a:buNone/>
              </a:pPr>
              <a:r>
                <a:rPr lang="en-US" sz="2800" dirty="0">
                  <a:solidFill>
                    <a:schemeClr val="lt1"/>
                  </a:solidFill>
                  <a:latin typeface="Lato" panose="020F0502020204030203"/>
                  <a:ea typeface="Lato" panose="020F0502020204030203"/>
                  <a:cs typeface="Lato" panose="020F0502020204030203"/>
                  <a:sym typeface="Lato" panose="020F0502020204030203"/>
                </a:rPr>
                <a:t>Usar </a:t>
              </a:r>
              <a:r>
                <a:rPr lang="en-US" sz="2800" dirty="0" err="1">
                  <a:solidFill>
                    <a:schemeClr val="lt1"/>
                  </a:solidFill>
                  <a:latin typeface="Lato" panose="020F0502020204030203"/>
                  <a:ea typeface="Lato" panose="020F0502020204030203"/>
                  <a:cs typeface="Lato" panose="020F0502020204030203"/>
                  <a:sym typeface="Lato" panose="020F0502020204030203"/>
                </a:rPr>
                <a:t>el</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método</a:t>
              </a:r>
              <a:r>
                <a:rPr lang="en-US" sz="2800" dirty="0">
                  <a:solidFill>
                    <a:schemeClr val="lt1"/>
                  </a:solidFill>
                  <a:latin typeface="Lato" panose="020F0502020204030203"/>
                  <a:ea typeface="Lato" panose="020F0502020204030203"/>
                  <a:cs typeface="Lato" panose="020F0502020204030203"/>
                  <a:sym typeface="Lato" panose="020F0502020204030203"/>
                </a:rPr>
                <a:t> de las Cuatro “C” con </a:t>
              </a:r>
              <a:r>
                <a:rPr lang="en-US" sz="2800" dirty="0" err="1">
                  <a:solidFill>
                    <a:schemeClr val="lt1"/>
                  </a:solidFill>
                  <a:latin typeface="Lato" panose="020F0502020204030203"/>
                  <a:ea typeface="Lato" panose="020F0502020204030203"/>
                  <a:cs typeface="Lato" panose="020F0502020204030203"/>
                  <a:sym typeface="Lato" panose="020F0502020204030203"/>
                </a:rPr>
                <a:t>Génesis</a:t>
              </a:r>
              <a:r>
                <a:rPr lang="en-US" sz="2800" dirty="0">
                  <a:solidFill>
                    <a:schemeClr val="lt1"/>
                  </a:solidFill>
                  <a:latin typeface="Lato" panose="020F0502020204030203"/>
                  <a:ea typeface="Lato" panose="020F0502020204030203"/>
                  <a:cs typeface="Lato" panose="020F0502020204030203"/>
                  <a:sym typeface="Lato" panose="020F0502020204030203"/>
                </a:rPr>
                <a:t> 1:26-2:25</a:t>
              </a:r>
              <a:endParaRPr sz="2800" b="0" i="0" u="none" strike="noStrike" cap="none" dirty="0">
                <a:solidFill>
                  <a:schemeClr val="lt1"/>
                </a:solidFill>
                <a:latin typeface="Lato" panose="020F0502020204030203"/>
                <a:ea typeface="Lato" panose="020F0502020204030203"/>
                <a:cs typeface="Lato" panose="020F0502020204030203"/>
                <a:sym typeface="Lato" panose="020F0502020204030203"/>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0" name="Google Shape;140;p5"/>
            <p:cNvSpPr/>
            <p:nvPr/>
          </p:nvSpPr>
          <p:spPr>
            <a:xfrm>
              <a:off x="341153" y="1663958"/>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2" name="Google Shape;142;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panose="020F0502020204030204"/>
                <a:buNone/>
              </a:pPr>
              <a:r>
                <a:rPr lang="en-US" sz="2800" dirty="0" err="1">
                  <a:solidFill>
                    <a:schemeClr val="lt1"/>
                  </a:solidFill>
                  <a:latin typeface="Lato" panose="020F0502020204030203"/>
                  <a:ea typeface="Lato" panose="020F0502020204030203"/>
                  <a:cs typeface="Lato" panose="020F0502020204030203"/>
                  <a:sym typeface="Lato" panose="020F0502020204030203"/>
                </a:rPr>
                <a:t>Practicar</a:t>
              </a:r>
              <a:r>
                <a:rPr lang="en-US" sz="2800" dirty="0">
                  <a:solidFill>
                    <a:schemeClr val="lt1"/>
                  </a:solidFill>
                  <a:latin typeface="Lato" panose="020F0502020204030203"/>
                  <a:ea typeface="Lato" panose="020F0502020204030203"/>
                  <a:cs typeface="Lato" panose="020F0502020204030203"/>
                  <a:sym typeface="Lato" panose="020F0502020204030203"/>
                </a:rPr>
                <a:t> las </a:t>
              </a:r>
              <a:r>
                <a:rPr lang="en-US" sz="2800" dirty="0" err="1">
                  <a:solidFill>
                    <a:schemeClr val="lt1"/>
                  </a:solidFill>
                  <a:latin typeface="Lato" panose="020F0502020204030203"/>
                  <a:ea typeface="Lato" panose="020F0502020204030203"/>
                  <a:cs typeface="Lato" panose="020F0502020204030203"/>
                  <a:sym typeface="Lato" panose="020F0502020204030203"/>
                </a:rPr>
                <a:t>preguntas</a:t>
              </a:r>
              <a:r>
                <a:rPr lang="en-US" sz="2800" dirty="0">
                  <a:solidFill>
                    <a:schemeClr val="lt1"/>
                  </a:solidFill>
                  <a:latin typeface="Lato" panose="020F0502020204030203"/>
                  <a:ea typeface="Lato" panose="020F0502020204030203"/>
                  <a:cs typeface="Lato" panose="020F0502020204030203"/>
                  <a:sym typeface="Lato" panose="020F0502020204030203"/>
                </a:rPr>
                <a:t> de “</a:t>
              </a:r>
              <a:r>
                <a:rPr lang="en-US" sz="2800" dirty="0" err="1">
                  <a:solidFill>
                    <a:schemeClr val="lt1"/>
                  </a:solidFill>
                  <a:latin typeface="Lato" panose="020F0502020204030203"/>
                  <a:ea typeface="Lato" panose="020F0502020204030203"/>
                  <a:cs typeface="Lato" panose="020F0502020204030203"/>
                  <a:sym typeface="Lato" panose="020F0502020204030203"/>
                </a:rPr>
                <a:t>Considerar</a:t>
              </a:r>
              <a:r>
                <a:rPr lang="en-US" sz="2800" dirty="0">
                  <a:solidFill>
                    <a:schemeClr val="lt1"/>
                  </a:solidFill>
                  <a:latin typeface="Lato" panose="020F0502020204030203"/>
                  <a:ea typeface="Lato" panose="020F0502020204030203"/>
                  <a:cs typeface="Lato" panose="020F0502020204030203"/>
                  <a:sym typeface="Lato" panose="020F0502020204030203"/>
                </a:rPr>
                <a:t>” con un </a:t>
              </a:r>
              <a:r>
                <a:rPr lang="en-US" sz="2800" dirty="0" err="1">
                  <a:solidFill>
                    <a:schemeClr val="lt1"/>
                  </a:solidFill>
                  <a:latin typeface="Lato" panose="020F0502020204030203"/>
                  <a:ea typeface="Lato" panose="020F0502020204030203"/>
                  <a:cs typeface="Lato" panose="020F0502020204030203"/>
                  <a:sym typeface="Lato" panose="020F0502020204030203"/>
                </a:rPr>
                <a:t>compañero</a:t>
              </a:r>
              <a:endParaRPr sz="2800" b="0" i="0" u="none" strike="noStrike" cap="none" dirty="0">
                <a:solidFill>
                  <a:schemeClr val="lt1"/>
                </a:solidFill>
                <a:latin typeface="Lato" panose="020F0502020204030203"/>
                <a:ea typeface="Lato" panose="020F0502020204030203"/>
                <a:cs typeface="Lato" panose="020F0502020204030203"/>
                <a:sym typeface="Lato" panose="020F0502020204030203"/>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4" name="Google Shape;144;p5"/>
            <p:cNvSpPr/>
            <p:nvPr/>
          </p:nvSpPr>
          <p:spPr>
            <a:xfrm>
              <a:off x="341153" y="3073684"/>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6" name="Google Shape;146;p5"/>
            <p:cNvSpPr txBox="1"/>
            <p:nvPr/>
          </p:nvSpPr>
          <p:spPr>
            <a:xfrm>
              <a:off x="1302586" y="2819933"/>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panose="020B0604020202020204"/>
                <a:buNone/>
              </a:pPr>
              <a:r>
                <a:rPr lang="en-US" sz="2800" dirty="0">
                  <a:solidFill>
                    <a:schemeClr val="tx1"/>
                  </a:solidFill>
                  <a:latin typeface="Lato" panose="020F0502020204030203"/>
                  <a:ea typeface="Lato" panose="020F0502020204030203"/>
                  <a:cs typeface="Lato" panose="020F0502020204030203"/>
                  <a:sym typeface="Lato" panose="020F0502020204030203"/>
                </a:rPr>
                <a:t>Dar </a:t>
              </a:r>
              <a:r>
                <a:rPr lang="en-US" sz="2800" dirty="0" err="1">
                  <a:solidFill>
                    <a:schemeClr val="tx1"/>
                  </a:solidFill>
                  <a:latin typeface="Lato" panose="020F0502020204030203"/>
                  <a:ea typeface="Lato" panose="020F0502020204030203"/>
                  <a:cs typeface="Lato" panose="020F0502020204030203"/>
                  <a:sym typeface="Lato" panose="020F0502020204030203"/>
                </a:rPr>
                <a:t>tres</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aspectos</a:t>
              </a:r>
              <a:r>
                <a:rPr lang="en-US" sz="2800" dirty="0">
                  <a:solidFill>
                    <a:schemeClr val="tx1"/>
                  </a:solidFill>
                  <a:latin typeface="Lato" panose="020F0502020204030203"/>
                  <a:ea typeface="Lato" panose="020F0502020204030203"/>
                  <a:cs typeface="Lato" panose="020F0502020204030203"/>
                  <a:sym typeface="Lato" panose="020F0502020204030203"/>
                </a:rPr>
                <a:t> del </a:t>
              </a:r>
              <a:r>
                <a:rPr lang="en-US" sz="2800" dirty="0" err="1">
                  <a:solidFill>
                    <a:schemeClr val="tx1"/>
                  </a:solidFill>
                  <a:latin typeface="Lato" panose="020F0502020204030203"/>
                  <a:ea typeface="Lato" panose="020F0502020204030203"/>
                  <a:cs typeface="Lato" panose="020F0502020204030203"/>
                  <a:sym typeface="Lato" panose="020F0502020204030203"/>
                </a:rPr>
                <a:t>matrimonio</a:t>
              </a:r>
              <a:endParaRPr sz="2800" dirty="0">
                <a:solidFill>
                  <a:schemeClr val="tx1"/>
                </a:solidFill>
                <a:latin typeface="Lato" panose="020F0502020204030203"/>
                <a:ea typeface="Lato" panose="020F0502020204030203"/>
                <a:cs typeface="Lato" panose="020F0502020204030203"/>
                <a:sym typeface="Lato" panose="020F0502020204030203"/>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23"/>
          <p:cNvSpPr/>
          <p:nvPr/>
        </p:nvSpPr>
        <p:spPr>
          <a:xfrm>
            <a:off x="1839945"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416" name="Google Shape;416;p23"/>
          <p:cNvSpPr txBox="1"/>
          <p:nvPr/>
        </p:nvSpPr>
        <p:spPr>
          <a:xfrm>
            <a:off x="8811229" y="1803633"/>
            <a:ext cx="2512632" cy="11073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18" name="Google Shape;418;p23"/>
          <p:cNvSpPr txBox="1"/>
          <p:nvPr/>
        </p:nvSpPr>
        <p:spPr>
          <a:xfrm>
            <a:off x="4577429" y="2357306"/>
            <a:ext cx="6037960" cy="15696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4800" dirty="0">
                <a:solidFill>
                  <a:srgbClr val="009444"/>
                </a:solidFill>
                <a:latin typeface="Lato" panose="020F0502020204030203"/>
                <a:ea typeface="Lato" panose="020F0502020204030203"/>
                <a:cs typeface="Lato" panose="020F0502020204030203"/>
                <a:sym typeface="Lato" panose="020F0502020204030203"/>
              </a:rPr>
              <a:t>1. El </a:t>
            </a:r>
            <a:r>
              <a:rPr lang="en-US" sz="4800" dirty="0" err="1">
                <a:solidFill>
                  <a:srgbClr val="009444"/>
                </a:solidFill>
                <a:latin typeface="Lato" panose="020F0502020204030203"/>
                <a:ea typeface="Lato" panose="020F0502020204030203"/>
                <a:cs typeface="Lato" panose="020F0502020204030203"/>
                <a:sym typeface="Lato" panose="020F0502020204030203"/>
              </a:rPr>
              <a:t>matrimonio</a:t>
            </a:r>
            <a:r>
              <a:rPr lang="en-US" sz="4800" dirty="0">
                <a:solidFill>
                  <a:srgbClr val="009444"/>
                </a:solidFill>
                <a:latin typeface="Lato" panose="020F0502020204030203"/>
                <a:ea typeface="Lato" panose="020F0502020204030203"/>
                <a:cs typeface="Lato" panose="020F0502020204030203"/>
                <a:sym typeface="Lato" panose="020F0502020204030203"/>
              </a:rPr>
              <a:t> es entre hombre y </a:t>
            </a:r>
            <a:r>
              <a:rPr lang="en-US" sz="4800" dirty="0" err="1">
                <a:solidFill>
                  <a:srgbClr val="009444"/>
                </a:solidFill>
                <a:latin typeface="Lato" panose="020F0502020204030203"/>
                <a:ea typeface="Lato" panose="020F0502020204030203"/>
                <a:cs typeface="Lato" panose="020F0502020204030203"/>
                <a:sym typeface="Lato" panose="020F0502020204030203"/>
              </a:rPr>
              <a:t>mujer</a:t>
            </a:r>
            <a:endParaRPr sz="48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pic>
        <p:nvPicPr>
          <p:cNvPr id="419" name="Google Shape;419;p23" descr="A green bird with leaves&#10;&#10;Description automatically generated"/>
          <p:cNvPicPr preferRelativeResize="0"/>
          <p:nvPr/>
        </p:nvPicPr>
        <p:blipFill rotWithShape="1">
          <a:blip r:embed="rId1"/>
          <a:srcRect/>
          <a:stretch>
            <a:fillRect/>
          </a:stretch>
        </p:blipFill>
        <p:spPr>
          <a:xfrm>
            <a:off x="10500489" y="289924"/>
            <a:ext cx="1399035" cy="1170434"/>
          </a:xfrm>
          <a:prstGeom prst="rect">
            <a:avLst/>
          </a:prstGeom>
          <a:noFill/>
          <a:ln>
            <a:noFill/>
          </a:ln>
        </p:spPr>
      </p:pic>
      <p:pic>
        <p:nvPicPr>
          <p:cNvPr id="421" name="Google Shape;421;p23"/>
          <p:cNvPicPr preferRelativeResize="0"/>
          <p:nvPr/>
        </p:nvPicPr>
        <p:blipFill rotWithShape="1">
          <a:blip r:embed="rId2"/>
          <a:srcRect l="9633"/>
          <a:stretch>
            <a:fillRect/>
          </a:stretch>
        </p:blipFill>
        <p:spPr>
          <a:xfrm>
            <a:off x="976000" y="1856675"/>
            <a:ext cx="3486529" cy="3858000"/>
          </a:xfrm>
          <a:prstGeom prst="rect">
            <a:avLst/>
          </a:prstGeom>
          <a:noFill/>
          <a:ln>
            <a:noFill/>
          </a:ln>
        </p:spPr>
      </p:pic>
      <p:sp>
        <p:nvSpPr>
          <p:cNvPr id="422" name="Google Shape;422;p23"/>
          <p:cNvSpPr/>
          <p:nvPr/>
        </p:nvSpPr>
        <p:spPr>
          <a:xfrm>
            <a:off x="861100" y="1856675"/>
            <a:ext cx="114900" cy="38184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23"/>
          <p:cNvSpPr/>
          <p:nvPr/>
        </p:nvSpPr>
        <p:spPr>
          <a:xfrm>
            <a:off x="75474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416" name="Google Shape;416;p23"/>
          <p:cNvSpPr txBox="1"/>
          <p:nvPr/>
        </p:nvSpPr>
        <p:spPr>
          <a:xfrm>
            <a:off x="8811229" y="1803633"/>
            <a:ext cx="2512632" cy="11073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419" name="Google Shape;419;p23" descr="A green bird with leaves&#10;&#10;Description automatically generated"/>
          <p:cNvPicPr preferRelativeResize="0"/>
          <p:nvPr/>
        </p:nvPicPr>
        <p:blipFill rotWithShape="1">
          <a:blip r:embed="rId1"/>
          <a:srcRect/>
          <a:stretch>
            <a:fillRect/>
          </a:stretch>
        </p:blipFill>
        <p:spPr>
          <a:xfrm>
            <a:off x="10500489" y="289924"/>
            <a:ext cx="1399035" cy="1170434"/>
          </a:xfrm>
          <a:prstGeom prst="rect">
            <a:avLst/>
          </a:prstGeom>
          <a:noFill/>
          <a:ln>
            <a:noFill/>
          </a:ln>
        </p:spPr>
      </p:pic>
      <p:sp>
        <p:nvSpPr>
          <p:cNvPr id="422" name="Google Shape;422;p23"/>
          <p:cNvSpPr/>
          <p:nvPr/>
        </p:nvSpPr>
        <p:spPr>
          <a:xfrm>
            <a:off x="861100" y="1856675"/>
            <a:ext cx="114900" cy="38184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3" name="TextBox 2"/>
          <p:cNvSpPr txBox="1"/>
          <p:nvPr/>
        </p:nvSpPr>
        <p:spPr>
          <a:xfrm>
            <a:off x="2826327" y="566433"/>
            <a:ext cx="7897091" cy="6001643"/>
          </a:xfrm>
          <a:prstGeom prst="rect">
            <a:avLst/>
          </a:prstGeom>
          <a:noFill/>
        </p:spPr>
        <p:txBody>
          <a:bodyPr wrap="square">
            <a:spAutoFit/>
          </a:bodyPr>
          <a:lstStyle/>
          <a:p>
            <a:r>
              <a:rPr lang="es-ES" sz="3200" dirty="0">
                <a:solidFill>
                  <a:srgbClr val="000000"/>
                </a:solidFill>
                <a:effectLst/>
                <a:latin typeface="Calibri" panose="020F0502020204030204" pitchFamily="34" charset="0"/>
                <a:ea typeface="Times New Roman" panose="02020603050405020304" pitchFamily="18" charset="0"/>
              </a:rPr>
              <a:t>Por esto Dios los entregó a pasiones vergonzosas. Hasta sus mujeres cambiaron las relaciones naturales por las que van en contra de la naturaleza. De la misma manera, los hombres dejaron las relaciones naturales con las mujeres y se encendieron en su lascivia unos con otros. Cometieron hechos vergonzosos hombres con hombres, y recibieron en sí mismos la retribución que merecía su perversión. </a:t>
            </a:r>
            <a:endParaRPr lang="es-ES" sz="3200" dirty="0">
              <a:solidFill>
                <a:srgbClr val="000000"/>
              </a:solidFill>
              <a:effectLst/>
              <a:latin typeface="Calibri" panose="020F0502020204030204" pitchFamily="34" charset="0"/>
              <a:ea typeface="Times New Roman" panose="02020603050405020304" pitchFamily="18" charset="0"/>
            </a:endParaRPr>
          </a:p>
          <a:p>
            <a:endParaRPr lang="es-ES" sz="3200" dirty="0">
              <a:latin typeface="Calibri" panose="020F0502020204030204" pitchFamily="34" charset="0"/>
            </a:endParaRPr>
          </a:p>
          <a:p>
            <a:r>
              <a:rPr lang="es-ES" sz="3200" dirty="0">
                <a:latin typeface="Calibri" panose="020F0502020204030204" pitchFamily="34" charset="0"/>
              </a:rPr>
              <a:t>Romanos 1:26-27</a:t>
            </a:r>
            <a:endParaRPr lang="en-US" sz="32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23"/>
          <p:cNvSpPr/>
          <p:nvPr/>
        </p:nvSpPr>
        <p:spPr>
          <a:xfrm>
            <a:off x="1839945"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416" name="Google Shape;416;p23"/>
          <p:cNvSpPr txBox="1"/>
          <p:nvPr/>
        </p:nvSpPr>
        <p:spPr>
          <a:xfrm>
            <a:off x="8811229" y="1803633"/>
            <a:ext cx="2512632" cy="11073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18" name="Google Shape;418;p23"/>
          <p:cNvSpPr txBox="1"/>
          <p:nvPr/>
        </p:nvSpPr>
        <p:spPr>
          <a:xfrm>
            <a:off x="4577429" y="2357306"/>
            <a:ext cx="6037960" cy="23056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4800" dirty="0">
                <a:solidFill>
                  <a:srgbClr val="009444"/>
                </a:solidFill>
                <a:latin typeface="Lato" panose="020F0502020204030203"/>
                <a:ea typeface="Lato" panose="020F0502020204030203"/>
                <a:cs typeface="Lato" panose="020F0502020204030203"/>
                <a:sym typeface="Lato" panose="020F0502020204030203"/>
              </a:rPr>
              <a:t>2. El </a:t>
            </a:r>
            <a:r>
              <a:rPr lang="en-US" sz="4800" dirty="0" err="1">
                <a:solidFill>
                  <a:srgbClr val="009444"/>
                </a:solidFill>
                <a:latin typeface="Lato" panose="020F0502020204030203"/>
                <a:ea typeface="Lato" panose="020F0502020204030203"/>
                <a:cs typeface="Lato" panose="020F0502020204030203"/>
                <a:sym typeface="Lato" panose="020F0502020204030203"/>
              </a:rPr>
              <a:t>matrimonio</a:t>
            </a:r>
            <a:r>
              <a:rPr lang="es-CO" altLang="en-US" sz="4800" dirty="0" err="1">
                <a:solidFill>
                  <a:srgbClr val="009444"/>
                </a:solidFill>
                <a:latin typeface="Lato" panose="020F0502020204030203"/>
                <a:ea typeface="Lato" panose="020F0502020204030203"/>
                <a:cs typeface="Lato" panose="020F0502020204030203"/>
                <a:sym typeface="Lato" panose="020F0502020204030203"/>
              </a:rPr>
              <a:t>,</a:t>
            </a:r>
            <a:r>
              <a:rPr lang="en-US" sz="4800" dirty="0">
                <a:solidFill>
                  <a:srgbClr val="009444"/>
                </a:solidFill>
                <a:latin typeface="Lato" panose="020F0502020204030203"/>
                <a:ea typeface="Lato" panose="020F0502020204030203"/>
                <a:cs typeface="Lato" panose="020F0502020204030203"/>
                <a:sym typeface="Lato" panose="020F0502020204030203"/>
              </a:rPr>
              <a:t> </a:t>
            </a:r>
            <a:r>
              <a:rPr lang="en-US" sz="4800" dirty="0" err="1">
                <a:solidFill>
                  <a:srgbClr val="009444"/>
                </a:solidFill>
                <a:latin typeface="Lato" panose="020F0502020204030203"/>
                <a:ea typeface="Lato" panose="020F0502020204030203"/>
                <a:cs typeface="Lato" panose="020F0502020204030203"/>
                <a:sym typeface="Lato" panose="020F0502020204030203"/>
              </a:rPr>
              <a:t>deja</a:t>
            </a:r>
            <a:r>
              <a:rPr lang="es-CO" altLang="en-US" sz="4800" dirty="0" err="1">
                <a:solidFill>
                  <a:srgbClr val="009444"/>
                </a:solidFill>
                <a:latin typeface="Lato" panose="020F0502020204030203"/>
                <a:ea typeface="Lato" panose="020F0502020204030203"/>
                <a:cs typeface="Lato" panose="020F0502020204030203"/>
                <a:sym typeface="Lato" panose="020F0502020204030203"/>
              </a:rPr>
              <a:t>r a</a:t>
            </a:r>
            <a:r>
              <a:rPr lang="en-US" sz="4800" dirty="0">
                <a:solidFill>
                  <a:srgbClr val="009444"/>
                </a:solidFill>
                <a:latin typeface="Lato" panose="020F0502020204030203"/>
                <a:ea typeface="Lato" panose="020F0502020204030203"/>
                <a:cs typeface="Lato" panose="020F0502020204030203"/>
                <a:sym typeface="Lato" panose="020F0502020204030203"/>
              </a:rPr>
              <a:t> </a:t>
            </a:r>
            <a:r>
              <a:rPr lang="en-US" sz="4800" dirty="0" err="1">
                <a:solidFill>
                  <a:srgbClr val="009444"/>
                </a:solidFill>
                <a:latin typeface="Lato" panose="020F0502020204030203"/>
                <a:ea typeface="Lato" panose="020F0502020204030203"/>
                <a:cs typeface="Lato" panose="020F0502020204030203"/>
                <a:sym typeface="Lato" panose="020F0502020204030203"/>
              </a:rPr>
              <a:t>los</a:t>
            </a:r>
            <a:r>
              <a:rPr lang="en-US" sz="4800" dirty="0">
                <a:solidFill>
                  <a:srgbClr val="009444"/>
                </a:solidFill>
                <a:latin typeface="Lato" panose="020F0502020204030203"/>
                <a:ea typeface="Lato" panose="020F0502020204030203"/>
                <a:cs typeface="Lato" panose="020F0502020204030203"/>
                <a:sym typeface="Lato" panose="020F0502020204030203"/>
              </a:rPr>
              <a:t> padres para ser un solo ser</a:t>
            </a:r>
            <a:endParaRPr sz="48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pic>
        <p:nvPicPr>
          <p:cNvPr id="419" name="Google Shape;419;p23" descr="A green bird with leaves&#10;&#10;Description automatically generated"/>
          <p:cNvPicPr preferRelativeResize="0"/>
          <p:nvPr/>
        </p:nvPicPr>
        <p:blipFill rotWithShape="1">
          <a:blip r:embed="rId1"/>
          <a:srcRect/>
          <a:stretch>
            <a:fillRect/>
          </a:stretch>
        </p:blipFill>
        <p:spPr>
          <a:xfrm>
            <a:off x="10500489" y="289924"/>
            <a:ext cx="1399035" cy="1170434"/>
          </a:xfrm>
          <a:prstGeom prst="rect">
            <a:avLst/>
          </a:prstGeom>
          <a:noFill/>
          <a:ln>
            <a:noFill/>
          </a:ln>
        </p:spPr>
      </p:pic>
      <p:pic>
        <p:nvPicPr>
          <p:cNvPr id="421" name="Google Shape;421;p23"/>
          <p:cNvPicPr preferRelativeResize="0"/>
          <p:nvPr/>
        </p:nvPicPr>
        <p:blipFill rotWithShape="1">
          <a:blip r:embed="rId2"/>
          <a:srcRect l="9633"/>
          <a:stretch>
            <a:fillRect/>
          </a:stretch>
        </p:blipFill>
        <p:spPr>
          <a:xfrm>
            <a:off x="976000" y="1856675"/>
            <a:ext cx="3486529" cy="3858000"/>
          </a:xfrm>
          <a:prstGeom prst="rect">
            <a:avLst/>
          </a:prstGeom>
          <a:noFill/>
          <a:ln>
            <a:noFill/>
          </a:ln>
        </p:spPr>
      </p:pic>
      <p:sp>
        <p:nvSpPr>
          <p:cNvPr id="422" name="Google Shape;422;p23"/>
          <p:cNvSpPr/>
          <p:nvPr/>
        </p:nvSpPr>
        <p:spPr>
          <a:xfrm>
            <a:off x="861100" y="1856675"/>
            <a:ext cx="114900" cy="38184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23"/>
          <p:cNvSpPr/>
          <p:nvPr/>
        </p:nvSpPr>
        <p:spPr>
          <a:xfrm>
            <a:off x="1839945"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416" name="Google Shape;416;p23"/>
          <p:cNvSpPr txBox="1"/>
          <p:nvPr/>
        </p:nvSpPr>
        <p:spPr>
          <a:xfrm>
            <a:off x="8811229" y="1803633"/>
            <a:ext cx="2512632" cy="11073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18" name="Google Shape;418;p23"/>
          <p:cNvSpPr txBox="1"/>
          <p:nvPr/>
        </p:nvSpPr>
        <p:spPr>
          <a:xfrm>
            <a:off x="4577429" y="2357306"/>
            <a:ext cx="6037960" cy="230828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4800" b="0" i="0" u="none" strike="noStrike" cap="none" dirty="0">
                <a:solidFill>
                  <a:srgbClr val="009444"/>
                </a:solidFill>
                <a:latin typeface="Lato" panose="020F0502020204030203"/>
                <a:ea typeface="Lato" panose="020F0502020204030203"/>
                <a:cs typeface="Lato" panose="020F0502020204030203"/>
                <a:sym typeface="Lato" panose="020F0502020204030203"/>
              </a:rPr>
              <a:t>3. </a:t>
            </a:r>
            <a:r>
              <a:rPr lang="en-US" sz="4800" b="0" i="0" u="none" strike="noStrike" cap="none" dirty="0" err="1">
                <a:solidFill>
                  <a:srgbClr val="009444"/>
                </a:solidFill>
                <a:latin typeface="Lato" panose="020F0502020204030203"/>
                <a:ea typeface="Lato" panose="020F0502020204030203"/>
                <a:cs typeface="Lato" panose="020F0502020204030203"/>
                <a:sym typeface="Lato" panose="020F0502020204030203"/>
              </a:rPr>
              <a:t>En</a:t>
            </a:r>
            <a:r>
              <a:rPr lang="en-US" sz="4800" b="0" i="0" u="none" strike="noStrike" cap="none" dirty="0">
                <a:solidFill>
                  <a:srgbClr val="009444"/>
                </a:solidFill>
                <a:latin typeface="Lato" panose="020F0502020204030203"/>
                <a:ea typeface="Lato" panose="020F0502020204030203"/>
                <a:cs typeface="Lato" panose="020F0502020204030203"/>
                <a:sym typeface="Lato" panose="020F0502020204030203"/>
              </a:rPr>
              <a:t> </a:t>
            </a:r>
            <a:r>
              <a:rPr lang="en-US" sz="4800" b="0" i="0" u="none" strike="noStrike" cap="none" dirty="0" err="1">
                <a:solidFill>
                  <a:srgbClr val="009444"/>
                </a:solidFill>
                <a:latin typeface="Lato" panose="020F0502020204030203"/>
                <a:ea typeface="Lato" panose="020F0502020204030203"/>
                <a:cs typeface="Lato" panose="020F0502020204030203"/>
                <a:sym typeface="Lato" panose="020F0502020204030203"/>
              </a:rPr>
              <a:t>el</a:t>
            </a:r>
            <a:r>
              <a:rPr lang="en-US" sz="4800" b="0" i="0" u="none" strike="noStrike" cap="none" dirty="0">
                <a:solidFill>
                  <a:srgbClr val="009444"/>
                </a:solidFill>
                <a:latin typeface="Lato" panose="020F0502020204030203"/>
                <a:ea typeface="Lato" panose="020F0502020204030203"/>
                <a:cs typeface="Lato" panose="020F0502020204030203"/>
                <a:sym typeface="Lato" panose="020F0502020204030203"/>
              </a:rPr>
              <a:t> </a:t>
            </a:r>
            <a:r>
              <a:rPr lang="en-US" sz="4800" b="0" i="0" u="none" strike="noStrike" cap="none" dirty="0" err="1">
                <a:solidFill>
                  <a:srgbClr val="009444"/>
                </a:solidFill>
                <a:latin typeface="Lato" panose="020F0502020204030203"/>
                <a:ea typeface="Lato" panose="020F0502020204030203"/>
                <a:cs typeface="Lato" panose="020F0502020204030203"/>
                <a:sym typeface="Lato" panose="020F0502020204030203"/>
              </a:rPr>
              <a:t>matrimonio</a:t>
            </a:r>
            <a:r>
              <a:rPr lang="en-US" sz="4800" b="0" i="0" u="none" strike="noStrike" cap="none" dirty="0">
                <a:solidFill>
                  <a:srgbClr val="009444"/>
                </a:solidFill>
                <a:latin typeface="Lato" panose="020F0502020204030203"/>
                <a:ea typeface="Lato" panose="020F0502020204030203"/>
                <a:cs typeface="Lato" panose="020F0502020204030203"/>
                <a:sym typeface="Lato" panose="020F0502020204030203"/>
              </a:rPr>
              <a:t> hay </a:t>
            </a:r>
            <a:r>
              <a:rPr lang="en-US" sz="4800" b="0" i="0" u="none" strike="noStrike" cap="none" dirty="0" err="1">
                <a:solidFill>
                  <a:srgbClr val="009444"/>
                </a:solidFill>
                <a:latin typeface="Lato" panose="020F0502020204030203"/>
                <a:ea typeface="Lato" panose="020F0502020204030203"/>
                <a:cs typeface="Lato" panose="020F0502020204030203"/>
                <a:sym typeface="Lato" panose="020F0502020204030203"/>
              </a:rPr>
              <a:t>papeles</a:t>
            </a:r>
            <a:r>
              <a:rPr lang="en-US" sz="4800" b="0" i="0" u="none" strike="noStrike" cap="none" dirty="0">
                <a:solidFill>
                  <a:srgbClr val="009444"/>
                </a:solidFill>
                <a:latin typeface="Lato" panose="020F0502020204030203"/>
                <a:ea typeface="Lato" panose="020F0502020204030203"/>
                <a:cs typeface="Lato" panose="020F0502020204030203"/>
                <a:sym typeface="Lato" panose="020F0502020204030203"/>
              </a:rPr>
              <a:t> de hombre y </a:t>
            </a:r>
            <a:r>
              <a:rPr lang="en-US" sz="4800" b="0" i="0" u="none" strike="noStrike" cap="none" dirty="0" err="1">
                <a:solidFill>
                  <a:srgbClr val="009444"/>
                </a:solidFill>
                <a:latin typeface="Lato" panose="020F0502020204030203"/>
                <a:ea typeface="Lato" panose="020F0502020204030203"/>
                <a:cs typeface="Lato" panose="020F0502020204030203"/>
                <a:sym typeface="Lato" panose="020F0502020204030203"/>
              </a:rPr>
              <a:t>mujer</a:t>
            </a:r>
            <a:endParaRPr sz="48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pic>
        <p:nvPicPr>
          <p:cNvPr id="419" name="Google Shape;419;p23" descr="A green bird with leaves&#10;&#10;Description automatically generated"/>
          <p:cNvPicPr preferRelativeResize="0"/>
          <p:nvPr/>
        </p:nvPicPr>
        <p:blipFill rotWithShape="1">
          <a:blip r:embed="rId1"/>
          <a:srcRect/>
          <a:stretch>
            <a:fillRect/>
          </a:stretch>
        </p:blipFill>
        <p:spPr>
          <a:xfrm>
            <a:off x="10500489" y="289924"/>
            <a:ext cx="1399035" cy="1170434"/>
          </a:xfrm>
          <a:prstGeom prst="rect">
            <a:avLst/>
          </a:prstGeom>
          <a:noFill/>
          <a:ln>
            <a:noFill/>
          </a:ln>
        </p:spPr>
      </p:pic>
      <p:pic>
        <p:nvPicPr>
          <p:cNvPr id="421" name="Google Shape;421;p23"/>
          <p:cNvPicPr preferRelativeResize="0"/>
          <p:nvPr/>
        </p:nvPicPr>
        <p:blipFill rotWithShape="1">
          <a:blip r:embed="rId2"/>
          <a:srcRect l="9633"/>
          <a:stretch>
            <a:fillRect/>
          </a:stretch>
        </p:blipFill>
        <p:spPr>
          <a:xfrm>
            <a:off x="976000" y="1856675"/>
            <a:ext cx="3486529" cy="3858000"/>
          </a:xfrm>
          <a:prstGeom prst="rect">
            <a:avLst/>
          </a:prstGeom>
          <a:noFill/>
          <a:ln>
            <a:noFill/>
          </a:ln>
        </p:spPr>
      </p:pic>
      <p:sp>
        <p:nvSpPr>
          <p:cNvPr id="422" name="Google Shape;422;p23"/>
          <p:cNvSpPr/>
          <p:nvPr/>
        </p:nvSpPr>
        <p:spPr>
          <a:xfrm>
            <a:off x="861100" y="1856675"/>
            <a:ext cx="114900" cy="38184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7"/>
        <p:cNvGrpSpPr/>
        <p:nvPr/>
      </p:nvGrpSpPr>
      <p:grpSpPr>
        <a:xfrm>
          <a:off x="0" y="0"/>
          <a:ext cx="0" cy="0"/>
          <a:chOff x="0" y="0"/>
          <a:chExt cx="0" cy="0"/>
        </a:xfrm>
      </p:grpSpPr>
      <p:sp>
        <p:nvSpPr>
          <p:cNvPr id="459" name="Google Shape;459;g28e7fd72870_0_5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461" name="Google Shape;461;g28e7fd72870_0_58"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sp>
        <p:nvSpPr>
          <p:cNvPr id="462" name="Google Shape;462;g28e7fd72870_0_58"/>
          <p:cNvSpPr/>
          <p:nvPr/>
        </p:nvSpPr>
        <p:spPr>
          <a:xfrm>
            <a:off x="2870200" y="1549400"/>
            <a:ext cx="3619500" cy="3231900"/>
          </a:xfrm>
          <a:prstGeom prst="rect">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panose="020F0502020204030204"/>
              <a:ea typeface="Calibri" panose="020F0502020204030204"/>
              <a:cs typeface="Calibri" panose="020F0502020204030204"/>
              <a:sym typeface="Calibri" panose="020F0502020204030204"/>
            </a:endParaRPr>
          </a:p>
        </p:txBody>
      </p:sp>
      <p:sp>
        <p:nvSpPr>
          <p:cNvPr id="463" name="Google Shape;463;g28e7fd72870_0_58"/>
          <p:cNvSpPr/>
          <p:nvPr/>
        </p:nvSpPr>
        <p:spPr>
          <a:xfrm>
            <a:off x="7295950" y="1549400"/>
            <a:ext cx="3619500" cy="3231900"/>
          </a:xfrm>
          <a:prstGeom prst="rect">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panose="020F0502020204030204"/>
              <a:ea typeface="Calibri" panose="020F0502020204030204"/>
              <a:cs typeface="Calibri" panose="020F0502020204030204"/>
              <a:sym typeface="Calibri" panose="020F0502020204030204"/>
            </a:endParaRPr>
          </a:p>
        </p:txBody>
      </p:sp>
      <p:sp>
        <p:nvSpPr>
          <p:cNvPr id="464" name="Google Shape;464;g28e7fd72870_0_58"/>
          <p:cNvSpPr/>
          <p:nvPr/>
        </p:nvSpPr>
        <p:spPr>
          <a:xfrm>
            <a:off x="5907350" y="2197100"/>
            <a:ext cx="2004600" cy="1905000"/>
          </a:xfrm>
          <a:prstGeom prst="mathPlus">
            <a:avLst>
              <a:gd name="adj1" fmla="val 23520"/>
            </a:avLst>
          </a:prstGeom>
          <a:solidFill>
            <a:srgbClr val="FFDD8B"/>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panose="020F0502020204030204"/>
              <a:ea typeface="Calibri" panose="020F0502020204030204"/>
              <a:cs typeface="Calibri" panose="020F0502020204030204"/>
              <a:sym typeface="Calibri" panose="020F0502020204030204"/>
            </a:endParaRPr>
          </a:p>
        </p:txBody>
      </p:sp>
      <p:pic>
        <p:nvPicPr>
          <p:cNvPr id="465" name="Google Shape;465;g28e7fd72870_0_58"/>
          <p:cNvPicPr preferRelativeResize="0"/>
          <p:nvPr/>
        </p:nvPicPr>
        <p:blipFill rotWithShape="1">
          <a:blip r:embed="rId2"/>
          <a:srcRect l="8334" t="9441" r="52220" b="6785"/>
          <a:stretch>
            <a:fillRect/>
          </a:stretch>
        </p:blipFill>
        <p:spPr>
          <a:xfrm>
            <a:off x="1912300" y="2089163"/>
            <a:ext cx="1643701" cy="3490987"/>
          </a:xfrm>
          <a:prstGeom prst="rect">
            <a:avLst/>
          </a:prstGeom>
          <a:noFill/>
          <a:ln>
            <a:noFill/>
          </a:ln>
        </p:spPr>
      </p:pic>
      <p:pic>
        <p:nvPicPr>
          <p:cNvPr id="466" name="Google Shape;466;g28e7fd72870_0_58"/>
          <p:cNvPicPr preferRelativeResize="0"/>
          <p:nvPr/>
        </p:nvPicPr>
        <p:blipFill rotWithShape="1">
          <a:blip r:embed="rId2"/>
          <a:srcRect l="44859" t="12180" r="11997" b="4046"/>
          <a:stretch>
            <a:fillRect/>
          </a:stretch>
        </p:blipFill>
        <p:spPr>
          <a:xfrm>
            <a:off x="10152800" y="2273550"/>
            <a:ext cx="1737901" cy="3374649"/>
          </a:xfrm>
          <a:prstGeom prst="rect">
            <a:avLst/>
          </a:prstGeom>
          <a:noFill/>
          <a:ln>
            <a:noFill/>
          </a:ln>
        </p:spPr>
      </p:pic>
      <p:sp>
        <p:nvSpPr>
          <p:cNvPr id="467" name="Google Shape;467;g28e7fd72870_0_58"/>
          <p:cNvSpPr txBox="1"/>
          <p:nvPr/>
        </p:nvSpPr>
        <p:spPr>
          <a:xfrm>
            <a:off x="2870201" y="890575"/>
            <a:ext cx="3619500" cy="492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60"/>
              <a:buFont typeface="Arial" panose="020B0604020202020204"/>
              <a:buNone/>
            </a:pPr>
            <a:r>
              <a:rPr lang="en-US" sz="2600" b="1">
                <a:solidFill>
                  <a:schemeClr val="dk1"/>
                </a:solidFill>
                <a:latin typeface="Lato" panose="020F0502020204030203"/>
                <a:ea typeface="Lato" panose="020F0502020204030203"/>
                <a:cs typeface="Lato" panose="020F0502020204030203"/>
                <a:sym typeface="Lato" panose="020F0502020204030203"/>
              </a:rPr>
              <a:t>El papel del hombre</a:t>
            </a:r>
            <a:endParaRPr sz="2600" b="1" i="0" u="none" strike="noStrike" cap="none">
              <a:solidFill>
                <a:schemeClr val="dk1"/>
              </a:solidFill>
              <a:latin typeface="Lato" panose="020F0502020204030203"/>
              <a:ea typeface="Lato" panose="020F0502020204030203"/>
              <a:cs typeface="Lato" panose="020F0502020204030203"/>
              <a:sym typeface="Lato" panose="020F0502020204030203"/>
            </a:endParaRPr>
          </a:p>
        </p:txBody>
      </p:sp>
      <p:sp>
        <p:nvSpPr>
          <p:cNvPr id="468" name="Google Shape;468;g28e7fd72870_0_58"/>
          <p:cNvSpPr txBox="1"/>
          <p:nvPr/>
        </p:nvSpPr>
        <p:spPr>
          <a:xfrm>
            <a:off x="7295951" y="890575"/>
            <a:ext cx="3619500" cy="492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60"/>
              <a:buFont typeface="Arial" panose="020B0604020202020204"/>
              <a:buNone/>
            </a:pPr>
            <a:r>
              <a:rPr lang="en-US" sz="2600" b="1">
                <a:solidFill>
                  <a:schemeClr val="dk1"/>
                </a:solidFill>
                <a:latin typeface="Lato" panose="020F0502020204030203"/>
                <a:ea typeface="Lato" panose="020F0502020204030203"/>
                <a:cs typeface="Lato" panose="020F0502020204030203"/>
                <a:sym typeface="Lato" panose="020F0502020204030203"/>
              </a:rPr>
              <a:t>El papel de la mujer</a:t>
            </a:r>
            <a:endParaRPr sz="2600" b="1" i="0" u="none" strike="noStrike" cap="none">
              <a:solidFill>
                <a:schemeClr val="dk1"/>
              </a:solidFill>
              <a:latin typeface="Lato" panose="020F0502020204030203"/>
              <a:ea typeface="Lato" panose="020F0502020204030203"/>
              <a:cs typeface="Lato" panose="020F0502020204030203"/>
              <a:sym typeface="Lato" panose="020F0502020204030203"/>
            </a:endParaRPr>
          </a:p>
        </p:txBody>
      </p:sp>
      <p:sp>
        <p:nvSpPr>
          <p:cNvPr id="469" name="Google Shape;469;g28e7fd72870_0_58"/>
          <p:cNvSpPr txBox="1"/>
          <p:nvPr/>
        </p:nvSpPr>
        <p:spPr>
          <a:xfrm>
            <a:off x="3520525" y="2308050"/>
            <a:ext cx="2241300" cy="1624800"/>
          </a:xfrm>
          <a:prstGeom prst="rect">
            <a:avLst/>
          </a:prstGeom>
          <a:noFill/>
          <a:ln>
            <a:noFill/>
          </a:ln>
        </p:spPr>
        <p:txBody>
          <a:bodyPr spcFirstLastPara="1" wrap="square" lIns="91425" tIns="91425" rIns="91425" bIns="91425" anchor="t" anchorCtr="0">
            <a:noAutofit/>
          </a:bodyPr>
          <a:lstStyle/>
          <a:p>
            <a:pPr marL="457200" lvl="0" indent="-406400" algn="l" rtl="0">
              <a:spcBef>
                <a:spcPts val="0"/>
              </a:spcBef>
              <a:spcAft>
                <a:spcPts val="0"/>
              </a:spcAft>
              <a:buClr>
                <a:schemeClr val="dk1"/>
              </a:buClr>
              <a:buSzPts val="2800"/>
              <a:buFont typeface="Lato" panose="020F0502020204030203"/>
              <a:buChar char="●"/>
            </a:pPr>
            <a:r>
              <a:rPr lang="en-US" sz="2800">
                <a:solidFill>
                  <a:schemeClr val="dk1"/>
                </a:solidFill>
                <a:latin typeface="Lato" panose="020F0502020204030203"/>
                <a:ea typeface="Lato" panose="020F0502020204030203"/>
                <a:cs typeface="Lato" panose="020F0502020204030203"/>
                <a:sym typeface="Lato" panose="020F0502020204030203"/>
              </a:rPr>
              <a:t>el líder</a:t>
            </a:r>
            <a:endParaRPr sz="2800">
              <a:solidFill>
                <a:schemeClr val="dk1"/>
              </a:solidFill>
              <a:latin typeface="Lato" panose="020F0502020204030203"/>
              <a:ea typeface="Lato" panose="020F0502020204030203"/>
              <a:cs typeface="Lato" panose="020F0502020204030203"/>
              <a:sym typeface="Lato" panose="020F0502020204030203"/>
            </a:endParaRPr>
          </a:p>
          <a:p>
            <a:pPr marL="457200" lvl="0" indent="-406400" algn="l" rtl="0">
              <a:spcBef>
                <a:spcPts val="0"/>
              </a:spcBef>
              <a:spcAft>
                <a:spcPts val="0"/>
              </a:spcAft>
              <a:buClr>
                <a:schemeClr val="dk1"/>
              </a:buClr>
              <a:buSzPts val="2800"/>
              <a:buFont typeface="Lato" panose="020F0502020204030203"/>
              <a:buChar char="●"/>
            </a:pPr>
            <a:r>
              <a:rPr lang="en-US" sz="2800">
                <a:solidFill>
                  <a:schemeClr val="dk1"/>
                </a:solidFill>
                <a:latin typeface="Lato" panose="020F0502020204030203"/>
                <a:ea typeface="Lato" panose="020F0502020204030203"/>
                <a:cs typeface="Lato" panose="020F0502020204030203"/>
                <a:sym typeface="Lato" panose="020F0502020204030203"/>
              </a:rPr>
              <a:t>cabeza de la familia</a:t>
            </a:r>
            <a:endParaRPr sz="2800">
              <a:solidFill>
                <a:schemeClr val="dk1"/>
              </a:solidFill>
              <a:latin typeface="Lato" panose="020F0502020204030203"/>
              <a:ea typeface="Lato" panose="020F0502020204030203"/>
              <a:cs typeface="Lato" panose="020F0502020204030203"/>
              <a:sym typeface="Lato" panose="020F0502020204030203"/>
            </a:endParaRPr>
          </a:p>
        </p:txBody>
      </p:sp>
      <p:sp>
        <p:nvSpPr>
          <p:cNvPr id="470" name="Google Shape;470;g28e7fd72870_0_58"/>
          <p:cNvSpPr txBox="1"/>
          <p:nvPr/>
        </p:nvSpPr>
        <p:spPr>
          <a:xfrm>
            <a:off x="8057475" y="2333113"/>
            <a:ext cx="2241300" cy="2297100"/>
          </a:xfrm>
          <a:prstGeom prst="rect">
            <a:avLst/>
          </a:prstGeom>
          <a:noFill/>
          <a:ln>
            <a:noFill/>
          </a:ln>
        </p:spPr>
        <p:txBody>
          <a:bodyPr spcFirstLastPara="1" wrap="square" lIns="91425" tIns="91425" rIns="91425" bIns="91425" anchor="t" anchorCtr="0">
            <a:noAutofit/>
          </a:bodyPr>
          <a:lstStyle/>
          <a:p>
            <a:pPr marL="457200" lvl="0" indent="-406400" algn="l" rtl="0">
              <a:spcBef>
                <a:spcPts val="0"/>
              </a:spcBef>
              <a:spcAft>
                <a:spcPts val="0"/>
              </a:spcAft>
              <a:buClr>
                <a:schemeClr val="dk1"/>
              </a:buClr>
              <a:buSzPts val="2800"/>
              <a:buFont typeface="Lato" panose="020F0502020204030203"/>
              <a:buChar char="●"/>
            </a:pPr>
            <a:r>
              <a:rPr lang="en-US" sz="2800">
                <a:solidFill>
                  <a:schemeClr val="dk1"/>
                </a:solidFill>
                <a:latin typeface="Lato" panose="020F0502020204030203"/>
                <a:ea typeface="Lato" panose="020F0502020204030203"/>
                <a:cs typeface="Lato" panose="020F0502020204030203"/>
                <a:sym typeface="Lato" panose="020F0502020204030203"/>
              </a:rPr>
              <a:t>la ayuda</a:t>
            </a:r>
            <a:endParaRPr sz="2800">
              <a:solidFill>
                <a:schemeClr val="dk1"/>
              </a:solidFill>
              <a:latin typeface="Lato" panose="020F0502020204030203"/>
              <a:ea typeface="Lato" panose="020F0502020204030203"/>
              <a:cs typeface="Lato" panose="020F0502020204030203"/>
              <a:sym typeface="Lato" panose="020F0502020204030203"/>
            </a:endParaRPr>
          </a:p>
          <a:p>
            <a:pPr marL="457200" lvl="0" indent="-406400" algn="l" rtl="0">
              <a:spcBef>
                <a:spcPts val="0"/>
              </a:spcBef>
              <a:spcAft>
                <a:spcPts val="0"/>
              </a:spcAft>
              <a:buClr>
                <a:schemeClr val="dk1"/>
              </a:buClr>
              <a:buSzPts val="2800"/>
              <a:buFont typeface="Lato" panose="020F0502020204030203"/>
              <a:buChar char="●"/>
            </a:pPr>
            <a:r>
              <a:rPr lang="en-US" sz="2800">
                <a:solidFill>
                  <a:schemeClr val="dk1"/>
                </a:solidFill>
                <a:latin typeface="Lato" panose="020F0502020204030203"/>
                <a:ea typeface="Lato" panose="020F0502020204030203"/>
                <a:cs typeface="Lato" panose="020F0502020204030203"/>
                <a:sym typeface="Lato" panose="020F0502020204030203"/>
              </a:rPr>
              <a:t>apoya al hombre</a:t>
            </a:r>
            <a:endParaRPr sz="2800">
              <a:solidFill>
                <a:schemeClr val="dk1"/>
              </a:solidFill>
              <a:latin typeface="Lato" panose="020F0502020204030203"/>
              <a:ea typeface="Lato" panose="020F0502020204030203"/>
              <a:cs typeface="Lato" panose="020F0502020204030203"/>
              <a:sym typeface="Lato" panose="020F0502020204030203"/>
            </a:endParaRPr>
          </a:p>
        </p:txBody>
      </p:sp>
      <p:sp>
        <p:nvSpPr>
          <p:cNvPr id="471" name="Google Shape;471;g28e7fd72870_0_58"/>
          <p:cNvSpPr txBox="1"/>
          <p:nvPr/>
        </p:nvSpPr>
        <p:spPr>
          <a:xfrm>
            <a:off x="3238703" y="4992215"/>
            <a:ext cx="7189500" cy="646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860"/>
              <a:buFont typeface="Arial" panose="020B0604020202020204"/>
              <a:buNone/>
            </a:pPr>
            <a:r>
              <a:rPr lang="en-US" sz="3600" b="1">
                <a:solidFill>
                  <a:srgbClr val="009444"/>
                </a:solidFill>
                <a:latin typeface="Lato" panose="020F0502020204030203"/>
                <a:ea typeface="Lato" panose="020F0502020204030203"/>
                <a:cs typeface="Lato" panose="020F0502020204030203"/>
                <a:sym typeface="Lato" panose="020F0502020204030203"/>
              </a:rPr>
              <a:t>Efesios 5:21-33</a:t>
            </a:r>
            <a:endParaRPr sz="3600" b="1"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23"/>
          <p:cNvSpPr/>
          <p:nvPr/>
        </p:nvSpPr>
        <p:spPr>
          <a:xfrm>
            <a:off x="75474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416" name="Google Shape;416;p23"/>
          <p:cNvSpPr txBox="1"/>
          <p:nvPr/>
        </p:nvSpPr>
        <p:spPr>
          <a:xfrm>
            <a:off x="8811229" y="1803633"/>
            <a:ext cx="2512632" cy="11073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419" name="Google Shape;419;p23" descr="A green bird with leaves&#10;&#10;Description automatically generated"/>
          <p:cNvPicPr preferRelativeResize="0"/>
          <p:nvPr/>
        </p:nvPicPr>
        <p:blipFill rotWithShape="1">
          <a:blip r:embed="rId1"/>
          <a:srcRect/>
          <a:stretch>
            <a:fillRect/>
          </a:stretch>
        </p:blipFill>
        <p:spPr>
          <a:xfrm>
            <a:off x="10500489" y="289924"/>
            <a:ext cx="1399035" cy="1170434"/>
          </a:xfrm>
          <a:prstGeom prst="rect">
            <a:avLst/>
          </a:prstGeom>
          <a:noFill/>
          <a:ln>
            <a:noFill/>
          </a:ln>
        </p:spPr>
      </p:pic>
      <p:sp>
        <p:nvSpPr>
          <p:cNvPr id="422" name="Google Shape;422;p23"/>
          <p:cNvSpPr/>
          <p:nvPr/>
        </p:nvSpPr>
        <p:spPr>
          <a:xfrm>
            <a:off x="861100" y="1856675"/>
            <a:ext cx="114900" cy="38184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3" name="TextBox 2"/>
          <p:cNvSpPr txBox="1"/>
          <p:nvPr/>
        </p:nvSpPr>
        <p:spPr>
          <a:xfrm>
            <a:off x="2826327" y="566433"/>
            <a:ext cx="7897091" cy="6494085"/>
          </a:xfrm>
          <a:prstGeom prst="rect">
            <a:avLst/>
          </a:prstGeom>
          <a:noFill/>
        </p:spPr>
        <p:txBody>
          <a:bodyPr wrap="square">
            <a:spAutoFit/>
          </a:bodyPr>
          <a:lstStyle/>
          <a:p>
            <a:pPr marL="0" marR="0" indent="0">
              <a:spcBef>
                <a:spcPts val="0"/>
              </a:spcBef>
              <a:spcAft>
                <a:spcPts val="0"/>
              </a:spcAft>
              <a:buFontTx/>
              <a:buNone/>
            </a:pPr>
            <a:r>
              <a:rPr lang="es-ES" sz="3200" i="1" dirty="0">
                <a:effectLst/>
                <a:latin typeface="Calibri" panose="020F0502020204030204" pitchFamily="34" charset="0"/>
                <a:ea typeface="Calibri" panose="020F0502020204030204" pitchFamily="34" charset="0"/>
                <a:cs typeface="Times New Roman" panose="02020603050405020304" pitchFamily="18" charset="0"/>
              </a:rPr>
              <a:t>21 Cultiven entre ustedes la mutua sumisión, en el temor de Dios. </a:t>
            </a:r>
            <a:endParaRPr lang="es-ES" sz="32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endParaRPr lang="es-ES" sz="32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3200" i="1" dirty="0">
                <a:effectLst/>
                <a:latin typeface="Calibri" panose="020F0502020204030204" pitchFamily="34" charset="0"/>
                <a:ea typeface="Calibri" panose="020F0502020204030204" pitchFamily="34" charset="0"/>
                <a:cs typeface="Times New Roman" panose="02020603050405020304" pitchFamily="18" charset="0"/>
              </a:rPr>
              <a:t>22 Ustedes, las casadas, honren a sus propios esposos, como honran al Señor; 23 porque el esposo es cabeza de la mujer, así como Cristo es cabeza de la iglesia, la cual es su cuerpo, y él es su Salvador. 24 Así como la iglesia honra a Cristo, así también las casadas deben honrar a sus esposos en todo. </a:t>
            </a:r>
            <a:endParaRPr lang="es-ES" sz="32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endParaRPr lang="es-ES" sz="3200" b="1" i="1" dirty="0">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3200" b="1" dirty="0">
                <a:effectLst/>
                <a:latin typeface="Calibri" panose="020F0502020204030204" pitchFamily="34" charset="0"/>
                <a:ea typeface="Calibri" panose="020F0502020204030204" pitchFamily="34" charset="0"/>
                <a:cs typeface="Times New Roman" panose="02020603050405020304" pitchFamily="18" charset="0"/>
              </a:rPr>
              <a:t>Efesios 5:21-33</a:t>
            </a:r>
            <a:endParaRPr lang="es-ES" sz="32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
        <p:cNvGrpSpPr/>
        <p:nvPr/>
      </p:nvGrpSpPr>
      <p:grpSpPr>
        <a:xfrm>
          <a:off x="0" y="0"/>
          <a:ext cx="0" cy="0"/>
          <a:chOff x="0" y="0"/>
          <a:chExt cx="0" cy="0"/>
        </a:xfrm>
      </p:grpSpPr>
      <p:sp>
        <p:nvSpPr>
          <p:cNvPr id="97" name="Google Shape;97;p2"/>
          <p:cNvSpPr txBox="1"/>
          <p:nvPr/>
        </p:nvSpPr>
        <p:spPr>
          <a:xfrm>
            <a:off x="4127382" y="1806843"/>
            <a:ext cx="5017663"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Lección </a:t>
            </a:r>
            <a:r>
              <a:rPr lang="en-US" sz="4860">
                <a:solidFill>
                  <a:srgbClr val="009444"/>
                </a:solidFill>
                <a:latin typeface="Lato" panose="020F0502020204030203"/>
                <a:ea typeface="Lato" panose="020F0502020204030203"/>
                <a:cs typeface="Lato" panose="020F0502020204030203"/>
                <a:sym typeface="Lato" panose="020F0502020204030203"/>
              </a:rPr>
              <a:t>2</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98" name="Google Shape;98;p2"/>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99" name="Google Shape;99;p2"/>
          <p:cNvSpPr txBox="1"/>
          <p:nvPr/>
        </p:nvSpPr>
        <p:spPr>
          <a:xfrm>
            <a:off x="4127371" y="3349425"/>
            <a:ext cx="7772100" cy="6909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panose="020B0604020202020204"/>
              <a:buNone/>
            </a:pPr>
            <a:r>
              <a:rPr lang="en-US" sz="3890">
                <a:solidFill>
                  <a:schemeClr val="dk1"/>
                </a:solidFill>
                <a:latin typeface="Lato" panose="020F0502020204030203"/>
                <a:ea typeface="Lato" panose="020F0502020204030203"/>
                <a:cs typeface="Lato" panose="020F0502020204030203"/>
                <a:sym typeface="Lato" panose="020F0502020204030203"/>
              </a:rPr>
              <a:t>Dios creó al hombre y a la mujer</a:t>
            </a:r>
            <a:endParaRPr sz="3890">
              <a:solidFill>
                <a:schemeClr val="dk1"/>
              </a:solidFill>
              <a:latin typeface="Lato" panose="020F0502020204030203"/>
              <a:ea typeface="Lato" panose="020F0502020204030203"/>
              <a:cs typeface="Lato" panose="020F0502020204030203"/>
              <a:sym typeface="Lato" panose="020F0502020204030203"/>
            </a:endParaRPr>
          </a:p>
        </p:txBody>
      </p:sp>
      <p:sp>
        <p:nvSpPr>
          <p:cNvPr id="100" name="Google Shape;100;p2"/>
          <p:cNvSpPr txBox="1"/>
          <p:nvPr/>
        </p:nvSpPr>
        <p:spPr>
          <a:xfrm>
            <a:off x="4127382" y="4198335"/>
            <a:ext cx="50178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888"/>
              <a:buFont typeface="Arial" panose="020B0604020202020204"/>
              <a:buNone/>
            </a:pPr>
            <a:r>
              <a:rPr lang="en-US" sz="3890" b="0" i="0" u="none" strike="noStrike" cap="none">
                <a:solidFill>
                  <a:schemeClr val="dk1"/>
                </a:solidFill>
                <a:latin typeface="Lato" panose="020F0502020204030203"/>
                <a:ea typeface="Lato" panose="020F0502020204030203"/>
                <a:cs typeface="Lato" panose="020F0502020204030203"/>
                <a:sym typeface="Lato" panose="020F0502020204030203"/>
              </a:rPr>
              <a:t>Génesis 1:26-2:25</a:t>
            </a:r>
            <a:endParaRPr sz="4800" b="0" i="0" u="none" strike="noStrike" cap="none">
              <a:solidFill>
                <a:schemeClr val="dk1"/>
              </a:solidFill>
              <a:latin typeface="Lato" panose="020F0502020204030203"/>
              <a:ea typeface="Lato" panose="020F0502020204030203"/>
              <a:cs typeface="Lato" panose="020F0502020204030203"/>
              <a:sym typeface="Lato" panose="020F0502020204030203"/>
            </a:endParaRPr>
          </a:p>
        </p:txBody>
      </p:sp>
      <p:sp>
        <p:nvSpPr>
          <p:cNvPr id="102" name="Google Shape;102;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04" name="Google Shape;104;p2" descr="A green circle with a white book and a magnifying glass&#10;&#10;Description automatically generated"/>
          <p:cNvPicPr preferRelativeResize="0"/>
          <p:nvPr/>
        </p:nvPicPr>
        <p:blipFill rotWithShape="1">
          <a:blip r:embed="rId1"/>
          <a:srcRect/>
          <a:stretch>
            <a:fillRect/>
          </a:stretch>
        </p:blipFill>
        <p:spPr>
          <a:xfrm>
            <a:off x="476645" y="1552538"/>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2"/>
          <a:srcRect/>
          <a:stretch>
            <a:fillRect/>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23"/>
          <p:cNvSpPr/>
          <p:nvPr/>
        </p:nvSpPr>
        <p:spPr>
          <a:xfrm>
            <a:off x="75474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416" name="Google Shape;416;p23"/>
          <p:cNvSpPr txBox="1"/>
          <p:nvPr/>
        </p:nvSpPr>
        <p:spPr>
          <a:xfrm>
            <a:off x="8811229" y="1803633"/>
            <a:ext cx="2512632" cy="11073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22" name="Google Shape;422;p23"/>
          <p:cNvSpPr/>
          <p:nvPr/>
        </p:nvSpPr>
        <p:spPr>
          <a:xfrm>
            <a:off x="861100" y="1856675"/>
            <a:ext cx="114900" cy="38184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3" name="TextBox 2"/>
          <p:cNvSpPr txBox="1"/>
          <p:nvPr/>
        </p:nvSpPr>
        <p:spPr>
          <a:xfrm>
            <a:off x="2714235" y="363915"/>
            <a:ext cx="9145257" cy="6494085"/>
          </a:xfrm>
          <a:prstGeom prst="rect">
            <a:avLst/>
          </a:prstGeom>
          <a:noFill/>
        </p:spPr>
        <p:txBody>
          <a:bodyPr wrap="square">
            <a:spAutoFit/>
          </a:bodyPr>
          <a:lstStyle/>
          <a:p>
            <a:r>
              <a:rPr lang="es-ES" sz="3200" i="1" dirty="0">
                <a:effectLst/>
                <a:latin typeface="Calibri" panose="020F0502020204030204" pitchFamily="34" charset="0"/>
                <a:ea typeface="Calibri" panose="020F0502020204030204" pitchFamily="34" charset="0"/>
                <a:cs typeface="Times New Roman" panose="02020603050405020304" pitchFamily="18" charset="0"/>
              </a:rPr>
              <a:t>25 Esposos, amen a sus esposas, así como Cristo amó a la iglesia, y se entregó a sí mismo por ella,26 para santificarla. Él la purificó en el lavamiento del agua por la palabra, 27 a fin de presentársela a sí mismo como una iglesia gloriosa, santa e intachable, sin mancha ni arruga ni nada semejante. 28 Así también los esposos deben amar a sus esposas como a su propio cuerpo. El que ama a su esposa, se ama a sí mismo. 29 Nadie ha odiado jamás a su propio cuerpo, sino que lo sustenta y lo cuida, como lo hace Cristo con la iglesia, 30 porque somos miembros de su cuerpo, de su carne y de sus huesos. </a:t>
            </a:r>
            <a:endParaRPr lang="es-ES" sz="32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3200" i="1" dirty="0">
                <a:effectLst/>
                <a:latin typeface="Calibri" panose="020F0502020204030204" pitchFamily="34" charset="0"/>
                <a:ea typeface="Calibri" panose="020F0502020204030204" pitchFamily="34" charset="0"/>
                <a:cs typeface="Times New Roman" panose="02020603050405020304" pitchFamily="18" charset="0"/>
              </a:rPr>
              <a:t> </a:t>
            </a:r>
            <a:endParaRPr lang="en-US" sz="32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23"/>
          <p:cNvSpPr/>
          <p:nvPr/>
        </p:nvSpPr>
        <p:spPr>
          <a:xfrm>
            <a:off x="75474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416" name="Google Shape;416;p23"/>
          <p:cNvSpPr txBox="1"/>
          <p:nvPr/>
        </p:nvSpPr>
        <p:spPr>
          <a:xfrm>
            <a:off x="8811229" y="1803633"/>
            <a:ext cx="2512632" cy="11073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22" name="Google Shape;422;p23"/>
          <p:cNvSpPr/>
          <p:nvPr/>
        </p:nvSpPr>
        <p:spPr>
          <a:xfrm>
            <a:off x="861100" y="1856675"/>
            <a:ext cx="114900" cy="38184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3" name="TextBox 2"/>
          <p:cNvSpPr txBox="1"/>
          <p:nvPr/>
        </p:nvSpPr>
        <p:spPr>
          <a:xfrm>
            <a:off x="2714235" y="895043"/>
            <a:ext cx="9145257" cy="4031873"/>
          </a:xfrm>
          <a:prstGeom prst="rect">
            <a:avLst/>
          </a:prstGeom>
          <a:noFill/>
        </p:spPr>
        <p:txBody>
          <a:bodyPr wrap="square">
            <a:spAutoFit/>
          </a:bodyPr>
          <a:lstStyle/>
          <a:p>
            <a:r>
              <a:rPr lang="es-ES" sz="3200" i="1" dirty="0">
                <a:effectLst/>
                <a:latin typeface="Calibri" panose="020F0502020204030204" pitchFamily="34" charset="0"/>
                <a:ea typeface="Calibri" panose="020F0502020204030204" pitchFamily="34" charset="0"/>
                <a:cs typeface="Times New Roman" panose="02020603050405020304" pitchFamily="18" charset="0"/>
              </a:rPr>
              <a:t>31 Por eso el hombre dejará a su padre y a su madre, y se unirá a su mujer, y los dos serán un solo ser. 32 Grande es este misterio; pero yo digo esto respecto de Cristo y de la iglesia. 33 Por lo demás, cada uno de ustedes ame también a su esposa como a sí mismo; y ustedes, las esposas, honren a sus esposos.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23"/>
          <p:cNvSpPr/>
          <p:nvPr/>
        </p:nvSpPr>
        <p:spPr>
          <a:xfrm>
            <a:off x="809508"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416" name="Google Shape;416;p23"/>
          <p:cNvSpPr txBox="1"/>
          <p:nvPr/>
        </p:nvSpPr>
        <p:spPr>
          <a:xfrm>
            <a:off x="8811229" y="1803633"/>
            <a:ext cx="2512632" cy="11073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419" name="Google Shape;419;p23" descr="A green bird with leaves&#10;&#10;Description automatically generated"/>
          <p:cNvPicPr preferRelativeResize="0"/>
          <p:nvPr/>
        </p:nvPicPr>
        <p:blipFill rotWithShape="1">
          <a:blip r:embed="rId1"/>
          <a:srcRect/>
          <a:stretch>
            <a:fillRect/>
          </a:stretch>
        </p:blipFill>
        <p:spPr>
          <a:xfrm>
            <a:off x="10500489" y="289924"/>
            <a:ext cx="1399035" cy="1170434"/>
          </a:xfrm>
          <a:prstGeom prst="rect">
            <a:avLst/>
          </a:prstGeom>
          <a:noFill/>
          <a:ln>
            <a:noFill/>
          </a:ln>
        </p:spPr>
      </p:pic>
      <p:sp>
        <p:nvSpPr>
          <p:cNvPr id="422" name="Google Shape;422;p23"/>
          <p:cNvSpPr/>
          <p:nvPr/>
        </p:nvSpPr>
        <p:spPr>
          <a:xfrm>
            <a:off x="861100" y="1856675"/>
            <a:ext cx="114900" cy="38184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 name="Picture 2" descr="A black circle with white text and flowers around it&#10;&#10;Description automatically generated"/>
          <p:cNvPicPr>
            <a:picLocks noChangeAspect="1"/>
          </p:cNvPicPr>
          <p:nvPr/>
        </p:nvPicPr>
        <p:blipFill>
          <a:blip r:embed="rId2"/>
          <a:stretch>
            <a:fillRect/>
          </a:stretch>
        </p:blipFill>
        <p:spPr>
          <a:xfrm>
            <a:off x="3806362" y="807270"/>
            <a:ext cx="5341012" cy="5243459"/>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7"/>
        <p:cNvGrpSpPr/>
        <p:nvPr/>
      </p:nvGrpSpPr>
      <p:grpSpPr>
        <a:xfrm>
          <a:off x="0" y="0"/>
          <a:ext cx="0" cy="0"/>
          <a:chOff x="0" y="0"/>
          <a:chExt cx="0" cy="0"/>
        </a:xfrm>
      </p:grpSpPr>
      <p:sp>
        <p:nvSpPr>
          <p:cNvPr id="498" name="Google Shape;498;p30"/>
          <p:cNvSpPr txBox="1"/>
          <p:nvPr/>
        </p:nvSpPr>
        <p:spPr>
          <a:xfrm>
            <a:off x="2270873" y="1124721"/>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Tarea</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499" name="Google Shape;499;p30"/>
          <p:cNvCxnSpPr/>
          <p:nvPr/>
        </p:nvCxnSpPr>
        <p:spPr>
          <a:xfrm>
            <a:off x="2270873" y="2303549"/>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501" name="Google Shape;501;p3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504" name="Google Shape;504;p30"/>
          <p:cNvSpPr txBox="1"/>
          <p:nvPr/>
        </p:nvSpPr>
        <p:spPr>
          <a:xfrm>
            <a:off x="2379750" y="2851800"/>
            <a:ext cx="7432500" cy="11544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chemeClr val="dk1"/>
              </a:buClr>
              <a:buSzPts val="3200"/>
              <a:buFont typeface="Lato" panose="020F0502020204030203"/>
              <a:buChar char="•"/>
            </a:pPr>
            <a:r>
              <a:rPr lang="en-US" sz="3200" b="1" i="0" u="none" strike="noStrike" cap="none" dirty="0">
                <a:solidFill>
                  <a:schemeClr val="dk1"/>
                </a:solidFill>
                <a:latin typeface="Lato" panose="020F0502020204030203"/>
                <a:ea typeface="Lato" panose="020F0502020204030203"/>
                <a:cs typeface="Lato" panose="020F0502020204030203"/>
                <a:sym typeface="Lato" panose="020F0502020204030203"/>
              </a:rPr>
              <a:t>Ver </a:t>
            </a:r>
            <a:r>
              <a:rPr lang="en-US" sz="3200" b="1" i="0" u="none" strike="noStrike" cap="none" dirty="0" err="1">
                <a:solidFill>
                  <a:schemeClr val="dk1"/>
                </a:solidFill>
                <a:latin typeface="Lato" panose="020F0502020204030203"/>
                <a:ea typeface="Lato" panose="020F0502020204030203"/>
                <a:cs typeface="Lato" panose="020F0502020204030203"/>
                <a:sym typeface="Lato" panose="020F0502020204030203"/>
              </a:rPr>
              <a:t>el</a:t>
            </a:r>
            <a:r>
              <a:rPr lang="en-US" sz="3200" b="1" i="0" u="none" strike="noStrike" cap="none" dirty="0">
                <a:solidFill>
                  <a:schemeClr val="dk1"/>
                </a:solidFill>
                <a:latin typeface="Lato" panose="020F0502020204030203"/>
                <a:ea typeface="Lato" panose="020F0502020204030203"/>
                <a:cs typeface="Lato" panose="020F0502020204030203"/>
                <a:sym typeface="Lato" panose="020F0502020204030203"/>
              </a:rPr>
              <a:t> video para la </a:t>
            </a:r>
            <a:r>
              <a:rPr lang="en-US" sz="3200" b="1" i="0" u="none" strike="noStrike" cap="none" dirty="0" err="1">
                <a:solidFill>
                  <a:schemeClr val="dk1"/>
                </a:solidFill>
                <a:latin typeface="Lato" panose="020F0502020204030203"/>
                <a:ea typeface="Lato" panose="020F0502020204030203"/>
                <a:cs typeface="Lato" panose="020F0502020204030203"/>
                <a:sym typeface="Lato" panose="020F0502020204030203"/>
              </a:rPr>
              <a:t>lección</a:t>
            </a:r>
            <a:r>
              <a:rPr lang="en-US" sz="32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200" b="1" dirty="0">
                <a:solidFill>
                  <a:schemeClr val="dk1"/>
                </a:solidFill>
                <a:latin typeface="Lato" panose="020F0502020204030203"/>
                <a:ea typeface="Lato" panose="020F0502020204030203"/>
                <a:cs typeface="Lato" panose="020F0502020204030203"/>
                <a:sym typeface="Lato" panose="020F0502020204030203"/>
              </a:rPr>
              <a:t>3</a:t>
            </a:r>
            <a:endParaRPr sz="1400" b="0" i="0" u="none" strike="noStrike" cap="none" dirty="0">
              <a:solidFill>
                <a:srgbClr val="000000"/>
              </a:solidFill>
              <a:latin typeface="Lato" panose="020F0502020204030203"/>
              <a:ea typeface="Lato" panose="020F0502020204030203"/>
              <a:cs typeface="Lato" panose="020F0502020204030203"/>
              <a:sym typeface="Lato" panose="020F0502020204030203"/>
            </a:endParaRPr>
          </a:p>
          <a:p>
            <a:pPr marL="457200" marR="0" lvl="0" indent="-457200" algn="l" rtl="0">
              <a:lnSpc>
                <a:spcPct val="100000"/>
              </a:lnSpc>
              <a:spcBef>
                <a:spcPts val="600"/>
              </a:spcBef>
              <a:spcAft>
                <a:spcPts val="0"/>
              </a:spcAft>
              <a:buClr>
                <a:schemeClr val="dk1"/>
              </a:buClr>
              <a:buSzPts val="3200"/>
              <a:buFont typeface="Lato" panose="020F0502020204030203"/>
              <a:buChar char="•"/>
            </a:pPr>
            <a:r>
              <a:rPr lang="en-US" sz="3200" b="1" i="0" u="none" strike="noStrike" cap="none" dirty="0">
                <a:solidFill>
                  <a:schemeClr val="dk1"/>
                </a:solidFill>
                <a:latin typeface="Lato" panose="020F0502020204030203"/>
                <a:ea typeface="Lato" panose="020F0502020204030203"/>
                <a:cs typeface="Lato" panose="020F0502020204030203"/>
                <a:sym typeface="Lato" panose="020F0502020204030203"/>
              </a:rPr>
              <a:t>Leer </a:t>
            </a:r>
            <a:r>
              <a:rPr lang="en-US" sz="3200" b="1" i="0" u="none" strike="noStrike" cap="none" dirty="0" err="1">
                <a:solidFill>
                  <a:schemeClr val="dk1"/>
                </a:solidFill>
                <a:latin typeface="Lato" panose="020F0502020204030203"/>
                <a:ea typeface="Lato" panose="020F0502020204030203"/>
                <a:cs typeface="Lato" panose="020F0502020204030203"/>
                <a:sym typeface="Lato" panose="020F0502020204030203"/>
              </a:rPr>
              <a:t>Génesis</a:t>
            </a:r>
            <a:r>
              <a:rPr lang="en-US" sz="32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200" b="1" dirty="0">
                <a:solidFill>
                  <a:schemeClr val="dk1"/>
                </a:solidFill>
                <a:latin typeface="Lato" panose="020F0502020204030203"/>
                <a:ea typeface="Lato" panose="020F0502020204030203"/>
                <a:cs typeface="Lato" panose="020F0502020204030203"/>
                <a:sym typeface="Lato" panose="020F0502020204030203"/>
              </a:rPr>
              <a:t>3:1-24</a:t>
            </a:r>
            <a:endParaRPr sz="32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pic>
        <p:nvPicPr>
          <p:cNvPr id="505" name="Google Shape;505;p30" descr="A green bird with leaves&#10;&#10;Description automatically generated"/>
          <p:cNvPicPr preferRelativeResize="0"/>
          <p:nvPr/>
        </p:nvPicPr>
        <p:blipFill rotWithShape="1">
          <a:blip r:embed="rId1"/>
          <a:srcRect/>
          <a:stretch>
            <a:fillRect/>
          </a:stretch>
        </p:blipFill>
        <p:spPr>
          <a:xfrm>
            <a:off x="10500489" y="289924"/>
            <a:ext cx="1399035" cy="117043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31"/>
          <p:cNvSpPr txBox="1"/>
          <p:nvPr/>
        </p:nvSpPr>
        <p:spPr>
          <a:xfrm>
            <a:off x="3851564" y="719479"/>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panose="020F0502020204030203"/>
                <a:ea typeface="Lato" panose="020F0502020204030203"/>
                <a:cs typeface="Lato" panose="020F0502020204030203"/>
                <a:sym typeface="Lato" panose="020F0502020204030203"/>
              </a:rPr>
              <a:t>Bendición</a:t>
            </a:r>
            <a:endParaRPr sz="60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551" name="Google Shape;551;p31"/>
          <p:cNvCxnSpPr/>
          <p:nvPr/>
        </p:nvCxnSpPr>
        <p:spPr>
          <a:xfrm>
            <a:off x="3851564" y="1915622"/>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553" name="Google Shape;553;p3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555" name="Google Shape;555;p31"/>
          <p:cNvPicPr preferRelativeResize="0"/>
          <p:nvPr/>
        </p:nvPicPr>
        <p:blipFill rotWithShape="1">
          <a:blip r:embed="rId1"/>
          <a:srcRect/>
          <a:stretch>
            <a:fillRect/>
          </a:stretch>
        </p:blipFill>
        <p:spPr>
          <a:xfrm>
            <a:off x="476645" y="1552538"/>
            <a:ext cx="3125596" cy="3218435"/>
          </a:xfrm>
          <a:prstGeom prst="rect">
            <a:avLst/>
          </a:prstGeom>
          <a:noFill/>
          <a:ln>
            <a:noFill/>
          </a:ln>
          <a:effectLst>
            <a:outerShdw blurRad="50800" dist="38100" dir="2700000" algn="tl" rotWithShape="0">
              <a:srgbClr val="000000">
                <a:alpha val="40000"/>
              </a:srgbClr>
            </a:outerShdw>
          </a:effectLst>
        </p:spPr>
      </p:pic>
      <p:pic>
        <p:nvPicPr>
          <p:cNvPr id="557" name="Google Shape;557;p31" descr="A green bird with leaves&#10;&#10;Description automatically generated"/>
          <p:cNvPicPr preferRelativeResize="0"/>
          <p:nvPr/>
        </p:nvPicPr>
        <p:blipFill rotWithShape="1">
          <a:blip r:embed="rId2"/>
          <a:srcRect/>
          <a:stretch>
            <a:fillRect/>
          </a:stretch>
        </p:blipFill>
        <p:spPr>
          <a:xfrm>
            <a:off x="10500489" y="289924"/>
            <a:ext cx="1399035" cy="1170434"/>
          </a:xfrm>
          <a:prstGeom prst="rect">
            <a:avLst/>
          </a:prstGeom>
          <a:noFill/>
          <a:ln>
            <a:noFill/>
          </a:ln>
        </p:spPr>
      </p:pic>
      <p:sp>
        <p:nvSpPr>
          <p:cNvPr id="3" name="TextBox 2"/>
          <p:cNvSpPr txBox="1"/>
          <p:nvPr/>
        </p:nvSpPr>
        <p:spPr>
          <a:xfrm>
            <a:off x="3380509" y="2353193"/>
            <a:ext cx="7660421" cy="3415030"/>
          </a:xfrm>
          <a:prstGeom prst="rect">
            <a:avLst/>
          </a:prstGeom>
          <a:noFill/>
        </p:spPr>
        <p:txBody>
          <a:bodyPr wrap="square">
            <a:spAutoFit/>
          </a:bodyPr>
          <a:lstStyle/>
          <a:p>
            <a:pPr marL="457200" marR="0" lvl="1"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r>
              <a:rPr lang="en-US" sz="3600" i="1" u="none" strike="noStrike" kern="1200" dirty="0">
                <a:solidFill>
                  <a:schemeClr val="tx1">
                    <a:lumMod val="50000"/>
                  </a:schemeClr>
                </a:solidFill>
                <a:effectLst/>
                <a:latin typeface="+mn-lt"/>
                <a:ea typeface="+mn-ea"/>
                <a:cs typeface="+mn-cs"/>
              </a:rPr>
              <a:t>El </a:t>
            </a:r>
            <a:r>
              <a:rPr lang="en-US" sz="3600" i="1" u="none" strike="noStrike" kern="1200" dirty="0" err="1">
                <a:solidFill>
                  <a:schemeClr val="tx1">
                    <a:lumMod val="50000"/>
                  </a:schemeClr>
                </a:solidFill>
                <a:effectLst/>
                <a:latin typeface="+mn-lt"/>
                <a:ea typeface="+mn-ea"/>
                <a:cs typeface="+mn-cs"/>
              </a:rPr>
              <a:t>Señor</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te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bendiga</a:t>
            </a:r>
            <a:r>
              <a:rPr lang="en-US" sz="3600" i="1" u="none" strike="noStrike" kern="1200" dirty="0">
                <a:solidFill>
                  <a:schemeClr val="tx1">
                    <a:lumMod val="50000"/>
                  </a:schemeClr>
                </a:solidFill>
                <a:effectLst/>
                <a:latin typeface="+mn-lt"/>
                <a:ea typeface="+mn-ea"/>
                <a:cs typeface="+mn-cs"/>
              </a:rPr>
              <a:t> y </a:t>
            </a:r>
            <a:r>
              <a:rPr lang="en-US" sz="3600" i="1" u="none" strike="noStrike" kern="1200" dirty="0" err="1">
                <a:solidFill>
                  <a:schemeClr val="tx1">
                    <a:lumMod val="50000"/>
                  </a:schemeClr>
                </a:solidFill>
                <a:effectLst/>
                <a:latin typeface="+mn-lt"/>
                <a:ea typeface="+mn-ea"/>
                <a:cs typeface="+mn-cs"/>
              </a:rPr>
              <a:t>te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guarde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Haga</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el</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Señor</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resplandecer</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su</a:t>
            </a:r>
            <a:r>
              <a:rPr lang="en-US" sz="3600" i="1" u="none" strike="noStrike" kern="1200" dirty="0">
                <a:solidFill>
                  <a:schemeClr val="tx1">
                    <a:lumMod val="50000"/>
                  </a:schemeClr>
                </a:solidFill>
                <a:effectLst/>
                <a:latin typeface="+mn-lt"/>
                <a:ea typeface="+mn-ea"/>
                <a:cs typeface="+mn-cs"/>
              </a:rPr>
              <a:t> rostro </a:t>
            </a:r>
            <a:r>
              <a:rPr lang="en-US" sz="3600" i="1" u="none" strike="noStrike" kern="1200" dirty="0" err="1">
                <a:solidFill>
                  <a:schemeClr val="tx1">
                    <a:lumMod val="50000"/>
                  </a:schemeClr>
                </a:solidFill>
                <a:effectLst/>
                <a:latin typeface="+mn-lt"/>
                <a:ea typeface="+mn-ea"/>
                <a:cs typeface="+mn-cs"/>
              </a:rPr>
              <a:t>sobre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ti</a:t>
            </a:r>
            <a:r>
              <a:rPr lang="en-US" sz="3600" i="1" u="none" strike="noStrike" kern="1200" dirty="0">
                <a:solidFill>
                  <a:schemeClr val="tx1">
                    <a:lumMod val="50000"/>
                  </a:schemeClr>
                </a:solidFill>
                <a:effectLst/>
                <a:latin typeface="+mn-lt"/>
                <a:ea typeface="+mn-ea"/>
                <a:cs typeface="+mn-cs"/>
              </a:rPr>
              <a:t> y </a:t>
            </a:r>
            <a:r>
              <a:rPr lang="en-US" sz="3600" i="1" u="none" strike="noStrike" kern="1200" dirty="0" err="1">
                <a:solidFill>
                  <a:schemeClr val="tx1">
                    <a:lumMod val="50000"/>
                  </a:schemeClr>
                </a:solidFill>
                <a:effectLst/>
                <a:latin typeface="+mn-lt"/>
                <a:ea typeface="+mn-ea"/>
                <a:cs typeface="+mn-cs"/>
              </a:rPr>
              <a:t>tenga</a:t>
            </a:r>
            <a:r>
              <a:rPr lang="en-US" sz="3600" i="1" u="none" strike="noStrike" kern="1200" dirty="0">
                <a:solidFill>
                  <a:schemeClr val="tx1">
                    <a:lumMod val="50000"/>
                  </a:schemeClr>
                </a:solidFill>
                <a:effectLst/>
                <a:latin typeface="+mn-lt"/>
                <a:ea typeface="+mn-ea"/>
                <a:cs typeface="+mn-cs"/>
              </a:rPr>
              <a:t> de </a:t>
            </a:r>
            <a:r>
              <a:rPr lang="en-US" sz="3600" i="1" u="none" strike="noStrike" kern="1200" dirty="0" err="1">
                <a:solidFill>
                  <a:schemeClr val="tx1">
                    <a:lumMod val="50000"/>
                  </a:schemeClr>
                </a:solidFill>
                <a:effectLst/>
                <a:latin typeface="+mn-lt"/>
                <a:ea typeface="+mn-ea"/>
                <a:cs typeface="+mn-cs"/>
              </a:rPr>
              <a:t>ti</a:t>
            </a:r>
            <a:r>
              <a:rPr lang="en-US" sz="3600" i="1" u="none" strike="noStrike" kern="1200" dirty="0">
                <a:solidFill>
                  <a:schemeClr val="tx1">
                    <a:lumMod val="50000"/>
                  </a:schemeClr>
                </a:solidFill>
                <a:effectLst/>
                <a:latin typeface="+mn-lt"/>
                <a:ea typeface="+mn-ea"/>
                <a:cs typeface="+mn-cs"/>
              </a:rPr>
              <a:t> misericordia. Vuelv</a:t>
            </a:r>
            <a:r>
              <a:rPr lang="es-CO" altLang="en-US" sz="3600" i="1" u="none" strike="noStrike" kern="1200" dirty="0">
                <a:solidFill>
                  <a:schemeClr val="tx1">
                    <a:lumMod val="50000"/>
                  </a:schemeClr>
                </a:solidFill>
                <a:effectLst/>
                <a:latin typeface="+mn-lt"/>
                <a:ea typeface="+mn-ea"/>
                <a:cs typeface="+mn-cs"/>
              </a:rPr>
              <a:t>a</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el</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Señor</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su</a:t>
            </a:r>
            <a:r>
              <a:rPr lang="en-US" sz="3600" i="1" u="none" strike="noStrike" kern="1200" dirty="0">
                <a:solidFill>
                  <a:schemeClr val="tx1">
                    <a:lumMod val="50000"/>
                  </a:schemeClr>
                </a:solidFill>
                <a:effectLst/>
                <a:latin typeface="+mn-lt"/>
                <a:ea typeface="+mn-ea"/>
                <a:cs typeface="+mn-cs"/>
              </a:rPr>
              <a:t> rostro a </a:t>
            </a:r>
            <a:r>
              <a:rPr lang="en-US" sz="3600" i="1" u="none" strike="noStrike" kern="1200" dirty="0" err="1">
                <a:solidFill>
                  <a:schemeClr val="tx1">
                    <a:lumMod val="50000"/>
                  </a:schemeClr>
                </a:solidFill>
                <a:effectLst/>
                <a:latin typeface="+mn-lt"/>
                <a:ea typeface="+mn-ea"/>
                <a:cs typeface="+mn-cs"/>
              </a:rPr>
              <a:t>ti</a:t>
            </a:r>
            <a:r>
              <a:rPr lang="en-US" sz="3600" i="1" u="none" strike="noStrike" kern="1200" dirty="0">
                <a:solidFill>
                  <a:schemeClr val="tx1">
                    <a:lumMod val="50000"/>
                  </a:schemeClr>
                </a:solidFill>
                <a:effectLst/>
                <a:latin typeface="+mn-lt"/>
                <a:ea typeface="+mn-ea"/>
                <a:cs typeface="+mn-cs"/>
              </a:rPr>
              <a:t>, y </a:t>
            </a:r>
            <a:r>
              <a:rPr lang="en-US" sz="3600" i="1" u="none" strike="noStrike" kern="1200" dirty="0" err="1">
                <a:solidFill>
                  <a:schemeClr val="tx1">
                    <a:lumMod val="50000"/>
                  </a:schemeClr>
                </a:solidFill>
                <a:effectLst/>
                <a:latin typeface="+mn-lt"/>
                <a:ea typeface="+mn-ea"/>
                <a:cs typeface="+mn-cs"/>
              </a:rPr>
              <a:t>te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conceda</a:t>
            </a:r>
            <a:r>
              <a:rPr lang="en-US" sz="3600" i="1" u="none" strike="noStrike" kern="1200" dirty="0">
                <a:solidFill>
                  <a:schemeClr val="tx1">
                    <a:lumMod val="50000"/>
                  </a:schemeClr>
                </a:solidFill>
                <a:effectLst/>
                <a:latin typeface="+mn-lt"/>
                <a:ea typeface="+mn-ea"/>
                <a:cs typeface="+mn-cs"/>
              </a:rPr>
              <a:t> la </a:t>
            </a:r>
            <a:r>
              <a:rPr lang="en-US" sz="3600" i="1" u="none" strike="noStrike" kern="1200" dirty="0" err="1">
                <a:solidFill>
                  <a:schemeClr val="tx1">
                    <a:lumMod val="50000"/>
                  </a:schemeClr>
                </a:solidFill>
                <a:effectLst/>
                <a:latin typeface="+mn-lt"/>
                <a:ea typeface="+mn-ea"/>
                <a:cs typeface="+mn-cs"/>
              </a:rPr>
              <a:t>paz</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Amén</a:t>
            </a:r>
            <a:r>
              <a:rPr lang="en-US" sz="3600" i="1" u="none" strike="noStrike" kern="1200" dirty="0">
                <a:solidFill>
                  <a:schemeClr val="tx1">
                    <a:lumMod val="50000"/>
                  </a:schemeClr>
                </a:solidFill>
                <a:effectLst/>
                <a:latin typeface="+mn-lt"/>
                <a:ea typeface="+mn-ea"/>
                <a:cs typeface="+mn-cs"/>
              </a:rPr>
              <a:t>. </a:t>
            </a:r>
            <a:r>
              <a:rPr lang="en-US" sz="3600" i="1" kern="1200" dirty="0">
                <a:solidFill>
                  <a:schemeClr val="tx1">
                    <a:lumMod val="50000"/>
                  </a:schemeClr>
                </a:solidFill>
                <a:latin typeface="+mn-lt"/>
                <a:ea typeface="+mn-ea"/>
                <a:cs typeface="+mn-cs"/>
              </a:rPr>
              <a:t>(</a:t>
            </a:r>
            <a:r>
              <a:rPr lang="en-US" sz="3600" i="1" kern="1200" dirty="0" err="1">
                <a:solidFill>
                  <a:schemeClr val="tx1">
                    <a:lumMod val="50000"/>
                  </a:schemeClr>
                </a:solidFill>
                <a:latin typeface="+mn-lt"/>
                <a:ea typeface="+mn-ea"/>
                <a:cs typeface="+mn-cs"/>
              </a:rPr>
              <a:t>Números</a:t>
            </a:r>
            <a:r>
              <a:rPr lang="en-US" sz="3600" i="1" kern="1200" dirty="0">
                <a:solidFill>
                  <a:schemeClr val="tx1">
                    <a:lumMod val="50000"/>
                  </a:schemeClr>
                </a:solidFill>
                <a:latin typeface="+mn-lt"/>
                <a:ea typeface="+mn-ea"/>
                <a:cs typeface="+mn-cs"/>
              </a:rPr>
              <a:t> 6:24-26)</a:t>
            </a:r>
            <a:endParaRPr lang="es-ES" sz="3600" kern="1200" dirty="0">
              <a:solidFill>
                <a:schemeClr val="tx1">
                  <a:lumMod val="50000"/>
                </a:schemeClr>
              </a:solidFill>
              <a:effectLst/>
              <a:latin typeface="+mn-lt"/>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panose="020B0604020202020204"/>
              <a:buNone/>
            </a:pPr>
            <a:r>
              <a:rPr lang="en-US" sz="6000" b="0" i="0" u="none" strike="noStrike" cap="none">
                <a:solidFill>
                  <a:srgbClr val="009444"/>
                </a:solidFill>
                <a:latin typeface="Lato" panose="020F0502020204030203"/>
                <a:ea typeface="Lato" panose="020F0502020204030203"/>
                <a:cs typeface="Lato" panose="020F0502020204030203"/>
                <a:sym typeface="Lato" panose="020F0502020204030203"/>
              </a:rPr>
              <a:t>Objetivos de la Lección</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133" name="Google Shape;133;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1"/>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6" name="Google Shape;136;p5"/>
            <p:cNvSpPr/>
            <p:nvPr/>
          </p:nvSpPr>
          <p:spPr>
            <a:xfrm>
              <a:off x="341153" y="254232"/>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8" name="Google Shape;138;p5"/>
            <p:cNvSpPr txBox="1"/>
            <p:nvPr/>
          </p:nvSpPr>
          <p:spPr>
            <a:xfrm>
              <a:off x="1302586" y="0"/>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panose="020F0502020204030204"/>
                <a:buNone/>
              </a:pPr>
              <a:r>
                <a:rPr lang="en-US" sz="2800" dirty="0">
                  <a:solidFill>
                    <a:schemeClr val="tx1"/>
                  </a:solidFill>
                  <a:latin typeface="Lato" panose="020F0502020204030203"/>
                  <a:ea typeface="Lato" panose="020F0502020204030203"/>
                  <a:cs typeface="Lato" panose="020F0502020204030203"/>
                  <a:sym typeface="Lato" panose="020F0502020204030203"/>
                </a:rPr>
                <a:t>Usar </a:t>
              </a:r>
              <a:r>
                <a:rPr lang="en-US" sz="2800" dirty="0" err="1">
                  <a:solidFill>
                    <a:schemeClr val="tx1"/>
                  </a:solidFill>
                  <a:latin typeface="Lato" panose="020F0502020204030203"/>
                  <a:ea typeface="Lato" panose="020F0502020204030203"/>
                  <a:cs typeface="Lato" panose="020F0502020204030203"/>
                  <a:sym typeface="Lato" panose="020F0502020204030203"/>
                </a:rPr>
                <a:t>el</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método</a:t>
              </a:r>
              <a:r>
                <a:rPr lang="en-US" sz="2800" dirty="0">
                  <a:solidFill>
                    <a:schemeClr val="tx1"/>
                  </a:solidFill>
                  <a:latin typeface="Lato" panose="020F0502020204030203"/>
                  <a:ea typeface="Lato" panose="020F0502020204030203"/>
                  <a:cs typeface="Lato" panose="020F0502020204030203"/>
                  <a:sym typeface="Lato" panose="020F0502020204030203"/>
                </a:rPr>
                <a:t> de las Cuatro “C” con </a:t>
              </a:r>
              <a:r>
                <a:rPr lang="en-US" sz="2800" dirty="0" err="1">
                  <a:solidFill>
                    <a:schemeClr val="tx1"/>
                  </a:solidFill>
                  <a:latin typeface="Lato" panose="020F0502020204030203"/>
                  <a:ea typeface="Lato" panose="020F0502020204030203"/>
                  <a:cs typeface="Lato" panose="020F0502020204030203"/>
                  <a:sym typeface="Lato" panose="020F0502020204030203"/>
                </a:rPr>
                <a:t>Génesis</a:t>
              </a:r>
              <a:r>
                <a:rPr lang="en-US" sz="2800" dirty="0">
                  <a:solidFill>
                    <a:schemeClr val="tx1"/>
                  </a:solidFill>
                  <a:latin typeface="Lato" panose="020F0502020204030203"/>
                  <a:ea typeface="Lato" panose="020F0502020204030203"/>
                  <a:cs typeface="Lato" panose="020F0502020204030203"/>
                  <a:sym typeface="Lato" panose="020F0502020204030203"/>
                </a:rPr>
                <a:t> 1:26-2:25</a:t>
              </a:r>
              <a:endParaRPr sz="2800" b="0" i="0" u="none" strike="noStrike" cap="none" dirty="0">
                <a:solidFill>
                  <a:schemeClr val="tx1"/>
                </a:solidFill>
                <a:latin typeface="Lato" panose="020F0502020204030203"/>
                <a:ea typeface="Lato" panose="020F0502020204030203"/>
                <a:cs typeface="Lato" panose="020F0502020204030203"/>
                <a:sym typeface="Lato" panose="020F0502020204030203"/>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0" name="Google Shape;140;p5"/>
            <p:cNvSpPr/>
            <p:nvPr/>
          </p:nvSpPr>
          <p:spPr>
            <a:xfrm>
              <a:off x="341153" y="1663958"/>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2" name="Google Shape;142;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panose="020F0502020204030204"/>
                <a:buNone/>
              </a:pPr>
              <a:r>
                <a:rPr lang="en-US" sz="2800" dirty="0" err="1">
                  <a:solidFill>
                    <a:schemeClr val="lt1"/>
                  </a:solidFill>
                  <a:latin typeface="Lato" panose="020F0502020204030203"/>
                  <a:ea typeface="Lato" panose="020F0502020204030203"/>
                  <a:cs typeface="Lato" panose="020F0502020204030203"/>
                  <a:sym typeface="Lato" panose="020F0502020204030203"/>
                </a:rPr>
                <a:t>Practicar</a:t>
              </a:r>
              <a:r>
                <a:rPr lang="en-US" sz="2800" dirty="0">
                  <a:solidFill>
                    <a:schemeClr val="lt1"/>
                  </a:solidFill>
                  <a:latin typeface="Lato" panose="020F0502020204030203"/>
                  <a:ea typeface="Lato" panose="020F0502020204030203"/>
                  <a:cs typeface="Lato" panose="020F0502020204030203"/>
                  <a:sym typeface="Lato" panose="020F0502020204030203"/>
                </a:rPr>
                <a:t> las </a:t>
              </a:r>
              <a:r>
                <a:rPr lang="en-US" sz="2800" dirty="0" err="1">
                  <a:solidFill>
                    <a:schemeClr val="lt1"/>
                  </a:solidFill>
                  <a:latin typeface="Lato" panose="020F0502020204030203"/>
                  <a:ea typeface="Lato" panose="020F0502020204030203"/>
                  <a:cs typeface="Lato" panose="020F0502020204030203"/>
                  <a:sym typeface="Lato" panose="020F0502020204030203"/>
                </a:rPr>
                <a:t>preguntas</a:t>
              </a:r>
              <a:r>
                <a:rPr lang="en-US" sz="2800" dirty="0">
                  <a:solidFill>
                    <a:schemeClr val="lt1"/>
                  </a:solidFill>
                  <a:latin typeface="Lato" panose="020F0502020204030203"/>
                  <a:ea typeface="Lato" panose="020F0502020204030203"/>
                  <a:cs typeface="Lato" panose="020F0502020204030203"/>
                  <a:sym typeface="Lato" panose="020F0502020204030203"/>
                </a:rPr>
                <a:t> de “</a:t>
              </a:r>
              <a:r>
                <a:rPr lang="en-US" sz="2800" dirty="0" err="1">
                  <a:solidFill>
                    <a:schemeClr val="lt1"/>
                  </a:solidFill>
                  <a:latin typeface="Lato" panose="020F0502020204030203"/>
                  <a:ea typeface="Lato" panose="020F0502020204030203"/>
                  <a:cs typeface="Lato" panose="020F0502020204030203"/>
                  <a:sym typeface="Lato" panose="020F0502020204030203"/>
                </a:rPr>
                <a:t>Considerar</a:t>
              </a:r>
              <a:r>
                <a:rPr lang="en-US" sz="2800" dirty="0">
                  <a:solidFill>
                    <a:schemeClr val="lt1"/>
                  </a:solidFill>
                  <a:latin typeface="Lato" panose="020F0502020204030203"/>
                  <a:ea typeface="Lato" panose="020F0502020204030203"/>
                  <a:cs typeface="Lato" panose="020F0502020204030203"/>
                  <a:sym typeface="Lato" panose="020F0502020204030203"/>
                </a:rPr>
                <a:t>” con un </a:t>
              </a:r>
              <a:r>
                <a:rPr lang="en-US" sz="2800" dirty="0" err="1">
                  <a:solidFill>
                    <a:schemeClr val="lt1"/>
                  </a:solidFill>
                  <a:latin typeface="Lato" panose="020F0502020204030203"/>
                  <a:ea typeface="Lato" panose="020F0502020204030203"/>
                  <a:cs typeface="Lato" panose="020F0502020204030203"/>
                  <a:sym typeface="Lato" panose="020F0502020204030203"/>
                </a:rPr>
                <a:t>compañero</a:t>
              </a:r>
              <a:endParaRPr sz="2800" b="0" i="0" u="none" strike="noStrike" cap="none" dirty="0">
                <a:solidFill>
                  <a:schemeClr val="lt1"/>
                </a:solidFill>
                <a:latin typeface="Lato" panose="020F0502020204030203"/>
                <a:ea typeface="Lato" panose="020F0502020204030203"/>
                <a:cs typeface="Lato" panose="020F0502020204030203"/>
                <a:sym typeface="Lato" panose="020F0502020204030203"/>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4" name="Google Shape;144;p5"/>
            <p:cNvSpPr/>
            <p:nvPr/>
          </p:nvSpPr>
          <p:spPr>
            <a:xfrm>
              <a:off x="341153" y="3073684"/>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panose="020B0604020202020204"/>
                <a:buNone/>
              </a:pPr>
              <a:r>
                <a:rPr lang="en-US" sz="2800" dirty="0">
                  <a:solidFill>
                    <a:schemeClr val="lt1"/>
                  </a:solidFill>
                  <a:latin typeface="Lato" panose="020F0502020204030203"/>
                  <a:ea typeface="Lato" panose="020F0502020204030203"/>
                  <a:cs typeface="Lato" panose="020F0502020204030203"/>
                  <a:sym typeface="Lato" panose="020F0502020204030203"/>
                </a:rPr>
                <a:t>Dar </a:t>
              </a:r>
              <a:r>
                <a:rPr lang="en-US" sz="2800" dirty="0" err="1">
                  <a:solidFill>
                    <a:schemeClr val="lt1"/>
                  </a:solidFill>
                  <a:latin typeface="Lato" panose="020F0502020204030203"/>
                  <a:ea typeface="Lato" panose="020F0502020204030203"/>
                  <a:cs typeface="Lato" panose="020F0502020204030203"/>
                  <a:sym typeface="Lato" panose="020F0502020204030203"/>
                </a:rPr>
                <a:t>tres</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aspectos</a:t>
              </a:r>
              <a:r>
                <a:rPr lang="en-US" sz="2800" dirty="0">
                  <a:solidFill>
                    <a:schemeClr val="lt1"/>
                  </a:solidFill>
                  <a:latin typeface="Lato" panose="020F0502020204030203"/>
                  <a:ea typeface="Lato" panose="020F0502020204030203"/>
                  <a:cs typeface="Lato" panose="020F0502020204030203"/>
                  <a:sym typeface="Lato" panose="020F0502020204030203"/>
                </a:rPr>
                <a:t> del </a:t>
              </a:r>
              <a:r>
                <a:rPr lang="en-US" sz="2800" dirty="0" err="1">
                  <a:solidFill>
                    <a:schemeClr val="lt1"/>
                  </a:solidFill>
                  <a:latin typeface="Lato" panose="020F0502020204030203"/>
                  <a:ea typeface="Lato" panose="020F0502020204030203"/>
                  <a:cs typeface="Lato" panose="020F0502020204030203"/>
                  <a:sym typeface="Lato" panose="020F0502020204030203"/>
                </a:rPr>
                <a:t>matrimonio</a:t>
              </a:r>
              <a:endParaRPr sz="2800" dirty="0">
                <a:solidFill>
                  <a:schemeClr val="lt1"/>
                </a:solidFill>
                <a:latin typeface="Lato" panose="020F0502020204030203"/>
                <a:ea typeface="Lato" panose="020F0502020204030203"/>
                <a:cs typeface="Lato" panose="020F0502020204030203"/>
                <a:sym typeface="Lato" panose="020F0502020204030203"/>
              </a:endParaRPr>
            </a:p>
          </p:txBody>
        </p:sp>
      </p:grpSp>
      <p:sp>
        <p:nvSpPr>
          <p:cNvPr id="149" name="Google Shape;149;p5"/>
          <p:cNvSpPr txBox="1"/>
          <p:nvPr/>
        </p:nvSpPr>
        <p:spPr>
          <a:xfrm>
            <a:off x="5963356" y="6091869"/>
            <a:ext cx="4952058" cy="39151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944"/>
              <a:buFont typeface="Arial" panose="020B0604020202020204"/>
              <a:buNone/>
            </a:pPr>
            <a:r>
              <a:rPr lang="en-US" sz="1945" b="0" i="0" u="none" strike="noStrike" cap="none">
                <a:solidFill>
                  <a:srgbClr val="7F7F7F"/>
                </a:solidFill>
                <a:latin typeface="Lato" panose="020F0502020204030203"/>
                <a:ea typeface="Lato" panose="020F0502020204030203"/>
                <a:cs typeface="Lato" panose="020F0502020204030203"/>
                <a:sym typeface="Lato" panose="020F0502020204030203"/>
              </a:rPr>
              <a:t>academiacristo.com</a:t>
            </a:r>
            <a:endParaRPr sz="2400" b="0" i="0" u="none" strike="noStrike" cap="none">
              <a:solidFill>
                <a:srgbClr val="7F7F7F"/>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grpSp>
        <p:nvGrpSpPr>
          <p:cNvPr id="168" name="Google Shape;168;g2ac1ba269cb_0_0"/>
          <p:cNvGrpSpPr/>
          <p:nvPr/>
        </p:nvGrpSpPr>
        <p:grpSpPr>
          <a:xfrm>
            <a:off x="4073242" y="545190"/>
            <a:ext cx="5958205" cy="5415279"/>
            <a:chOff x="1084897" y="1693"/>
            <a:chExt cx="5958205" cy="5415279"/>
          </a:xfrm>
        </p:grpSpPr>
        <p:sp>
          <p:nvSpPr>
            <p:cNvPr id="169" name="Google Shape;169;g2ac1ba269cb_0_0"/>
            <p:cNvSpPr/>
            <p:nvPr/>
          </p:nvSpPr>
          <p:spPr>
            <a:xfrm rot="10800000">
              <a:off x="1638002" y="176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70" name="Google Shape;170;g2ac1ba269cb_0_0"/>
            <p:cNvSpPr txBox="1"/>
            <p:nvPr/>
          </p:nvSpPr>
          <p:spPr>
            <a:xfrm>
              <a:off x="1914524" y="169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panose="020F0502020204030204"/>
                <a:buNone/>
              </a:pPr>
              <a:r>
                <a:rPr lang="en-US" sz="4200" b="0" i="0" u="none" strike="noStrike" cap="none">
                  <a:solidFill>
                    <a:srgbClr val="009444"/>
                  </a:solidFill>
                  <a:latin typeface="Lato" panose="020F0502020204030203"/>
                  <a:ea typeface="Lato" panose="020F0502020204030203"/>
                  <a:cs typeface="Lato" panose="020F0502020204030203"/>
                  <a:sym typeface="Lato" panose="020F0502020204030203"/>
                </a:rPr>
                <a:t>CAPTAR</a:t>
              </a:r>
              <a:endParaRPr sz="4200" b="0" i="0" u="none" strike="noStrike" cap="none">
                <a:solidFill>
                  <a:schemeClr val="dk1"/>
                </a:solidFill>
                <a:latin typeface="Lato" panose="020F0502020204030203"/>
                <a:ea typeface="Lato" panose="020F0502020204030203"/>
                <a:cs typeface="Lato" panose="020F0502020204030203"/>
                <a:sym typeface="Lato" panose="020F0502020204030203"/>
              </a:endParaRPr>
            </a:p>
          </p:txBody>
        </p:sp>
        <p:sp>
          <p:nvSpPr>
            <p:cNvPr id="171" name="Google Shape;171;g2ac1ba269cb_0_0"/>
            <p:cNvSpPr/>
            <p:nvPr/>
          </p:nvSpPr>
          <p:spPr>
            <a:xfrm>
              <a:off x="1084897" y="169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72" name="Google Shape;172;g2ac1ba269cb_0_0"/>
            <p:cNvSpPr/>
            <p:nvPr/>
          </p:nvSpPr>
          <p:spPr>
            <a:xfrm rot="10800000">
              <a:off x="1638002" y="143813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73" name="Google Shape;173;g2ac1ba269cb_0_0"/>
            <p:cNvSpPr txBox="1"/>
            <p:nvPr/>
          </p:nvSpPr>
          <p:spPr>
            <a:xfrm>
              <a:off x="1914524" y="143806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panose="020F0502020204030204"/>
                <a:buNone/>
              </a:pPr>
              <a:r>
                <a:rPr lang="en-US" sz="4200" b="0" i="0" u="none" strike="noStrike" cap="none">
                  <a:solidFill>
                    <a:srgbClr val="009444"/>
                  </a:solidFill>
                  <a:latin typeface="Lato" panose="020F0502020204030203"/>
                  <a:ea typeface="Lato" panose="020F0502020204030203"/>
                  <a:cs typeface="Lato" panose="020F0502020204030203"/>
                  <a:sym typeface="Lato" panose="020F0502020204030203"/>
                </a:rPr>
                <a:t>CONTAR</a:t>
              </a:r>
              <a:endParaRPr sz="42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74" name="Google Shape;174;g2ac1ba269cb_0_0"/>
            <p:cNvSpPr/>
            <p:nvPr/>
          </p:nvSpPr>
          <p:spPr>
            <a:xfrm>
              <a:off x="1084897" y="143806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75" name="Google Shape;175;g2ac1ba269cb_0_0"/>
            <p:cNvSpPr/>
            <p:nvPr/>
          </p:nvSpPr>
          <p:spPr>
            <a:xfrm rot="10800000">
              <a:off x="1638002" y="287450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76" name="Google Shape;176;g2ac1ba269cb_0_0"/>
            <p:cNvSpPr txBox="1"/>
            <p:nvPr/>
          </p:nvSpPr>
          <p:spPr>
            <a:xfrm>
              <a:off x="1914524" y="287443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panose="020F0502020204030204"/>
                <a:buNone/>
              </a:pPr>
              <a:r>
                <a:rPr lang="en-US" sz="4200" b="0" i="0" u="none" strike="noStrike" cap="none">
                  <a:solidFill>
                    <a:srgbClr val="009444"/>
                  </a:solidFill>
                  <a:latin typeface="Lato" panose="020F0502020204030203"/>
                  <a:ea typeface="Lato" panose="020F0502020204030203"/>
                  <a:cs typeface="Lato" panose="020F0502020204030203"/>
                  <a:sym typeface="Lato" panose="020F0502020204030203"/>
                </a:rPr>
                <a:t>CONSIDERAR</a:t>
              </a:r>
              <a:endParaRPr sz="4200" b="0" i="0" u="none" strike="noStrike" cap="none">
                <a:solidFill>
                  <a:schemeClr val="dk1"/>
                </a:solidFill>
                <a:latin typeface="Lato" panose="020F0502020204030203"/>
                <a:ea typeface="Lato" panose="020F0502020204030203"/>
                <a:cs typeface="Lato" panose="020F0502020204030203"/>
                <a:sym typeface="Lato" panose="020F0502020204030203"/>
              </a:endParaRPr>
            </a:p>
          </p:txBody>
        </p:sp>
        <p:sp>
          <p:nvSpPr>
            <p:cNvPr id="177" name="Google Shape;177;g2ac1ba269cb_0_0"/>
            <p:cNvSpPr/>
            <p:nvPr/>
          </p:nvSpPr>
          <p:spPr>
            <a:xfrm>
              <a:off x="1084897" y="287443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78" name="Google Shape;178;g2ac1ba269cb_0_0"/>
            <p:cNvSpPr/>
            <p:nvPr/>
          </p:nvSpPr>
          <p:spPr>
            <a:xfrm rot="10800000">
              <a:off x="1638002" y="431087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79" name="Google Shape;179;g2ac1ba269cb_0_0"/>
            <p:cNvSpPr txBox="1"/>
            <p:nvPr/>
          </p:nvSpPr>
          <p:spPr>
            <a:xfrm>
              <a:off x="1914524" y="431080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panose="020F0502020204030204"/>
                <a:buNone/>
              </a:pPr>
              <a:r>
                <a:rPr lang="en-US" sz="4200" b="0" i="0" u="none" strike="noStrike" cap="none">
                  <a:solidFill>
                    <a:srgbClr val="009444"/>
                  </a:solidFill>
                  <a:latin typeface="Lato" panose="020F0502020204030203"/>
                  <a:ea typeface="Lato" panose="020F0502020204030203"/>
                  <a:cs typeface="Lato" panose="020F0502020204030203"/>
                  <a:sym typeface="Lato" panose="020F0502020204030203"/>
                </a:rPr>
                <a:t>CONSOLIDAR</a:t>
              </a:r>
              <a:endParaRPr sz="4200" b="0" i="0" u="none" strike="noStrike" cap="none">
                <a:solidFill>
                  <a:schemeClr val="dk1"/>
                </a:solidFill>
                <a:latin typeface="Lato" panose="020F0502020204030203"/>
                <a:ea typeface="Lato" panose="020F0502020204030203"/>
                <a:cs typeface="Lato" panose="020F0502020204030203"/>
                <a:sym typeface="Lato" panose="020F0502020204030203"/>
              </a:endParaRPr>
            </a:p>
          </p:txBody>
        </p:sp>
        <p:sp>
          <p:nvSpPr>
            <p:cNvPr id="180" name="Google Shape;180;g2ac1ba269cb_0_0"/>
            <p:cNvSpPr/>
            <p:nvPr/>
          </p:nvSpPr>
          <p:spPr>
            <a:xfrm>
              <a:off x="1084897" y="431080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grpSp>
      <p:sp>
        <p:nvSpPr>
          <p:cNvPr id="181" name="Google Shape;181;g2ac1ba269cb_0_0"/>
          <p:cNvSpPr/>
          <p:nvPr/>
        </p:nvSpPr>
        <p:spPr>
          <a:xfrm>
            <a:off x="887993" y="1015809"/>
            <a:ext cx="3047100" cy="4585500"/>
          </a:xfrm>
          <a:prstGeom prst="rightArrow">
            <a:avLst>
              <a:gd name="adj1" fmla="val 50000"/>
              <a:gd name="adj2" fmla="val 50000"/>
            </a:avLst>
          </a:prstGeom>
          <a:gradFill>
            <a:gsLst>
              <a:gs pos="0">
                <a:srgbClr val="005B26"/>
              </a:gs>
              <a:gs pos="50000">
                <a:srgbClr val="008437"/>
              </a:gs>
              <a:gs pos="100000">
                <a:srgbClr val="009F43"/>
              </a:gs>
            </a:gsLst>
            <a:lin ang="0" scaled="0"/>
          </a:gra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200"/>
              <a:buFont typeface="Arial" panose="020B0604020202020204"/>
              <a:buNone/>
            </a:pPr>
            <a:r>
              <a:rPr lang="en-US" sz="7200" b="0" i="0" u="none" strike="noStrike" cap="none">
                <a:solidFill>
                  <a:srgbClr val="E3BB3D"/>
                </a:solidFill>
                <a:latin typeface="Lato" panose="020F0502020204030203"/>
                <a:ea typeface="Lato" panose="020F0502020204030203"/>
                <a:cs typeface="Lato" panose="020F0502020204030203"/>
                <a:sym typeface="Lato" panose="020F0502020204030203"/>
              </a:rPr>
              <a:t>Las</a:t>
            </a: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a:p>
            <a:pPr marL="0" marR="0" lvl="0" indent="0" algn="ctr" rtl="0">
              <a:lnSpc>
                <a:spcPct val="100000"/>
              </a:lnSpc>
              <a:spcBef>
                <a:spcPts val="0"/>
              </a:spcBef>
              <a:spcAft>
                <a:spcPts val="0"/>
              </a:spcAft>
              <a:buClr>
                <a:srgbClr val="000000"/>
              </a:buClr>
              <a:buSzPts val="7200"/>
              <a:buFont typeface="Arial" panose="020B0604020202020204"/>
              <a:buNone/>
            </a:pPr>
            <a:r>
              <a:rPr lang="en-US" sz="7200" b="0" i="0" u="none" strike="noStrike" cap="none">
                <a:solidFill>
                  <a:srgbClr val="E3BB3D"/>
                </a:solidFill>
                <a:latin typeface="Lato" panose="020F0502020204030203"/>
                <a:ea typeface="Lato" panose="020F0502020204030203"/>
                <a:cs typeface="Lato" panose="020F0502020204030203"/>
                <a:sym typeface="Lato" panose="020F0502020204030203"/>
              </a:rPr>
              <a:t>4 C</a:t>
            </a: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82" name="Google Shape;182;g2ac1ba269cb_0_0"/>
          <p:cNvSpPr txBox="1"/>
          <p:nvPr/>
        </p:nvSpPr>
        <p:spPr>
          <a:xfrm>
            <a:off x="4243431" y="461210"/>
            <a:ext cx="6711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200"/>
              <a:buFont typeface="Arial" panose="020B0604020202020204"/>
              <a:buNone/>
            </a:pPr>
            <a:r>
              <a:rPr lang="en-US" sz="7200" b="0" i="0" u="none" strike="noStrike" cap="none">
                <a:solidFill>
                  <a:srgbClr val="E3BB3D"/>
                </a:solidFill>
                <a:latin typeface="Lato" panose="020F0502020204030203"/>
                <a:ea typeface="Lato" panose="020F0502020204030203"/>
                <a:cs typeface="Lato" panose="020F0502020204030203"/>
                <a:sym typeface="Lato" panose="020F0502020204030203"/>
              </a:rPr>
              <a:t>1</a:t>
            </a: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83" name="Google Shape;183;g2ac1ba269cb_0_0"/>
          <p:cNvSpPr txBox="1"/>
          <p:nvPr/>
        </p:nvSpPr>
        <p:spPr>
          <a:xfrm>
            <a:off x="4264338" y="1931381"/>
            <a:ext cx="6711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200"/>
              <a:buFont typeface="Arial" panose="020B0604020202020204"/>
              <a:buNone/>
            </a:pPr>
            <a:r>
              <a:rPr lang="en-US" sz="7200" b="0" i="0" u="none" strike="noStrike" cap="none">
                <a:solidFill>
                  <a:srgbClr val="E3BB3D"/>
                </a:solidFill>
                <a:latin typeface="Lato" panose="020F0502020204030203"/>
                <a:ea typeface="Lato" panose="020F0502020204030203"/>
                <a:cs typeface="Lato" panose="020F0502020204030203"/>
                <a:sym typeface="Lato" panose="020F0502020204030203"/>
              </a:rPr>
              <a:t>2</a:t>
            </a: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84" name="Google Shape;184;g2ac1ba269cb_0_0"/>
          <p:cNvSpPr txBox="1"/>
          <p:nvPr/>
        </p:nvSpPr>
        <p:spPr>
          <a:xfrm>
            <a:off x="4264337" y="3384707"/>
            <a:ext cx="6711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200"/>
              <a:buFont typeface="Arial" panose="020B0604020202020204"/>
              <a:buNone/>
            </a:pPr>
            <a:r>
              <a:rPr lang="en-US" sz="7200" b="0" i="0" u="none" strike="noStrike" cap="none">
                <a:solidFill>
                  <a:srgbClr val="E3BB3D"/>
                </a:solidFill>
                <a:latin typeface="Lato" panose="020F0502020204030203"/>
                <a:ea typeface="Lato" panose="020F0502020204030203"/>
                <a:cs typeface="Lato" panose="020F0502020204030203"/>
                <a:sym typeface="Lato" panose="020F0502020204030203"/>
              </a:rPr>
              <a:t>3</a:t>
            </a: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85" name="Google Shape;185;g2ac1ba269cb_0_0"/>
          <p:cNvSpPr txBox="1"/>
          <p:nvPr/>
        </p:nvSpPr>
        <p:spPr>
          <a:xfrm>
            <a:off x="4265036" y="4838033"/>
            <a:ext cx="6711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200"/>
              <a:buFont typeface="Arial" panose="020B0604020202020204"/>
              <a:buNone/>
            </a:pPr>
            <a:r>
              <a:rPr lang="en-US" sz="7200" b="0" i="0" u="none" strike="noStrike" cap="none">
                <a:solidFill>
                  <a:srgbClr val="E3BB3D"/>
                </a:solidFill>
                <a:latin typeface="Lato" panose="020F0502020204030203"/>
                <a:ea typeface="Lato" panose="020F0502020204030203"/>
                <a:cs typeface="Lato" panose="020F0502020204030203"/>
                <a:sym typeface="Lato" panose="020F0502020204030203"/>
              </a:rPr>
              <a:t>4</a:t>
            </a: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2" y="46624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CAPTAR </a:t>
            </a:r>
            <a:r>
              <a:rPr lang="en-US" sz="3600" dirty="0">
                <a:solidFill>
                  <a:schemeClr val="tx1"/>
                </a:solidFill>
                <a:latin typeface="Lato" panose="020F0502020204030203"/>
                <a:ea typeface="Lato" panose="020F0502020204030203"/>
                <a:cs typeface="Lato" panose="020F0502020204030203"/>
                <a:sym typeface="Lato" panose="020F0502020204030203"/>
              </a:rPr>
              <a:t>(</a:t>
            </a:r>
            <a:r>
              <a:rPr lang="en-US" sz="3600" dirty="0" err="1">
                <a:solidFill>
                  <a:schemeClr val="tx1"/>
                </a:solidFill>
                <a:latin typeface="Lato" panose="020F0502020204030203"/>
                <a:ea typeface="Lato" panose="020F0502020204030203"/>
                <a:cs typeface="Lato" panose="020F0502020204030203"/>
                <a:sym typeface="Lato" panose="020F0502020204030203"/>
              </a:rPr>
              <a:t>Génesis</a:t>
            </a:r>
            <a:r>
              <a:rPr lang="en-US" sz="3600" dirty="0">
                <a:solidFill>
                  <a:schemeClr val="tx1"/>
                </a:solidFill>
                <a:latin typeface="Lato" panose="020F0502020204030203"/>
                <a:ea typeface="Lato" panose="020F0502020204030203"/>
                <a:cs typeface="Lato" panose="020F0502020204030203"/>
                <a:sym typeface="Lato" panose="020F0502020204030203"/>
              </a:rPr>
              <a:t> 1:26-2:25) </a:t>
            </a:r>
            <a:endParaRPr sz="3600" dirty="0">
              <a:solidFill>
                <a:schemeClr val="tx1"/>
              </a:solidFill>
              <a:latin typeface="Lato" panose="020F0502020204030203"/>
              <a:ea typeface="Lato" panose="020F0502020204030203"/>
              <a:cs typeface="Lato" panose="020F0502020204030203"/>
              <a:sym typeface="Lato" panose="020F0502020204030203"/>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643738" y="2685554"/>
            <a:ext cx="9994079" cy="201589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dirty="0">
                <a:solidFill>
                  <a:schemeClr val="dk1"/>
                </a:solidFill>
                <a:latin typeface="Lato" panose="020F0502020204030203"/>
                <a:ea typeface="Lato" panose="020F0502020204030203"/>
                <a:cs typeface="Lato" panose="020F0502020204030203"/>
                <a:sym typeface="Lato" panose="020F0502020204030203"/>
              </a:rPr>
              <a:t>¿Por </a:t>
            </a:r>
            <a:r>
              <a:rPr lang="en-US" sz="4000" dirty="0" err="1">
                <a:solidFill>
                  <a:schemeClr val="dk1"/>
                </a:solidFill>
                <a:latin typeface="Lato" panose="020F0502020204030203"/>
                <a:ea typeface="Lato" panose="020F0502020204030203"/>
                <a:cs typeface="Lato" panose="020F0502020204030203"/>
                <a:sym typeface="Lato" panose="020F0502020204030203"/>
              </a:rPr>
              <a:t>qué</a:t>
            </a:r>
            <a:r>
              <a:rPr lang="en-US" sz="4000" dirty="0">
                <a:solidFill>
                  <a:schemeClr val="dk1"/>
                </a:solidFill>
                <a:latin typeface="Lato" panose="020F0502020204030203"/>
                <a:ea typeface="Lato" panose="020F0502020204030203"/>
                <a:cs typeface="Lato" panose="020F0502020204030203"/>
                <a:sym typeface="Lato" panose="020F0502020204030203"/>
              </a:rPr>
              <a:t> </a:t>
            </a:r>
            <a:r>
              <a:rPr lang="en-US" sz="4000" dirty="0" err="1">
                <a:solidFill>
                  <a:schemeClr val="dk1"/>
                </a:solidFill>
                <a:latin typeface="Lato" panose="020F0502020204030203"/>
                <a:ea typeface="Lato" panose="020F0502020204030203"/>
                <a:cs typeface="Lato" panose="020F0502020204030203"/>
                <a:sym typeface="Lato" panose="020F0502020204030203"/>
              </a:rPr>
              <a:t>puso</a:t>
            </a:r>
            <a:r>
              <a:rPr lang="en-US" sz="4000" dirty="0">
                <a:solidFill>
                  <a:schemeClr val="dk1"/>
                </a:solidFill>
                <a:latin typeface="Lato" panose="020F0502020204030203"/>
                <a:ea typeface="Lato" panose="020F0502020204030203"/>
                <a:cs typeface="Lato" panose="020F0502020204030203"/>
                <a:sym typeface="Lato" panose="020F0502020204030203"/>
              </a:rPr>
              <a:t> Dios ese árbol </a:t>
            </a:r>
            <a:endParaRPr lang="en-US" sz="4000"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ctr" rtl="0">
              <a:spcBef>
                <a:spcPts val="0"/>
              </a:spcBef>
              <a:spcAft>
                <a:spcPts val="0"/>
              </a:spcAft>
              <a:buNone/>
            </a:pPr>
            <a:r>
              <a:rPr lang="en-US" sz="4000" dirty="0">
                <a:solidFill>
                  <a:schemeClr val="dk1"/>
                </a:solidFill>
                <a:latin typeface="Lato" panose="020F0502020204030203"/>
                <a:ea typeface="Lato" panose="020F0502020204030203"/>
                <a:cs typeface="Lato" panose="020F0502020204030203"/>
                <a:sym typeface="Lato" panose="020F0502020204030203"/>
              </a:rPr>
              <a:t>con </a:t>
            </a:r>
            <a:r>
              <a:rPr lang="en-US" sz="4000" dirty="0" err="1">
                <a:solidFill>
                  <a:schemeClr val="dk1"/>
                </a:solidFill>
                <a:latin typeface="Lato" panose="020F0502020204030203"/>
                <a:ea typeface="Lato" panose="020F0502020204030203"/>
                <a:cs typeface="Lato" panose="020F0502020204030203"/>
                <a:sym typeface="Lato" panose="020F0502020204030203"/>
              </a:rPr>
              <a:t>el</a:t>
            </a:r>
            <a:r>
              <a:rPr lang="en-US" sz="4000" dirty="0">
                <a:solidFill>
                  <a:schemeClr val="dk1"/>
                </a:solidFill>
                <a:latin typeface="Lato" panose="020F0502020204030203"/>
                <a:ea typeface="Lato" panose="020F0502020204030203"/>
                <a:cs typeface="Lato" panose="020F0502020204030203"/>
                <a:sym typeface="Lato" panose="020F0502020204030203"/>
              </a:rPr>
              <a:t> </a:t>
            </a:r>
            <a:r>
              <a:rPr lang="en-US" sz="4000" dirty="0" err="1">
                <a:solidFill>
                  <a:schemeClr val="dk1"/>
                </a:solidFill>
                <a:latin typeface="Lato" panose="020F0502020204030203"/>
                <a:ea typeface="Lato" panose="020F0502020204030203"/>
                <a:cs typeface="Lato" panose="020F0502020204030203"/>
                <a:sym typeface="Lato" panose="020F0502020204030203"/>
              </a:rPr>
              <a:t>fruto</a:t>
            </a:r>
            <a:r>
              <a:rPr lang="en-US" sz="4000" dirty="0">
                <a:solidFill>
                  <a:schemeClr val="dk1"/>
                </a:solidFill>
                <a:latin typeface="Lato" panose="020F0502020204030203"/>
                <a:ea typeface="Lato" panose="020F0502020204030203"/>
                <a:cs typeface="Lato" panose="020F0502020204030203"/>
                <a:sym typeface="Lato" panose="020F0502020204030203"/>
              </a:rPr>
              <a:t> </a:t>
            </a:r>
            <a:r>
              <a:rPr lang="en-US" sz="4000" dirty="0" err="1">
                <a:solidFill>
                  <a:schemeClr val="dk1"/>
                </a:solidFill>
                <a:latin typeface="Lato" panose="020F0502020204030203"/>
                <a:ea typeface="Lato" panose="020F0502020204030203"/>
                <a:cs typeface="Lato" panose="020F0502020204030203"/>
                <a:sym typeface="Lato" panose="020F0502020204030203"/>
              </a:rPr>
              <a:t>prohibido</a:t>
            </a:r>
            <a:r>
              <a:rPr lang="en-US" sz="4000" dirty="0">
                <a:solidFill>
                  <a:schemeClr val="dk1"/>
                </a:solidFill>
                <a:latin typeface="Lato" panose="020F0502020204030203"/>
                <a:ea typeface="Lato" panose="020F0502020204030203"/>
                <a:cs typeface="Lato" panose="020F0502020204030203"/>
                <a:sym typeface="Lato" panose="020F0502020204030203"/>
              </a:rPr>
              <a:t> </a:t>
            </a:r>
            <a:r>
              <a:rPr lang="en-US" sz="4000" dirty="0" err="1">
                <a:solidFill>
                  <a:schemeClr val="dk1"/>
                </a:solidFill>
                <a:latin typeface="Lato" panose="020F0502020204030203"/>
                <a:ea typeface="Lato" panose="020F0502020204030203"/>
                <a:cs typeface="Lato" panose="020F0502020204030203"/>
                <a:sym typeface="Lato" panose="020F0502020204030203"/>
              </a:rPr>
              <a:t>en</a:t>
            </a:r>
            <a:r>
              <a:rPr lang="en-US" sz="4000" dirty="0">
                <a:solidFill>
                  <a:schemeClr val="dk1"/>
                </a:solidFill>
                <a:latin typeface="Lato" panose="020F0502020204030203"/>
                <a:ea typeface="Lato" panose="020F0502020204030203"/>
                <a:cs typeface="Lato" panose="020F0502020204030203"/>
                <a:sym typeface="Lato" panose="020F0502020204030203"/>
              </a:rPr>
              <a:t> </a:t>
            </a:r>
            <a:r>
              <a:rPr lang="en-US" sz="4000" dirty="0" err="1">
                <a:solidFill>
                  <a:schemeClr val="dk1"/>
                </a:solidFill>
                <a:latin typeface="Lato" panose="020F0502020204030203"/>
                <a:ea typeface="Lato" panose="020F0502020204030203"/>
                <a:cs typeface="Lato" panose="020F0502020204030203"/>
                <a:sym typeface="Lato" panose="020F0502020204030203"/>
              </a:rPr>
              <a:t>el</a:t>
            </a:r>
            <a:r>
              <a:rPr lang="en-US" sz="4000" dirty="0">
                <a:solidFill>
                  <a:schemeClr val="dk1"/>
                </a:solidFill>
                <a:latin typeface="Lato" panose="020F0502020204030203"/>
                <a:ea typeface="Lato" panose="020F0502020204030203"/>
                <a:cs typeface="Lato" panose="020F0502020204030203"/>
                <a:sym typeface="Lato" panose="020F0502020204030203"/>
              </a:rPr>
              <a:t> </a:t>
            </a:r>
            <a:r>
              <a:rPr lang="en-US" sz="4000" dirty="0" err="1">
                <a:solidFill>
                  <a:schemeClr val="dk1"/>
                </a:solidFill>
                <a:latin typeface="Lato" panose="020F0502020204030203"/>
                <a:ea typeface="Lato" panose="020F0502020204030203"/>
                <a:cs typeface="Lato" panose="020F0502020204030203"/>
                <a:sym typeface="Lato" panose="020F0502020204030203"/>
              </a:rPr>
              <a:t>Edén</a:t>
            </a:r>
            <a:r>
              <a:rPr lang="en-US" sz="4000" dirty="0">
                <a:solidFill>
                  <a:schemeClr val="dk1"/>
                </a:solidFill>
                <a:latin typeface="Lato" panose="020F0502020204030203"/>
                <a:ea typeface="Lato" panose="020F0502020204030203"/>
                <a:cs typeface="Lato" panose="020F0502020204030203"/>
                <a:sym typeface="Lato" panose="020F0502020204030203"/>
              </a:rPr>
              <a:t>? </a:t>
            </a:r>
            <a:endParaRPr lang="en-US" sz="4000" b="0" i="0" u="none" strike="noStrike" cap="none"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ctr" rtl="0">
              <a:spcBef>
                <a:spcPts val="600"/>
              </a:spcBef>
              <a:spcAft>
                <a:spcPts val="0"/>
              </a:spcAft>
              <a:buNone/>
            </a:pPr>
            <a:endParaRPr sz="4000" dirty="0">
              <a:solidFill>
                <a:schemeClr val="dk1"/>
              </a:solidFill>
              <a:latin typeface="Lato" panose="020F0502020204030203"/>
              <a:ea typeface="Lato" panose="020F0502020204030203"/>
              <a:cs typeface="Lato" panose="020F0502020204030203"/>
              <a:sym typeface="Lato" panose="020F0502020204030203"/>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1" name="Google Shape;201;p8" descr="A green bird with leaves&#10;&#10;Description automatically generated"/>
          <p:cNvPicPr preferRelativeResize="0"/>
          <p:nvPr/>
        </p:nvPicPr>
        <p:blipFill rotWithShape="1">
          <a:blip r:embed="rId1"/>
          <a:srcRect/>
          <a:stretch>
            <a:fillRect/>
          </a:stretch>
        </p:blipFill>
        <p:spPr>
          <a:xfrm>
            <a:off x="10500489" y="721221"/>
            <a:ext cx="1399035" cy="117043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2" y="46624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CONTAR </a:t>
            </a:r>
            <a:r>
              <a:rPr lang="en-US" sz="3600" dirty="0">
                <a:solidFill>
                  <a:schemeClr val="tx1"/>
                </a:solidFill>
                <a:latin typeface="Lato" panose="020F0502020204030203"/>
                <a:ea typeface="Lato" panose="020F0502020204030203"/>
                <a:cs typeface="Lato" panose="020F0502020204030203"/>
                <a:sym typeface="Lato" panose="020F0502020204030203"/>
              </a:rPr>
              <a:t>(</a:t>
            </a:r>
            <a:r>
              <a:rPr lang="en-US" sz="3600" dirty="0" err="1">
                <a:solidFill>
                  <a:schemeClr val="tx1"/>
                </a:solidFill>
                <a:latin typeface="Lato" panose="020F0502020204030203"/>
                <a:ea typeface="Lato" panose="020F0502020204030203"/>
                <a:cs typeface="Lato" panose="020F0502020204030203"/>
                <a:sym typeface="Lato" panose="020F0502020204030203"/>
              </a:rPr>
              <a:t>Génesis</a:t>
            </a:r>
            <a:r>
              <a:rPr lang="en-US" sz="3600" dirty="0">
                <a:solidFill>
                  <a:schemeClr val="tx1"/>
                </a:solidFill>
                <a:latin typeface="Lato" panose="020F0502020204030203"/>
                <a:ea typeface="Lato" panose="020F0502020204030203"/>
                <a:cs typeface="Lato" panose="020F0502020204030203"/>
                <a:sym typeface="Lato" panose="020F0502020204030203"/>
              </a:rPr>
              <a:t> 1:26-2:25) </a:t>
            </a:r>
            <a:endParaRPr sz="36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1" name="Google Shape;201;p8" descr="A green bird with leaves&#10;&#10;Description automatically generated"/>
          <p:cNvPicPr preferRelativeResize="0"/>
          <p:nvPr/>
        </p:nvPicPr>
        <p:blipFill rotWithShape="1">
          <a:blip r:embed="rId1"/>
          <a:srcRect/>
          <a:stretch>
            <a:fillRect/>
          </a:stretch>
        </p:blipFill>
        <p:spPr>
          <a:xfrm>
            <a:off x="10500489" y="289924"/>
            <a:ext cx="1399035" cy="1170434"/>
          </a:xfrm>
          <a:prstGeom prst="rect">
            <a:avLst/>
          </a:prstGeom>
          <a:noFill/>
          <a:ln>
            <a:noFill/>
          </a:ln>
        </p:spPr>
      </p:pic>
      <p:pic>
        <p:nvPicPr>
          <p:cNvPr id="1028" name="Picture 4" descr="Less than the dust of the earth – Heaven's White Noi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4867" y="1753841"/>
            <a:ext cx="6722239" cy="44937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2" y="46624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CONTAR </a:t>
            </a:r>
            <a:r>
              <a:rPr lang="en-US" sz="3600" dirty="0">
                <a:solidFill>
                  <a:schemeClr val="tx1"/>
                </a:solidFill>
                <a:latin typeface="Lato" panose="020F0502020204030203"/>
                <a:ea typeface="Lato" panose="020F0502020204030203"/>
                <a:cs typeface="Lato" panose="020F0502020204030203"/>
                <a:sym typeface="Lato" panose="020F0502020204030203"/>
              </a:rPr>
              <a:t>(</a:t>
            </a:r>
            <a:r>
              <a:rPr lang="en-US" sz="3600" dirty="0" err="1">
                <a:solidFill>
                  <a:schemeClr val="tx1"/>
                </a:solidFill>
                <a:latin typeface="Lato" panose="020F0502020204030203"/>
                <a:ea typeface="Lato" panose="020F0502020204030203"/>
                <a:cs typeface="Lato" panose="020F0502020204030203"/>
                <a:sym typeface="Lato" panose="020F0502020204030203"/>
              </a:rPr>
              <a:t>Génesis</a:t>
            </a:r>
            <a:r>
              <a:rPr lang="en-US" sz="3600" dirty="0">
                <a:solidFill>
                  <a:schemeClr val="tx1"/>
                </a:solidFill>
                <a:latin typeface="Lato" panose="020F0502020204030203"/>
                <a:ea typeface="Lato" panose="020F0502020204030203"/>
                <a:cs typeface="Lato" panose="020F0502020204030203"/>
                <a:sym typeface="Lato" panose="020F0502020204030203"/>
              </a:rPr>
              <a:t> 1:26-2:25) </a:t>
            </a:r>
            <a:endParaRPr sz="36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1" name="Google Shape;201;p8" descr="A green bird with leaves&#10;&#10;Description automatically generated"/>
          <p:cNvPicPr preferRelativeResize="0"/>
          <p:nvPr/>
        </p:nvPicPr>
        <p:blipFill rotWithShape="1">
          <a:blip r:embed="rId1"/>
          <a:srcRect/>
          <a:stretch>
            <a:fillRect/>
          </a:stretch>
        </p:blipFill>
        <p:spPr>
          <a:xfrm>
            <a:off x="10500489" y="289924"/>
            <a:ext cx="1399035" cy="1170434"/>
          </a:xfrm>
          <a:prstGeom prst="rect">
            <a:avLst/>
          </a:prstGeom>
          <a:noFill/>
          <a:ln>
            <a:noFill/>
          </a:ln>
        </p:spPr>
      </p:pic>
      <p:pic>
        <p:nvPicPr>
          <p:cNvPr id="3074" name="Picture 2" descr="Two Trees in the Garden | The Salvation Arm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8672" y="1889025"/>
            <a:ext cx="9005454" cy="45027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2" y="46624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CONTAR </a:t>
            </a:r>
            <a:r>
              <a:rPr lang="en-US" sz="3600" dirty="0">
                <a:solidFill>
                  <a:schemeClr val="tx1"/>
                </a:solidFill>
                <a:latin typeface="Lato" panose="020F0502020204030203"/>
                <a:ea typeface="Lato" panose="020F0502020204030203"/>
                <a:cs typeface="Lato" panose="020F0502020204030203"/>
                <a:sym typeface="Lato" panose="020F0502020204030203"/>
              </a:rPr>
              <a:t>(</a:t>
            </a:r>
            <a:r>
              <a:rPr lang="en-US" sz="3600" dirty="0" err="1">
                <a:solidFill>
                  <a:schemeClr val="tx1"/>
                </a:solidFill>
                <a:latin typeface="Lato" panose="020F0502020204030203"/>
                <a:ea typeface="Lato" panose="020F0502020204030203"/>
                <a:cs typeface="Lato" panose="020F0502020204030203"/>
                <a:sym typeface="Lato" panose="020F0502020204030203"/>
              </a:rPr>
              <a:t>Génesis</a:t>
            </a:r>
            <a:r>
              <a:rPr lang="en-US" sz="3600" dirty="0">
                <a:solidFill>
                  <a:schemeClr val="tx1"/>
                </a:solidFill>
                <a:latin typeface="Lato" panose="020F0502020204030203"/>
                <a:ea typeface="Lato" panose="020F0502020204030203"/>
                <a:cs typeface="Lato" panose="020F0502020204030203"/>
                <a:sym typeface="Lato" panose="020F0502020204030203"/>
              </a:rPr>
              <a:t> 1:26-2:25) </a:t>
            </a:r>
            <a:endParaRPr sz="36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1" name="Google Shape;201;p8" descr="A green bird with leaves&#10;&#10;Description automatically generated"/>
          <p:cNvPicPr preferRelativeResize="0"/>
          <p:nvPr/>
        </p:nvPicPr>
        <p:blipFill rotWithShape="1">
          <a:blip r:embed="rId1"/>
          <a:srcRect/>
          <a:stretch>
            <a:fillRect/>
          </a:stretch>
        </p:blipFill>
        <p:spPr>
          <a:xfrm>
            <a:off x="10500489" y="289924"/>
            <a:ext cx="1399035" cy="1170434"/>
          </a:xfrm>
          <a:prstGeom prst="rect">
            <a:avLst/>
          </a:prstGeom>
          <a:noFill/>
          <a:ln>
            <a:noFill/>
          </a:ln>
        </p:spPr>
      </p:pic>
      <p:pic>
        <p:nvPicPr>
          <p:cNvPr id="2" name="Picture 2" descr="Premarital se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651001"/>
            <a:ext cx="6269662" cy="48764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4648</Words>
  <Application>WPS Presentation</Application>
  <PresentationFormat>Widescreen</PresentationFormat>
  <Paragraphs>204</Paragraphs>
  <Slides>34</Slides>
  <Notes>34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34</vt:i4>
      </vt:variant>
    </vt:vector>
  </HeadingPairs>
  <TitlesOfParts>
    <vt:vector size="49" baseType="lpstr">
      <vt:lpstr>Arial</vt:lpstr>
      <vt:lpstr>SimSun</vt:lpstr>
      <vt:lpstr>Wingdings</vt:lpstr>
      <vt:lpstr>Arial</vt:lpstr>
      <vt:lpstr>Calibri</vt:lpstr>
      <vt:lpstr>Calibri</vt:lpstr>
      <vt:lpstr>Times New Roman</vt:lpstr>
      <vt:lpstr>Lato</vt:lpstr>
      <vt:lpstr>Overlock</vt:lpstr>
      <vt:lpstr>Symbol</vt:lpstr>
      <vt:lpstr>Courier New</vt:lpstr>
      <vt:lpstr>Microsoft YaHei</vt:lpstr>
      <vt:lpstr>Arial Unicode MS</vt:lpstr>
      <vt:lpstr>Lato</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Michele Pfeifer</dc:creator>
  <cp:lastModifiedBy>carola PT</cp:lastModifiedBy>
  <cp:revision>33</cp:revision>
  <dcterms:created xsi:type="dcterms:W3CDTF">2023-11-29T19:33:00Z</dcterms:created>
  <dcterms:modified xsi:type="dcterms:W3CDTF">2025-02-22T23:30:27Z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E13C46146EF2414DAE75D363C58EFA06_12</vt:lpwstr>
  </property>
  <property fmtid="{D5CDD505-2E9C-101B-9397-08002B2CF9AE}" pid="3" name="KSOProductBuildVer">
    <vt:lpwstr>2058-12.2.0.19805</vt:lpwstr>
  </property>
</Properties>
</file>