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embeddedFontLs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Lato Black" panose="020F0502020204030203" pitchFamily="34" charset="0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2QRFuaugON/GAZ1DkbVmcfX1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3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8_HkCDst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https://www.youtube.com/watch?v=3D8_HkCDst0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principio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Luisa)?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ley?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Romanos 3:19-20 y Romanos 1:16-17.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6bcc46d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3:19-20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dice la ley, se lo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la ley,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f6bcc46d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6bdc44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–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alma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prójimo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(Mateo 22:37-40)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santos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soy Santo.” (Lev. 19:2)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(Romanos 3:20)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(Romanos 1y 2)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son perfectos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5" name="Google Shape;175;g2f6bdc44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6bdc44d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Ley: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Salvador.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f6bdc44d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6bdc44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evangelio?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f6bdc44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6bdc44d8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1:16-17 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avergüenzo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también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lo son.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que de principio a fin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6bdc44d8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6bdc44d8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dado plena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favor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7" name="Google Shape;207;g2f6bdc44d8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6bdc44d8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Evangelio: nos muestra nuestro Salvador.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f6bdc44d8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6bcc46d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Luisa,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de Dios. No se dan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que, sin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ser uno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luz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ley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radiográfica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f6bcc46d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6bdc44d8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don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2:8-9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vanaglorie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f6bdc44d8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6bdc44d8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10:17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f6bdc44d8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6bdc44d8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ley es para ________________? </a:t>
            </a:r>
            <a:r>
              <a:rPr lang="en-US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6bdc44d8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6bdc44d8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impenitentes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impenitentes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profunda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aterradora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f6bdc44d8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6bdc44d8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¿El evangelio es para ________________?</a:t>
            </a:r>
            <a:r>
              <a:rPr lang="en-US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f6bdc44d8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6bdc44d8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aterrorizada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dulce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grave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de vital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aterrorizante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incondicional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6bdc44d8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6bcc46de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)? </a:t>
            </a:r>
            <a:r>
              <a:rPr lang="en-US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f6bcc46de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6bdc44d8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saber que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tristeza, un peso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desesperación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solo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f6bdc44d8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6bdc44d8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 la ley)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afligidos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hay que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incredulidad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de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Adán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■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afligidos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aterrorizada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culpable ante Dios,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día!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f6bdc44d8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6bdc44d8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querrá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persona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mal”)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persona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persona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(Mateo 5:48)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perfecto? 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también?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En Jesús,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f6bdc44d8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6bdc44d8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Dios?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querrá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normal.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Cristo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pleno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(Criminal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Lucas 23:39-43)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f6bdc44d8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“Con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hombre?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5" name="Google Shape;325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6bdc44d8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escandalosa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5" name="Google Shape;335;g2f6bdc44d8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hombre?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escandalosa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con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bendícenos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la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bcc46d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34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del pueblo.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serpiente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Shushupi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seis meses. Luisa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José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adolescentes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la boda,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medallón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medallón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Luisa.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aldea, 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funeral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amorosa que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Luisa,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era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Ella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medallón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José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collar. 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Luisa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amorosa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Luisa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un Dios perfecto,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era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perfecta. No era madre perfecta.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empleada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perfecta.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culpa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Dios. Sin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6bcc46d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Luisa? </a:t>
            </a:r>
            <a:r>
              <a:rPr lang="en-US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piensan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buenos.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Luisa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Jesús. Sin embargo,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Luisa no puso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desinfla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falsas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sentimental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dice la Biblia. 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(sin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Jesús) van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palabras de Jesús: El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Juan 3:16-18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ley?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6bcc46dec_0_31"/>
          <p:cNvSpPr txBox="1"/>
          <p:nvPr/>
        </p:nvSpPr>
        <p:spPr>
          <a:xfrm>
            <a:off x="3602250" y="1533725"/>
            <a:ext cx="84351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sabemos que todo lo que dice la ley, se lo dice a los que están bajo la ley, para que todos callen y caigan bajo el juicio de Dios, ya que nadie será justificado delante de Dios por hacer las cosas que la ley exige, pues la ley sirve para reconocer el pecado.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3:19-20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2f6bcc46dec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f6bcc46dec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2" name="Google Shape;172;g2f6bcc46dec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6bdc44d83_0_9"/>
          <p:cNvSpPr txBox="1"/>
          <p:nvPr/>
        </p:nvSpPr>
        <p:spPr>
          <a:xfrm>
            <a:off x="2374771" y="5876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Ley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g2f6bdc44d83_0_9"/>
          <p:cNvCxnSpPr/>
          <p:nvPr/>
        </p:nvCxnSpPr>
        <p:spPr>
          <a:xfrm>
            <a:off x="2478227" y="14945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g2f6bdc44d83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f6bdc44d83_0_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f6bdc44d83_0_9"/>
          <p:cNvSpPr txBox="1"/>
          <p:nvPr/>
        </p:nvSpPr>
        <p:spPr>
          <a:xfrm>
            <a:off x="2374770" y="1639895"/>
            <a:ext cx="87849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Expresa la santa voluntad de Dios.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Resumen: amar al Señor con todo nuestro corazón, alma y mente y amar a nuestro prójimo como a nosotros mismos.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Mandamientos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Exige obediencia perfecta.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muestra nuestros pecados.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Revela la ira de Dios contra el pecado.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6bdc44d83_0_30"/>
          <p:cNvSpPr txBox="1"/>
          <p:nvPr/>
        </p:nvSpPr>
        <p:spPr>
          <a:xfrm>
            <a:off x="1248300" y="3539300"/>
            <a:ext cx="9695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muestra nuestros pecados y la necesidad de un Salvador.</a:t>
            </a:r>
            <a:endParaRPr sz="4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g2f6bdc44d83_0_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f6bdc44d83_0_30"/>
          <p:cNvSpPr txBox="1"/>
          <p:nvPr/>
        </p:nvSpPr>
        <p:spPr>
          <a:xfrm>
            <a:off x="746850" y="19748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la ley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6bdc44d83_0_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f6bdc44d83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5" name="Google Shape;195;g2f6bdc44d83_0_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f6bdc44d83_0_22"/>
          <p:cNvSpPr txBox="1"/>
          <p:nvPr/>
        </p:nvSpPr>
        <p:spPr>
          <a:xfrm>
            <a:off x="3875725" y="2927950"/>
            <a:ext cx="80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el evangelio?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6bdc44d83_0_37"/>
          <p:cNvSpPr txBox="1"/>
          <p:nvPr/>
        </p:nvSpPr>
        <p:spPr>
          <a:xfrm>
            <a:off x="3602250" y="1076525"/>
            <a:ext cx="80706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me avergüenzo del evangelio,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es poder de Dios para la salvación de todo aquel que cree: en primer lugar, para los judíos, y también para los que no lo son. Porque en el evangelio se revela la justicia de Dios, que de principio a fin es por medio de la fe, tal como está escrito: “El justo por la fe vivirá.”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1:16-17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g2f6bdc44d83_0_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f6bdc44d83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4" name="Google Shape;204;g2f6bdc44d83_0_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6bdc44d83_0_45"/>
          <p:cNvSpPr txBox="1"/>
          <p:nvPr/>
        </p:nvSpPr>
        <p:spPr>
          <a:xfrm>
            <a:off x="2374771" y="5876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Evangelio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6bdc44d83_0_45"/>
          <p:cNvCxnSpPr/>
          <p:nvPr/>
        </p:nvCxnSpPr>
        <p:spPr>
          <a:xfrm>
            <a:off x="2478227" y="14945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g2f6bdc44d83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f6bdc44d83_0_45"/>
          <p:cNvSpPr txBox="1"/>
          <p:nvPr/>
        </p:nvSpPr>
        <p:spPr>
          <a:xfrm>
            <a:off x="2374770" y="1639895"/>
            <a:ext cx="8784900" cy="3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buenas nuevas para pecadores.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 que Dios hizo en Cristo para salvarnos: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obediencia activa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obediencia pasiva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Perdón ganado por Jesús, dado plena gratuitamente por la gracia de Dios.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g2f6bdc44d83_0_4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6bdc44d83_0_55"/>
          <p:cNvSpPr txBox="1"/>
          <p:nvPr/>
        </p:nvSpPr>
        <p:spPr>
          <a:xfrm>
            <a:off x="1248300" y="3767900"/>
            <a:ext cx="969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muestra nuestro Salvador.</a:t>
            </a:r>
            <a:endParaRPr sz="4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2f6bdc44d83_0_5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f6bdc44d83_0_55"/>
          <p:cNvSpPr txBox="1"/>
          <p:nvPr/>
        </p:nvSpPr>
        <p:spPr>
          <a:xfrm>
            <a:off x="746850" y="22034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el evangelio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6bcc46dec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f6bcc46de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7" name="Google Shape;227;g2f6bcc46dec_0_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f6bcc46dec_0_15"/>
          <p:cNvSpPr txBox="1"/>
          <p:nvPr/>
        </p:nvSpPr>
        <p:spPr>
          <a:xfrm>
            <a:off x="3875725" y="2089750"/>
            <a:ext cx="8023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propósito de la ley?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propósito del evangelio?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6bdc44d83_0_70"/>
          <p:cNvSpPr txBox="1"/>
          <p:nvPr/>
        </p:nvSpPr>
        <p:spPr>
          <a:xfrm>
            <a:off x="3602250" y="1990925"/>
            <a:ext cx="77064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 </a:t>
            </a:r>
            <a:r>
              <a:rPr lang="en-US" sz="3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Ciertamente </a:t>
            </a: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gracia de Dios los ha salvado por medio de la fe. Ésta no nació de ustedes, sino que es un don de Dios; 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ni es resultado de las obras, para que nadie se vanaglorie. 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2:8-9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6bdc44d83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f6bdc44d83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g2f6bdc44d83_0_7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6bdc44d83_0_7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2f6bdc44d83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3" name="Google Shape;243;g2f6bdc44d83_0_7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f6bdc44d83_0_77"/>
          <p:cNvSpPr txBox="1"/>
          <p:nvPr/>
        </p:nvSpPr>
        <p:spPr>
          <a:xfrm>
            <a:off x="3602250" y="2371925"/>
            <a:ext cx="8136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 que la fe proviene del oír, y el oír proviene de la palabra de Dios.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10:17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6bdc44d83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2f6bdc44d8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1" name="Google Shape;251;g2f6bdc44d83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f6bdc44d83_0_84"/>
          <p:cNvSpPr txBox="1"/>
          <p:nvPr/>
        </p:nvSpPr>
        <p:spPr>
          <a:xfrm>
            <a:off x="3875725" y="1784950"/>
            <a:ext cx="80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¿La ley es para ________________?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bdc44d83_0_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2f6bdc44d83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9" name="Google Shape;259;g2f6bdc44d83_0_92"/>
          <p:cNvSpPr txBox="1"/>
          <p:nvPr/>
        </p:nvSpPr>
        <p:spPr>
          <a:xfrm>
            <a:off x="3875725" y="1784950"/>
            <a:ext cx="80238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¿La ley es para ________________?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…los impenitentes.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…que vean y confiesen sus pecados.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impenitentes deben llegar a una profunda y aterradora realización de que merecen ser arrojados al infierno por sus pecados. </a:t>
            </a: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g2f6bdc44d83_0_9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bdc44d83_0_10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2f6bdc44d83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g2f6bdc44d83_0_10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f6bdc44d83_0_101"/>
          <p:cNvSpPr txBox="1"/>
          <p:nvPr/>
        </p:nvSpPr>
        <p:spPr>
          <a:xfrm>
            <a:off x="3875725" y="1784950"/>
            <a:ext cx="80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¿El evangelio es para ______________?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6bdc44d83_0_1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6bdc44d83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5" name="Google Shape;275;g2f6bdc44d83_0_108"/>
          <p:cNvSpPr txBox="1"/>
          <p:nvPr/>
        </p:nvSpPr>
        <p:spPr>
          <a:xfrm>
            <a:off x="3875725" y="1784950"/>
            <a:ext cx="8023800" cy="475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¿El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para ______________?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arrepentidos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consolados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asegurados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perdón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Después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escuchar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mensaje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ley, 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necesita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escuchar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dulce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mensaje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3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3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6" name="Google Shape;276;g2f6bdc44d83_0_10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6bcc46dec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2f6bcc46dec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3" name="Google Shape;283;g2f6bcc46dec_0_3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f6bcc46dec_0_38"/>
          <p:cNvSpPr txBox="1"/>
          <p:nvPr/>
        </p:nvSpPr>
        <p:spPr>
          <a:xfrm>
            <a:off x="3875725" y="2013550"/>
            <a:ext cx="7267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pasa cuando se comparte el evangelio a alguien con un corazón duro 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(que no se arrepiente de sus pecados)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6bdc44d83_0_1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2f6bdc44d83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g2f6bdc44d83_0_12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f6bdc44d83_0_120"/>
          <p:cNvSpPr txBox="1"/>
          <p:nvPr/>
        </p:nvSpPr>
        <p:spPr>
          <a:xfrm>
            <a:off x="3875725" y="2013550"/>
            <a:ext cx="7267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pasa cuando se predica la ley a un pecador destrozado 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(arrepentido)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sin predicar el evangelio?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f6bdc44d83_0_12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f6bdc44d83_0_128"/>
          <p:cNvSpPr txBox="1"/>
          <p:nvPr/>
        </p:nvSpPr>
        <p:spPr>
          <a:xfrm>
            <a:off x="538125" y="2100675"/>
            <a:ext cx="11152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Afligir al cómodo y consolar a los afligidos.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6bdc44d83_0_1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f6bdc44d83_0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5" name="Google Shape;305;g2f6bdc44d83_0_1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f6bdc44d83_0_135"/>
          <p:cNvSpPr txBox="1"/>
          <p:nvPr/>
        </p:nvSpPr>
        <p:spPr>
          <a:xfrm>
            <a:off x="3875725" y="2013550"/>
            <a:ext cx="7764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le dice a una persona que piensa que irá al cielo porque es una buena persona (buen hijo) y ha vivido una buena vida?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6bdc44d83_0_14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2f6bdc44d83_0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3" name="Google Shape;313;g2f6bdc44d83_0_14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2f6bdc44d83_0_144"/>
          <p:cNvSpPr txBox="1"/>
          <p:nvPr/>
        </p:nvSpPr>
        <p:spPr>
          <a:xfrm>
            <a:off x="3875725" y="1708750"/>
            <a:ext cx="77640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diría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 que ha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impía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anciano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piensa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es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demasiado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tarde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estar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bien con Dios?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f6bcc46dec_0_196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Cuándo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Ley y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5882f685f_0_1050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8" name="Google Shape;328;g2f5882f685f_0_1050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g2f5882f685f_0_1050"/>
          <p:cNvSpPr txBox="1"/>
          <p:nvPr/>
        </p:nvSpPr>
        <p:spPr>
          <a:xfrm>
            <a:off x="3670175" y="2663625"/>
            <a:ext cx="7572000" cy="348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amigo,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preguntaron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iría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cielo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“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voy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he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fumar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bailar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apostar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.” 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contestaría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ese hombre?</a:t>
            </a:r>
            <a:endParaRPr sz="34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6bdc44d83_0_153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g2f6bdc44d83_0_153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g2f6bdc44d83_0_153"/>
          <p:cNvSpPr txBox="1"/>
          <p:nvPr/>
        </p:nvSpPr>
        <p:spPr>
          <a:xfrm>
            <a:off x="3670175" y="2663625"/>
            <a:ext cx="7638300" cy="296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diría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 que ha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vivido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escandalosa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impía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que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anciano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piensa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es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demasiado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tarde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estar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bien con Dios? </a:t>
            </a:r>
            <a:endParaRPr sz="34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g2f6bdc44d83_0_15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g2f6bdc44d83_0_15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f6bdc44d83_0_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0" name="Google Shape;350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6" name="Google Shape;356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9" name="Google Shape;359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0" name="Google Shape;360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" name="Google Shape;368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Definir ley y evangelio y sus propósitos.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Describir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cuándo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debemos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usar la ley y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cuándo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evangelio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Practicar aplicando la ley y el evangelio en algunas situaciones.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6bcc46dec_0_6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f6bcc46dec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6bcc46de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25" y="549975"/>
            <a:ext cx="8695700" cy="58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5" name="Google Shape;155;g2e8f58b83d9_0_989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fue el propósito de la historia de Luisa?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" name="Google Shape;163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eb293faa54_0_118"/>
          <p:cNvSpPr txBox="1"/>
          <p:nvPr/>
        </p:nvSpPr>
        <p:spPr>
          <a:xfrm>
            <a:off x="3875725" y="2927950"/>
            <a:ext cx="80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la ley?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D08B8FA3-7A40-4E88-A3CC-E0D2E4B2C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590C51-161F-46F0-91D9-BA9D0FEE5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11485F-417D-437E-8285-3834298F599B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3381</Words>
  <Application>Microsoft Office PowerPoint</Application>
  <PresentationFormat>Widescreen</PresentationFormat>
  <Paragraphs>184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Lato Black</vt:lpstr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4</cp:revision>
  <dcterms:created xsi:type="dcterms:W3CDTF">2023-11-29T19:33:05Z</dcterms:created>
  <dcterms:modified xsi:type="dcterms:W3CDTF">2024-12-23T18:24:29Z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