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1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29.xml" ContentType="application/vnd.openxmlformats-officedocument.presentationml.notesSlide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3"/>
  </p:notesMasterIdLst>
  <p:sldIdLst>
    <p:sldId id="290" r:id="rId2"/>
    <p:sldId id="257" r:id="rId3"/>
    <p:sldId id="259" r:id="rId4"/>
    <p:sldId id="260" r:id="rId5"/>
    <p:sldId id="263" r:id="rId6"/>
    <p:sldId id="358" r:id="rId7"/>
    <p:sldId id="359" r:id="rId8"/>
    <p:sldId id="360" r:id="rId9"/>
    <p:sldId id="361" r:id="rId10"/>
    <p:sldId id="362" r:id="rId11"/>
    <p:sldId id="363" r:id="rId12"/>
    <p:sldId id="364" r:id="rId13"/>
    <p:sldId id="365" r:id="rId14"/>
    <p:sldId id="366" r:id="rId15"/>
    <p:sldId id="342" r:id="rId16"/>
    <p:sldId id="367" r:id="rId17"/>
    <p:sldId id="368" r:id="rId18"/>
    <p:sldId id="369" r:id="rId19"/>
    <p:sldId id="296" r:id="rId20"/>
    <p:sldId id="297" r:id="rId21"/>
    <p:sldId id="310" r:id="rId22"/>
    <p:sldId id="298" r:id="rId23"/>
    <p:sldId id="299" r:id="rId24"/>
    <p:sldId id="300" r:id="rId25"/>
    <p:sldId id="370" r:id="rId26"/>
    <p:sldId id="275" r:id="rId27"/>
    <p:sldId id="311" r:id="rId28"/>
    <p:sldId id="301" r:id="rId29"/>
    <p:sldId id="302" r:id="rId30"/>
    <p:sldId id="303" r:id="rId31"/>
    <p:sldId id="291" r:id="rId32"/>
    <p:sldId id="357" r:id="rId33"/>
    <p:sldId id="276" r:id="rId34"/>
    <p:sldId id="277" r:id="rId35"/>
    <p:sldId id="292" r:id="rId36"/>
    <p:sldId id="278" r:id="rId37"/>
    <p:sldId id="371" r:id="rId38"/>
    <p:sldId id="372" r:id="rId39"/>
    <p:sldId id="373" r:id="rId40"/>
    <p:sldId id="355" r:id="rId41"/>
    <p:sldId id="289" r:id="rId42"/>
  </p:sldIdLst>
  <p:sldSz cx="12192000" cy="6858000"/>
  <p:notesSz cx="6858000" cy="9144000"/>
  <p:embeddedFontLst>
    <p:embeddedFont>
      <p:font typeface="Lato" panose="020F0502020204030203" pitchFamily="34" charset="0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1" roundtripDataSignature="AMtx7mhUnneEO/LAV5SPzMt1eWCnuH72/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lena Jensen" initials="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49921"/>
  </p:normalViewPr>
  <p:slideViewPr>
    <p:cSldViewPr snapToGrid="0">
      <p:cViewPr varScale="1">
        <p:scale>
          <a:sx n="37" d="100"/>
          <a:sy n="37" d="100"/>
        </p:scale>
        <p:origin x="2352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4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53" Type="http://schemas.openxmlformats.org/officeDocument/2006/relationships/presProps" Target="presProps.xml"/><Relationship Id="rId58" Type="http://schemas.openxmlformats.org/officeDocument/2006/relationships/customXml" Target="../customXml/item2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customschemas.google.com/relationships/presentationmetadata" Target="meta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3.fntdata"/><Relationship Id="rId59" Type="http://schemas.openxmlformats.org/officeDocument/2006/relationships/customXml" Target="../customXml/item3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57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f8dRXMMVHo" TargetMode="External"/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>
              <a:buFontTx/>
              <a:buNone/>
            </a:pPr>
            <a:r>
              <a:rPr lang="es-ES" sz="1800" b="1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TAREA PARA LECCIÓN 7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 indent="0">
              <a:buFontTx/>
              <a:buNone/>
            </a:pPr>
            <a:r>
              <a:rPr lang="es-ES" sz="1800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Antes de la clase en vivo, el docente compartirá lo siguiente en el grupo de WhatsApp:</a:t>
            </a:r>
          </a:p>
          <a:p>
            <a:pPr marL="0" marR="0" indent="0">
              <a:buFontTx/>
              <a:buNone/>
            </a:pP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 indent="0"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1. Ver el siguiente breve video de instrucción: https://</a:t>
            </a:r>
            <a:r>
              <a:rPr lang="es-ES" sz="1800" dirty="0" err="1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www.youtube.com</a:t>
            </a:r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/</a:t>
            </a:r>
            <a:r>
              <a:rPr lang="es-ES" sz="1800" dirty="0" err="1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watch?v</a:t>
            </a:r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=8qe78Vo1a7w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 indent="0"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2. Leer la historia de Génesis 22:1-19 en sus Biblias 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 indent="0"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3. Hemos avanzado casi diez capítulos. Escriba un título de diez palabras o menos de lo sucedido en cada uno los capítulos 13-21 de Génesis. 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1074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F097B9-F548-B6C3-C9D1-B6F5679CF1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6158DC-20A9-F671-E042-CBA11F3C9D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A58A38-A545-80F1-0411-712540F778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Capítulo 13: Abram y Lot se separan</a:t>
            </a:r>
            <a:endParaRPr lang="en-US" sz="1800" b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Capítulo 14: Abram liberta a Lot y conoce a Melquisedec</a:t>
            </a:r>
            <a:endParaRPr lang="en-US" sz="1800" b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Capítulo 15: Dios promete a Abram un hijo</a:t>
            </a:r>
            <a:endParaRPr lang="en-US" sz="1800" b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Capítulo 16: Agar e Ismael</a:t>
            </a:r>
            <a:endParaRPr lang="en-US" sz="1800" b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Capítulo 17: La circuncisión, señal del pacto y cambio de nombres</a:t>
            </a:r>
            <a:endParaRPr lang="en-US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Capítulo 18: Promesa del nacimiento de Isaac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Capítulo 19: Destrucción de Sodoma y Gomorra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Capítulo 20: Abraham miente a Abimelec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Capítulo 21: Nacimiento de Isaac y Agar e Ismael son echados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Dios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confirmó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su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pacto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con Abram,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cambiando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su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nombre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a </a:t>
            </a: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Abraham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, “padre de multitudes”, y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el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de Sarai a </a:t>
            </a: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Sara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. Como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señal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del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pacto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, Dios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instituyó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la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circuncisión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para Abraham y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todos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los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varones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de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su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casa. También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reiteró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la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promesa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de un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hijo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nacido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de Sara, a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quien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llamaría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Isaac.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8124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747401-D29E-BBBD-6C35-83A804370D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DE9235D-F187-BC4B-46C7-3CBD3A2A42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93F681-32DA-07A3-45AF-292E95DDC5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Capítulo 13: Abram y Lot se separan</a:t>
            </a:r>
            <a:endParaRPr lang="en-US" sz="1800" b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Capítulo 14: Abram liberta a Lot y conoce a Melquisedec</a:t>
            </a:r>
            <a:endParaRPr lang="en-US" sz="1800" b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Capítulo 15: Dios promete a Abram un hijo</a:t>
            </a:r>
            <a:endParaRPr lang="en-US" sz="1800" b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Capítulo 16: Agar e Ismael</a:t>
            </a:r>
            <a:endParaRPr lang="en-US" sz="1800" b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Capítulo 17: La circuncisión, señal del pacto y cambio de nombres</a:t>
            </a:r>
            <a:endParaRPr lang="en-US" sz="1800" b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Capítulo 18: Promesa del nacimiento de Isaac</a:t>
            </a:r>
            <a:endParaRPr lang="en-US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Capítulo 19: Destrucción de Sodoma y Gomorra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Capítulo 20: Abraham miente a Abimelec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Capítulo 21: Nacimiento de Isaac y Agar e Ismael son echados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Tres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visitantes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llegaron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a la tienda de Abraham, y uno de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ellos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,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el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Señor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,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anunció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que Sara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tendría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un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hijo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dentro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de un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año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. Sara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escuchó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y se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rió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,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porque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era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anciana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,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pero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Dios le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aseguró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que nada es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imposible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para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Él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. Luego,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el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Señor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le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reveló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a Abraham que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destruiría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Sodoma y Gomorra, y Abraham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intercedió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por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las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ciudades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3437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AA075A-5163-4F45-012A-D5CE95CEAE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EE518D-63D0-415C-0B49-8687017F16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85D3EB-34A2-07CB-5071-4B673DA30C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Capítulo 13: Abram y Lot se separan</a:t>
            </a:r>
            <a:endParaRPr lang="en-US" sz="1800" b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Capítulo 14: Abram liberta a Lot y conoce a Melquisedec</a:t>
            </a:r>
            <a:endParaRPr lang="en-US" sz="1800" b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Capítulo 15: Dios promete a Abram un hijo</a:t>
            </a:r>
            <a:endParaRPr lang="en-US" sz="1800" b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Capítulo 16: Agar e Ismael</a:t>
            </a:r>
            <a:endParaRPr lang="en-US" sz="1800" b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Capítulo 17: La circuncisión, señal del pacto y cambio de nombres</a:t>
            </a:r>
            <a:endParaRPr lang="en-US" sz="1800" b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Capítulo 18: Promesa del nacimiento de Isaac</a:t>
            </a:r>
            <a:endParaRPr lang="en-US" sz="1800" b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Capítulo 19: Destrucción de Sodoma y Gomorra</a:t>
            </a:r>
            <a:endParaRPr lang="en-US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Capítulo 20: Abraham miente a Abimelec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Capítulo 21: Nacimiento de Isaac y Agar e Ismael son echados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Dos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ángeles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llegaron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a Sodoma y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fueron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hospedados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por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Lot. Los hombres de la ciudad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intentaron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hacerles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daño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,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pero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los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ángeles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los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cegaron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y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advirtieron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a Lot que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huyera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. Dios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destruyó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las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ciudades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con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fuego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y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azufre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por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su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maldad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,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pero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salvó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a Lot y a sus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hijas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; la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esposa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de Lot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miró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atrás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y se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convirtió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en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estatua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de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sal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9224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7086C7-FAE2-4155-23D3-63739BA25D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1753D3-FFE4-F8DE-CBE4-6FFF9F4582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CF0DCF-EE72-84DE-0DEA-97C13949F3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Capítulo 13: Abram y Lot se separan</a:t>
            </a:r>
            <a:endParaRPr lang="en-US" sz="1800" b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Capítulo 14: Abram liberta a Lot y conoce a Melquisedec</a:t>
            </a:r>
            <a:endParaRPr lang="en-US" sz="1800" b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Capítulo 15: Dios promete a Abram un hijo</a:t>
            </a:r>
            <a:endParaRPr lang="en-US" sz="1800" b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Capítulo 16: Agar e Ismael</a:t>
            </a:r>
            <a:endParaRPr lang="en-US" sz="1800" b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Capítulo 17: La circuncisión, señal del pacto y cambio de nombres</a:t>
            </a:r>
            <a:endParaRPr lang="en-US" sz="1800" b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Capítulo 18: Promesa del nacimiento de Isaac</a:t>
            </a:r>
            <a:endParaRPr lang="en-US" sz="1800" b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Capítulo 19: Destrucción de Sodoma y Gomorra</a:t>
            </a:r>
            <a:endParaRPr lang="en-US" sz="1800" b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Capítulo 20: Abraham miente a Abimelec</a:t>
            </a:r>
            <a:endParaRPr lang="en-US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Capítulo 21: Nacimiento de Isaac y Agar e Ismael son echados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Abraham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volvió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a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decir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que Sara era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su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hermana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, y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el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rey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Abimelec la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tomó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para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sí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. Dios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intervino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en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sueños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para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advertirle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al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rey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y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proteger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a Sara. Abimelec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devolvió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a Sara a Abraham,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reconociendo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la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intervención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de Dios, y Dios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bendijo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al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rey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por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su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obediencia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635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E1F648-D90C-EADD-E1D9-80A7E915A8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BBD9AAF-95F3-3DFA-A187-F4190FCE24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D5EB914-9CC8-723F-6B5C-C2C67551AC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Capítulo 13: Abram y Lot se separan</a:t>
            </a:r>
            <a:endParaRPr lang="en-US" sz="1800" b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Capítulo 14: Abram liberta a Lot y conoce a Melquisedec</a:t>
            </a:r>
            <a:endParaRPr lang="en-US" sz="1800" b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Capítulo 15: Dios promete a Abram un hijo</a:t>
            </a:r>
            <a:endParaRPr lang="en-US" sz="1800" b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Capítulo 16: Agar e Ismael</a:t>
            </a:r>
            <a:endParaRPr lang="en-US" sz="1800" b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Capítulo 17: La circuncisión, señal del pacto y cambio de nombres</a:t>
            </a:r>
            <a:endParaRPr lang="en-US" sz="1800" b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Capítulo 18: Promesa del nacimiento de Isaac</a:t>
            </a:r>
            <a:endParaRPr lang="en-US" sz="1800" b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Capítulo 19: Destrucción de Sodoma y Gomorra</a:t>
            </a:r>
            <a:endParaRPr lang="en-US" sz="1800" b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Capítulo 20: Abraham miente a Abimelec</a:t>
            </a:r>
            <a:endParaRPr lang="en-US" sz="1800" b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Capítulo 21: Nacimiento de Isaac y Agar e Ismael son echados</a:t>
            </a:r>
            <a:endParaRPr lang="en-US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Dios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cumplió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su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promesa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y Sara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dio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a luz a Isaac,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trayendo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alegría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a la familia. Pero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cuando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Ismael se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burló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de Isaac, Sara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pidió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que Agar y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su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hijo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fueran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enviados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lejos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. Dios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consoló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a Agar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en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el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desierto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,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prometiendo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también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hacer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de Ismael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una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gran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nación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, y Abraham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siguió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viviendo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en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paz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bajo la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bendición</a:t>
            </a:r>
            <a:r>
              <a:rPr lang="en-US" b="0" i="0" u="none" strike="noStrike">
                <a:solidFill>
                  <a:srgbClr val="000000"/>
                </a:solidFill>
                <a:effectLst/>
                <a:latin typeface="-webkit-standard"/>
              </a:rPr>
              <a:t> de Dios.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2121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>
          <a:extLst>
            <a:ext uri="{FF2B5EF4-FFF2-40B4-BE49-F238E27FC236}">
              <a16:creationId xmlns:a16="http://schemas.microsoft.com/office/drawing/2014/main" id="{23A8F974-19FF-7BC0-3ECE-0AFFC1FA44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:notes">
            <a:extLst>
              <a:ext uri="{FF2B5EF4-FFF2-40B4-BE49-F238E27FC236}">
                <a16:creationId xmlns:a16="http://schemas.microsoft.com/office/drawing/2014/main" id="{7304C331-6B63-0123-72DB-93DFBE7F395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Génesis 22:1-19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Un día, Dios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llamó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a Abraham y le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dijo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: “Abraham.”</a:t>
            </a:r>
            <a:br>
              <a:rPr lang="en-US" sz="3200" b="0" i="0" u="none" strike="noStrike" dirty="0">
                <a:solidFill>
                  <a:srgbClr val="000000"/>
                </a:solidFill>
                <a:effectLst/>
              </a:rPr>
            </a:b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Y Abraham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respondió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: “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Aquí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estoy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.”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3200" b="0" i="0" u="none" strike="noStrike" dirty="0">
              <a:solidFill>
                <a:srgbClr val="000000"/>
              </a:solidFill>
              <a:effectLst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Entonces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Dios le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dijo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: “Toma a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tu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hijo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, a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tu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único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hijo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Isaac, a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quien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tanto amas, y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ve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a la tierra de Moriah.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Allí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ofrécelo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en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holocausto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sobre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uno de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los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montes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que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yo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te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diré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.”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3200" b="0" i="0" u="none" strike="noStrike" dirty="0">
              <a:solidFill>
                <a:srgbClr val="000000"/>
              </a:solidFill>
              <a:effectLst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A la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mañana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siguiente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, Abraham se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levantó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temprano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.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Preparó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su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asno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cortó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la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leña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para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el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holocausto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y se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llevó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consigo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a dos de sus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siervos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y a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su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hijo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Isaac.</a:t>
            </a:r>
            <a:br>
              <a:rPr lang="en-US" sz="3200" b="0" i="0" u="none" strike="noStrike" dirty="0">
                <a:solidFill>
                  <a:srgbClr val="000000"/>
                </a:solidFill>
                <a:effectLst/>
              </a:rPr>
            </a:b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Emprendieron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el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viaje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hacia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el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lugar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que Dios le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había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indicado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3200" b="0" i="0" u="none" strike="noStrike" dirty="0">
              <a:solidFill>
                <a:srgbClr val="000000"/>
              </a:solidFill>
              <a:effectLst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Al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tercer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día, Abraham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levantó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los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ojos y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vio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el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lugar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a lo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lejos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.</a:t>
            </a:r>
            <a:br>
              <a:rPr lang="en-US" sz="3200" b="0" i="0" u="none" strike="noStrike" dirty="0">
                <a:solidFill>
                  <a:srgbClr val="000000"/>
                </a:solidFill>
                <a:effectLst/>
              </a:rPr>
            </a:b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Entonces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dijo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a sus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siervos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: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3200" b="0" i="0" u="none" strike="noStrike" dirty="0">
              <a:solidFill>
                <a:srgbClr val="000000"/>
              </a:solidFill>
              <a:effectLst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“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Quédense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aquí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con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el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asno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. El muchacho y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yo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iremos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hasta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allá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para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adorar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, y luego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volveremos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con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ustedes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.”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2" name="Google Shape;192;p8:notes">
            <a:extLst>
              <a:ext uri="{FF2B5EF4-FFF2-40B4-BE49-F238E27FC236}">
                <a16:creationId xmlns:a16="http://schemas.microsoft.com/office/drawing/2014/main" id="{5CFAC7D2-AC98-2CF7-4C48-A40B2219B3B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584337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>
          <a:extLst>
            <a:ext uri="{FF2B5EF4-FFF2-40B4-BE49-F238E27FC236}">
              <a16:creationId xmlns:a16="http://schemas.microsoft.com/office/drawing/2014/main" id="{F3F9C342-A4F3-1B39-14B8-C5D6D87DA7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:notes">
            <a:extLst>
              <a:ext uri="{FF2B5EF4-FFF2-40B4-BE49-F238E27FC236}">
                <a16:creationId xmlns:a16="http://schemas.microsoft.com/office/drawing/2014/main" id="{74CFA902-8C2E-7CE3-4461-2E7123F6270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 algn="l">
              <a:buFontTx/>
              <a:buNone/>
            </a:pP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Abraham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tomó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la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leña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del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holocausto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y la puso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sobre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su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hijo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Isaac.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Él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llevó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en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sus manos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el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fuego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y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el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cuchillo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. Los dos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caminaban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juntos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marL="158750" indent="0" algn="l">
              <a:buFontTx/>
              <a:buNone/>
            </a:pPr>
            <a:endParaRPr lang="en-US" sz="3200" b="0" i="0" u="none" strike="noStrike" dirty="0">
              <a:solidFill>
                <a:srgbClr val="000000"/>
              </a:solidFill>
              <a:effectLst/>
            </a:endParaRPr>
          </a:p>
          <a:p>
            <a:pPr marL="158750" indent="0" algn="l">
              <a:buFontTx/>
              <a:buNone/>
            </a:pP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Isaac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habló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con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su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padre Abraham y le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dijo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: “Padre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mío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.”</a:t>
            </a:r>
            <a:br>
              <a:rPr lang="en-US" sz="3200" b="0" i="0" u="none" strike="noStrike" dirty="0">
                <a:solidFill>
                  <a:srgbClr val="000000"/>
                </a:solidFill>
                <a:effectLst/>
              </a:rPr>
            </a:br>
            <a:endParaRPr lang="en-US" sz="3200" b="0" i="0" u="none" strike="noStrike" dirty="0">
              <a:solidFill>
                <a:srgbClr val="000000"/>
              </a:solidFill>
              <a:effectLst/>
            </a:endParaRPr>
          </a:p>
          <a:p>
            <a:pPr marL="158750" indent="0" algn="l">
              <a:buFontTx/>
              <a:buNone/>
            </a:pP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Y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él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respondió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: “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Aquí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estoy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hijo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mío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.”</a:t>
            </a:r>
            <a:br>
              <a:rPr lang="en-US" sz="3200" b="0" i="0" u="none" strike="noStrike" dirty="0">
                <a:solidFill>
                  <a:srgbClr val="000000"/>
                </a:solidFill>
                <a:effectLst/>
              </a:rPr>
            </a:br>
            <a:endParaRPr lang="en-US" sz="3200" b="0" i="0" u="none" strike="noStrike" dirty="0">
              <a:solidFill>
                <a:srgbClr val="000000"/>
              </a:solidFill>
              <a:effectLst/>
            </a:endParaRPr>
          </a:p>
          <a:p>
            <a:pPr marL="158750" indent="0" algn="l">
              <a:buFontTx/>
              <a:buNone/>
            </a:pP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Isaac le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preguntó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: “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Tenemos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el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fuego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y la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leña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pero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¿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dónde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está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el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cordero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para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el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sacrificio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?”</a:t>
            </a:r>
          </a:p>
          <a:p>
            <a:pPr marL="158750" indent="0" algn="l">
              <a:buFontTx/>
              <a:buNone/>
            </a:pPr>
            <a:endParaRPr lang="en-US" sz="3200" b="0" i="0" u="none" strike="noStrike" dirty="0">
              <a:solidFill>
                <a:srgbClr val="000000"/>
              </a:solidFill>
              <a:effectLst/>
            </a:endParaRPr>
          </a:p>
          <a:p>
            <a:pPr marL="158750" indent="0" algn="l">
              <a:buFontTx/>
              <a:buNone/>
            </a:pP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Abraham le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contestó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: “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Hijo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mío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, Dios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mismo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proveerá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el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cordero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para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el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holocausto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.” Y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siguieron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caminando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juntos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2" name="Google Shape;192;p8:notes">
            <a:extLst>
              <a:ext uri="{FF2B5EF4-FFF2-40B4-BE49-F238E27FC236}">
                <a16:creationId xmlns:a16="http://schemas.microsoft.com/office/drawing/2014/main" id="{98AE8CA1-FF35-4FF6-5A76-69E2A1A445C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84697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>
          <a:extLst>
            <a:ext uri="{FF2B5EF4-FFF2-40B4-BE49-F238E27FC236}">
              <a16:creationId xmlns:a16="http://schemas.microsoft.com/office/drawing/2014/main" id="{5F99E4C3-A386-175B-F37B-93EA550176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:notes">
            <a:extLst>
              <a:ext uri="{FF2B5EF4-FFF2-40B4-BE49-F238E27FC236}">
                <a16:creationId xmlns:a16="http://schemas.microsoft.com/office/drawing/2014/main" id="{CE9D1E7D-7F80-44CB-4E81-5C8B61EAE55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 algn="l">
              <a:buFontTx/>
              <a:buNone/>
            </a:pP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Cuando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llegaron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al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lugar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que Dios le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había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dicho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, Abraham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construyó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un altar, puso la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leña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sobre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él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ató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a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su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hijo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Isaac y lo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colocó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encima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del altar,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sobre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la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leña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marL="158750" indent="0" algn="l">
              <a:buFontTx/>
              <a:buNone/>
            </a:pPr>
            <a:br>
              <a:rPr lang="en-US" sz="3200" b="0" i="0" u="none" strike="noStrike" dirty="0">
                <a:solidFill>
                  <a:srgbClr val="000000"/>
                </a:solidFill>
                <a:effectLst/>
              </a:rPr>
            </a:b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Entonces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extendió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su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mano y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tomó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el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cuchillo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para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sacrificar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a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su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hijo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marL="158750" indent="0" algn="l">
              <a:buFontTx/>
              <a:buNone/>
            </a:pPr>
            <a:endParaRPr lang="en-US" sz="3200" b="0" i="0" u="none" strike="noStrike" dirty="0">
              <a:solidFill>
                <a:srgbClr val="000000"/>
              </a:solidFill>
              <a:effectLst/>
            </a:endParaRPr>
          </a:p>
          <a:p>
            <a:pPr marL="158750" indent="0" algn="l">
              <a:buFontTx/>
              <a:buNone/>
            </a:pP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Pero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en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ese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momento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el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ángel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del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Señor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lo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llamó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desde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el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cielo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: “¡Abraham! ¡Abraham!”</a:t>
            </a:r>
            <a:br>
              <a:rPr lang="en-US" sz="3200" b="0" i="0" u="none" strike="noStrike" dirty="0">
                <a:solidFill>
                  <a:srgbClr val="000000"/>
                </a:solidFill>
                <a:effectLst/>
              </a:rPr>
            </a:br>
            <a:endParaRPr lang="en-US" sz="3200" b="0" i="0" u="none" strike="noStrike" dirty="0">
              <a:solidFill>
                <a:srgbClr val="000000"/>
              </a:solidFill>
              <a:effectLst/>
            </a:endParaRPr>
          </a:p>
          <a:p>
            <a:pPr marL="158750" indent="0" algn="l">
              <a:buFontTx/>
              <a:buNone/>
            </a:pP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Y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él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respondió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: “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Aquí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estoy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.”</a:t>
            </a:r>
            <a:br>
              <a:rPr lang="en-US" sz="3200" b="0" i="0" u="none" strike="noStrike" dirty="0">
                <a:solidFill>
                  <a:srgbClr val="000000"/>
                </a:solidFill>
                <a:effectLst/>
              </a:rPr>
            </a:br>
            <a:endParaRPr lang="en-US" sz="3200" b="0" i="0" u="none" strike="noStrike" dirty="0">
              <a:solidFill>
                <a:srgbClr val="000000"/>
              </a:solidFill>
              <a:effectLst/>
            </a:endParaRPr>
          </a:p>
          <a:p>
            <a:pPr marL="158750" indent="0" algn="l">
              <a:buFontTx/>
              <a:buNone/>
            </a:pP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El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ángel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le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dijo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: “No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extiendas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tu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mano contra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el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muchacho,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ni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le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hagas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ningún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daño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porque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ahora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sé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que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temes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a Dios,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ya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que no me has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negado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a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tu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hijo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tu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único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hijo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.”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2" name="Google Shape;192;p8:notes">
            <a:extLst>
              <a:ext uri="{FF2B5EF4-FFF2-40B4-BE49-F238E27FC236}">
                <a16:creationId xmlns:a16="http://schemas.microsoft.com/office/drawing/2014/main" id="{72194E06-DEA1-257E-4126-CD639D99B2A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1350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>
          <a:extLst>
            <a:ext uri="{FF2B5EF4-FFF2-40B4-BE49-F238E27FC236}">
              <a16:creationId xmlns:a16="http://schemas.microsoft.com/office/drawing/2014/main" id="{4927AF58-9BEA-F170-84AE-DB655C2CC1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:notes">
            <a:extLst>
              <a:ext uri="{FF2B5EF4-FFF2-40B4-BE49-F238E27FC236}">
                <a16:creationId xmlns:a16="http://schemas.microsoft.com/office/drawing/2014/main" id="{ED74B2D9-1BA2-4FC1-773F-9FABF16DEB9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 algn="l">
              <a:buFontTx/>
              <a:buNone/>
            </a:pP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Entonces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Abraham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levantó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los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ojos y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vio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un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carnero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que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estaba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trabado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por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los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cuernos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en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un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zarzal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. Fue y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tomó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el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carnero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, y lo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ofreció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en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holocausto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en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lugar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de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su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hijo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marL="158750" indent="0" algn="l">
              <a:buFontTx/>
              <a:buNone/>
            </a:pPr>
            <a:endParaRPr lang="en-US" sz="3200" b="0" i="0" u="none" strike="noStrike" dirty="0">
              <a:solidFill>
                <a:srgbClr val="000000"/>
              </a:solidFill>
              <a:effectLst/>
            </a:endParaRPr>
          </a:p>
          <a:p>
            <a:pPr marL="158750" indent="0" algn="l">
              <a:buFontTx/>
              <a:buNone/>
            </a:pP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Abraham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llamó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a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aquel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lugar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 </a:t>
            </a:r>
            <a:r>
              <a:rPr lang="en-US" sz="3200" b="1" i="0" u="none" strike="noStrike" dirty="0">
                <a:solidFill>
                  <a:srgbClr val="000000"/>
                </a:solidFill>
                <a:effectLst/>
              </a:rPr>
              <a:t>“</a:t>
            </a:r>
            <a:r>
              <a:rPr lang="en-US" sz="3200" b="1" i="0" u="none" strike="noStrike" dirty="0" err="1">
                <a:solidFill>
                  <a:srgbClr val="000000"/>
                </a:solidFill>
                <a:effectLst/>
              </a:rPr>
              <a:t>Jehová</a:t>
            </a:r>
            <a:r>
              <a:rPr lang="en-US" sz="3200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1" i="0" u="none" strike="noStrike" dirty="0" err="1">
                <a:solidFill>
                  <a:srgbClr val="000000"/>
                </a:solidFill>
                <a:effectLst/>
              </a:rPr>
              <a:t>proveerá</a:t>
            </a:r>
            <a:r>
              <a:rPr lang="en-US" sz="3200" b="1" i="0" u="none" strike="noStrike" dirty="0">
                <a:solidFill>
                  <a:srgbClr val="000000"/>
                </a:solidFill>
                <a:effectLst/>
              </a:rPr>
              <a:t>”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. Por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eso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hasta hoy se dice: “En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el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monte del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Señor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será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provisto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.”</a:t>
            </a:r>
          </a:p>
          <a:p>
            <a:pPr marL="158750" indent="0" algn="l">
              <a:buFontTx/>
              <a:buNone/>
            </a:pPr>
            <a:endParaRPr lang="en-US" sz="3200" b="0" i="0" u="none" strike="noStrike" dirty="0">
              <a:solidFill>
                <a:srgbClr val="000000"/>
              </a:solidFill>
              <a:effectLst/>
            </a:endParaRPr>
          </a:p>
          <a:p>
            <a:pPr marL="158750" indent="0" algn="l">
              <a:buFontTx/>
              <a:buNone/>
            </a:pP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Luego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el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ángel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del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Señor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llamó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por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segunda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vez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a Abraham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desde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el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cielo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y le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dijo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:</a:t>
            </a:r>
            <a:br>
              <a:rPr lang="en-US" sz="3200" b="0" i="0" u="none" strike="noStrike" dirty="0">
                <a:solidFill>
                  <a:srgbClr val="000000"/>
                </a:solidFill>
                <a:effectLst/>
              </a:rPr>
            </a:br>
            <a:endParaRPr lang="en-US" sz="3200" b="0" i="0" u="none" strike="noStrike" dirty="0">
              <a:solidFill>
                <a:srgbClr val="000000"/>
              </a:solidFill>
              <a:effectLst/>
            </a:endParaRPr>
          </a:p>
          <a:p>
            <a:pPr marL="158750" indent="0" algn="l">
              <a:buFontTx/>
              <a:buNone/>
            </a:pP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“Por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mí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mismo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he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jurado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, dice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el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Señor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, que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porque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has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hecho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esto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y no me has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negado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a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tu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hijo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tu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único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hijo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te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bendeciré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grandemente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marL="158750" indent="0" algn="l">
              <a:buFontTx/>
              <a:buNone/>
            </a:pPr>
            <a:br>
              <a:rPr lang="en-US" sz="3200" b="0" i="0" u="none" strike="noStrike" dirty="0">
                <a:solidFill>
                  <a:srgbClr val="000000"/>
                </a:solidFill>
                <a:effectLst/>
              </a:rPr>
            </a:b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Multiplicaré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tu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descendencia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como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las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estrellas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del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cielo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y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como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la arena que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está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a la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orilla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del mar.</a:t>
            </a:r>
          </a:p>
          <a:p>
            <a:pPr marL="158750" indent="0" algn="l">
              <a:buFontTx/>
              <a:buNone/>
            </a:pPr>
            <a:br>
              <a:rPr lang="en-US" sz="3200" b="0" i="0" u="none" strike="noStrike" dirty="0">
                <a:solidFill>
                  <a:srgbClr val="000000"/>
                </a:solidFill>
                <a:effectLst/>
              </a:rPr>
            </a:b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Tus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descendientes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conquistarán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las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ciudades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de sus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enemigos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, y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en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tu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descendencia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serán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benditas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todas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las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naciones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de la tierra,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porque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obedeciste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mi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voz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.”</a:t>
            </a:r>
          </a:p>
          <a:p>
            <a:pPr marL="158750" indent="0" algn="l">
              <a:buFontTx/>
              <a:buNone/>
            </a:pPr>
            <a:endParaRPr lang="en-US" sz="3200" b="0" i="0" u="none" strike="noStrike" dirty="0">
              <a:solidFill>
                <a:srgbClr val="000000"/>
              </a:solidFill>
              <a:effectLst/>
            </a:endParaRPr>
          </a:p>
          <a:p>
            <a:pPr marL="158750" indent="0" algn="l">
              <a:buFontTx/>
              <a:buNone/>
            </a:pP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Después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de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eso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, Abraham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regresó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al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lugar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donde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estaban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sus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siervos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, y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juntos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se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encaminaron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hacia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Beerseba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marL="158750" indent="0" algn="l">
              <a:buFontTx/>
              <a:buNone/>
            </a:pPr>
            <a:br>
              <a:rPr lang="en-US" sz="3200" b="0" i="0" u="none" strike="noStrike" dirty="0">
                <a:solidFill>
                  <a:srgbClr val="000000"/>
                </a:solidFill>
                <a:effectLst/>
              </a:rPr>
            </a:b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Y Abraham se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quedó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a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vivir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</a:rPr>
              <a:t>allí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2" name="Google Shape;192;p8:notes">
            <a:extLst>
              <a:ext uri="{FF2B5EF4-FFF2-40B4-BE49-F238E27FC236}">
                <a16:creationId xmlns:a16="http://schemas.microsoft.com/office/drawing/2014/main" id="{04ACCCCC-C791-8C87-BD33-4B44FD5B87A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62972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>
              <a:buFontTx/>
              <a:buNone/>
            </a:pPr>
            <a:r>
              <a:rPr lang="es-ES" sz="1100" b="1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1. ¿Quiénes son los personajes de esta historia? </a:t>
            </a:r>
          </a:p>
          <a:p>
            <a:pPr marL="0" marR="0" lvl="0" indent="0">
              <a:buFontTx/>
              <a:buNone/>
            </a:pPr>
            <a:endParaRPr lang="es-ES" sz="1100" dirty="0">
              <a:effectLst/>
              <a:latin typeface="Calibri" panose="020F0502020204030204" pitchFamily="34" charset="0"/>
              <a:ea typeface="Arial Unicode MS" panose="020B0604020202020204" pitchFamily="34" charset="-128"/>
            </a:endParaRPr>
          </a:p>
          <a:p>
            <a:pPr marL="171450" marR="0" lvl="0" indent="-171450"/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Abraham (v.1) 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628650" marR="0" lvl="1" indent="-171450"/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En conexión a su pacto con Abram, Dios cambio su nombre en Génesis 17 a Abraham.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171450" marR="0" lvl="0" indent="-171450"/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Dios (v.1) 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171450" marR="0" lvl="0" indent="-171450"/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Isaac (v.2) 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171450" marR="0" lvl="0" indent="-171450"/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Dos siervos de Abraham (v.3) 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171450" marR="0" lvl="0" indent="-171450"/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El Ángel de Jehová (v.11)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171450" marR="0" lvl="0" indent="-171450">
              <a:spcBef>
                <a:spcPts val="0"/>
              </a:spcBef>
              <a:spcAft>
                <a:spcPts val="0"/>
              </a:spcAft>
            </a:pP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772795" algn="l"/>
              </a:tabLst>
            </a:pPr>
            <a:endParaRPr dirty="0"/>
          </a:p>
        </p:txBody>
      </p:sp>
      <p:sp>
        <p:nvSpPr>
          <p:cNvPr id="192" name="Google Shape;19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57263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>
              <a:buNone/>
            </a:pPr>
            <a:r>
              <a:rPr lang="es-ES" sz="1800" b="1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1. Bienvenida y saludos. 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>
              <a:buNone/>
            </a:pPr>
            <a:r>
              <a:rPr lang="es-ES" sz="1800" b="1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 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>
              <a:buNone/>
            </a:pPr>
            <a:r>
              <a:rPr lang="es-ES" sz="1800" b="1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2. Introducción a la Lección 7: 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 indent="0"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Hoy veremos un evento asombroso en la vida de Abraham. Dios cumplió su promesa: Abraham y Sara ya tenían a su hijo Isaac. Pero en esta historia, Dios pone a prueba la fe de Abraham de una manera muy profunda. Abraham demuestra su confianza en Dios y su amor por Él por encima de todo.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>
              <a:buFontTx/>
              <a:buNone/>
            </a:pPr>
            <a:r>
              <a:rPr lang="es-ES" sz="1100" b="1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2. ¿Cuáles son los objetos de esta historia? </a:t>
            </a:r>
          </a:p>
          <a:p>
            <a:pPr marL="0" marR="0" lvl="0" indent="0">
              <a:buFontTx/>
              <a:buNone/>
            </a:pPr>
            <a:endParaRPr lang="en-US" sz="1200" b="1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171450" marR="0" lvl="0" indent="-171450"/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El asno de Abraham y albarda (v. 3) 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171450" marR="0" lvl="0" indent="-171450"/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La leña (v.3)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171450" marR="0" lvl="0" indent="-171450"/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El fuego y el cuchillo (v.6)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171450" marR="0" lvl="0" indent="-171450"/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El altar (v.9)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171450" marR="0" lvl="0" indent="-171450"/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El carnero trabado en un zarzal por sus cuernos (v.13)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171450" marR="0" lvl="0" indent="-171450"/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Las estrellas del cielo y la arena a la orilla del mar (v.17)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tabLst>
                <a:tab pos="772795" algn="l"/>
              </a:tabLst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772795" algn="l"/>
              </a:tabLst>
            </a:pPr>
            <a:endParaRPr dirty="0"/>
          </a:p>
        </p:txBody>
      </p:sp>
      <p:sp>
        <p:nvSpPr>
          <p:cNvPr id="192" name="Google Shape;19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055520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>
              <a:buFontTx/>
              <a:buNone/>
            </a:pPr>
            <a:r>
              <a:rPr lang="es-ES" sz="1100" b="1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3. ¿Dónde ocurrió la historia? </a:t>
            </a:r>
            <a:endParaRPr lang="en-US" sz="1200" b="1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 lvl="0" indent="0">
              <a:buFontTx/>
              <a:buNone/>
            </a:pP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171450" marR="0" lvl="0" indent="-171450"/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La tierra de Moria, en un monte (v.2) llamado “Jehová proveerá” (v.14)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171450" marR="0" lvl="0" indent="-171450"/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Abraham viajó unos 80 kilómetros, tres días de camino, para llegar. 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171450" marR="0" lvl="0" indent="-171450"/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Al final se va a Beerseba (v.19)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772795" algn="l"/>
              </a:tabLst>
            </a:pPr>
            <a:endParaRPr dirty="0"/>
          </a:p>
        </p:txBody>
      </p:sp>
      <p:sp>
        <p:nvSpPr>
          <p:cNvPr id="192" name="Google Shape;19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635853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>
              <a:buFontTx/>
              <a:buNone/>
            </a:pPr>
            <a:r>
              <a:rPr lang="es-ES" sz="1100" b="1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4. ¿Cuándo ocurrió la historia? </a:t>
            </a:r>
            <a:endParaRPr lang="en-US" sz="1200" b="1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 lvl="0" indent="0">
              <a:buFontTx/>
              <a:buNone/>
            </a:pP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171450" marR="0" lvl="0" indent="-171450"/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Después del nacimiento de Isaac y la partida de Agar e Ismael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171450" marR="0" lvl="0" indent="-171450"/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Antes de la muerte de Sara (tenía 120 años). 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772795" algn="l"/>
              </a:tabLst>
            </a:pPr>
            <a:endParaRPr dirty="0"/>
          </a:p>
        </p:txBody>
      </p:sp>
      <p:sp>
        <p:nvSpPr>
          <p:cNvPr id="192" name="Google Shape;19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855505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>
              <a:buFontTx/>
              <a:buNone/>
            </a:pPr>
            <a:r>
              <a:rPr lang="es-ES" sz="1100" b="1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5. ¿Cuál es el problema? </a:t>
            </a:r>
            <a:endParaRPr lang="en-US" sz="1200" b="1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 lvl="0" indent="0">
              <a:buFontTx/>
              <a:buNone/>
            </a:pP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171450" marR="0" lvl="0" indent="-171450"/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Dios le pide a Abraham ofrecer en sacrificio a su hijo Isaac, a través de quien debía cumplirse la promesa. Esta orden parecía contradecir tanto el amor de un padre como la esperanza de salvación. 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171450" marR="0" lvl="0" indent="-171450"/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¿Confiará Abraham en Dios o en su propia razón? 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772795" algn="l"/>
              </a:tabLst>
            </a:pPr>
            <a:endParaRPr dirty="0"/>
          </a:p>
        </p:txBody>
      </p:sp>
      <p:sp>
        <p:nvSpPr>
          <p:cNvPr id="192" name="Google Shape;19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0070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>
              <a:buFontTx/>
              <a:buNone/>
            </a:pPr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6. ¿Se soluciona el problema?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 lvl="0" indent="0">
              <a:buFontTx/>
              <a:buNone/>
            </a:pP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171450" marR="0" lvl="0" indent="-171450"/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Abraham obedeció, confiando en Dios.  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628650" marR="0" lvl="1" indent="-171450"/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Hebreos 11:17-19 Por la fe, cuando Abraham fue puesto a prueba, ofreció a Isaac; y el que había recibido las promesas ofrecía a su único hijo, a pesar de que Dios le había dicho: “Por medio de Isaac te vendrá descendencia”. Y es que Abraham sabía que Dios tiene poder incluso para levantar a los muertos; y en sentido figurado, de entre los muertos lo volvió a recibir.  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171450" marR="0" lvl="0" indent="-171450"/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El ángel del Señor lo detuvo justo a tiempo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171450" marR="0" lvl="0" indent="-171450"/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Dios proveyó un carero en lugar de Isaac. 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171450" marR="0" lvl="0" indent="-171450"/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Abraham llamó al lugar “Jehová proveerá”.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772795" algn="l"/>
              </a:tabLst>
            </a:pPr>
            <a:endParaRPr lang="en-US" dirty="0"/>
          </a:p>
        </p:txBody>
      </p:sp>
      <p:sp>
        <p:nvSpPr>
          <p:cNvPr id="192" name="Google Shape;19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5337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>
          <a:extLst>
            <a:ext uri="{FF2B5EF4-FFF2-40B4-BE49-F238E27FC236}">
              <a16:creationId xmlns:a16="http://schemas.microsoft.com/office/drawing/2014/main" id="{4D46724F-DC60-F2FE-E215-3A66FBC53B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:notes">
            <a:extLst>
              <a:ext uri="{FF2B5EF4-FFF2-40B4-BE49-F238E27FC236}">
                <a16:creationId xmlns:a16="http://schemas.microsoft.com/office/drawing/2014/main" id="{803C8EFA-475C-8728-E97E-5B8E6A6B04A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Hebreos 11:17-19 Por la fe, cuando Abraham fue puesto a prueba, ofreció a Isaac; y el que había recibido las promesas ofrecía a su único hijo, a pesar de que Dios le había dicho: “Por medio de Isaac te vendrá descendencia”. Y es que Abraham sabía que Dios tiene poder incluso para levantar a los muertos; y en sentido figurado, de entre los muertos lo volvió a recibir.  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endParaRPr dirty="0"/>
          </a:p>
        </p:txBody>
      </p:sp>
      <p:sp>
        <p:nvSpPr>
          <p:cNvPr id="192" name="Google Shape;192;p8:notes">
            <a:extLst>
              <a:ext uri="{FF2B5EF4-FFF2-40B4-BE49-F238E27FC236}">
                <a16:creationId xmlns:a16="http://schemas.microsoft.com/office/drawing/2014/main" id="{7F68465B-953B-2956-69DA-E3486F02945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80701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2ac1ba269cb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373" name="Google Shape;373;g2ac1ba269cb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>
              <a:buFontTx/>
              <a:buNone/>
            </a:pPr>
            <a:r>
              <a:rPr lang="es-ES" sz="1100" b="1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1. ¿Cuál es el punto principal de la historia? </a:t>
            </a:r>
            <a:endParaRPr lang="en-US" sz="1200" b="1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 lvl="0" indent="0">
              <a:buFontTx/>
              <a:buNone/>
            </a:pPr>
            <a:endParaRPr lang="es-ES" sz="1100" dirty="0">
              <a:effectLst/>
              <a:latin typeface="Calibri" panose="020F0502020204030204" pitchFamily="34" charset="0"/>
              <a:ea typeface="Arial Unicode MS" panose="020B0604020202020204" pitchFamily="34" charset="-128"/>
            </a:endParaRPr>
          </a:p>
          <a:p>
            <a:pPr marL="0" marR="0" lvl="0" indent="0">
              <a:buFontTx/>
              <a:buNone/>
            </a:pPr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Dios probó la fe de Abraham, y Abraham demostró que confiaba en Dios y lo amaba por encima de todo. 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dirty="0"/>
          </a:p>
        </p:txBody>
      </p:sp>
      <p:sp>
        <p:nvSpPr>
          <p:cNvPr id="385" name="Google Shape;38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>
              <a:buFontTx/>
              <a:buNone/>
            </a:pPr>
            <a:r>
              <a:rPr lang="es-ES" sz="1100" b="1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2. ¿Qué pecado veo en esta historia y confieso en mi vida? </a:t>
            </a:r>
            <a:endParaRPr lang="en-US" sz="1200" b="1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 lvl="0" indent="0">
              <a:buFontTx/>
              <a:buNone/>
            </a:pP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171450" marR="0" lvl="0" indent="-171450"/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A veces amamos más a nuestras familias, trabajos o bienes que a Dios (idolatría) 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628650" marR="0" lvl="1" indent="-171450"/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“El que ama a su hijo o a su hija más que a mí, no es digno de mi” (Mateo 10:37).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171450" marR="0" lvl="0" indent="-171450"/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A veces sigamos nuestra lógica o sentimientos en lugar de confiar en las promesas de Dios. 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dirty="0"/>
          </a:p>
        </p:txBody>
      </p:sp>
      <p:sp>
        <p:nvSpPr>
          <p:cNvPr id="385" name="Google Shape;38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307842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>
              <a:buFontTx/>
              <a:buNone/>
            </a:pPr>
            <a:r>
              <a:rPr lang="es-ES" sz="1100" b="1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3. ¿En qué versos y palabras de esta historia veo el amor de Dios para conmigo? </a:t>
            </a:r>
            <a:endParaRPr lang="en-US" sz="1200" b="1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 lvl="0" indent="0">
              <a:buFontTx/>
              <a:buNone/>
            </a:pP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171450" marR="0" lvl="0" indent="-171450"/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V. 11 Pero el ángel del Señor lo llamó desde el cielo, y le dijo… “No extiendas tu mano sobre el niño, ni le hagas daño” 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171450" marR="0" lvl="0" indent="-171450"/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V.13 había un carnero, trabado por los cuernos en un zarzal. 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628650" marR="0" lvl="1" indent="-171450"/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Dios proveyó un sustituto – un carnero – en lugar de Isaac. 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628650" marR="0" lvl="1" indent="-171450"/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De la misma manera, Dios proveyó a su propio Hijo, Jesucristo, como sacrificio perfecto por nuestros pecados. 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628650" marR="0" lvl="1" indent="-171450"/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Jesús descendió de la familia de Isaac, según la promesa. Fue el verdadero Cordero de Dios. 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628650" marR="0" lvl="1" indent="-171450"/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En Jesús, todas las familias de la tierra son bendecidas. 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628650" marR="0" lvl="1" indent="-171450"/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Dios mostró en Moria lo que haría siglos después en el Calvario. 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9144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endParaRPr dirty="0"/>
          </a:p>
        </p:txBody>
      </p:sp>
      <p:sp>
        <p:nvSpPr>
          <p:cNvPr id="385" name="Google Shape;38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96684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>
              <a:buFontTx/>
              <a:buNone/>
            </a:pPr>
            <a:r>
              <a:rPr lang="es-E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3. Oración</a:t>
            </a:r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 </a:t>
            </a:r>
            <a:r>
              <a:rPr lang="es-ES" sz="1800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Comienza con la siguiente oración (o tu propia): </a:t>
            </a:r>
          </a:p>
          <a:p>
            <a:pPr marL="0" marR="0" indent="0">
              <a:buFontTx/>
              <a:buNone/>
            </a:pP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 indent="0"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Querido Señor, gracias por reunirnos nuevamente alrededor de tu Palabra. Cuando escuchamos cómo Abraham te amó más que a su propio hijo, reconocemos que muchas veces nos falta fe y amor hacia ti. Perdónanos por las veces que hemos puesto otras cosas o personas antes que tú. Fortalece nuestra fe, enséñanos por medio de tu Palabra y ayúdanos a amarte con todo nuestro corazón. Bendice este estudio y guíanos por tu Espíritu Santo. En el nombre de Jesús, nuestro Salvador, oramos. </a:t>
            </a:r>
            <a:r>
              <a:rPr lang="es-ES" sz="1800" b="1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Amén.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18" name="Google Shape;11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>
              <a:buFontTx/>
              <a:buNone/>
            </a:pPr>
            <a:r>
              <a:rPr lang="es-ES" sz="1100" b="1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4. ¿Qué pediré que Dios obre en mi para poner en práctica esta palabra de Dios?</a:t>
            </a:r>
            <a:endParaRPr lang="en-US" sz="1200" b="1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 lvl="0" indent="0">
              <a:buFontTx/>
              <a:buNone/>
            </a:pP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171450" marR="0" lvl="0" indent="-171450"/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Que nos dé una fe firme con confíe en su Palabra, aun cuando no entienda sus caminos. 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171450" marR="0" lvl="0" indent="-171450"/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Que nos ayude a ponerlo siempre en primer lugar y vivir agradecido por el sacrificio de Cristo. 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dirty="0"/>
          </a:p>
        </p:txBody>
      </p:sp>
      <p:sp>
        <p:nvSpPr>
          <p:cNvPr id="385" name="Google Shape;38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9421572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r>
              <a:rPr lang="es-E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OBJETIVO 2: Analizar el proceso de Contar.</a:t>
            </a:r>
            <a:r>
              <a:rPr lang="es-E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dirty="0"/>
          </a:p>
        </p:txBody>
      </p:sp>
      <p:sp>
        <p:nvSpPr>
          <p:cNvPr id="130" name="Google Shape;13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0313333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265ecce84e0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1. El paso de “Contar”</a:t>
            </a:r>
          </a:p>
          <a:p>
            <a:pPr marL="0" marR="0" indent="0">
              <a:buFontTx/>
              <a:buNone/>
            </a:pP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285750" marR="0" lvl="0" indent="-285750"/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El </a:t>
            </a:r>
            <a:r>
              <a:rPr lang="es-ES" sz="1800" b="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“Contar” </a:t>
            </a:r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es el momento en el que leemos una historia de la Palabra de Dios o la narramos con nuestras propias palabras, procurando siempre ser fieles al texto.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285750" marR="0" lvl="0" indent="-285750"/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El propósito es conocer bien la historia bíblica. 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285750" marR="0" lvl="0" indent="-285750"/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No se trata de explicar, sino de dejar que la Palabra hable. 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None/>
            </a:pP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g265ecce84e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266163c96e7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>
              <a:buNone/>
            </a:pPr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2. Opción #1: Leer la historia</a:t>
            </a:r>
          </a:p>
          <a:p>
            <a:pPr marL="0" marR="0">
              <a:buNone/>
            </a:pP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342900" marR="0" lvl="0" indent="-342900">
              <a:buFont typeface="Symbol" pitchFamily="2" charset="2"/>
              <a:buChar char=""/>
            </a:pPr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Ventajas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742950" marR="0" lvl="1" indent="-285750">
              <a:buFont typeface="Courier New" panose="02070309020205020404" pitchFamily="49" charset="0"/>
              <a:buChar char="o"/>
            </a:pPr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Se mantienen todos los detalles.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742950" marR="0" lvl="1" indent="-285750">
              <a:buFont typeface="Courier New" panose="02070309020205020404" pitchFamily="49" charset="0"/>
              <a:buChar char="o"/>
            </a:pPr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Se muestra la autoridad de la Palaba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742950" marR="0" lvl="1" indent="-285750">
              <a:buFont typeface="Courier New" panose="02070309020205020404" pitchFamily="49" charset="0"/>
              <a:buChar char="o"/>
            </a:pPr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Es fácil seguir el texto si hay acceso a Biblias (libros, digitales, hojas, en una pantalla) 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742950" marR="0" lvl="1" indent="-285750">
              <a:buFont typeface="Courier New" panose="02070309020205020404" pitchFamily="49" charset="0"/>
              <a:buChar char="o"/>
            </a:pPr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El público puede participar en la lectura. </a:t>
            </a:r>
          </a:p>
          <a:p>
            <a:pPr marL="742950" marR="0" lvl="1" indent="-285750">
              <a:buFont typeface="Courier New" panose="02070309020205020404" pitchFamily="49" charset="0"/>
              <a:buChar char="o"/>
            </a:pP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342900" marR="0" lvl="0" indent="-342900">
              <a:buFont typeface="Symbol" pitchFamily="2" charset="2"/>
              <a:buChar char=""/>
            </a:pPr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Desventajas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742950" marR="0" lvl="1" indent="-285750">
              <a:buFont typeface="Courier New" panose="02070309020205020404" pitchFamily="49" charset="0"/>
              <a:buChar char="o"/>
            </a:pPr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Puede ser menos interactivo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742950" marR="0" lvl="1" indent="-285750">
              <a:buFont typeface="Courier New" panose="02070309020205020404" pitchFamily="49" charset="0"/>
              <a:buChar char="o"/>
            </a:pPr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El vocabulario puede ser difícil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742950" marR="0" lvl="1" indent="-285750">
              <a:buFont typeface="Courier New" panose="02070309020205020404" pitchFamily="49" charset="0"/>
              <a:buChar char="o"/>
            </a:pPr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Puede resultar largo. 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742950" marR="0" lvl="1" indent="-285750">
              <a:buFont typeface="Courier New" panose="02070309020205020404" pitchFamily="49" charset="0"/>
              <a:buChar char="o"/>
            </a:pPr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Se manejan muchas diferentes versiones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g266163c96e7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266163c96e7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>
              <a:buNone/>
            </a:pPr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3. Opción #2: Contar/narrar</a:t>
            </a:r>
          </a:p>
          <a:p>
            <a:pPr marL="0" marR="0">
              <a:buNone/>
            </a:pP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342900" marR="0" lvl="0" indent="-342900">
              <a:buFont typeface="Symbol" pitchFamily="2" charset="2"/>
              <a:buChar char=""/>
            </a:pPr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Ventajas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742950" marR="0" lvl="1" indent="-285750">
              <a:buFont typeface="Courier New" panose="02070309020205020404" pitchFamily="49" charset="0"/>
              <a:buChar char="o"/>
            </a:pPr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Atrae la atención y conecta emocionalmente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742950" marR="0" lvl="1" indent="-285750">
              <a:buFont typeface="Courier New" panose="02070309020205020404" pitchFamily="49" charset="0"/>
              <a:buChar char="o"/>
            </a:pPr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Permite adaptar el lenguaje al público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742950" marR="0" lvl="1" indent="-285750">
              <a:buFont typeface="Courier New" panose="02070309020205020404" pitchFamily="49" charset="0"/>
              <a:buChar char="o"/>
            </a:pPr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Refuerza el contacto visual y la expresión. 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742950" marR="0" lvl="1" indent="-285750">
              <a:buFont typeface="Courier New" panose="02070309020205020404" pitchFamily="49" charset="0"/>
              <a:buChar char="o"/>
            </a:pPr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Puede usarse con quienes no leen. 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342900" marR="0" lvl="0" indent="-342900">
              <a:buFont typeface="Symbol" pitchFamily="2" charset="2"/>
              <a:buChar char=""/>
            </a:pPr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Desventajas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742950" marR="0" lvl="1" indent="-285750">
              <a:buFont typeface="Courier New" panose="02070309020205020404" pitchFamily="49" charset="0"/>
              <a:buChar char="o"/>
            </a:pPr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Requiere preparación y fidelidad al texto. 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742950" marR="0" lvl="1" indent="-285750">
              <a:buFont typeface="Courier New" panose="02070309020205020404" pitchFamily="49" charset="0"/>
              <a:buChar char="o"/>
            </a:pPr>
            <a:r>
              <a:rPr lang="es-ES" sz="11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Hay riesgo de olvidar detalles o añadir interpretaciones. </a:t>
            </a:r>
            <a:endParaRPr lang="en-US" sz="12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g266163c96e7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s-ES" sz="1800" b="1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OBJECTIVO #3: Aplicar los principios del “Contar” al Proyecto Final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30" name="Google Shape;13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4704558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265ecce84e0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1. Para prepararnos para el </a:t>
            </a:r>
            <a:r>
              <a:rPr lang="es-ES" sz="1800" b="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Proyecto Final, </a:t>
            </a:r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vamos a realizar una breve actividad que nos ayudará a poner en práctica lo que acabamos de aprender sobre </a:t>
            </a:r>
            <a:r>
              <a:rPr lang="es-ES" sz="1800" b="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“Contar”.</a:t>
            </a:r>
          </a:p>
          <a:p>
            <a:pPr marL="0" marR="0" indent="0">
              <a:buFontTx/>
              <a:buNone/>
            </a:pP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285750" marR="0" lvl="0" indent="-285750"/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Por favor, tomen una hoja de papel, su cuaderno, y algo para escribir. Si prefieren, también pueden escribir directamente en el chat.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285750" marR="0" lvl="0" indent="-285750"/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Les haré algunas preguntas y les daré unos momentos para pensar en sus respuestas y luego invitaré a algunas personas a compartir.</a:t>
            </a:r>
          </a:p>
          <a:p>
            <a:pPr marL="0" marR="0" lvl="0" indent="0">
              <a:buFontTx/>
              <a:buNone/>
            </a:pP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 indent="0">
              <a:buFontTx/>
              <a:buNone/>
            </a:pPr>
            <a:b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</a:b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g265ecce84e0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>
          <a:extLst>
            <a:ext uri="{FF2B5EF4-FFF2-40B4-BE49-F238E27FC236}">
              <a16:creationId xmlns:a16="http://schemas.microsoft.com/office/drawing/2014/main" id="{EB814D3B-033C-430D-19FC-A462ADBFE4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265ecce84e0_0_121:notes">
            <a:extLst>
              <a:ext uri="{FF2B5EF4-FFF2-40B4-BE49-F238E27FC236}">
                <a16:creationId xmlns:a16="http://schemas.microsoft.com/office/drawing/2014/main" id="{EC319989-E1A3-0CDF-2A43-717B879F971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2. El </a:t>
            </a:r>
            <a:r>
              <a:rPr lang="es-ES" sz="1800" b="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Proyecto Final </a:t>
            </a:r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consiste en crear un </a:t>
            </a:r>
            <a:r>
              <a:rPr lang="es-ES" sz="1800" b="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guion</a:t>
            </a:r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 que les prepare para compartir una historia bíblica con otros.</a:t>
            </a:r>
            <a:b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</a:br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Piensen en las personas con quienes se encuentran cara a cara cada semana —en su casa, su vecindario, su trabajo, su iglesia, etc. </a:t>
            </a:r>
          </a:p>
          <a:p>
            <a:pPr marL="0" marR="0" indent="0">
              <a:buFontTx/>
              <a:buNone/>
            </a:pP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285750" marR="0" lvl="0" indent="-285750"/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¿Con quién podrían compartir una historia bíblica? 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285750" marR="0" lvl="0" indent="-285750"/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Elijan una persona o un grupo de personas que se encuentran en el mismo lugar. 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285750" marR="0" lvl="0" indent="-285750"/>
            <a:r>
              <a:rPr lang="es-ES" sz="1800" b="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Escriban los nombres de esas personas.</a:t>
            </a:r>
            <a:endParaRPr lang="en-US" sz="1800" b="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285750" marR="0" lvl="0" indent="-285750"/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 indent="0">
              <a:buFontTx/>
              <a:buNone/>
            </a:pPr>
            <a:b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</a:b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g265ecce84e0_0_121:notes">
            <a:extLst>
              <a:ext uri="{FF2B5EF4-FFF2-40B4-BE49-F238E27FC236}">
                <a16:creationId xmlns:a16="http://schemas.microsoft.com/office/drawing/2014/main" id="{5082A2D6-73C0-2089-3139-49BC9AC1304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3706332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>
          <a:extLst>
            <a:ext uri="{FF2B5EF4-FFF2-40B4-BE49-F238E27FC236}">
              <a16:creationId xmlns:a16="http://schemas.microsoft.com/office/drawing/2014/main" id="{9476C77C-1137-ED32-FA60-57CBCCBDB5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265ecce84e0_0_121:notes">
            <a:extLst>
              <a:ext uri="{FF2B5EF4-FFF2-40B4-BE49-F238E27FC236}">
                <a16:creationId xmlns:a16="http://schemas.microsoft.com/office/drawing/2014/main" id="{9BEC4CFA-F513-8877-BF91-CBEE82C2C7F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>
              <a:buNone/>
            </a:pPr>
            <a:r>
              <a:rPr lang="es-ES" sz="1800" b="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3</a:t>
            </a:r>
            <a:r>
              <a:rPr lang="es-ES" sz="1800" b="1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. </a:t>
            </a:r>
            <a:r>
              <a:rPr lang="es-ES" sz="1800" b="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Ahora, considerando el público que eligieron:</a:t>
            </a:r>
          </a:p>
          <a:p>
            <a:pPr marL="0" marR="0">
              <a:buNone/>
            </a:pP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285750" marR="0" lvl="0" indent="-285750"/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¿Dónde ven a esas personas normalmente? 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285750" marR="0" lvl="0" indent="-285750"/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¿Tienen una Biblia o han escuchado historias bíblicas antes? 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285750" marR="0" lvl="0" indent="-285750"/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¿Dónde podría ser un buen lugar para compartir una historia de la Biblia?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 indent="0">
              <a:buFontTx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g265ecce84e0_0_121:notes">
            <a:extLst>
              <a:ext uri="{FF2B5EF4-FFF2-40B4-BE49-F238E27FC236}">
                <a16:creationId xmlns:a16="http://schemas.microsoft.com/office/drawing/2014/main" id="{314EAB3D-53BA-9536-5EEB-A7F699E4942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6313383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>
          <a:extLst>
            <a:ext uri="{FF2B5EF4-FFF2-40B4-BE49-F238E27FC236}">
              <a16:creationId xmlns:a16="http://schemas.microsoft.com/office/drawing/2014/main" id="{9623F0C9-2E3A-A9FC-F63F-4AB278AF7A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265ecce84e0_0_121:notes">
            <a:extLst>
              <a:ext uri="{FF2B5EF4-FFF2-40B4-BE49-F238E27FC236}">
                <a16:creationId xmlns:a16="http://schemas.microsoft.com/office/drawing/2014/main" id="{09EF50D8-56CC-E67D-642A-58EFDC48CD0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4. Teniendo en cuenta su público y su contexto: </a:t>
            </a:r>
          </a:p>
          <a:p>
            <a:pPr marL="0" marR="0">
              <a:buNone/>
            </a:pP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285750" marR="0" lvl="0" indent="-285750"/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¿De qué manera compartirían la historia bíblica con ellos y por qué? 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285750" marR="0" lvl="0" indent="-285750"/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¿La leerían directamente de la Biblia? 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285750" marR="0" lvl="0" indent="-285750"/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¿La contarían con sus propias palabras? 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b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ES" sz="1800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Si el tiempo permite, invite a algunos estudiantes a compartir sus reflexiones con el grupo. 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 indent="0">
              <a:buFontTx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g265ecce84e0_0_121:notes">
            <a:extLst>
              <a:ext uri="{FF2B5EF4-FFF2-40B4-BE49-F238E27FC236}">
                <a16:creationId xmlns:a16="http://schemas.microsoft.com/office/drawing/2014/main" id="{DCAA345A-1F70-9599-E15F-48D72CEB52F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078550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s-ES" sz="1800" b="1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OBJETIVO 1: Utilizar el método de las Cuatro “C” para leer y entender Génesis 22:1-19.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30" name="Google Shape;13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>
          <a:extLst>
            <a:ext uri="{FF2B5EF4-FFF2-40B4-BE49-F238E27FC236}">
              <a16:creationId xmlns:a16="http://schemas.microsoft.com/office/drawing/2014/main" id="{BB6C614F-9CD9-6852-0B19-FF63C88460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30:notes">
            <a:extLst>
              <a:ext uri="{FF2B5EF4-FFF2-40B4-BE49-F238E27FC236}">
                <a16:creationId xmlns:a16="http://schemas.microsoft.com/office/drawing/2014/main" id="{339BE69D-7F8D-2039-1E85-71FFAD930DF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s-E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Tarea para Lección 8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s-E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Ver el siguiente video de instrucción: </a:t>
            </a:r>
            <a:r>
              <a:rPr lang="es-E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https://www.youtube.com/watch?v=Cf8dRXMMVHo</a:t>
            </a:r>
            <a:r>
              <a:rPr lang="es-E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s-E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Leer la historia de Génesis 27:1-29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144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Google Shape;496;p30:notes">
            <a:extLst>
              <a:ext uri="{FF2B5EF4-FFF2-40B4-BE49-F238E27FC236}">
                <a16:creationId xmlns:a16="http://schemas.microsoft.com/office/drawing/2014/main" id="{A7396F71-C088-5E69-DB3C-C0FE58AA95C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8884379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>
              <a:buNone/>
            </a:pPr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2. Bendición y despedida</a:t>
            </a:r>
            <a:r>
              <a:rPr lang="es-ES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. </a:t>
            </a:r>
          </a:p>
          <a:p>
            <a:pPr marL="0" marR="0">
              <a:buNone/>
            </a:pP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 indent="0">
              <a:buFontTx/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El Señor te bendiga y te guarde. Haga el Señor resplandecer su rostro sobre ti y tenga de ti misericordia. Vuele el Señor su rostro a ti, y te conceda la paz. Amén. (Números 6:24-26)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8" name="Google Shape;548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1. CAPTAR</a:t>
            </a:r>
          </a:p>
          <a:p>
            <a:pPr marL="285750" marR="0" indent="-285750"/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285750" marR="0" lvl="0" indent="-285750"/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El “captar” es la introducción. Debe ser algo interesante que atraiga la atención de los estudiantes y los haga reflexionar sobre el tema. </a:t>
            </a:r>
          </a:p>
          <a:p>
            <a:pPr marL="285750" marR="0" lvl="0" indent="-285750"/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285750" marR="0" lvl="0" indent="-285750"/>
            <a:r>
              <a:rPr lang="es-ES" sz="18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Nuestro Captar de hoy día es la pregunta de la tarea: Hemos avanzado casi diez capítulos. Escriba un título de tres palabras o menos que resuma lo sucedido en cada uno de los capítulos 13-21 de Génesis. </a:t>
            </a: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s-ES" dirty="0"/>
          </a:p>
        </p:txBody>
      </p:sp>
      <p:sp>
        <p:nvSpPr>
          <p:cNvPr id="192" name="Google Shape;19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Capítulo 13: Abram y Lot se separan</a:t>
            </a:r>
            <a:endParaRPr lang="en-US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Capítulo 14: Abram liberta a Lot y conoce a Melquisedec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Capítulo 15: Dios promete a Abram un hijo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Capítulo 16: Agar e Ismael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Capítulo 17: La circuncisión, señal del pacto y cambio de nombres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Capítulo 18: Promesa del nacimiento de Isaac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Capítulo 19: Destrucción de Sodoma y Gomorra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Capítulo 20: Abraham miente a Abimelec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Capítulo 21: Nacimiento de Isaac y Agar e Ismael son echados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s-E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s-E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Dios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bendijo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tanto a Abram y a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su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sobrino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Lot que la tierra no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podía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sostener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a ambos con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todos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sus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rebaños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. Para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evitar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conflictos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, Abram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permitió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que Lot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eligiera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primero, y Lot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escogió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el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fértil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valle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del Jordán. Dios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reafirmó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su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promesa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a Abram,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diciéndole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que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toda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la tierra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sería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suya y que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su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descendencia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sería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incontable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003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3F2457-27A9-1696-0A72-077114F018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528AEB-9DC6-9EA8-A9D4-BC48A6B90D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54C811-CF1B-8551-924F-377ABFF3E2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Capítulo 13: Abram y Lot se separan</a:t>
            </a:r>
            <a:endParaRPr lang="en-US" sz="1800" b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Capítulo 14: Abram libera a Lot y conoce a Melquisedec</a:t>
            </a:r>
            <a:endParaRPr lang="en-US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Capítulo 15: Dios promete a Abram un hijo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Capítulo 16: Agar e Ismael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Capítulo 17: La circuncisión, señal del pacto y cambio de nombres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Capítulo 18: Promesa del nacimiento de Isaac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Capítulo 19: Destrucción de Sodoma y Gomorra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Capítulo 20: Abraham miente a Abimelec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Capítulo 21: Nacimiento de Isaac y Agar e Ismael son echados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Cuatro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reyes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derrotaron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a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cinco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reyes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locales y se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llevaron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cautivo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a Lot. Abram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reunió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a sus hombres,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los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persiguió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y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rescató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a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su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sobrino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y sus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bienes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. A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su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regreso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, Melquisedec,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rey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de Salem y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sacerdote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del Dios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Altísimo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,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bendijo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a Abram, y Abram le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dio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los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diezmos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de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todo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1456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0B1CED-DD87-B60D-5CAB-E9B7096457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1932C1-046B-7F69-323A-E72EAF1021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0B6BAD-AAA1-CE66-F439-2713CA6313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Capítulo 13: Abram y Lot se separan</a:t>
            </a:r>
            <a:endParaRPr lang="en-US" sz="1800" b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Capítulo 14: Abram liberta a Lot y conoce a Melquisedec</a:t>
            </a:r>
            <a:endParaRPr lang="en-US" sz="1800" b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Capítulo 15: Dios promete a Abram un hijo</a:t>
            </a:r>
            <a:endParaRPr lang="en-US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Capítulo 16: Agar e Ismael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Capítulo 17: La circuncisión, señal del pacto y cambio de nombres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Capítulo 18: Promesa del nacimiento de Isaac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Capítulo 19: Destrucción de Sodoma y Gomorra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Capítulo 20: Abraham miente a Abimelec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Capítulo 21: Nacimiento de Isaac y Agar e Ismael son echados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Abram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expresó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su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preocupación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porque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aún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no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tenía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un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heredero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,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pero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Dios le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prometió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que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tendría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un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hijo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propio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. Le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mostró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las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estrellas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del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cielo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y le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aseguró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que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su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descendencia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sería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así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de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numerosa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. Abram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creyó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al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Señor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, y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esa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fe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le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fue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contada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como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justicia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4878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53E403-926E-5826-4BBC-F87AEC5302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1D7B94-8F4E-1EFE-5724-925339A962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BF9759-986A-E12A-0F37-6E3D5175DF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Capítulo 13: Abram y Lot se separan</a:t>
            </a:r>
            <a:endParaRPr lang="en-US" sz="1800" b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Capítulo 14: Abram liberta a Lot y conoce a Melquisedec</a:t>
            </a:r>
            <a:endParaRPr lang="en-US" sz="1800" b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Capítulo 15: Dios promete a Abram un hijo</a:t>
            </a:r>
            <a:endParaRPr lang="en-US" sz="1800" b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Capítulo 16: Agar e Ismael</a:t>
            </a:r>
            <a:endParaRPr lang="en-US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Capítulo 17: La circuncisión, señal del pacto y cambio de nombres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Capítulo 18: Promesa del nacimiento de Isaac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Capítulo 19: Destrucción de Sodoma y Gomorra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Capítulo 20: Abraham miente a Abimelec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Capítulo 21: Nacimiento de Isaac y Agar e Ismael son echados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Sarai, al no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poder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tener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hijos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,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dio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a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su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sierva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Agar a Abram para que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tuviera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descendencia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por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medio de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ella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. Cuando Agar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quedó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embarazada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,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surgieron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conflictos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entre las dos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mujeres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y Agar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huyó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. El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ángel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del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Señor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la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encontró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, la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consoló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y le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prometió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que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su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hijo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, Ismael, también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llegaría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a ser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una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gran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nación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807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4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4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4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4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4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61121-962D-00D5-6BCC-19C061240D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9C382B-7208-6604-D61D-08A337964D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book open with a tree in the background&#10;&#10;Description automatically generated with low confidence">
            <a:extLst>
              <a:ext uri="{FF2B5EF4-FFF2-40B4-BE49-F238E27FC236}">
                <a16:creationId xmlns:a16="http://schemas.microsoft.com/office/drawing/2014/main" id="{03A88BF9-11FB-013F-22B5-22142A5DD9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056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6EF2FA-984C-57E0-55FB-2116F40432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nesis 13 :Conflict and Separation: – only savior jesus">
            <a:extLst>
              <a:ext uri="{FF2B5EF4-FFF2-40B4-BE49-F238E27FC236}">
                <a16:creationId xmlns:a16="http://schemas.microsoft.com/office/drawing/2014/main" id="{183EA095-630E-101D-8FE6-CDD93F1D2E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89" y="409399"/>
            <a:ext cx="2348579" cy="301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F5957366-D55A-2849-C4C0-D2C9AF23B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739" y="409399"/>
            <a:ext cx="2543433" cy="301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Genesis 15:1-6, God's Promise to Abraham - Toward a Sane Faith - Kevin  Ruffcorn Ministries">
            <a:extLst>
              <a:ext uri="{FF2B5EF4-FFF2-40B4-BE49-F238E27FC236}">
                <a16:creationId xmlns:a16="http://schemas.microsoft.com/office/drawing/2014/main" id="{B70FB7CE-75FC-98A2-2DE9-27E833FB8D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6" r="42418" b="3806"/>
          <a:stretch/>
        </p:blipFill>
        <p:spPr bwMode="auto">
          <a:xfrm>
            <a:off x="528690" y="3702495"/>
            <a:ext cx="2372242" cy="228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Genesis 16: Hagar Sent Away">
            <a:extLst>
              <a:ext uri="{FF2B5EF4-FFF2-40B4-BE49-F238E27FC236}">
                <a16:creationId xmlns:a16="http://schemas.microsoft.com/office/drawing/2014/main" id="{C03B8787-CA5D-A893-E818-BA29BEBD3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738" y="3702495"/>
            <a:ext cx="2543433" cy="306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The Politics of Abraham's Foreskin—Genesis 17:1-7, 15-16 (Alastair Roberts)  | Political Theology Network">
            <a:extLst>
              <a:ext uri="{FF2B5EF4-FFF2-40B4-BE49-F238E27FC236}">
                <a16:creationId xmlns:a16="http://schemas.microsoft.com/office/drawing/2014/main" id="{34917523-29E8-1B23-BA36-402E765E0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178" y="444279"/>
            <a:ext cx="5686170" cy="5969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6578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96D9A4-A8C6-1FBA-2D12-AFC1A0EC9D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nesis 13 :Conflict and Separation: – only savior jesus">
            <a:extLst>
              <a:ext uri="{FF2B5EF4-FFF2-40B4-BE49-F238E27FC236}">
                <a16:creationId xmlns:a16="http://schemas.microsoft.com/office/drawing/2014/main" id="{9F268AA7-18B5-BA5B-2EE6-87CCDF678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70" y="0"/>
            <a:ext cx="1777495" cy="228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1BA7838D-B195-6B67-84B3-C058E1826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486" y="444279"/>
            <a:ext cx="1924968" cy="228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Genesis 15:1-6, God's Promise to Abraham - Toward a Sane Faith - Kevin  Ruffcorn Ministries">
            <a:extLst>
              <a:ext uri="{FF2B5EF4-FFF2-40B4-BE49-F238E27FC236}">
                <a16:creationId xmlns:a16="http://schemas.microsoft.com/office/drawing/2014/main" id="{F44C9200-C6C7-6DFE-E4DA-A66A60503C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6" r="42418" b="3806"/>
          <a:stretch/>
        </p:blipFill>
        <p:spPr bwMode="auto">
          <a:xfrm>
            <a:off x="454451" y="2613216"/>
            <a:ext cx="1851731" cy="1783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Genesis 16: Hagar Sent Away">
            <a:extLst>
              <a:ext uri="{FF2B5EF4-FFF2-40B4-BE49-F238E27FC236}">
                <a16:creationId xmlns:a16="http://schemas.microsoft.com/office/drawing/2014/main" id="{18B8CADD-EE9E-97FB-DDBC-B7711CDCD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417" y="2958026"/>
            <a:ext cx="1725465" cy="207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The Politics of Abraham's Foreskin—Genesis 17:1-7, 15-16 (Alastair Roberts)  | Political Theology Network">
            <a:extLst>
              <a:ext uri="{FF2B5EF4-FFF2-40B4-BE49-F238E27FC236}">
                <a16:creationId xmlns:a16="http://schemas.microsoft.com/office/drawing/2014/main" id="{A8B46042-533E-A4BE-8D9A-21F30B3F5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90" y="4710239"/>
            <a:ext cx="2079656" cy="2183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ommentary on Genesis 18:1-15; 21:1-7 - Working Preacher from Luther  Seminary">
            <a:extLst>
              <a:ext uri="{FF2B5EF4-FFF2-40B4-BE49-F238E27FC236}">
                <a16:creationId xmlns:a16="http://schemas.microsoft.com/office/drawing/2014/main" id="{6FE9EBB8-3D8F-4CE0-9F00-C41AEE5242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6" r="12213" b="4478"/>
          <a:stretch/>
        </p:blipFill>
        <p:spPr bwMode="auto">
          <a:xfrm>
            <a:off x="4646689" y="1033482"/>
            <a:ext cx="7283204" cy="5337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47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9C26D0-3D4D-F23A-9088-3DFD5E863C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nesis 13 :Conflict and Separation: – only savior jesus">
            <a:extLst>
              <a:ext uri="{FF2B5EF4-FFF2-40B4-BE49-F238E27FC236}">
                <a16:creationId xmlns:a16="http://schemas.microsoft.com/office/drawing/2014/main" id="{42669D3E-CCD5-EF00-4E62-0760E321F4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70" y="0"/>
            <a:ext cx="1777495" cy="228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4FFC60D7-9DC3-A9E1-5DE7-1572E8709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665" y="0"/>
            <a:ext cx="1924968" cy="228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Genesis 15:1-6, God's Promise to Abraham - Toward a Sane Faith - Kevin  Ruffcorn Ministries">
            <a:extLst>
              <a:ext uri="{FF2B5EF4-FFF2-40B4-BE49-F238E27FC236}">
                <a16:creationId xmlns:a16="http://schemas.microsoft.com/office/drawing/2014/main" id="{E300162D-D10C-E87D-C103-9C80C80019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6" r="42418" b="3806"/>
          <a:stretch/>
        </p:blipFill>
        <p:spPr bwMode="auto">
          <a:xfrm>
            <a:off x="454451" y="2613216"/>
            <a:ext cx="1851731" cy="1783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Genesis 16: Hagar Sent Away">
            <a:extLst>
              <a:ext uri="{FF2B5EF4-FFF2-40B4-BE49-F238E27FC236}">
                <a16:creationId xmlns:a16="http://schemas.microsoft.com/office/drawing/2014/main" id="{E48EB6CD-5499-03E3-ECDD-9847C66D4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416" y="2501152"/>
            <a:ext cx="1725465" cy="207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The Politics of Abraham's Foreskin—Genesis 17:1-7, 15-16 (Alastair Roberts)  | Political Theology Network">
            <a:extLst>
              <a:ext uri="{FF2B5EF4-FFF2-40B4-BE49-F238E27FC236}">
                <a16:creationId xmlns:a16="http://schemas.microsoft.com/office/drawing/2014/main" id="{5B621E8C-64BA-6845-4396-325B18702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80025"/>
            <a:ext cx="2079656" cy="2183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ommentary on Genesis 18:1-15; 21:1-7 - Working Preacher from Luther  Seminary">
            <a:extLst>
              <a:ext uri="{FF2B5EF4-FFF2-40B4-BE49-F238E27FC236}">
                <a16:creationId xmlns:a16="http://schemas.microsoft.com/office/drawing/2014/main" id="{26E18C13-DDC8-92DE-9AC6-0B4547AE72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6" r="12213" b="4478"/>
          <a:stretch/>
        </p:blipFill>
        <p:spPr bwMode="auto">
          <a:xfrm>
            <a:off x="2306182" y="4748053"/>
            <a:ext cx="2520422" cy="1847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Sodom and Gomorrah - Wikipedia">
            <a:extLst>
              <a:ext uri="{FF2B5EF4-FFF2-40B4-BE49-F238E27FC236}">
                <a16:creationId xmlns:a16="http://schemas.microsoft.com/office/drawing/2014/main" id="{A2E47D0B-3B2A-C073-7D61-9C1B9438A0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0" t="8012" r="25914"/>
          <a:stretch/>
        </p:blipFill>
        <p:spPr bwMode="auto">
          <a:xfrm>
            <a:off x="6101050" y="116370"/>
            <a:ext cx="5641549" cy="662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76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37EBDC-9CBD-24DE-24D5-FF487B1E62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nesis 13 :Conflict and Separation: – only savior jesus">
            <a:extLst>
              <a:ext uri="{FF2B5EF4-FFF2-40B4-BE49-F238E27FC236}">
                <a16:creationId xmlns:a16="http://schemas.microsoft.com/office/drawing/2014/main" id="{9D75B6D3-255F-DF97-22BE-EAC7656EE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531"/>
            <a:ext cx="1777495" cy="228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B9A3266D-90F9-E993-08B4-FCE569E5E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304" y="28668"/>
            <a:ext cx="1924968" cy="228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Genesis 15:1-6, God's Promise to Abraham - Toward a Sane Faith - Kevin  Ruffcorn Ministries">
            <a:extLst>
              <a:ext uri="{FF2B5EF4-FFF2-40B4-BE49-F238E27FC236}">
                <a16:creationId xmlns:a16="http://schemas.microsoft.com/office/drawing/2014/main" id="{73E730E3-238C-7B8F-20B2-42072F37AB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6" r="42418" b="3806"/>
          <a:stretch/>
        </p:blipFill>
        <p:spPr bwMode="auto">
          <a:xfrm>
            <a:off x="-22056" y="2501152"/>
            <a:ext cx="1851731" cy="1783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Genesis 16: Hagar Sent Away">
            <a:extLst>
              <a:ext uri="{FF2B5EF4-FFF2-40B4-BE49-F238E27FC236}">
                <a16:creationId xmlns:a16="http://schemas.microsoft.com/office/drawing/2014/main" id="{B92F1F2B-DE90-4F8D-8886-79DB42087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055" y="2465110"/>
            <a:ext cx="1725465" cy="207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The Politics of Abraham's Foreskin—Genesis 17:1-7, 15-16 (Alastair Roberts)  | Political Theology Network">
            <a:extLst>
              <a:ext uri="{FF2B5EF4-FFF2-40B4-BE49-F238E27FC236}">
                <a16:creationId xmlns:a16="http://schemas.microsoft.com/office/drawing/2014/main" id="{E0AEC3B2-47D7-115B-7F28-70F91832B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80025"/>
            <a:ext cx="2079656" cy="2183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ommentary on Genesis 18:1-15; 21:1-7 - Working Preacher from Luther  Seminary">
            <a:extLst>
              <a:ext uri="{FF2B5EF4-FFF2-40B4-BE49-F238E27FC236}">
                <a16:creationId xmlns:a16="http://schemas.microsoft.com/office/drawing/2014/main" id="{2AFCA8D8-A4E5-5732-A158-5FC9A72F66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6" r="12213" b="4478"/>
          <a:stretch/>
        </p:blipFill>
        <p:spPr bwMode="auto">
          <a:xfrm>
            <a:off x="2306182" y="4748053"/>
            <a:ext cx="2520422" cy="1847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Sodom and Gomorrah - Wikipedia">
            <a:extLst>
              <a:ext uri="{FF2B5EF4-FFF2-40B4-BE49-F238E27FC236}">
                <a16:creationId xmlns:a16="http://schemas.microsoft.com/office/drawing/2014/main" id="{5C475C77-F7D2-AB7F-EFBF-794EF586E9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0" t="8012" r="25914"/>
          <a:stretch/>
        </p:blipFill>
        <p:spPr bwMode="auto">
          <a:xfrm>
            <a:off x="4176081" y="49827"/>
            <a:ext cx="1846933" cy="216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Today's Reading: Daily Bible Reading With Reflection And Questions - RICHLY  DWELLING">
            <a:extLst>
              <a:ext uri="{FF2B5EF4-FFF2-40B4-BE49-F238E27FC236}">
                <a16:creationId xmlns:a16="http://schemas.microsoft.com/office/drawing/2014/main" id="{54074650-383B-CFA8-7BA0-996E24340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520" y="1297616"/>
            <a:ext cx="7702373" cy="4807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427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02EDAF-0271-0398-2568-4AC2D3EC86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nesis 13 :Conflict and Separation: – only savior jesus">
            <a:extLst>
              <a:ext uri="{FF2B5EF4-FFF2-40B4-BE49-F238E27FC236}">
                <a16:creationId xmlns:a16="http://schemas.microsoft.com/office/drawing/2014/main" id="{614C89DD-4093-2CC8-4149-B291150B8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531"/>
            <a:ext cx="1777495" cy="228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67E6499A-9D30-C2E9-8DEC-5C8F1C1F0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304" y="28668"/>
            <a:ext cx="1924968" cy="228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Genesis 15:1-6, God's Promise to Abraham - Toward a Sane Faith - Kevin  Ruffcorn Ministries">
            <a:extLst>
              <a:ext uri="{FF2B5EF4-FFF2-40B4-BE49-F238E27FC236}">
                <a16:creationId xmlns:a16="http://schemas.microsoft.com/office/drawing/2014/main" id="{4512B183-A7FE-BBDC-AC5D-9F6A562678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6" r="42418" b="3806"/>
          <a:stretch/>
        </p:blipFill>
        <p:spPr bwMode="auto">
          <a:xfrm>
            <a:off x="-22056" y="2501152"/>
            <a:ext cx="1851731" cy="1783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Genesis 16: Hagar Sent Away">
            <a:extLst>
              <a:ext uri="{FF2B5EF4-FFF2-40B4-BE49-F238E27FC236}">
                <a16:creationId xmlns:a16="http://schemas.microsoft.com/office/drawing/2014/main" id="{92225B27-27F4-E3AC-6783-F3F4FB445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055" y="2465110"/>
            <a:ext cx="1725465" cy="207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The Politics of Abraham's Foreskin—Genesis 17:1-7, 15-16 (Alastair Roberts)  | Political Theology Network">
            <a:extLst>
              <a:ext uri="{FF2B5EF4-FFF2-40B4-BE49-F238E27FC236}">
                <a16:creationId xmlns:a16="http://schemas.microsoft.com/office/drawing/2014/main" id="{E4621B4F-B548-A413-FA15-550C339FF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80025"/>
            <a:ext cx="2079656" cy="2183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ommentary on Genesis 18:1-15; 21:1-7 - Working Preacher from Luther  Seminary">
            <a:extLst>
              <a:ext uri="{FF2B5EF4-FFF2-40B4-BE49-F238E27FC236}">
                <a16:creationId xmlns:a16="http://schemas.microsoft.com/office/drawing/2014/main" id="{489E7A26-A95B-1682-59D6-C6D99CC36D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6" r="12213" b="4478"/>
          <a:stretch/>
        </p:blipFill>
        <p:spPr bwMode="auto">
          <a:xfrm>
            <a:off x="2306182" y="4748053"/>
            <a:ext cx="2520422" cy="1847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Sodom and Gomorrah - Wikipedia">
            <a:extLst>
              <a:ext uri="{FF2B5EF4-FFF2-40B4-BE49-F238E27FC236}">
                <a16:creationId xmlns:a16="http://schemas.microsoft.com/office/drawing/2014/main" id="{C01FD549-FE02-3A70-8326-E29A075E00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0" t="8012" r="25914"/>
          <a:stretch/>
        </p:blipFill>
        <p:spPr bwMode="auto">
          <a:xfrm>
            <a:off x="4176081" y="49827"/>
            <a:ext cx="1846933" cy="216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Today's Reading: Daily Bible Reading With Reflection And Questions - RICHLY  DWELLING">
            <a:extLst>
              <a:ext uri="{FF2B5EF4-FFF2-40B4-BE49-F238E27FC236}">
                <a16:creationId xmlns:a16="http://schemas.microsoft.com/office/drawing/2014/main" id="{EB68FC54-1731-3966-3F46-A7558CB30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069" y="2607434"/>
            <a:ext cx="2959724" cy="1847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WOMEN of the BIBLE - GENESIS QUESTION # 5 - How old was Sarah when she gave  birth to Isaac? Is it 70 or 90? Correct Answer: 90 Sarah was 90 and">
            <a:extLst>
              <a:ext uri="{FF2B5EF4-FFF2-40B4-BE49-F238E27FC236}">
                <a16:creationId xmlns:a16="http://schemas.microsoft.com/office/drawing/2014/main" id="{4061A82D-CD2F-035D-B429-71321191C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890" y="436897"/>
            <a:ext cx="4667773" cy="5934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8069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>
          <a:extLst>
            <a:ext uri="{FF2B5EF4-FFF2-40B4-BE49-F238E27FC236}">
              <a16:creationId xmlns:a16="http://schemas.microsoft.com/office/drawing/2014/main" id="{1D8044A7-BAE8-2781-D94A-5D00C53133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8">
            <a:extLst>
              <a:ext uri="{FF2B5EF4-FFF2-40B4-BE49-F238E27FC236}">
                <a16:creationId xmlns:a16="http://schemas.microsoft.com/office/drawing/2014/main" id="{1D145482-A37C-70D1-D8EE-FE39F5097D9E}"/>
              </a:ext>
            </a:extLst>
          </p:cNvPr>
          <p:cNvSpPr txBox="1"/>
          <p:nvPr/>
        </p:nvSpPr>
        <p:spPr>
          <a:xfrm>
            <a:off x="2368672" y="466248"/>
            <a:ext cx="8131817" cy="840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CONTAR </a:t>
            </a:r>
            <a:r>
              <a:rPr lang="en-US" sz="3600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(</a:t>
            </a:r>
            <a:r>
              <a:rPr lang="en-US" sz="3600" dirty="0" err="1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Génesis</a:t>
            </a:r>
            <a:r>
              <a:rPr lang="en-US" sz="3600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 22:1-19) </a:t>
            </a:r>
            <a:endParaRPr sz="3600" dirty="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95" name="Google Shape;195;p8">
            <a:extLst>
              <a:ext uri="{FF2B5EF4-FFF2-40B4-BE49-F238E27FC236}">
                <a16:creationId xmlns:a16="http://schemas.microsoft.com/office/drawing/2014/main" id="{376780A8-B9C5-1301-4FBC-87E24C4A49CC}"/>
              </a:ext>
            </a:extLst>
          </p:cNvPr>
          <p:cNvCxnSpPr/>
          <p:nvPr/>
        </p:nvCxnSpPr>
        <p:spPr>
          <a:xfrm>
            <a:off x="2368672" y="1464053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8" name="Google Shape;198;p8">
            <a:extLst>
              <a:ext uri="{FF2B5EF4-FFF2-40B4-BE49-F238E27FC236}">
                <a16:creationId xmlns:a16="http://schemas.microsoft.com/office/drawing/2014/main" id="{0B467737-A7BB-4D6F-B647-6A691A629635}"/>
              </a:ext>
            </a:extLst>
          </p:cNvPr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p8" descr="A green bird with leaves&#10;&#10;Description automatically generated">
            <a:extLst>
              <a:ext uri="{FF2B5EF4-FFF2-40B4-BE49-F238E27FC236}">
                <a16:creationId xmlns:a16="http://schemas.microsoft.com/office/drawing/2014/main" id="{D858F4F7-B07C-94B8-5F4A-94318F85DAE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60" name="Picture 4" descr="Abraham">
            <a:extLst>
              <a:ext uri="{FF2B5EF4-FFF2-40B4-BE49-F238E27FC236}">
                <a16:creationId xmlns:a16="http://schemas.microsoft.com/office/drawing/2014/main" id="{9679B7C8-3856-326A-57C3-500352F3F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757" y="2040762"/>
            <a:ext cx="7428732" cy="418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043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>
          <a:extLst>
            <a:ext uri="{FF2B5EF4-FFF2-40B4-BE49-F238E27FC236}">
              <a16:creationId xmlns:a16="http://schemas.microsoft.com/office/drawing/2014/main" id="{8F3D132F-8195-8BB6-06B5-C73AAE1FC1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">
            <a:extLst>
              <a:ext uri="{FF2B5EF4-FFF2-40B4-BE49-F238E27FC236}">
                <a16:creationId xmlns:a16="http://schemas.microsoft.com/office/drawing/2014/main" id="{F2FBBED6-70BA-3118-8CE8-9ECD57C0680C}"/>
              </a:ext>
            </a:extLst>
          </p:cNvPr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p8" descr="A green bird with leaves&#10;&#10;Description automatically generated">
            <a:extLst>
              <a:ext uri="{FF2B5EF4-FFF2-40B4-BE49-F238E27FC236}">
                <a16:creationId xmlns:a16="http://schemas.microsoft.com/office/drawing/2014/main" id="{911BEF25-8B9D-D853-9A96-89EB269DEE7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34" name="Picture 2" descr="Abraham &amp; Isaac prepare to sacrifice on Mt. Moriah | Arte bíblica, Arte de  cristã, Personagens bíblicos">
            <a:extLst>
              <a:ext uri="{FF2B5EF4-FFF2-40B4-BE49-F238E27FC236}">
                <a16:creationId xmlns:a16="http://schemas.microsoft.com/office/drawing/2014/main" id="{76F090F8-C9D9-1DBC-7F79-82213099B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488" y="0"/>
            <a:ext cx="51514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93819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>
          <a:extLst>
            <a:ext uri="{FF2B5EF4-FFF2-40B4-BE49-F238E27FC236}">
              <a16:creationId xmlns:a16="http://schemas.microsoft.com/office/drawing/2014/main" id="{4DD88895-A21D-96A7-FD25-1F1D32BA66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">
            <a:extLst>
              <a:ext uri="{FF2B5EF4-FFF2-40B4-BE49-F238E27FC236}">
                <a16:creationId xmlns:a16="http://schemas.microsoft.com/office/drawing/2014/main" id="{114BEA4C-E80F-2729-358C-E760BEC739C2}"/>
              </a:ext>
            </a:extLst>
          </p:cNvPr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p8" descr="A green bird with leaves&#10;&#10;Description automatically generated">
            <a:extLst>
              <a:ext uri="{FF2B5EF4-FFF2-40B4-BE49-F238E27FC236}">
                <a16:creationId xmlns:a16="http://schemas.microsoft.com/office/drawing/2014/main" id="{88D056AC-D77F-5E6C-0098-CCFA4AC9C6C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06" name="Picture 2" descr="Genesis 22 – God tested Abraham – biblestudyresources.org">
            <a:extLst>
              <a:ext uri="{FF2B5EF4-FFF2-40B4-BE49-F238E27FC236}">
                <a16:creationId xmlns:a16="http://schemas.microsoft.com/office/drawing/2014/main" id="{C5D46B40-4378-8F16-AB81-78E2BCC01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0800"/>
            <a:ext cx="6096000" cy="675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8548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>
          <a:extLst>
            <a:ext uri="{FF2B5EF4-FFF2-40B4-BE49-F238E27FC236}">
              <a16:creationId xmlns:a16="http://schemas.microsoft.com/office/drawing/2014/main" id="{C3A87588-5ABE-F87E-2E02-D365B74A1E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">
            <a:extLst>
              <a:ext uri="{FF2B5EF4-FFF2-40B4-BE49-F238E27FC236}">
                <a16:creationId xmlns:a16="http://schemas.microsoft.com/office/drawing/2014/main" id="{EC722644-511E-9C45-564F-767F7ECC1330}"/>
              </a:ext>
            </a:extLst>
          </p:cNvPr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p8" descr="A green bird with leaves&#10;&#10;Description automatically generated">
            <a:extLst>
              <a:ext uri="{FF2B5EF4-FFF2-40B4-BE49-F238E27FC236}">
                <a16:creationId xmlns:a16="http://schemas.microsoft.com/office/drawing/2014/main" id="{ECDD541A-2F77-AFCF-B52B-AC1AB52ED31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54" name="Picture 2" descr="And Abraham lifted up his eyes, and looked, and behold behind him a ram  caught in a thicket by his horns: and Ab… | Bible pictures, Bible artwork,  Biblical artwork">
            <a:extLst>
              <a:ext uri="{FF2B5EF4-FFF2-40B4-BE49-F238E27FC236}">
                <a16:creationId xmlns:a16="http://schemas.microsoft.com/office/drawing/2014/main" id="{45EA00D7-CB13-05D8-2156-E8B3E63C9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949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314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8"/>
          <p:cNvSpPr txBox="1"/>
          <p:nvPr/>
        </p:nvSpPr>
        <p:spPr>
          <a:xfrm>
            <a:off x="2368672" y="494744"/>
            <a:ext cx="8947028" cy="840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CONSIDERAR</a:t>
            </a:r>
            <a:r>
              <a:rPr lang="en-US" sz="3600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 (</a:t>
            </a:r>
            <a:r>
              <a:rPr lang="en-US" sz="3600" dirty="0" err="1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Génesis</a:t>
            </a:r>
            <a:r>
              <a:rPr lang="en-US" sz="3600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 22:1-19) </a:t>
            </a:r>
            <a:endParaRPr lang="en-US" sz="3600" dirty="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95" name="Google Shape;195;p8"/>
          <p:cNvCxnSpPr/>
          <p:nvPr/>
        </p:nvCxnSpPr>
        <p:spPr>
          <a:xfrm>
            <a:off x="2368672" y="1464053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6" name="Google Shape;196;p8"/>
          <p:cNvSpPr txBox="1"/>
          <p:nvPr/>
        </p:nvSpPr>
        <p:spPr>
          <a:xfrm>
            <a:off x="1905445" y="2013268"/>
            <a:ext cx="9994079" cy="1415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1. ¿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Quiénes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son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los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personajes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de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esta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historia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?</a:t>
            </a:r>
          </a:p>
          <a:p>
            <a:pPr marL="0" marR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40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8" name="Google Shape;198;p8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p8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43389" y="363772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0476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/>
          <p:nvPr/>
        </p:nvSpPr>
        <p:spPr>
          <a:xfrm>
            <a:off x="3587168" y="1881507"/>
            <a:ext cx="5017663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Lección</a:t>
            </a:r>
            <a:r>
              <a:rPr lang="en-US" sz="4860" b="0" i="0" u="none" strike="noStrike" cap="none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 7</a:t>
            </a:r>
            <a:endParaRPr sz="6000" b="0" i="0" u="none" strike="noStrike" cap="none" dirty="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98" name="Google Shape;98;p2"/>
          <p:cNvCxnSpPr/>
          <p:nvPr/>
        </p:nvCxnSpPr>
        <p:spPr>
          <a:xfrm>
            <a:off x="3501382" y="3349424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9" name="Google Shape;99;p2"/>
          <p:cNvSpPr txBox="1"/>
          <p:nvPr/>
        </p:nvSpPr>
        <p:spPr>
          <a:xfrm>
            <a:off x="3563213" y="3647154"/>
            <a:ext cx="77721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888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Dios </a:t>
            </a:r>
            <a:r>
              <a:rPr lang="en-US" sz="3888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Prueba</a:t>
            </a:r>
            <a:r>
              <a:rPr lang="en-US" sz="3888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a Abraham</a:t>
            </a:r>
            <a:endParaRPr sz="3888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0" name="Google Shape;100;p2"/>
          <p:cNvSpPr txBox="1"/>
          <p:nvPr/>
        </p:nvSpPr>
        <p:spPr>
          <a:xfrm>
            <a:off x="3563213" y="4397227"/>
            <a:ext cx="50178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88"/>
              <a:buFont typeface="Arial"/>
              <a:buNone/>
            </a:pPr>
            <a:r>
              <a:rPr lang="en-US" sz="3888" b="0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Génesis</a:t>
            </a:r>
            <a:r>
              <a:rPr lang="en-US" sz="3888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22:1-19</a:t>
            </a:r>
            <a:endParaRPr sz="4800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2" name="Google Shape;102;p2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2" descr="A green circle with a white book and a magnifying glas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939" y="1740206"/>
            <a:ext cx="3125597" cy="32184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5" name="Google Shape;105;p2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8"/>
          <p:cNvSpPr txBox="1"/>
          <p:nvPr/>
        </p:nvSpPr>
        <p:spPr>
          <a:xfrm>
            <a:off x="1905445" y="365957"/>
            <a:ext cx="8947028" cy="840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CONSIDERAR </a:t>
            </a:r>
            <a:r>
              <a:rPr lang="en-US" sz="3600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 (</a:t>
            </a:r>
            <a:r>
              <a:rPr lang="en-US" sz="3600" dirty="0" err="1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Génesis</a:t>
            </a:r>
            <a:r>
              <a:rPr lang="en-US" sz="3600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 22:1-19) </a:t>
            </a:r>
            <a:endParaRPr sz="3600" dirty="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95" name="Google Shape;195;p8"/>
          <p:cNvCxnSpPr/>
          <p:nvPr/>
        </p:nvCxnSpPr>
        <p:spPr>
          <a:xfrm>
            <a:off x="2368672" y="1464053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6" name="Google Shape;196;p8"/>
          <p:cNvSpPr txBox="1"/>
          <p:nvPr/>
        </p:nvSpPr>
        <p:spPr>
          <a:xfrm>
            <a:off x="1905445" y="2013268"/>
            <a:ext cx="9994079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42950" indent="-742950">
              <a:spcBef>
                <a:spcPts val="600"/>
              </a:spcBef>
              <a:buAutoNum type="arabicPeriod"/>
            </a:pPr>
            <a:r>
              <a:rPr lang="en-US" sz="3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</a:t>
            </a:r>
            <a:r>
              <a:rPr lang="en-US" sz="36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Quiénes</a:t>
            </a:r>
            <a:r>
              <a:rPr lang="en-US" sz="3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son </a:t>
            </a:r>
            <a:r>
              <a:rPr lang="en-US" sz="36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los</a:t>
            </a:r>
            <a:r>
              <a:rPr lang="en-US" sz="3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personajes</a:t>
            </a:r>
            <a:r>
              <a:rPr lang="en-US" sz="3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de </a:t>
            </a:r>
            <a:r>
              <a:rPr lang="en-US" sz="36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esta</a:t>
            </a:r>
            <a:r>
              <a:rPr lang="en-US" sz="3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historia</a:t>
            </a:r>
            <a:r>
              <a:rPr lang="en-US" sz="3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?</a:t>
            </a:r>
          </a:p>
          <a:p>
            <a:pPr marL="742950" indent="-742950">
              <a:spcBef>
                <a:spcPts val="600"/>
              </a:spcBef>
              <a:buFont typeface="Arial"/>
              <a:buAutoNum type="arabicPeriod"/>
            </a:pPr>
            <a:r>
              <a:rPr lang="es-ES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¿Cuáles son los objetos de esta historia? </a:t>
            </a:r>
          </a:p>
          <a:p>
            <a:pPr>
              <a:spcBef>
                <a:spcPts val="600"/>
              </a:spcBef>
            </a:pPr>
            <a:endParaRPr lang="en-US" sz="3600" b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40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8" name="Google Shape;198;p8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p8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92965" y="181201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38822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8"/>
          <p:cNvSpPr txBox="1"/>
          <p:nvPr/>
        </p:nvSpPr>
        <p:spPr>
          <a:xfrm>
            <a:off x="1905445" y="494744"/>
            <a:ext cx="8918454" cy="840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CONSIDERAR</a:t>
            </a:r>
            <a:r>
              <a:rPr lang="en-US" sz="3600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 (</a:t>
            </a:r>
            <a:r>
              <a:rPr lang="en-US" sz="3600" dirty="0" err="1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Génesis</a:t>
            </a:r>
            <a:r>
              <a:rPr lang="en-US" sz="3600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 22:1-19)  </a:t>
            </a:r>
            <a:endParaRPr sz="3600" dirty="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95" name="Google Shape;195;p8"/>
          <p:cNvCxnSpPr/>
          <p:nvPr/>
        </p:nvCxnSpPr>
        <p:spPr>
          <a:xfrm>
            <a:off x="2368672" y="1464053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6" name="Google Shape;196;p8"/>
          <p:cNvSpPr txBox="1"/>
          <p:nvPr/>
        </p:nvSpPr>
        <p:spPr>
          <a:xfrm>
            <a:off x="1905445" y="2013268"/>
            <a:ext cx="9994079" cy="3862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42950" indent="-742950">
              <a:spcBef>
                <a:spcPts val="600"/>
              </a:spcBef>
              <a:buAutoNum type="arabicPeriod"/>
            </a:pPr>
            <a:r>
              <a:rPr lang="en-US" sz="3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</a:t>
            </a:r>
            <a:r>
              <a:rPr lang="en-US" sz="36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Quiénes</a:t>
            </a:r>
            <a:r>
              <a:rPr lang="en-US" sz="3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son </a:t>
            </a:r>
            <a:r>
              <a:rPr lang="en-US" sz="36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los</a:t>
            </a:r>
            <a:r>
              <a:rPr lang="en-US" sz="3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personajes</a:t>
            </a:r>
            <a:r>
              <a:rPr lang="en-US" sz="3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de </a:t>
            </a:r>
            <a:r>
              <a:rPr lang="en-US" sz="36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esta</a:t>
            </a:r>
            <a:r>
              <a:rPr lang="en-US" sz="3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historia</a:t>
            </a:r>
            <a:r>
              <a:rPr lang="en-US" sz="3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?</a:t>
            </a:r>
          </a:p>
          <a:p>
            <a:pPr marL="742950" indent="-742950">
              <a:spcBef>
                <a:spcPts val="600"/>
              </a:spcBef>
              <a:buFont typeface="Arial"/>
              <a:buAutoNum type="arabicPeriod"/>
            </a:pPr>
            <a:r>
              <a:rPr lang="es-E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¿Cuáles son los objetos (o animales) de esta historia? </a:t>
            </a:r>
          </a:p>
          <a:p>
            <a:pPr marL="742950" indent="-742950">
              <a:spcBef>
                <a:spcPts val="600"/>
              </a:spcBef>
              <a:buFont typeface="Arial"/>
              <a:buAutoNum type="arabicPeriod"/>
            </a:pPr>
            <a:r>
              <a:rPr lang="es-ES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¿Dónde ocurrió la historia? 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indent="-742950">
              <a:spcBef>
                <a:spcPts val="600"/>
              </a:spcBef>
              <a:buFont typeface="Arial"/>
              <a:buAutoNum type="arabicPeriod"/>
            </a:pPr>
            <a:endParaRPr lang="en-US" sz="3600" b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40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8" name="Google Shape;198;p8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p8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7602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8"/>
          <p:cNvSpPr txBox="1"/>
          <p:nvPr/>
        </p:nvSpPr>
        <p:spPr>
          <a:xfrm>
            <a:off x="1905445" y="494744"/>
            <a:ext cx="8947028" cy="840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CONSIDERAR</a:t>
            </a:r>
            <a:r>
              <a:rPr lang="en-US" sz="3600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 (</a:t>
            </a:r>
            <a:r>
              <a:rPr lang="en-US" sz="3600" dirty="0" err="1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Génesis</a:t>
            </a:r>
            <a:r>
              <a:rPr lang="en-US" sz="3600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 22:1-19) </a:t>
            </a:r>
            <a:endParaRPr sz="3600" dirty="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95" name="Google Shape;195;p8"/>
          <p:cNvCxnSpPr/>
          <p:nvPr/>
        </p:nvCxnSpPr>
        <p:spPr>
          <a:xfrm>
            <a:off x="2368672" y="1464053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6" name="Google Shape;196;p8"/>
          <p:cNvSpPr txBox="1"/>
          <p:nvPr/>
        </p:nvSpPr>
        <p:spPr>
          <a:xfrm>
            <a:off x="1905445" y="2013268"/>
            <a:ext cx="9994079" cy="5124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42950" indent="-742950">
              <a:spcBef>
                <a:spcPts val="600"/>
              </a:spcBef>
              <a:buAutoNum type="arabicPeriod"/>
            </a:pPr>
            <a:r>
              <a:rPr lang="en-US" sz="36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¿</a:t>
            </a:r>
            <a:r>
              <a:rPr lang="en-US" sz="36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Quiénes</a:t>
            </a:r>
            <a:r>
              <a:rPr lang="en-US" sz="36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 son </a:t>
            </a:r>
            <a:r>
              <a:rPr lang="en-US" sz="36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los</a:t>
            </a:r>
            <a:r>
              <a:rPr lang="en-US" sz="36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personajes</a:t>
            </a:r>
            <a:r>
              <a:rPr lang="en-US" sz="36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 de </a:t>
            </a:r>
            <a:r>
              <a:rPr lang="en-US" sz="36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esta</a:t>
            </a:r>
            <a:r>
              <a:rPr lang="en-US" sz="36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historia</a:t>
            </a:r>
            <a:r>
              <a:rPr lang="en-US" sz="36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?</a:t>
            </a:r>
          </a:p>
          <a:p>
            <a:pPr marL="742950" indent="-742950">
              <a:spcBef>
                <a:spcPts val="600"/>
              </a:spcBef>
              <a:buFont typeface="Arial"/>
              <a:buAutoNum type="arabicPeriod"/>
            </a:pPr>
            <a:r>
              <a:rPr lang="es-ES" sz="36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¿Cuáles son los objetos (o animales) de esta historia? </a:t>
            </a:r>
          </a:p>
          <a:p>
            <a:pPr marL="742950" indent="-742950">
              <a:spcBef>
                <a:spcPts val="600"/>
              </a:spcBef>
              <a:buFont typeface="Arial"/>
              <a:buAutoNum type="arabicPeriod"/>
            </a:pPr>
            <a:r>
              <a:rPr lang="es-ES" sz="36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¿Dónde ocurrió la historia? </a:t>
            </a:r>
          </a:p>
          <a:p>
            <a:pPr marL="742950" indent="-742950">
              <a:spcBef>
                <a:spcPts val="600"/>
              </a:spcBef>
              <a:buFont typeface="Arial"/>
              <a:buAutoNum type="arabicPeriod"/>
            </a:pPr>
            <a:r>
              <a:rPr lang="en-US" sz="3600" b="1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¿</a:t>
            </a:r>
            <a:r>
              <a:rPr lang="en-US" sz="3600" b="1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Cuándo</a:t>
            </a:r>
            <a:r>
              <a:rPr lang="en-US" sz="3600" b="1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ocurrió</a:t>
            </a:r>
            <a:r>
              <a:rPr lang="en-US" sz="3600" b="1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 la </a:t>
            </a:r>
            <a:r>
              <a:rPr lang="en-US" sz="3600" b="1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historia</a:t>
            </a:r>
            <a:r>
              <a:rPr lang="en-US" sz="3600" b="1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?</a:t>
            </a:r>
          </a:p>
          <a:p>
            <a:pPr marL="742950" indent="-742950">
              <a:spcBef>
                <a:spcPts val="600"/>
              </a:spcBef>
              <a:buFont typeface="Arial"/>
              <a:buAutoNum type="arabicPeriod"/>
            </a:pP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indent="-742950">
              <a:spcBef>
                <a:spcPts val="600"/>
              </a:spcBef>
              <a:buFont typeface="Arial"/>
              <a:buAutoNum type="arabicPeriod"/>
            </a:pPr>
            <a:endParaRPr lang="en-US" sz="3600" b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40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8" name="Google Shape;198;p8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p8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92965" y="301126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41648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8"/>
          <p:cNvSpPr txBox="1"/>
          <p:nvPr/>
        </p:nvSpPr>
        <p:spPr>
          <a:xfrm>
            <a:off x="1909825" y="474680"/>
            <a:ext cx="8775578" cy="840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CONSIDERAR</a:t>
            </a:r>
            <a:r>
              <a:rPr lang="en-US" sz="3600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 (</a:t>
            </a:r>
            <a:r>
              <a:rPr lang="en-US" sz="3600" dirty="0" err="1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Génesis</a:t>
            </a:r>
            <a:r>
              <a:rPr lang="en-US" sz="3600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 22:1-19) </a:t>
            </a:r>
            <a:endParaRPr sz="3600" dirty="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95" name="Google Shape;195;p8"/>
          <p:cNvCxnSpPr/>
          <p:nvPr/>
        </p:nvCxnSpPr>
        <p:spPr>
          <a:xfrm>
            <a:off x="2368672" y="1464053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6" name="Google Shape;196;p8"/>
          <p:cNvSpPr txBox="1"/>
          <p:nvPr/>
        </p:nvSpPr>
        <p:spPr>
          <a:xfrm>
            <a:off x="1905445" y="2013268"/>
            <a:ext cx="9994079" cy="6386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42950" indent="-742950">
              <a:spcBef>
                <a:spcPts val="600"/>
              </a:spcBef>
              <a:buAutoNum type="arabicPeriod"/>
            </a:pPr>
            <a:r>
              <a:rPr lang="en-US" sz="36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¿</a:t>
            </a:r>
            <a:r>
              <a:rPr lang="en-US" sz="36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Quiénes</a:t>
            </a:r>
            <a:r>
              <a:rPr lang="en-US" sz="36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 son </a:t>
            </a:r>
            <a:r>
              <a:rPr lang="en-US" sz="36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los</a:t>
            </a:r>
            <a:r>
              <a:rPr lang="en-US" sz="36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personajes</a:t>
            </a:r>
            <a:r>
              <a:rPr lang="en-US" sz="36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 de </a:t>
            </a:r>
            <a:r>
              <a:rPr lang="en-US" sz="36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esta</a:t>
            </a:r>
            <a:r>
              <a:rPr lang="en-US" sz="36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historia</a:t>
            </a:r>
            <a:r>
              <a:rPr lang="en-US" sz="36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?</a:t>
            </a:r>
          </a:p>
          <a:p>
            <a:pPr marL="742950" indent="-742950">
              <a:spcBef>
                <a:spcPts val="600"/>
              </a:spcBef>
              <a:buFont typeface="Arial"/>
              <a:buAutoNum type="arabicPeriod"/>
            </a:pPr>
            <a:r>
              <a:rPr lang="es-ES" sz="36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¿Cuáles son los objetos (o animales) de esta historia? </a:t>
            </a:r>
          </a:p>
          <a:p>
            <a:pPr marL="742950" indent="-742950">
              <a:spcBef>
                <a:spcPts val="600"/>
              </a:spcBef>
              <a:buFont typeface="Arial"/>
              <a:buAutoNum type="arabicPeriod"/>
            </a:pPr>
            <a:r>
              <a:rPr lang="es-ES" sz="36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¿Dónde ocurrió la historia? </a:t>
            </a:r>
          </a:p>
          <a:p>
            <a:pPr marL="742950" indent="-742950">
              <a:spcBef>
                <a:spcPts val="600"/>
              </a:spcBef>
              <a:buFont typeface="Arial"/>
              <a:buAutoNum type="arabicPeriod"/>
            </a:pPr>
            <a:r>
              <a:rPr lang="en-US" sz="36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¿</a:t>
            </a:r>
            <a:r>
              <a:rPr lang="en-US" sz="36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Cuándo</a:t>
            </a:r>
            <a:r>
              <a:rPr lang="en-US" sz="36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ocurrió</a:t>
            </a:r>
            <a:r>
              <a:rPr lang="en-US" sz="36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 la </a:t>
            </a:r>
            <a:r>
              <a:rPr lang="en-US" sz="36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historia</a:t>
            </a:r>
            <a:r>
              <a:rPr lang="en-US" sz="36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?</a:t>
            </a:r>
          </a:p>
          <a:p>
            <a:pPr marL="742950" indent="-742950">
              <a:spcBef>
                <a:spcPts val="600"/>
              </a:spcBef>
              <a:buFont typeface="Arial"/>
              <a:buAutoNum type="arabicPeriod"/>
            </a:pP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Cuál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es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el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problema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?</a:t>
            </a:r>
          </a:p>
          <a:p>
            <a:pPr>
              <a:spcBef>
                <a:spcPts val="600"/>
              </a:spcBef>
            </a:pPr>
            <a:endParaRPr lang="en-US" sz="3600" b="1" dirty="0">
              <a:solidFill>
                <a:schemeClr val="dk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/>
            </a:endParaRPr>
          </a:p>
          <a:p>
            <a:pPr marL="742950" indent="-742950">
              <a:spcBef>
                <a:spcPts val="600"/>
              </a:spcBef>
              <a:buFont typeface="Arial"/>
              <a:buAutoNum type="arabicPeriod"/>
            </a:pP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indent="-742950">
              <a:spcBef>
                <a:spcPts val="600"/>
              </a:spcBef>
              <a:buFont typeface="Arial"/>
              <a:buAutoNum type="arabicPeriod"/>
            </a:pPr>
            <a:endParaRPr lang="en-US" sz="3600" b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40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8" name="Google Shape;198;p8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p8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24149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8"/>
          <p:cNvSpPr txBox="1"/>
          <p:nvPr/>
        </p:nvSpPr>
        <p:spPr>
          <a:xfrm>
            <a:off x="1905445" y="402826"/>
            <a:ext cx="8889878" cy="840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CONSIDERAR</a:t>
            </a:r>
            <a:r>
              <a:rPr lang="en-US" sz="3600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 (</a:t>
            </a:r>
            <a:r>
              <a:rPr lang="en-US" sz="3600" dirty="0" err="1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Génesis</a:t>
            </a:r>
            <a:r>
              <a:rPr lang="en-US" sz="3600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 22:1-19) </a:t>
            </a:r>
            <a:endParaRPr sz="3600" dirty="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95" name="Google Shape;195;p8"/>
          <p:cNvCxnSpPr/>
          <p:nvPr/>
        </p:nvCxnSpPr>
        <p:spPr>
          <a:xfrm>
            <a:off x="2368672" y="1464053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6" name="Google Shape;196;p8"/>
          <p:cNvSpPr txBox="1"/>
          <p:nvPr/>
        </p:nvSpPr>
        <p:spPr>
          <a:xfrm>
            <a:off x="1905445" y="1902432"/>
            <a:ext cx="9994079" cy="7017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42950" indent="-742950">
              <a:spcBef>
                <a:spcPts val="600"/>
              </a:spcBef>
              <a:buAutoNum type="arabicPeriod"/>
            </a:pPr>
            <a:r>
              <a:rPr lang="en-US" sz="36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¿</a:t>
            </a:r>
            <a:r>
              <a:rPr lang="en-US" sz="36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Quiénes</a:t>
            </a:r>
            <a:r>
              <a:rPr lang="en-US" sz="36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 son </a:t>
            </a:r>
            <a:r>
              <a:rPr lang="en-US" sz="36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los</a:t>
            </a:r>
            <a:r>
              <a:rPr lang="en-US" sz="36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personajes</a:t>
            </a:r>
            <a:r>
              <a:rPr lang="en-US" sz="36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 de </a:t>
            </a:r>
            <a:r>
              <a:rPr lang="en-US" sz="36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esta</a:t>
            </a:r>
            <a:r>
              <a:rPr lang="en-US" sz="36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historia</a:t>
            </a:r>
            <a:r>
              <a:rPr lang="en-US" sz="36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?</a:t>
            </a:r>
          </a:p>
          <a:p>
            <a:pPr marL="742950" indent="-742950">
              <a:spcBef>
                <a:spcPts val="600"/>
              </a:spcBef>
              <a:buFont typeface="Arial"/>
              <a:buAutoNum type="arabicPeriod"/>
            </a:pPr>
            <a:r>
              <a:rPr lang="es-ES" sz="36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¿Cuáles son los objetos (o animales) de esta historia? </a:t>
            </a:r>
          </a:p>
          <a:p>
            <a:pPr marL="742950" indent="-742950">
              <a:spcBef>
                <a:spcPts val="600"/>
              </a:spcBef>
              <a:buFont typeface="Arial"/>
              <a:buAutoNum type="arabicPeriod"/>
            </a:pPr>
            <a:r>
              <a:rPr lang="es-ES" sz="36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¿Dónde ocurrió la historia? </a:t>
            </a:r>
          </a:p>
          <a:p>
            <a:pPr marL="742950" indent="-742950">
              <a:spcBef>
                <a:spcPts val="600"/>
              </a:spcBef>
              <a:buFont typeface="Arial"/>
              <a:buAutoNum type="arabicPeriod"/>
            </a:pPr>
            <a:r>
              <a:rPr lang="en-US" sz="36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¿</a:t>
            </a:r>
            <a:r>
              <a:rPr lang="en-US" sz="36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Cuándo</a:t>
            </a:r>
            <a:r>
              <a:rPr lang="en-US" sz="36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ocurrió</a:t>
            </a:r>
            <a:r>
              <a:rPr lang="en-US" sz="36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 la </a:t>
            </a:r>
            <a:r>
              <a:rPr lang="en-US" sz="36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historia</a:t>
            </a:r>
            <a:r>
              <a:rPr lang="en-US" sz="36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?</a:t>
            </a:r>
          </a:p>
          <a:p>
            <a:pPr marL="742950" indent="-742950">
              <a:spcBef>
                <a:spcPts val="600"/>
              </a:spcBef>
              <a:buFont typeface="Arial"/>
              <a:buAutoNum type="arabicPeriod"/>
            </a:pPr>
            <a:r>
              <a:rPr lang="en-US" sz="3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</a:t>
            </a:r>
            <a:r>
              <a:rPr lang="en-US" sz="36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Cuál</a:t>
            </a:r>
            <a:r>
              <a:rPr lang="en-US" sz="3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es </a:t>
            </a:r>
            <a:r>
              <a:rPr lang="en-US" sz="36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el</a:t>
            </a:r>
            <a:r>
              <a:rPr lang="en-US" sz="3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problema</a:t>
            </a:r>
            <a:r>
              <a:rPr lang="en-US" sz="3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?</a:t>
            </a:r>
          </a:p>
          <a:p>
            <a:pPr marL="742950" indent="-742950">
              <a:spcBef>
                <a:spcPts val="600"/>
              </a:spcBef>
              <a:buFont typeface="Arial"/>
              <a:buAutoNum type="arabicPeriod"/>
            </a:pP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¿Se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resuelve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el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problema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?</a:t>
            </a:r>
          </a:p>
          <a:p>
            <a:pPr>
              <a:spcBef>
                <a:spcPts val="600"/>
              </a:spcBef>
            </a:pPr>
            <a:endParaRPr lang="en-US" sz="3600" b="1" dirty="0">
              <a:solidFill>
                <a:schemeClr val="dk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/>
            </a:endParaRPr>
          </a:p>
          <a:p>
            <a:pPr marL="742950" indent="-742950">
              <a:spcBef>
                <a:spcPts val="600"/>
              </a:spcBef>
              <a:buFont typeface="Arial"/>
              <a:buAutoNum type="arabicPeriod"/>
            </a:pP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indent="-742950">
              <a:spcBef>
                <a:spcPts val="600"/>
              </a:spcBef>
              <a:buFont typeface="Arial"/>
              <a:buAutoNum type="arabicPeriod"/>
            </a:pPr>
            <a:endParaRPr lang="en-US" sz="3600" b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40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8" name="Google Shape;198;p8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p8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04953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>
          <a:extLst>
            <a:ext uri="{FF2B5EF4-FFF2-40B4-BE49-F238E27FC236}">
              <a16:creationId xmlns:a16="http://schemas.microsoft.com/office/drawing/2014/main" id="{B5508E16-68F4-B4BC-E49F-6ED4EDC8F7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8">
            <a:extLst>
              <a:ext uri="{FF2B5EF4-FFF2-40B4-BE49-F238E27FC236}">
                <a16:creationId xmlns:a16="http://schemas.microsoft.com/office/drawing/2014/main" id="{2ADEDB0D-F446-B22D-5C43-9203166CA33A}"/>
              </a:ext>
            </a:extLst>
          </p:cNvPr>
          <p:cNvSpPr txBox="1"/>
          <p:nvPr/>
        </p:nvSpPr>
        <p:spPr>
          <a:xfrm>
            <a:off x="1821060" y="449478"/>
            <a:ext cx="9910953" cy="5632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 b="1" dirty="0">
                <a:solidFill>
                  <a:schemeClr val="dk1"/>
                </a:solidFill>
                <a:latin typeface="Calibri" panose="020F0502020204030204" pitchFamily="34" charset="0"/>
                <a:ea typeface="Lato"/>
                <a:cs typeface="Lato"/>
                <a:sym typeface="Lato"/>
              </a:rPr>
              <a:t>La fe de Abram en Hebreos 11:17-19</a:t>
            </a:r>
          </a:p>
          <a:p>
            <a:endParaRPr lang="es-ES" sz="3600" b="1" dirty="0">
              <a:solidFill>
                <a:schemeClr val="dk1"/>
              </a:solidFill>
              <a:latin typeface="Calibri" panose="020F0502020204030204" pitchFamily="34" charset="0"/>
              <a:ea typeface="Lato"/>
              <a:cs typeface="Lato"/>
              <a:sym typeface="Lato"/>
            </a:endParaRPr>
          </a:p>
          <a:p>
            <a:r>
              <a:rPr lang="es-ES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Por la fe, cuando Abraham fue puesto a prueba, ofreció a Isaac; y el que había recibido las promesas ofrecía a su único hijo, a pesar de que Dios le había dicho: “Por medio de Isaac te vendrá descendencia”. Y es que Abraham sabía que Dios tiene poder incluso para levantar a los muertos; y en sentido figurado, de entre los muertos lo volvió a recibir. </a:t>
            </a:r>
            <a:endParaRPr lang="es-ES" sz="3600" b="1" dirty="0">
              <a:solidFill>
                <a:schemeClr val="dk1"/>
              </a:solidFill>
              <a:latin typeface="Calibri" panose="020F0502020204030204" pitchFamily="34" charset="0"/>
              <a:ea typeface="Lato"/>
              <a:cs typeface="Lato"/>
              <a:sym typeface="Lato"/>
            </a:endParaRPr>
          </a:p>
        </p:txBody>
      </p:sp>
      <p:sp>
        <p:nvSpPr>
          <p:cNvPr id="198" name="Google Shape;198;p8">
            <a:extLst>
              <a:ext uri="{FF2B5EF4-FFF2-40B4-BE49-F238E27FC236}">
                <a16:creationId xmlns:a16="http://schemas.microsoft.com/office/drawing/2014/main" id="{C6885ADA-7C70-9304-F212-38DEFC36885A}"/>
              </a:ext>
            </a:extLst>
          </p:cNvPr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p8" descr="A green bird with leaves&#10;&#10;Description automatically generated">
            <a:extLst>
              <a:ext uri="{FF2B5EF4-FFF2-40B4-BE49-F238E27FC236}">
                <a16:creationId xmlns:a16="http://schemas.microsoft.com/office/drawing/2014/main" id="{4157006A-C261-A611-5A31-E27A8399E5D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32978" y="325439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98023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2ac1ba269cb_0_35"/>
          <p:cNvSpPr txBox="1"/>
          <p:nvPr/>
        </p:nvSpPr>
        <p:spPr>
          <a:xfrm>
            <a:off x="5838738" y="2050124"/>
            <a:ext cx="54780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6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Consolidar</a:t>
            </a:r>
            <a:endParaRPr sz="600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76" name="Google Shape;376;g2ac1ba269cb_0_35"/>
          <p:cNvCxnSpPr/>
          <p:nvPr/>
        </p:nvCxnSpPr>
        <p:spPr>
          <a:xfrm>
            <a:off x="4230827" y="3294976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77" name="Google Shape;377;g2ac1ba269cb_0_35"/>
          <p:cNvSpPr txBox="1"/>
          <p:nvPr/>
        </p:nvSpPr>
        <p:spPr>
          <a:xfrm>
            <a:off x="5838738" y="3592694"/>
            <a:ext cx="48573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88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Génesis</a:t>
            </a:r>
            <a:r>
              <a:rPr lang="en-US" sz="3888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22:1-19</a:t>
            </a:r>
            <a:endParaRPr sz="48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79" name="Google Shape;379;g2ac1ba269cb_0_35"/>
          <p:cNvSpPr/>
          <p:nvPr/>
        </p:nvSpPr>
        <p:spPr>
          <a:xfrm>
            <a:off x="0" y="0"/>
            <a:ext cx="704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0" name="Google Shape;380;g2ac1ba269cb_0_35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g2ac1ba269cb_0_35"/>
          <p:cNvPicPr preferRelativeResize="0"/>
          <p:nvPr/>
        </p:nvPicPr>
        <p:blipFill rotWithShape="1">
          <a:blip r:embed="rId4">
            <a:alphaModFix/>
          </a:blip>
          <a:srcRect l="4044" r="4044"/>
          <a:stretch/>
        </p:blipFill>
        <p:spPr>
          <a:xfrm>
            <a:off x="1037477" y="1136927"/>
            <a:ext cx="4316100" cy="43161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382" name="Google Shape;382;g2ac1ba269cb_0_35"/>
          <p:cNvSpPr/>
          <p:nvPr/>
        </p:nvSpPr>
        <p:spPr>
          <a:xfrm>
            <a:off x="279444" y="4823252"/>
            <a:ext cx="114900" cy="2034600"/>
          </a:xfrm>
          <a:prstGeom prst="rect">
            <a:avLst/>
          </a:prstGeom>
          <a:solidFill>
            <a:srgbClr val="E3B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18"/>
          <p:cNvSpPr txBox="1"/>
          <p:nvPr/>
        </p:nvSpPr>
        <p:spPr>
          <a:xfrm>
            <a:off x="2935891" y="712308"/>
            <a:ext cx="8098851" cy="840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60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Consolidar</a:t>
            </a: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(</a:t>
            </a:r>
            <a:r>
              <a:rPr lang="en-US" sz="3600" dirty="0" err="1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Génesis</a:t>
            </a:r>
            <a:r>
              <a:rPr lang="en-US" sz="3600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 22:1-19)  </a:t>
            </a:r>
          </a:p>
        </p:txBody>
      </p:sp>
      <p:sp>
        <p:nvSpPr>
          <p:cNvPr id="391" name="Google Shape;391;p18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3" name="Google Shape;393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939" y="1647742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94" name="Google Shape;394;p18"/>
          <p:cNvSpPr txBox="1"/>
          <p:nvPr/>
        </p:nvSpPr>
        <p:spPr>
          <a:xfrm>
            <a:off x="3113569" y="2852385"/>
            <a:ext cx="74325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1. ¿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Cuál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es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el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punto principal de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    la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historia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?</a:t>
            </a:r>
            <a:endParaRPr sz="3600" b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" name="Google Shape;402;p19">
            <a:extLst>
              <a:ext uri="{FF2B5EF4-FFF2-40B4-BE49-F238E27FC236}">
                <a16:creationId xmlns:a16="http://schemas.microsoft.com/office/drawing/2014/main" id="{A35BE056-7DD2-C380-117B-54BE3E6F55A8}"/>
              </a:ext>
            </a:extLst>
          </p:cNvPr>
          <p:cNvCxnSpPr/>
          <p:nvPr/>
        </p:nvCxnSpPr>
        <p:spPr>
          <a:xfrm>
            <a:off x="2961169" y="1804786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18"/>
          <p:cNvSpPr txBox="1"/>
          <p:nvPr/>
        </p:nvSpPr>
        <p:spPr>
          <a:xfrm>
            <a:off x="2935891" y="712308"/>
            <a:ext cx="8098851" cy="840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60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Consolidar</a:t>
            </a: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 (</a:t>
            </a:r>
            <a:r>
              <a:rPr lang="en-US" sz="3600" dirty="0" err="1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Génesis</a:t>
            </a:r>
            <a:r>
              <a:rPr lang="en-US" sz="3600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 22:1-19) </a:t>
            </a:r>
          </a:p>
        </p:txBody>
      </p:sp>
      <p:sp>
        <p:nvSpPr>
          <p:cNvPr id="391" name="Google Shape;391;p18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3" name="Google Shape;393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939" y="183477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94" name="Google Shape;394;p18"/>
          <p:cNvSpPr txBox="1"/>
          <p:nvPr/>
        </p:nvSpPr>
        <p:spPr>
          <a:xfrm>
            <a:off x="3206536" y="2762422"/>
            <a:ext cx="7432500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2. ¿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Qué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pecado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veo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en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esta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historia</a:t>
            </a:r>
            <a:endParaRPr lang="en-US" sz="3600" b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    y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confieso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en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mi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vida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?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" name="Google Shape;402;p19">
            <a:extLst>
              <a:ext uri="{FF2B5EF4-FFF2-40B4-BE49-F238E27FC236}">
                <a16:creationId xmlns:a16="http://schemas.microsoft.com/office/drawing/2014/main" id="{A35BE056-7DD2-C380-117B-54BE3E6F55A8}"/>
              </a:ext>
            </a:extLst>
          </p:cNvPr>
          <p:cNvCxnSpPr/>
          <p:nvPr/>
        </p:nvCxnSpPr>
        <p:spPr>
          <a:xfrm>
            <a:off x="2961169" y="1804786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" name="Google Shape;409;p19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668FA56-6068-D0CC-9D0E-FF17BBD8915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44029" y="4720171"/>
            <a:ext cx="1490713" cy="12623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8944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18"/>
          <p:cNvSpPr txBox="1"/>
          <p:nvPr/>
        </p:nvSpPr>
        <p:spPr>
          <a:xfrm>
            <a:off x="2935891" y="712308"/>
            <a:ext cx="8322659" cy="840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60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Consolidar</a:t>
            </a:r>
            <a:r>
              <a:rPr lang="en-US" sz="3600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 (</a:t>
            </a:r>
            <a:r>
              <a:rPr lang="en-US" sz="3600" dirty="0" err="1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Génesis</a:t>
            </a:r>
            <a:r>
              <a:rPr lang="en-US" sz="3600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 22:1-19)  </a:t>
            </a:r>
          </a:p>
        </p:txBody>
      </p:sp>
      <p:sp>
        <p:nvSpPr>
          <p:cNvPr id="391" name="Google Shape;391;p18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3" name="Google Shape;393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980197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94" name="Google Shape;394;p18"/>
          <p:cNvSpPr txBox="1"/>
          <p:nvPr/>
        </p:nvSpPr>
        <p:spPr>
          <a:xfrm>
            <a:off x="3200986" y="2627098"/>
            <a:ext cx="7432500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3. ¿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En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qué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versos y palabras de</a:t>
            </a:r>
          </a:p>
          <a:p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  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esta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historia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veo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el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amor de Dios</a:t>
            </a:r>
          </a:p>
          <a:p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  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hacia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mí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?</a:t>
            </a:r>
          </a:p>
          <a:p>
            <a:endParaRPr sz="3600" b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" name="Google Shape;402;p19">
            <a:extLst>
              <a:ext uri="{FF2B5EF4-FFF2-40B4-BE49-F238E27FC236}">
                <a16:creationId xmlns:a16="http://schemas.microsoft.com/office/drawing/2014/main" id="{A35BE056-7DD2-C380-117B-54BE3E6F55A8}"/>
              </a:ext>
            </a:extLst>
          </p:cNvPr>
          <p:cNvCxnSpPr/>
          <p:nvPr/>
        </p:nvCxnSpPr>
        <p:spPr>
          <a:xfrm>
            <a:off x="2961169" y="1804786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" name="Google Shape;437;p2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B9C62A8-3FE6-9F21-74AB-CEBF8E61C74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17030" y="4683093"/>
            <a:ext cx="1016456" cy="10310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6676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"/>
          <p:cNvSpPr txBox="1"/>
          <p:nvPr/>
        </p:nvSpPr>
        <p:spPr>
          <a:xfrm>
            <a:off x="3287477" y="3008885"/>
            <a:ext cx="7152445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Oración</a:t>
            </a:r>
            <a:endParaRPr sz="6000" b="0" i="0" u="none" strike="noStrike" cap="none" dirty="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2" name="Google Shape;122;p4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4" name="Google Shape;12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940" y="1819782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26" name="Google Shape;126;p4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18"/>
          <p:cNvSpPr txBox="1"/>
          <p:nvPr/>
        </p:nvSpPr>
        <p:spPr>
          <a:xfrm>
            <a:off x="2935891" y="712308"/>
            <a:ext cx="7865459" cy="840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60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Consolidar</a:t>
            </a:r>
            <a:r>
              <a:rPr lang="en-US" sz="3600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 (</a:t>
            </a:r>
            <a:r>
              <a:rPr lang="en-US" sz="3600" dirty="0" err="1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Génesis</a:t>
            </a:r>
            <a:r>
              <a:rPr lang="en-US" sz="3600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 22:1-19)  </a:t>
            </a:r>
          </a:p>
        </p:txBody>
      </p:sp>
      <p:sp>
        <p:nvSpPr>
          <p:cNvPr id="391" name="Google Shape;391;p18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3" name="Google Shape;393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804786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94" name="Google Shape;394;p18"/>
          <p:cNvSpPr txBox="1"/>
          <p:nvPr/>
        </p:nvSpPr>
        <p:spPr>
          <a:xfrm>
            <a:off x="3152370" y="2890350"/>
            <a:ext cx="7432500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4. ¿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Qué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pediré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que Dios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obre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en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mí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para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poner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en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práctica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su</a:t>
            </a:r>
            <a:r>
              <a:rPr lang="en-US" sz="3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Palabra?</a:t>
            </a:r>
          </a:p>
          <a:p>
            <a:endParaRPr sz="3600" b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" name="Google Shape;402;p19">
            <a:extLst>
              <a:ext uri="{FF2B5EF4-FFF2-40B4-BE49-F238E27FC236}">
                <a16:creationId xmlns:a16="http://schemas.microsoft.com/office/drawing/2014/main" id="{A35BE056-7DD2-C380-117B-54BE3E6F55A8}"/>
              </a:ext>
            </a:extLst>
          </p:cNvPr>
          <p:cNvCxnSpPr/>
          <p:nvPr/>
        </p:nvCxnSpPr>
        <p:spPr>
          <a:xfrm>
            <a:off x="2961169" y="1804786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568132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"/>
          <p:cNvSpPr txBox="1"/>
          <p:nvPr/>
        </p:nvSpPr>
        <p:spPr>
          <a:xfrm>
            <a:off x="2237027" y="403125"/>
            <a:ext cx="89589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Objetivos de la Lección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33" name="Google Shape;133;p5"/>
          <p:cNvCxnSpPr/>
          <p:nvPr/>
        </p:nvCxnSpPr>
        <p:spPr>
          <a:xfrm>
            <a:off x="2373086" y="1597768"/>
            <a:ext cx="7195457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34" name="Google Shape;134;p5"/>
          <p:cNvGrpSpPr/>
          <p:nvPr/>
        </p:nvGrpSpPr>
        <p:grpSpPr>
          <a:xfrm>
            <a:off x="745673" y="2011041"/>
            <a:ext cx="10450280" cy="3947713"/>
            <a:chOff x="0" y="0"/>
            <a:chExt cx="10450280" cy="3947713"/>
          </a:xfrm>
        </p:grpSpPr>
        <p:sp>
          <p:nvSpPr>
            <p:cNvPr id="135" name="Google Shape;135;p5"/>
            <p:cNvSpPr/>
            <p:nvPr/>
          </p:nvSpPr>
          <p:spPr>
            <a:xfrm>
              <a:off x="0" y="481"/>
              <a:ext cx="10450280" cy="1127780"/>
            </a:xfrm>
            <a:prstGeom prst="roundRect">
              <a:avLst>
                <a:gd name="adj" fmla="val 10000"/>
              </a:avLst>
            </a:prstGeom>
            <a:solidFill>
              <a:srgbClr val="E1E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6" name="Google Shape;136;p5"/>
            <p:cNvSpPr/>
            <p:nvPr/>
          </p:nvSpPr>
          <p:spPr>
            <a:xfrm>
              <a:off x="341153" y="254232"/>
              <a:ext cx="620279" cy="620279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1302586" y="0"/>
              <a:ext cx="9147694" cy="1127780"/>
            </a:xfrm>
            <a:prstGeom prst="rect">
              <a:avLst/>
            </a:prstGeom>
            <a:solidFill>
              <a:srgbClr val="009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8" name="Google Shape;138;p5"/>
            <p:cNvSpPr txBox="1"/>
            <p:nvPr/>
          </p:nvSpPr>
          <p:spPr>
            <a:xfrm>
              <a:off x="1302586" y="0"/>
              <a:ext cx="9147694" cy="11277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9350" tIns="119350" rIns="119350" bIns="1193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alibri"/>
                <a:buNone/>
              </a:pPr>
              <a:r>
                <a:rPr lang="en-US" sz="2800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Utilizar</a:t>
              </a:r>
              <a:r>
                <a:rPr lang="en-US" sz="2800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en-US" sz="2800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el</a:t>
              </a:r>
              <a:r>
                <a:rPr lang="en-US" sz="2800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en-US" sz="2800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método</a:t>
              </a:r>
              <a:r>
                <a:rPr lang="en-US" sz="2800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de las Cuatro “C” con </a:t>
              </a:r>
              <a:r>
                <a:rPr lang="en-US" sz="2800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Génesis</a:t>
              </a:r>
              <a:r>
                <a:rPr lang="en-US" sz="2800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22:1-19</a:t>
              </a:r>
              <a:endParaRPr sz="2800" b="0" i="0" u="none" strike="noStrike" cap="none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0" y="1410207"/>
              <a:ext cx="10450280" cy="1127780"/>
            </a:xfrm>
            <a:prstGeom prst="roundRect">
              <a:avLst>
                <a:gd name="adj" fmla="val 10000"/>
              </a:avLst>
            </a:prstGeom>
            <a:solidFill>
              <a:srgbClr val="E1E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341153" y="1663958"/>
              <a:ext cx="620279" cy="620279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1302586" y="1410207"/>
              <a:ext cx="9147694" cy="1127780"/>
            </a:xfrm>
            <a:prstGeom prst="rect">
              <a:avLst/>
            </a:prstGeom>
            <a:solidFill>
              <a:srgbClr val="009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2" name="Google Shape;142;p5"/>
            <p:cNvSpPr txBox="1"/>
            <p:nvPr/>
          </p:nvSpPr>
          <p:spPr>
            <a:xfrm>
              <a:off x="1302586" y="1410207"/>
              <a:ext cx="9147694" cy="112778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19350" tIns="119350" rIns="119350" bIns="1193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alibri"/>
                <a:buNone/>
              </a:pPr>
              <a:r>
                <a:rPr lang="en-US" sz="2800" b="0" i="0" u="none" strike="noStrike" cap="none" dirty="0" err="1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</a:rPr>
                <a:t>Analizar</a:t>
              </a:r>
              <a:r>
                <a:rPr lang="en-US" sz="2800" b="0" i="0" u="none" strike="noStrike" cap="none" dirty="0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en-US" sz="2800" b="0" i="0" u="none" strike="noStrike" cap="none" dirty="0" err="1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</a:rPr>
                <a:t>el</a:t>
              </a:r>
              <a:r>
                <a:rPr lang="en-US" sz="2800" b="0" i="0" u="none" strike="noStrike" cap="none" dirty="0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en-US" sz="2800" b="0" i="0" u="none" strike="noStrike" cap="none" dirty="0" err="1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</a:rPr>
                <a:t>proceso</a:t>
              </a:r>
              <a:r>
                <a:rPr lang="en-US" sz="2800" b="0" i="0" u="none" strike="noStrike" cap="none" dirty="0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</a:rPr>
                <a:t> de “</a:t>
              </a:r>
              <a:r>
                <a:rPr lang="en-US" sz="2800" b="0" i="0" u="none" strike="noStrike" cap="none" dirty="0" err="1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</a:rPr>
                <a:t>Contar</a:t>
              </a:r>
              <a:r>
                <a:rPr lang="en-US" sz="2800" b="0" i="0" u="none" strike="noStrike" cap="none" dirty="0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</a:rPr>
                <a:t>”.</a:t>
              </a:r>
              <a:endParaRPr sz="2800" b="0" i="0" u="none" strike="noStrike" cap="none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0" y="2819933"/>
              <a:ext cx="10450280" cy="1127780"/>
            </a:xfrm>
            <a:prstGeom prst="roundRect">
              <a:avLst>
                <a:gd name="adj" fmla="val 10000"/>
              </a:avLst>
            </a:prstGeom>
            <a:solidFill>
              <a:srgbClr val="E1E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341153" y="3073684"/>
              <a:ext cx="620279" cy="620279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1302586" y="2819933"/>
              <a:ext cx="9147694" cy="1127780"/>
            </a:xfrm>
            <a:prstGeom prst="rect">
              <a:avLst/>
            </a:prstGeom>
            <a:solidFill>
              <a:srgbClr val="009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6" name="Google Shape;146;p5"/>
            <p:cNvSpPr txBox="1"/>
            <p:nvPr/>
          </p:nvSpPr>
          <p:spPr>
            <a:xfrm>
              <a:off x="1302586" y="2819933"/>
              <a:ext cx="9147694" cy="11277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9350" tIns="119350" rIns="119350" bIns="1193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Aplicar</a:t>
              </a:r>
              <a:r>
                <a:rPr lang="en-US" sz="2800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en-US" sz="2800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los</a:t>
              </a:r>
              <a:r>
                <a:rPr lang="en-US" sz="2800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en-US" sz="2800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principios</a:t>
              </a:r>
              <a:r>
                <a:rPr lang="en-US" sz="2800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del “</a:t>
              </a:r>
              <a:r>
                <a:rPr lang="en-US" sz="2800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Contar</a:t>
              </a:r>
              <a:r>
                <a:rPr lang="en-US" sz="2800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” al </a:t>
              </a:r>
              <a:r>
                <a:rPr lang="en-US" sz="2800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proyecto</a:t>
              </a:r>
              <a:r>
                <a:rPr lang="en-US" sz="2800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final. </a:t>
              </a:r>
              <a:endParaRPr sz="28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47649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265ecce84e0_0_21"/>
          <p:cNvSpPr/>
          <p:nvPr/>
        </p:nvSpPr>
        <p:spPr>
          <a:xfrm>
            <a:off x="1839945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g265ecce84e0_0_21"/>
          <p:cNvSpPr txBox="1"/>
          <p:nvPr/>
        </p:nvSpPr>
        <p:spPr>
          <a:xfrm>
            <a:off x="8811229" y="1803633"/>
            <a:ext cx="2512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0" name="Google Shape;330;g265ecce84e0_0_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552807" y="-390443"/>
            <a:ext cx="2407640" cy="2407640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g265ecce84e0_0_21"/>
          <p:cNvSpPr txBox="1"/>
          <p:nvPr/>
        </p:nvSpPr>
        <p:spPr>
          <a:xfrm>
            <a:off x="5450075" y="2744800"/>
            <a:ext cx="67419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El Paso de </a:t>
            </a:r>
            <a:r>
              <a:rPr lang="en-US" sz="480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Contar</a:t>
            </a:r>
            <a:endParaRPr sz="48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32" name="Google Shape;332;g265ecce84e0_0_21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g265ecce84e0_0_21"/>
          <p:cNvSpPr/>
          <p:nvPr/>
        </p:nvSpPr>
        <p:spPr>
          <a:xfrm>
            <a:off x="861100" y="1856675"/>
            <a:ext cx="114900" cy="3818400"/>
          </a:xfrm>
          <a:prstGeom prst="rect">
            <a:avLst/>
          </a:prstGeom>
          <a:solidFill>
            <a:srgbClr val="E3B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5" name="Google Shape;335;g265ecce84e0_0_21"/>
          <p:cNvPicPr preferRelativeResize="0"/>
          <p:nvPr/>
        </p:nvPicPr>
        <p:blipFill rotWithShape="1">
          <a:blip r:embed="rId5">
            <a:alphaModFix/>
          </a:blip>
          <a:srcRect t="19025" b="13048"/>
          <a:stretch/>
        </p:blipFill>
        <p:spPr>
          <a:xfrm>
            <a:off x="976000" y="1856675"/>
            <a:ext cx="3746560" cy="3818399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g265ecce84e0_0_21"/>
          <p:cNvSpPr txBox="1"/>
          <p:nvPr/>
        </p:nvSpPr>
        <p:spPr>
          <a:xfrm>
            <a:off x="5450076" y="3629750"/>
            <a:ext cx="61098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Char char="●"/>
            </a:pPr>
            <a:r>
              <a:rPr lang="en-US" sz="3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Leer la historia de la Biblia</a:t>
            </a:r>
            <a:endParaRPr sz="3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Char char="●"/>
            </a:pPr>
            <a:r>
              <a:rPr lang="en-US" sz="3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Contar la historia</a:t>
            </a:r>
            <a:endParaRPr sz="3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266163c96e7_0_29"/>
          <p:cNvSpPr/>
          <p:nvPr/>
        </p:nvSpPr>
        <p:spPr>
          <a:xfrm>
            <a:off x="0" y="0"/>
            <a:ext cx="704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3" name="Google Shape;343;g266163c96e7_0_29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45" name="Google Shape;345;g266163c96e7_0_29"/>
          <p:cNvGraphicFramePr/>
          <p:nvPr>
            <p:extLst>
              <p:ext uri="{D42A27DB-BD31-4B8C-83A1-F6EECF244321}">
                <p14:modId xmlns:p14="http://schemas.microsoft.com/office/powerpoint/2010/main" val="4122596060"/>
              </p:ext>
            </p:extLst>
          </p:nvPr>
        </p:nvGraphicFramePr>
        <p:xfrm>
          <a:off x="1400300" y="1354400"/>
          <a:ext cx="9515150" cy="460449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835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79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32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300" b="1" cap="small">
                          <a:latin typeface="Lato"/>
                          <a:ea typeface="Lato"/>
                          <a:cs typeface="Lato"/>
                          <a:sym typeface="Lato"/>
                        </a:rPr>
                        <a:t>ventajas</a:t>
                      </a:r>
                      <a:endParaRPr sz="4300" b="1" cap="small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63500" marR="63500" marT="63500" marB="63500"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E3BB3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300" b="1" cap="small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desventajas</a:t>
                      </a:r>
                      <a:endParaRPr sz="4300" b="1" cap="small">
                        <a:solidFill>
                          <a:srgbClr val="FFFFF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63500" marR="63500" marT="63500" marB="63500"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0094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2175">
                <a:tc>
                  <a:txBody>
                    <a:bodyPr/>
                    <a:lstStyle/>
                    <a:p>
                      <a:pPr marL="4572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457200" lvl="0" indent="-412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2900"/>
                        <a:buFont typeface="Lato"/>
                        <a:buAutoNum type="arabicPeriod"/>
                      </a:pPr>
                      <a:r>
                        <a:rPr lang="en-US" sz="2900" dirty="0">
                          <a:latin typeface="Lato"/>
                          <a:ea typeface="Lato"/>
                          <a:cs typeface="Lato"/>
                          <a:sym typeface="Lato"/>
                        </a:rPr>
                        <a:t>Se </a:t>
                      </a:r>
                      <a:r>
                        <a:rPr lang="en-US" sz="2900" dirty="0" err="1">
                          <a:latin typeface="Lato"/>
                          <a:ea typeface="Lato"/>
                          <a:cs typeface="Lato"/>
                          <a:sym typeface="Lato"/>
                        </a:rPr>
                        <a:t>mantienen</a:t>
                      </a:r>
                      <a:r>
                        <a:rPr lang="en-US" sz="2900" dirty="0"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r>
                        <a:rPr lang="en-US" sz="2900" dirty="0" err="1">
                          <a:latin typeface="Lato"/>
                          <a:ea typeface="Lato"/>
                          <a:cs typeface="Lato"/>
                          <a:sym typeface="Lato"/>
                        </a:rPr>
                        <a:t>los</a:t>
                      </a:r>
                      <a:r>
                        <a:rPr lang="en-US" sz="2900" dirty="0"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r>
                        <a:rPr lang="en-US" sz="2900" dirty="0" err="1">
                          <a:latin typeface="Lato"/>
                          <a:ea typeface="Lato"/>
                          <a:cs typeface="Lato"/>
                          <a:sym typeface="Lato"/>
                        </a:rPr>
                        <a:t>detalles</a:t>
                      </a:r>
                      <a:endParaRPr sz="2900" dirty="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457200" lvl="0" indent="-412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2900"/>
                        <a:buFont typeface="Lato"/>
                        <a:buAutoNum type="arabicPeriod"/>
                      </a:pPr>
                      <a:r>
                        <a:rPr lang="en-US" sz="2900" dirty="0">
                          <a:latin typeface="Lato"/>
                          <a:ea typeface="Lato"/>
                          <a:cs typeface="Lato"/>
                          <a:sym typeface="Lato"/>
                        </a:rPr>
                        <a:t>Se </a:t>
                      </a:r>
                      <a:r>
                        <a:rPr lang="en-US" sz="2900" dirty="0" err="1">
                          <a:latin typeface="Lato"/>
                          <a:ea typeface="Lato"/>
                          <a:cs typeface="Lato"/>
                          <a:sym typeface="Lato"/>
                        </a:rPr>
                        <a:t>muestra</a:t>
                      </a:r>
                      <a:r>
                        <a:rPr lang="en-US" sz="2900" dirty="0">
                          <a:latin typeface="Lato"/>
                          <a:ea typeface="Lato"/>
                          <a:cs typeface="Lato"/>
                          <a:sym typeface="Lato"/>
                        </a:rPr>
                        <a:t> la </a:t>
                      </a:r>
                      <a:r>
                        <a:rPr lang="en-US" sz="2900" dirty="0" err="1">
                          <a:latin typeface="Lato"/>
                          <a:ea typeface="Lato"/>
                          <a:cs typeface="Lato"/>
                          <a:sym typeface="Lato"/>
                        </a:rPr>
                        <a:t>autoridad</a:t>
                      </a:r>
                      <a:r>
                        <a:rPr lang="en-US" sz="2900" dirty="0">
                          <a:latin typeface="Lato"/>
                          <a:ea typeface="Lato"/>
                          <a:cs typeface="Lato"/>
                          <a:sym typeface="Lato"/>
                        </a:rPr>
                        <a:t> de la Palabra</a:t>
                      </a:r>
                      <a:endParaRPr sz="2900" dirty="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457200" lvl="0" indent="-412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2900"/>
                        <a:buFont typeface="Lato"/>
                        <a:buAutoNum type="arabicPeriod"/>
                      </a:pPr>
                      <a:r>
                        <a:rPr lang="en-US" sz="2900" dirty="0">
                          <a:latin typeface="Lato"/>
                          <a:ea typeface="Lato"/>
                          <a:cs typeface="Lato"/>
                          <a:sym typeface="Lato"/>
                        </a:rPr>
                        <a:t>Es </a:t>
                      </a:r>
                      <a:r>
                        <a:rPr lang="en-US" sz="2900" dirty="0" err="1">
                          <a:latin typeface="Lato"/>
                          <a:ea typeface="Lato"/>
                          <a:cs typeface="Lato"/>
                          <a:sym typeface="Lato"/>
                        </a:rPr>
                        <a:t>fácil</a:t>
                      </a:r>
                      <a:r>
                        <a:rPr lang="en-US" sz="2900" dirty="0"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r>
                        <a:rPr lang="en-US" sz="2900" dirty="0" err="1">
                          <a:latin typeface="Lato"/>
                          <a:ea typeface="Lato"/>
                          <a:cs typeface="Lato"/>
                          <a:sym typeface="Lato"/>
                        </a:rPr>
                        <a:t>seguir</a:t>
                      </a:r>
                      <a:r>
                        <a:rPr lang="en-US" sz="2900" dirty="0"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r>
                        <a:rPr lang="en-US" sz="2900" dirty="0" err="1">
                          <a:latin typeface="Lato"/>
                          <a:ea typeface="Lato"/>
                          <a:cs typeface="Lato"/>
                          <a:sym typeface="Lato"/>
                        </a:rPr>
                        <a:t>el</a:t>
                      </a:r>
                      <a:r>
                        <a:rPr lang="en-US" sz="2900" dirty="0"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r>
                        <a:rPr lang="en-US" sz="2900" dirty="0" err="1">
                          <a:latin typeface="Lato"/>
                          <a:ea typeface="Lato"/>
                          <a:cs typeface="Lato"/>
                          <a:sym typeface="Lato"/>
                        </a:rPr>
                        <a:t>teto</a:t>
                      </a:r>
                      <a:endParaRPr sz="2900" dirty="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457200" lvl="0" indent="-412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2900"/>
                        <a:buFont typeface="Lato"/>
                        <a:buAutoNum type="arabicPeriod"/>
                      </a:pPr>
                      <a:r>
                        <a:rPr lang="en-US" sz="2900" dirty="0">
                          <a:latin typeface="Lato"/>
                          <a:ea typeface="Lato"/>
                          <a:cs typeface="Lato"/>
                          <a:sym typeface="Lato"/>
                        </a:rPr>
                        <a:t>El </a:t>
                      </a:r>
                      <a:r>
                        <a:rPr lang="en-US" sz="2900" dirty="0" err="1">
                          <a:latin typeface="Lato"/>
                          <a:ea typeface="Lato"/>
                          <a:cs typeface="Lato"/>
                          <a:sym typeface="Lato"/>
                        </a:rPr>
                        <a:t>público</a:t>
                      </a:r>
                      <a:r>
                        <a:rPr lang="en-US" sz="2900" dirty="0"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r>
                        <a:rPr lang="en-US" sz="2900" dirty="0" err="1">
                          <a:latin typeface="Lato"/>
                          <a:ea typeface="Lato"/>
                          <a:cs typeface="Lato"/>
                          <a:sym typeface="Lato"/>
                        </a:rPr>
                        <a:t>puede</a:t>
                      </a:r>
                      <a:r>
                        <a:rPr lang="en-US" sz="2900" dirty="0"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r>
                        <a:rPr lang="en-US" sz="2900" dirty="0" err="1">
                          <a:latin typeface="Lato"/>
                          <a:ea typeface="Lato"/>
                          <a:cs typeface="Lato"/>
                          <a:sym typeface="Lato"/>
                        </a:rPr>
                        <a:t>participar</a:t>
                      </a:r>
                      <a:r>
                        <a:rPr lang="en-US" sz="2900" dirty="0"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r>
                        <a:rPr lang="en-US" sz="2900" dirty="0" err="1">
                          <a:latin typeface="Lato"/>
                          <a:ea typeface="Lato"/>
                          <a:cs typeface="Lato"/>
                          <a:sym typeface="Lato"/>
                        </a:rPr>
                        <a:t>en</a:t>
                      </a:r>
                      <a:r>
                        <a:rPr lang="en-US" sz="2900" dirty="0">
                          <a:latin typeface="Lato"/>
                          <a:ea typeface="Lato"/>
                          <a:cs typeface="Lato"/>
                          <a:sym typeface="Lato"/>
                        </a:rPr>
                        <a:t> la </a:t>
                      </a:r>
                      <a:r>
                        <a:rPr lang="en-US" sz="2900" dirty="0" err="1">
                          <a:latin typeface="Lato"/>
                          <a:ea typeface="Lato"/>
                          <a:cs typeface="Lato"/>
                          <a:sym typeface="Lato"/>
                        </a:rPr>
                        <a:t>lectura</a:t>
                      </a:r>
                      <a:endParaRPr sz="2900" dirty="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4572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457200" lvl="0" indent="-412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2900"/>
                        <a:buFont typeface="Lato"/>
                        <a:buAutoNum type="arabicPeriod"/>
                      </a:pPr>
                      <a:r>
                        <a:rPr lang="en-US" sz="2900" dirty="0">
                          <a:latin typeface="Lato"/>
                          <a:ea typeface="Lato"/>
                          <a:cs typeface="Lato"/>
                          <a:sym typeface="Lato"/>
                        </a:rPr>
                        <a:t>Es </a:t>
                      </a:r>
                      <a:r>
                        <a:rPr lang="en-US" sz="2900" dirty="0" err="1">
                          <a:latin typeface="Lato"/>
                          <a:ea typeface="Lato"/>
                          <a:cs typeface="Lato"/>
                          <a:sym typeface="Lato"/>
                        </a:rPr>
                        <a:t>menos</a:t>
                      </a:r>
                      <a:r>
                        <a:rPr lang="en-US" sz="2900" dirty="0"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r>
                        <a:rPr lang="en-US" sz="2900" dirty="0" err="1">
                          <a:latin typeface="Lato"/>
                          <a:ea typeface="Lato"/>
                          <a:cs typeface="Lato"/>
                          <a:sym typeface="Lato"/>
                        </a:rPr>
                        <a:t>interactivo</a:t>
                      </a:r>
                      <a:endParaRPr sz="2900" dirty="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457200" lvl="0" indent="-412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2900"/>
                        <a:buFont typeface="Lato"/>
                        <a:buAutoNum type="arabicPeriod"/>
                      </a:pPr>
                      <a:r>
                        <a:rPr lang="en-US" sz="2900" dirty="0">
                          <a:latin typeface="Lato"/>
                          <a:ea typeface="Lato"/>
                          <a:cs typeface="Lato"/>
                          <a:sym typeface="Lato"/>
                        </a:rPr>
                        <a:t>El </a:t>
                      </a:r>
                      <a:r>
                        <a:rPr lang="en-US" sz="2900" dirty="0" err="1">
                          <a:latin typeface="Lato"/>
                          <a:ea typeface="Lato"/>
                          <a:cs typeface="Lato"/>
                          <a:sym typeface="Lato"/>
                        </a:rPr>
                        <a:t>vocabulario</a:t>
                      </a:r>
                      <a:r>
                        <a:rPr lang="en-US" sz="2900" dirty="0"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r>
                        <a:rPr lang="en-US" sz="2900" dirty="0" err="1">
                          <a:latin typeface="Lato"/>
                          <a:ea typeface="Lato"/>
                          <a:cs typeface="Lato"/>
                          <a:sym typeface="Lato"/>
                        </a:rPr>
                        <a:t>puede</a:t>
                      </a:r>
                      <a:r>
                        <a:rPr lang="en-US" sz="2900" dirty="0">
                          <a:latin typeface="Lato"/>
                          <a:ea typeface="Lato"/>
                          <a:cs typeface="Lato"/>
                          <a:sym typeface="Lato"/>
                        </a:rPr>
                        <a:t> ser </a:t>
                      </a:r>
                      <a:r>
                        <a:rPr lang="en-US" sz="2900" dirty="0" err="1">
                          <a:latin typeface="Lato"/>
                          <a:ea typeface="Lato"/>
                          <a:cs typeface="Lato"/>
                          <a:sym typeface="Lato"/>
                        </a:rPr>
                        <a:t>difícil</a:t>
                      </a:r>
                      <a:endParaRPr lang="en-US" sz="2900" dirty="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457200" lvl="0" indent="-412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2900"/>
                        <a:buFont typeface="Lato"/>
                        <a:buAutoNum type="arabicPeriod"/>
                      </a:pPr>
                      <a:r>
                        <a:rPr lang="en-US" sz="2900" dirty="0" err="1">
                          <a:latin typeface="Lato"/>
                          <a:ea typeface="Lato"/>
                          <a:cs typeface="Lato"/>
                          <a:sym typeface="Lato"/>
                        </a:rPr>
                        <a:t>Puede</a:t>
                      </a:r>
                      <a:r>
                        <a:rPr lang="en-US" sz="2900" dirty="0"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r>
                        <a:rPr lang="en-US" sz="2900" dirty="0" err="1">
                          <a:latin typeface="Lato"/>
                          <a:ea typeface="Lato"/>
                          <a:cs typeface="Lato"/>
                          <a:sym typeface="Lato"/>
                        </a:rPr>
                        <a:t>resultar</a:t>
                      </a:r>
                      <a:r>
                        <a:rPr lang="en-US" sz="2900" dirty="0">
                          <a:latin typeface="Lato"/>
                          <a:ea typeface="Lato"/>
                          <a:cs typeface="Lato"/>
                          <a:sym typeface="Lato"/>
                        </a:rPr>
                        <a:t> largo</a:t>
                      </a:r>
                    </a:p>
                    <a:p>
                      <a:pPr marL="457200" lvl="0" indent="-412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2900"/>
                        <a:buFont typeface="Lato"/>
                        <a:buAutoNum type="arabicPeriod"/>
                      </a:pPr>
                      <a:r>
                        <a:rPr lang="en-US" sz="2900" dirty="0">
                          <a:latin typeface="Lato"/>
                          <a:ea typeface="Lato"/>
                          <a:cs typeface="Lato"/>
                          <a:sym typeface="Lato"/>
                        </a:rPr>
                        <a:t>Se </a:t>
                      </a:r>
                      <a:r>
                        <a:rPr lang="en-US" sz="2900" dirty="0" err="1">
                          <a:latin typeface="Lato"/>
                          <a:ea typeface="Lato"/>
                          <a:cs typeface="Lato"/>
                          <a:sym typeface="Lato"/>
                        </a:rPr>
                        <a:t>manejan</a:t>
                      </a:r>
                      <a:r>
                        <a:rPr lang="en-US" sz="2900" dirty="0"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r>
                        <a:rPr lang="en-US" sz="2900" dirty="0" err="1">
                          <a:latin typeface="Lato"/>
                          <a:ea typeface="Lato"/>
                          <a:cs typeface="Lato"/>
                          <a:sym typeface="Lato"/>
                        </a:rPr>
                        <a:t>muchas</a:t>
                      </a:r>
                      <a:r>
                        <a:rPr lang="en-US" sz="2900" dirty="0"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r>
                        <a:rPr lang="en-US" sz="2900" dirty="0" err="1">
                          <a:latin typeface="Lato"/>
                          <a:ea typeface="Lato"/>
                          <a:cs typeface="Lato"/>
                          <a:sym typeface="Lato"/>
                        </a:rPr>
                        <a:t>diferentes</a:t>
                      </a:r>
                      <a:r>
                        <a:rPr lang="en-US" sz="2900" dirty="0"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r>
                        <a:rPr lang="en-US" sz="2900" dirty="0" err="1">
                          <a:latin typeface="Lato"/>
                          <a:ea typeface="Lato"/>
                          <a:cs typeface="Lato"/>
                          <a:sym typeface="Lato"/>
                        </a:rPr>
                        <a:t>versiones</a:t>
                      </a:r>
                      <a:endParaRPr sz="2900" dirty="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4572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900" dirty="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46" name="Google Shape;346;g266163c96e7_0_29"/>
          <p:cNvSpPr txBox="1"/>
          <p:nvPr/>
        </p:nvSpPr>
        <p:spPr>
          <a:xfrm>
            <a:off x="2725050" y="518525"/>
            <a:ext cx="67419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Leer la historia</a:t>
            </a:r>
            <a:endParaRPr sz="48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266163c96e7_0_43"/>
          <p:cNvSpPr/>
          <p:nvPr/>
        </p:nvSpPr>
        <p:spPr>
          <a:xfrm>
            <a:off x="0" y="0"/>
            <a:ext cx="704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3" name="Google Shape;353;g266163c96e7_0_43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155098" cy="112646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54" name="Google Shape;354;g266163c96e7_0_43"/>
          <p:cNvGraphicFramePr/>
          <p:nvPr>
            <p:extLst>
              <p:ext uri="{D42A27DB-BD31-4B8C-83A1-F6EECF244321}">
                <p14:modId xmlns:p14="http://schemas.microsoft.com/office/powerpoint/2010/main" val="4265923490"/>
              </p:ext>
            </p:extLst>
          </p:nvPr>
        </p:nvGraphicFramePr>
        <p:xfrm>
          <a:off x="1160281" y="1239156"/>
          <a:ext cx="10039725" cy="460449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101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37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32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300" b="1" cap="small">
                          <a:latin typeface="Lato"/>
                          <a:ea typeface="Lato"/>
                          <a:cs typeface="Lato"/>
                          <a:sym typeface="Lato"/>
                        </a:rPr>
                        <a:t>ventajas</a:t>
                      </a:r>
                      <a:endParaRPr sz="4300" b="1" cap="small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63500" marR="63500" marT="63500" marB="63500"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BB3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300" b="1" cap="small" dirty="0" err="1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desventajas</a:t>
                      </a:r>
                      <a:endParaRPr sz="4300" b="1" cap="small" dirty="0">
                        <a:solidFill>
                          <a:srgbClr val="FFFFF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63500" marR="63500" marT="63500" marB="63500"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0094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2175">
                <a:tc>
                  <a:txBody>
                    <a:bodyPr/>
                    <a:lstStyle/>
                    <a:p>
                      <a:pPr marL="457200" lvl="0" indent="-412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2900"/>
                        <a:buFont typeface="Lato"/>
                        <a:buAutoNum type="arabicPeriod"/>
                      </a:pPr>
                      <a:r>
                        <a:rPr lang="en-US" sz="2900" dirty="0">
                          <a:latin typeface="Lato"/>
                          <a:ea typeface="Lato"/>
                          <a:cs typeface="Lato"/>
                          <a:sym typeface="Lato"/>
                        </a:rPr>
                        <a:t>Atrae la </a:t>
                      </a:r>
                      <a:r>
                        <a:rPr lang="en-US" sz="2900" dirty="0" err="1">
                          <a:latin typeface="Lato"/>
                          <a:ea typeface="Lato"/>
                          <a:cs typeface="Lato"/>
                          <a:sym typeface="Lato"/>
                        </a:rPr>
                        <a:t>atención</a:t>
                      </a:r>
                      <a:r>
                        <a:rPr lang="en-US" sz="2900" dirty="0">
                          <a:latin typeface="Lato"/>
                          <a:ea typeface="Lato"/>
                          <a:cs typeface="Lato"/>
                          <a:sym typeface="Lato"/>
                        </a:rPr>
                        <a:t> y </a:t>
                      </a:r>
                      <a:r>
                        <a:rPr lang="en-US" sz="2900" dirty="0" err="1">
                          <a:latin typeface="Lato"/>
                          <a:ea typeface="Lato"/>
                          <a:cs typeface="Lato"/>
                          <a:sym typeface="Lato"/>
                        </a:rPr>
                        <a:t>conecta</a:t>
                      </a:r>
                      <a:r>
                        <a:rPr lang="en-US" sz="2900" dirty="0"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r>
                        <a:rPr lang="en-US" sz="2900" dirty="0" err="1">
                          <a:latin typeface="Lato"/>
                          <a:ea typeface="Lato"/>
                          <a:cs typeface="Lato"/>
                          <a:sym typeface="Lato"/>
                        </a:rPr>
                        <a:t>emocionalmente</a:t>
                      </a:r>
                      <a:endParaRPr lang="en-US" sz="2900" dirty="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457200" lvl="0" indent="-412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2900"/>
                        <a:buFont typeface="Lato"/>
                        <a:buAutoNum type="arabicPeriod"/>
                      </a:pPr>
                      <a:r>
                        <a:rPr lang="en-US" sz="2900" dirty="0" err="1">
                          <a:latin typeface="Lato"/>
                          <a:ea typeface="Lato"/>
                          <a:cs typeface="Lato"/>
                          <a:sym typeface="Lato"/>
                        </a:rPr>
                        <a:t>Permite</a:t>
                      </a:r>
                      <a:r>
                        <a:rPr lang="en-US" sz="2900" dirty="0"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r>
                        <a:rPr lang="en-US" sz="2900" dirty="0" err="1">
                          <a:latin typeface="Lato"/>
                          <a:ea typeface="Lato"/>
                          <a:cs typeface="Lato"/>
                          <a:sym typeface="Lato"/>
                        </a:rPr>
                        <a:t>adaptar</a:t>
                      </a:r>
                      <a:r>
                        <a:rPr lang="en-US" sz="2900" dirty="0"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r>
                        <a:rPr lang="en-US" sz="2900" dirty="0" err="1">
                          <a:latin typeface="Lato"/>
                          <a:ea typeface="Lato"/>
                          <a:cs typeface="Lato"/>
                          <a:sym typeface="Lato"/>
                        </a:rPr>
                        <a:t>el</a:t>
                      </a:r>
                      <a:r>
                        <a:rPr lang="en-US" sz="2900" dirty="0"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r>
                        <a:rPr lang="en-US" sz="2900" dirty="0" err="1">
                          <a:latin typeface="Lato"/>
                          <a:ea typeface="Lato"/>
                          <a:cs typeface="Lato"/>
                          <a:sym typeface="Lato"/>
                        </a:rPr>
                        <a:t>lenguaje</a:t>
                      </a:r>
                      <a:r>
                        <a:rPr lang="en-US" sz="2900" dirty="0">
                          <a:latin typeface="Lato"/>
                          <a:ea typeface="Lato"/>
                          <a:cs typeface="Lato"/>
                          <a:sym typeface="Lato"/>
                        </a:rPr>
                        <a:t> al </a:t>
                      </a:r>
                      <a:r>
                        <a:rPr lang="en-US" sz="2900" dirty="0" err="1">
                          <a:latin typeface="Lato"/>
                          <a:ea typeface="Lato"/>
                          <a:cs typeface="Lato"/>
                          <a:sym typeface="Lato"/>
                        </a:rPr>
                        <a:t>público</a:t>
                      </a:r>
                      <a:endParaRPr lang="en-US" sz="2900" dirty="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457200" lvl="0" indent="-412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2900"/>
                        <a:buFont typeface="Lato"/>
                        <a:buAutoNum type="arabicPeriod"/>
                      </a:pPr>
                      <a:r>
                        <a:rPr lang="en-US" sz="2900" dirty="0" err="1">
                          <a:latin typeface="Lato"/>
                          <a:ea typeface="Lato"/>
                          <a:cs typeface="Lato"/>
                          <a:sym typeface="Lato"/>
                        </a:rPr>
                        <a:t>Refuerza</a:t>
                      </a:r>
                      <a:r>
                        <a:rPr lang="en-US" sz="2900" dirty="0"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r>
                        <a:rPr lang="en-US" sz="2900" dirty="0" err="1">
                          <a:latin typeface="Lato"/>
                          <a:ea typeface="Lato"/>
                          <a:cs typeface="Lato"/>
                          <a:sym typeface="Lato"/>
                        </a:rPr>
                        <a:t>el</a:t>
                      </a:r>
                      <a:r>
                        <a:rPr lang="en-US" sz="2900" dirty="0"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r>
                        <a:rPr lang="en-US" sz="2900" dirty="0" err="1">
                          <a:latin typeface="Lato"/>
                          <a:ea typeface="Lato"/>
                          <a:cs typeface="Lato"/>
                          <a:sym typeface="Lato"/>
                        </a:rPr>
                        <a:t>contacto</a:t>
                      </a:r>
                      <a:r>
                        <a:rPr lang="en-US" sz="2900" dirty="0">
                          <a:latin typeface="Lato"/>
                          <a:ea typeface="Lato"/>
                          <a:cs typeface="Lato"/>
                          <a:sym typeface="Lato"/>
                        </a:rPr>
                        <a:t> visual y la expression</a:t>
                      </a:r>
                    </a:p>
                    <a:p>
                      <a:pPr marL="457200" lvl="0" indent="-412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2900"/>
                        <a:buFont typeface="Lato"/>
                        <a:buAutoNum type="arabicPeriod"/>
                      </a:pPr>
                      <a:r>
                        <a:rPr lang="en-US" sz="2900" dirty="0" err="1">
                          <a:latin typeface="Lato"/>
                          <a:ea typeface="Lato"/>
                          <a:cs typeface="Lato"/>
                          <a:sym typeface="Lato"/>
                        </a:rPr>
                        <a:t>Puede</a:t>
                      </a:r>
                      <a:r>
                        <a:rPr lang="en-US" sz="2900" dirty="0"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r>
                        <a:rPr lang="en-US" sz="2900" dirty="0" err="1">
                          <a:latin typeface="Lato"/>
                          <a:ea typeface="Lato"/>
                          <a:cs typeface="Lato"/>
                          <a:sym typeface="Lato"/>
                        </a:rPr>
                        <a:t>usarse</a:t>
                      </a:r>
                      <a:r>
                        <a:rPr lang="en-US" sz="2900" dirty="0">
                          <a:latin typeface="Lato"/>
                          <a:ea typeface="Lato"/>
                          <a:cs typeface="Lato"/>
                          <a:sym typeface="Lato"/>
                        </a:rPr>
                        <a:t> con </a:t>
                      </a:r>
                      <a:r>
                        <a:rPr lang="en-US" sz="2900" dirty="0" err="1">
                          <a:latin typeface="Lato"/>
                          <a:ea typeface="Lato"/>
                          <a:cs typeface="Lato"/>
                          <a:sym typeface="Lato"/>
                        </a:rPr>
                        <a:t>quienes</a:t>
                      </a:r>
                      <a:r>
                        <a:rPr lang="en-US" sz="2900" dirty="0">
                          <a:latin typeface="Lato"/>
                          <a:ea typeface="Lato"/>
                          <a:cs typeface="Lato"/>
                          <a:sym typeface="Lato"/>
                        </a:rPr>
                        <a:t> no </a:t>
                      </a:r>
                      <a:r>
                        <a:rPr lang="en-US" sz="2900" dirty="0" err="1">
                          <a:latin typeface="Lato"/>
                          <a:ea typeface="Lato"/>
                          <a:cs typeface="Lato"/>
                          <a:sym typeface="Lato"/>
                        </a:rPr>
                        <a:t>leen</a:t>
                      </a:r>
                      <a:endParaRPr sz="2900" dirty="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412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900"/>
                        <a:buFont typeface="Lato"/>
                        <a:buAutoNum type="arabicPeriod"/>
                      </a:pPr>
                      <a:r>
                        <a:rPr lang="en-US" sz="2900" dirty="0" err="1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Requiere</a:t>
                      </a:r>
                      <a:r>
                        <a:rPr lang="en-US" sz="2900" dirty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r>
                        <a:rPr lang="en-US" sz="2900" dirty="0" err="1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preparación</a:t>
                      </a:r>
                      <a:r>
                        <a:rPr lang="en-US" sz="2900" dirty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y </a:t>
                      </a:r>
                      <a:r>
                        <a:rPr lang="en-US" sz="2900" dirty="0" err="1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fidelidad</a:t>
                      </a:r>
                      <a:r>
                        <a:rPr lang="en-US" sz="2900" dirty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al </a:t>
                      </a:r>
                      <a:r>
                        <a:rPr lang="en-US" sz="2900" dirty="0" err="1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texto</a:t>
                      </a:r>
                      <a:endParaRPr lang="en-US" sz="2900" dirty="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457200" lvl="0" indent="-412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900"/>
                        <a:buFont typeface="Lato"/>
                        <a:buAutoNum type="arabicPeriod"/>
                      </a:pPr>
                      <a:r>
                        <a:rPr lang="en-US" sz="2900" dirty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Hay </a:t>
                      </a:r>
                      <a:r>
                        <a:rPr lang="en-US" sz="2900" dirty="0" err="1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riesgo</a:t>
                      </a:r>
                      <a:r>
                        <a:rPr lang="en-US" sz="2900" dirty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de </a:t>
                      </a:r>
                      <a:r>
                        <a:rPr lang="en-US" sz="2900" dirty="0" err="1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olvidar</a:t>
                      </a:r>
                      <a:r>
                        <a:rPr lang="en-US" sz="2900" dirty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r>
                        <a:rPr lang="en-US" sz="2900" dirty="0" err="1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detalles</a:t>
                      </a:r>
                      <a:r>
                        <a:rPr lang="en-US" sz="2900" dirty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. </a:t>
                      </a:r>
                    </a:p>
                    <a:p>
                      <a:pPr marL="457200" lvl="0" indent="-412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900"/>
                        <a:buFont typeface="Lato"/>
                        <a:buAutoNum type="arabicPeriod"/>
                      </a:pPr>
                      <a:r>
                        <a:rPr lang="en-US" sz="2900" dirty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Hay </a:t>
                      </a:r>
                      <a:r>
                        <a:rPr lang="en-US" sz="2900" dirty="0" err="1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riesgo</a:t>
                      </a:r>
                      <a:r>
                        <a:rPr lang="en-US" sz="2900" dirty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r>
                        <a:rPr lang="en-US" sz="2900" dirty="0" err="1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añadir</a:t>
                      </a:r>
                      <a:r>
                        <a:rPr lang="en-US" sz="2900" dirty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r>
                        <a:rPr lang="en-US" sz="2900" dirty="0" err="1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interpretaciones</a:t>
                      </a:r>
                      <a:r>
                        <a:rPr lang="en-US" sz="2900" dirty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. </a:t>
                      </a:r>
                      <a:endParaRPr sz="2900" dirty="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56" name="Google Shape;356;g266163c96e7_0_43"/>
          <p:cNvSpPr txBox="1"/>
          <p:nvPr/>
        </p:nvSpPr>
        <p:spPr>
          <a:xfrm>
            <a:off x="2725050" y="289924"/>
            <a:ext cx="67419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Contar</a:t>
            </a:r>
            <a:r>
              <a:rPr lang="en-US" sz="480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 la </a:t>
            </a:r>
            <a:r>
              <a:rPr lang="en-US" sz="4800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historia</a:t>
            </a:r>
            <a:endParaRPr sz="4800" b="0" i="0" u="none" strike="noStrike" cap="none" dirty="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"/>
          <p:cNvSpPr txBox="1"/>
          <p:nvPr/>
        </p:nvSpPr>
        <p:spPr>
          <a:xfrm>
            <a:off x="2237027" y="403125"/>
            <a:ext cx="89589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Objetivos de la Lección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33" name="Google Shape;133;p5"/>
          <p:cNvCxnSpPr/>
          <p:nvPr/>
        </p:nvCxnSpPr>
        <p:spPr>
          <a:xfrm>
            <a:off x="2373086" y="1597768"/>
            <a:ext cx="7195457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34" name="Google Shape;134;p5"/>
          <p:cNvGrpSpPr/>
          <p:nvPr/>
        </p:nvGrpSpPr>
        <p:grpSpPr>
          <a:xfrm>
            <a:off x="745673" y="2011041"/>
            <a:ext cx="10450280" cy="3947713"/>
            <a:chOff x="0" y="0"/>
            <a:chExt cx="10450280" cy="3947713"/>
          </a:xfrm>
        </p:grpSpPr>
        <p:sp>
          <p:nvSpPr>
            <p:cNvPr id="135" name="Google Shape;135;p5"/>
            <p:cNvSpPr/>
            <p:nvPr/>
          </p:nvSpPr>
          <p:spPr>
            <a:xfrm>
              <a:off x="0" y="481"/>
              <a:ext cx="10450280" cy="1127780"/>
            </a:xfrm>
            <a:prstGeom prst="roundRect">
              <a:avLst>
                <a:gd name="adj" fmla="val 10000"/>
              </a:avLst>
            </a:prstGeom>
            <a:solidFill>
              <a:srgbClr val="E1E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6" name="Google Shape;136;p5"/>
            <p:cNvSpPr/>
            <p:nvPr/>
          </p:nvSpPr>
          <p:spPr>
            <a:xfrm>
              <a:off x="341153" y="254232"/>
              <a:ext cx="620279" cy="620279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1302586" y="0"/>
              <a:ext cx="9147694" cy="1127780"/>
            </a:xfrm>
            <a:prstGeom prst="rect">
              <a:avLst/>
            </a:prstGeom>
            <a:solidFill>
              <a:srgbClr val="009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8" name="Google Shape;138;p5"/>
            <p:cNvSpPr txBox="1"/>
            <p:nvPr/>
          </p:nvSpPr>
          <p:spPr>
            <a:xfrm>
              <a:off x="1302586" y="0"/>
              <a:ext cx="9147694" cy="11277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9350" tIns="119350" rIns="119350" bIns="1193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alibri"/>
                <a:buNone/>
              </a:pPr>
              <a:r>
                <a:rPr lang="en-US" sz="2800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Utilizar</a:t>
              </a:r>
              <a:r>
                <a:rPr lang="en-US" sz="2800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en-US" sz="2800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el</a:t>
              </a:r>
              <a:r>
                <a:rPr lang="en-US" sz="2800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en-US" sz="2800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método</a:t>
              </a:r>
              <a:r>
                <a:rPr lang="en-US" sz="2800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de las Cuatro “C” con </a:t>
              </a:r>
              <a:r>
                <a:rPr lang="en-US" sz="2800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Génesis</a:t>
              </a:r>
              <a:r>
                <a:rPr lang="en-US" sz="2800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22:1-19</a:t>
              </a:r>
              <a:endParaRPr sz="2800" b="0" i="0" u="none" strike="noStrike" cap="none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0" y="1410207"/>
              <a:ext cx="10450280" cy="1127780"/>
            </a:xfrm>
            <a:prstGeom prst="roundRect">
              <a:avLst>
                <a:gd name="adj" fmla="val 10000"/>
              </a:avLst>
            </a:prstGeom>
            <a:solidFill>
              <a:srgbClr val="E1E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341153" y="1663958"/>
              <a:ext cx="620279" cy="620279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1302586" y="1410207"/>
              <a:ext cx="9147694" cy="1127780"/>
            </a:xfrm>
            <a:prstGeom prst="rect">
              <a:avLst/>
            </a:prstGeom>
            <a:solidFill>
              <a:srgbClr val="009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2" name="Google Shape;142;p5"/>
            <p:cNvSpPr txBox="1"/>
            <p:nvPr/>
          </p:nvSpPr>
          <p:spPr>
            <a:xfrm>
              <a:off x="1302586" y="1410207"/>
              <a:ext cx="9147694" cy="11277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9350" tIns="119350" rIns="119350" bIns="1193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alibri"/>
                <a:buNone/>
              </a:pPr>
              <a:r>
                <a:rPr lang="en-US" sz="2800" b="0" i="0" u="none" strike="noStrike" cap="none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Analizar</a:t>
              </a:r>
              <a:r>
                <a:rPr lang="en-US" sz="2800" b="0" i="0" u="none" strike="noStrike" cap="none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en-US" sz="2800" b="0" i="0" u="none" strike="noStrike" cap="none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el</a:t>
              </a:r>
              <a:r>
                <a:rPr lang="en-US" sz="2800" b="0" i="0" u="none" strike="noStrike" cap="none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en-US" sz="2800" b="0" i="0" u="none" strike="noStrike" cap="none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proceso</a:t>
              </a:r>
              <a:r>
                <a:rPr lang="en-US" sz="2800" b="0" i="0" u="none" strike="noStrike" cap="none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de “</a:t>
              </a:r>
              <a:r>
                <a:rPr lang="en-US" sz="2800" b="0" i="0" u="none" strike="noStrike" cap="none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Contar</a:t>
              </a:r>
              <a:r>
                <a:rPr lang="en-US" sz="2800" b="0" i="0" u="none" strike="noStrike" cap="none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”. </a:t>
              </a:r>
              <a:endParaRPr sz="2800" b="0" i="0" u="none" strike="noStrike" cap="none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0" y="2819933"/>
              <a:ext cx="10450280" cy="1127780"/>
            </a:xfrm>
            <a:prstGeom prst="roundRect">
              <a:avLst>
                <a:gd name="adj" fmla="val 10000"/>
              </a:avLst>
            </a:prstGeom>
            <a:solidFill>
              <a:srgbClr val="E1E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341153" y="3073684"/>
              <a:ext cx="620279" cy="620279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1302586" y="2819933"/>
              <a:ext cx="9147694" cy="1127780"/>
            </a:xfrm>
            <a:prstGeom prst="rect">
              <a:avLst/>
            </a:prstGeom>
            <a:solidFill>
              <a:srgbClr val="009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6" name="Google Shape;146;p5"/>
            <p:cNvSpPr txBox="1"/>
            <p:nvPr/>
          </p:nvSpPr>
          <p:spPr>
            <a:xfrm>
              <a:off x="1302586" y="2819933"/>
              <a:ext cx="9147694" cy="112778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19350" tIns="119350" rIns="119350" bIns="1193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 dirty="0" err="1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</a:rPr>
                <a:t>Aplicar</a:t>
              </a:r>
              <a:r>
                <a:rPr lang="en-US" sz="2800" dirty="0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</a:rPr>
                <a:t>los</a:t>
              </a:r>
              <a:r>
                <a:rPr lang="en-US" sz="2800" dirty="0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</a:rPr>
                <a:t>principios</a:t>
              </a:r>
              <a:r>
                <a:rPr lang="en-US" sz="2800" dirty="0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</a:rPr>
                <a:t> del “</a:t>
              </a:r>
              <a:r>
                <a:rPr lang="en-US" sz="2800" dirty="0" err="1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</a:rPr>
                <a:t>Contar</a:t>
              </a:r>
              <a:r>
                <a:rPr lang="en-US" sz="2800" dirty="0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</a:rPr>
                <a:t>” al </a:t>
              </a:r>
              <a:r>
                <a:rPr lang="en-US" sz="2800" dirty="0" err="1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</a:rPr>
                <a:t>proyecto</a:t>
              </a:r>
              <a:r>
                <a:rPr lang="en-US" sz="2800" dirty="0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</a:rPr>
                <a:t> final. </a:t>
              </a:r>
              <a:endParaRPr sz="2800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16529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265ecce84e0_0_121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3" name="Google Shape;363;g265ecce84e0_0_121" descr="A black background with white squar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442434" y="0"/>
            <a:ext cx="2884868" cy="28848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g265ecce84e0_0_1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819782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65" name="Google Shape;365;g265ecce84e0_0_121"/>
          <p:cNvSpPr txBox="1"/>
          <p:nvPr/>
        </p:nvSpPr>
        <p:spPr>
          <a:xfrm>
            <a:off x="3544989" y="3105855"/>
            <a:ext cx="69555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1" u="none" strike="noStrike" cap="none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Proyecto Final</a:t>
            </a:r>
            <a:endParaRPr sz="2800" b="0" i="1" u="none" strike="noStrike" cap="none" dirty="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66" name="Google Shape;366;g265ecce84e0_0_121" descr="A green bird with leave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>
          <a:extLst>
            <a:ext uri="{FF2B5EF4-FFF2-40B4-BE49-F238E27FC236}">
              <a16:creationId xmlns:a16="http://schemas.microsoft.com/office/drawing/2014/main" id="{26CDA573-63CA-C6C9-52CE-DBE56F6DFE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265ecce84e0_0_121">
            <a:extLst>
              <a:ext uri="{FF2B5EF4-FFF2-40B4-BE49-F238E27FC236}">
                <a16:creationId xmlns:a16="http://schemas.microsoft.com/office/drawing/2014/main" id="{EB1984D6-3C63-3BDC-E0A6-51D2234E5CA5}"/>
              </a:ext>
            </a:extLst>
          </p:cNvPr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3" name="Google Shape;363;g265ecce84e0_0_121" descr="A black background with white squares&#10;&#10;Description automatically generated">
            <a:extLst>
              <a:ext uri="{FF2B5EF4-FFF2-40B4-BE49-F238E27FC236}">
                <a16:creationId xmlns:a16="http://schemas.microsoft.com/office/drawing/2014/main" id="{9F8F034F-2B73-9659-638D-4528045D860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442434" y="0"/>
            <a:ext cx="2884868" cy="28848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g265ecce84e0_0_121">
            <a:extLst>
              <a:ext uri="{FF2B5EF4-FFF2-40B4-BE49-F238E27FC236}">
                <a16:creationId xmlns:a16="http://schemas.microsoft.com/office/drawing/2014/main" id="{FD749ECD-F3BB-BADE-6BFB-FA3C5AAAD2F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819782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65" name="Google Shape;365;g265ecce84e0_0_121">
            <a:extLst>
              <a:ext uri="{FF2B5EF4-FFF2-40B4-BE49-F238E27FC236}">
                <a16:creationId xmlns:a16="http://schemas.microsoft.com/office/drawing/2014/main" id="{10F79773-1887-9C71-CCAA-3B1B44AC9446}"/>
              </a:ext>
            </a:extLst>
          </p:cNvPr>
          <p:cNvSpPr txBox="1"/>
          <p:nvPr/>
        </p:nvSpPr>
        <p:spPr>
          <a:xfrm>
            <a:off x="3544989" y="1997859"/>
            <a:ext cx="6955500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i="1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¿Con </a:t>
            </a:r>
            <a:r>
              <a:rPr lang="en-US" sz="3600" i="1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quién</a:t>
            </a:r>
            <a:r>
              <a:rPr lang="en-US" sz="3600" i="1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i="1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podrían</a:t>
            </a:r>
            <a:r>
              <a:rPr lang="en-US" sz="3600" i="1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i="1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compartir</a:t>
            </a:r>
            <a:r>
              <a:rPr lang="en-US" sz="3600" i="1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i="1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una</a:t>
            </a:r>
            <a:r>
              <a:rPr lang="en-US" sz="3600" i="1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i="1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historia</a:t>
            </a:r>
            <a:r>
              <a:rPr lang="en-US" sz="3600" i="1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i="1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biblica</a:t>
            </a:r>
            <a:r>
              <a:rPr lang="en-US" sz="3600" i="1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?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lang="en-US" sz="3600" i="1" dirty="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i="1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Elija </a:t>
            </a:r>
            <a:r>
              <a:rPr lang="en-US" sz="3600" i="1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una</a:t>
            </a:r>
            <a:r>
              <a:rPr lang="en-US" sz="3600" i="1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 persona o un </a:t>
            </a:r>
            <a:r>
              <a:rPr lang="en-US" sz="3600" i="1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grupo</a:t>
            </a:r>
            <a:r>
              <a:rPr lang="en-US" sz="3600" i="1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 que se </a:t>
            </a:r>
            <a:r>
              <a:rPr lang="en-US" sz="3600" i="1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encuentran</a:t>
            </a:r>
            <a:r>
              <a:rPr lang="en-US" sz="3600" i="1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i="1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en</a:t>
            </a:r>
            <a:r>
              <a:rPr lang="en-US" sz="3600" i="1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i="1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el</a:t>
            </a:r>
            <a:r>
              <a:rPr lang="en-US" sz="3600" i="1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i="1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mismo</a:t>
            </a:r>
            <a:r>
              <a:rPr lang="en-US" sz="3600" i="1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i="1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lugar</a:t>
            </a:r>
            <a:r>
              <a:rPr lang="en-US" sz="3600" i="1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. </a:t>
            </a:r>
          </a:p>
        </p:txBody>
      </p:sp>
      <p:pic>
        <p:nvPicPr>
          <p:cNvPr id="366" name="Google Shape;366;g265ecce84e0_0_121" descr="A green bird with leaves&#10;&#10;Description automatically generated">
            <a:extLst>
              <a:ext uri="{FF2B5EF4-FFF2-40B4-BE49-F238E27FC236}">
                <a16:creationId xmlns:a16="http://schemas.microsoft.com/office/drawing/2014/main" id="{07475979-4747-CAB5-9922-6BCAF5212E5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35634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>
          <a:extLst>
            <a:ext uri="{FF2B5EF4-FFF2-40B4-BE49-F238E27FC236}">
              <a16:creationId xmlns:a16="http://schemas.microsoft.com/office/drawing/2014/main" id="{28753FC3-EE87-D678-9562-4141C080CB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265ecce84e0_0_121">
            <a:extLst>
              <a:ext uri="{FF2B5EF4-FFF2-40B4-BE49-F238E27FC236}">
                <a16:creationId xmlns:a16="http://schemas.microsoft.com/office/drawing/2014/main" id="{7956670D-B9A8-9F74-58A7-A6E25FDC2E07}"/>
              </a:ext>
            </a:extLst>
          </p:cNvPr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3" name="Google Shape;363;g265ecce84e0_0_121" descr="A black background with white squares&#10;&#10;Description automatically generated">
            <a:extLst>
              <a:ext uri="{FF2B5EF4-FFF2-40B4-BE49-F238E27FC236}">
                <a16:creationId xmlns:a16="http://schemas.microsoft.com/office/drawing/2014/main" id="{39F8EB85-F0CE-E184-6685-6C32F8E295B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442434" y="0"/>
            <a:ext cx="2884868" cy="28848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g265ecce84e0_0_121">
            <a:extLst>
              <a:ext uri="{FF2B5EF4-FFF2-40B4-BE49-F238E27FC236}">
                <a16:creationId xmlns:a16="http://schemas.microsoft.com/office/drawing/2014/main" id="{7937A84B-09CB-348C-810E-B2B9A15AB12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819782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65" name="Google Shape;365;g265ecce84e0_0_121">
            <a:extLst>
              <a:ext uri="{FF2B5EF4-FFF2-40B4-BE49-F238E27FC236}">
                <a16:creationId xmlns:a16="http://schemas.microsoft.com/office/drawing/2014/main" id="{BF7D69A0-DF7F-7F5B-5A18-33D743026D0E}"/>
              </a:ext>
            </a:extLst>
          </p:cNvPr>
          <p:cNvSpPr txBox="1"/>
          <p:nvPr/>
        </p:nvSpPr>
        <p:spPr>
          <a:xfrm>
            <a:off x="3544989" y="1268460"/>
            <a:ext cx="6955500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i="1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¿</a:t>
            </a:r>
            <a:r>
              <a:rPr lang="en-US" sz="3600" i="1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Dónde</a:t>
            </a:r>
            <a:r>
              <a:rPr lang="en-US" sz="3600" i="1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i="1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ven</a:t>
            </a:r>
            <a:r>
              <a:rPr lang="en-US" sz="3600" i="1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 a </a:t>
            </a:r>
            <a:r>
              <a:rPr lang="en-US" sz="3600" i="1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esas</a:t>
            </a:r>
            <a:r>
              <a:rPr lang="en-US" sz="3600" i="1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 personas </a:t>
            </a:r>
            <a:r>
              <a:rPr lang="en-US" sz="3600" i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normalmente? </a:t>
            </a:r>
            <a:br>
              <a:rPr lang="en-US" sz="3600" i="1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</a:br>
            <a:br>
              <a:rPr lang="en-US" sz="3600" i="1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-US" sz="3600" i="1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¿Tienen </a:t>
            </a:r>
            <a:r>
              <a:rPr lang="en-US" sz="3600" i="1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una</a:t>
            </a:r>
            <a:r>
              <a:rPr lang="en-US" sz="3600" i="1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 Biblia o </a:t>
            </a:r>
            <a:r>
              <a:rPr lang="en-US" sz="3600" i="1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han</a:t>
            </a:r>
            <a:r>
              <a:rPr lang="en-US" sz="3600" i="1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i="1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escuchado</a:t>
            </a:r>
            <a:r>
              <a:rPr lang="en-US" sz="3600" i="1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i="1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historias</a:t>
            </a:r>
            <a:r>
              <a:rPr lang="en-US" sz="3600" i="1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i="1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bíblicas</a:t>
            </a:r>
            <a:r>
              <a:rPr lang="en-US" sz="3600" i="1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 antes?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lang="en-US" sz="3600" i="1" dirty="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i="1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¿</a:t>
            </a:r>
            <a:r>
              <a:rPr lang="en-US" sz="3600" i="1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Dónde</a:t>
            </a:r>
            <a:r>
              <a:rPr lang="en-US" sz="3600" i="1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i="1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podría</a:t>
            </a:r>
            <a:r>
              <a:rPr lang="en-US" sz="3600" i="1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 ser un </a:t>
            </a:r>
            <a:r>
              <a:rPr lang="en-US" sz="3600" i="1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buen</a:t>
            </a:r>
            <a:r>
              <a:rPr lang="en-US" sz="3600" i="1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i="1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lugar</a:t>
            </a:r>
            <a:r>
              <a:rPr lang="en-US" sz="3600" i="1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 para </a:t>
            </a:r>
            <a:r>
              <a:rPr lang="en-US" sz="3600" i="1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compartir</a:t>
            </a:r>
            <a:r>
              <a:rPr lang="en-US" sz="3600" i="1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i="1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una</a:t>
            </a:r>
            <a:r>
              <a:rPr lang="en-US" sz="3600" i="1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i="1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historia</a:t>
            </a:r>
            <a:r>
              <a:rPr lang="en-US" sz="3600" i="1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i="1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biblica</a:t>
            </a:r>
            <a:r>
              <a:rPr lang="en-US" sz="3600" i="1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? </a:t>
            </a:r>
          </a:p>
        </p:txBody>
      </p:sp>
      <p:pic>
        <p:nvPicPr>
          <p:cNvPr id="366" name="Google Shape;366;g265ecce84e0_0_121" descr="A green bird with leaves&#10;&#10;Description automatically generated">
            <a:extLst>
              <a:ext uri="{FF2B5EF4-FFF2-40B4-BE49-F238E27FC236}">
                <a16:creationId xmlns:a16="http://schemas.microsoft.com/office/drawing/2014/main" id="{11021D25-6E66-03C9-B80C-93607EDE053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05140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>
          <a:extLst>
            <a:ext uri="{FF2B5EF4-FFF2-40B4-BE49-F238E27FC236}">
              <a16:creationId xmlns:a16="http://schemas.microsoft.com/office/drawing/2014/main" id="{F6835F0D-AA3F-F695-0737-A0C3D0FDA7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265ecce84e0_0_121">
            <a:extLst>
              <a:ext uri="{FF2B5EF4-FFF2-40B4-BE49-F238E27FC236}">
                <a16:creationId xmlns:a16="http://schemas.microsoft.com/office/drawing/2014/main" id="{40DD9275-377F-74FF-3D50-E1FF576EC846}"/>
              </a:ext>
            </a:extLst>
          </p:cNvPr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3" name="Google Shape;363;g265ecce84e0_0_121" descr="A black background with white squares&#10;&#10;Description automatically generated">
            <a:extLst>
              <a:ext uri="{FF2B5EF4-FFF2-40B4-BE49-F238E27FC236}">
                <a16:creationId xmlns:a16="http://schemas.microsoft.com/office/drawing/2014/main" id="{D4A60ABC-A100-04C3-68C2-B39076F4D3D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442434" y="0"/>
            <a:ext cx="2884868" cy="28848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g265ecce84e0_0_121">
            <a:extLst>
              <a:ext uri="{FF2B5EF4-FFF2-40B4-BE49-F238E27FC236}">
                <a16:creationId xmlns:a16="http://schemas.microsoft.com/office/drawing/2014/main" id="{165E8959-9260-FC0E-6FFF-C9E522808AF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819782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65" name="Google Shape;365;g265ecce84e0_0_121">
            <a:extLst>
              <a:ext uri="{FF2B5EF4-FFF2-40B4-BE49-F238E27FC236}">
                <a16:creationId xmlns:a16="http://schemas.microsoft.com/office/drawing/2014/main" id="{407FABA9-A97D-73AD-1F05-E2BAC6707450}"/>
              </a:ext>
            </a:extLst>
          </p:cNvPr>
          <p:cNvSpPr txBox="1"/>
          <p:nvPr/>
        </p:nvSpPr>
        <p:spPr>
          <a:xfrm>
            <a:off x="3125596" y="2828856"/>
            <a:ext cx="69555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i="1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¿De </a:t>
            </a:r>
            <a:r>
              <a:rPr lang="en-US" sz="3600" i="1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qué</a:t>
            </a:r>
            <a:r>
              <a:rPr lang="en-US" sz="3600" i="1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i="1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manera</a:t>
            </a:r>
            <a:r>
              <a:rPr lang="en-US" sz="3600" i="1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i="1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compartirían</a:t>
            </a:r>
            <a:r>
              <a:rPr lang="en-US" sz="3600" i="1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 la </a:t>
            </a:r>
            <a:r>
              <a:rPr lang="en-US" sz="3600" i="1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historia</a:t>
            </a:r>
            <a:r>
              <a:rPr lang="en-US" sz="3600" i="1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i="1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bíblica</a:t>
            </a:r>
            <a:r>
              <a:rPr lang="en-US" sz="3600" i="1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 con </a:t>
            </a:r>
            <a:r>
              <a:rPr lang="en-US" sz="3600" i="1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ellos</a:t>
            </a:r>
            <a:r>
              <a:rPr lang="en-US" sz="3600" i="1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 y </a:t>
            </a:r>
            <a:r>
              <a:rPr lang="en-US" sz="3600" i="1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por</a:t>
            </a:r>
            <a:r>
              <a:rPr lang="en-US" sz="3600" i="1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i="1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qué</a:t>
            </a:r>
            <a:r>
              <a:rPr lang="en-US" sz="3600" i="1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?</a:t>
            </a:r>
          </a:p>
        </p:txBody>
      </p:sp>
      <p:pic>
        <p:nvPicPr>
          <p:cNvPr id="366" name="Google Shape;366;g265ecce84e0_0_121" descr="A green bird with leaves&#10;&#10;Description automatically generated">
            <a:extLst>
              <a:ext uri="{FF2B5EF4-FFF2-40B4-BE49-F238E27FC236}">
                <a16:creationId xmlns:a16="http://schemas.microsoft.com/office/drawing/2014/main" id="{3767C058-EE2D-6562-AF0B-E4AF8675421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3525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"/>
          <p:cNvSpPr txBox="1"/>
          <p:nvPr/>
        </p:nvSpPr>
        <p:spPr>
          <a:xfrm>
            <a:off x="2237027" y="403125"/>
            <a:ext cx="89589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Objetivos de la Lección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33" name="Google Shape;133;p5"/>
          <p:cNvCxnSpPr/>
          <p:nvPr/>
        </p:nvCxnSpPr>
        <p:spPr>
          <a:xfrm>
            <a:off x="2373086" y="1597768"/>
            <a:ext cx="7195457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34" name="Google Shape;134;p5"/>
          <p:cNvGrpSpPr/>
          <p:nvPr/>
        </p:nvGrpSpPr>
        <p:grpSpPr>
          <a:xfrm>
            <a:off x="745673" y="2011041"/>
            <a:ext cx="10450280" cy="3947713"/>
            <a:chOff x="0" y="0"/>
            <a:chExt cx="10450280" cy="3947713"/>
          </a:xfrm>
        </p:grpSpPr>
        <p:sp>
          <p:nvSpPr>
            <p:cNvPr id="135" name="Google Shape;135;p5"/>
            <p:cNvSpPr/>
            <p:nvPr/>
          </p:nvSpPr>
          <p:spPr>
            <a:xfrm>
              <a:off x="0" y="481"/>
              <a:ext cx="10450280" cy="1127780"/>
            </a:xfrm>
            <a:prstGeom prst="roundRect">
              <a:avLst>
                <a:gd name="adj" fmla="val 10000"/>
              </a:avLst>
            </a:prstGeom>
            <a:solidFill>
              <a:srgbClr val="E1E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6" name="Google Shape;136;p5"/>
            <p:cNvSpPr/>
            <p:nvPr/>
          </p:nvSpPr>
          <p:spPr>
            <a:xfrm>
              <a:off x="341153" y="254232"/>
              <a:ext cx="620279" cy="620279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1302586" y="0"/>
              <a:ext cx="9147694" cy="1127780"/>
            </a:xfrm>
            <a:prstGeom prst="rect">
              <a:avLst/>
            </a:prstGeom>
            <a:solidFill>
              <a:srgbClr val="009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8" name="Google Shape;138;p5"/>
            <p:cNvSpPr txBox="1"/>
            <p:nvPr/>
          </p:nvSpPr>
          <p:spPr>
            <a:xfrm>
              <a:off x="1302586" y="0"/>
              <a:ext cx="9147694" cy="112778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19350" tIns="119350" rIns="119350" bIns="1193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alibri"/>
                <a:buNone/>
              </a:pPr>
              <a:r>
                <a:rPr lang="en-US" sz="2800" dirty="0" err="1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</a:rPr>
                <a:t>Utilizar</a:t>
              </a:r>
              <a:r>
                <a:rPr lang="en-US" sz="2800" dirty="0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</a:rPr>
                <a:t>el</a:t>
              </a:r>
              <a:r>
                <a:rPr lang="en-US" sz="2800" dirty="0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</a:rPr>
                <a:t>método</a:t>
              </a:r>
              <a:r>
                <a:rPr lang="en-US" sz="2800" dirty="0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</a:rPr>
                <a:t> de las Cuatro “C” con </a:t>
              </a:r>
              <a:r>
                <a:rPr lang="en-US" sz="2800" dirty="0" err="1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</a:rPr>
                <a:t>Génesis</a:t>
              </a:r>
              <a:r>
                <a:rPr lang="en-US" sz="2800" dirty="0">
                  <a:solidFill>
                    <a:schemeClr val="tx1"/>
                  </a:solidFill>
                  <a:latin typeface="Lato"/>
                  <a:ea typeface="Lato"/>
                  <a:cs typeface="Lato"/>
                  <a:sym typeface="Lato"/>
                </a:rPr>
                <a:t> 22:1-19</a:t>
              </a:r>
              <a:endParaRPr sz="2800" b="0" i="0" u="none" strike="noStrike" cap="none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0" y="1410207"/>
              <a:ext cx="10450280" cy="1127780"/>
            </a:xfrm>
            <a:prstGeom prst="roundRect">
              <a:avLst>
                <a:gd name="adj" fmla="val 10000"/>
              </a:avLst>
            </a:prstGeom>
            <a:solidFill>
              <a:srgbClr val="E1E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341153" y="1663958"/>
              <a:ext cx="620279" cy="620279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1302586" y="1410207"/>
              <a:ext cx="9147694" cy="1127780"/>
            </a:xfrm>
            <a:prstGeom prst="rect">
              <a:avLst/>
            </a:prstGeom>
            <a:solidFill>
              <a:srgbClr val="009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2" name="Google Shape;142;p5"/>
            <p:cNvSpPr txBox="1"/>
            <p:nvPr/>
          </p:nvSpPr>
          <p:spPr>
            <a:xfrm>
              <a:off x="1302586" y="1410207"/>
              <a:ext cx="9147694" cy="11277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9350" tIns="119350" rIns="119350" bIns="1193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alibri"/>
                <a:buNone/>
              </a:pPr>
              <a:r>
                <a:rPr lang="en-US" sz="2800" b="0" i="0" u="none" strike="noStrike" cap="none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Analizar</a:t>
              </a:r>
              <a:r>
                <a:rPr lang="en-US" sz="2800" b="0" i="0" u="none" strike="noStrike" cap="none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en-US" sz="2800" b="0" i="0" u="none" strike="noStrike" cap="none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el</a:t>
              </a:r>
              <a:r>
                <a:rPr lang="en-US" sz="2800" b="0" i="0" u="none" strike="noStrike" cap="none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en-US" sz="2800" b="0" i="0" u="none" strike="noStrike" cap="none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proceso</a:t>
              </a:r>
              <a:r>
                <a:rPr lang="en-US" sz="2800" b="0" i="0" u="none" strike="noStrike" cap="none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de “</a:t>
              </a:r>
              <a:r>
                <a:rPr lang="en-US" sz="2800" b="0" i="0" u="none" strike="noStrike" cap="none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Contar</a:t>
              </a:r>
              <a:r>
                <a:rPr lang="en-US" sz="2800" b="0" i="0" u="none" strike="noStrike" cap="none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”.</a:t>
              </a:r>
              <a:endParaRPr sz="2800" b="0" i="0" u="none" strike="noStrike" cap="none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0" y="2819933"/>
              <a:ext cx="10450280" cy="1127780"/>
            </a:xfrm>
            <a:prstGeom prst="roundRect">
              <a:avLst>
                <a:gd name="adj" fmla="val 10000"/>
              </a:avLst>
            </a:prstGeom>
            <a:solidFill>
              <a:srgbClr val="E1E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341153" y="3073684"/>
              <a:ext cx="620279" cy="620279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1302586" y="2819933"/>
              <a:ext cx="9147694" cy="1127780"/>
            </a:xfrm>
            <a:prstGeom prst="rect">
              <a:avLst/>
            </a:prstGeom>
            <a:solidFill>
              <a:srgbClr val="009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6" name="Google Shape;146;p5"/>
            <p:cNvSpPr txBox="1"/>
            <p:nvPr/>
          </p:nvSpPr>
          <p:spPr>
            <a:xfrm>
              <a:off x="1302586" y="2819933"/>
              <a:ext cx="9147694" cy="11277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9350" tIns="119350" rIns="119350" bIns="1193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Aplicar</a:t>
              </a:r>
              <a:r>
                <a:rPr lang="en-US" sz="2800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en-US" sz="2800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los</a:t>
              </a:r>
              <a:r>
                <a:rPr lang="en-US" sz="2800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en-US" sz="2800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principios</a:t>
              </a:r>
              <a:r>
                <a:rPr lang="en-US" sz="2800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del “</a:t>
              </a:r>
              <a:r>
                <a:rPr lang="en-US" sz="2800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Contar</a:t>
              </a:r>
              <a:r>
                <a:rPr lang="en-US" sz="2800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” al Proyecto Final. </a:t>
              </a:r>
              <a:endParaRPr sz="28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>
          <a:extLst>
            <a:ext uri="{FF2B5EF4-FFF2-40B4-BE49-F238E27FC236}">
              <a16:creationId xmlns:a16="http://schemas.microsoft.com/office/drawing/2014/main" id="{E3AE527D-8617-3883-2A70-041686E541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30">
            <a:extLst>
              <a:ext uri="{FF2B5EF4-FFF2-40B4-BE49-F238E27FC236}">
                <a16:creationId xmlns:a16="http://schemas.microsoft.com/office/drawing/2014/main" id="{392F3F62-64CA-73D6-1946-3B97B43C4522}"/>
              </a:ext>
            </a:extLst>
          </p:cNvPr>
          <p:cNvSpPr txBox="1"/>
          <p:nvPr/>
        </p:nvSpPr>
        <p:spPr>
          <a:xfrm>
            <a:off x="2270873" y="1124721"/>
            <a:ext cx="718936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Tarea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499" name="Google Shape;499;p30">
            <a:extLst>
              <a:ext uri="{FF2B5EF4-FFF2-40B4-BE49-F238E27FC236}">
                <a16:creationId xmlns:a16="http://schemas.microsoft.com/office/drawing/2014/main" id="{7886A2FB-CC9A-4F33-FC9D-48E766F5B444}"/>
              </a:ext>
            </a:extLst>
          </p:cNvPr>
          <p:cNvCxnSpPr/>
          <p:nvPr/>
        </p:nvCxnSpPr>
        <p:spPr>
          <a:xfrm>
            <a:off x="2270873" y="2303549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01" name="Google Shape;501;p30">
            <a:extLst>
              <a:ext uri="{FF2B5EF4-FFF2-40B4-BE49-F238E27FC236}">
                <a16:creationId xmlns:a16="http://schemas.microsoft.com/office/drawing/2014/main" id="{73C53318-E112-4DCB-07AD-C42843D1D084}"/>
              </a:ext>
            </a:extLst>
          </p:cNvPr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4" name="Google Shape;504;p30">
            <a:extLst>
              <a:ext uri="{FF2B5EF4-FFF2-40B4-BE49-F238E27FC236}">
                <a16:creationId xmlns:a16="http://schemas.microsoft.com/office/drawing/2014/main" id="{83BAF380-EAA0-4257-783D-81634B8903B1}"/>
              </a:ext>
            </a:extLst>
          </p:cNvPr>
          <p:cNvSpPr txBox="1"/>
          <p:nvPr/>
        </p:nvSpPr>
        <p:spPr>
          <a:xfrm>
            <a:off x="2379750" y="2851800"/>
            <a:ext cx="7432500" cy="11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Char char="•"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Ver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el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video para la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lección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8</a:t>
            </a:r>
            <a:endParaRPr sz="1400" b="0" i="0" u="none" strike="noStrike" cap="none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Char char="•"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Leer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Génesis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27:1-29</a:t>
            </a:r>
            <a:endParaRPr sz="3200" b="1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505" name="Google Shape;505;p30" descr="A green bird with leaves&#10;&#10;Description automatically generated">
            <a:extLst>
              <a:ext uri="{FF2B5EF4-FFF2-40B4-BE49-F238E27FC236}">
                <a16:creationId xmlns:a16="http://schemas.microsoft.com/office/drawing/2014/main" id="{7141D981-F666-482B-08F2-B1138CEC5E3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21240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31"/>
          <p:cNvSpPr txBox="1"/>
          <p:nvPr/>
        </p:nvSpPr>
        <p:spPr>
          <a:xfrm>
            <a:off x="3851564" y="719479"/>
            <a:ext cx="7189367" cy="840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60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Bendición</a:t>
            </a:r>
            <a:endParaRPr sz="6000" dirty="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551" name="Google Shape;551;p31"/>
          <p:cNvCxnSpPr/>
          <p:nvPr/>
        </p:nvCxnSpPr>
        <p:spPr>
          <a:xfrm>
            <a:off x="3851564" y="1915622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53" name="Google Shape;553;p31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5" name="Google Shape;555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1819782"/>
            <a:ext cx="3125596" cy="321843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57" name="Google Shape;557;p31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145673C-55E9-1408-6501-2544C59FC768}"/>
              </a:ext>
            </a:extLst>
          </p:cNvPr>
          <p:cNvSpPr txBox="1"/>
          <p:nvPr/>
        </p:nvSpPr>
        <p:spPr>
          <a:xfrm>
            <a:off x="3380509" y="2353193"/>
            <a:ext cx="766042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3600" i="1" u="none" strike="noStrike" kern="12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El </a:t>
            </a:r>
            <a:r>
              <a:rPr lang="en-US" sz="3600" i="1" u="none" strike="noStrike" kern="12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Señor</a:t>
            </a:r>
            <a:r>
              <a:rPr lang="en-US" sz="3600" i="1" u="none" strike="noStrike" kern="12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3600" i="1" u="none" strike="noStrike" kern="12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te</a:t>
            </a:r>
            <a:r>
              <a:rPr lang="en-US" sz="3600" i="1" u="none" strike="noStrike" kern="12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3600" i="1" u="none" strike="noStrike" kern="12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bendiga</a:t>
            </a:r>
            <a:r>
              <a:rPr lang="en-US" sz="3600" i="1" u="none" strike="noStrike" kern="12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US" sz="3600" i="1" u="none" strike="noStrike" kern="12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te</a:t>
            </a:r>
            <a:r>
              <a:rPr lang="en-US" sz="3600" i="1" u="none" strike="noStrike" kern="12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3600" i="1" u="none" strike="noStrike" kern="12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guarde</a:t>
            </a:r>
            <a:r>
              <a:rPr lang="en-US" sz="3600" i="1" u="none" strike="noStrike" kern="12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3600" i="1" u="none" strike="noStrike" kern="12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Haga</a:t>
            </a:r>
            <a:r>
              <a:rPr lang="en-US" sz="3600" i="1" u="none" strike="noStrike" kern="12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3600" i="1" u="none" strike="noStrike" kern="12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el</a:t>
            </a:r>
            <a:r>
              <a:rPr lang="en-US" sz="3600" i="1" u="none" strike="noStrike" kern="12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3600" i="1" u="none" strike="noStrike" kern="12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Señor</a:t>
            </a:r>
            <a:r>
              <a:rPr lang="en-US" sz="3600" i="1" u="none" strike="noStrike" kern="12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3600" i="1" u="none" strike="noStrike" kern="12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resplandecer</a:t>
            </a:r>
            <a:r>
              <a:rPr lang="en-US" sz="3600" i="1" u="none" strike="noStrike" kern="12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3600" i="1" u="none" strike="noStrike" kern="12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su</a:t>
            </a:r>
            <a:r>
              <a:rPr lang="en-US" sz="3600" i="1" u="none" strike="noStrike" kern="12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rostro </a:t>
            </a:r>
            <a:r>
              <a:rPr lang="en-US" sz="3600" i="1" u="none" strike="noStrike" kern="12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sobre</a:t>
            </a:r>
            <a:r>
              <a:rPr lang="en-US" sz="3600" i="1" u="none" strike="noStrike" kern="12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3600" i="1" u="none" strike="noStrike" kern="12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ti</a:t>
            </a:r>
            <a:r>
              <a:rPr lang="en-US" sz="3600" i="1" u="none" strike="noStrike" kern="12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US" sz="3600" i="1" u="none" strike="noStrike" kern="12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tenga</a:t>
            </a:r>
            <a:r>
              <a:rPr lang="en-US" sz="3600" i="1" u="none" strike="noStrike" kern="12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3600" i="1" u="none" strike="noStrike" kern="12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ti</a:t>
            </a:r>
            <a:r>
              <a:rPr lang="en-US" sz="3600" i="1" u="none" strike="noStrike" kern="12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misericordia. Vuelve </a:t>
            </a:r>
            <a:r>
              <a:rPr lang="en-US" sz="3600" i="1" u="none" strike="noStrike" kern="12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el</a:t>
            </a:r>
            <a:r>
              <a:rPr lang="en-US" sz="3600" i="1" u="none" strike="noStrike" kern="12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3600" i="1" u="none" strike="noStrike" kern="12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Señor</a:t>
            </a:r>
            <a:r>
              <a:rPr lang="en-US" sz="3600" i="1" u="none" strike="noStrike" kern="12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3600" i="1" u="none" strike="noStrike" kern="12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su</a:t>
            </a:r>
            <a:r>
              <a:rPr lang="en-US" sz="3600" i="1" u="none" strike="noStrike" kern="12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rostro a </a:t>
            </a:r>
            <a:r>
              <a:rPr lang="en-US" sz="3600" i="1" u="none" strike="noStrike" kern="12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ti</a:t>
            </a:r>
            <a:r>
              <a:rPr lang="en-US" sz="3600" i="1" u="none" strike="noStrike" kern="12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, y </a:t>
            </a:r>
            <a:r>
              <a:rPr lang="en-US" sz="3600" i="1" u="none" strike="noStrike" kern="12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te</a:t>
            </a:r>
            <a:r>
              <a:rPr lang="en-US" sz="3600" i="1" u="none" strike="noStrike" kern="12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3600" i="1" u="none" strike="noStrike" kern="12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conceda</a:t>
            </a:r>
            <a:r>
              <a:rPr lang="en-US" sz="3600" i="1" u="none" strike="noStrike" kern="12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3600" i="1" u="none" strike="noStrike" kern="12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paz</a:t>
            </a:r>
            <a:r>
              <a:rPr lang="en-US" sz="3600" i="1" u="none" strike="noStrike" kern="12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3600" i="1" u="none" strike="noStrike" kern="1200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Amén</a:t>
            </a:r>
            <a:r>
              <a:rPr lang="en-US" sz="3600" i="1" u="none" strike="noStrike" kern="12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3600" i="1" kern="1200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3600" i="1" kern="1200" dirty="0" err="1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Números</a:t>
            </a:r>
            <a:r>
              <a:rPr lang="en-US" sz="3600" i="1" kern="1200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6:24-26)</a:t>
            </a:r>
            <a:endParaRPr lang="es-ES" sz="3600" kern="1200" dirty="0">
              <a:solidFill>
                <a:schemeClr val="tx1">
                  <a:lumMod val="50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8"/>
          <p:cNvSpPr txBox="1"/>
          <p:nvPr/>
        </p:nvSpPr>
        <p:spPr>
          <a:xfrm>
            <a:off x="2368672" y="466248"/>
            <a:ext cx="7189367" cy="840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CAPTAR </a:t>
            </a:r>
            <a:r>
              <a:rPr lang="en-US" sz="3600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(</a:t>
            </a:r>
            <a:r>
              <a:rPr lang="en-US" sz="3600" dirty="0" err="1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Génesis</a:t>
            </a:r>
            <a:r>
              <a:rPr lang="en-US" sz="3600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 22:1-19) </a:t>
            </a:r>
            <a:endParaRPr sz="3600" dirty="0">
              <a:solidFill>
                <a:schemeClr val="tx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95" name="Google Shape;195;p8"/>
          <p:cNvCxnSpPr/>
          <p:nvPr/>
        </p:nvCxnSpPr>
        <p:spPr>
          <a:xfrm>
            <a:off x="2368672" y="1464053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6" name="Google Shape;196;p8"/>
          <p:cNvSpPr txBox="1"/>
          <p:nvPr/>
        </p:nvSpPr>
        <p:spPr>
          <a:xfrm>
            <a:off x="1821060" y="2565546"/>
            <a:ext cx="9910953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 b="1" dirty="0">
                <a:latin typeface="Calibri" panose="020F0502020204030204" pitchFamily="34" charset="0"/>
                <a:ea typeface="Times New Roman" panose="02020603050405020304" pitchFamily="18" charset="0"/>
              </a:rPr>
              <a:t>Hemos avanzado</a:t>
            </a:r>
            <a:r>
              <a:rPr lang="es-ES" sz="3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casi diez capítulos.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ES" sz="3600" b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 b="1" dirty="0">
                <a:latin typeface="Calibri" panose="020F0502020204030204" pitchFamily="34" charset="0"/>
                <a:ea typeface="Times New Roman" panose="02020603050405020304" pitchFamily="18" charset="0"/>
              </a:rPr>
              <a:t>Escriba </a:t>
            </a:r>
            <a:r>
              <a:rPr lang="es-ES" sz="3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un título de </a:t>
            </a:r>
            <a:r>
              <a:rPr lang="es-ES" sz="3600" b="1" dirty="0">
                <a:latin typeface="Calibri" panose="020F0502020204030204" pitchFamily="34" charset="0"/>
                <a:ea typeface="Times New Roman" panose="02020603050405020304" pitchFamily="18" charset="0"/>
              </a:rPr>
              <a:t>diez</a:t>
            </a:r>
            <a:r>
              <a:rPr lang="es-ES" sz="3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palabras o menos </a:t>
            </a:r>
            <a:r>
              <a:rPr lang="es-ES" sz="3600" b="1" dirty="0">
                <a:latin typeface="Calibri" panose="020F0502020204030204" pitchFamily="34" charset="0"/>
                <a:ea typeface="Times New Roman" panose="02020603050405020304" pitchFamily="18" charset="0"/>
              </a:rPr>
              <a:t>que resuma lo </a:t>
            </a:r>
            <a:r>
              <a:rPr lang="es-ES" sz="3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sucedido en cada uno de los capítulos 13-21 de Génesis.</a:t>
            </a:r>
            <a:r>
              <a:rPr lang="es-ES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sz="36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8" name="Google Shape;198;p8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p8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32978" y="325439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nesis 13 :Conflict and Separation: – only savior jesus">
            <a:extLst>
              <a:ext uri="{FF2B5EF4-FFF2-40B4-BE49-F238E27FC236}">
                <a16:creationId xmlns:a16="http://schemas.microsoft.com/office/drawing/2014/main" id="{B53B2C4E-D5C8-227D-29E5-3394EED07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547" y="166051"/>
            <a:ext cx="5075698" cy="652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0561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862EAF-9BC4-8FAF-066C-1B4CC6C8D7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nesis 13 :Conflict and Separation: – only savior jesus">
            <a:extLst>
              <a:ext uri="{FF2B5EF4-FFF2-40B4-BE49-F238E27FC236}">
                <a16:creationId xmlns:a16="http://schemas.microsoft.com/office/drawing/2014/main" id="{6A591EA5-0BAF-7829-7634-13046D7C6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89" y="409399"/>
            <a:ext cx="2348579" cy="301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37DAA2DE-3C60-FB26-BE2A-5336B9CF9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09399"/>
            <a:ext cx="5142270" cy="610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068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02D4B5-C57C-AACF-3399-26C5C52957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nesis 13 :Conflict and Separation: – only savior jesus">
            <a:extLst>
              <a:ext uri="{FF2B5EF4-FFF2-40B4-BE49-F238E27FC236}">
                <a16:creationId xmlns:a16="http://schemas.microsoft.com/office/drawing/2014/main" id="{A60C2F4F-D6E9-BAEE-1AC5-664EBE218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89" y="409399"/>
            <a:ext cx="2348579" cy="301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8E685B2E-9780-F550-F7E8-355B2E330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739" y="409399"/>
            <a:ext cx="2543433" cy="301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Genesis 15:1-6, God's Promise to Abraham - Toward a Sane Faith - Kevin  Ruffcorn Ministries">
            <a:extLst>
              <a:ext uri="{FF2B5EF4-FFF2-40B4-BE49-F238E27FC236}">
                <a16:creationId xmlns:a16="http://schemas.microsoft.com/office/drawing/2014/main" id="{ADC62F4D-397C-82BC-3CBA-78DA980799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6" r="42418" b="3806"/>
          <a:stretch/>
        </p:blipFill>
        <p:spPr bwMode="auto">
          <a:xfrm>
            <a:off x="6096000" y="682894"/>
            <a:ext cx="5701033" cy="549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0797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B50C12-2595-F260-A75A-7172EABBBE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nesis 13 :Conflict and Separation: – only savior jesus">
            <a:extLst>
              <a:ext uri="{FF2B5EF4-FFF2-40B4-BE49-F238E27FC236}">
                <a16:creationId xmlns:a16="http://schemas.microsoft.com/office/drawing/2014/main" id="{FF604534-E6D2-813A-AE88-E0949FF5B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89" y="409399"/>
            <a:ext cx="2348579" cy="301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01C9F06B-6E09-6888-D26C-B68338636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739" y="409399"/>
            <a:ext cx="2543433" cy="301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Genesis 15:1-6, God's Promise to Abraham - Toward a Sane Faith - Kevin  Ruffcorn Ministries">
            <a:extLst>
              <a:ext uri="{FF2B5EF4-FFF2-40B4-BE49-F238E27FC236}">
                <a16:creationId xmlns:a16="http://schemas.microsoft.com/office/drawing/2014/main" id="{FB756B8C-5B91-A1E5-D928-15F3F187A6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6" r="42418" b="3806"/>
          <a:stretch/>
        </p:blipFill>
        <p:spPr bwMode="auto">
          <a:xfrm>
            <a:off x="528690" y="3702495"/>
            <a:ext cx="2372242" cy="228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Genesis 16: Hagar Sent Away">
            <a:extLst>
              <a:ext uri="{FF2B5EF4-FFF2-40B4-BE49-F238E27FC236}">
                <a16:creationId xmlns:a16="http://schemas.microsoft.com/office/drawing/2014/main" id="{D6268DE5-4F6B-5B1E-58E4-79226EAC6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830" y="409398"/>
            <a:ext cx="5157480" cy="621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7511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A98D1A91E88F4EA07A1308032786DE" ma:contentTypeVersion="16" ma:contentTypeDescription="Create a new document." ma:contentTypeScope="" ma:versionID="528d4abdfed62182a15219007de94394">
  <xsd:schema xmlns:xsd="http://www.w3.org/2001/XMLSchema" xmlns:xs="http://www.w3.org/2001/XMLSchema" xmlns:p="http://schemas.microsoft.com/office/2006/metadata/properties" xmlns:ns2="38896d1c-d48b-47b1-97a9-761dcde349b0" xmlns:ns3="5cd1452d-5967-4622-9749-a306807ee3c9" xmlns:ns4="9d1aa794-ada9-4a3e-9c2a-189f245fcbb8" targetNamespace="http://schemas.microsoft.com/office/2006/metadata/properties" ma:root="true" ma:fieldsID="9b3071a435ac648780a377dfdc812ecc" ns2:_="" ns3:_="" ns4:_="">
    <xsd:import namespace="38896d1c-d48b-47b1-97a9-761dcde349b0"/>
    <xsd:import namespace="5cd1452d-5967-4622-9749-a306807ee3c9"/>
    <xsd:import namespace="9d1aa794-ada9-4a3e-9c2a-189f245fcbb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CR" minOccurs="0"/>
                <xsd:element ref="ns2:Doc_x002e__x0023_" minOccurs="0"/>
                <xsd:element ref="ns2:lcf76f155ced4ddcb4097134ff3c332f" minOccurs="0"/>
                <xsd:element ref="ns4:TaxCatchAll" minOccurs="0"/>
                <xsd:element ref="ns2:MediaServiceSearchProperties" minOccurs="0"/>
                <xsd:element ref="ns2:MediaServiceObjectDetectorVersions" minOccurs="0"/>
                <xsd:element ref="ns2:MediaLengthInSecond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896d1c-d48b-47b1-97a9-761dcde349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Doc_x002e__x0023_" ma:index="14" nillable="true" ma:displayName="Doc Number" ma:decimals="3" ma:format="Dropdown" ma:indexed="true" ma:internalName="Doc_x002e__x0023_" ma:percentage="FALSE">
      <xsd:simpleType>
        <xsd:restriction base="dms:Number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d50e1b83-9df9-4a26-aedb-ff3d8b0dda6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d1452d-5967-4622-9749-a306807ee3c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1aa794-ada9-4a3e-9c2a-189f245fcbb8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245bd596-0f8a-4080-98bd-aff5be4fd504}" ma:internalName="TaxCatchAll" ma:showField="CatchAllData" ma:web="5cd1452d-5967-4622-9749-a306807ee3c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_x002e__x0023_ xmlns="38896d1c-d48b-47b1-97a9-761dcde349b0" xsi:nil="true"/>
    <lcf76f155ced4ddcb4097134ff3c332f xmlns="38896d1c-d48b-47b1-97a9-761dcde349b0">
      <Terms xmlns="http://schemas.microsoft.com/office/infopath/2007/PartnerControls"/>
    </lcf76f155ced4ddcb4097134ff3c332f>
    <TaxCatchAll xmlns="9d1aa794-ada9-4a3e-9c2a-189f245fcbb8" xsi:nil="true"/>
  </documentManagement>
</p:properties>
</file>

<file path=customXml/itemProps1.xml><?xml version="1.0" encoding="utf-8"?>
<ds:datastoreItem xmlns:ds="http://schemas.openxmlformats.org/officeDocument/2006/customXml" ds:itemID="{1C1AE241-D15B-47A4-ADAF-FAD1C2E7AE16}"/>
</file>

<file path=customXml/itemProps2.xml><?xml version="1.0" encoding="utf-8"?>
<ds:datastoreItem xmlns:ds="http://schemas.openxmlformats.org/officeDocument/2006/customXml" ds:itemID="{35940BB6-9ED2-4742-8B19-03FEACBFD18A}"/>
</file>

<file path=customXml/itemProps3.xml><?xml version="1.0" encoding="utf-8"?>
<ds:datastoreItem xmlns:ds="http://schemas.openxmlformats.org/officeDocument/2006/customXml" ds:itemID="{E30CFD49-DD7D-4CD5-8FB7-AD24429EE5AD}"/>
</file>

<file path=docProps/app.xml><?xml version="1.0" encoding="utf-8"?>
<Properties xmlns="http://schemas.openxmlformats.org/officeDocument/2006/extended-properties" xmlns:vt="http://schemas.openxmlformats.org/officeDocument/2006/docPropsVTypes">
  <TotalTime>5546</TotalTime>
  <Words>4345</Words>
  <Application>Microsoft Macintosh PowerPoint</Application>
  <PresentationFormat>Widescreen</PresentationFormat>
  <Paragraphs>390</Paragraphs>
  <Slides>41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9" baseType="lpstr">
      <vt:lpstr>Courier New</vt:lpstr>
      <vt:lpstr>Symbol</vt:lpstr>
      <vt:lpstr>Arial</vt:lpstr>
      <vt:lpstr>-webkit-standard</vt:lpstr>
      <vt:lpstr>Lato</vt:lpstr>
      <vt:lpstr>Times New Roman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Michele Pfeifer</dc:creator>
  <cp:lastModifiedBy>Elise Gross</cp:lastModifiedBy>
  <cp:revision>191</cp:revision>
  <dcterms:created xsi:type="dcterms:W3CDTF">2023-11-29T19:33:05Z</dcterms:created>
  <dcterms:modified xsi:type="dcterms:W3CDTF">2025-11-10T15:54:50Z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0x0101000CA98D1A91E88F4EA07A1308032786DE</vt:lpwstr>
  </property>
</Properties>
</file>