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sldIdLst>
    <p:sldId id="256" r:id="rId5"/>
    <p:sldId id="257" r:id="rId6"/>
    <p:sldId id="258" r:id="rId7"/>
    <p:sldId id="260" r:id="rId8"/>
    <p:sldId id="263" r:id="rId9"/>
    <p:sldId id="332" r:id="rId10"/>
    <p:sldId id="274" r:id="rId11"/>
    <p:sldId id="333" r:id="rId12"/>
    <p:sldId id="334" r:id="rId13"/>
    <p:sldId id="335" r:id="rId14"/>
    <p:sldId id="336" r:id="rId15"/>
    <p:sldId id="337" r:id="rId16"/>
    <p:sldId id="338" r:id="rId17"/>
    <p:sldId id="339" r:id="rId18"/>
    <p:sldId id="340" r:id="rId19"/>
    <p:sldId id="341" r:id="rId20"/>
    <p:sldId id="343" r:id="rId21"/>
    <p:sldId id="342" r:id="rId22"/>
    <p:sldId id="319" r:id="rId23"/>
    <p:sldId id="262" r:id="rId24"/>
    <p:sldId id="288" r:id="rId25"/>
    <p:sldId id="344" r:id="rId26"/>
    <p:sldId id="264" r:id="rId27"/>
    <p:sldId id="306" r:id="rId28"/>
    <p:sldId id="331" r:id="rId29"/>
    <p:sldId id="266" r:id="rId30"/>
    <p:sldId id="267" r:id="rId31"/>
    <p:sldId id="278" r:id="rId32"/>
    <p:sldId id="313" r:id="rId33"/>
    <p:sldId id="345" r:id="rId34"/>
    <p:sldId id="286" r:id="rId35"/>
    <p:sldId id="346" r:id="rId36"/>
    <p:sldId id="285" r:id="rId37"/>
    <p:sldId id="287" r:id="rId38"/>
    <p:sldId id="28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8443"/>
    <a:srgbClr val="5F3913"/>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366" autoAdjust="0"/>
    <p:restoredTop sz="65762" autoAdjust="0"/>
  </p:normalViewPr>
  <p:slideViewPr>
    <p:cSldViewPr snapToGrid="0">
      <p:cViewPr varScale="1">
        <p:scale>
          <a:sx n="72" d="100"/>
          <a:sy n="72" d="100"/>
        </p:scale>
        <p:origin x="1272" y="78"/>
      </p:cViewPr>
      <p:guideLst/>
    </p:cSldViewPr>
  </p:slideViewPr>
  <p:notesTextViewPr>
    <p:cViewPr>
      <p:scale>
        <a:sx n="1" d="1"/>
        <a:sy n="1" d="1"/>
      </p:scale>
      <p:origin x="0" y="0"/>
    </p:cViewPr>
  </p:notesTextViewPr>
  <p:sorterViewPr>
    <p:cViewPr varScale="1">
      <p:scale>
        <a:sx n="1" d="1"/>
        <a:sy n="1" d="1"/>
      </p:scale>
      <p:origin x="0" y="-14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920166-486D-4A91-A14D-0F5886A2BE21}" type="datetimeFigureOut">
              <a:rPr lang="en-US" smtClean="0"/>
              <a:t>5/29/2023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5E2035-59E8-4149-BD1B-827783978824}" type="slidenum">
              <a:rPr lang="en-US" smtClean="0"/>
              <a:t>‹#›</a:t>
            </a:fld>
            <a:endParaRPr lang="en-US"/>
          </a:p>
        </p:txBody>
      </p:sp>
    </p:spTree>
    <p:extLst>
      <p:ext uri="{BB962C8B-B14F-4D97-AF65-F5344CB8AC3E}">
        <p14:creationId xmlns:p14="http://schemas.microsoft.com/office/powerpoint/2010/main" val="1384287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13</a:t>
            </a:fld>
            <a:endParaRPr lang="en-US"/>
          </a:p>
        </p:txBody>
      </p:sp>
    </p:spTree>
    <p:extLst>
      <p:ext uri="{BB962C8B-B14F-4D97-AF65-F5344CB8AC3E}">
        <p14:creationId xmlns:p14="http://schemas.microsoft.com/office/powerpoint/2010/main" val="587959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14</a:t>
            </a:fld>
            <a:endParaRPr lang="en-US"/>
          </a:p>
        </p:txBody>
      </p:sp>
    </p:spTree>
    <p:extLst>
      <p:ext uri="{BB962C8B-B14F-4D97-AF65-F5344CB8AC3E}">
        <p14:creationId xmlns:p14="http://schemas.microsoft.com/office/powerpoint/2010/main" val="18477767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15</a:t>
            </a:fld>
            <a:endParaRPr lang="en-US"/>
          </a:p>
        </p:txBody>
      </p:sp>
    </p:spTree>
    <p:extLst>
      <p:ext uri="{BB962C8B-B14F-4D97-AF65-F5344CB8AC3E}">
        <p14:creationId xmlns:p14="http://schemas.microsoft.com/office/powerpoint/2010/main" val="21296118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16</a:t>
            </a:fld>
            <a:endParaRPr lang="en-US"/>
          </a:p>
        </p:txBody>
      </p:sp>
    </p:spTree>
    <p:extLst>
      <p:ext uri="{BB962C8B-B14F-4D97-AF65-F5344CB8AC3E}">
        <p14:creationId xmlns:p14="http://schemas.microsoft.com/office/powerpoint/2010/main" val="2830299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El profesor puede elegir uno o dos de los siguientes versículos para estudiar en clase también y animar a los estudiantes en su tiempo libre a estudiar el resto. El punto de compartir estas referencias es: Existe un apoyo bíblico abrumador para la enseñanza de que somos justificados solo por la fe.</a:t>
            </a:r>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17</a:t>
            </a:fld>
            <a:endParaRPr lang="en-US"/>
          </a:p>
        </p:txBody>
      </p:sp>
    </p:spTree>
    <p:extLst>
      <p:ext uri="{BB962C8B-B14F-4D97-AF65-F5344CB8AC3E}">
        <p14:creationId xmlns:p14="http://schemas.microsoft.com/office/powerpoint/2010/main" val="14989883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18</a:t>
            </a:fld>
            <a:endParaRPr lang="en-US"/>
          </a:p>
        </p:txBody>
      </p:sp>
    </p:spTree>
    <p:extLst>
      <p:ext uri="{BB962C8B-B14F-4D97-AF65-F5344CB8AC3E}">
        <p14:creationId xmlns:p14="http://schemas.microsoft.com/office/powerpoint/2010/main" val="37867906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¿Cuál es más bíblico? En Academia Cristo, nos identificamos con la segunda cita, porque creemos que la Biblia enseña que somos justificados solo por la fe, aparte de las obras. Hacemos buenas obras por amor y gratitud por el don de la salvación.</a:t>
            </a:r>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19</a:t>
            </a:fld>
            <a:endParaRPr lang="en-US"/>
          </a:p>
        </p:txBody>
      </p:sp>
    </p:spTree>
    <p:extLst>
      <p:ext uri="{BB962C8B-B14F-4D97-AF65-F5344CB8AC3E}">
        <p14:creationId xmlns:p14="http://schemas.microsoft.com/office/powerpoint/2010/main" val="3508836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20</a:t>
            </a:fld>
            <a:endParaRPr lang="en-US"/>
          </a:p>
        </p:txBody>
      </p:sp>
    </p:spTree>
    <p:extLst>
      <p:ext uri="{BB962C8B-B14F-4D97-AF65-F5344CB8AC3E}">
        <p14:creationId xmlns:p14="http://schemas.microsoft.com/office/powerpoint/2010/main" val="39569510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277495" lvl="0" indent="0" algn="l" rtl="0">
              <a:lnSpc>
                <a:spcPct val="107000"/>
              </a:lnSpc>
              <a:spcAft>
                <a:spcPts val="0"/>
              </a:spcAft>
              <a:buSzPts val="1100"/>
              <a:buFont typeface="Calibri" panose="020F0502020204030204" pitchFamily="34" charset="0"/>
              <a:buNone/>
              <a:tabLst>
                <a:tab pos="1193165" algn="l"/>
              </a:tabLst>
            </a:pPr>
            <a:endParaRPr lang="en-US" sz="1100" spc="-5"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955E2035-59E8-4149-BD1B-827783978824}" type="slidenum">
              <a:rPr lang="en-US" smtClean="0"/>
              <a:t>21</a:t>
            </a:fld>
            <a:endParaRPr lang="en-US"/>
          </a:p>
        </p:txBody>
      </p:sp>
    </p:spTree>
    <p:extLst>
      <p:ext uri="{BB962C8B-B14F-4D97-AF65-F5344CB8AC3E}">
        <p14:creationId xmlns:p14="http://schemas.microsoft.com/office/powerpoint/2010/main" val="38014392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277495" lvl="0" indent="0" algn="l" rtl="0">
              <a:lnSpc>
                <a:spcPct val="107000"/>
              </a:lnSpc>
              <a:spcAft>
                <a:spcPts val="0"/>
              </a:spcAft>
              <a:buSzPts val="1100"/>
              <a:buFont typeface="Calibri" panose="020F0502020204030204" pitchFamily="34" charset="0"/>
              <a:buNone/>
              <a:tabLst>
                <a:tab pos="1193165" algn="l"/>
              </a:tabLst>
            </a:pPr>
            <a:endParaRPr lang="en-US" sz="1100" spc="-5"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955E2035-59E8-4149-BD1B-827783978824}" type="slidenum">
              <a:rPr lang="en-US" smtClean="0"/>
              <a:t>22</a:t>
            </a:fld>
            <a:endParaRPr lang="en-US"/>
          </a:p>
        </p:txBody>
      </p:sp>
    </p:spTree>
    <p:extLst>
      <p:ext uri="{BB962C8B-B14F-4D97-AF65-F5344CB8AC3E}">
        <p14:creationId xmlns:p14="http://schemas.microsoft.com/office/powerpoint/2010/main" val="2521006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r>
              <a:rPr lang="es-ES" dirty="0"/>
              <a:t>a. Hay muchas “identidades” espirituales – sistemas de creencias – en el cristianismo de hoy. Muchos de ustedes vienen de iglesias que tienen alguna de estos y está bien. Algunos de ustedes no tienen una iglesia o solo están iniciando a aprender la Biblia.  ¡Eso está bien, también! En este curso, queremos usar la biblia para ayudarle a entender lo que usted cree y por qué.  </a:t>
            </a:r>
          </a:p>
          <a:p>
            <a:r>
              <a:rPr lang="es-ES" dirty="0"/>
              <a:t>b. En Academia Cristo, nuestra identidad espiritual es Luterana Confesional. Más adelante en este curso, le explicaremos lo que significa, y si quiere unirse a nosotros, le damos la bienvenida. Sin embargo, la meta de este curso es presentar lo que dice la Biblia, comparar esto con lo que enseñan las iglesias, y permitirle identificar por sí mismo con cual grupo unirse.</a:t>
            </a:r>
          </a:p>
          <a:p>
            <a:r>
              <a:rPr lang="es-ES" dirty="0"/>
              <a:t>c. En resumen: queremos ayudarle a tener una identidad espiritual basada únicamente en lo que dice la Palabra de Dios, porque la Palabra de Dios es la verdad.</a:t>
            </a:r>
          </a:p>
          <a:p>
            <a:pPr marL="0" lvl="0" indent="0" algn="l" rtl="0">
              <a:spcBef>
                <a:spcPts val="0"/>
              </a:spcBef>
              <a:spcAft>
                <a:spcPts val="0"/>
              </a:spcAft>
              <a:buNone/>
            </a:pPr>
            <a:endParaRPr lang="en-US" dirty="0"/>
          </a:p>
        </p:txBody>
      </p:sp>
      <p:sp>
        <p:nvSpPr>
          <p:cNvPr id="156" name="Google Shape;156;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23</a:t>
            </a:fld>
            <a:endParaRPr lang="en-US"/>
          </a:p>
        </p:txBody>
      </p:sp>
    </p:spTree>
    <p:extLst>
      <p:ext uri="{BB962C8B-B14F-4D97-AF65-F5344CB8AC3E}">
        <p14:creationId xmlns:p14="http://schemas.microsoft.com/office/powerpoint/2010/main" val="2589879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14400" marR="0" lvl="2" indent="0" algn="just">
              <a:spcBef>
                <a:spcPts val="0"/>
              </a:spcBef>
              <a:spcAft>
                <a:spcPts val="0"/>
              </a:spcAft>
              <a:buFont typeface="+mj-lt"/>
              <a:buNone/>
            </a:pPr>
            <a:endParaRPr lang="es-ES" sz="1800" dirty="0">
              <a:effectLst/>
              <a:latin typeface="Calibri" panose="020F0502020204030204" pitchFamily="34" charset="0"/>
              <a:ea typeface="Calibri" panose="020F0502020204030204" pitchFamily="34" charset="0"/>
            </a:endParaRPr>
          </a:p>
          <a:p>
            <a:pPr marL="0" marR="0" lvl="0" indent="0" algn="just">
              <a:spcBef>
                <a:spcPts val="0"/>
              </a:spcBef>
              <a:spcAft>
                <a:spcPts val="0"/>
              </a:spcAft>
              <a:buFont typeface="+mj-lt"/>
              <a:buNone/>
            </a:pPr>
            <a:r>
              <a:rPr lang="es-ES" sz="1800" dirty="0">
                <a:effectLst/>
                <a:latin typeface="Calibri" panose="020F0502020204030204" pitchFamily="34" charset="0"/>
                <a:ea typeface="Calibri" panose="020F0502020204030204" pitchFamily="34" charset="0"/>
              </a:rPr>
              <a:t>La falsa enseñanza de que la salvación depende de nuestras obras es tan antigua como el pecado mismo. En el Jardín del Edén, inmediatamente después de caer en pecado, vemos a Adán y Eva tratando de salvarse a sí mismos, primero corriendo y escondiéndose, luego tratando de culpar a otro por su pecado.</a:t>
            </a:r>
            <a:endParaRPr lang="en-US" sz="1800" dirty="0">
              <a:effectLst/>
              <a:latin typeface="Calibri" panose="020F0502020204030204" pitchFamily="34" charset="0"/>
              <a:ea typeface="Calibri" panose="020F0502020204030204" pitchFamily="34" charset="0"/>
            </a:endParaRPr>
          </a:p>
          <a:p>
            <a:pPr marL="914400" marR="0" lvl="2" indent="0" algn="just">
              <a:spcBef>
                <a:spcPts val="0"/>
              </a:spcBef>
              <a:spcAft>
                <a:spcPts val="0"/>
              </a:spcAft>
              <a:buFont typeface="+mj-lt"/>
              <a:buNone/>
            </a:pPr>
            <a:endParaRPr lang="en-US" sz="1800" dirty="0">
              <a:effectLst/>
              <a:latin typeface="Calibri" panose="020F0502020204030204" pitchFamily="34" charset="0"/>
              <a:ea typeface="Calibri" panose="020F0502020204030204" pitchFamily="34" charset="0"/>
            </a:endParaRPr>
          </a:p>
          <a:p>
            <a:pPr marL="0" marR="0" lvl="0" indent="0" algn="just">
              <a:spcBef>
                <a:spcPts val="0"/>
              </a:spcBef>
              <a:spcAft>
                <a:spcPts val="0"/>
              </a:spcAft>
              <a:buFont typeface="+mj-lt"/>
              <a:buNone/>
            </a:pPr>
            <a:r>
              <a:rPr lang="es-ES" sz="1800" dirty="0">
                <a:effectLst/>
                <a:latin typeface="Calibri" panose="020F0502020204030204" pitchFamily="34" charset="0"/>
                <a:ea typeface="Calibri" panose="020F0502020204030204" pitchFamily="34" charset="0"/>
              </a:rPr>
              <a:t>A partir de ese momento, nacemos pecadores como ellos. Y parte de nuestra naturaleza pecaminosa es que, como ellos, pensamos que podemos salvarnos por nuestras obras. Si nos fijamos en todas las religiones del mundo, con la excepción del cristianismo, esto es lo que tienen en común: El hombre es su propio salvador. El cristianismo es único, porque sólo él enseña que la salvación es 100% obra de otro, de Jesús.</a:t>
            </a:r>
            <a:endParaRPr lang="en-US" sz="1800" dirty="0">
              <a:effectLst/>
              <a:latin typeface="Calibri" panose="020F0502020204030204" pitchFamily="34" charset="0"/>
              <a:ea typeface="Calibri" panose="020F0502020204030204" pitchFamily="34" charset="0"/>
            </a:endParaRPr>
          </a:p>
          <a:p>
            <a:pPr marL="914400" marR="0" lvl="2" indent="0" algn="just">
              <a:spcBef>
                <a:spcPts val="0"/>
              </a:spcBef>
              <a:spcAft>
                <a:spcPts val="0"/>
              </a:spcAft>
              <a:buFont typeface="+mj-lt"/>
              <a:buNone/>
            </a:pPr>
            <a:endParaRPr lang="es-ES" sz="1800" dirty="0">
              <a:effectLst/>
              <a:latin typeface="Calibri" panose="020F0502020204030204" pitchFamily="34" charset="0"/>
              <a:ea typeface="Calibri" panose="020F0502020204030204" pitchFamily="34" charset="0"/>
            </a:endParaRPr>
          </a:p>
          <a:p>
            <a:pPr marL="0" marR="0" lvl="0" indent="0" algn="just">
              <a:spcBef>
                <a:spcPts val="0"/>
              </a:spcBef>
              <a:spcAft>
                <a:spcPts val="0"/>
              </a:spcAft>
              <a:buFont typeface="+mj-lt"/>
              <a:buNone/>
            </a:pPr>
            <a:r>
              <a:rPr lang="es-ES" sz="1800" dirty="0">
                <a:effectLst/>
                <a:latin typeface="Calibri" panose="020F0502020204030204" pitchFamily="34" charset="0"/>
                <a:ea typeface="Calibri" panose="020F0502020204030204" pitchFamily="34" charset="0"/>
              </a:rPr>
              <a:t>En tiempos de Jesús, los fariseos eran los principales defensores de la salvación por obras.</a:t>
            </a:r>
            <a:endParaRPr lang="en-US" sz="1800" dirty="0">
              <a:effectLst/>
              <a:latin typeface="Calibri" panose="020F0502020204030204" pitchFamily="34" charset="0"/>
              <a:ea typeface="Calibri" panose="020F0502020204030204" pitchFamily="34" charset="0"/>
            </a:endParaRPr>
          </a:p>
          <a:p>
            <a:pPr marL="914400" marR="0" lvl="2" indent="0" algn="just">
              <a:spcBef>
                <a:spcPts val="0"/>
              </a:spcBef>
              <a:spcAft>
                <a:spcPts val="0"/>
              </a:spcAft>
              <a:buFont typeface="+mj-lt"/>
              <a:buNone/>
            </a:pPr>
            <a:endParaRPr lang="es-ES" sz="1800" dirty="0">
              <a:effectLst/>
              <a:latin typeface="Calibri" panose="020F0502020204030204" pitchFamily="34" charset="0"/>
              <a:ea typeface="Calibri" panose="020F0502020204030204" pitchFamily="34" charset="0"/>
            </a:endParaRPr>
          </a:p>
          <a:p>
            <a:pPr marL="0" marR="0" lvl="0" indent="0" algn="just">
              <a:spcBef>
                <a:spcPts val="0"/>
              </a:spcBef>
              <a:spcAft>
                <a:spcPts val="0"/>
              </a:spcAft>
              <a:buFont typeface="+mj-lt"/>
              <a:buNone/>
            </a:pPr>
            <a:r>
              <a:rPr lang="es-ES" sz="1800" dirty="0">
                <a:effectLst/>
                <a:latin typeface="Calibri" panose="020F0502020204030204" pitchFamily="34" charset="0"/>
                <a:ea typeface="Calibri" panose="020F0502020204030204" pitchFamily="34" charset="0"/>
              </a:rPr>
              <a:t>Desafortunadamente, el diablo también ha corrompido al cristianismo con la idea de que el hombre debe participar en su salvación. En la iglesia cristiana primitiva hubo falsos profetas conocidos como judaizantes. Decían que la fe sola en Cristo no era suficiente para la salvación. Además de la fe, uno también debía guardar las Leyes Ceremoniales que habían sido parte de la fe judía desde la época de Moisés. Pablo escribió su carta a los Gálatas para condenar esta herejía.</a:t>
            </a: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955E2035-59E8-4149-BD1B-827783978824}" type="slidenum">
              <a:rPr lang="en-US" smtClean="0"/>
              <a:t>24</a:t>
            </a:fld>
            <a:endParaRPr lang="en-US"/>
          </a:p>
        </p:txBody>
      </p:sp>
    </p:spTree>
    <p:extLst>
      <p:ext uri="{BB962C8B-B14F-4D97-AF65-F5344CB8AC3E}">
        <p14:creationId xmlns:p14="http://schemas.microsoft.com/office/powerpoint/2010/main" val="24427082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a:spcBef>
                <a:spcPts val="0"/>
              </a:spcBef>
              <a:spcAft>
                <a:spcPts val="0"/>
              </a:spcAft>
              <a:buFont typeface="+mj-lt"/>
              <a:buNone/>
            </a:pPr>
            <a:r>
              <a:rPr lang="es-ES" sz="1800" dirty="0">
                <a:effectLst/>
                <a:latin typeface="Calibri" panose="020F0502020204030204" pitchFamily="34" charset="0"/>
                <a:ea typeface="Calibri" panose="020F0502020204030204" pitchFamily="34" charset="0"/>
              </a:rPr>
              <a:t>Desafortunadamente, no mucho después de la muerte de los apóstoles, la mentira de que la salvación depende en parte de nuestras obras también prevaleció en la Iglesia Católica Romana.</a:t>
            </a:r>
            <a:r>
              <a:rPr lang="es-ES" sz="1800" dirty="0">
                <a:solidFill>
                  <a:srgbClr val="000000"/>
                </a:solidFill>
                <a:effectLst/>
                <a:latin typeface="Calibri" panose="020F0502020204030204" pitchFamily="34" charset="0"/>
                <a:ea typeface="Calibri" panose="020F0502020204030204" pitchFamily="34" charset="0"/>
              </a:rPr>
              <a:t> </a:t>
            </a:r>
          </a:p>
          <a:p>
            <a:pPr marL="914400" marR="0" lvl="2" indent="0" algn="just">
              <a:spcBef>
                <a:spcPts val="0"/>
              </a:spcBef>
              <a:spcAft>
                <a:spcPts val="0"/>
              </a:spcAft>
              <a:buFont typeface="+mj-lt"/>
              <a:buNone/>
            </a:pPr>
            <a:endParaRPr lang="en-US" sz="1800" dirty="0">
              <a:effectLst/>
              <a:latin typeface="Calibri" panose="020F0502020204030204" pitchFamily="34" charset="0"/>
              <a:ea typeface="Calibri" panose="020F0502020204030204" pitchFamily="34" charset="0"/>
            </a:endParaRPr>
          </a:p>
          <a:p>
            <a:pPr marL="0" marR="0" lvl="0" indent="0" algn="just">
              <a:spcBef>
                <a:spcPts val="0"/>
              </a:spcBef>
              <a:spcAft>
                <a:spcPts val="0"/>
              </a:spcAft>
              <a:buFont typeface="+mj-lt"/>
              <a:buNone/>
            </a:pPr>
            <a:r>
              <a:rPr lang="es-ES" sz="1800" dirty="0">
                <a:effectLst/>
                <a:latin typeface="Calibri" panose="020F0502020204030204" pitchFamily="34" charset="0"/>
                <a:ea typeface="Calibri" panose="020F0502020204030204" pitchFamily="34" charset="0"/>
              </a:rPr>
              <a:t>El diablo sabe que esta verdad, la salvación solo por la fe en Cristo solo, es la verdad central de la Biblia y de la cual depende nuestra salvación. Por eso siempre está tratando de hacernos caer en una salvación por obras, en formas sutiles y no tan sutiles. Lamentablemente, también ha tenido mucho éxito en muchas iglesias protestantes. Evalúe las siguientes frases comúnmente usadas en algunos círculos protestantes. ¿Cómo muestran el peligro de caer en la salvación por las obras? Dé a los estudiantes tiempo para responder, en clase o en grupos pequeños. Entonces, siéntase libre de agregar lo siguiente.</a:t>
            </a:r>
          </a:p>
          <a:p>
            <a:pPr marL="914400" marR="0" lvl="2" indent="0" algn="just">
              <a:spcBef>
                <a:spcPts val="0"/>
              </a:spcBef>
              <a:spcAft>
                <a:spcPts val="0"/>
              </a:spcAft>
              <a:buFont typeface="+mj-lt"/>
              <a:buNone/>
            </a:pPr>
            <a:endParaRPr lang="en-US" sz="1800" dirty="0">
              <a:effectLst/>
              <a:latin typeface="Calibri" panose="020F0502020204030204" pitchFamily="34" charset="0"/>
              <a:ea typeface="Calibri" panose="020F0502020204030204" pitchFamily="34" charset="0"/>
            </a:endParaRPr>
          </a:p>
          <a:p>
            <a:pPr marL="0" marR="0" lvl="0" indent="0" algn="just">
              <a:spcBef>
                <a:spcPts val="0"/>
              </a:spcBef>
              <a:spcAft>
                <a:spcPts val="0"/>
              </a:spcAft>
              <a:buFont typeface="+mj-lt"/>
              <a:buNone/>
            </a:pPr>
            <a:r>
              <a:rPr lang="es-ES" sz="1800" dirty="0">
                <a:effectLst/>
                <a:latin typeface="Calibri" panose="020F0502020204030204" pitchFamily="34" charset="0"/>
                <a:ea typeface="Calibri" panose="020F0502020204030204" pitchFamily="34" charset="0"/>
              </a:rPr>
              <a:t>“Para ser salvo uno tiene que aceptar a Cristo en su corazón y entregar su vida a él.” Hablaremos más sobre la conversión en la próxima clase. Pero tenga en cuenta que esta cita hace que la fe suene como nuestro trabajo, el único trabajo que debemos hacer para ser salvos. “Uno tiene que…” Note también cómo, además de la fe, se pone otra condición a los pecadores para ser salvos: Entregar tu vida a Jesús. Así mi salvación depende de cómo Jesús se entregó. Soy para Jesús... y como nunca puedo entregarme perfectamente a él, ¿cómo puedo estar seguro de que soy salvo?</a:t>
            </a:r>
            <a:endParaRPr lang="en-US" sz="1800" dirty="0">
              <a:effectLst/>
              <a:latin typeface="Calibri" panose="020F0502020204030204" pitchFamily="34" charset="0"/>
              <a:ea typeface="Calibri" panose="020F0502020204030204" pitchFamily="34" charset="0"/>
            </a:endParaRPr>
          </a:p>
          <a:p>
            <a:pPr marL="914400" marR="0" lvl="2" indent="0" algn="just">
              <a:spcBef>
                <a:spcPts val="0"/>
              </a:spcBef>
              <a:spcAft>
                <a:spcPts val="0"/>
              </a:spcAft>
              <a:buFont typeface="+mj-lt"/>
              <a:buNone/>
            </a:pPr>
            <a:endParaRPr lang="en-US" sz="1800" dirty="0">
              <a:effectLst/>
              <a:latin typeface="Calibri" panose="020F0502020204030204" pitchFamily="34" charset="0"/>
              <a:ea typeface="Calibri" panose="020F0502020204030204" pitchFamily="34" charset="0"/>
            </a:endParaRPr>
          </a:p>
          <a:p>
            <a:pPr marL="0" marR="0" lvl="0" indent="0" algn="just">
              <a:spcBef>
                <a:spcPts val="0"/>
              </a:spcBef>
              <a:spcAft>
                <a:spcPts val="0"/>
              </a:spcAft>
              <a:buFont typeface="+mj-lt"/>
              <a:buNone/>
            </a:pPr>
            <a:r>
              <a:rPr lang="es-ES" sz="1800" dirty="0">
                <a:effectLst/>
                <a:latin typeface="Calibri" panose="020F0502020204030204" pitchFamily="34" charset="0"/>
                <a:ea typeface="Calibri" panose="020F0502020204030204" pitchFamily="34" charset="0"/>
              </a:rPr>
              <a:t>“Cristo nos redimió en la cruz, pero también tenemos que aportar lo nuestro con obedecerle en nuestra vida.”  Esta cita puede ser una forma bien intencionada de decir que obedecer a Jesús es importante. Pero observe cómo enseña la justicia del trabajo. Implica que la obra de Jesús no fue suficiente para salvarnos; nuestra obediencia también es necesaria. Jesús hizo el 90%, por ejemplo, pero nosotros debemos hacer el 10% obedeciéndole. La Biblia enseña, más bien, que Cristo hizo el 100% de la obra de salvarnos, y nosotros hacemos el 0%. Somos justificados solo por la fe.</a:t>
            </a:r>
            <a:endParaRPr lang="en-US" sz="1800" dirty="0">
              <a:effectLst/>
              <a:latin typeface="Calibri" panose="020F0502020204030204" pitchFamily="34" charset="0"/>
              <a:ea typeface="Calibri" panose="020F0502020204030204" pitchFamily="34" charset="0"/>
            </a:endParaRPr>
          </a:p>
          <a:p>
            <a:pPr marL="914400" marR="0" lvl="2" indent="0" algn="just">
              <a:spcBef>
                <a:spcPts val="0"/>
              </a:spcBef>
              <a:spcAft>
                <a:spcPts val="0"/>
              </a:spcAft>
              <a:buFont typeface="+mj-lt"/>
              <a:buNone/>
            </a:pPr>
            <a:endParaRPr lang="en-US" sz="1800" dirty="0">
              <a:effectLst/>
              <a:latin typeface="Calibri" panose="020F0502020204030204" pitchFamily="34" charset="0"/>
              <a:ea typeface="Calibri" panose="020F0502020204030204" pitchFamily="34" charset="0"/>
            </a:endParaRPr>
          </a:p>
          <a:p>
            <a:pPr marL="0" marR="0" lvl="0" indent="0" algn="just">
              <a:spcBef>
                <a:spcPts val="0"/>
              </a:spcBef>
              <a:spcAft>
                <a:spcPts val="0"/>
              </a:spcAft>
              <a:buFont typeface="+mj-lt"/>
              <a:buNone/>
            </a:pPr>
            <a:r>
              <a:rPr lang="es-ES" sz="1800" dirty="0">
                <a:effectLst/>
                <a:latin typeface="Calibri" panose="020F0502020204030204" pitchFamily="34" charset="0"/>
                <a:ea typeface="Calibri" panose="020F0502020204030204" pitchFamily="34" charset="0"/>
              </a:rPr>
              <a:t>“Somos salvos por la fe en Cristo, pero es necesario vivir en santidad, porque la Biblia dice que sin santidad nadie verá al Señor. ¨ Esto cita hebreos 12:14 fuera de contexto para implicar que ver a Dios en el cielo depende no solo de Jesús, sino también de que vivamos vidas santas. El versículo es verdadero: Debemos ser santos para entrar al cielo. Pero es ley, no evangelio. ¿Qué pecador puede producir la santidad que Dios requiere? ¡Ninguno! La verdad del evangelio es que la santidad que Dios demanda de nosotros, Jesús la ganó para nosotros por su vida perfecta y su muerte inocente en nuestro lugar, y Dios nos la da a través de la fe como un regalo. Como lo expresa el mismo autor de hebreos dos capítulos antes: ¨[Jesús] Con una sola ofrenda hizo perfectos para siempre a los santificados. ¨ (</a:t>
            </a:r>
            <a:r>
              <a:rPr lang="es-ES" sz="1800" dirty="0" err="1">
                <a:effectLst/>
                <a:latin typeface="Calibri" panose="020F0502020204030204" pitchFamily="34" charset="0"/>
                <a:ea typeface="Calibri" panose="020F0502020204030204" pitchFamily="34" charset="0"/>
              </a:rPr>
              <a:t>Heb</a:t>
            </a:r>
            <a:r>
              <a:rPr lang="es-ES" sz="1800" dirty="0">
                <a:effectLst/>
                <a:latin typeface="Calibri" panose="020F0502020204030204" pitchFamily="34" charset="0"/>
                <a:ea typeface="Calibri" panose="020F0502020204030204" pitchFamily="34" charset="0"/>
              </a:rPr>
              <a:t>. 10:14)</a:t>
            </a:r>
            <a:endParaRPr lang="en-US" sz="1800" dirty="0">
              <a:effectLst/>
              <a:latin typeface="Calibri" panose="020F0502020204030204" pitchFamily="34" charset="0"/>
              <a:ea typeface="Calibri" panose="020F0502020204030204" pitchFamily="34" charset="0"/>
            </a:endParaRPr>
          </a:p>
          <a:p>
            <a:pPr marL="914400" marR="0" lvl="2" indent="0" algn="just">
              <a:spcBef>
                <a:spcPts val="0"/>
              </a:spcBef>
              <a:spcAft>
                <a:spcPts val="0"/>
              </a:spcAft>
              <a:buFont typeface="+mj-lt"/>
              <a:buNone/>
            </a:pPr>
            <a:endParaRPr lang="en-US" sz="1800" dirty="0">
              <a:effectLst/>
              <a:latin typeface="Calibri" panose="020F0502020204030204" pitchFamily="34" charset="0"/>
              <a:ea typeface="Calibri" panose="020F0502020204030204" pitchFamily="34" charset="0"/>
            </a:endParaRPr>
          </a:p>
          <a:p>
            <a:pPr marL="0" marR="0" lvl="0" indent="0" algn="just">
              <a:spcBef>
                <a:spcPts val="0"/>
              </a:spcBef>
              <a:spcAft>
                <a:spcPts val="0"/>
              </a:spcAft>
              <a:buFont typeface="+mj-lt"/>
              <a:buNone/>
            </a:pPr>
            <a:r>
              <a:rPr lang="es-ES" sz="1800" dirty="0">
                <a:effectLst/>
                <a:latin typeface="Calibri" panose="020F0502020204030204" pitchFamily="34" charset="0"/>
                <a:ea typeface="Calibri" panose="020F0502020204030204" pitchFamily="34" charset="0"/>
              </a:rPr>
              <a:t>Al final de la discusión, el profesor podría notar el peligro para todos nosotros de caer en este tipo de pensar y hablar, ya que nuestra naturaleza pecaminosa naturalmente busca la ley para ser justificada. Cuán importante es para nosotros escuchar constantemente la verdad, que somos justificados solo por la fe, para que Dios pueda guardarnos en la fe en Cristo solo para la salvación.</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25</a:t>
            </a:fld>
            <a:endParaRPr lang="en-US"/>
          </a:p>
        </p:txBody>
      </p:sp>
    </p:spTree>
    <p:extLst>
      <p:ext uri="{BB962C8B-B14F-4D97-AF65-F5344CB8AC3E}">
        <p14:creationId xmlns:p14="http://schemas.microsoft.com/office/powerpoint/2010/main" val="10859388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26</a:t>
            </a:fld>
            <a:endParaRPr lang="en-US"/>
          </a:p>
        </p:txBody>
      </p:sp>
    </p:spTree>
    <p:extLst>
      <p:ext uri="{BB962C8B-B14F-4D97-AF65-F5344CB8AC3E}">
        <p14:creationId xmlns:p14="http://schemas.microsoft.com/office/powerpoint/2010/main" val="3801833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27</a:t>
            </a:fld>
            <a:endParaRPr lang="en-US"/>
          </a:p>
        </p:txBody>
      </p:sp>
    </p:spTree>
    <p:extLst>
      <p:ext uri="{BB962C8B-B14F-4D97-AF65-F5344CB8AC3E}">
        <p14:creationId xmlns:p14="http://schemas.microsoft.com/office/powerpoint/2010/main" val="37098843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800" dirty="0">
                <a:effectLst/>
                <a:latin typeface="Calibri" panose="020F0502020204030204" pitchFamily="34" charset="0"/>
                <a:ea typeface="Calibri" panose="020F0502020204030204" pitchFamily="34" charset="0"/>
              </a:rPr>
              <a:t>La justificación objetiva es que Jesús ha pagado por los pecados del mundo entero. Ha hecho del mundo entero el “objeto” de su</a:t>
            </a:r>
            <a:r>
              <a:rPr lang="es-ES" sz="1800" spc="-5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perdón.</a:t>
            </a:r>
            <a:endParaRPr lang="es-CO" sz="1200" dirty="0">
              <a:solidFill>
                <a:srgbClr val="018443"/>
              </a:solidFill>
              <a:latin typeface="Berlin Sans FB" panose="020E0602020502020306" pitchFamily="34" charset="0"/>
            </a:endParaRPr>
          </a:p>
        </p:txBody>
      </p:sp>
      <p:sp>
        <p:nvSpPr>
          <p:cNvPr id="4" name="Slide Number Placeholder 3"/>
          <p:cNvSpPr>
            <a:spLocks noGrp="1"/>
          </p:cNvSpPr>
          <p:nvPr>
            <p:ph type="sldNum" sz="quarter" idx="5"/>
          </p:nvPr>
        </p:nvSpPr>
        <p:spPr/>
        <p:txBody>
          <a:bodyPr/>
          <a:lstStyle/>
          <a:p>
            <a:fld id="{955E2035-59E8-4149-BD1B-827783978824}" type="slidenum">
              <a:rPr lang="en-US" smtClean="0"/>
              <a:t>28</a:t>
            </a:fld>
            <a:endParaRPr lang="en-US"/>
          </a:p>
        </p:txBody>
      </p:sp>
    </p:spTree>
    <p:extLst>
      <p:ext uri="{BB962C8B-B14F-4D97-AF65-F5344CB8AC3E}">
        <p14:creationId xmlns:p14="http://schemas.microsoft.com/office/powerpoint/2010/main" val="15079645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800" spc="-5" dirty="0">
                <a:effectLst/>
                <a:latin typeface="Calibri" panose="020F0502020204030204" pitchFamily="34" charset="0"/>
                <a:ea typeface="Calibri" panose="020F0502020204030204" pitchFamily="34" charset="0"/>
              </a:rPr>
              <a:t>La justificación subjetiva es cuando una persona individual o “sujeto” recibe el perdón que Jesús obtuvo. Esto sucede cuando el Espíritu Santo llama a una persona a la fe. Si bien los pecados del mundo han sido pagados y la obediencia perfecta a la ley de Dios proveyó para todos, no todos van al cielo. Solo aquellos a quienes se les ha dado el don de la fe reciben este perdón y la vida eterna (justificación</a:t>
            </a:r>
            <a:r>
              <a:rPr lang="es-ES" sz="1800" spc="-10" dirty="0">
                <a:effectLst/>
                <a:latin typeface="Calibri" panose="020F0502020204030204" pitchFamily="34" charset="0"/>
                <a:ea typeface="Calibri" panose="020F0502020204030204" pitchFamily="34" charset="0"/>
              </a:rPr>
              <a:t> </a:t>
            </a:r>
            <a:r>
              <a:rPr lang="es-ES" sz="1800" spc="-5" dirty="0">
                <a:effectLst/>
                <a:latin typeface="Calibri" panose="020F0502020204030204" pitchFamily="34" charset="0"/>
                <a:ea typeface="Calibri" panose="020F0502020204030204" pitchFamily="34" charset="0"/>
              </a:rPr>
              <a:t>subjetiva).</a:t>
            </a:r>
            <a:endParaRPr lang="en-US" sz="1800" spc="-5"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29</a:t>
            </a:fld>
            <a:endParaRPr lang="en-US"/>
          </a:p>
        </p:txBody>
      </p:sp>
    </p:spTree>
    <p:extLst>
      <p:ext uri="{BB962C8B-B14F-4D97-AF65-F5344CB8AC3E}">
        <p14:creationId xmlns:p14="http://schemas.microsoft.com/office/powerpoint/2010/main" val="6828728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800" spc="-5" dirty="0">
                <a:effectLst/>
                <a:latin typeface="Calibri" panose="020F0502020204030204" pitchFamily="34" charset="0"/>
                <a:ea typeface="Calibri" panose="020F0502020204030204" pitchFamily="34" charset="0"/>
              </a:rPr>
              <a:t>La justificación subjetiva es cuando una persona individual o “sujeto” recibe el perdón que Jesús obtuvo. Esto sucede cuando el Espíritu Santo llama a una persona a la fe. Si bien los pecados del mundo han sido pagados y la obediencia perfecta a la ley de Dios proveyó para todos, no todos van al cielo. Solo aquellos a quienes se les ha dado el don de la fe reciben este perdón y la vida eterna (justificación</a:t>
            </a:r>
            <a:r>
              <a:rPr lang="es-ES" sz="1800" spc="-10" dirty="0">
                <a:effectLst/>
                <a:latin typeface="Calibri" panose="020F0502020204030204" pitchFamily="34" charset="0"/>
                <a:ea typeface="Calibri" panose="020F0502020204030204" pitchFamily="34" charset="0"/>
              </a:rPr>
              <a:t> </a:t>
            </a:r>
            <a:r>
              <a:rPr lang="es-ES" sz="1800" spc="-5" dirty="0">
                <a:effectLst/>
                <a:latin typeface="Calibri" panose="020F0502020204030204" pitchFamily="34" charset="0"/>
                <a:ea typeface="Calibri" panose="020F0502020204030204" pitchFamily="34" charset="0"/>
              </a:rPr>
              <a:t>subjetiva).</a:t>
            </a:r>
            <a:endParaRPr lang="en-US" sz="1800" spc="-5"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30</a:t>
            </a:fld>
            <a:endParaRPr lang="en-US"/>
          </a:p>
        </p:txBody>
      </p:sp>
    </p:spTree>
    <p:extLst>
      <p:ext uri="{BB962C8B-B14F-4D97-AF65-F5344CB8AC3E}">
        <p14:creationId xmlns:p14="http://schemas.microsoft.com/office/powerpoint/2010/main" val="4499291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en-US" dirty="0"/>
          </a:p>
        </p:txBody>
      </p:sp>
      <p:sp>
        <p:nvSpPr>
          <p:cNvPr id="156" name="Google Shape;156;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090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en-US" dirty="0"/>
          </a:p>
        </p:txBody>
      </p:sp>
      <p:sp>
        <p:nvSpPr>
          <p:cNvPr id="156" name="Google Shape;156;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800" dirty="0">
                <a:effectLst/>
                <a:latin typeface="Calibri" panose="020F0502020204030204" pitchFamily="34" charset="0"/>
                <a:ea typeface="Calibri" panose="020F0502020204030204" pitchFamily="34" charset="0"/>
              </a:rPr>
              <a:t>¿Qué significa el término bíblico justificación? (Deje que los alumnos respondan)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800" b="1"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sz="1800" b="1" dirty="0">
                <a:effectLst/>
                <a:latin typeface="Calibri" panose="020F0502020204030204" pitchFamily="34" charset="0"/>
                <a:ea typeface="Calibri" panose="020F0502020204030204" pitchFamily="34" charset="0"/>
              </a:rPr>
              <a:t>Justificación</a:t>
            </a:r>
            <a:r>
              <a:rPr lang="es-ES" sz="1800" dirty="0">
                <a:solidFill>
                  <a:srgbClr val="000000"/>
                </a:solidFill>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martillo del juez</a:t>
            </a:r>
            <a:r>
              <a:rPr lang="es-ES" sz="1800" dirty="0">
                <a:solidFill>
                  <a:srgbClr val="000000"/>
                </a:solidFill>
                <a:effectLst/>
                <a:latin typeface="Calibri" panose="020F0502020204030204" pitchFamily="34" charset="0"/>
                <a:ea typeface="Calibri" panose="020F0502020204030204" pitchFamily="34" charset="0"/>
              </a:rPr>
              <a:t>) La doctrina de la justificación es la enseñanza central de la Biblia. La palabra “justificación” que se encuentra en la Biblia fue tomada del tribunal de justicia romano.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sz="1800" dirty="0">
                <a:effectLst/>
                <a:latin typeface="Calibri" panose="020F0502020204030204" pitchFamily="34" charset="0"/>
                <a:ea typeface="Calibri" panose="020F0502020204030204" pitchFamily="34" charset="0"/>
              </a:rPr>
              <a:t>Justificar significa declarar justo, declarar inocente. Cuando se trata de nuestra relación con Dios, piénsalo así: Él es el juez. Estamos en juicio. Nosotros somos los que somos culpables a causa de nuestros pecados. Pero Jesús tomó nuestro lugar. Él tomó nuestros pecados sobre sí mismo y en la cruz fue declarado culpable en nuestro lugar y sufrió el castigo que merecíamos. Ganó la justificación, un veredicto de "no culpable", para todas las personas. La pregunta es:</a:t>
            </a:r>
            <a:r>
              <a:rPr lang="es-ES" sz="1800" dirty="0">
                <a:solidFill>
                  <a:srgbClr val="000000"/>
                </a:solidFill>
                <a:effectLst/>
                <a:latin typeface="Calibri" panose="020F0502020204030204" pitchFamily="34" charset="0"/>
                <a:ea typeface="Calibri" panose="020F0502020204030204" pitchFamily="34" charset="0"/>
              </a:rPr>
              <a:t> </a:t>
            </a:r>
            <a:endParaRPr lang="en-US" dirty="0"/>
          </a:p>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7</a:t>
            </a:fld>
            <a:endParaRPr lang="en-US"/>
          </a:p>
        </p:txBody>
      </p:sp>
    </p:spTree>
    <p:extLst>
      <p:ext uri="{BB962C8B-B14F-4D97-AF65-F5344CB8AC3E}">
        <p14:creationId xmlns:p14="http://schemas.microsoft.com/office/powerpoint/2010/main" val="2928589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8</a:t>
            </a:fld>
            <a:endParaRPr lang="en-US"/>
          </a:p>
        </p:txBody>
      </p:sp>
    </p:spTree>
    <p:extLst>
      <p:ext uri="{BB962C8B-B14F-4D97-AF65-F5344CB8AC3E}">
        <p14:creationId xmlns:p14="http://schemas.microsoft.com/office/powerpoint/2010/main" val="1340218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9</a:t>
            </a:fld>
            <a:endParaRPr lang="en-US"/>
          </a:p>
        </p:txBody>
      </p:sp>
    </p:spTree>
    <p:extLst>
      <p:ext uri="{BB962C8B-B14F-4D97-AF65-F5344CB8AC3E}">
        <p14:creationId xmlns:p14="http://schemas.microsoft.com/office/powerpoint/2010/main" val="2220415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10</a:t>
            </a:fld>
            <a:endParaRPr lang="en-US"/>
          </a:p>
        </p:txBody>
      </p:sp>
    </p:spTree>
    <p:extLst>
      <p:ext uri="{BB962C8B-B14F-4D97-AF65-F5344CB8AC3E}">
        <p14:creationId xmlns:p14="http://schemas.microsoft.com/office/powerpoint/2010/main" val="2449899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11</a:t>
            </a:fld>
            <a:endParaRPr lang="en-US"/>
          </a:p>
        </p:txBody>
      </p:sp>
    </p:spTree>
    <p:extLst>
      <p:ext uri="{BB962C8B-B14F-4D97-AF65-F5344CB8AC3E}">
        <p14:creationId xmlns:p14="http://schemas.microsoft.com/office/powerpoint/2010/main" val="36281646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5E2035-59E8-4149-BD1B-827783978824}" type="slidenum">
              <a:rPr lang="en-US" smtClean="0"/>
              <a:t>12</a:t>
            </a:fld>
            <a:endParaRPr lang="en-US"/>
          </a:p>
        </p:txBody>
      </p:sp>
    </p:spTree>
    <p:extLst>
      <p:ext uri="{BB962C8B-B14F-4D97-AF65-F5344CB8AC3E}">
        <p14:creationId xmlns:p14="http://schemas.microsoft.com/office/powerpoint/2010/main" val="3764532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3F107E-542C-4F93-8F1B-75D8E47B02A2}"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0EF412-7A27-464D-A465-13275E072503}" type="slidenum">
              <a:rPr lang="en-US" smtClean="0"/>
              <a:t>‹#›</a:t>
            </a:fld>
            <a:endParaRPr lang="en-US"/>
          </a:p>
        </p:txBody>
      </p:sp>
    </p:spTree>
    <p:extLst>
      <p:ext uri="{BB962C8B-B14F-4D97-AF65-F5344CB8AC3E}">
        <p14:creationId xmlns:p14="http://schemas.microsoft.com/office/powerpoint/2010/main" val="2882341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3F107E-542C-4F93-8F1B-75D8E47B02A2}"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0EF412-7A27-464D-A465-13275E072503}" type="slidenum">
              <a:rPr lang="en-US" smtClean="0"/>
              <a:t>‹#›</a:t>
            </a:fld>
            <a:endParaRPr lang="en-US"/>
          </a:p>
        </p:txBody>
      </p:sp>
    </p:spTree>
    <p:extLst>
      <p:ext uri="{BB962C8B-B14F-4D97-AF65-F5344CB8AC3E}">
        <p14:creationId xmlns:p14="http://schemas.microsoft.com/office/powerpoint/2010/main" val="419586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3F107E-542C-4F93-8F1B-75D8E47B02A2}"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0EF412-7A27-464D-A465-13275E072503}" type="slidenum">
              <a:rPr lang="en-US" smtClean="0"/>
              <a:t>‹#›</a:t>
            </a:fld>
            <a:endParaRPr lang="en-US"/>
          </a:p>
        </p:txBody>
      </p:sp>
    </p:spTree>
    <p:extLst>
      <p:ext uri="{BB962C8B-B14F-4D97-AF65-F5344CB8AC3E}">
        <p14:creationId xmlns:p14="http://schemas.microsoft.com/office/powerpoint/2010/main" val="995232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3F107E-542C-4F93-8F1B-75D8E47B02A2}"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0EF412-7A27-464D-A465-13275E072503}" type="slidenum">
              <a:rPr lang="en-US" smtClean="0"/>
              <a:t>‹#›</a:t>
            </a:fld>
            <a:endParaRPr lang="en-US"/>
          </a:p>
        </p:txBody>
      </p:sp>
    </p:spTree>
    <p:extLst>
      <p:ext uri="{BB962C8B-B14F-4D97-AF65-F5344CB8AC3E}">
        <p14:creationId xmlns:p14="http://schemas.microsoft.com/office/powerpoint/2010/main" val="3660550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3F107E-542C-4F93-8F1B-75D8E47B02A2}"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0EF412-7A27-464D-A465-13275E072503}" type="slidenum">
              <a:rPr lang="en-US" smtClean="0"/>
              <a:t>‹#›</a:t>
            </a:fld>
            <a:endParaRPr lang="en-US"/>
          </a:p>
        </p:txBody>
      </p:sp>
    </p:spTree>
    <p:extLst>
      <p:ext uri="{BB962C8B-B14F-4D97-AF65-F5344CB8AC3E}">
        <p14:creationId xmlns:p14="http://schemas.microsoft.com/office/powerpoint/2010/main" val="3554652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3F107E-542C-4F93-8F1B-75D8E47B02A2}" type="datetimeFigureOut">
              <a:rPr lang="en-US" smtClean="0"/>
              <a:t>5/29/2023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0EF412-7A27-464D-A465-13275E072503}" type="slidenum">
              <a:rPr lang="en-US" smtClean="0"/>
              <a:t>‹#›</a:t>
            </a:fld>
            <a:endParaRPr lang="en-US"/>
          </a:p>
        </p:txBody>
      </p:sp>
    </p:spTree>
    <p:extLst>
      <p:ext uri="{BB962C8B-B14F-4D97-AF65-F5344CB8AC3E}">
        <p14:creationId xmlns:p14="http://schemas.microsoft.com/office/powerpoint/2010/main" val="1481904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3F107E-542C-4F93-8F1B-75D8E47B02A2}" type="datetimeFigureOut">
              <a:rPr lang="en-US" smtClean="0"/>
              <a:t>5/29/2023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0EF412-7A27-464D-A465-13275E072503}" type="slidenum">
              <a:rPr lang="en-US" smtClean="0"/>
              <a:t>‹#›</a:t>
            </a:fld>
            <a:endParaRPr lang="en-US"/>
          </a:p>
        </p:txBody>
      </p:sp>
    </p:spTree>
    <p:extLst>
      <p:ext uri="{BB962C8B-B14F-4D97-AF65-F5344CB8AC3E}">
        <p14:creationId xmlns:p14="http://schemas.microsoft.com/office/powerpoint/2010/main" val="711761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3F107E-542C-4F93-8F1B-75D8E47B02A2}" type="datetimeFigureOut">
              <a:rPr lang="en-US" smtClean="0"/>
              <a:t>5/29/2023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0EF412-7A27-464D-A465-13275E072503}" type="slidenum">
              <a:rPr lang="en-US" smtClean="0"/>
              <a:t>‹#›</a:t>
            </a:fld>
            <a:endParaRPr lang="en-US"/>
          </a:p>
        </p:txBody>
      </p:sp>
    </p:spTree>
    <p:extLst>
      <p:ext uri="{BB962C8B-B14F-4D97-AF65-F5344CB8AC3E}">
        <p14:creationId xmlns:p14="http://schemas.microsoft.com/office/powerpoint/2010/main" val="3301525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3F107E-542C-4F93-8F1B-75D8E47B02A2}" type="datetimeFigureOut">
              <a:rPr lang="en-US" smtClean="0"/>
              <a:t>5/29/2023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0EF412-7A27-464D-A465-13275E072503}" type="slidenum">
              <a:rPr lang="en-US" smtClean="0"/>
              <a:t>‹#›</a:t>
            </a:fld>
            <a:endParaRPr lang="en-US"/>
          </a:p>
        </p:txBody>
      </p:sp>
    </p:spTree>
    <p:extLst>
      <p:ext uri="{BB962C8B-B14F-4D97-AF65-F5344CB8AC3E}">
        <p14:creationId xmlns:p14="http://schemas.microsoft.com/office/powerpoint/2010/main" val="183211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3F107E-542C-4F93-8F1B-75D8E47B02A2}" type="datetimeFigureOut">
              <a:rPr lang="en-US" smtClean="0"/>
              <a:t>5/29/2023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0EF412-7A27-464D-A465-13275E072503}" type="slidenum">
              <a:rPr lang="en-US" smtClean="0"/>
              <a:t>‹#›</a:t>
            </a:fld>
            <a:endParaRPr lang="en-US"/>
          </a:p>
        </p:txBody>
      </p:sp>
    </p:spTree>
    <p:extLst>
      <p:ext uri="{BB962C8B-B14F-4D97-AF65-F5344CB8AC3E}">
        <p14:creationId xmlns:p14="http://schemas.microsoft.com/office/powerpoint/2010/main" val="2958514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3F107E-542C-4F93-8F1B-75D8E47B02A2}" type="datetimeFigureOut">
              <a:rPr lang="en-US" smtClean="0"/>
              <a:t>5/29/2023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0EF412-7A27-464D-A465-13275E072503}" type="slidenum">
              <a:rPr lang="en-US" smtClean="0"/>
              <a:t>‹#›</a:t>
            </a:fld>
            <a:endParaRPr lang="en-US"/>
          </a:p>
        </p:txBody>
      </p:sp>
    </p:spTree>
    <p:extLst>
      <p:ext uri="{BB962C8B-B14F-4D97-AF65-F5344CB8AC3E}">
        <p14:creationId xmlns:p14="http://schemas.microsoft.com/office/powerpoint/2010/main" val="3211509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3F107E-542C-4F93-8F1B-75D8E47B02A2}" type="datetimeFigureOut">
              <a:rPr lang="en-US" smtClean="0"/>
              <a:t>5/29/2023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EF412-7A27-464D-A465-13275E072503}" type="slidenum">
              <a:rPr lang="en-US" smtClean="0"/>
              <a:t>‹#›</a:t>
            </a:fld>
            <a:endParaRPr lang="en-US"/>
          </a:p>
        </p:txBody>
      </p:sp>
    </p:spTree>
    <p:extLst>
      <p:ext uri="{BB962C8B-B14F-4D97-AF65-F5344CB8AC3E}">
        <p14:creationId xmlns:p14="http://schemas.microsoft.com/office/powerpoint/2010/main" val="829420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5109" y="523366"/>
            <a:ext cx="8878298" cy="5826680"/>
          </a:xfrm>
          <a:prstGeom prst="rect">
            <a:avLst/>
          </a:prstGeom>
        </p:spPr>
      </p:pic>
    </p:spTree>
    <p:extLst>
      <p:ext uri="{BB962C8B-B14F-4D97-AF65-F5344CB8AC3E}">
        <p14:creationId xmlns:p14="http://schemas.microsoft.com/office/powerpoint/2010/main" val="510603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cxnSp>
        <p:nvCxnSpPr>
          <p:cNvPr id="2" name="Straight Connector 1">
            <a:extLst>
              <a:ext uri="{FF2B5EF4-FFF2-40B4-BE49-F238E27FC236}">
                <a16:creationId xmlns:a16="http://schemas.microsoft.com/office/drawing/2014/main" id="{31ECBBA2-5FF2-4077-BB42-21A5E88158B7}"/>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219B5CE-3E54-3E56-781B-E65BF03CDBF5}"/>
              </a:ext>
            </a:extLst>
          </p:cNvPr>
          <p:cNvSpPr txBox="1"/>
          <p:nvPr/>
        </p:nvSpPr>
        <p:spPr>
          <a:xfrm>
            <a:off x="858144" y="160039"/>
            <a:ext cx="10364114" cy="1631216"/>
          </a:xfrm>
          <a:prstGeom prst="rect">
            <a:avLst/>
          </a:prstGeom>
          <a:noFill/>
        </p:spPr>
        <p:txBody>
          <a:bodyPr wrap="square" rtlCol="0">
            <a:spAutoFit/>
          </a:bodyPr>
          <a:lstStyle/>
          <a:p>
            <a:pPr algn="ctr"/>
            <a:r>
              <a:rPr lang="es-ES" sz="5000" dirty="0">
                <a:solidFill>
                  <a:srgbClr val="5F3913"/>
                </a:solidFill>
                <a:latin typeface="Berlin Sans FB Demi" panose="020E0802020502020306" pitchFamily="34" charset="0"/>
              </a:rPr>
              <a:t>¿Qué dice la Biblia sobre cómo recibimos esta justificación?</a:t>
            </a:r>
          </a:p>
        </p:txBody>
      </p:sp>
      <p:sp>
        <p:nvSpPr>
          <p:cNvPr id="4" name="TextBox 3">
            <a:extLst>
              <a:ext uri="{FF2B5EF4-FFF2-40B4-BE49-F238E27FC236}">
                <a16:creationId xmlns:a16="http://schemas.microsoft.com/office/drawing/2014/main" id="{94658027-E8EC-3588-6FD6-AC39867A6670}"/>
              </a:ext>
            </a:extLst>
          </p:cNvPr>
          <p:cNvSpPr txBox="1"/>
          <p:nvPr/>
        </p:nvSpPr>
        <p:spPr>
          <a:xfrm>
            <a:off x="685801" y="1961063"/>
            <a:ext cx="10708799" cy="4031873"/>
          </a:xfrm>
          <a:prstGeom prst="rect">
            <a:avLst/>
          </a:prstGeom>
          <a:noFill/>
        </p:spPr>
        <p:txBody>
          <a:bodyPr wrap="square" rtlCol="0">
            <a:spAutoFit/>
          </a:bodyPr>
          <a:lstStyle/>
          <a:p>
            <a:r>
              <a:rPr lang="es-ES" sz="3200" dirty="0">
                <a:solidFill>
                  <a:srgbClr val="018443"/>
                </a:solidFill>
                <a:latin typeface="Berlin Sans FB" panose="020E0602020502020306" pitchFamily="34" charset="0"/>
              </a:rPr>
              <a:t>¿Cómo dice Pablo que NO PODEMOS ser justificados:</a:t>
            </a:r>
          </a:p>
          <a:p>
            <a:endParaRPr lang="es-ES" sz="3200" dirty="0">
              <a:solidFill>
                <a:srgbClr val="018443"/>
              </a:solidFill>
              <a:latin typeface="Berlin Sans FB" panose="020E0602020502020306" pitchFamily="34" charset="0"/>
            </a:endParaRPr>
          </a:p>
          <a:p>
            <a:pPr marL="457200" indent="-457200">
              <a:buFont typeface="Arial" panose="020B0604020202020204" pitchFamily="34" charset="0"/>
              <a:buChar char="•"/>
            </a:pPr>
            <a:r>
              <a:rPr lang="es-ES" sz="3200" dirty="0">
                <a:solidFill>
                  <a:srgbClr val="018443"/>
                </a:solidFill>
                <a:latin typeface="Berlin Sans FB" panose="020E0602020502020306" pitchFamily="34" charset="0"/>
              </a:rPr>
              <a:t>“Por las obras de la ley ningún ser humano será justificado…” (vs. 20)</a:t>
            </a:r>
          </a:p>
          <a:p>
            <a:pPr marL="457200" indent="-457200">
              <a:buFont typeface="Arial" panose="020B0604020202020204" pitchFamily="34" charset="0"/>
              <a:buChar char="•"/>
            </a:pPr>
            <a:r>
              <a:rPr lang="es-ES" sz="3200" dirty="0">
                <a:solidFill>
                  <a:srgbClr val="018443"/>
                </a:solidFill>
                <a:latin typeface="Berlin Sans FB" panose="020E0602020502020306" pitchFamily="34" charset="0"/>
              </a:rPr>
              <a:t>“…aparte de la ley, se ha manifestado la justicia de Dios…” (vs. 21)</a:t>
            </a:r>
          </a:p>
          <a:p>
            <a:r>
              <a:rPr lang="es-ES" sz="3200" dirty="0">
                <a:solidFill>
                  <a:srgbClr val="018443"/>
                </a:solidFill>
                <a:latin typeface="Berlin Sans FB" panose="020E0602020502020306" pitchFamily="34" charset="0"/>
              </a:rPr>
              <a:t>En otras palabras, la ley no tiene nada que ver con esta justificación.</a:t>
            </a:r>
          </a:p>
        </p:txBody>
      </p:sp>
    </p:spTree>
    <p:extLst>
      <p:ext uri="{BB962C8B-B14F-4D97-AF65-F5344CB8AC3E}">
        <p14:creationId xmlns:p14="http://schemas.microsoft.com/office/powerpoint/2010/main" val="2955370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cxnSp>
        <p:nvCxnSpPr>
          <p:cNvPr id="2" name="Straight Connector 1">
            <a:extLst>
              <a:ext uri="{FF2B5EF4-FFF2-40B4-BE49-F238E27FC236}">
                <a16:creationId xmlns:a16="http://schemas.microsoft.com/office/drawing/2014/main" id="{31ECBBA2-5FF2-4077-BB42-21A5E88158B7}"/>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219B5CE-3E54-3E56-781B-E65BF03CDBF5}"/>
              </a:ext>
            </a:extLst>
          </p:cNvPr>
          <p:cNvSpPr txBox="1"/>
          <p:nvPr/>
        </p:nvSpPr>
        <p:spPr>
          <a:xfrm>
            <a:off x="858144" y="160039"/>
            <a:ext cx="10364114" cy="1631216"/>
          </a:xfrm>
          <a:prstGeom prst="rect">
            <a:avLst/>
          </a:prstGeom>
          <a:noFill/>
        </p:spPr>
        <p:txBody>
          <a:bodyPr wrap="square" rtlCol="0">
            <a:spAutoFit/>
          </a:bodyPr>
          <a:lstStyle/>
          <a:p>
            <a:pPr algn="ctr"/>
            <a:r>
              <a:rPr lang="es-ES" sz="5000" dirty="0">
                <a:solidFill>
                  <a:srgbClr val="5F3913"/>
                </a:solidFill>
                <a:latin typeface="Berlin Sans FB Demi" panose="020E0802020502020306" pitchFamily="34" charset="0"/>
              </a:rPr>
              <a:t>¿Qué dice la Biblia sobre cómo recibimos esta justificación?</a:t>
            </a:r>
          </a:p>
        </p:txBody>
      </p:sp>
      <p:sp>
        <p:nvSpPr>
          <p:cNvPr id="4" name="TextBox 3">
            <a:extLst>
              <a:ext uri="{FF2B5EF4-FFF2-40B4-BE49-F238E27FC236}">
                <a16:creationId xmlns:a16="http://schemas.microsoft.com/office/drawing/2014/main" id="{94658027-E8EC-3588-6FD6-AC39867A6670}"/>
              </a:ext>
            </a:extLst>
          </p:cNvPr>
          <p:cNvSpPr txBox="1"/>
          <p:nvPr/>
        </p:nvSpPr>
        <p:spPr>
          <a:xfrm>
            <a:off x="513459" y="1791255"/>
            <a:ext cx="11053483" cy="4524315"/>
          </a:xfrm>
          <a:prstGeom prst="rect">
            <a:avLst/>
          </a:prstGeom>
          <a:noFill/>
        </p:spPr>
        <p:txBody>
          <a:bodyPr wrap="square" rtlCol="0">
            <a:spAutoFit/>
          </a:bodyPr>
          <a:lstStyle/>
          <a:p>
            <a:r>
              <a:rPr lang="es-ES" sz="3200" dirty="0">
                <a:solidFill>
                  <a:srgbClr val="018443"/>
                </a:solidFill>
                <a:latin typeface="Berlin Sans FB" panose="020E0602020502020306" pitchFamily="34" charset="0"/>
              </a:rPr>
              <a:t>¿Cómo dice Pablo que SOMOS justificados en estos versículos?</a:t>
            </a:r>
          </a:p>
          <a:p>
            <a:endParaRPr lang="es-ES" sz="3200" dirty="0">
              <a:solidFill>
                <a:srgbClr val="018443"/>
              </a:solidFill>
              <a:latin typeface="Berlin Sans FB" panose="020E0602020502020306" pitchFamily="34" charset="0"/>
            </a:endParaRPr>
          </a:p>
          <a:p>
            <a:pPr marL="457200" indent="-457200">
              <a:buFont typeface="Arial" panose="020B0604020202020204" pitchFamily="34" charset="0"/>
              <a:buChar char="•"/>
            </a:pPr>
            <a:r>
              <a:rPr lang="es-ES" sz="3200" dirty="0">
                <a:solidFill>
                  <a:srgbClr val="018443"/>
                </a:solidFill>
                <a:latin typeface="Berlin Sans FB" panose="020E0602020502020306" pitchFamily="34" charset="0"/>
              </a:rPr>
              <a:t>“…la justicia de Dios por medio de la fe en Jesucristo, para todos los que creen en él.” (vs. 22)</a:t>
            </a:r>
          </a:p>
          <a:p>
            <a:pPr marL="457200" indent="-457200">
              <a:buFont typeface="Arial" panose="020B0604020202020204" pitchFamily="34" charset="0"/>
              <a:buChar char="•"/>
            </a:pPr>
            <a:r>
              <a:rPr lang="es-ES" sz="3200" dirty="0">
                <a:solidFill>
                  <a:srgbClr val="018443"/>
                </a:solidFill>
                <a:latin typeface="Berlin Sans FB" panose="020E0602020502020306" pitchFamily="34" charset="0"/>
              </a:rPr>
              <a:t>“…siendo justificados gratuitamente por su gracia, mediante la redención que es en Cristo Jesús…¨ (vs. 24)</a:t>
            </a:r>
          </a:p>
          <a:p>
            <a:r>
              <a:rPr lang="es-ES" sz="3200" dirty="0">
                <a:solidFill>
                  <a:srgbClr val="018443"/>
                </a:solidFill>
                <a:latin typeface="Berlin Sans FB" panose="020E0602020502020306" pitchFamily="34" charset="0"/>
              </a:rPr>
              <a:t>Gratuitamente por gracia deja muy claro que no ganamos esto con nuestras obras. Es un don que Cristo ganó para nosotros mediante su redención.</a:t>
            </a:r>
          </a:p>
        </p:txBody>
      </p:sp>
    </p:spTree>
    <p:extLst>
      <p:ext uri="{BB962C8B-B14F-4D97-AF65-F5344CB8AC3E}">
        <p14:creationId xmlns:p14="http://schemas.microsoft.com/office/powerpoint/2010/main" val="87238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cxnSp>
        <p:nvCxnSpPr>
          <p:cNvPr id="2" name="Straight Connector 1">
            <a:extLst>
              <a:ext uri="{FF2B5EF4-FFF2-40B4-BE49-F238E27FC236}">
                <a16:creationId xmlns:a16="http://schemas.microsoft.com/office/drawing/2014/main" id="{31ECBBA2-5FF2-4077-BB42-21A5E88158B7}"/>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219B5CE-3E54-3E56-781B-E65BF03CDBF5}"/>
              </a:ext>
            </a:extLst>
          </p:cNvPr>
          <p:cNvSpPr txBox="1"/>
          <p:nvPr/>
        </p:nvSpPr>
        <p:spPr>
          <a:xfrm>
            <a:off x="858144" y="160039"/>
            <a:ext cx="10364114" cy="1631216"/>
          </a:xfrm>
          <a:prstGeom prst="rect">
            <a:avLst/>
          </a:prstGeom>
          <a:noFill/>
        </p:spPr>
        <p:txBody>
          <a:bodyPr wrap="square" rtlCol="0">
            <a:spAutoFit/>
          </a:bodyPr>
          <a:lstStyle/>
          <a:p>
            <a:pPr algn="ctr"/>
            <a:r>
              <a:rPr lang="es-ES" sz="5000" dirty="0">
                <a:solidFill>
                  <a:srgbClr val="5F3913"/>
                </a:solidFill>
                <a:latin typeface="Berlin Sans FB Demi" panose="020E0802020502020306" pitchFamily="34" charset="0"/>
              </a:rPr>
              <a:t>¿Qué dice la Biblia sobre cómo recibimos esta justificación?</a:t>
            </a:r>
          </a:p>
        </p:txBody>
      </p:sp>
      <p:sp>
        <p:nvSpPr>
          <p:cNvPr id="4" name="TextBox 3">
            <a:extLst>
              <a:ext uri="{FF2B5EF4-FFF2-40B4-BE49-F238E27FC236}">
                <a16:creationId xmlns:a16="http://schemas.microsoft.com/office/drawing/2014/main" id="{94658027-E8EC-3588-6FD6-AC39867A6670}"/>
              </a:ext>
            </a:extLst>
          </p:cNvPr>
          <p:cNvSpPr txBox="1"/>
          <p:nvPr/>
        </p:nvSpPr>
        <p:spPr>
          <a:xfrm>
            <a:off x="513459" y="2281076"/>
            <a:ext cx="11053483" cy="3231654"/>
          </a:xfrm>
          <a:prstGeom prst="rect">
            <a:avLst/>
          </a:prstGeom>
          <a:noFill/>
        </p:spPr>
        <p:txBody>
          <a:bodyPr wrap="square" rtlCol="0">
            <a:spAutoFit/>
          </a:bodyPr>
          <a:lstStyle/>
          <a:p>
            <a:r>
              <a:rPr lang="es-ES" sz="3400" dirty="0">
                <a:solidFill>
                  <a:srgbClr val="018443"/>
                </a:solidFill>
                <a:latin typeface="Berlin Sans FB" panose="020E0602020502020306" pitchFamily="34" charset="0"/>
              </a:rPr>
              <a:t>Romanos 3:25-28:  “</a:t>
            </a:r>
            <a:r>
              <a:rPr lang="es-ES" sz="3400" baseline="30000" dirty="0">
                <a:solidFill>
                  <a:srgbClr val="018443"/>
                </a:solidFill>
                <a:latin typeface="Berlin Sans FB" panose="020E0602020502020306" pitchFamily="34" charset="0"/>
              </a:rPr>
              <a:t>25</a:t>
            </a:r>
            <a:r>
              <a:rPr lang="es-ES" sz="3400" dirty="0">
                <a:solidFill>
                  <a:srgbClr val="018443"/>
                </a:solidFill>
                <a:latin typeface="Berlin Sans FB" panose="020E0602020502020306" pitchFamily="34" charset="0"/>
              </a:rPr>
              <a:t> a quien Dios puso como sacrificio de expiación por medio de la fe en su sangre. Esto lo hizo Dios para manifestar su justicia, pues en su paciencia ha pasado por alto los pecados pasados, </a:t>
            </a:r>
            <a:r>
              <a:rPr lang="es-ES" sz="3400" baseline="30000" dirty="0">
                <a:solidFill>
                  <a:srgbClr val="018443"/>
                </a:solidFill>
                <a:latin typeface="Berlin Sans FB" panose="020E0602020502020306" pitchFamily="34" charset="0"/>
              </a:rPr>
              <a:t>26</a:t>
            </a:r>
            <a:r>
              <a:rPr lang="es-ES" sz="3400" dirty="0">
                <a:solidFill>
                  <a:srgbClr val="018443"/>
                </a:solidFill>
                <a:latin typeface="Berlin Sans FB" panose="020E0602020502020306" pitchFamily="34" charset="0"/>
              </a:rPr>
              <a:t> para manifestar su justicia en este tiempo, a fin de que él sea el justo y, al mismo tiempo, el que justifica al que tiene fe en Jesús.</a:t>
            </a:r>
          </a:p>
        </p:txBody>
      </p:sp>
    </p:spTree>
    <p:extLst>
      <p:ext uri="{BB962C8B-B14F-4D97-AF65-F5344CB8AC3E}">
        <p14:creationId xmlns:p14="http://schemas.microsoft.com/office/powerpoint/2010/main" val="248137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cxnSp>
        <p:nvCxnSpPr>
          <p:cNvPr id="2" name="Straight Connector 1">
            <a:extLst>
              <a:ext uri="{FF2B5EF4-FFF2-40B4-BE49-F238E27FC236}">
                <a16:creationId xmlns:a16="http://schemas.microsoft.com/office/drawing/2014/main" id="{31ECBBA2-5FF2-4077-BB42-21A5E88158B7}"/>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219B5CE-3E54-3E56-781B-E65BF03CDBF5}"/>
              </a:ext>
            </a:extLst>
          </p:cNvPr>
          <p:cNvSpPr txBox="1"/>
          <p:nvPr/>
        </p:nvSpPr>
        <p:spPr>
          <a:xfrm>
            <a:off x="858144" y="160039"/>
            <a:ext cx="10364114" cy="1631216"/>
          </a:xfrm>
          <a:prstGeom prst="rect">
            <a:avLst/>
          </a:prstGeom>
          <a:noFill/>
        </p:spPr>
        <p:txBody>
          <a:bodyPr wrap="square" rtlCol="0">
            <a:spAutoFit/>
          </a:bodyPr>
          <a:lstStyle/>
          <a:p>
            <a:pPr algn="ctr"/>
            <a:r>
              <a:rPr lang="es-ES" sz="5000" dirty="0">
                <a:solidFill>
                  <a:srgbClr val="5F3913"/>
                </a:solidFill>
                <a:latin typeface="Berlin Sans FB Demi" panose="020E0802020502020306" pitchFamily="34" charset="0"/>
              </a:rPr>
              <a:t>¿Qué dice la Biblia sobre cómo recibimos esta justificación?</a:t>
            </a:r>
          </a:p>
        </p:txBody>
      </p:sp>
      <p:sp>
        <p:nvSpPr>
          <p:cNvPr id="4" name="TextBox 3">
            <a:extLst>
              <a:ext uri="{FF2B5EF4-FFF2-40B4-BE49-F238E27FC236}">
                <a16:creationId xmlns:a16="http://schemas.microsoft.com/office/drawing/2014/main" id="{94658027-E8EC-3588-6FD6-AC39867A6670}"/>
              </a:ext>
            </a:extLst>
          </p:cNvPr>
          <p:cNvSpPr txBox="1"/>
          <p:nvPr/>
        </p:nvSpPr>
        <p:spPr>
          <a:xfrm>
            <a:off x="513459" y="2336393"/>
            <a:ext cx="11053483" cy="2185214"/>
          </a:xfrm>
          <a:prstGeom prst="rect">
            <a:avLst/>
          </a:prstGeom>
          <a:noFill/>
        </p:spPr>
        <p:txBody>
          <a:bodyPr wrap="square" rtlCol="0">
            <a:spAutoFit/>
          </a:bodyPr>
          <a:lstStyle/>
          <a:p>
            <a:r>
              <a:rPr lang="es-ES" sz="3400" baseline="30000" dirty="0">
                <a:solidFill>
                  <a:srgbClr val="018443"/>
                </a:solidFill>
                <a:latin typeface="Berlin Sans FB" panose="020E0602020502020306" pitchFamily="34" charset="0"/>
              </a:rPr>
              <a:t>27</a:t>
            </a:r>
            <a:r>
              <a:rPr lang="es-ES" sz="3400" dirty="0">
                <a:solidFill>
                  <a:srgbClr val="018443"/>
                </a:solidFill>
                <a:latin typeface="Berlin Sans FB" panose="020E0602020502020306" pitchFamily="34" charset="0"/>
              </a:rPr>
              <a:t> Entonces, ¿dónde está la jactancia? Queda excluida. ¿Por cuál ley? ¿Por la de las obras? No, sino por la ley de la fe. </a:t>
            </a:r>
            <a:r>
              <a:rPr lang="es-ES" sz="3400" baseline="30000" dirty="0">
                <a:solidFill>
                  <a:srgbClr val="018443"/>
                </a:solidFill>
                <a:latin typeface="Berlin Sans FB" panose="020E0602020502020306" pitchFamily="34" charset="0"/>
              </a:rPr>
              <a:t>28</a:t>
            </a:r>
            <a:r>
              <a:rPr lang="es-ES" sz="3400" dirty="0">
                <a:solidFill>
                  <a:srgbClr val="018443"/>
                </a:solidFill>
                <a:latin typeface="Berlin Sans FB" panose="020E0602020502020306" pitchFamily="34" charset="0"/>
              </a:rPr>
              <a:t> Por lo tanto, llegamos a la conclusión de que el hombre es justificado por la fe, sin las obras de la ley.</a:t>
            </a:r>
          </a:p>
        </p:txBody>
      </p:sp>
    </p:spTree>
    <p:extLst>
      <p:ext uri="{BB962C8B-B14F-4D97-AF65-F5344CB8AC3E}">
        <p14:creationId xmlns:p14="http://schemas.microsoft.com/office/powerpoint/2010/main" val="2601021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cxnSp>
        <p:nvCxnSpPr>
          <p:cNvPr id="2" name="Straight Connector 1">
            <a:extLst>
              <a:ext uri="{FF2B5EF4-FFF2-40B4-BE49-F238E27FC236}">
                <a16:creationId xmlns:a16="http://schemas.microsoft.com/office/drawing/2014/main" id="{31ECBBA2-5FF2-4077-BB42-21A5E88158B7}"/>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219B5CE-3E54-3E56-781B-E65BF03CDBF5}"/>
              </a:ext>
            </a:extLst>
          </p:cNvPr>
          <p:cNvSpPr txBox="1"/>
          <p:nvPr/>
        </p:nvSpPr>
        <p:spPr>
          <a:xfrm>
            <a:off x="858144" y="160039"/>
            <a:ext cx="10364114" cy="1631216"/>
          </a:xfrm>
          <a:prstGeom prst="rect">
            <a:avLst/>
          </a:prstGeom>
          <a:noFill/>
        </p:spPr>
        <p:txBody>
          <a:bodyPr wrap="square" rtlCol="0">
            <a:spAutoFit/>
          </a:bodyPr>
          <a:lstStyle/>
          <a:p>
            <a:pPr algn="ctr"/>
            <a:r>
              <a:rPr lang="es-ES" sz="5000" dirty="0">
                <a:solidFill>
                  <a:srgbClr val="5F3913"/>
                </a:solidFill>
                <a:latin typeface="Berlin Sans FB Demi" panose="020E0802020502020306" pitchFamily="34" charset="0"/>
              </a:rPr>
              <a:t>¿Qué dice la Biblia sobre cómo recibimos esta justificación?</a:t>
            </a:r>
          </a:p>
        </p:txBody>
      </p:sp>
      <p:sp>
        <p:nvSpPr>
          <p:cNvPr id="4" name="TextBox 3">
            <a:extLst>
              <a:ext uri="{FF2B5EF4-FFF2-40B4-BE49-F238E27FC236}">
                <a16:creationId xmlns:a16="http://schemas.microsoft.com/office/drawing/2014/main" id="{94658027-E8EC-3588-6FD6-AC39867A6670}"/>
              </a:ext>
            </a:extLst>
          </p:cNvPr>
          <p:cNvSpPr txBox="1"/>
          <p:nvPr/>
        </p:nvSpPr>
        <p:spPr>
          <a:xfrm>
            <a:off x="513459" y="1791255"/>
            <a:ext cx="11053483" cy="4524315"/>
          </a:xfrm>
          <a:prstGeom prst="rect">
            <a:avLst/>
          </a:prstGeom>
          <a:noFill/>
        </p:spPr>
        <p:txBody>
          <a:bodyPr wrap="square" rtlCol="0">
            <a:spAutoFit/>
          </a:bodyPr>
          <a:lstStyle/>
          <a:p>
            <a:r>
              <a:rPr lang="es-ES" sz="3200" dirty="0">
                <a:solidFill>
                  <a:srgbClr val="018443"/>
                </a:solidFill>
                <a:latin typeface="Berlin Sans FB" panose="020E0602020502020306" pitchFamily="34" charset="0"/>
              </a:rPr>
              <a:t>¿Cómo dice Pablo que SOMOS justificados en estos versículos?</a:t>
            </a:r>
          </a:p>
          <a:p>
            <a:endParaRPr lang="es-ES" sz="3200" dirty="0">
              <a:solidFill>
                <a:srgbClr val="018443"/>
              </a:solidFill>
              <a:latin typeface="Berlin Sans FB" panose="020E0602020502020306" pitchFamily="34" charset="0"/>
            </a:endParaRPr>
          </a:p>
          <a:p>
            <a:pPr marL="457200" indent="-457200">
              <a:buFont typeface="Arial" panose="020B0604020202020204" pitchFamily="34" charset="0"/>
              <a:buChar char="•"/>
            </a:pPr>
            <a:r>
              <a:rPr lang="es-ES" sz="3200" dirty="0">
                <a:solidFill>
                  <a:srgbClr val="018443"/>
                </a:solidFill>
                <a:latin typeface="Berlin Sans FB" panose="020E0602020502020306" pitchFamily="34" charset="0"/>
              </a:rPr>
              <a:t>¨Cristo Jesús, a quien Dios puso como propiciación… a fin de que él sea el justo, y el que justifica…¨ (vs. 25-26) </a:t>
            </a:r>
          </a:p>
          <a:p>
            <a:pPr marL="457200" indent="-457200">
              <a:buFont typeface="Arial" panose="020B0604020202020204" pitchFamily="34" charset="0"/>
              <a:buChar char="•"/>
            </a:pPr>
            <a:r>
              <a:rPr lang="es-ES" sz="3200" dirty="0">
                <a:solidFill>
                  <a:srgbClr val="018443"/>
                </a:solidFill>
                <a:latin typeface="Berlin Sans FB" panose="020E0602020502020306" pitchFamily="34" charset="0"/>
              </a:rPr>
              <a:t>La causa de nuestra justificación es Cristo. Él es la propiciación – el pago por nuestros pecados. Dios fue justo en Cristo, castigándolo por todos y cada uno de los pecados cometidos. Ahora, por causa de Cristo, Dios justifica (nos declara no culpables).</a:t>
            </a:r>
          </a:p>
        </p:txBody>
      </p:sp>
    </p:spTree>
    <p:extLst>
      <p:ext uri="{BB962C8B-B14F-4D97-AF65-F5344CB8AC3E}">
        <p14:creationId xmlns:p14="http://schemas.microsoft.com/office/powerpoint/2010/main" val="4181008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cxnSp>
        <p:nvCxnSpPr>
          <p:cNvPr id="2" name="Straight Connector 1">
            <a:extLst>
              <a:ext uri="{FF2B5EF4-FFF2-40B4-BE49-F238E27FC236}">
                <a16:creationId xmlns:a16="http://schemas.microsoft.com/office/drawing/2014/main" id="{31ECBBA2-5FF2-4077-BB42-21A5E88158B7}"/>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219B5CE-3E54-3E56-781B-E65BF03CDBF5}"/>
              </a:ext>
            </a:extLst>
          </p:cNvPr>
          <p:cNvSpPr txBox="1"/>
          <p:nvPr/>
        </p:nvSpPr>
        <p:spPr>
          <a:xfrm>
            <a:off x="858144" y="160039"/>
            <a:ext cx="10364114" cy="1631216"/>
          </a:xfrm>
          <a:prstGeom prst="rect">
            <a:avLst/>
          </a:prstGeom>
          <a:noFill/>
        </p:spPr>
        <p:txBody>
          <a:bodyPr wrap="square" rtlCol="0">
            <a:spAutoFit/>
          </a:bodyPr>
          <a:lstStyle/>
          <a:p>
            <a:pPr algn="ctr"/>
            <a:r>
              <a:rPr lang="es-ES" sz="5000" dirty="0">
                <a:solidFill>
                  <a:srgbClr val="5F3913"/>
                </a:solidFill>
                <a:latin typeface="Berlin Sans FB Demi" panose="020E0802020502020306" pitchFamily="34" charset="0"/>
              </a:rPr>
              <a:t>¿Qué dice la Biblia sobre cómo recibimos esta justificación?</a:t>
            </a:r>
          </a:p>
        </p:txBody>
      </p:sp>
      <p:sp>
        <p:nvSpPr>
          <p:cNvPr id="4" name="TextBox 3">
            <a:extLst>
              <a:ext uri="{FF2B5EF4-FFF2-40B4-BE49-F238E27FC236}">
                <a16:creationId xmlns:a16="http://schemas.microsoft.com/office/drawing/2014/main" id="{94658027-E8EC-3588-6FD6-AC39867A6670}"/>
              </a:ext>
            </a:extLst>
          </p:cNvPr>
          <p:cNvSpPr txBox="1"/>
          <p:nvPr/>
        </p:nvSpPr>
        <p:spPr>
          <a:xfrm>
            <a:off x="513459" y="2102000"/>
            <a:ext cx="11053483" cy="3539430"/>
          </a:xfrm>
          <a:prstGeom prst="rect">
            <a:avLst/>
          </a:prstGeom>
          <a:noFill/>
        </p:spPr>
        <p:txBody>
          <a:bodyPr wrap="square" rtlCol="0">
            <a:spAutoFit/>
          </a:bodyPr>
          <a:lstStyle/>
          <a:p>
            <a:pPr marL="457200" indent="-457200">
              <a:buFont typeface="Arial" panose="020B0604020202020204" pitchFamily="34" charset="0"/>
              <a:buChar char="•"/>
            </a:pPr>
            <a:r>
              <a:rPr lang="es-ES" sz="3200" dirty="0">
                <a:solidFill>
                  <a:srgbClr val="018443"/>
                </a:solidFill>
                <a:latin typeface="Berlin Sans FB" panose="020E0602020502020306" pitchFamily="34" charset="0"/>
              </a:rPr>
              <a:t>¨Por medio de la fe en su sangre¨ (vs. 25); ¨justifica al que es de la fe de Jesús¨ (vs. 26); ¨el hombre es justificado por fe¨ (vs. 28). Dios justifica a través de la fe.</a:t>
            </a:r>
          </a:p>
          <a:p>
            <a:pPr marL="457200" indent="-457200">
              <a:buFont typeface="Arial" panose="020B0604020202020204" pitchFamily="34" charset="0"/>
              <a:buChar char="•"/>
            </a:pPr>
            <a:r>
              <a:rPr lang="es-ES" sz="3200" dirty="0">
                <a:solidFill>
                  <a:srgbClr val="018443"/>
                </a:solidFill>
                <a:latin typeface="Berlin Sans FB" panose="020E0602020502020306" pitchFamily="34" charset="0"/>
              </a:rPr>
              <a:t>Pablo excluye completamente las obras de nuestra justificación: ¨ ¿Dónde, pues, está la jactancia? Queda excluida. ¿Por cuál ley? ¿Por la de las obras? No, sino por la ley de la fe.</a:t>
            </a:r>
          </a:p>
        </p:txBody>
      </p:sp>
    </p:spTree>
    <p:extLst>
      <p:ext uri="{BB962C8B-B14F-4D97-AF65-F5344CB8AC3E}">
        <p14:creationId xmlns:p14="http://schemas.microsoft.com/office/powerpoint/2010/main" val="480715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cxnSp>
        <p:nvCxnSpPr>
          <p:cNvPr id="2" name="Straight Connector 1">
            <a:extLst>
              <a:ext uri="{FF2B5EF4-FFF2-40B4-BE49-F238E27FC236}">
                <a16:creationId xmlns:a16="http://schemas.microsoft.com/office/drawing/2014/main" id="{31ECBBA2-5FF2-4077-BB42-21A5E88158B7}"/>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219B5CE-3E54-3E56-781B-E65BF03CDBF5}"/>
              </a:ext>
            </a:extLst>
          </p:cNvPr>
          <p:cNvSpPr txBox="1"/>
          <p:nvPr/>
        </p:nvSpPr>
        <p:spPr>
          <a:xfrm>
            <a:off x="858144" y="160039"/>
            <a:ext cx="10364114" cy="1631216"/>
          </a:xfrm>
          <a:prstGeom prst="rect">
            <a:avLst/>
          </a:prstGeom>
          <a:noFill/>
        </p:spPr>
        <p:txBody>
          <a:bodyPr wrap="square" rtlCol="0">
            <a:spAutoFit/>
          </a:bodyPr>
          <a:lstStyle/>
          <a:p>
            <a:pPr algn="ctr"/>
            <a:r>
              <a:rPr lang="es-ES" sz="5000" dirty="0">
                <a:solidFill>
                  <a:srgbClr val="5F3913"/>
                </a:solidFill>
                <a:latin typeface="Berlin Sans FB Demi" panose="020E0802020502020306" pitchFamily="34" charset="0"/>
              </a:rPr>
              <a:t>¿Qué dice la Biblia sobre cómo recibimos esta justificación?</a:t>
            </a:r>
          </a:p>
        </p:txBody>
      </p:sp>
      <p:sp>
        <p:nvSpPr>
          <p:cNvPr id="4" name="TextBox 3">
            <a:extLst>
              <a:ext uri="{FF2B5EF4-FFF2-40B4-BE49-F238E27FC236}">
                <a16:creationId xmlns:a16="http://schemas.microsoft.com/office/drawing/2014/main" id="{94658027-E8EC-3588-6FD6-AC39867A6670}"/>
              </a:ext>
            </a:extLst>
          </p:cNvPr>
          <p:cNvSpPr txBox="1"/>
          <p:nvPr/>
        </p:nvSpPr>
        <p:spPr>
          <a:xfrm>
            <a:off x="377534" y="2631513"/>
            <a:ext cx="11053483" cy="2554545"/>
          </a:xfrm>
          <a:prstGeom prst="rect">
            <a:avLst/>
          </a:prstGeom>
          <a:noFill/>
        </p:spPr>
        <p:txBody>
          <a:bodyPr wrap="square" rtlCol="0">
            <a:spAutoFit/>
          </a:bodyPr>
          <a:lstStyle/>
          <a:p>
            <a:pPr marL="457200" indent="-457200">
              <a:buFont typeface="Arial" panose="020B0604020202020204" pitchFamily="34" charset="0"/>
              <a:buChar char="•"/>
            </a:pPr>
            <a:r>
              <a:rPr lang="es-ES" sz="3200" dirty="0">
                <a:solidFill>
                  <a:srgbClr val="018443"/>
                </a:solidFill>
                <a:latin typeface="Berlin Sans FB" panose="020E0602020502020306" pitchFamily="34" charset="0"/>
              </a:rPr>
              <a:t>El hombre es justificado por fe sin las obras de la ley. ¨ (vs. 27-28) Si la justificación fuera por obras, aunque sea un poco, tendríamos razón para jactarnos. Pero Pablo dice que la jactancia queda excluida, porque la justificación es sólo por la fe.</a:t>
            </a:r>
          </a:p>
        </p:txBody>
      </p:sp>
    </p:spTree>
    <p:extLst>
      <p:ext uri="{BB962C8B-B14F-4D97-AF65-F5344CB8AC3E}">
        <p14:creationId xmlns:p14="http://schemas.microsoft.com/office/powerpoint/2010/main" val="2779822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cxnSp>
        <p:nvCxnSpPr>
          <p:cNvPr id="2" name="Straight Connector 1">
            <a:extLst>
              <a:ext uri="{FF2B5EF4-FFF2-40B4-BE49-F238E27FC236}">
                <a16:creationId xmlns:a16="http://schemas.microsoft.com/office/drawing/2014/main" id="{31ECBBA2-5FF2-4077-BB42-21A5E88158B7}"/>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219B5CE-3E54-3E56-781B-E65BF03CDBF5}"/>
              </a:ext>
            </a:extLst>
          </p:cNvPr>
          <p:cNvSpPr txBox="1"/>
          <p:nvPr/>
        </p:nvSpPr>
        <p:spPr>
          <a:xfrm>
            <a:off x="858144" y="160039"/>
            <a:ext cx="10364114" cy="1631216"/>
          </a:xfrm>
          <a:prstGeom prst="rect">
            <a:avLst/>
          </a:prstGeom>
          <a:noFill/>
        </p:spPr>
        <p:txBody>
          <a:bodyPr wrap="square" rtlCol="0">
            <a:spAutoFit/>
          </a:bodyPr>
          <a:lstStyle/>
          <a:p>
            <a:pPr algn="ctr"/>
            <a:r>
              <a:rPr lang="es-ES" sz="5000" dirty="0">
                <a:solidFill>
                  <a:srgbClr val="5F3913"/>
                </a:solidFill>
                <a:latin typeface="Berlin Sans FB Demi" panose="020E0802020502020306" pitchFamily="34" charset="0"/>
              </a:rPr>
              <a:t>¿Qué dice la Biblia sobre cómo recibimos esta justificación?</a:t>
            </a:r>
          </a:p>
        </p:txBody>
      </p:sp>
      <p:sp>
        <p:nvSpPr>
          <p:cNvPr id="4" name="TextBox 3">
            <a:extLst>
              <a:ext uri="{FF2B5EF4-FFF2-40B4-BE49-F238E27FC236}">
                <a16:creationId xmlns:a16="http://schemas.microsoft.com/office/drawing/2014/main" id="{94658027-E8EC-3588-6FD6-AC39867A6670}"/>
              </a:ext>
            </a:extLst>
          </p:cNvPr>
          <p:cNvSpPr txBox="1"/>
          <p:nvPr/>
        </p:nvSpPr>
        <p:spPr>
          <a:xfrm>
            <a:off x="513459" y="1939535"/>
            <a:ext cx="11053483" cy="4031873"/>
          </a:xfrm>
          <a:prstGeom prst="rect">
            <a:avLst/>
          </a:prstGeom>
          <a:noFill/>
        </p:spPr>
        <p:txBody>
          <a:bodyPr wrap="square" rtlCol="0">
            <a:spAutoFit/>
          </a:bodyPr>
          <a:lstStyle/>
          <a:p>
            <a:r>
              <a:rPr lang="es-ES" sz="3200" dirty="0">
                <a:solidFill>
                  <a:srgbClr val="018443"/>
                </a:solidFill>
                <a:latin typeface="Berlin Sans FB" panose="020E0602020502020306" pitchFamily="34" charset="0"/>
              </a:rPr>
              <a:t>Versículos Adicionales:</a:t>
            </a:r>
          </a:p>
          <a:p>
            <a:endParaRPr lang="es-ES" sz="3200" dirty="0">
              <a:solidFill>
                <a:srgbClr val="018443"/>
              </a:solidFill>
              <a:latin typeface="Berlin Sans FB" panose="020E0602020502020306" pitchFamily="34" charset="0"/>
            </a:endParaRPr>
          </a:p>
          <a:p>
            <a:r>
              <a:rPr lang="es-ES" sz="3200" dirty="0">
                <a:solidFill>
                  <a:srgbClr val="018443"/>
                </a:solidFill>
                <a:latin typeface="Berlin Sans FB" panose="020E0602020502020306" pitchFamily="34" charset="0"/>
              </a:rPr>
              <a:t>Romanos 4:3-5 “</a:t>
            </a:r>
            <a:r>
              <a:rPr lang="es-ES" sz="3200" baseline="30000" dirty="0">
                <a:solidFill>
                  <a:srgbClr val="018443"/>
                </a:solidFill>
                <a:latin typeface="Berlin Sans FB" panose="020E0602020502020306" pitchFamily="34" charset="0"/>
              </a:rPr>
              <a:t>3</a:t>
            </a:r>
            <a:r>
              <a:rPr lang="es-ES" sz="3200" dirty="0">
                <a:solidFill>
                  <a:srgbClr val="018443"/>
                </a:solidFill>
                <a:latin typeface="Berlin Sans FB" panose="020E0602020502020306" pitchFamily="34" charset="0"/>
              </a:rPr>
              <a:t> Pues ¿qué es lo que dice la Escritura? Que Abraham le creyó a Dios, y esto se le tomó en cuenta como justicia. </a:t>
            </a:r>
            <a:r>
              <a:rPr lang="es-ES" sz="3200" baseline="30000" dirty="0">
                <a:solidFill>
                  <a:srgbClr val="018443"/>
                </a:solidFill>
                <a:latin typeface="Berlin Sans FB" panose="020E0602020502020306" pitchFamily="34" charset="0"/>
              </a:rPr>
              <a:t>4</a:t>
            </a:r>
            <a:r>
              <a:rPr lang="es-ES" sz="3200" dirty="0">
                <a:solidFill>
                  <a:srgbClr val="018443"/>
                </a:solidFill>
                <a:latin typeface="Berlin Sans FB" panose="020E0602020502020306" pitchFamily="34" charset="0"/>
              </a:rPr>
              <a:t> Ahora bien, para el que trabaja, su salario no es un regalo sino algo que tiene merecido; </a:t>
            </a:r>
            <a:r>
              <a:rPr lang="es-ES" sz="3200" baseline="30000" dirty="0">
                <a:solidFill>
                  <a:srgbClr val="018443"/>
                </a:solidFill>
                <a:latin typeface="Berlin Sans FB" panose="020E0602020502020306" pitchFamily="34" charset="0"/>
              </a:rPr>
              <a:t>5</a:t>
            </a:r>
            <a:r>
              <a:rPr lang="es-ES" sz="3200" dirty="0">
                <a:solidFill>
                  <a:srgbClr val="018443"/>
                </a:solidFill>
                <a:latin typeface="Berlin Sans FB" panose="020E0602020502020306" pitchFamily="34" charset="0"/>
              </a:rPr>
              <a:t> pero al que no trabaja, sino que cree en aquel que justifica al pecador, su fe se le toma en cuenta como justicia.”</a:t>
            </a:r>
          </a:p>
        </p:txBody>
      </p:sp>
    </p:spTree>
    <p:extLst>
      <p:ext uri="{BB962C8B-B14F-4D97-AF65-F5344CB8AC3E}">
        <p14:creationId xmlns:p14="http://schemas.microsoft.com/office/powerpoint/2010/main" val="500675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cxnSp>
        <p:nvCxnSpPr>
          <p:cNvPr id="2" name="Straight Connector 1">
            <a:extLst>
              <a:ext uri="{FF2B5EF4-FFF2-40B4-BE49-F238E27FC236}">
                <a16:creationId xmlns:a16="http://schemas.microsoft.com/office/drawing/2014/main" id="{31ECBBA2-5FF2-4077-BB42-21A5E88158B7}"/>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219B5CE-3E54-3E56-781B-E65BF03CDBF5}"/>
              </a:ext>
            </a:extLst>
          </p:cNvPr>
          <p:cNvSpPr txBox="1"/>
          <p:nvPr/>
        </p:nvSpPr>
        <p:spPr>
          <a:xfrm>
            <a:off x="858144" y="160039"/>
            <a:ext cx="10364114" cy="1631216"/>
          </a:xfrm>
          <a:prstGeom prst="rect">
            <a:avLst/>
          </a:prstGeom>
          <a:noFill/>
        </p:spPr>
        <p:txBody>
          <a:bodyPr wrap="square" rtlCol="0">
            <a:spAutoFit/>
          </a:bodyPr>
          <a:lstStyle/>
          <a:p>
            <a:pPr algn="ctr"/>
            <a:r>
              <a:rPr lang="es-ES" sz="5000" dirty="0">
                <a:solidFill>
                  <a:srgbClr val="5F3913"/>
                </a:solidFill>
                <a:latin typeface="Berlin Sans FB Demi" panose="020E0802020502020306" pitchFamily="34" charset="0"/>
              </a:rPr>
              <a:t>¿Qué dice la Biblia sobre cómo recibimos esta justificación?</a:t>
            </a:r>
          </a:p>
        </p:txBody>
      </p:sp>
      <p:sp>
        <p:nvSpPr>
          <p:cNvPr id="4" name="TextBox 3">
            <a:extLst>
              <a:ext uri="{FF2B5EF4-FFF2-40B4-BE49-F238E27FC236}">
                <a16:creationId xmlns:a16="http://schemas.microsoft.com/office/drawing/2014/main" id="{94658027-E8EC-3588-6FD6-AC39867A6670}"/>
              </a:ext>
            </a:extLst>
          </p:cNvPr>
          <p:cNvSpPr txBox="1"/>
          <p:nvPr/>
        </p:nvSpPr>
        <p:spPr>
          <a:xfrm>
            <a:off x="513459" y="1791255"/>
            <a:ext cx="11053483" cy="4524315"/>
          </a:xfrm>
          <a:prstGeom prst="rect">
            <a:avLst/>
          </a:prstGeom>
          <a:noFill/>
        </p:spPr>
        <p:txBody>
          <a:bodyPr wrap="square" rtlCol="0">
            <a:spAutoFit/>
          </a:bodyPr>
          <a:lstStyle/>
          <a:p>
            <a:r>
              <a:rPr lang="es-ES" sz="3200" dirty="0">
                <a:solidFill>
                  <a:srgbClr val="018443"/>
                </a:solidFill>
                <a:latin typeface="Berlin Sans FB" panose="020E0602020502020306" pitchFamily="34" charset="0"/>
              </a:rPr>
              <a:t>Versículos Adicionales:</a:t>
            </a:r>
          </a:p>
          <a:p>
            <a:endParaRPr lang="es-ES" sz="3200" dirty="0">
              <a:solidFill>
                <a:srgbClr val="018443"/>
              </a:solidFill>
              <a:latin typeface="Berlin Sans FB" panose="020E0602020502020306" pitchFamily="34" charset="0"/>
            </a:endParaRPr>
          </a:p>
          <a:p>
            <a:r>
              <a:rPr lang="es-ES" sz="3200" dirty="0">
                <a:solidFill>
                  <a:srgbClr val="018443"/>
                </a:solidFill>
                <a:latin typeface="Berlin Sans FB" panose="020E0602020502020306" pitchFamily="34" charset="0"/>
              </a:rPr>
              <a:t>Efesios 2:8-9: “</a:t>
            </a:r>
            <a:r>
              <a:rPr lang="es-ES" sz="3200" baseline="30000" dirty="0">
                <a:solidFill>
                  <a:srgbClr val="018443"/>
                </a:solidFill>
                <a:latin typeface="Berlin Sans FB" panose="020E0602020502020306" pitchFamily="34" charset="0"/>
              </a:rPr>
              <a:t>8</a:t>
            </a:r>
            <a:r>
              <a:rPr lang="es-ES" sz="3200" dirty="0">
                <a:solidFill>
                  <a:srgbClr val="018443"/>
                </a:solidFill>
                <a:latin typeface="Berlin Sans FB" panose="020E0602020502020306" pitchFamily="34" charset="0"/>
              </a:rPr>
              <a:t> Ciertamente la gracia de Dios los ha salvado por medio de la fe. Ésta no nació de ustedes, sino que es un don de Dios; </a:t>
            </a:r>
            <a:r>
              <a:rPr lang="es-ES" sz="3200" baseline="30000" dirty="0">
                <a:solidFill>
                  <a:srgbClr val="018443"/>
                </a:solidFill>
                <a:latin typeface="Berlin Sans FB" panose="020E0602020502020306" pitchFamily="34" charset="0"/>
              </a:rPr>
              <a:t>9</a:t>
            </a:r>
            <a:r>
              <a:rPr lang="es-ES" sz="3200" dirty="0">
                <a:solidFill>
                  <a:srgbClr val="018443"/>
                </a:solidFill>
                <a:latin typeface="Berlin Sans FB" panose="020E0602020502020306" pitchFamily="34" charset="0"/>
              </a:rPr>
              <a:t> ni es resultado de las obras, para que nadie se vanaglorie.</a:t>
            </a:r>
          </a:p>
          <a:p>
            <a:endParaRPr lang="es-ES" sz="3200" dirty="0">
              <a:solidFill>
                <a:srgbClr val="018443"/>
              </a:solidFill>
              <a:latin typeface="Berlin Sans FB" panose="020E0602020502020306" pitchFamily="34" charset="0"/>
            </a:endParaRPr>
          </a:p>
          <a:p>
            <a:r>
              <a:rPr lang="es-ES" sz="3200" dirty="0">
                <a:solidFill>
                  <a:srgbClr val="018443"/>
                </a:solidFill>
                <a:latin typeface="Berlin Sans FB" panose="020E0602020502020306" pitchFamily="34" charset="0"/>
              </a:rPr>
              <a:t>(Gálatas 2:15-16) / Tito 3:5-7</a:t>
            </a:r>
          </a:p>
          <a:p>
            <a:endParaRPr lang="es-ES" sz="3200" dirty="0">
              <a:solidFill>
                <a:srgbClr val="018443"/>
              </a:solidFill>
              <a:latin typeface="Berlin Sans FB" panose="020E0602020502020306" pitchFamily="34" charset="0"/>
            </a:endParaRPr>
          </a:p>
          <a:p>
            <a:r>
              <a:rPr lang="es-ES" sz="3200" dirty="0">
                <a:solidFill>
                  <a:srgbClr val="018443"/>
                </a:solidFill>
                <a:latin typeface="Berlin Sans FB" panose="020E0602020502020306" pitchFamily="34" charset="0"/>
              </a:rPr>
              <a:t>Preguntas…?</a:t>
            </a:r>
          </a:p>
        </p:txBody>
      </p:sp>
    </p:spTree>
    <p:extLst>
      <p:ext uri="{BB962C8B-B14F-4D97-AF65-F5344CB8AC3E}">
        <p14:creationId xmlns:p14="http://schemas.microsoft.com/office/powerpoint/2010/main" val="4289639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72FE-B45F-49AF-90AF-E2779F22D564}"/>
              </a:ext>
            </a:extLst>
          </p:cNvPr>
          <p:cNvSpPr>
            <a:spLocks noGrp="1"/>
          </p:cNvSpPr>
          <p:nvPr>
            <p:ph type="title"/>
          </p:nvPr>
        </p:nvSpPr>
        <p:spPr>
          <a:xfrm>
            <a:off x="838200" y="202651"/>
            <a:ext cx="10515600" cy="1325563"/>
          </a:xfrm>
        </p:spPr>
        <p:txBody>
          <a:bodyPr/>
          <a:lstStyle/>
          <a:p>
            <a:pPr algn="ctr"/>
            <a:r>
              <a:rPr lang="es-419" b="1" dirty="0">
                <a:solidFill>
                  <a:srgbClr val="5F3913"/>
                </a:solidFill>
                <a:latin typeface="Berlin Sans FB" panose="020E0602020502020306" pitchFamily="34" charset="0"/>
              </a:rPr>
              <a:t>¿Qué dicen las iglesias sobre como somos salvos (justificados)?</a:t>
            </a:r>
            <a:endParaRPr lang="en-US" b="1" dirty="0">
              <a:solidFill>
                <a:srgbClr val="5F3913"/>
              </a:solidFill>
              <a:latin typeface="Berlin Sans FB" panose="020E0602020502020306" pitchFamily="34" charset="0"/>
            </a:endParaRPr>
          </a:p>
        </p:txBody>
      </p:sp>
      <p:sp>
        <p:nvSpPr>
          <p:cNvPr id="3" name="Content Placeholder 2">
            <a:extLst>
              <a:ext uri="{FF2B5EF4-FFF2-40B4-BE49-F238E27FC236}">
                <a16:creationId xmlns:a16="http://schemas.microsoft.com/office/drawing/2014/main" id="{B9D7E77E-2123-4845-8C4D-ADDE8FF345D2}"/>
              </a:ext>
            </a:extLst>
          </p:cNvPr>
          <p:cNvSpPr>
            <a:spLocks noGrp="1"/>
          </p:cNvSpPr>
          <p:nvPr>
            <p:ph idx="1"/>
          </p:nvPr>
        </p:nvSpPr>
        <p:spPr>
          <a:xfrm>
            <a:off x="321734" y="2121505"/>
            <a:ext cx="5774266" cy="4524375"/>
          </a:xfrm>
        </p:spPr>
        <p:txBody>
          <a:bodyPr>
            <a:normAutofit fontScale="92500" lnSpcReduction="20000"/>
          </a:bodyPr>
          <a:lstStyle/>
          <a:p>
            <a:pPr marL="0" indent="0">
              <a:buNone/>
            </a:pPr>
            <a:r>
              <a:rPr lang="es-419" sz="3200" dirty="0">
                <a:solidFill>
                  <a:srgbClr val="018443"/>
                </a:solidFill>
                <a:latin typeface="Berlin Sans FB" panose="020E0602020502020306" pitchFamily="34" charset="0"/>
              </a:rPr>
              <a:t>¨</a:t>
            </a:r>
            <a:r>
              <a:rPr lang="es-ES" sz="3200" dirty="0">
                <a:solidFill>
                  <a:srgbClr val="018443"/>
                </a:solidFill>
                <a:latin typeface="Berlin Sans FB" panose="020E0602020502020306" pitchFamily="34" charset="0"/>
              </a:rPr>
              <a:t>Si alguno dijere que el impío se justifica por la sola fe… sea anatema.¨ </a:t>
            </a:r>
          </a:p>
          <a:p>
            <a:pPr marL="0" indent="0" algn="r">
              <a:buNone/>
            </a:pPr>
            <a:r>
              <a:rPr lang="es-ES" sz="2200" i="1" dirty="0">
                <a:latin typeface="Berlin Sans FB" panose="020E0602020502020306" pitchFamily="34" charset="0"/>
              </a:rPr>
              <a:t>(Concilio de Trento, Can. 9)</a:t>
            </a:r>
          </a:p>
          <a:p>
            <a:pPr marL="0" indent="0">
              <a:buNone/>
            </a:pPr>
            <a:endParaRPr lang="es-ES" dirty="0">
              <a:latin typeface="Berlin Sans FB" panose="020E0602020502020306" pitchFamily="34" charset="0"/>
            </a:endParaRPr>
          </a:p>
          <a:p>
            <a:pPr marL="0" indent="0">
              <a:buNone/>
            </a:pPr>
            <a:r>
              <a:rPr lang="es-ES" sz="3200" dirty="0">
                <a:solidFill>
                  <a:srgbClr val="018443"/>
                </a:solidFill>
                <a:latin typeface="Berlin Sans FB" panose="020E0602020502020306" pitchFamily="34" charset="0"/>
              </a:rPr>
              <a:t>¨Así que, tenemos que guardar los mandamientos para ser salvos, pero entendemos que es solamente por medio de la gracia que podemos hacerlo.</a:t>
            </a:r>
          </a:p>
          <a:p>
            <a:pPr marL="0" indent="0" algn="r">
              <a:buNone/>
            </a:pPr>
            <a:br>
              <a:rPr lang="es-ES" dirty="0">
                <a:latin typeface="Berlin Sans FB" panose="020E0602020502020306" pitchFamily="34" charset="0"/>
              </a:rPr>
            </a:br>
            <a:r>
              <a:rPr lang="es-ES" sz="2200" i="1" dirty="0">
                <a:latin typeface="Berlin Sans FB" panose="020E0602020502020306" pitchFamily="34" charset="0"/>
              </a:rPr>
              <a:t>https://www.catholic.com/magazine/online-edition/are-good-works-necessary-for-salvation</a:t>
            </a:r>
            <a:endParaRPr lang="en-US" sz="2200" i="1" dirty="0">
              <a:latin typeface="Berlin Sans FB" panose="020E0602020502020306" pitchFamily="34" charset="0"/>
            </a:endParaRPr>
          </a:p>
        </p:txBody>
      </p:sp>
      <p:sp>
        <p:nvSpPr>
          <p:cNvPr id="4" name="TextBox 3">
            <a:extLst>
              <a:ext uri="{FF2B5EF4-FFF2-40B4-BE49-F238E27FC236}">
                <a16:creationId xmlns:a16="http://schemas.microsoft.com/office/drawing/2014/main" id="{209D6D0B-539F-46FB-99FD-16E0FD2D498D}"/>
              </a:ext>
            </a:extLst>
          </p:cNvPr>
          <p:cNvSpPr txBox="1"/>
          <p:nvPr/>
        </p:nvSpPr>
        <p:spPr>
          <a:xfrm>
            <a:off x="483285" y="1469240"/>
            <a:ext cx="4588933" cy="553998"/>
          </a:xfrm>
          <a:prstGeom prst="rect">
            <a:avLst/>
          </a:prstGeom>
          <a:noFill/>
        </p:spPr>
        <p:txBody>
          <a:bodyPr wrap="square" rtlCol="0">
            <a:spAutoFit/>
          </a:bodyPr>
          <a:lstStyle/>
          <a:p>
            <a:pPr algn="ctr"/>
            <a:r>
              <a:rPr lang="es-419" sz="3000" b="1" u="sng" dirty="0">
                <a:solidFill>
                  <a:srgbClr val="018443"/>
                </a:solidFill>
                <a:latin typeface="Berlin Sans FB" panose="020E0602020502020306" pitchFamily="34" charset="0"/>
              </a:rPr>
              <a:t>Iglesia Católica</a:t>
            </a:r>
            <a:endParaRPr lang="en-US" sz="3000" b="1" u="sng" dirty="0">
              <a:solidFill>
                <a:srgbClr val="018443"/>
              </a:solidFill>
              <a:latin typeface="Berlin Sans FB" panose="020E0602020502020306" pitchFamily="34" charset="0"/>
            </a:endParaRPr>
          </a:p>
        </p:txBody>
      </p:sp>
      <p:sp>
        <p:nvSpPr>
          <p:cNvPr id="5" name="TextBox 4">
            <a:extLst>
              <a:ext uri="{FF2B5EF4-FFF2-40B4-BE49-F238E27FC236}">
                <a16:creationId xmlns:a16="http://schemas.microsoft.com/office/drawing/2014/main" id="{FE05367B-A2FE-437A-9739-50F788B769C2}"/>
              </a:ext>
            </a:extLst>
          </p:cNvPr>
          <p:cNvSpPr txBox="1"/>
          <p:nvPr/>
        </p:nvSpPr>
        <p:spPr>
          <a:xfrm>
            <a:off x="6764866" y="1528214"/>
            <a:ext cx="4588933" cy="553998"/>
          </a:xfrm>
          <a:prstGeom prst="rect">
            <a:avLst/>
          </a:prstGeom>
          <a:noFill/>
        </p:spPr>
        <p:txBody>
          <a:bodyPr wrap="square" rtlCol="0">
            <a:spAutoFit/>
          </a:bodyPr>
          <a:lstStyle/>
          <a:p>
            <a:pPr algn="ctr"/>
            <a:r>
              <a:rPr lang="es-419" sz="3000" b="1" u="sng" dirty="0">
                <a:solidFill>
                  <a:srgbClr val="018443"/>
                </a:solidFill>
                <a:latin typeface="Berlin Sans FB" panose="020E0602020502020306" pitchFamily="34" charset="0"/>
              </a:rPr>
              <a:t>Academia Cristo</a:t>
            </a:r>
            <a:endParaRPr lang="en-US" sz="3000" b="1" u="sng" dirty="0">
              <a:solidFill>
                <a:srgbClr val="018443"/>
              </a:solidFill>
              <a:latin typeface="Berlin Sans FB" panose="020E0602020502020306" pitchFamily="34" charset="0"/>
            </a:endParaRPr>
          </a:p>
        </p:txBody>
      </p:sp>
      <p:sp>
        <p:nvSpPr>
          <p:cNvPr id="6" name="TextBox 5">
            <a:extLst>
              <a:ext uri="{FF2B5EF4-FFF2-40B4-BE49-F238E27FC236}">
                <a16:creationId xmlns:a16="http://schemas.microsoft.com/office/drawing/2014/main" id="{0222B521-B188-4B92-A1AF-3FFE545902AA}"/>
              </a:ext>
            </a:extLst>
          </p:cNvPr>
          <p:cNvSpPr txBox="1"/>
          <p:nvPr/>
        </p:nvSpPr>
        <p:spPr>
          <a:xfrm>
            <a:off x="6358464" y="2092934"/>
            <a:ext cx="5401736" cy="4518866"/>
          </a:xfrm>
          <a:prstGeom prst="rect">
            <a:avLst/>
          </a:prstGeom>
          <a:noFill/>
        </p:spPr>
        <p:txBody>
          <a:bodyPr wrap="square" rtlCol="0">
            <a:spAutoFit/>
          </a:bodyPr>
          <a:lstStyle/>
          <a:p>
            <a:pPr>
              <a:lnSpc>
                <a:spcPct val="80000"/>
              </a:lnSpc>
            </a:pPr>
            <a:r>
              <a:rPr lang="es-ES" sz="3000" dirty="0">
                <a:solidFill>
                  <a:srgbClr val="018443"/>
                </a:solidFill>
                <a:latin typeface="Berlin Sans FB" panose="020E0602020502020306" pitchFamily="34" charset="0"/>
              </a:rPr>
              <a:t>¨Creemos que el individuo recibe este don gratuito de perdón por medio de Cristo, no por obras, sino únicamente por fe. La fe justificante es una firme confianza en Cristo y en su obra redentora. Esta fe justifica… únicamente por causa de la salvación preparada por Dios en Cristo, a la cual la fe se abraza.¨</a:t>
            </a:r>
          </a:p>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ES" sz="2000" b="0" i="1"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(En Esto Creemos, IV, 2)</a:t>
            </a:r>
          </a:p>
          <a:p>
            <a:pPr>
              <a:lnSpc>
                <a:spcPct val="70000"/>
              </a:lnSpc>
            </a:pPr>
            <a:endParaRPr lang="en-US" sz="3000" dirty="0">
              <a:solidFill>
                <a:srgbClr val="018443"/>
              </a:solidFill>
              <a:latin typeface="Berlin Sans FB" panose="020E0602020502020306" pitchFamily="34" charset="0"/>
            </a:endParaRPr>
          </a:p>
        </p:txBody>
      </p:sp>
      <p:pic>
        <p:nvPicPr>
          <p:cNvPr id="7" name="Picture 6" descr="Screen Clipping">
            <a:extLst>
              <a:ext uri="{FF2B5EF4-FFF2-40B4-BE49-F238E27FC236}">
                <a16:creationId xmlns:a16="http://schemas.microsoft.com/office/drawing/2014/main" id="{5A5C8B67-E6ED-E86F-0B40-BAE032BBAA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cxnSp>
        <p:nvCxnSpPr>
          <p:cNvPr id="8" name="Straight Connector 7">
            <a:extLst>
              <a:ext uri="{FF2B5EF4-FFF2-40B4-BE49-F238E27FC236}">
                <a16:creationId xmlns:a16="http://schemas.microsoft.com/office/drawing/2014/main" id="{C7B96EBA-5538-B1B3-2F20-EAB1A908233A}"/>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4054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0"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40124"/>
            <a:ext cx="12192000" cy="1107996"/>
          </a:xfrm>
          <a:prstGeom prst="rect">
            <a:avLst/>
          </a:prstGeom>
          <a:noFill/>
        </p:spPr>
        <p:txBody>
          <a:bodyPr wrap="square" rtlCol="0">
            <a:spAutoFit/>
          </a:bodyPr>
          <a:lstStyle/>
          <a:p>
            <a:pPr algn="ctr"/>
            <a:r>
              <a:rPr lang="es-CO" sz="6600" dirty="0">
                <a:solidFill>
                  <a:srgbClr val="018443"/>
                </a:solidFill>
                <a:latin typeface="Berlin Sans FB Demi" panose="020E0802020502020306" pitchFamily="34" charset="0"/>
              </a:rPr>
              <a:t>Identificación Espiritual </a:t>
            </a:r>
            <a:r>
              <a:rPr lang="en-US" sz="6600" dirty="0">
                <a:solidFill>
                  <a:srgbClr val="018443"/>
                </a:solidFill>
                <a:latin typeface="Berlin Sans FB Demi" panose="020E0802020502020306" pitchFamily="34" charset="0"/>
              </a:rPr>
              <a:t>– 3/10</a:t>
            </a:r>
            <a:endParaRPr lang="es-CO" sz="6600" dirty="0">
              <a:solidFill>
                <a:srgbClr val="018443"/>
              </a:solidFill>
              <a:latin typeface="Berlin Sans FB Demi" panose="020E0802020502020306" pitchFamily="34" charset="0"/>
            </a:endParaRPr>
          </a:p>
        </p:txBody>
      </p:sp>
      <p:pic>
        <p:nvPicPr>
          <p:cNvPr id="5" name="Picture 4" descr="Screen Clipp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sp>
        <p:nvSpPr>
          <p:cNvPr id="15" name="TextBox 14"/>
          <p:cNvSpPr txBox="1"/>
          <p:nvPr/>
        </p:nvSpPr>
        <p:spPr>
          <a:xfrm>
            <a:off x="2025205" y="3152450"/>
            <a:ext cx="8141590" cy="1015663"/>
          </a:xfrm>
          <a:prstGeom prst="rect">
            <a:avLst/>
          </a:prstGeom>
          <a:solidFill>
            <a:srgbClr val="E6E6E6"/>
          </a:solidFill>
        </p:spPr>
        <p:txBody>
          <a:bodyPr wrap="square" rtlCol="0">
            <a:spAutoFit/>
          </a:bodyPr>
          <a:lstStyle/>
          <a:p>
            <a:pPr algn="ctr"/>
            <a:r>
              <a:rPr lang="es-CO" sz="6000" dirty="0">
                <a:solidFill>
                  <a:srgbClr val="5F3913"/>
                </a:solidFill>
                <a:latin typeface="Berlin Sans FB" panose="020E0602020502020306" pitchFamily="34" charset="0"/>
              </a:rPr>
              <a:t>La justificación</a:t>
            </a:r>
            <a:endParaRPr lang="en-US" sz="6000" dirty="0">
              <a:solidFill>
                <a:srgbClr val="5F3913"/>
              </a:solidFill>
              <a:latin typeface="Berlin Sans FB" panose="020E0602020502020306" pitchFamily="34" charset="0"/>
            </a:endParaRPr>
          </a:p>
        </p:txBody>
      </p:sp>
      <p:cxnSp>
        <p:nvCxnSpPr>
          <p:cNvPr id="3" name="Straight Connector 2">
            <a:extLst>
              <a:ext uri="{FF2B5EF4-FFF2-40B4-BE49-F238E27FC236}">
                <a16:creationId xmlns:a16="http://schemas.microsoft.com/office/drawing/2014/main" id="{3D7FD3A0-3CA5-2F2A-2272-8E4795AAB56E}"/>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2363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sp>
        <p:nvSpPr>
          <p:cNvPr id="2" name="TextBox 1"/>
          <p:cNvSpPr txBox="1"/>
          <p:nvPr/>
        </p:nvSpPr>
        <p:spPr>
          <a:xfrm>
            <a:off x="1475647" y="1906993"/>
            <a:ext cx="9240705" cy="2400657"/>
          </a:xfrm>
          <a:prstGeom prst="rect">
            <a:avLst/>
          </a:prstGeom>
          <a:noFill/>
        </p:spPr>
        <p:txBody>
          <a:bodyPr wrap="square" rtlCol="0">
            <a:spAutoFit/>
          </a:bodyPr>
          <a:lstStyle/>
          <a:p>
            <a:pPr algn="ctr"/>
            <a:r>
              <a:rPr lang="es-ES" sz="5000" dirty="0">
                <a:solidFill>
                  <a:srgbClr val="5F3913"/>
                </a:solidFill>
                <a:latin typeface="Berlin Sans FB Demi" panose="020E0802020502020306" pitchFamily="34" charset="0"/>
              </a:rPr>
              <a:t>¿Por qué a veces se llama a la justificación la doctrina sobre la cual la iglesia se sostiene o cae?</a:t>
            </a:r>
            <a:endParaRPr lang="en-US" sz="5000" dirty="0">
              <a:solidFill>
                <a:srgbClr val="5F3913"/>
              </a:solidFill>
              <a:latin typeface="Berlin Sans FB Demi" panose="020E0802020502020306" pitchFamily="34" charset="0"/>
            </a:endParaRPr>
          </a:p>
        </p:txBody>
      </p:sp>
      <p:cxnSp>
        <p:nvCxnSpPr>
          <p:cNvPr id="3" name="Straight Connector 2">
            <a:extLst>
              <a:ext uri="{FF2B5EF4-FFF2-40B4-BE49-F238E27FC236}">
                <a16:creationId xmlns:a16="http://schemas.microsoft.com/office/drawing/2014/main" id="{3562ED6C-E4A7-3E02-6F3A-98CB224A0FAC}"/>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6707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sp>
        <p:nvSpPr>
          <p:cNvPr id="2" name="TextBox 1"/>
          <p:cNvSpPr txBox="1"/>
          <p:nvPr/>
        </p:nvSpPr>
        <p:spPr>
          <a:xfrm>
            <a:off x="1042307" y="496794"/>
            <a:ext cx="10107385" cy="1200329"/>
          </a:xfrm>
          <a:prstGeom prst="rect">
            <a:avLst/>
          </a:prstGeom>
          <a:noFill/>
        </p:spPr>
        <p:txBody>
          <a:bodyPr wrap="square" rtlCol="0">
            <a:spAutoFit/>
          </a:bodyPr>
          <a:lstStyle/>
          <a:p>
            <a:pPr algn="ctr"/>
            <a:r>
              <a:rPr lang="es-ES" sz="3600" dirty="0">
                <a:solidFill>
                  <a:srgbClr val="5F3913"/>
                </a:solidFill>
                <a:latin typeface="Berlin Sans FB Demi" panose="020E0802020502020306" pitchFamily="34" charset="0"/>
              </a:rPr>
              <a:t>¿Por qué a veces se llama a la justificación la doctrina sobre la cual la iglesia se sostiene o cae?</a:t>
            </a:r>
            <a:endParaRPr lang="en-US" sz="3600" dirty="0">
              <a:solidFill>
                <a:srgbClr val="5F3913"/>
              </a:solidFill>
              <a:latin typeface="Berlin Sans FB Demi" panose="020E0802020502020306" pitchFamily="34" charset="0"/>
            </a:endParaRPr>
          </a:p>
        </p:txBody>
      </p:sp>
      <p:sp>
        <p:nvSpPr>
          <p:cNvPr id="4" name="TextBox 3"/>
          <p:cNvSpPr txBox="1"/>
          <p:nvPr/>
        </p:nvSpPr>
        <p:spPr>
          <a:xfrm>
            <a:off x="658905" y="2155345"/>
            <a:ext cx="11053483" cy="3970318"/>
          </a:xfrm>
          <a:prstGeom prst="rect">
            <a:avLst/>
          </a:prstGeom>
          <a:noFill/>
        </p:spPr>
        <p:txBody>
          <a:bodyPr wrap="square" rtlCol="0">
            <a:spAutoFit/>
          </a:bodyPr>
          <a:lstStyle/>
          <a:p>
            <a:pPr marL="571500" indent="-571500">
              <a:buFont typeface="Arial" panose="020B0604020202020204" pitchFamily="34" charset="0"/>
              <a:buChar char="•"/>
            </a:pPr>
            <a:r>
              <a:rPr lang="es-ES" sz="3600" dirty="0">
                <a:solidFill>
                  <a:srgbClr val="018443"/>
                </a:solidFill>
                <a:latin typeface="Berlin Sans FB" panose="020E0602020502020306" pitchFamily="34" charset="77"/>
              </a:rPr>
              <a:t>Porque es la doctrina de la que depende la salvación. La verdad de que somos declarados no culpables de nuestros pecados solo por la fe es la respuesta a la pregunta: </a:t>
            </a:r>
          </a:p>
          <a:p>
            <a:endParaRPr lang="es-ES" sz="3600" dirty="0">
              <a:solidFill>
                <a:srgbClr val="018443"/>
              </a:solidFill>
              <a:latin typeface="Berlin Sans FB" panose="020E0602020502020306" pitchFamily="34" charset="77"/>
            </a:endParaRPr>
          </a:p>
          <a:p>
            <a:r>
              <a:rPr lang="es-ES" sz="3600" dirty="0">
                <a:solidFill>
                  <a:srgbClr val="018443"/>
                </a:solidFill>
                <a:latin typeface="Berlin Sans FB" panose="020E0602020502020306" pitchFamily="34" charset="77"/>
              </a:rPr>
              <a:t>"¿Qué debo hacer para ser salvo?" Obtener la respuesta incorrecta a esa pregunta conduce a la condenación.</a:t>
            </a:r>
          </a:p>
        </p:txBody>
      </p:sp>
      <p:cxnSp>
        <p:nvCxnSpPr>
          <p:cNvPr id="3" name="Straight Connector 2">
            <a:extLst>
              <a:ext uri="{FF2B5EF4-FFF2-40B4-BE49-F238E27FC236}">
                <a16:creationId xmlns:a16="http://schemas.microsoft.com/office/drawing/2014/main" id="{B1B959AB-CD9B-EC43-CAF6-2981DB87C5CA}"/>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5055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sp>
        <p:nvSpPr>
          <p:cNvPr id="2" name="TextBox 1"/>
          <p:cNvSpPr txBox="1"/>
          <p:nvPr/>
        </p:nvSpPr>
        <p:spPr>
          <a:xfrm>
            <a:off x="1042307" y="496794"/>
            <a:ext cx="10107385" cy="1200329"/>
          </a:xfrm>
          <a:prstGeom prst="rect">
            <a:avLst/>
          </a:prstGeom>
          <a:noFill/>
        </p:spPr>
        <p:txBody>
          <a:bodyPr wrap="square" rtlCol="0">
            <a:spAutoFit/>
          </a:bodyPr>
          <a:lstStyle/>
          <a:p>
            <a:pPr algn="ctr"/>
            <a:r>
              <a:rPr lang="es-ES" sz="3600" dirty="0">
                <a:solidFill>
                  <a:srgbClr val="5F3913"/>
                </a:solidFill>
                <a:latin typeface="Berlin Sans FB Demi" panose="020E0802020502020306" pitchFamily="34" charset="0"/>
              </a:rPr>
              <a:t>¿Por qué a veces se llama a la justificación la doctrina sobre la cual la iglesia se sostiene o cae?</a:t>
            </a:r>
            <a:endParaRPr lang="en-US" sz="3600" dirty="0">
              <a:solidFill>
                <a:srgbClr val="5F3913"/>
              </a:solidFill>
              <a:latin typeface="Berlin Sans FB Demi" panose="020E0802020502020306" pitchFamily="34" charset="0"/>
            </a:endParaRPr>
          </a:p>
        </p:txBody>
      </p:sp>
      <p:sp>
        <p:nvSpPr>
          <p:cNvPr id="4" name="TextBox 3"/>
          <p:cNvSpPr txBox="1"/>
          <p:nvPr/>
        </p:nvSpPr>
        <p:spPr>
          <a:xfrm>
            <a:off x="658905" y="1779687"/>
            <a:ext cx="11053483" cy="4278094"/>
          </a:xfrm>
          <a:prstGeom prst="rect">
            <a:avLst/>
          </a:prstGeom>
          <a:noFill/>
        </p:spPr>
        <p:txBody>
          <a:bodyPr wrap="square" rtlCol="0">
            <a:spAutoFit/>
          </a:bodyPr>
          <a:lstStyle/>
          <a:p>
            <a:pPr marL="285750" indent="-285750">
              <a:buFont typeface="Arial" panose="020B0604020202020204" pitchFamily="34" charset="0"/>
              <a:buChar char="•"/>
            </a:pPr>
            <a:r>
              <a:rPr lang="es-ES" sz="3400" dirty="0">
                <a:solidFill>
                  <a:srgbClr val="018443"/>
                </a:solidFill>
                <a:latin typeface="Berlin Sans FB" panose="020E0602020502020306" pitchFamily="34" charset="77"/>
              </a:rPr>
              <a:t>Pablo advirtió a los gálatas, que empezaban a creer que estaban justificados en parte por sus obras: </a:t>
            </a:r>
          </a:p>
          <a:p>
            <a:pPr marL="285750" indent="-285750">
              <a:buFont typeface="Arial" panose="020B0604020202020204" pitchFamily="34" charset="0"/>
              <a:buChar char="•"/>
            </a:pPr>
            <a:endParaRPr lang="es-ES" sz="3400" dirty="0">
              <a:solidFill>
                <a:srgbClr val="018443"/>
              </a:solidFill>
              <a:latin typeface="Berlin Sans FB" panose="020E0602020502020306" pitchFamily="34" charset="77"/>
            </a:endParaRPr>
          </a:p>
          <a:p>
            <a:r>
              <a:rPr lang="es-ES" sz="3400" dirty="0">
                <a:solidFill>
                  <a:srgbClr val="018443"/>
                </a:solidFill>
                <a:latin typeface="Berlin Sans FB" panose="020E0602020502020306" pitchFamily="34" charset="77"/>
              </a:rPr>
              <a:t>¨De Cristo os desligasteis, los que por la ley os justificáis; de la gracia hemos caído.” (Gálatas 5:4). Si confiamos en nuestras obras, aunque sea en parte, para nuestra salvación, Jesús ya no es nuestro único Salvador; somos nosotros. Y esto conduce a la pérdida de nuestra salvación.</a:t>
            </a:r>
          </a:p>
        </p:txBody>
      </p:sp>
      <p:cxnSp>
        <p:nvCxnSpPr>
          <p:cNvPr id="3" name="Straight Connector 2">
            <a:extLst>
              <a:ext uri="{FF2B5EF4-FFF2-40B4-BE49-F238E27FC236}">
                <a16:creationId xmlns:a16="http://schemas.microsoft.com/office/drawing/2014/main" id="{297F5115-C3AE-BCA0-7409-AD9A770F77D2}"/>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0533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sp>
        <p:nvSpPr>
          <p:cNvPr id="2" name="TextBox 1"/>
          <p:cNvSpPr txBox="1"/>
          <p:nvPr/>
        </p:nvSpPr>
        <p:spPr>
          <a:xfrm>
            <a:off x="913943" y="2613392"/>
            <a:ext cx="10364114" cy="1631216"/>
          </a:xfrm>
          <a:prstGeom prst="rect">
            <a:avLst/>
          </a:prstGeom>
          <a:noFill/>
        </p:spPr>
        <p:txBody>
          <a:bodyPr wrap="square" rtlCol="0">
            <a:spAutoFit/>
          </a:bodyPr>
          <a:lstStyle/>
          <a:p>
            <a:pPr algn="ctr"/>
            <a:r>
              <a:rPr lang="es-419" sz="5000" dirty="0">
                <a:solidFill>
                  <a:srgbClr val="5F3913"/>
                </a:solidFill>
                <a:latin typeface="Berlin Sans FB Demi" panose="020E0802020502020306" pitchFamily="34" charset="0"/>
              </a:rPr>
              <a:t>¿De dónde viene el error de que somos salvos por nuestras obras?</a:t>
            </a:r>
            <a:endParaRPr lang="en-US" sz="5000" dirty="0">
              <a:solidFill>
                <a:srgbClr val="5F3913"/>
              </a:solidFill>
              <a:latin typeface="Berlin Sans FB Demi" panose="020E0802020502020306" pitchFamily="34" charset="0"/>
            </a:endParaRPr>
          </a:p>
        </p:txBody>
      </p:sp>
      <p:cxnSp>
        <p:nvCxnSpPr>
          <p:cNvPr id="3" name="Straight Connector 2">
            <a:extLst>
              <a:ext uri="{FF2B5EF4-FFF2-40B4-BE49-F238E27FC236}">
                <a16:creationId xmlns:a16="http://schemas.microsoft.com/office/drawing/2014/main" id="{811609F2-1F33-8457-8270-8717B05B7ABD}"/>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610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sp>
        <p:nvSpPr>
          <p:cNvPr id="2" name="TextBox 1"/>
          <p:cNvSpPr txBox="1"/>
          <p:nvPr/>
        </p:nvSpPr>
        <p:spPr>
          <a:xfrm>
            <a:off x="1114873" y="336391"/>
            <a:ext cx="10107385" cy="1446550"/>
          </a:xfrm>
          <a:prstGeom prst="rect">
            <a:avLst/>
          </a:prstGeom>
          <a:noFill/>
        </p:spPr>
        <p:txBody>
          <a:bodyPr wrap="square" rtlCol="0">
            <a:spAutoFit/>
          </a:bodyPr>
          <a:lstStyle/>
          <a:p>
            <a:pPr algn="ctr"/>
            <a:r>
              <a:rPr lang="es-419" sz="4400" dirty="0">
                <a:solidFill>
                  <a:srgbClr val="5F3913"/>
                </a:solidFill>
                <a:latin typeface="Berlin Sans FB Demi" panose="020E0802020502020306" pitchFamily="34" charset="0"/>
              </a:rPr>
              <a:t>¿De dónde viene el error de que somos salvos por nuestras obras?</a:t>
            </a:r>
            <a:endParaRPr lang="en-US" sz="4400" dirty="0">
              <a:solidFill>
                <a:srgbClr val="5F3913"/>
              </a:solidFill>
              <a:latin typeface="Berlin Sans FB Demi" panose="020E0802020502020306" pitchFamily="34" charset="0"/>
            </a:endParaRPr>
          </a:p>
        </p:txBody>
      </p:sp>
      <p:sp>
        <p:nvSpPr>
          <p:cNvPr id="4" name="TextBox 3"/>
          <p:cNvSpPr txBox="1"/>
          <p:nvPr/>
        </p:nvSpPr>
        <p:spPr>
          <a:xfrm>
            <a:off x="927226" y="1866189"/>
            <a:ext cx="10482677" cy="7294305"/>
          </a:xfrm>
          <a:prstGeom prst="rect">
            <a:avLst/>
          </a:prstGeom>
          <a:noFill/>
        </p:spPr>
        <p:txBody>
          <a:bodyPr wrap="square" rtlCol="0">
            <a:spAutoFit/>
          </a:bodyPr>
          <a:lstStyle/>
          <a:p>
            <a:pPr marL="571500" indent="-571500">
              <a:buFont typeface="Arial" panose="020B0604020202020204" pitchFamily="34" charset="0"/>
              <a:buChar char="•"/>
            </a:pPr>
            <a:r>
              <a:rPr lang="es-ES" sz="3600" dirty="0">
                <a:solidFill>
                  <a:srgbClr val="018443"/>
                </a:solidFill>
                <a:latin typeface="Berlin Sans FB" panose="020E0602020502020306" pitchFamily="34" charset="77"/>
              </a:rPr>
              <a:t>Desde el jardín del Edén</a:t>
            </a:r>
          </a:p>
          <a:p>
            <a:pPr marL="571500" indent="-571500">
              <a:buFont typeface="Arial" panose="020B0604020202020204" pitchFamily="34" charset="0"/>
              <a:buChar char="•"/>
            </a:pPr>
            <a:r>
              <a:rPr lang="es-ES" sz="3600" dirty="0">
                <a:solidFill>
                  <a:srgbClr val="018443"/>
                </a:solidFill>
                <a:latin typeface="Berlin Sans FB" panose="020E0602020502020306" pitchFamily="34" charset="77"/>
              </a:rPr>
              <a:t>Desde nuestro nacimiento somos pecadores y nuestra naturaleza pecadora nos lleva a pensar que nos podemos salvar.</a:t>
            </a:r>
          </a:p>
          <a:p>
            <a:pPr marL="571500" indent="-571500">
              <a:buFont typeface="Arial" panose="020B0604020202020204" pitchFamily="34" charset="0"/>
              <a:buChar char="•"/>
            </a:pPr>
            <a:r>
              <a:rPr lang="es-ES" sz="3600" dirty="0">
                <a:solidFill>
                  <a:srgbClr val="018443"/>
                </a:solidFill>
                <a:latin typeface="Berlin Sans FB" panose="020E0602020502020306" pitchFamily="34" charset="77"/>
              </a:rPr>
              <a:t>En tiempos de Jesús los fariseos eran los defensores de la salvación por obras.</a:t>
            </a:r>
          </a:p>
          <a:p>
            <a:pPr marL="571500" indent="-571500">
              <a:buFont typeface="Arial" panose="020B0604020202020204" pitchFamily="34" charset="0"/>
              <a:buChar char="•"/>
            </a:pPr>
            <a:r>
              <a:rPr lang="es-ES" sz="3600" dirty="0">
                <a:solidFill>
                  <a:srgbClr val="018443"/>
                </a:solidFill>
                <a:latin typeface="Berlin Sans FB" panose="020E0602020502020306" pitchFamily="34" charset="77"/>
              </a:rPr>
              <a:t>En la iglesia cristiana primitiva hubo falsos profetas conocidos como judaizantes.</a:t>
            </a:r>
          </a:p>
          <a:p>
            <a:endParaRPr lang="es-ES" sz="3600" dirty="0">
              <a:solidFill>
                <a:srgbClr val="018443"/>
              </a:solidFill>
              <a:latin typeface="Berlin Sans FB" panose="020E0602020502020306" pitchFamily="34" charset="77"/>
            </a:endParaRPr>
          </a:p>
          <a:p>
            <a:pPr marL="571500" indent="-571500">
              <a:buFont typeface="Arial" panose="020B0604020202020204" pitchFamily="34" charset="0"/>
              <a:buChar char="•"/>
            </a:pPr>
            <a:endParaRPr lang="es-ES" sz="3600" dirty="0">
              <a:solidFill>
                <a:srgbClr val="5F3913"/>
              </a:solidFill>
              <a:latin typeface="Berlin Sans FB" panose="020E0602020502020306" pitchFamily="34" charset="77"/>
            </a:endParaRPr>
          </a:p>
          <a:p>
            <a:endParaRPr lang="es-ES" sz="3600" dirty="0">
              <a:solidFill>
                <a:srgbClr val="5F3913"/>
              </a:solidFill>
              <a:latin typeface="Berlin Sans FB" panose="020E0602020502020306" pitchFamily="34" charset="77"/>
            </a:endParaRPr>
          </a:p>
          <a:p>
            <a:pPr marL="571500" indent="-571500">
              <a:buFont typeface="Arial" panose="020B0604020202020204" pitchFamily="34" charset="0"/>
              <a:buChar char="•"/>
            </a:pPr>
            <a:endParaRPr lang="es-ES" sz="3600" dirty="0">
              <a:solidFill>
                <a:srgbClr val="5F3913"/>
              </a:solidFill>
              <a:latin typeface="Berlin Sans FB" panose="020E0602020502020306" pitchFamily="34" charset="0"/>
            </a:endParaRPr>
          </a:p>
          <a:p>
            <a:pPr marL="571500" indent="-571500">
              <a:buFont typeface="Arial" panose="020B0604020202020204" pitchFamily="34" charset="0"/>
              <a:buChar char="•"/>
            </a:pPr>
            <a:endParaRPr lang="es-ES" sz="3600" dirty="0">
              <a:solidFill>
                <a:srgbClr val="5F3913"/>
              </a:solidFill>
              <a:latin typeface="Berlin Sans FB" panose="020E0602020502020306" pitchFamily="34" charset="0"/>
            </a:endParaRPr>
          </a:p>
        </p:txBody>
      </p:sp>
      <p:cxnSp>
        <p:nvCxnSpPr>
          <p:cNvPr id="7" name="Straight Connector 6">
            <a:extLst>
              <a:ext uri="{FF2B5EF4-FFF2-40B4-BE49-F238E27FC236}">
                <a16:creationId xmlns:a16="http://schemas.microsoft.com/office/drawing/2014/main" id="{E3ABA5DE-B58A-AEAB-9088-A0B971DE12A2}"/>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09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sp>
        <p:nvSpPr>
          <p:cNvPr id="2" name="TextBox 1"/>
          <p:cNvSpPr txBox="1"/>
          <p:nvPr/>
        </p:nvSpPr>
        <p:spPr>
          <a:xfrm>
            <a:off x="1114873" y="336391"/>
            <a:ext cx="10107385" cy="1446550"/>
          </a:xfrm>
          <a:prstGeom prst="rect">
            <a:avLst/>
          </a:prstGeom>
          <a:noFill/>
        </p:spPr>
        <p:txBody>
          <a:bodyPr wrap="square" rtlCol="0">
            <a:spAutoFit/>
          </a:bodyPr>
          <a:lstStyle/>
          <a:p>
            <a:pPr algn="ctr"/>
            <a:r>
              <a:rPr lang="es-419" sz="4400" dirty="0">
                <a:solidFill>
                  <a:srgbClr val="5F3913"/>
                </a:solidFill>
                <a:latin typeface="Berlin Sans FB Demi" panose="020E0802020502020306" pitchFamily="34" charset="0"/>
              </a:rPr>
              <a:t>¿De donde viene el error de que somos salvos por nuestras obras?</a:t>
            </a:r>
            <a:endParaRPr lang="en-US" sz="4400" dirty="0">
              <a:solidFill>
                <a:srgbClr val="5F3913"/>
              </a:solidFill>
              <a:latin typeface="Berlin Sans FB Demi" panose="020E0802020502020306" pitchFamily="34" charset="0"/>
            </a:endParaRPr>
          </a:p>
        </p:txBody>
      </p:sp>
      <p:sp>
        <p:nvSpPr>
          <p:cNvPr id="4" name="TextBox 3"/>
          <p:cNvSpPr txBox="1"/>
          <p:nvPr/>
        </p:nvSpPr>
        <p:spPr>
          <a:xfrm>
            <a:off x="617838" y="1656124"/>
            <a:ext cx="11085648" cy="4801314"/>
          </a:xfrm>
          <a:prstGeom prst="rect">
            <a:avLst/>
          </a:prstGeom>
          <a:noFill/>
        </p:spPr>
        <p:txBody>
          <a:bodyPr wrap="square" rtlCol="0">
            <a:spAutoFit/>
          </a:bodyPr>
          <a:lstStyle/>
          <a:p>
            <a:r>
              <a:rPr lang="es-ES" sz="3400" dirty="0">
                <a:solidFill>
                  <a:srgbClr val="018443"/>
                </a:solidFill>
                <a:latin typeface="Berlin Sans FB" panose="020E0602020502020306" pitchFamily="34" charset="77"/>
              </a:rPr>
              <a:t>Evalúe las siguientes frases comúnmente usadas en algunos círculos protestantes:</a:t>
            </a:r>
          </a:p>
          <a:p>
            <a:pPr marL="571500" indent="-571500">
              <a:buFont typeface="Arial" panose="020B0604020202020204" pitchFamily="34" charset="0"/>
              <a:buChar char="•"/>
            </a:pPr>
            <a:r>
              <a:rPr lang="es-ES" sz="3400" dirty="0">
                <a:solidFill>
                  <a:srgbClr val="018443"/>
                </a:solidFill>
                <a:latin typeface="Berlin Sans FB" panose="020E0602020502020306" pitchFamily="34" charset="77"/>
              </a:rPr>
              <a:t>“Para ser salvo uno tiene que aceptar a Cristo en su corazón y entregar su vida a él.” </a:t>
            </a:r>
          </a:p>
          <a:p>
            <a:pPr marL="571500" indent="-571500">
              <a:buFont typeface="Arial" panose="020B0604020202020204" pitchFamily="34" charset="0"/>
              <a:buChar char="•"/>
            </a:pPr>
            <a:r>
              <a:rPr lang="es-ES" sz="3400" dirty="0">
                <a:solidFill>
                  <a:srgbClr val="018443"/>
                </a:solidFill>
                <a:latin typeface="Berlin Sans FB" panose="020E0602020502020306" pitchFamily="34" charset="77"/>
              </a:rPr>
              <a:t>“Cristo nos redimió en la cruz, pero también tenemos que aportar lo nuestro con obedecerle en nuestra vida.” </a:t>
            </a:r>
          </a:p>
          <a:p>
            <a:pPr marL="571500" indent="-571500">
              <a:buFont typeface="Arial" panose="020B0604020202020204" pitchFamily="34" charset="0"/>
              <a:buChar char="•"/>
            </a:pPr>
            <a:r>
              <a:rPr lang="es-ES" sz="3400" dirty="0">
                <a:solidFill>
                  <a:srgbClr val="018443"/>
                </a:solidFill>
                <a:latin typeface="Berlin Sans FB" panose="020E0602020502020306" pitchFamily="34" charset="77"/>
              </a:rPr>
              <a:t>“Somos salvos por la fe en Cristo, pero es necesario vivir en santidad, porque la Biblia dice que sin santidad nadie verá al Señor"</a:t>
            </a:r>
          </a:p>
        </p:txBody>
      </p:sp>
      <p:cxnSp>
        <p:nvCxnSpPr>
          <p:cNvPr id="3" name="Straight Connector 2">
            <a:extLst>
              <a:ext uri="{FF2B5EF4-FFF2-40B4-BE49-F238E27FC236}">
                <a16:creationId xmlns:a16="http://schemas.microsoft.com/office/drawing/2014/main" id="{B65C1708-264C-E952-DBBA-95D6B07F072D}"/>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418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sp>
        <p:nvSpPr>
          <p:cNvPr id="2" name="TextBox 1"/>
          <p:cNvSpPr txBox="1"/>
          <p:nvPr/>
        </p:nvSpPr>
        <p:spPr>
          <a:xfrm>
            <a:off x="913943" y="1989955"/>
            <a:ext cx="10364114" cy="1631216"/>
          </a:xfrm>
          <a:prstGeom prst="rect">
            <a:avLst/>
          </a:prstGeom>
          <a:noFill/>
        </p:spPr>
        <p:txBody>
          <a:bodyPr wrap="square" rtlCol="0">
            <a:spAutoFit/>
          </a:bodyPr>
          <a:lstStyle/>
          <a:p>
            <a:pPr algn="ctr"/>
            <a:r>
              <a:rPr lang="es-ES" sz="5000" dirty="0">
                <a:solidFill>
                  <a:srgbClr val="5F3913"/>
                </a:solidFill>
                <a:latin typeface="Berlin Sans FB Demi" panose="020E0802020502020306" pitchFamily="34" charset="0"/>
              </a:rPr>
              <a:t>¿Cuál es la doctrina de la justificación objetiva y subjetiva? </a:t>
            </a:r>
            <a:endParaRPr lang="en-US" sz="5000" dirty="0">
              <a:solidFill>
                <a:srgbClr val="5F3913"/>
              </a:solidFill>
              <a:latin typeface="Berlin Sans FB Demi" panose="020E0802020502020306" pitchFamily="34" charset="0"/>
            </a:endParaRPr>
          </a:p>
        </p:txBody>
      </p:sp>
      <p:cxnSp>
        <p:nvCxnSpPr>
          <p:cNvPr id="3" name="Straight Connector 2">
            <a:extLst>
              <a:ext uri="{FF2B5EF4-FFF2-40B4-BE49-F238E27FC236}">
                <a16:creationId xmlns:a16="http://schemas.microsoft.com/office/drawing/2014/main" id="{78863AD8-A614-9823-5D7B-AD9DC84D0821}"/>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82080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sp>
        <p:nvSpPr>
          <p:cNvPr id="2" name="TextBox 1"/>
          <p:cNvSpPr txBox="1"/>
          <p:nvPr/>
        </p:nvSpPr>
        <p:spPr>
          <a:xfrm>
            <a:off x="982947" y="379911"/>
            <a:ext cx="10364114" cy="1446550"/>
          </a:xfrm>
          <a:prstGeom prst="rect">
            <a:avLst/>
          </a:prstGeom>
          <a:noFill/>
        </p:spPr>
        <p:txBody>
          <a:bodyPr wrap="square" rtlCol="0">
            <a:spAutoFit/>
          </a:bodyPr>
          <a:lstStyle/>
          <a:p>
            <a:pPr algn="ctr"/>
            <a:r>
              <a:rPr lang="es-ES" sz="4400" dirty="0">
                <a:solidFill>
                  <a:srgbClr val="5F3913"/>
                </a:solidFill>
                <a:latin typeface="Berlin Sans FB Demi" panose="020E0802020502020306" pitchFamily="34" charset="0"/>
              </a:rPr>
              <a:t>¿Cuál es la doctrina de la justificación objetiva y subjetiva? </a:t>
            </a:r>
            <a:endParaRPr lang="en-US" sz="4400" dirty="0">
              <a:solidFill>
                <a:srgbClr val="5F3913"/>
              </a:solidFill>
              <a:latin typeface="Berlin Sans FB Demi" panose="020E0802020502020306" pitchFamily="34" charset="0"/>
            </a:endParaRPr>
          </a:p>
        </p:txBody>
      </p:sp>
      <p:sp>
        <p:nvSpPr>
          <p:cNvPr id="4" name="TextBox 3"/>
          <p:cNvSpPr txBox="1"/>
          <p:nvPr/>
        </p:nvSpPr>
        <p:spPr>
          <a:xfrm>
            <a:off x="740229" y="2250254"/>
            <a:ext cx="10972159" cy="2308324"/>
          </a:xfrm>
          <a:prstGeom prst="rect">
            <a:avLst/>
          </a:prstGeom>
          <a:noFill/>
        </p:spPr>
        <p:txBody>
          <a:bodyPr wrap="square" rtlCol="0">
            <a:spAutoFit/>
          </a:bodyPr>
          <a:lstStyle/>
          <a:p>
            <a:pPr marL="571500" indent="-571500">
              <a:buFont typeface="Arial" panose="020B0604020202020204" pitchFamily="34" charset="0"/>
              <a:buChar char="•"/>
            </a:pPr>
            <a:r>
              <a:rPr lang="en-US" sz="3600" dirty="0" err="1">
                <a:solidFill>
                  <a:srgbClr val="018443"/>
                </a:solidFill>
                <a:latin typeface="Berlin Sans FB" panose="020E0602020502020306" pitchFamily="34" charset="0"/>
              </a:rPr>
              <a:t>Objetiva</a:t>
            </a:r>
            <a:r>
              <a:rPr lang="en-US" sz="3600" dirty="0">
                <a:solidFill>
                  <a:srgbClr val="018443"/>
                </a:solidFill>
                <a:latin typeface="Berlin Sans FB" panose="020E0602020502020306" pitchFamily="34" charset="0"/>
              </a:rPr>
              <a:t>: Jesus a </a:t>
            </a:r>
            <a:r>
              <a:rPr lang="en-US" sz="3600" dirty="0" err="1">
                <a:solidFill>
                  <a:srgbClr val="018443"/>
                </a:solidFill>
                <a:latin typeface="Berlin Sans FB" panose="020E0602020502020306" pitchFamily="34" charset="0"/>
              </a:rPr>
              <a:t>pagado</a:t>
            </a:r>
            <a:r>
              <a:rPr lang="en-US" sz="3600" dirty="0">
                <a:solidFill>
                  <a:srgbClr val="018443"/>
                </a:solidFill>
                <a:latin typeface="Berlin Sans FB" panose="020E0602020502020306" pitchFamily="34" charset="0"/>
              </a:rPr>
              <a:t> </a:t>
            </a:r>
            <a:r>
              <a:rPr lang="en-US" sz="3600" dirty="0" err="1">
                <a:solidFill>
                  <a:srgbClr val="018443"/>
                </a:solidFill>
                <a:latin typeface="Berlin Sans FB" panose="020E0602020502020306" pitchFamily="34" charset="0"/>
              </a:rPr>
              <a:t>por</a:t>
            </a:r>
            <a:r>
              <a:rPr lang="en-US" sz="3600" dirty="0">
                <a:solidFill>
                  <a:srgbClr val="018443"/>
                </a:solidFill>
                <a:latin typeface="Berlin Sans FB" panose="020E0602020502020306" pitchFamily="34" charset="0"/>
              </a:rPr>
              <a:t> </a:t>
            </a:r>
            <a:r>
              <a:rPr lang="en-US" sz="3600" dirty="0" err="1">
                <a:solidFill>
                  <a:srgbClr val="018443"/>
                </a:solidFill>
                <a:latin typeface="Berlin Sans FB" panose="020E0602020502020306" pitchFamily="34" charset="0"/>
              </a:rPr>
              <a:t>los</a:t>
            </a:r>
            <a:r>
              <a:rPr lang="en-US" sz="3600" dirty="0">
                <a:solidFill>
                  <a:srgbClr val="018443"/>
                </a:solidFill>
                <a:latin typeface="Berlin Sans FB" panose="020E0602020502020306" pitchFamily="34" charset="0"/>
              </a:rPr>
              <a:t> </a:t>
            </a:r>
            <a:r>
              <a:rPr lang="en-US" sz="3600" dirty="0" err="1">
                <a:solidFill>
                  <a:srgbClr val="018443"/>
                </a:solidFill>
                <a:latin typeface="Berlin Sans FB" panose="020E0602020502020306" pitchFamily="34" charset="0"/>
              </a:rPr>
              <a:t>pecados</a:t>
            </a:r>
            <a:r>
              <a:rPr lang="en-US" sz="3600" dirty="0">
                <a:solidFill>
                  <a:srgbClr val="018443"/>
                </a:solidFill>
                <a:latin typeface="Berlin Sans FB" panose="020E0602020502020306" pitchFamily="34" charset="0"/>
              </a:rPr>
              <a:t> del </a:t>
            </a:r>
            <a:r>
              <a:rPr lang="en-US" sz="3600" dirty="0" err="1">
                <a:solidFill>
                  <a:srgbClr val="018443"/>
                </a:solidFill>
                <a:latin typeface="Berlin Sans FB" panose="020E0602020502020306" pitchFamily="34" charset="0"/>
              </a:rPr>
              <a:t>mundo</a:t>
            </a:r>
            <a:r>
              <a:rPr lang="en-US" sz="3600" dirty="0">
                <a:solidFill>
                  <a:srgbClr val="018443"/>
                </a:solidFill>
                <a:latin typeface="Berlin Sans FB" panose="020E0602020502020306" pitchFamily="34" charset="0"/>
              </a:rPr>
              <a:t> </a:t>
            </a:r>
            <a:r>
              <a:rPr lang="en-US" sz="3600" dirty="0" err="1">
                <a:solidFill>
                  <a:srgbClr val="018443"/>
                </a:solidFill>
                <a:latin typeface="Berlin Sans FB" panose="020E0602020502020306" pitchFamily="34" charset="0"/>
              </a:rPr>
              <a:t>entero</a:t>
            </a:r>
            <a:r>
              <a:rPr lang="en-US" sz="3600" dirty="0">
                <a:solidFill>
                  <a:srgbClr val="018443"/>
                </a:solidFill>
                <a:latin typeface="Berlin Sans FB" panose="020E0602020502020306" pitchFamily="34" charset="0"/>
              </a:rPr>
              <a:t> (Juan 1:29, 2 </a:t>
            </a:r>
            <a:r>
              <a:rPr lang="en-US" sz="3600" dirty="0" err="1">
                <a:solidFill>
                  <a:srgbClr val="018443"/>
                </a:solidFill>
                <a:latin typeface="Berlin Sans FB" panose="020E0602020502020306" pitchFamily="34" charset="0"/>
              </a:rPr>
              <a:t>Corintios</a:t>
            </a:r>
            <a:r>
              <a:rPr lang="en-US" sz="3600" dirty="0">
                <a:solidFill>
                  <a:srgbClr val="018443"/>
                </a:solidFill>
                <a:latin typeface="Berlin Sans FB" panose="020E0602020502020306" pitchFamily="34" charset="0"/>
              </a:rPr>
              <a:t> 5:19).</a:t>
            </a:r>
          </a:p>
          <a:p>
            <a:pPr marL="571500" indent="-571500">
              <a:buFont typeface="Arial" panose="020B0604020202020204" pitchFamily="34" charset="0"/>
              <a:buChar char="•"/>
            </a:pPr>
            <a:r>
              <a:rPr lang="en-US" sz="3600" dirty="0" err="1">
                <a:solidFill>
                  <a:srgbClr val="018443"/>
                </a:solidFill>
                <a:latin typeface="Berlin Sans FB" panose="020E0602020502020306" pitchFamily="34" charset="0"/>
              </a:rPr>
              <a:t>Subjetiva</a:t>
            </a:r>
            <a:r>
              <a:rPr lang="en-US" sz="3600" dirty="0">
                <a:solidFill>
                  <a:srgbClr val="018443"/>
                </a:solidFill>
                <a:latin typeface="Berlin Sans FB" panose="020E0602020502020306" pitchFamily="34" charset="0"/>
              </a:rPr>
              <a:t>: </a:t>
            </a:r>
            <a:r>
              <a:rPr lang="en-US" sz="3600" dirty="0" err="1">
                <a:solidFill>
                  <a:srgbClr val="018443"/>
                </a:solidFill>
                <a:latin typeface="Berlin Sans FB" panose="020E0602020502020306" pitchFamily="34" charset="0"/>
              </a:rPr>
              <a:t>cuando</a:t>
            </a:r>
            <a:r>
              <a:rPr lang="en-US" sz="3600" dirty="0">
                <a:solidFill>
                  <a:srgbClr val="018443"/>
                </a:solidFill>
                <a:latin typeface="Berlin Sans FB" panose="020E0602020502020306" pitchFamily="34" charset="0"/>
              </a:rPr>
              <a:t> </a:t>
            </a:r>
            <a:r>
              <a:rPr lang="en-US" sz="3600" dirty="0" err="1">
                <a:solidFill>
                  <a:srgbClr val="018443"/>
                </a:solidFill>
                <a:latin typeface="Berlin Sans FB" panose="020E0602020502020306" pitchFamily="34" charset="0"/>
              </a:rPr>
              <a:t>una</a:t>
            </a:r>
            <a:r>
              <a:rPr lang="en-US" sz="3600" dirty="0">
                <a:solidFill>
                  <a:srgbClr val="018443"/>
                </a:solidFill>
                <a:latin typeface="Berlin Sans FB" panose="020E0602020502020306" pitchFamily="34" charset="0"/>
              </a:rPr>
              <a:t> persona individual o “</a:t>
            </a:r>
            <a:r>
              <a:rPr lang="en-US" sz="3600" dirty="0" err="1">
                <a:solidFill>
                  <a:srgbClr val="018443"/>
                </a:solidFill>
                <a:latin typeface="Berlin Sans FB" panose="020E0602020502020306" pitchFamily="34" charset="0"/>
              </a:rPr>
              <a:t>sujeto</a:t>
            </a:r>
            <a:r>
              <a:rPr lang="en-US" sz="3600" dirty="0">
                <a:solidFill>
                  <a:srgbClr val="018443"/>
                </a:solidFill>
                <a:latin typeface="Berlin Sans FB" panose="020E0602020502020306" pitchFamily="34" charset="0"/>
              </a:rPr>
              <a:t>” </a:t>
            </a:r>
            <a:r>
              <a:rPr lang="en-US" sz="3600" dirty="0" err="1">
                <a:solidFill>
                  <a:srgbClr val="018443"/>
                </a:solidFill>
                <a:latin typeface="Berlin Sans FB" panose="020E0602020502020306" pitchFamily="34" charset="0"/>
              </a:rPr>
              <a:t>recibe</a:t>
            </a:r>
            <a:r>
              <a:rPr lang="en-US" sz="3600" dirty="0">
                <a:solidFill>
                  <a:srgbClr val="018443"/>
                </a:solidFill>
                <a:latin typeface="Berlin Sans FB" panose="020E0602020502020306" pitchFamily="34" charset="0"/>
              </a:rPr>
              <a:t> </a:t>
            </a:r>
            <a:r>
              <a:rPr lang="en-US" sz="3600" dirty="0" err="1">
                <a:solidFill>
                  <a:srgbClr val="018443"/>
                </a:solidFill>
                <a:latin typeface="Berlin Sans FB" panose="020E0602020502020306" pitchFamily="34" charset="0"/>
              </a:rPr>
              <a:t>el</a:t>
            </a:r>
            <a:r>
              <a:rPr lang="en-US" sz="3600" dirty="0">
                <a:solidFill>
                  <a:srgbClr val="018443"/>
                </a:solidFill>
                <a:latin typeface="Berlin Sans FB" panose="020E0602020502020306" pitchFamily="34" charset="0"/>
              </a:rPr>
              <a:t> </a:t>
            </a:r>
            <a:r>
              <a:rPr lang="en-US" sz="3600" dirty="0" err="1">
                <a:solidFill>
                  <a:srgbClr val="018443"/>
                </a:solidFill>
                <a:latin typeface="Berlin Sans FB" panose="020E0602020502020306" pitchFamily="34" charset="0"/>
              </a:rPr>
              <a:t>perdon</a:t>
            </a:r>
            <a:r>
              <a:rPr lang="en-US" sz="3600" dirty="0">
                <a:solidFill>
                  <a:srgbClr val="018443"/>
                </a:solidFill>
                <a:latin typeface="Berlin Sans FB" panose="020E0602020502020306" pitchFamily="34" charset="0"/>
              </a:rPr>
              <a:t> que Jesus </a:t>
            </a:r>
            <a:r>
              <a:rPr lang="en-US" sz="3600" dirty="0" err="1">
                <a:solidFill>
                  <a:srgbClr val="018443"/>
                </a:solidFill>
                <a:latin typeface="Berlin Sans FB" panose="020E0602020502020306" pitchFamily="34" charset="0"/>
              </a:rPr>
              <a:t>obtuvo</a:t>
            </a:r>
            <a:r>
              <a:rPr lang="en-US" sz="3600" dirty="0">
                <a:solidFill>
                  <a:srgbClr val="018443"/>
                </a:solidFill>
                <a:latin typeface="Berlin Sans FB" panose="020E0602020502020306" pitchFamily="34" charset="0"/>
              </a:rPr>
              <a:t>.</a:t>
            </a:r>
          </a:p>
        </p:txBody>
      </p:sp>
      <p:cxnSp>
        <p:nvCxnSpPr>
          <p:cNvPr id="3" name="Straight Connector 2">
            <a:extLst>
              <a:ext uri="{FF2B5EF4-FFF2-40B4-BE49-F238E27FC236}">
                <a16:creationId xmlns:a16="http://schemas.microsoft.com/office/drawing/2014/main" id="{F609083D-64B7-6DC2-CFCB-EA44C52FD476}"/>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5505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sp>
        <p:nvSpPr>
          <p:cNvPr id="12" name="TextBox 11"/>
          <p:cNvSpPr txBox="1"/>
          <p:nvPr/>
        </p:nvSpPr>
        <p:spPr>
          <a:xfrm>
            <a:off x="858144" y="176972"/>
            <a:ext cx="10364114" cy="1015663"/>
          </a:xfrm>
          <a:prstGeom prst="rect">
            <a:avLst/>
          </a:prstGeom>
          <a:noFill/>
        </p:spPr>
        <p:txBody>
          <a:bodyPr wrap="square" rtlCol="0">
            <a:spAutoFit/>
          </a:bodyPr>
          <a:lstStyle/>
          <a:p>
            <a:pPr algn="ctr"/>
            <a:r>
              <a:rPr lang="es-ES" sz="6000" dirty="0">
                <a:solidFill>
                  <a:srgbClr val="5F3913"/>
                </a:solidFill>
                <a:latin typeface="Berlin Sans FB Demi" panose="020E0802020502020306" pitchFamily="34" charset="0"/>
              </a:rPr>
              <a:t>Justificación Objetiva</a:t>
            </a:r>
            <a:endParaRPr lang="en-US" sz="6000" dirty="0">
              <a:solidFill>
                <a:srgbClr val="5F3913"/>
              </a:solidFill>
              <a:latin typeface="Berlin Sans FB Demi" panose="020E0802020502020306" pitchFamily="34" charset="0"/>
            </a:endParaRPr>
          </a:p>
        </p:txBody>
      </p:sp>
      <p:sp>
        <p:nvSpPr>
          <p:cNvPr id="2" name="TextBox 1"/>
          <p:cNvSpPr txBox="1"/>
          <p:nvPr/>
        </p:nvSpPr>
        <p:spPr>
          <a:xfrm>
            <a:off x="569458" y="1366654"/>
            <a:ext cx="10941486" cy="4801314"/>
          </a:xfrm>
          <a:prstGeom prst="rect">
            <a:avLst/>
          </a:prstGeom>
          <a:noFill/>
        </p:spPr>
        <p:txBody>
          <a:bodyPr wrap="square" rtlCol="0">
            <a:spAutoFit/>
          </a:bodyPr>
          <a:lstStyle/>
          <a:p>
            <a:pPr marL="685800" indent="-685800">
              <a:buFont typeface="Arial" panose="020B0604020202020204" pitchFamily="34" charset="0"/>
              <a:buChar char="•"/>
            </a:pPr>
            <a:r>
              <a:rPr lang="es-ES" sz="3400" dirty="0">
                <a:solidFill>
                  <a:srgbClr val="018443"/>
                </a:solidFill>
                <a:latin typeface="Berlin Sans FB" panose="020E0602020502020306" pitchFamily="34" charset="0"/>
              </a:rPr>
              <a:t>2 </a:t>
            </a:r>
            <a:r>
              <a:rPr lang="es-ES" sz="3400" dirty="0" err="1">
                <a:solidFill>
                  <a:srgbClr val="018443"/>
                </a:solidFill>
                <a:latin typeface="Berlin Sans FB" panose="020E0602020502020306" pitchFamily="34" charset="0"/>
              </a:rPr>
              <a:t>Cor</a:t>
            </a:r>
            <a:r>
              <a:rPr lang="es-ES" sz="3400" dirty="0">
                <a:solidFill>
                  <a:srgbClr val="018443"/>
                </a:solidFill>
                <a:latin typeface="Berlin Sans FB" panose="020E0602020502020306" pitchFamily="34" charset="0"/>
              </a:rPr>
              <a:t>. 5:19: ¨Dios estaba en Cristo reconciliando consigo al mundo, no tomándoles en cuenta a los hombres sus pecados.¨</a:t>
            </a:r>
          </a:p>
          <a:p>
            <a:pPr marL="685800" indent="-685800">
              <a:buFont typeface="Arial" panose="020B0604020202020204" pitchFamily="34" charset="0"/>
              <a:buChar char="•"/>
            </a:pPr>
            <a:r>
              <a:rPr lang="es-ES" sz="3400" dirty="0">
                <a:solidFill>
                  <a:srgbClr val="018443"/>
                </a:solidFill>
                <a:latin typeface="Berlin Sans FB" panose="020E0602020502020306" pitchFamily="34" charset="0"/>
              </a:rPr>
              <a:t>Juan 1:29: ¨¡Éste es el Cordero de Dios, que quita el pecado del mundo!¨</a:t>
            </a:r>
          </a:p>
          <a:p>
            <a:pPr marL="685800" indent="-685800">
              <a:buFont typeface="Arial" panose="020B0604020202020204" pitchFamily="34" charset="0"/>
              <a:buChar char="•"/>
            </a:pPr>
            <a:endParaRPr lang="es-ES" sz="3400" dirty="0">
              <a:solidFill>
                <a:srgbClr val="018443"/>
              </a:solidFill>
              <a:latin typeface="Berlin Sans FB" panose="020E0602020502020306" pitchFamily="34" charset="0"/>
            </a:endParaRPr>
          </a:p>
          <a:p>
            <a:r>
              <a:rPr lang="es-ES" sz="3400" b="1" dirty="0">
                <a:solidFill>
                  <a:srgbClr val="018443"/>
                </a:solidFill>
                <a:latin typeface="Berlin Sans FB" panose="020E0602020502020306" pitchFamily="34" charset="0"/>
              </a:rPr>
              <a:t>Justificación objetiva</a:t>
            </a:r>
            <a:r>
              <a:rPr lang="es-ES" sz="3400" dirty="0">
                <a:solidFill>
                  <a:srgbClr val="018443"/>
                </a:solidFill>
                <a:latin typeface="Berlin Sans FB" panose="020E0602020502020306" pitchFamily="34" charset="0"/>
              </a:rPr>
              <a:t>: Cristo pagó por los pecados de todas las personas de todos tiempos, hasta las más malvadas – hizo el mundo el objeto de su perdón.</a:t>
            </a:r>
          </a:p>
        </p:txBody>
      </p:sp>
      <p:cxnSp>
        <p:nvCxnSpPr>
          <p:cNvPr id="4" name="Straight Connector 3">
            <a:extLst>
              <a:ext uri="{FF2B5EF4-FFF2-40B4-BE49-F238E27FC236}">
                <a16:creationId xmlns:a16="http://schemas.microsoft.com/office/drawing/2014/main" id="{F77C7877-6F27-068E-BD1B-018FF8834009}"/>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4618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sp>
        <p:nvSpPr>
          <p:cNvPr id="12" name="TextBox 11"/>
          <p:cNvSpPr txBox="1"/>
          <p:nvPr/>
        </p:nvSpPr>
        <p:spPr>
          <a:xfrm>
            <a:off x="768298" y="212120"/>
            <a:ext cx="10364114" cy="1015663"/>
          </a:xfrm>
          <a:prstGeom prst="rect">
            <a:avLst/>
          </a:prstGeom>
          <a:noFill/>
        </p:spPr>
        <p:txBody>
          <a:bodyPr wrap="square" rtlCol="0">
            <a:spAutoFit/>
          </a:bodyPr>
          <a:lstStyle/>
          <a:p>
            <a:pPr algn="ctr"/>
            <a:r>
              <a:rPr lang="es-ES" sz="6000" dirty="0">
                <a:solidFill>
                  <a:srgbClr val="5F3913"/>
                </a:solidFill>
                <a:latin typeface="Berlin Sans FB Demi" panose="020E0802020502020306" pitchFamily="34" charset="0"/>
              </a:rPr>
              <a:t>Justificación Subjetiva</a:t>
            </a:r>
            <a:endParaRPr lang="en-US" sz="6000" dirty="0">
              <a:solidFill>
                <a:srgbClr val="5F3913"/>
              </a:solidFill>
              <a:latin typeface="Berlin Sans FB Demi" panose="020E0802020502020306" pitchFamily="34" charset="0"/>
            </a:endParaRPr>
          </a:p>
        </p:txBody>
      </p:sp>
      <p:sp>
        <p:nvSpPr>
          <p:cNvPr id="2" name="TextBox 1"/>
          <p:cNvSpPr txBox="1"/>
          <p:nvPr/>
        </p:nvSpPr>
        <p:spPr>
          <a:xfrm>
            <a:off x="625257" y="1227783"/>
            <a:ext cx="10941486" cy="5324535"/>
          </a:xfrm>
          <a:prstGeom prst="rect">
            <a:avLst/>
          </a:prstGeom>
          <a:noFill/>
        </p:spPr>
        <p:txBody>
          <a:bodyPr wrap="square" rtlCol="0">
            <a:spAutoFit/>
          </a:bodyPr>
          <a:lstStyle/>
          <a:p>
            <a:pPr marL="685800" indent="-685800">
              <a:buFont typeface="Arial" panose="020B0604020202020204" pitchFamily="34" charset="0"/>
              <a:buChar char="•"/>
            </a:pPr>
            <a:r>
              <a:rPr lang="es-ES" sz="3400" dirty="0">
                <a:solidFill>
                  <a:srgbClr val="018443"/>
                </a:solidFill>
                <a:latin typeface="Berlin Sans FB" panose="020E0602020502020306" pitchFamily="34" charset="0"/>
              </a:rPr>
              <a:t>Rom. 3:28 “Concluimos, pues, que el hombre es justificado por la fe sin las obras de la Ley.”</a:t>
            </a:r>
          </a:p>
          <a:p>
            <a:pPr marL="685800" indent="-685800">
              <a:buFont typeface="Arial" panose="020B0604020202020204" pitchFamily="34" charset="0"/>
              <a:buChar char="•"/>
            </a:pPr>
            <a:r>
              <a:rPr lang="es-ES" sz="3400" dirty="0">
                <a:solidFill>
                  <a:srgbClr val="018443"/>
                </a:solidFill>
                <a:latin typeface="Berlin Sans FB" panose="020E0602020502020306" pitchFamily="34" charset="0"/>
              </a:rPr>
              <a:t>Rom. 5:1 ¨Justificados, pues, por la fe, tenemos paz para con Dios…¨ </a:t>
            </a:r>
          </a:p>
          <a:p>
            <a:pPr marL="685800" indent="-685800">
              <a:buFont typeface="Arial" panose="020B0604020202020204" pitchFamily="34" charset="0"/>
              <a:buChar char="•"/>
            </a:pPr>
            <a:r>
              <a:rPr lang="es-ES" sz="3400" dirty="0">
                <a:solidFill>
                  <a:srgbClr val="018443"/>
                </a:solidFill>
                <a:latin typeface="Berlin Sans FB" panose="020E0602020502020306" pitchFamily="34" charset="0"/>
              </a:rPr>
              <a:t>Juan 3:16 “De tal manera amó Dios al mundo, que ha dado a su Hijo unigénito, para que todo aquel que en él cree no se pierda, sino que tenga vida eterna. </a:t>
            </a:r>
            <a:endParaRPr lang="es-CO" sz="3400" dirty="0">
              <a:solidFill>
                <a:srgbClr val="018443"/>
              </a:solidFill>
              <a:latin typeface="Berlin Sans FB" panose="020E0602020502020306" pitchFamily="34" charset="0"/>
            </a:endParaRPr>
          </a:p>
          <a:p>
            <a:endParaRPr lang="es-CO" sz="3400" b="1" dirty="0">
              <a:solidFill>
                <a:srgbClr val="018443"/>
              </a:solidFill>
              <a:latin typeface="Berlin Sans FB" panose="020E0602020502020306" pitchFamily="34" charset="0"/>
            </a:endParaRPr>
          </a:p>
          <a:p>
            <a:r>
              <a:rPr lang="es-CO" sz="3400" b="1" dirty="0">
                <a:solidFill>
                  <a:srgbClr val="018443"/>
                </a:solidFill>
                <a:latin typeface="Berlin Sans FB" panose="020E0602020502020306" pitchFamily="34" charset="0"/>
              </a:rPr>
              <a:t>Justificación subjetiva</a:t>
            </a:r>
            <a:r>
              <a:rPr lang="es-CO" sz="3400" dirty="0">
                <a:solidFill>
                  <a:srgbClr val="018443"/>
                </a:solidFill>
                <a:latin typeface="Berlin Sans FB" panose="020E0602020502020306" pitchFamily="34" charset="0"/>
              </a:rPr>
              <a:t>: Un individuo (un sujeto) recibe personalmente este perdón por medio de la fe.  </a:t>
            </a:r>
          </a:p>
        </p:txBody>
      </p:sp>
      <p:cxnSp>
        <p:nvCxnSpPr>
          <p:cNvPr id="4" name="Straight Connector 3">
            <a:extLst>
              <a:ext uri="{FF2B5EF4-FFF2-40B4-BE49-F238E27FC236}">
                <a16:creationId xmlns:a16="http://schemas.microsoft.com/office/drawing/2014/main" id="{7C58999A-16F4-A17C-34FD-E55F83821307}"/>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363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4" descr="Image result for praying hands"/>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7888" t="4477" r="16984" b="8684"/>
          <a:stretch/>
        </p:blipFill>
        <p:spPr bwMode="auto">
          <a:xfrm>
            <a:off x="10798213" y="5360526"/>
            <a:ext cx="964015" cy="1285354"/>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783772" y="336460"/>
            <a:ext cx="10628351" cy="5940088"/>
          </a:xfrm>
          <a:prstGeom prst="rect">
            <a:avLst/>
          </a:prstGeom>
          <a:noFill/>
        </p:spPr>
        <p:txBody>
          <a:bodyPr wrap="square" rtlCol="0">
            <a:spAutoFit/>
          </a:bodyPr>
          <a:lstStyle/>
          <a:p>
            <a:pPr lvl="0"/>
            <a:r>
              <a:rPr lang="es-ES" sz="3800" dirty="0">
                <a:solidFill>
                  <a:srgbClr val="5F3913"/>
                </a:solidFill>
                <a:latin typeface="Berlin Sans FB" panose="020E0602020502020306" pitchFamily="34" charset="0"/>
              </a:rPr>
              <a:t>Querido Padre celestial, en la carta de San Pablo a los Gálatas, vemos cómo los falsos maestros llamados judaizantes engañaron a los cristianos Gálatas a través de un falso evangelio y los apartaron de la verdad de la salvación plena y gratuita por medio de la fe en Jesucristo a la salvación de las obras. Oramos para que envíes tu Espíritu Santo para mantenernos fieles a la verdad de tu evangelio, el único que puede salvar. Oramos en el nombre de Jesús. Amén.</a:t>
            </a:r>
            <a:endParaRPr lang="en-US" sz="3800" dirty="0">
              <a:solidFill>
                <a:srgbClr val="5F3913"/>
              </a:solidFill>
              <a:latin typeface="Berlin Sans FB" panose="020E0602020502020306" pitchFamily="34" charset="0"/>
            </a:endParaRPr>
          </a:p>
        </p:txBody>
      </p:sp>
      <p:cxnSp>
        <p:nvCxnSpPr>
          <p:cNvPr id="2" name="Straight Connector 1">
            <a:extLst>
              <a:ext uri="{FF2B5EF4-FFF2-40B4-BE49-F238E27FC236}">
                <a16:creationId xmlns:a16="http://schemas.microsoft.com/office/drawing/2014/main" id="{4DA1222F-5011-FA50-C12A-1AC95AC3C161}"/>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36958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sp>
        <p:nvSpPr>
          <p:cNvPr id="12" name="TextBox 11"/>
          <p:cNvSpPr txBox="1"/>
          <p:nvPr/>
        </p:nvSpPr>
        <p:spPr>
          <a:xfrm>
            <a:off x="913943" y="176972"/>
            <a:ext cx="10364114" cy="1015663"/>
          </a:xfrm>
          <a:prstGeom prst="rect">
            <a:avLst/>
          </a:prstGeom>
          <a:noFill/>
        </p:spPr>
        <p:txBody>
          <a:bodyPr wrap="square" rtlCol="0">
            <a:spAutoFit/>
          </a:bodyPr>
          <a:lstStyle/>
          <a:p>
            <a:pPr algn="ctr"/>
            <a:r>
              <a:rPr lang="es-ES" sz="6000" dirty="0">
                <a:solidFill>
                  <a:srgbClr val="5F3913"/>
                </a:solidFill>
                <a:latin typeface="Berlin Sans FB Demi" panose="020E0802020502020306" pitchFamily="34" charset="0"/>
              </a:rPr>
              <a:t>Justificación Subjetiva</a:t>
            </a:r>
            <a:endParaRPr lang="en-US" sz="6000" dirty="0">
              <a:solidFill>
                <a:srgbClr val="5F3913"/>
              </a:solidFill>
              <a:latin typeface="Berlin Sans FB Demi" panose="020E0802020502020306" pitchFamily="34" charset="0"/>
            </a:endParaRPr>
          </a:p>
        </p:txBody>
      </p:sp>
      <p:sp>
        <p:nvSpPr>
          <p:cNvPr id="2" name="TextBox 1"/>
          <p:cNvSpPr txBox="1"/>
          <p:nvPr/>
        </p:nvSpPr>
        <p:spPr>
          <a:xfrm>
            <a:off x="625257" y="1163573"/>
            <a:ext cx="10941486" cy="5324535"/>
          </a:xfrm>
          <a:prstGeom prst="rect">
            <a:avLst/>
          </a:prstGeom>
          <a:noFill/>
        </p:spPr>
        <p:txBody>
          <a:bodyPr wrap="square" rtlCol="0">
            <a:spAutoFit/>
          </a:bodyPr>
          <a:lstStyle/>
          <a:p>
            <a:pPr marL="685800" indent="-685800">
              <a:buFont typeface="Arial" panose="020B0604020202020204" pitchFamily="34" charset="0"/>
              <a:buChar char="•"/>
            </a:pPr>
            <a:r>
              <a:rPr lang="es-ES" sz="3400" dirty="0">
                <a:solidFill>
                  <a:srgbClr val="018443"/>
                </a:solidFill>
                <a:latin typeface="Berlin Sans FB" panose="020E0602020502020306" pitchFamily="34" charset="0"/>
              </a:rPr>
              <a:t>Rom. 3:28 “Concluimos, pues, que el hombre es justificado por la fe sin las obras de la Ley.”</a:t>
            </a:r>
          </a:p>
          <a:p>
            <a:pPr marL="685800" indent="-685800">
              <a:buFont typeface="Arial" panose="020B0604020202020204" pitchFamily="34" charset="0"/>
              <a:buChar char="•"/>
            </a:pPr>
            <a:r>
              <a:rPr lang="es-ES" sz="3400" dirty="0">
                <a:solidFill>
                  <a:srgbClr val="018443"/>
                </a:solidFill>
                <a:latin typeface="Berlin Sans FB" panose="020E0602020502020306" pitchFamily="34" charset="0"/>
              </a:rPr>
              <a:t>Rom. 5:1 ¨Justificados, pues, por la fe, tenemos paz para con Dios…¨ </a:t>
            </a:r>
          </a:p>
          <a:p>
            <a:pPr marL="685800" indent="-685800">
              <a:buFont typeface="Arial" panose="020B0604020202020204" pitchFamily="34" charset="0"/>
              <a:buChar char="•"/>
            </a:pPr>
            <a:r>
              <a:rPr lang="es-ES" sz="3400" dirty="0">
                <a:solidFill>
                  <a:srgbClr val="018443"/>
                </a:solidFill>
                <a:latin typeface="Berlin Sans FB" panose="020E0602020502020306" pitchFamily="34" charset="0"/>
              </a:rPr>
              <a:t>Juan 3:16 “De tal manera amó Dios al mundo, que ha dado a su Hijo unigénito, para que todo aquel que en él cree no se pierda, sino que tenga vida eterna. </a:t>
            </a:r>
            <a:endParaRPr lang="es-CO" sz="3400" dirty="0">
              <a:solidFill>
                <a:srgbClr val="018443"/>
              </a:solidFill>
              <a:latin typeface="Berlin Sans FB" panose="020E0602020502020306" pitchFamily="34" charset="0"/>
            </a:endParaRPr>
          </a:p>
          <a:p>
            <a:endParaRPr lang="es-CO" sz="3400" b="1" dirty="0">
              <a:solidFill>
                <a:srgbClr val="018443"/>
              </a:solidFill>
              <a:latin typeface="Berlin Sans FB" panose="020E0602020502020306" pitchFamily="34" charset="0"/>
            </a:endParaRPr>
          </a:p>
          <a:p>
            <a:r>
              <a:rPr lang="es-CO" sz="3400" b="1" dirty="0">
                <a:solidFill>
                  <a:srgbClr val="018443"/>
                </a:solidFill>
                <a:latin typeface="Berlin Sans FB" panose="020E0602020502020306" pitchFamily="34" charset="0"/>
              </a:rPr>
              <a:t>Justificación subjetiva</a:t>
            </a:r>
            <a:r>
              <a:rPr lang="es-CO" sz="3400" dirty="0">
                <a:solidFill>
                  <a:srgbClr val="018443"/>
                </a:solidFill>
                <a:latin typeface="Berlin Sans FB" panose="020E0602020502020306" pitchFamily="34" charset="0"/>
              </a:rPr>
              <a:t>: Un individuo (un sujeto) recibe personalmente este perdón por medio de la fe.  </a:t>
            </a:r>
          </a:p>
        </p:txBody>
      </p:sp>
      <p:cxnSp>
        <p:nvCxnSpPr>
          <p:cNvPr id="4" name="Straight Connector 3">
            <a:extLst>
              <a:ext uri="{FF2B5EF4-FFF2-40B4-BE49-F238E27FC236}">
                <a16:creationId xmlns:a16="http://schemas.microsoft.com/office/drawing/2014/main" id="{7C58999A-16F4-A17C-34FD-E55F83821307}"/>
              </a:ext>
            </a:extLst>
          </p:cNvPr>
          <p:cNvCxnSpPr>
            <a:cxnSpLocks/>
          </p:cNvCxnSpPr>
          <p:nvPr/>
        </p:nvCxnSpPr>
        <p:spPr>
          <a:xfrm>
            <a:off x="913943"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9895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sp>
        <p:nvSpPr>
          <p:cNvPr id="12" name="TextBox 11"/>
          <p:cNvSpPr txBox="1"/>
          <p:nvPr/>
        </p:nvSpPr>
        <p:spPr>
          <a:xfrm>
            <a:off x="858144" y="259134"/>
            <a:ext cx="10364114" cy="1015663"/>
          </a:xfrm>
          <a:prstGeom prst="rect">
            <a:avLst/>
          </a:prstGeom>
          <a:noFill/>
        </p:spPr>
        <p:txBody>
          <a:bodyPr wrap="square" rtlCol="0">
            <a:spAutoFit/>
          </a:bodyPr>
          <a:lstStyle/>
          <a:p>
            <a:pPr algn="ctr"/>
            <a:r>
              <a:rPr lang="es-ES" sz="6000" dirty="0">
                <a:solidFill>
                  <a:srgbClr val="5F3913"/>
                </a:solidFill>
                <a:latin typeface="Berlin Sans FB Demi" panose="020E0802020502020306" pitchFamily="34" charset="0"/>
              </a:rPr>
              <a:t>La Tarea</a:t>
            </a:r>
            <a:endParaRPr lang="en-US" sz="6000" dirty="0">
              <a:solidFill>
                <a:srgbClr val="5F3913"/>
              </a:solidFill>
              <a:latin typeface="Berlin Sans FB Demi" panose="020E0802020502020306" pitchFamily="34" charset="0"/>
            </a:endParaRPr>
          </a:p>
        </p:txBody>
      </p:sp>
      <p:sp>
        <p:nvSpPr>
          <p:cNvPr id="8" name="TextBox 7"/>
          <p:cNvSpPr txBox="1"/>
          <p:nvPr/>
        </p:nvSpPr>
        <p:spPr>
          <a:xfrm>
            <a:off x="722672" y="1407735"/>
            <a:ext cx="11102788" cy="4801314"/>
          </a:xfrm>
          <a:prstGeom prst="rect">
            <a:avLst/>
          </a:prstGeom>
          <a:noFill/>
        </p:spPr>
        <p:txBody>
          <a:bodyPr wrap="square" rtlCol="0">
            <a:spAutoFit/>
          </a:bodyPr>
          <a:lstStyle/>
          <a:p>
            <a:pPr marL="514350" indent="-514350">
              <a:buFont typeface="+mj-lt"/>
              <a:buAutoNum type="arabicPeriod"/>
            </a:pPr>
            <a:r>
              <a:rPr lang="es-ES" sz="3400" dirty="0">
                <a:solidFill>
                  <a:srgbClr val="018443"/>
                </a:solidFill>
                <a:latin typeface="Berlin Sans FB" panose="020E0602020502020306" pitchFamily="34" charset="0"/>
              </a:rPr>
              <a:t>No hay video para esta lección 4.</a:t>
            </a:r>
          </a:p>
          <a:p>
            <a:pPr marL="514350" indent="-514350">
              <a:buFont typeface="+mj-lt"/>
              <a:buAutoNum type="arabicPeriod"/>
            </a:pPr>
            <a:r>
              <a:rPr lang="es-ES" sz="3400" dirty="0">
                <a:solidFill>
                  <a:srgbClr val="018443"/>
                </a:solidFill>
                <a:latin typeface="Berlin Sans FB" panose="020E0602020502020306" pitchFamily="34" charset="0"/>
              </a:rPr>
              <a:t>Responda las siguientes preguntas:</a:t>
            </a:r>
          </a:p>
          <a:p>
            <a:pPr marL="1200150" lvl="1" indent="-742950">
              <a:buFont typeface="+mj-lt"/>
              <a:buAutoNum type="alphaLcPeriod"/>
            </a:pPr>
            <a:r>
              <a:rPr lang="es-ES" sz="3400" dirty="0">
                <a:solidFill>
                  <a:srgbClr val="018443"/>
                </a:solidFill>
                <a:latin typeface="Berlin Sans FB" panose="020E0602020502020306" pitchFamily="34" charset="0"/>
              </a:rPr>
              <a:t>¿Cuál es nuestro estado natural sin Dios?</a:t>
            </a:r>
          </a:p>
          <a:p>
            <a:pPr marL="1200150" lvl="1" indent="-742950">
              <a:buFont typeface="+mj-lt"/>
              <a:buAutoNum type="alphaLcPeriod"/>
            </a:pPr>
            <a:r>
              <a:rPr lang="es-ES" sz="3400" dirty="0">
                <a:solidFill>
                  <a:srgbClr val="018443"/>
                </a:solidFill>
                <a:latin typeface="Berlin Sans FB" panose="020E0602020502020306" pitchFamily="34" charset="0"/>
              </a:rPr>
              <a:t>¿De dónde viene la fe en Jesucristo? (Vea también Rom. 1:16, 10:17, y 1 </a:t>
            </a:r>
            <a:r>
              <a:rPr lang="es-ES" sz="3400" dirty="0" err="1">
                <a:solidFill>
                  <a:srgbClr val="018443"/>
                </a:solidFill>
                <a:latin typeface="Berlin Sans FB" panose="020E0602020502020306" pitchFamily="34" charset="0"/>
              </a:rPr>
              <a:t>Cor</a:t>
            </a:r>
            <a:r>
              <a:rPr lang="es-ES" sz="3400" dirty="0">
                <a:solidFill>
                  <a:srgbClr val="018443"/>
                </a:solidFill>
                <a:latin typeface="Berlin Sans FB" panose="020E0602020502020306" pitchFamily="34" charset="0"/>
              </a:rPr>
              <a:t>. 12:3)</a:t>
            </a:r>
          </a:p>
          <a:p>
            <a:pPr marL="1200150" lvl="1" indent="-742950">
              <a:buFont typeface="+mj-lt"/>
              <a:buAutoNum type="alphaLcPeriod"/>
            </a:pPr>
            <a:r>
              <a:rPr lang="es-ES" sz="3400" dirty="0">
                <a:solidFill>
                  <a:srgbClr val="018443"/>
                </a:solidFill>
                <a:latin typeface="Berlin Sans FB" panose="020E0602020502020306" pitchFamily="34" charset="0"/>
              </a:rPr>
              <a:t>La enseñanza bíblica sobre el origen de la fe resalta la verdad que somos salvos por la gracia sola. ¿Cómo?</a:t>
            </a:r>
          </a:p>
          <a:p>
            <a:pPr marL="1200150" lvl="1" indent="-742950">
              <a:buFont typeface="+mj-lt"/>
              <a:buAutoNum type="alphaLcPeriod"/>
            </a:pPr>
            <a:r>
              <a:rPr lang="es-ES" sz="3400" dirty="0">
                <a:solidFill>
                  <a:srgbClr val="018443"/>
                </a:solidFill>
                <a:latin typeface="Berlin Sans FB" panose="020E0602020502020306" pitchFamily="34" charset="0"/>
              </a:rPr>
              <a:t>¿Pueden los bebés y niños pequeños creer en Jesús?</a:t>
            </a:r>
          </a:p>
          <a:p>
            <a:pPr marL="514350" indent="-514350">
              <a:buFont typeface="+mj-lt"/>
              <a:buAutoNum type="arabicPeriod"/>
            </a:pPr>
            <a:r>
              <a:rPr lang="es-ES" sz="3400" dirty="0">
                <a:solidFill>
                  <a:srgbClr val="018443"/>
                </a:solidFill>
                <a:latin typeface="Berlin Sans FB" panose="020E0602020502020306" pitchFamily="34" charset="0"/>
              </a:rPr>
              <a:t>Lea Efesios 2:1-9.</a:t>
            </a:r>
          </a:p>
        </p:txBody>
      </p:sp>
      <p:cxnSp>
        <p:nvCxnSpPr>
          <p:cNvPr id="2" name="Straight Connector 1">
            <a:extLst>
              <a:ext uri="{FF2B5EF4-FFF2-40B4-BE49-F238E27FC236}">
                <a16:creationId xmlns:a16="http://schemas.microsoft.com/office/drawing/2014/main" id="{3C418E98-BFD7-89CD-A25F-5DE47376188D}"/>
              </a:ext>
            </a:extLst>
          </p:cNvPr>
          <p:cNvCxnSpPr>
            <a:cxnSpLocks/>
          </p:cNvCxnSpPr>
          <p:nvPr/>
        </p:nvCxnSpPr>
        <p:spPr>
          <a:xfrm>
            <a:off x="913943"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0011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pic>
        <p:nvPicPr>
          <p:cNvPr id="158" name="Google Shape;158;p8" descr="Screen Clipping"/>
          <p:cNvPicPr preferRelativeResize="0"/>
          <p:nvPr/>
        </p:nvPicPr>
        <p:blipFill rotWithShape="1">
          <a:blip r:embed="rId3">
            <a:alphaModFix/>
          </a:blip>
          <a:srcRect/>
          <a:stretch/>
        </p:blipFill>
        <p:spPr>
          <a:xfrm>
            <a:off x="10732128" y="6002552"/>
            <a:ext cx="980260" cy="643328"/>
          </a:xfrm>
          <a:prstGeom prst="rect">
            <a:avLst/>
          </a:prstGeom>
          <a:noFill/>
          <a:ln>
            <a:noFill/>
          </a:ln>
        </p:spPr>
      </p:pic>
      <p:sp>
        <p:nvSpPr>
          <p:cNvPr id="159" name="Google Shape;159;p8"/>
          <p:cNvSpPr txBox="1"/>
          <p:nvPr/>
        </p:nvSpPr>
        <p:spPr>
          <a:xfrm>
            <a:off x="869495" y="466492"/>
            <a:ext cx="10453007" cy="70784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dirty="0" err="1">
                <a:solidFill>
                  <a:srgbClr val="009051"/>
                </a:solidFill>
                <a:latin typeface="Calibri" panose="020F0502020204030204" pitchFamily="34" charset="0"/>
                <a:ea typeface="Overlock"/>
                <a:cs typeface="Overlock"/>
                <a:sym typeface="Overlock"/>
              </a:rPr>
              <a:t>Objetivos</a:t>
            </a:r>
            <a:r>
              <a:rPr lang="en-US" sz="4000" b="1" dirty="0">
                <a:solidFill>
                  <a:srgbClr val="009051"/>
                </a:solidFill>
                <a:latin typeface="Calibri" panose="020F0502020204030204" pitchFamily="34" charset="0"/>
                <a:ea typeface="Overlock"/>
                <a:cs typeface="Overlock"/>
                <a:sym typeface="Overlock"/>
              </a:rPr>
              <a:t> de la </a:t>
            </a:r>
            <a:r>
              <a:rPr lang="en-US" sz="4000" b="1" dirty="0" err="1">
                <a:solidFill>
                  <a:srgbClr val="009051"/>
                </a:solidFill>
                <a:latin typeface="Calibri" panose="020F0502020204030204" pitchFamily="34" charset="0"/>
                <a:ea typeface="Overlock"/>
                <a:cs typeface="Overlock"/>
                <a:sym typeface="Overlock"/>
              </a:rPr>
              <a:t>Lección</a:t>
            </a:r>
            <a:endParaRPr sz="4000" dirty="0">
              <a:solidFill>
                <a:srgbClr val="009051"/>
              </a:solidFill>
              <a:latin typeface="Overlock"/>
              <a:ea typeface="Overlock"/>
              <a:cs typeface="Overlock"/>
              <a:sym typeface="Overlock"/>
            </a:endParaRPr>
          </a:p>
        </p:txBody>
      </p:sp>
      <p:sp>
        <p:nvSpPr>
          <p:cNvPr id="2" name="TextBox 1">
            <a:extLst>
              <a:ext uri="{FF2B5EF4-FFF2-40B4-BE49-F238E27FC236}">
                <a16:creationId xmlns:a16="http://schemas.microsoft.com/office/drawing/2014/main" id="{979AE377-18FF-6183-3C2D-13E39BC92A8F}"/>
              </a:ext>
            </a:extLst>
          </p:cNvPr>
          <p:cNvSpPr txBox="1"/>
          <p:nvPr/>
        </p:nvSpPr>
        <p:spPr>
          <a:xfrm>
            <a:off x="636584" y="1601347"/>
            <a:ext cx="10685918" cy="3862596"/>
          </a:xfrm>
          <a:prstGeom prst="rect">
            <a:avLst/>
          </a:prstGeom>
          <a:noFill/>
        </p:spPr>
        <p:txBody>
          <a:bodyPr wrap="square" rtlCol="0">
            <a:spAutoFit/>
          </a:bodyPr>
          <a:lstStyle/>
          <a:p>
            <a:pPr marL="1200150" lvl="1" indent="-742950">
              <a:buAutoNum type="alphaLcPeriod"/>
            </a:pPr>
            <a:r>
              <a:rPr lang="es-ES" sz="3500" dirty="0">
                <a:solidFill>
                  <a:srgbClr val="614425"/>
                </a:solidFill>
                <a:latin typeface="Overlock"/>
              </a:rPr>
              <a:t>Probar con la Biblia que la justificación es completamente por Dios.</a:t>
            </a:r>
          </a:p>
          <a:p>
            <a:pPr marL="1200150" lvl="1" indent="-742950">
              <a:buAutoNum type="alphaLcPeriod"/>
            </a:pPr>
            <a:endParaRPr lang="es-ES" sz="3500" dirty="0">
              <a:solidFill>
                <a:srgbClr val="614425"/>
              </a:solidFill>
              <a:latin typeface="Overlock"/>
            </a:endParaRPr>
          </a:p>
          <a:p>
            <a:pPr marL="1200150" lvl="1" indent="-742950">
              <a:buAutoNum type="alphaLcPeriod"/>
            </a:pPr>
            <a:r>
              <a:rPr lang="es-ES" sz="3500" dirty="0">
                <a:solidFill>
                  <a:srgbClr val="614425"/>
                </a:solidFill>
                <a:latin typeface="Overlock"/>
              </a:rPr>
              <a:t>Comparar la Iglesia Católica y la Iglesia Luterana y la Iglesia Protestante en cuanto a la justificación.</a:t>
            </a:r>
          </a:p>
          <a:p>
            <a:pPr marL="1200150" lvl="1" indent="-742950">
              <a:buAutoNum type="alphaLcPeriod"/>
            </a:pPr>
            <a:endParaRPr lang="es-ES" sz="3500" dirty="0">
              <a:solidFill>
                <a:srgbClr val="614425"/>
              </a:solidFill>
              <a:latin typeface="Overlock"/>
            </a:endParaRPr>
          </a:p>
          <a:p>
            <a:pPr marL="1200150" lvl="1" indent="-742950">
              <a:buAutoNum type="alphaLcPeriod"/>
            </a:pPr>
            <a:r>
              <a:rPr lang="es-ES" sz="3500" dirty="0">
                <a:solidFill>
                  <a:srgbClr val="614425"/>
                </a:solidFill>
                <a:latin typeface="Overlock"/>
              </a:rPr>
              <a:t>Definir la justificación objetiva y subjetiva. </a:t>
            </a:r>
          </a:p>
        </p:txBody>
      </p:sp>
      <p:cxnSp>
        <p:nvCxnSpPr>
          <p:cNvPr id="4" name="Straight Connector 3">
            <a:extLst>
              <a:ext uri="{FF2B5EF4-FFF2-40B4-BE49-F238E27FC236}">
                <a16:creationId xmlns:a16="http://schemas.microsoft.com/office/drawing/2014/main" id="{83799674-E844-A720-1E6B-E2BD70C9E97A}"/>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15257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sp>
        <p:nvSpPr>
          <p:cNvPr id="12" name="TextBox 11"/>
          <p:cNvSpPr txBox="1"/>
          <p:nvPr/>
        </p:nvSpPr>
        <p:spPr>
          <a:xfrm>
            <a:off x="858144" y="470695"/>
            <a:ext cx="10364114" cy="1015663"/>
          </a:xfrm>
          <a:prstGeom prst="rect">
            <a:avLst/>
          </a:prstGeom>
          <a:noFill/>
        </p:spPr>
        <p:txBody>
          <a:bodyPr wrap="square" rtlCol="0">
            <a:spAutoFit/>
          </a:bodyPr>
          <a:lstStyle/>
          <a:p>
            <a:pPr algn="ctr"/>
            <a:r>
              <a:rPr lang="es-ES" sz="6000" dirty="0">
                <a:solidFill>
                  <a:srgbClr val="5F3913"/>
                </a:solidFill>
                <a:latin typeface="Berlin Sans FB Demi" panose="020E0802020502020306" pitchFamily="34" charset="0"/>
              </a:rPr>
              <a:t>Oración</a:t>
            </a:r>
            <a:endParaRPr lang="en-US" sz="6000" dirty="0">
              <a:solidFill>
                <a:srgbClr val="5F3913"/>
              </a:solidFill>
              <a:latin typeface="Berlin Sans FB Demi" panose="020E0802020502020306" pitchFamily="34" charset="0"/>
            </a:endParaRPr>
          </a:p>
        </p:txBody>
      </p:sp>
      <p:pic>
        <p:nvPicPr>
          <p:cNvPr id="4" name="Picture 3"/>
          <p:cNvPicPr>
            <a:picLocks noChangeAspect="1"/>
          </p:cNvPicPr>
          <p:nvPr/>
        </p:nvPicPr>
        <p:blipFill>
          <a:blip r:embed="rId3"/>
          <a:stretch>
            <a:fillRect/>
          </a:stretch>
        </p:blipFill>
        <p:spPr>
          <a:xfrm>
            <a:off x="2353999" y="1746968"/>
            <a:ext cx="7840134" cy="3994973"/>
          </a:xfrm>
          <a:prstGeom prst="rect">
            <a:avLst/>
          </a:prstGeom>
        </p:spPr>
      </p:pic>
      <p:cxnSp>
        <p:nvCxnSpPr>
          <p:cNvPr id="2" name="Straight Connector 1">
            <a:extLst>
              <a:ext uri="{FF2B5EF4-FFF2-40B4-BE49-F238E27FC236}">
                <a16:creationId xmlns:a16="http://schemas.microsoft.com/office/drawing/2014/main" id="{9D7D5CFF-EF4B-DD3A-A0F9-681D3C20E4E5}"/>
              </a:ext>
            </a:extLst>
          </p:cNvPr>
          <p:cNvCxnSpPr>
            <a:cxnSpLocks/>
          </p:cNvCxnSpPr>
          <p:nvPr/>
        </p:nvCxnSpPr>
        <p:spPr>
          <a:xfrm>
            <a:off x="913943"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81082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sp>
        <p:nvSpPr>
          <p:cNvPr id="12" name="TextBox 11"/>
          <p:cNvSpPr txBox="1"/>
          <p:nvPr/>
        </p:nvSpPr>
        <p:spPr>
          <a:xfrm>
            <a:off x="858144" y="259134"/>
            <a:ext cx="10364114" cy="1015663"/>
          </a:xfrm>
          <a:prstGeom prst="rect">
            <a:avLst/>
          </a:prstGeom>
          <a:noFill/>
        </p:spPr>
        <p:txBody>
          <a:bodyPr wrap="square" rtlCol="0">
            <a:spAutoFit/>
          </a:bodyPr>
          <a:lstStyle/>
          <a:p>
            <a:pPr algn="ctr"/>
            <a:r>
              <a:rPr lang="es-ES" sz="6000" dirty="0">
                <a:solidFill>
                  <a:srgbClr val="5F3913"/>
                </a:solidFill>
                <a:latin typeface="Berlin Sans FB Demi" panose="020E0802020502020306" pitchFamily="34" charset="0"/>
              </a:rPr>
              <a:t>La Despedida</a:t>
            </a:r>
            <a:endParaRPr lang="en-US" sz="6000" dirty="0">
              <a:solidFill>
                <a:srgbClr val="5F3913"/>
              </a:solidFill>
              <a:latin typeface="Berlin Sans FB Demi" panose="020E0802020502020306" pitchFamily="34" charset="0"/>
            </a:endParaRPr>
          </a:p>
        </p:txBody>
      </p:sp>
      <p:pic>
        <p:nvPicPr>
          <p:cNvPr id="25602" name="Picture 2" descr="Image result for la despedida&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3662" y="1682769"/>
            <a:ext cx="7460708" cy="4196648"/>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Connector 3">
            <a:extLst>
              <a:ext uri="{FF2B5EF4-FFF2-40B4-BE49-F238E27FC236}">
                <a16:creationId xmlns:a16="http://schemas.microsoft.com/office/drawing/2014/main" id="{03173102-E298-F798-8033-90CCED933D88}"/>
              </a:ext>
            </a:extLst>
          </p:cNvPr>
          <p:cNvCxnSpPr>
            <a:cxnSpLocks/>
          </p:cNvCxnSpPr>
          <p:nvPr/>
        </p:nvCxnSpPr>
        <p:spPr>
          <a:xfrm>
            <a:off x="913943"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57492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1936" y="100351"/>
            <a:ext cx="10168128" cy="6673174"/>
          </a:xfrm>
          <a:prstGeom prst="rect">
            <a:avLst/>
          </a:prstGeom>
        </p:spPr>
      </p:pic>
    </p:spTree>
    <p:extLst>
      <p:ext uri="{BB962C8B-B14F-4D97-AF65-F5344CB8AC3E}">
        <p14:creationId xmlns:p14="http://schemas.microsoft.com/office/powerpoint/2010/main" val="3416239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pic>
        <p:nvPicPr>
          <p:cNvPr id="121" name="Google Shape;121;p5" descr="Screen Clipping"/>
          <p:cNvPicPr preferRelativeResize="0"/>
          <p:nvPr/>
        </p:nvPicPr>
        <p:blipFill rotWithShape="1">
          <a:blip r:embed="rId3">
            <a:alphaModFix/>
          </a:blip>
          <a:srcRect/>
          <a:stretch/>
        </p:blipFill>
        <p:spPr>
          <a:xfrm>
            <a:off x="10732128" y="6002552"/>
            <a:ext cx="980260" cy="643328"/>
          </a:xfrm>
          <a:prstGeom prst="rect">
            <a:avLst/>
          </a:prstGeom>
          <a:noFill/>
          <a:ln>
            <a:noFill/>
          </a:ln>
        </p:spPr>
      </p:pic>
      <p:pic>
        <p:nvPicPr>
          <p:cNvPr id="122" name="Google Shape;122;p5" descr="Image result for respeto&quot;"/>
          <p:cNvPicPr preferRelativeResize="0"/>
          <p:nvPr/>
        </p:nvPicPr>
        <p:blipFill rotWithShape="1">
          <a:blip r:embed="rId4">
            <a:alphaModFix/>
          </a:blip>
          <a:srcRect/>
          <a:stretch/>
        </p:blipFill>
        <p:spPr>
          <a:xfrm>
            <a:off x="12735373" y="830351"/>
            <a:ext cx="3810000" cy="2143125"/>
          </a:xfrm>
          <a:prstGeom prst="rect">
            <a:avLst/>
          </a:prstGeom>
          <a:noFill/>
          <a:ln w="9525" cap="flat" cmpd="sng">
            <a:solidFill>
              <a:srgbClr val="E6E6E6"/>
            </a:solidFill>
            <a:prstDash val="solid"/>
            <a:round/>
            <a:headEnd type="none" w="sm" len="sm"/>
            <a:tailEnd type="none" w="sm" len="sm"/>
          </a:ln>
        </p:spPr>
      </p:pic>
      <p:sp>
        <p:nvSpPr>
          <p:cNvPr id="123" name="Google Shape;123;p5"/>
          <p:cNvSpPr txBox="1"/>
          <p:nvPr/>
        </p:nvSpPr>
        <p:spPr>
          <a:xfrm>
            <a:off x="3547222" y="1423260"/>
            <a:ext cx="7527659" cy="4154943"/>
          </a:xfrm>
          <a:prstGeom prst="rect">
            <a:avLst/>
          </a:prstGeom>
          <a:noFill/>
          <a:ln>
            <a:noFill/>
          </a:ln>
        </p:spPr>
        <p:txBody>
          <a:bodyPr spcFirstLastPara="1" wrap="square" lIns="91425" tIns="45700" rIns="91425" bIns="45700" anchor="t" anchorCtr="0">
            <a:spAutoFit/>
          </a:bodyPr>
          <a:lstStyle/>
          <a:p>
            <a:pPr marL="571500" marR="0" lvl="0" indent="-571500" algn="l" rtl="0">
              <a:spcBef>
                <a:spcPts val="0"/>
              </a:spcBef>
              <a:spcAft>
                <a:spcPts val="0"/>
              </a:spcAft>
              <a:buClr>
                <a:srgbClr val="5F3913"/>
              </a:buClr>
              <a:buSzPts val="4800"/>
              <a:buFont typeface="Arial"/>
              <a:buChar char="•"/>
            </a:pPr>
            <a:r>
              <a:rPr lang="en-US" sz="4400" dirty="0" err="1">
                <a:solidFill>
                  <a:srgbClr val="5F3913"/>
                </a:solidFill>
                <a:latin typeface="Overlock"/>
                <a:ea typeface="Overlock"/>
                <a:cs typeface="Overlock"/>
                <a:sym typeface="Overlock"/>
              </a:rPr>
              <a:t>Viniendo</a:t>
            </a:r>
            <a:r>
              <a:rPr lang="en-US" sz="4400" dirty="0">
                <a:solidFill>
                  <a:srgbClr val="5F3913"/>
                </a:solidFill>
                <a:latin typeface="Overlock"/>
                <a:ea typeface="Overlock"/>
                <a:cs typeface="Overlock"/>
                <a:sym typeface="Overlock"/>
              </a:rPr>
              <a:t> </a:t>
            </a:r>
            <a:r>
              <a:rPr lang="en-US" sz="4400" dirty="0" err="1">
                <a:solidFill>
                  <a:srgbClr val="5F3913"/>
                </a:solidFill>
                <a:latin typeface="Overlock"/>
                <a:ea typeface="Overlock"/>
                <a:cs typeface="Overlock"/>
                <a:sym typeface="Overlock"/>
              </a:rPr>
              <a:t>preparado</a:t>
            </a:r>
            <a:endParaRPr sz="4400" dirty="0"/>
          </a:p>
          <a:p>
            <a:pPr marL="571500" marR="0" lvl="0" indent="-571500" algn="l" rtl="0">
              <a:spcBef>
                <a:spcPts val="0"/>
              </a:spcBef>
              <a:spcAft>
                <a:spcPts val="0"/>
              </a:spcAft>
              <a:buClr>
                <a:srgbClr val="5F3913"/>
              </a:buClr>
              <a:buSzPts val="4800"/>
              <a:buFont typeface="Arial"/>
              <a:buChar char="•"/>
            </a:pPr>
            <a:r>
              <a:rPr lang="en-US" sz="4400" dirty="0" err="1">
                <a:solidFill>
                  <a:srgbClr val="5F3913"/>
                </a:solidFill>
                <a:latin typeface="Overlock"/>
                <a:ea typeface="Overlock"/>
                <a:cs typeface="Overlock"/>
                <a:sym typeface="Overlock"/>
              </a:rPr>
              <a:t>Siendo</a:t>
            </a:r>
            <a:r>
              <a:rPr lang="en-US" sz="4400" dirty="0">
                <a:solidFill>
                  <a:srgbClr val="5F3913"/>
                </a:solidFill>
                <a:latin typeface="Overlock"/>
                <a:ea typeface="Overlock"/>
                <a:cs typeface="Overlock"/>
                <a:sym typeface="Overlock"/>
              </a:rPr>
              <a:t> </a:t>
            </a:r>
            <a:r>
              <a:rPr lang="en-US" sz="4400" dirty="0" err="1">
                <a:solidFill>
                  <a:srgbClr val="5F3913"/>
                </a:solidFill>
                <a:latin typeface="Overlock"/>
                <a:ea typeface="Overlock"/>
                <a:cs typeface="Overlock"/>
                <a:sym typeface="Overlock"/>
              </a:rPr>
              <a:t>puntual</a:t>
            </a:r>
            <a:endParaRPr sz="4400" dirty="0"/>
          </a:p>
          <a:p>
            <a:pPr marL="571500" marR="0" lvl="0" indent="-571500" algn="l" rtl="0">
              <a:spcBef>
                <a:spcPts val="0"/>
              </a:spcBef>
              <a:spcAft>
                <a:spcPts val="0"/>
              </a:spcAft>
              <a:buClr>
                <a:srgbClr val="5F3913"/>
              </a:buClr>
              <a:buSzPts val="4800"/>
              <a:buFont typeface="Arial"/>
              <a:buChar char="•"/>
            </a:pPr>
            <a:r>
              <a:rPr lang="en-US" sz="4400" dirty="0">
                <a:solidFill>
                  <a:srgbClr val="5F3913"/>
                </a:solidFill>
                <a:latin typeface="Overlock"/>
                <a:ea typeface="Overlock"/>
                <a:cs typeface="Overlock"/>
                <a:sym typeface="Overlock"/>
              </a:rPr>
              <a:t>Con </a:t>
            </a:r>
            <a:r>
              <a:rPr lang="en-US" sz="4400" dirty="0" err="1">
                <a:solidFill>
                  <a:srgbClr val="5F3913"/>
                </a:solidFill>
                <a:latin typeface="Overlock"/>
                <a:ea typeface="Overlock"/>
                <a:cs typeface="Overlock"/>
                <a:sym typeface="Overlock"/>
              </a:rPr>
              <a:t>los</a:t>
            </a:r>
            <a:r>
              <a:rPr lang="en-US" sz="4400" dirty="0">
                <a:solidFill>
                  <a:srgbClr val="5F3913"/>
                </a:solidFill>
                <a:latin typeface="Overlock"/>
                <a:ea typeface="Overlock"/>
                <a:cs typeface="Overlock"/>
                <a:sym typeface="Overlock"/>
              </a:rPr>
              <a:t> que </a:t>
            </a:r>
            <a:r>
              <a:rPr lang="en-US" sz="4400" dirty="0" err="1">
                <a:solidFill>
                  <a:srgbClr val="5F3913"/>
                </a:solidFill>
                <a:latin typeface="Overlock"/>
                <a:ea typeface="Overlock"/>
                <a:cs typeface="Overlock"/>
                <a:sym typeface="Overlock"/>
              </a:rPr>
              <a:t>nos</a:t>
            </a:r>
            <a:r>
              <a:rPr lang="en-US" sz="4400" dirty="0">
                <a:solidFill>
                  <a:srgbClr val="5F3913"/>
                </a:solidFill>
                <a:latin typeface="Overlock"/>
                <a:ea typeface="Overlock"/>
                <a:cs typeface="Overlock"/>
                <a:sym typeface="Overlock"/>
              </a:rPr>
              <a:t> </a:t>
            </a:r>
            <a:r>
              <a:rPr lang="en-US" sz="4400" dirty="0" err="1">
                <a:solidFill>
                  <a:srgbClr val="5F3913"/>
                </a:solidFill>
                <a:latin typeface="Overlock"/>
                <a:ea typeface="Overlock"/>
                <a:cs typeface="Overlock"/>
                <a:sym typeface="Overlock"/>
              </a:rPr>
              <a:t>sirven</a:t>
            </a:r>
            <a:endParaRPr sz="4400" dirty="0"/>
          </a:p>
          <a:p>
            <a:pPr marL="571500" marR="0" lvl="0" indent="-571500" algn="l" rtl="0">
              <a:spcBef>
                <a:spcPts val="0"/>
              </a:spcBef>
              <a:spcAft>
                <a:spcPts val="0"/>
              </a:spcAft>
              <a:buClr>
                <a:srgbClr val="5F3913"/>
              </a:buClr>
              <a:buSzPts val="4800"/>
              <a:buFont typeface="Arial"/>
              <a:buChar char="•"/>
            </a:pPr>
            <a:r>
              <a:rPr lang="en-US" sz="4400" dirty="0">
                <a:solidFill>
                  <a:srgbClr val="5F3913"/>
                </a:solidFill>
                <a:latin typeface="Overlock"/>
                <a:ea typeface="Overlock"/>
                <a:cs typeface="Overlock"/>
                <a:sym typeface="Overlock"/>
              </a:rPr>
              <a:t>Con los </a:t>
            </a:r>
            <a:r>
              <a:rPr lang="en-US" sz="4400" dirty="0" err="1">
                <a:solidFill>
                  <a:srgbClr val="5F3913"/>
                </a:solidFill>
                <a:latin typeface="Overlock"/>
                <a:ea typeface="Overlock"/>
                <a:cs typeface="Overlock"/>
                <a:sym typeface="Overlock"/>
              </a:rPr>
              <a:t>compañeros</a:t>
            </a:r>
            <a:r>
              <a:rPr lang="en-US" sz="4400" dirty="0">
                <a:solidFill>
                  <a:srgbClr val="5F3913"/>
                </a:solidFill>
                <a:latin typeface="Overlock"/>
                <a:ea typeface="Overlock"/>
                <a:cs typeface="Overlock"/>
                <a:sym typeface="Overlock"/>
              </a:rPr>
              <a:t> de </a:t>
            </a:r>
            <a:r>
              <a:rPr lang="en-US" sz="4400" dirty="0" err="1">
                <a:solidFill>
                  <a:srgbClr val="5F3913"/>
                </a:solidFill>
                <a:latin typeface="Overlock"/>
                <a:ea typeface="Overlock"/>
                <a:cs typeface="Overlock"/>
                <a:sym typeface="Overlock"/>
              </a:rPr>
              <a:t>clase</a:t>
            </a:r>
            <a:endParaRPr sz="4400" dirty="0"/>
          </a:p>
          <a:p>
            <a:pPr marL="571500" marR="0" lvl="0" indent="-571500" algn="l" rtl="0">
              <a:spcBef>
                <a:spcPts val="0"/>
              </a:spcBef>
              <a:spcAft>
                <a:spcPts val="0"/>
              </a:spcAft>
              <a:buClr>
                <a:srgbClr val="5F3913"/>
              </a:buClr>
              <a:buSzPts val="4800"/>
              <a:buFont typeface="Arial"/>
              <a:buChar char="•"/>
            </a:pPr>
            <a:r>
              <a:rPr lang="en-US" sz="4400" dirty="0">
                <a:solidFill>
                  <a:srgbClr val="5F3913"/>
                </a:solidFill>
                <a:latin typeface="Overlock"/>
                <a:ea typeface="Overlock"/>
                <a:cs typeface="Overlock"/>
                <a:sym typeface="Overlock"/>
              </a:rPr>
              <a:t>Con </a:t>
            </a:r>
            <a:r>
              <a:rPr lang="en-US" sz="4400" dirty="0" err="1">
                <a:solidFill>
                  <a:srgbClr val="5F3913"/>
                </a:solidFill>
                <a:latin typeface="Overlock"/>
                <a:ea typeface="Overlock"/>
                <a:cs typeface="Overlock"/>
                <a:sym typeface="Overlock"/>
              </a:rPr>
              <a:t>el</a:t>
            </a:r>
            <a:r>
              <a:rPr lang="en-US" sz="4400" dirty="0">
                <a:solidFill>
                  <a:srgbClr val="5F3913"/>
                </a:solidFill>
                <a:latin typeface="Overlock"/>
                <a:ea typeface="Overlock"/>
                <a:cs typeface="Overlock"/>
                <a:sym typeface="Overlock"/>
              </a:rPr>
              <a:t> </a:t>
            </a:r>
            <a:r>
              <a:rPr lang="en-US" sz="4400" dirty="0" err="1">
                <a:solidFill>
                  <a:srgbClr val="5F3913"/>
                </a:solidFill>
                <a:latin typeface="Overlock"/>
                <a:ea typeface="Overlock"/>
                <a:cs typeface="Overlock"/>
                <a:sym typeface="Overlock"/>
              </a:rPr>
              <a:t>grupo</a:t>
            </a:r>
            <a:r>
              <a:rPr lang="en-US" sz="4400" dirty="0">
                <a:solidFill>
                  <a:srgbClr val="5F3913"/>
                </a:solidFill>
                <a:latin typeface="Overlock"/>
                <a:ea typeface="Overlock"/>
                <a:cs typeface="Overlock"/>
                <a:sym typeface="Overlock"/>
              </a:rPr>
              <a:t> de </a:t>
            </a:r>
            <a:r>
              <a:rPr lang="en-US" sz="4400" dirty="0" err="1">
                <a:solidFill>
                  <a:srgbClr val="5F3913"/>
                </a:solidFill>
                <a:latin typeface="Overlock"/>
                <a:ea typeface="Overlock"/>
                <a:cs typeface="Overlock"/>
                <a:sym typeface="Overlock"/>
              </a:rPr>
              <a:t>Whatsapp</a:t>
            </a:r>
            <a:endParaRPr sz="4400" dirty="0">
              <a:solidFill>
                <a:srgbClr val="5F3913"/>
              </a:solidFill>
              <a:latin typeface="Overlock"/>
              <a:ea typeface="Overlock"/>
              <a:cs typeface="Overlock"/>
              <a:sym typeface="Overlock"/>
            </a:endParaRPr>
          </a:p>
        </p:txBody>
      </p:sp>
      <p:pic>
        <p:nvPicPr>
          <p:cNvPr id="124" name="Google Shape;124;p5" descr="Image result for respeto&quot;"/>
          <p:cNvPicPr preferRelativeResize="0"/>
          <p:nvPr/>
        </p:nvPicPr>
        <p:blipFill rotWithShape="1">
          <a:blip r:embed="rId5">
            <a:alphaModFix/>
          </a:blip>
          <a:srcRect t="11683" b="36396"/>
          <a:stretch/>
        </p:blipFill>
        <p:spPr>
          <a:xfrm rot="-5400000">
            <a:off x="-644268" y="2316028"/>
            <a:ext cx="5215075" cy="1692301"/>
          </a:xfrm>
          <a:prstGeom prst="rect">
            <a:avLst/>
          </a:prstGeom>
          <a:noFill/>
          <a:ln>
            <a:noFill/>
          </a:ln>
        </p:spPr>
      </p:pic>
      <p:cxnSp>
        <p:nvCxnSpPr>
          <p:cNvPr id="2" name="Google Shape;96;p2">
            <a:extLst>
              <a:ext uri="{FF2B5EF4-FFF2-40B4-BE49-F238E27FC236}">
                <a16:creationId xmlns:a16="http://schemas.microsoft.com/office/drawing/2014/main" id="{DBFCCCE6-E968-1FC6-4063-03CE13D5727C}"/>
              </a:ext>
            </a:extLst>
          </p:cNvPr>
          <p:cNvCxnSpPr>
            <a:cxnSpLocks/>
          </p:cNvCxnSpPr>
          <p:nvPr/>
        </p:nvCxnSpPr>
        <p:spPr>
          <a:xfrm>
            <a:off x="807396" y="6488108"/>
            <a:ext cx="9573733" cy="0"/>
          </a:xfrm>
          <a:prstGeom prst="straightConnector1">
            <a:avLst/>
          </a:prstGeom>
          <a:noFill/>
          <a:ln w="38100" cap="flat" cmpd="sng">
            <a:solidFill>
              <a:srgbClr val="018443"/>
            </a:solidFill>
            <a:prstDash val="solid"/>
            <a:miter lim="800000"/>
            <a:headEnd type="none" w="sm" len="sm"/>
            <a:tailEnd type="none" w="sm" len="sm"/>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pic>
        <p:nvPicPr>
          <p:cNvPr id="158" name="Google Shape;158;p8" descr="Screen Clipping"/>
          <p:cNvPicPr preferRelativeResize="0"/>
          <p:nvPr/>
        </p:nvPicPr>
        <p:blipFill rotWithShape="1">
          <a:blip r:embed="rId3">
            <a:alphaModFix/>
          </a:blip>
          <a:srcRect/>
          <a:stretch/>
        </p:blipFill>
        <p:spPr>
          <a:xfrm>
            <a:off x="10732128" y="6002552"/>
            <a:ext cx="980260" cy="643328"/>
          </a:xfrm>
          <a:prstGeom prst="rect">
            <a:avLst/>
          </a:prstGeom>
          <a:noFill/>
          <a:ln>
            <a:noFill/>
          </a:ln>
        </p:spPr>
      </p:pic>
      <p:sp>
        <p:nvSpPr>
          <p:cNvPr id="159" name="Google Shape;159;p8"/>
          <p:cNvSpPr txBox="1"/>
          <p:nvPr/>
        </p:nvSpPr>
        <p:spPr>
          <a:xfrm>
            <a:off x="869495" y="466492"/>
            <a:ext cx="10453007" cy="70784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4000" b="1" dirty="0">
                <a:solidFill>
                  <a:srgbClr val="009051"/>
                </a:solidFill>
                <a:effectLst/>
                <a:latin typeface="Calibri" panose="020F0502020204030204" pitchFamily="34" charset="0"/>
                <a:ea typeface="Calibri" panose="020F0502020204030204" pitchFamily="34" charset="0"/>
              </a:rPr>
              <a:t>El propósito de este curso. </a:t>
            </a:r>
            <a:endParaRPr sz="4000" dirty="0">
              <a:solidFill>
                <a:srgbClr val="009051"/>
              </a:solidFill>
              <a:latin typeface="Overlock"/>
              <a:ea typeface="Overlock"/>
              <a:cs typeface="Overlock"/>
              <a:sym typeface="Overlock"/>
            </a:endParaRPr>
          </a:p>
        </p:txBody>
      </p:sp>
      <p:sp>
        <p:nvSpPr>
          <p:cNvPr id="2" name="TextBox 1">
            <a:extLst>
              <a:ext uri="{FF2B5EF4-FFF2-40B4-BE49-F238E27FC236}">
                <a16:creationId xmlns:a16="http://schemas.microsoft.com/office/drawing/2014/main" id="{979AE377-18FF-6183-3C2D-13E39BC92A8F}"/>
              </a:ext>
            </a:extLst>
          </p:cNvPr>
          <p:cNvSpPr txBox="1"/>
          <p:nvPr/>
        </p:nvSpPr>
        <p:spPr>
          <a:xfrm>
            <a:off x="753039" y="1384402"/>
            <a:ext cx="10685918" cy="4939814"/>
          </a:xfrm>
          <a:prstGeom prst="rect">
            <a:avLst/>
          </a:prstGeom>
          <a:noFill/>
        </p:spPr>
        <p:txBody>
          <a:bodyPr wrap="square" rtlCol="0">
            <a:spAutoFit/>
          </a:bodyPr>
          <a:lstStyle/>
          <a:p>
            <a:pPr marL="514350" indent="-514350">
              <a:buAutoNum type="alphaLcPeriod"/>
            </a:pPr>
            <a:r>
              <a:rPr lang="es-ES" sz="3500" dirty="0">
                <a:solidFill>
                  <a:srgbClr val="614425"/>
                </a:solidFill>
                <a:latin typeface="Overlock"/>
              </a:rPr>
              <a:t>Hay muchas “identidades” espirituales – sistemas de creencias – en el cristianismo de hoy.</a:t>
            </a:r>
          </a:p>
          <a:p>
            <a:pPr marL="514350" indent="-514350">
              <a:buAutoNum type="alphaLcPeriod"/>
            </a:pPr>
            <a:endParaRPr lang="es-ES" sz="3500" dirty="0">
              <a:solidFill>
                <a:srgbClr val="614425"/>
              </a:solidFill>
              <a:latin typeface="Overlock"/>
            </a:endParaRPr>
          </a:p>
          <a:p>
            <a:pPr marL="514350" indent="-514350">
              <a:buAutoNum type="alphaLcPeriod"/>
            </a:pPr>
            <a:r>
              <a:rPr lang="es-ES" sz="3500" dirty="0">
                <a:solidFill>
                  <a:srgbClr val="614425"/>
                </a:solidFill>
                <a:latin typeface="Overlock"/>
              </a:rPr>
              <a:t>En Academia Cristo, nuestra identidad espiritual es Luterana Confesional.</a:t>
            </a:r>
          </a:p>
          <a:p>
            <a:pPr marL="514350" indent="-514350">
              <a:buAutoNum type="alphaLcPeriod"/>
            </a:pPr>
            <a:endParaRPr lang="es-ES" sz="3500" dirty="0">
              <a:solidFill>
                <a:srgbClr val="614425"/>
              </a:solidFill>
              <a:latin typeface="Overlock"/>
            </a:endParaRPr>
          </a:p>
          <a:p>
            <a:pPr marL="514350" indent="-514350">
              <a:buAutoNum type="alphaLcPeriod"/>
            </a:pPr>
            <a:r>
              <a:rPr lang="es-ES" sz="3500" dirty="0">
                <a:solidFill>
                  <a:srgbClr val="614425"/>
                </a:solidFill>
                <a:latin typeface="Overlock"/>
              </a:rPr>
              <a:t>En resumen: queremos ayudarle a tener una identidad espiritual basada únicamente en lo que dice la Palabra de Dios.</a:t>
            </a:r>
          </a:p>
        </p:txBody>
      </p:sp>
      <p:cxnSp>
        <p:nvCxnSpPr>
          <p:cNvPr id="4" name="Straight Connector 3">
            <a:extLst>
              <a:ext uri="{FF2B5EF4-FFF2-40B4-BE49-F238E27FC236}">
                <a16:creationId xmlns:a16="http://schemas.microsoft.com/office/drawing/2014/main" id="{6F8E6BBC-0F2C-3CDA-D755-0932CD359D2B}"/>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pic>
        <p:nvPicPr>
          <p:cNvPr id="158" name="Google Shape;158;p8" descr="Screen Clipping"/>
          <p:cNvPicPr preferRelativeResize="0"/>
          <p:nvPr/>
        </p:nvPicPr>
        <p:blipFill rotWithShape="1">
          <a:blip r:embed="rId3">
            <a:alphaModFix/>
          </a:blip>
          <a:srcRect/>
          <a:stretch/>
        </p:blipFill>
        <p:spPr>
          <a:xfrm>
            <a:off x="10732128" y="6002552"/>
            <a:ext cx="980260" cy="643328"/>
          </a:xfrm>
          <a:prstGeom prst="rect">
            <a:avLst/>
          </a:prstGeom>
          <a:noFill/>
          <a:ln>
            <a:noFill/>
          </a:ln>
        </p:spPr>
      </p:pic>
      <p:sp>
        <p:nvSpPr>
          <p:cNvPr id="159" name="Google Shape;159;p8"/>
          <p:cNvSpPr txBox="1"/>
          <p:nvPr/>
        </p:nvSpPr>
        <p:spPr>
          <a:xfrm>
            <a:off x="869495" y="466492"/>
            <a:ext cx="10453007" cy="70784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dirty="0" err="1">
                <a:solidFill>
                  <a:srgbClr val="009051"/>
                </a:solidFill>
                <a:latin typeface="Calibri" panose="020F0502020204030204" pitchFamily="34" charset="0"/>
                <a:ea typeface="Overlock"/>
                <a:cs typeface="Overlock"/>
                <a:sym typeface="Overlock"/>
              </a:rPr>
              <a:t>Objetivos</a:t>
            </a:r>
            <a:r>
              <a:rPr lang="en-US" sz="4000" b="1" dirty="0">
                <a:solidFill>
                  <a:srgbClr val="009051"/>
                </a:solidFill>
                <a:latin typeface="Calibri" panose="020F0502020204030204" pitchFamily="34" charset="0"/>
                <a:ea typeface="Overlock"/>
                <a:cs typeface="Overlock"/>
                <a:sym typeface="Overlock"/>
              </a:rPr>
              <a:t> de la </a:t>
            </a:r>
            <a:r>
              <a:rPr lang="en-US" sz="4000" b="1" dirty="0" err="1">
                <a:solidFill>
                  <a:srgbClr val="009051"/>
                </a:solidFill>
                <a:latin typeface="Calibri" panose="020F0502020204030204" pitchFamily="34" charset="0"/>
                <a:ea typeface="Overlock"/>
                <a:cs typeface="Overlock"/>
                <a:sym typeface="Overlock"/>
              </a:rPr>
              <a:t>Lección</a:t>
            </a:r>
            <a:endParaRPr sz="4000" dirty="0">
              <a:solidFill>
                <a:srgbClr val="009051"/>
              </a:solidFill>
              <a:latin typeface="Overlock"/>
              <a:ea typeface="Overlock"/>
              <a:cs typeface="Overlock"/>
              <a:sym typeface="Overlock"/>
            </a:endParaRPr>
          </a:p>
        </p:txBody>
      </p:sp>
      <p:sp>
        <p:nvSpPr>
          <p:cNvPr id="2" name="TextBox 1">
            <a:extLst>
              <a:ext uri="{FF2B5EF4-FFF2-40B4-BE49-F238E27FC236}">
                <a16:creationId xmlns:a16="http://schemas.microsoft.com/office/drawing/2014/main" id="{979AE377-18FF-6183-3C2D-13E39BC92A8F}"/>
              </a:ext>
            </a:extLst>
          </p:cNvPr>
          <p:cNvSpPr txBox="1"/>
          <p:nvPr/>
        </p:nvSpPr>
        <p:spPr>
          <a:xfrm>
            <a:off x="636584" y="1601347"/>
            <a:ext cx="10685918" cy="3862596"/>
          </a:xfrm>
          <a:prstGeom prst="rect">
            <a:avLst/>
          </a:prstGeom>
          <a:noFill/>
        </p:spPr>
        <p:txBody>
          <a:bodyPr wrap="square" rtlCol="0">
            <a:spAutoFit/>
          </a:bodyPr>
          <a:lstStyle/>
          <a:p>
            <a:pPr marL="1200150" lvl="1" indent="-742950">
              <a:buAutoNum type="alphaLcPeriod"/>
            </a:pPr>
            <a:r>
              <a:rPr lang="es-ES" sz="3500" dirty="0">
                <a:solidFill>
                  <a:srgbClr val="614425"/>
                </a:solidFill>
                <a:latin typeface="Overlock"/>
              </a:rPr>
              <a:t>Probar con la Biblia que la justificación es completamente por Dios.</a:t>
            </a:r>
          </a:p>
          <a:p>
            <a:pPr marL="1200150" lvl="1" indent="-742950">
              <a:buAutoNum type="alphaLcPeriod"/>
            </a:pPr>
            <a:endParaRPr lang="es-ES" sz="3500" dirty="0">
              <a:solidFill>
                <a:srgbClr val="614425"/>
              </a:solidFill>
              <a:latin typeface="Overlock"/>
            </a:endParaRPr>
          </a:p>
          <a:p>
            <a:pPr marL="1200150" lvl="1" indent="-742950">
              <a:buAutoNum type="alphaLcPeriod"/>
            </a:pPr>
            <a:r>
              <a:rPr lang="es-ES" sz="3500" dirty="0">
                <a:solidFill>
                  <a:srgbClr val="614425"/>
                </a:solidFill>
                <a:latin typeface="Overlock"/>
              </a:rPr>
              <a:t>Comparar la Iglesia Católica y la Iglesia Luterana y la Iglesia Protestante en cuanto a la justificación.</a:t>
            </a:r>
          </a:p>
          <a:p>
            <a:pPr marL="1200150" lvl="1" indent="-742950">
              <a:buAutoNum type="alphaLcPeriod"/>
            </a:pPr>
            <a:endParaRPr lang="es-ES" sz="3500" dirty="0">
              <a:solidFill>
                <a:srgbClr val="614425"/>
              </a:solidFill>
              <a:latin typeface="Overlock"/>
            </a:endParaRPr>
          </a:p>
          <a:p>
            <a:pPr marL="1200150" lvl="1" indent="-742950">
              <a:buAutoNum type="alphaLcPeriod"/>
            </a:pPr>
            <a:r>
              <a:rPr lang="es-ES" sz="3500" dirty="0">
                <a:solidFill>
                  <a:srgbClr val="614425"/>
                </a:solidFill>
                <a:latin typeface="Overlock"/>
              </a:rPr>
              <a:t>Definir la justificación objetiva y subjetiva. </a:t>
            </a:r>
          </a:p>
        </p:txBody>
      </p:sp>
      <p:cxnSp>
        <p:nvCxnSpPr>
          <p:cNvPr id="4" name="Straight Connector 3">
            <a:extLst>
              <a:ext uri="{FF2B5EF4-FFF2-40B4-BE49-F238E27FC236}">
                <a16:creationId xmlns:a16="http://schemas.microsoft.com/office/drawing/2014/main" id="{83799674-E844-A720-1E6B-E2BD70C9E97A}"/>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2410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sp>
        <p:nvSpPr>
          <p:cNvPr id="12" name="TextBox 11"/>
          <p:cNvSpPr txBox="1"/>
          <p:nvPr/>
        </p:nvSpPr>
        <p:spPr>
          <a:xfrm>
            <a:off x="913943" y="2075675"/>
            <a:ext cx="10364114" cy="2308324"/>
          </a:xfrm>
          <a:prstGeom prst="rect">
            <a:avLst/>
          </a:prstGeom>
          <a:noFill/>
        </p:spPr>
        <p:txBody>
          <a:bodyPr wrap="square" rtlCol="0">
            <a:spAutoFit/>
          </a:bodyPr>
          <a:lstStyle/>
          <a:p>
            <a:pPr algn="ctr"/>
            <a:r>
              <a:rPr lang="es-ES" sz="7200" dirty="0">
                <a:solidFill>
                  <a:srgbClr val="5F3913"/>
                </a:solidFill>
                <a:latin typeface="Berlin Sans FB Demi" panose="020E0802020502020306" pitchFamily="34" charset="0"/>
              </a:rPr>
              <a:t>¿Qué significa el término bíblico justificación?</a:t>
            </a:r>
            <a:endParaRPr lang="en-US" sz="7200" dirty="0">
              <a:solidFill>
                <a:srgbClr val="5F3913"/>
              </a:solidFill>
              <a:latin typeface="Berlin Sans FB Demi" panose="020E0802020502020306" pitchFamily="34" charset="0"/>
            </a:endParaRPr>
          </a:p>
        </p:txBody>
      </p:sp>
      <p:cxnSp>
        <p:nvCxnSpPr>
          <p:cNvPr id="2" name="Straight Connector 1">
            <a:extLst>
              <a:ext uri="{FF2B5EF4-FFF2-40B4-BE49-F238E27FC236}">
                <a16:creationId xmlns:a16="http://schemas.microsoft.com/office/drawing/2014/main" id="{31ECBBA2-5FF2-4077-BB42-21A5E88158B7}"/>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603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cxnSp>
        <p:nvCxnSpPr>
          <p:cNvPr id="2" name="Straight Connector 1">
            <a:extLst>
              <a:ext uri="{FF2B5EF4-FFF2-40B4-BE49-F238E27FC236}">
                <a16:creationId xmlns:a16="http://schemas.microsoft.com/office/drawing/2014/main" id="{31ECBBA2-5FF2-4077-BB42-21A5E88158B7}"/>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219B5CE-3E54-3E56-781B-E65BF03CDBF5}"/>
              </a:ext>
            </a:extLst>
          </p:cNvPr>
          <p:cNvSpPr txBox="1"/>
          <p:nvPr/>
        </p:nvSpPr>
        <p:spPr>
          <a:xfrm>
            <a:off x="858144" y="160039"/>
            <a:ext cx="10364114" cy="1631216"/>
          </a:xfrm>
          <a:prstGeom prst="rect">
            <a:avLst/>
          </a:prstGeom>
          <a:noFill/>
        </p:spPr>
        <p:txBody>
          <a:bodyPr wrap="square" rtlCol="0">
            <a:spAutoFit/>
          </a:bodyPr>
          <a:lstStyle/>
          <a:p>
            <a:pPr algn="ctr"/>
            <a:r>
              <a:rPr lang="es-ES" sz="5000" dirty="0">
                <a:solidFill>
                  <a:srgbClr val="5F3913"/>
                </a:solidFill>
                <a:latin typeface="Berlin Sans FB Demi" panose="020E0802020502020306" pitchFamily="34" charset="0"/>
              </a:rPr>
              <a:t>¿Qué dice la Biblia sobre cómo recibimos esta justificación?</a:t>
            </a:r>
          </a:p>
        </p:txBody>
      </p:sp>
      <p:sp>
        <p:nvSpPr>
          <p:cNvPr id="4" name="TextBox 3">
            <a:extLst>
              <a:ext uri="{FF2B5EF4-FFF2-40B4-BE49-F238E27FC236}">
                <a16:creationId xmlns:a16="http://schemas.microsoft.com/office/drawing/2014/main" id="{94658027-E8EC-3588-6FD6-AC39867A6670}"/>
              </a:ext>
            </a:extLst>
          </p:cNvPr>
          <p:cNvSpPr txBox="1"/>
          <p:nvPr/>
        </p:nvSpPr>
        <p:spPr>
          <a:xfrm>
            <a:off x="658905" y="2281076"/>
            <a:ext cx="11053483" cy="3231654"/>
          </a:xfrm>
          <a:prstGeom prst="rect">
            <a:avLst/>
          </a:prstGeom>
          <a:noFill/>
        </p:spPr>
        <p:txBody>
          <a:bodyPr wrap="square" rtlCol="0">
            <a:spAutoFit/>
          </a:bodyPr>
          <a:lstStyle/>
          <a:p>
            <a:r>
              <a:rPr lang="es-ES" sz="3400" dirty="0">
                <a:solidFill>
                  <a:srgbClr val="018443"/>
                </a:solidFill>
                <a:latin typeface="Berlin Sans FB" panose="020E0602020502020306" pitchFamily="34" charset="0"/>
              </a:rPr>
              <a:t>Romanos 3:20-24: “</a:t>
            </a:r>
            <a:r>
              <a:rPr lang="es-ES" sz="3400" baseline="30000" dirty="0">
                <a:solidFill>
                  <a:srgbClr val="018443"/>
                </a:solidFill>
                <a:latin typeface="Berlin Sans FB" panose="020E0602020502020306" pitchFamily="34" charset="0"/>
              </a:rPr>
              <a:t>20</a:t>
            </a:r>
            <a:r>
              <a:rPr lang="es-ES" sz="3400" dirty="0">
                <a:solidFill>
                  <a:srgbClr val="018443"/>
                </a:solidFill>
                <a:latin typeface="Berlin Sans FB" panose="020E0602020502020306" pitchFamily="34" charset="0"/>
              </a:rPr>
              <a:t> ya que nadie será justificado delante de Dios por hacer las cosas que la ley exige, pues la ley sirve para reconocer el pecado.</a:t>
            </a:r>
          </a:p>
          <a:p>
            <a:endParaRPr lang="es-ES" sz="3400" dirty="0">
              <a:solidFill>
                <a:srgbClr val="018443"/>
              </a:solidFill>
              <a:latin typeface="Berlin Sans FB" panose="020E0602020502020306" pitchFamily="34" charset="0"/>
            </a:endParaRPr>
          </a:p>
          <a:p>
            <a:r>
              <a:rPr lang="es-ES" sz="3400" baseline="30000" dirty="0">
                <a:solidFill>
                  <a:srgbClr val="018443"/>
                </a:solidFill>
                <a:latin typeface="Berlin Sans FB" panose="020E0602020502020306" pitchFamily="34" charset="0"/>
              </a:rPr>
              <a:t>21</a:t>
            </a:r>
            <a:r>
              <a:rPr lang="es-ES" sz="3400" dirty="0">
                <a:solidFill>
                  <a:srgbClr val="018443"/>
                </a:solidFill>
                <a:latin typeface="Berlin Sans FB" panose="020E0602020502020306" pitchFamily="34" charset="0"/>
              </a:rPr>
              <a:t> Pero ahora, aparte de la ley, se ha manifestado la justicia de Dios, y de ello dan testimonio la ley y los profetas. </a:t>
            </a:r>
          </a:p>
        </p:txBody>
      </p:sp>
    </p:spTree>
    <p:extLst>
      <p:ext uri="{BB962C8B-B14F-4D97-AF65-F5344CB8AC3E}">
        <p14:creationId xmlns:p14="http://schemas.microsoft.com/office/powerpoint/2010/main" val="309677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2128" y="6002552"/>
            <a:ext cx="980260" cy="643328"/>
          </a:xfrm>
          <a:prstGeom prst="rect">
            <a:avLst/>
          </a:prstGeom>
        </p:spPr>
      </p:pic>
      <p:cxnSp>
        <p:nvCxnSpPr>
          <p:cNvPr id="2" name="Straight Connector 1">
            <a:extLst>
              <a:ext uri="{FF2B5EF4-FFF2-40B4-BE49-F238E27FC236}">
                <a16:creationId xmlns:a16="http://schemas.microsoft.com/office/drawing/2014/main" id="{31ECBBA2-5FF2-4077-BB42-21A5E88158B7}"/>
              </a:ext>
            </a:extLst>
          </p:cNvPr>
          <p:cNvCxnSpPr>
            <a:cxnSpLocks/>
          </p:cNvCxnSpPr>
          <p:nvPr/>
        </p:nvCxnSpPr>
        <p:spPr>
          <a:xfrm>
            <a:off x="933450" y="6488108"/>
            <a:ext cx="9447679" cy="0"/>
          </a:xfrm>
          <a:prstGeom prst="line">
            <a:avLst/>
          </a:prstGeom>
          <a:ln w="38100">
            <a:solidFill>
              <a:srgbClr val="018443"/>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219B5CE-3E54-3E56-781B-E65BF03CDBF5}"/>
              </a:ext>
            </a:extLst>
          </p:cNvPr>
          <p:cNvSpPr txBox="1"/>
          <p:nvPr/>
        </p:nvSpPr>
        <p:spPr>
          <a:xfrm>
            <a:off x="858144" y="160039"/>
            <a:ext cx="10364114" cy="1631216"/>
          </a:xfrm>
          <a:prstGeom prst="rect">
            <a:avLst/>
          </a:prstGeom>
          <a:noFill/>
        </p:spPr>
        <p:txBody>
          <a:bodyPr wrap="square" rtlCol="0">
            <a:spAutoFit/>
          </a:bodyPr>
          <a:lstStyle/>
          <a:p>
            <a:pPr algn="ctr"/>
            <a:r>
              <a:rPr lang="es-ES" sz="5000" dirty="0">
                <a:solidFill>
                  <a:srgbClr val="5F3913"/>
                </a:solidFill>
                <a:latin typeface="Berlin Sans FB Demi" panose="020E0802020502020306" pitchFamily="34" charset="0"/>
              </a:rPr>
              <a:t>¿Qué dice la Biblia sobre cómo recibimos esta justificación?</a:t>
            </a:r>
          </a:p>
        </p:txBody>
      </p:sp>
      <p:sp>
        <p:nvSpPr>
          <p:cNvPr id="4" name="TextBox 3">
            <a:extLst>
              <a:ext uri="{FF2B5EF4-FFF2-40B4-BE49-F238E27FC236}">
                <a16:creationId xmlns:a16="http://schemas.microsoft.com/office/drawing/2014/main" id="{94658027-E8EC-3588-6FD6-AC39867A6670}"/>
              </a:ext>
            </a:extLst>
          </p:cNvPr>
          <p:cNvSpPr txBox="1"/>
          <p:nvPr/>
        </p:nvSpPr>
        <p:spPr>
          <a:xfrm>
            <a:off x="569258" y="2180058"/>
            <a:ext cx="11053483" cy="2708434"/>
          </a:xfrm>
          <a:prstGeom prst="rect">
            <a:avLst/>
          </a:prstGeom>
          <a:noFill/>
        </p:spPr>
        <p:txBody>
          <a:bodyPr wrap="square" rtlCol="0">
            <a:spAutoFit/>
          </a:bodyPr>
          <a:lstStyle/>
          <a:p>
            <a:r>
              <a:rPr lang="es-ES" sz="3400" baseline="30000" dirty="0">
                <a:solidFill>
                  <a:srgbClr val="018443"/>
                </a:solidFill>
                <a:latin typeface="Berlin Sans FB" panose="020E0602020502020306" pitchFamily="34" charset="0"/>
              </a:rPr>
              <a:t>22</a:t>
            </a:r>
            <a:r>
              <a:rPr lang="es-ES" sz="3400" dirty="0">
                <a:solidFill>
                  <a:srgbClr val="018443"/>
                </a:solidFill>
                <a:latin typeface="Berlin Sans FB" panose="020E0602020502020306" pitchFamily="34" charset="0"/>
              </a:rPr>
              <a:t> La justicia de Dios, por medio de la fe en Jesucristo, es para todos los que creen en él. Pues no hay diferencia alguna, </a:t>
            </a:r>
            <a:r>
              <a:rPr lang="es-ES" sz="3400" baseline="30000" dirty="0">
                <a:solidFill>
                  <a:srgbClr val="018443"/>
                </a:solidFill>
                <a:latin typeface="Berlin Sans FB" panose="020E0602020502020306" pitchFamily="34" charset="0"/>
              </a:rPr>
              <a:t>23</a:t>
            </a:r>
            <a:r>
              <a:rPr lang="es-ES" sz="3400" dirty="0">
                <a:solidFill>
                  <a:srgbClr val="018443"/>
                </a:solidFill>
                <a:latin typeface="Berlin Sans FB" panose="020E0602020502020306" pitchFamily="34" charset="0"/>
              </a:rPr>
              <a:t> por cuanto todos pecaron y están destituidos de la gloria de Dios; </a:t>
            </a:r>
            <a:r>
              <a:rPr lang="es-ES" sz="3400" baseline="30000" dirty="0">
                <a:solidFill>
                  <a:srgbClr val="018443"/>
                </a:solidFill>
                <a:latin typeface="Berlin Sans FB" panose="020E0602020502020306" pitchFamily="34" charset="0"/>
              </a:rPr>
              <a:t>24</a:t>
            </a:r>
            <a:r>
              <a:rPr lang="es-ES" sz="3400" dirty="0">
                <a:solidFill>
                  <a:srgbClr val="018443"/>
                </a:solidFill>
                <a:latin typeface="Berlin Sans FB" panose="020E0602020502020306" pitchFamily="34" charset="0"/>
              </a:rPr>
              <a:t> pero son justificados gratuitamente por su gracia, mediante la redención que proveyó Cristo Jesús,”</a:t>
            </a:r>
          </a:p>
        </p:txBody>
      </p:sp>
    </p:spTree>
    <p:extLst>
      <p:ext uri="{BB962C8B-B14F-4D97-AF65-F5344CB8AC3E}">
        <p14:creationId xmlns:p14="http://schemas.microsoft.com/office/powerpoint/2010/main" val="2887238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69A67C346E6B04F8F3828DDC292199C" ma:contentTypeVersion="5" ma:contentTypeDescription="Create a new document." ma:contentTypeScope="" ma:versionID="5507abe0fc28d66db2f63ea6d1b9bf1d">
  <xsd:schema xmlns:xsd="http://www.w3.org/2001/XMLSchema" xmlns:xs="http://www.w3.org/2001/XMLSchema" xmlns:p="http://schemas.microsoft.com/office/2006/metadata/properties" xmlns:ns2="d9dd568f-92e7-4aa1-8e50-87aa9ffea924" xmlns:ns3="c29a6dd2-512b-4752-8473-975d37cb7242" targetNamespace="http://schemas.microsoft.com/office/2006/metadata/properties" ma:root="true" ma:fieldsID="afbaa692ba35ad436848e442905bd438" ns2:_="" ns3:_="">
    <xsd:import namespace="d9dd568f-92e7-4aa1-8e50-87aa9ffea924"/>
    <xsd:import namespace="c29a6dd2-512b-4752-8473-975d37cb7242"/>
    <xsd:element name="properties">
      <xsd:complexType>
        <xsd:sequence>
          <xsd:element name="documentManagement">
            <xsd:complexType>
              <xsd:all>
                <xsd:element ref="ns2:Doc_x0020__x0023_" minOccurs="0"/>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d568f-92e7-4aa1-8e50-87aa9ffea924" elementFormDefault="qualified">
    <xsd:import namespace="http://schemas.microsoft.com/office/2006/documentManagement/types"/>
    <xsd:import namespace="http://schemas.microsoft.com/office/infopath/2007/PartnerControls"/>
    <xsd:element name="Doc_x0020__x0023_" ma:index="8" nillable="true" ma:displayName="Doc #" ma:internalName="Doc_x0020__x0023_">
      <xsd:simpleType>
        <xsd:restriction base="dms:Text">
          <xsd:maxLength value="255"/>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29a6dd2-512b-4752-8473-975d37cb724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_x0020__x0023_ xmlns="d9dd568f-92e7-4aa1-8e50-87aa9ffea92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628475-B3D0-46C9-92B8-1B2E0806EB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d568f-92e7-4aa1-8e50-87aa9ffea924"/>
    <ds:schemaRef ds:uri="c29a6dd2-512b-4752-8473-975d37cb72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6EB73F3-0D0B-46A4-9906-1B361D62E107}">
  <ds:schemaRefs>
    <ds:schemaRef ds:uri="http://schemas.microsoft.com/office/2006/metadata/properties"/>
    <ds:schemaRef ds:uri="http://schemas.microsoft.com/office/infopath/2007/PartnerControls"/>
    <ds:schemaRef ds:uri="d9dd568f-92e7-4aa1-8e50-87aa9ffea924"/>
  </ds:schemaRefs>
</ds:datastoreItem>
</file>

<file path=customXml/itemProps3.xml><?xml version="1.0" encoding="utf-8"?>
<ds:datastoreItem xmlns:ds="http://schemas.openxmlformats.org/officeDocument/2006/customXml" ds:itemID="{83C6BB00-D657-421C-8FC3-C9149AB159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10219</TotalTime>
  <Words>3636</Words>
  <Application>Microsoft Office PowerPoint</Application>
  <PresentationFormat>Widescreen</PresentationFormat>
  <Paragraphs>191</Paragraphs>
  <Slides>35</Slides>
  <Notes>28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Berlin Sans FB</vt:lpstr>
      <vt:lpstr>Berlin Sans FB Demi</vt:lpstr>
      <vt:lpstr>Calibri</vt:lpstr>
      <vt:lpstr>Calibri Light</vt:lpstr>
      <vt:lpstr>Overlock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¿Qué dicen las iglesias sobre como somos salvos (justificados)?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Leyrer</dc:creator>
  <cp:lastModifiedBy>Luis Herrera</cp:lastModifiedBy>
  <cp:revision>147</cp:revision>
  <dcterms:created xsi:type="dcterms:W3CDTF">2019-11-25T17:14:25Z</dcterms:created>
  <dcterms:modified xsi:type="dcterms:W3CDTF">2023-05-30T12:31:40Z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0x010100469A67C346E6B04F8F3828DDC292199C</vt:lpwstr>
  </property>
</Properties>
</file>