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5"/>
  </p:notesMasterIdLst>
  <p:sldIdLst>
    <p:sldId id="290" r:id="rId5"/>
    <p:sldId id="257" r:id="rId6"/>
    <p:sldId id="259" r:id="rId7"/>
    <p:sldId id="260" r:id="rId8"/>
    <p:sldId id="263" r:id="rId9"/>
    <p:sldId id="350" r:id="rId10"/>
    <p:sldId id="291" r:id="rId11"/>
    <p:sldId id="295" r:id="rId12"/>
    <p:sldId id="342" r:id="rId13"/>
    <p:sldId id="296" r:id="rId14"/>
    <p:sldId id="297" r:id="rId15"/>
    <p:sldId id="310" r:id="rId16"/>
    <p:sldId id="298" r:id="rId17"/>
    <p:sldId id="299" r:id="rId18"/>
    <p:sldId id="300" r:id="rId19"/>
    <p:sldId id="275" r:id="rId20"/>
    <p:sldId id="311" r:id="rId21"/>
    <p:sldId id="301" r:id="rId22"/>
    <p:sldId id="302" r:id="rId23"/>
    <p:sldId id="303" r:id="rId24"/>
    <p:sldId id="292" r:id="rId25"/>
    <p:sldId id="286" r:id="rId26"/>
    <p:sldId id="344" r:id="rId27"/>
    <p:sldId id="351" r:id="rId28"/>
    <p:sldId id="352" r:id="rId29"/>
    <p:sldId id="353" r:id="rId30"/>
    <p:sldId id="354" r:id="rId31"/>
    <p:sldId id="355" r:id="rId32"/>
    <p:sldId id="349" r:id="rId33"/>
    <p:sldId id="289" r:id="rId34"/>
  </p:sldIdLst>
  <p:sldSz cx="12192000" cy="6858000"/>
  <p:notesSz cx="6858000" cy="9144000"/>
  <p:embeddedFontLst>
    <p:embeddedFont>
      <p:font typeface="Lato" panose="020F0502020204030203"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UnneEO/LAV5SPzMt1eWCnuH72/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824"/>
    <p:restoredTop sz="38170"/>
  </p:normalViewPr>
  <p:slideViewPr>
    <p:cSldViewPr snapToGrid="0">
      <p:cViewPr varScale="1">
        <p:scale>
          <a:sx n="23" d="100"/>
          <a:sy n="23" d="100"/>
        </p:scale>
        <p:origin x="328" y="488"/>
      </p:cViewPr>
      <p:guideLst/>
    </p:cSldViewPr>
  </p:slideViewPr>
  <p:notesTextViewPr>
    <p:cViewPr>
      <p:scale>
        <a:sx n="1" d="1"/>
        <a:sy n="1" d="1"/>
      </p:scale>
      <p:origin x="0" y="-146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commentAuthors" Target="commentAuthors.xml"/><Relationship Id="rId20"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e A. Gross" userId="S::elise.gross@wels.net::f837a510-7f3f-4d55-9c5a-72ace57b1544" providerId="AD" clId="Web-{0B0508D1-251E-B9A8-FFD7-8461563E0B05}"/>
    <pc:docChg chg="modSld">
      <pc:chgData name="Elise A. Gross" userId="S::elise.gross@wels.net::f837a510-7f3f-4d55-9c5a-72ace57b1544" providerId="AD" clId="Web-{0B0508D1-251E-B9A8-FFD7-8461563E0B05}" dt="2026-01-14T18:18:58.872" v="10"/>
      <pc:docMkLst>
        <pc:docMk/>
      </pc:docMkLst>
      <pc:sldChg chg="modNotes">
        <pc:chgData name="Elise A. Gross" userId="S::elise.gross@wels.net::f837a510-7f3f-4d55-9c5a-72ace57b1544" providerId="AD" clId="Web-{0B0508D1-251E-B9A8-FFD7-8461563E0B05}" dt="2026-01-14T18:18:58.872" v="10"/>
        <pc:sldMkLst>
          <pc:docMk/>
          <pc:sldMk cId="0"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rB9mxqtbzB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iblegateway.com/passage/?search=G%C3%A9nesis%2011%3A1-9&amp;version=RVC#fes-RVC-276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buFontTx/>
              <a:buNone/>
            </a:pPr>
            <a:r>
              <a:rPr lang="es-ES" sz="1800" b="1" dirty="0">
                <a:effectLst/>
                <a:latin typeface="Calibri" panose="020F0502020204030204" pitchFamily="34" charset="0"/>
                <a:ea typeface="Arial Unicode MS" panose="020B0604020202020204" pitchFamily="34" charset="-128"/>
              </a:rPr>
              <a:t>TAREA PARA LECCIÓN 5</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Antes de la clase en vivo, el docente compartirá lo siguiente en el grupo de WhatsApp:</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Ver el siguiente breve video de instrucción: </a:t>
            </a:r>
            <a:r>
              <a:rPr lang="es-ES" sz="1800" u="none" strike="noStrike" dirty="0">
                <a:effectLst/>
                <a:latin typeface="Calibri" panose="020F0502020204030204" pitchFamily="34" charset="0"/>
                <a:ea typeface="Arial Unicode MS" panose="020B0604020202020204" pitchFamily="34" charset="-128"/>
                <a:hlinkClick r:id="rId3"/>
              </a:rPr>
              <a:t>https://www.youtube.com/watch?v=rB9mxqtbzBU</a:t>
            </a:r>
            <a:r>
              <a:rPr lang="es-ES" sz="1800" u="none" strike="noStrike" dirty="0">
                <a:effectLst/>
                <a:latin typeface="Calibri" panose="020F0502020204030204" pitchFamily="34" charset="0"/>
                <a:ea typeface="Arial Unicode MS" panose="020B0604020202020204" pitchFamily="34" charset="-128"/>
              </a:rPr>
              <a:t> </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Leer la historia de Génesis 11:1-9 en sus Biblias </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3. Reflexionar: ¿Cuántos idiomas diferentes hay en el mundo? ¿Cómo se siente intentar comunicarse con alguien que no habla su idioma? </a:t>
            </a:r>
            <a:endParaRPr lang="en-US" sz="1800" dirty="0">
              <a:effectLst/>
              <a:latin typeface="Times New Roman" panose="02020603050405020304" pitchFamily="18" charset="0"/>
              <a:ea typeface="Arial Unicode MS" panose="020B0604020202020204" pitchFamily="34" charset="-128"/>
            </a:endParaRPr>
          </a:p>
          <a:p>
            <a:endParaRPr lang="en-US" dirty="0"/>
          </a:p>
        </p:txBody>
      </p:sp>
    </p:spTree>
    <p:extLst>
      <p:ext uri="{BB962C8B-B14F-4D97-AF65-F5344CB8AC3E}">
        <p14:creationId xmlns:p14="http://schemas.microsoft.com/office/powerpoint/2010/main" val="61510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1. </a:t>
            </a:r>
            <a:r>
              <a:rPr lang="es-ES" sz="1800" b="1" dirty="0">
                <a:solidFill>
                  <a:srgbClr val="000000"/>
                </a:solidFill>
                <a:effectLst/>
                <a:latin typeface="Calibri" panose="020F0502020204030204" pitchFamily="34" charset="0"/>
                <a:ea typeface="Times New Roman" panose="02020603050405020304" pitchFamily="18" charset="0"/>
              </a:rPr>
              <a:t>¿Quiénes son los personajes de esta historia?</a:t>
            </a:r>
            <a:r>
              <a:rPr lang="es-ES" sz="1800" dirty="0">
                <a:solidFill>
                  <a:srgbClr val="000000"/>
                </a:solidFill>
                <a:effectLst/>
                <a:latin typeface="Calibri" panose="020F0502020204030204" pitchFamily="34" charset="0"/>
                <a:ea typeface="Times New Roman" panose="02020603050405020304" pitchFamily="18" charset="0"/>
              </a:rPr>
              <a:t> </a:t>
            </a:r>
          </a:p>
          <a:p>
            <a:pPr marL="0" marR="0" indent="0">
              <a:spcBef>
                <a:spcPts val="0"/>
              </a:spcBef>
              <a:spcAft>
                <a:spcPts val="0"/>
              </a:spcAft>
              <a:buFontTx/>
              <a:buNone/>
              <a:tabLst>
                <a:tab pos="772795"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Los seres humanos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El Señor (v.5)</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263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de esta historia? </a:t>
            </a:r>
          </a:p>
          <a:p>
            <a:pPr marL="0" marR="0" indent="0">
              <a:spcBef>
                <a:spcPts val="0"/>
              </a:spcBef>
              <a:spcAft>
                <a:spcPts val="0"/>
              </a:spcAft>
              <a:buFontTx/>
              <a:buNone/>
              <a:tabLst>
                <a:tab pos="772795"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Ladrillos, cocerlos en el fuego (v.3)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asfalto (v.3)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Una ciudad, una torre cuya cúspide llegue hasta el cielo (v.4)</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552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p>
          <a:p>
            <a:pPr marL="0" marR="0" indent="0">
              <a:spcBef>
                <a:spcPts val="0"/>
              </a:spcBef>
              <a:spcAft>
                <a:spcPts val="0"/>
              </a:spcAft>
              <a:buFontTx/>
              <a:buNone/>
              <a:tabLst>
                <a:tab pos="772795"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 cuando salieron de oriente, hallaron una llanura en la tierra de </a:t>
            </a:r>
            <a:r>
              <a:rPr lang="es-ES" sz="1800" dirty="0" err="1">
                <a:solidFill>
                  <a:srgbClr val="000000"/>
                </a:solidFill>
                <a:effectLst/>
                <a:latin typeface="Calibri" panose="020F0502020204030204" pitchFamily="34" charset="0"/>
                <a:ea typeface="Times New Roman" panose="02020603050405020304" pitchFamily="18" charset="0"/>
              </a:rPr>
              <a:t>Sinar</a:t>
            </a:r>
            <a:r>
              <a:rPr lang="es-ES" sz="1800" dirty="0">
                <a:solidFill>
                  <a:srgbClr val="000000"/>
                </a:solidFill>
                <a:effectLst/>
                <a:latin typeface="Calibri" panose="020F0502020204030204" pitchFamily="34" charset="0"/>
                <a:ea typeface="Times New Roman" panose="02020603050405020304" pitchFamily="18" charset="0"/>
              </a:rPr>
              <a:t> y se establecieron allí. (v.2)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ciudad de Babel (v.8)</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85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p>
          <a:p>
            <a:pPr marL="0" marR="0" indent="0">
              <a:spcBef>
                <a:spcPts val="0"/>
              </a:spcBef>
              <a:spcAft>
                <a:spcPts val="0"/>
              </a:spcAft>
              <a:buFontTx/>
              <a:buNone/>
              <a:tabLst>
                <a:tab pos="772795"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Después del diluvio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550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5. ¿Cuál es el problema? </a:t>
            </a:r>
          </a:p>
          <a:p>
            <a:pPr marL="0" marR="0" indent="0">
              <a:spcBef>
                <a:spcPts val="0"/>
              </a:spcBef>
              <a:spcAft>
                <a:spcPts val="0"/>
              </a:spcAft>
              <a:buFontTx/>
              <a:buNone/>
              <a:tabLst>
                <a:tab pos="772795" algn="l"/>
              </a:tabLst>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Génesis 9:1 “Llenen la tierra.” Dejaron su migración para establecerse allí. Más allá dijeron en 11:4 que con la torre “evitaremos ser dispersados por toda la tierra.”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La soberbia de los seres humanos. “Hagámonos de renombre” (v.4).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Isaías 42:8 Yo soy Jehová… y a otro no daré mi gloria.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7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6. ¿Se soluciona el problema? </a:t>
            </a:r>
          </a:p>
          <a:p>
            <a:pPr marL="0" marR="0" indent="0">
              <a:spcBef>
                <a:spcPts val="0"/>
              </a:spcBef>
              <a:spcAft>
                <a:spcPts val="0"/>
              </a:spcAft>
              <a:buFontTx/>
              <a:buNone/>
              <a:tabLst>
                <a:tab pos="772795" algn="l"/>
              </a:tabLst>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Dios interviene y toma acción.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“Así que descendamos allá y confundamos su lengua, para que ninguno entienda la lengua de su compañero.” (v.7)</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“El Señor los esparció por toda la tierra y dejaron de edificar la ciudad.” (v.8)</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33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ac1ba269c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0" algn="l" rtl="0">
              <a:spcBef>
                <a:spcPts val="0"/>
              </a:spcBef>
              <a:spcAft>
                <a:spcPts val="600"/>
              </a:spcAft>
              <a:buClr>
                <a:schemeClr val="dk1"/>
              </a:buClr>
              <a:buSzPts val="1100"/>
              <a:buFont typeface="Arial"/>
              <a:buNone/>
            </a:pPr>
            <a:endParaRPr dirty="0"/>
          </a:p>
        </p:txBody>
      </p:sp>
      <p:sp>
        <p:nvSpPr>
          <p:cNvPr id="373" name="Google Shape;373;g2ac1ba269c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b="1"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Arial Unicode MS" panose="020B0604020202020204" pitchFamily="34" charset="-128"/>
            </a:endParaRPr>
          </a:p>
          <a:p>
            <a:pPr marL="0" marR="0" indent="0">
              <a:spcBef>
                <a:spcPts val="0"/>
              </a:spcBef>
              <a:spcAft>
                <a:spcPts val="0"/>
              </a:spcAft>
              <a:buFontTx/>
              <a:buNone/>
            </a:pPr>
            <a:r>
              <a:rPr lang="es-ES" sz="1800" dirty="0">
                <a:effectLst/>
                <a:latin typeface="Calibri" panose="020F0502020204030204" pitchFamily="34" charset="0"/>
                <a:ea typeface="Arial Unicode MS" panose="020B0604020202020204" pitchFamily="34" charset="-128"/>
              </a:rPr>
              <a:t>Los descendientes de Noé se rebelaron contra Dios al construir una torre para su propia gloria, pero Dios confundió sus lenguas y los dispersó para cumplir su propósito.</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800" b="1"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n-US" sz="1800" b="1" dirty="0">
              <a:solidFill>
                <a:srgbClr val="000000"/>
              </a:solidFill>
              <a:effectLst/>
              <a:latin typeface="Times New Roman" panose="02020603050405020304" pitchFamily="18" charset="0"/>
              <a:ea typeface="Arial Unicode MS" panose="020B0604020202020204" pitchFamily="34" charset="-128"/>
            </a:endParaRPr>
          </a:p>
          <a:p>
            <a:pPr marL="0" marR="0" indent="0">
              <a:spcBef>
                <a:spcPts val="0"/>
              </a:spcBef>
              <a:spcAft>
                <a:spcPts val="0"/>
              </a:spcAft>
              <a:buFontTx/>
              <a:buNone/>
            </a:pPr>
            <a:r>
              <a:rPr lang="es-ES" sz="1800" dirty="0">
                <a:effectLst/>
                <a:latin typeface="Calibri" panose="020F0502020204030204" pitchFamily="34" charset="0"/>
                <a:ea typeface="Arial Unicode MS" panose="020B0604020202020204" pitchFamily="34" charset="-128"/>
              </a:rPr>
              <a:t>Me rebelo contra Dios cuando busco edificar mi propia reputación y confío en mí mismo, en lugar de darle la gloria y confiar plenamente en Él.</a:t>
            </a:r>
            <a:endParaRPr lang="en-US" sz="1800" dirty="0">
              <a:effectLst/>
              <a:latin typeface="Times New Roman" panose="02020603050405020304" pitchFamily="18" charset="0"/>
              <a:ea typeface="Arial Unicode MS" panose="020B0604020202020204" pitchFamily="34" charset="-128"/>
            </a:endParaRPr>
          </a:p>
          <a:p>
            <a:pPr marL="342900" marR="0" lvl="0" indent="-342900">
              <a:spcBef>
                <a:spcPts val="0"/>
              </a:spcBef>
              <a:spcAft>
                <a:spcPts val="0"/>
              </a:spcAft>
              <a:buFont typeface="Symbol"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84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b="0" dirty="0">
                <a:effectLst/>
                <a:latin typeface="Calibri" panose="020F0502020204030204" pitchFamily="34" charset="0"/>
                <a:ea typeface="Arial Unicode MS" panose="020B0604020202020204" pitchFamily="34" charset="-128"/>
              </a:rPr>
              <a:t>3. ¿En qué versos y palabras de esta historia veo el amor de Dios hacia mí?</a:t>
            </a:r>
            <a:endParaRPr lang="en-US" sz="1200" b="0" dirty="0">
              <a:effectLst/>
              <a:latin typeface="Times New Roman" panose="02020603050405020304" pitchFamily="18" charset="0"/>
              <a:ea typeface="Arial Unicode MS" panose="020B0604020202020204" pitchFamily="34" charset="-128"/>
            </a:endParaRPr>
          </a:p>
          <a:p>
            <a:pPr marL="0" marR="0" lvl="0" indent="0">
              <a:buFontTx/>
              <a:buNone/>
            </a:pPr>
            <a:endParaRPr lang="en-US" sz="1200" b="0" dirty="0">
              <a:effectLst/>
              <a:latin typeface="Times New Roman" panose="02020603050405020304" pitchFamily="18" charset="0"/>
              <a:ea typeface="Arial Unicode MS" panose="020B0604020202020204" pitchFamily="34" charset="-128"/>
            </a:endParaRPr>
          </a:p>
          <a:p>
            <a:pPr marL="171450" marR="0" lvl="0" indent="-171450"/>
            <a:r>
              <a:rPr lang="es-ES" sz="1100" b="0" dirty="0">
                <a:effectLst/>
                <a:latin typeface="Calibri" panose="020F0502020204030204" pitchFamily="34" charset="0"/>
                <a:ea typeface="Arial Unicode MS" panose="020B0604020202020204" pitchFamily="34" charset="-128"/>
              </a:rPr>
              <a:t>V7:</a:t>
            </a:r>
            <a:r>
              <a:rPr lang="es-ES" sz="1100" dirty="0">
                <a:effectLst/>
                <a:latin typeface="Calibri" panose="020F0502020204030204" pitchFamily="34" charset="0"/>
                <a:ea typeface="Arial Unicode MS" panose="020B0604020202020204" pitchFamily="34" charset="-128"/>
              </a:rPr>
              <a:t> Al confundir los idiomas, el Señor impidió que la gente rebelde arrastrara a todos a la incredulidad, preservando así la fe de los creyentes.</a:t>
            </a:r>
            <a:endParaRPr lang="en-US" sz="1200" b="0" dirty="0">
              <a:effectLst/>
              <a:latin typeface="Times New Roman" panose="02020603050405020304" pitchFamily="18" charset="0"/>
              <a:ea typeface="Arial Unicode MS" panose="020B0604020202020204" pitchFamily="34" charset="-128"/>
            </a:endParaRPr>
          </a:p>
          <a:p>
            <a:pPr marL="171450" marR="0" lvl="0" indent="-171450"/>
            <a:r>
              <a:rPr lang="es-ES" sz="1100" b="0" dirty="0">
                <a:effectLst/>
                <a:latin typeface="Calibri" panose="020F0502020204030204" pitchFamily="34" charset="0"/>
                <a:ea typeface="Arial Unicode MS" panose="020B0604020202020204" pitchFamily="34" charset="-128"/>
              </a:rPr>
              <a:t>V8:</a:t>
            </a:r>
            <a:r>
              <a:rPr lang="es-ES" sz="1100" dirty="0">
                <a:effectLst/>
                <a:latin typeface="Calibri" panose="020F0502020204030204" pitchFamily="34" charset="0"/>
                <a:ea typeface="Arial Unicode MS" panose="020B0604020202020204" pitchFamily="34" charset="-128"/>
              </a:rPr>
              <a:t> Dios intervino para proteger su plan de salvación al dispersar a la humanidad por toda la tierra.</a:t>
            </a:r>
            <a:endParaRPr lang="en-US" sz="1200" b="0" dirty="0">
              <a:effectLst/>
              <a:latin typeface="Times New Roman" panose="02020603050405020304" pitchFamily="18" charset="0"/>
              <a:ea typeface="Arial Unicode MS" panose="020B0604020202020204" pitchFamily="34" charset="-128"/>
            </a:endParaRPr>
          </a:p>
          <a:p>
            <a:pPr marL="171450" marR="0" lvl="0" indent="-171450"/>
            <a:r>
              <a:rPr lang="es-ES" sz="1100" b="0" dirty="0">
                <a:effectLst/>
                <a:latin typeface="Calibri" panose="020F0502020204030204" pitchFamily="34" charset="0"/>
                <a:ea typeface="Arial Unicode MS" panose="020B0604020202020204" pitchFamily="34" charset="-128"/>
              </a:rPr>
              <a:t>V9:</a:t>
            </a:r>
            <a:r>
              <a:rPr lang="es-ES" sz="1100" dirty="0">
                <a:effectLst/>
                <a:latin typeface="Calibri" panose="020F0502020204030204" pitchFamily="34" charset="0"/>
                <a:ea typeface="Arial Unicode MS" panose="020B0604020202020204" pitchFamily="34" charset="-128"/>
              </a:rPr>
              <a:t> Dios sigue guiando los eventos del mundo para el bien de los que lo aman, también hoy.</a:t>
            </a:r>
            <a:endParaRPr lang="en-US" sz="12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684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Arial Unicode MS" panose="020B0604020202020204" pitchFamily="34" charset="-128"/>
              </a:rPr>
              <a:t>1. Bienvenida y saludos.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i="1"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b="1" dirty="0">
                <a:effectLst/>
                <a:latin typeface="Calibri" panose="020F0502020204030204" pitchFamily="34" charset="0"/>
                <a:ea typeface="Arial Unicode MS" panose="020B0604020202020204" pitchFamily="34" charset="-128"/>
              </a:rPr>
              <a:t>2. Introducción a la Lección 5: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En esta lección veremos cómo, a pesar de que el pecado continuó después del diluvio, Dios permaneció fiel a su plan de salvación.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0"/>
              </a:spcBef>
              <a:spcAft>
                <a:spcPts val="0"/>
              </a:spcAft>
              <a:buSzPts val="1100"/>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b="1"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n-US" sz="1800" b="1" dirty="0">
              <a:solidFill>
                <a:srgbClr val="000000"/>
              </a:solidFill>
              <a:effectLst/>
              <a:latin typeface="Times New Roman" panose="02020603050405020304" pitchFamily="18" charset="0"/>
              <a:ea typeface="Arial Unicode MS" panose="020B0604020202020204" pitchFamily="34" charset="-128"/>
            </a:endParaRPr>
          </a:p>
          <a:p>
            <a:pPr marL="285750" marR="0" indent="-285750">
              <a:spcBef>
                <a:spcPts val="0"/>
              </a:spcBef>
              <a:spcAft>
                <a:spcPts val="0"/>
              </a:spcAft>
            </a:pPr>
            <a:r>
              <a:rPr lang="es-ES" sz="1800" dirty="0">
                <a:effectLst/>
                <a:latin typeface="Calibri" panose="020F0502020204030204" pitchFamily="34" charset="0"/>
                <a:ea typeface="Arial Unicode MS" panose="020B0604020202020204" pitchFamily="34" charset="-128"/>
              </a:rPr>
              <a:t>Pediré a Dios que mantenga firme mi fe </a:t>
            </a:r>
            <a:endParaRPr lang="en-US" sz="1800" dirty="0">
              <a:effectLst/>
              <a:latin typeface="Times New Roman" panose="02020603050405020304" pitchFamily="18" charset="0"/>
              <a:ea typeface="Arial Unicode MS" panose="020B0604020202020204" pitchFamily="34" charset="-128"/>
            </a:endParaRPr>
          </a:p>
          <a:p>
            <a:pPr marL="285750" marR="0" indent="-285750">
              <a:spcBef>
                <a:spcPts val="0"/>
              </a:spcBef>
              <a:spcAft>
                <a:spcPts val="0"/>
              </a:spcAft>
            </a:pPr>
            <a:r>
              <a:rPr lang="es-ES" sz="1800" dirty="0">
                <a:effectLst/>
                <a:latin typeface="Calibri" panose="020F0502020204030204" pitchFamily="34" charset="0"/>
                <a:ea typeface="Arial Unicode MS" panose="020B0604020202020204" pitchFamily="34" charset="-128"/>
              </a:rPr>
              <a:t>que me ayude a vivir con humildad, reconociendo que toda gloria y éxito le pertenecen a Él.</a:t>
            </a:r>
            <a:endParaRPr lang="en-US" sz="1800" dirty="0">
              <a:effectLst/>
              <a:latin typeface="Times New Roman" panose="02020603050405020304" pitchFamily="18" charset="0"/>
              <a:ea typeface="Arial Unicode MS" panose="020B0604020202020204" pitchFamily="34" charset="-128"/>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215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r>
              <a:rPr lang="es-ES" sz="1800" b="1" dirty="0">
                <a:effectLst/>
                <a:latin typeface="Calibri" panose="020F0502020204030204" pitchFamily="34" charset="0"/>
                <a:ea typeface="Times New Roman" panose="02020603050405020304" pitchFamily="18" charset="0"/>
              </a:rPr>
              <a:t>OBJETIVO 3: Identificar los cuatro pasos del proyecto final. </a:t>
            </a: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7045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1. Introducción al Proyecto Final de Academia Cristo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Academia Cristo, los estudiantes completan cada curso realizando un proyecto final, el cual puede ser basado en habilidades o en contenido, según los objetivos del curso.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Siempre damos dos semanas para realizarlo.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¡No es un examen! Es una oportunidad para reflexionar sobre lo aprendido y aplicarlo a la vida personal.</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Su profesor está disponible para ayudarle con cualquier duda o pregunta que tenga durante el proceso.</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a:ea typeface="Arial Unicode MS"/>
                <a:cs typeface="Calibri"/>
              </a:rPr>
              <a:t> </a:t>
            </a:r>
            <a:endParaRPr lang="en-US" sz="1800" dirty="0">
              <a:effectLst/>
              <a:latin typeface="Times New Roman"/>
              <a:ea typeface="Arial Unicode MS"/>
              <a:cs typeface="Times New Roman"/>
            </a:endParaRPr>
          </a:p>
          <a:p>
            <a:pPr marL="0" marR="0">
              <a:buNone/>
            </a:pPr>
            <a:r>
              <a:rPr lang="es-ES" sz="1800" kern="100" dirty="0">
                <a:effectLst/>
                <a:latin typeface="Calibri" panose="020F0502020204030204" pitchFamily="34" charset="0"/>
                <a:ea typeface="Aptos" panose="020B0004020202020204" pitchFamily="34" charset="0"/>
                <a:cs typeface="Times New Roman" panose="02020603050405020304" pitchFamily="18" charset="0"/>
              </a:rPr>
              <a:t>2. Importancia del trabajo personal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Symbol" pitchFamily="2" charset="2"/>
              <a:buChar char=""/>
            </a:pPr>
            <a:r>
              <a:rPr lang="es-ES" sz="1800" kern="100" dirty="0">
                <a:effectLst/>
                <a:latin typeface="Calibri" panose="020F0502020204030204" pitchFamily="34" charset="0"/>
                <a:ea typeface="Aptos" panose="020B0004020202020204" pitchFamily="34" charset="0"/>
                <a:cs typeface="Times New Roman" panose="02020603050405020304" pitchFamily="18" charset="0"/>
              </a:rPr>
              <a:t>El Proyecto Final debe ser propio, sincero y personal, mostrando cómo entiende y aplica lo aprendido.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Symbol" pitchFamily="2" charset="2"/>
              <a:buChar char=""/>
            </a:pPr>
            <a:r>
              <a:rPr lang="es-ES" sz="1800" kern="100" dirty="0">
                <a:effectLst/>
                <a:latin typeface="Calibri" panose="020F0502020204030204" pitchFamily="34" charset="0"/>
                <a:ea typeface="Aptos" panose="020B0004020202020204" pitchFamily="34" charset="0"/>
                <a:cs typeface="Times New Roman" panose="02020603050405020304" pitchFamily="18" charset="0"/>
              </a:rPr>
              <a:t>Debe estar escrito con tus propias palabras, aplicado a tu vida y contexto.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Symbol" pitchFamily="2" charset="2"/>
              <a:buChar char=""/>
            </a:pPr>
            <a:r>
              <a:rPr lang="es-ES" sz="1800" kern="100" dirty="0">
                <a:effectLst/>
                <a:latin typeface="Calibri" panose="020F0502020204030204" pitchFamily="34" charset="0"/>
                <a:ea typeface="Aptos" panose="020B0004020202020204" pitchFamily="34" charset="0"/>
                <a:cs typeface="Times New Roman" panose="02020603050405020304" pitchFamily="18" charset="0"/>
              </a:rPr>
              <a:t>Como dice 1 Pedro 3:15, deseamos que cada creyente esté “siempre listos para defenderse, con mansedumbre y respeto.”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Symbol" pitchFamily="2" charset="2"/>
              <a:buChar char=""/>
            </a:pPr>
            <a:r>
              <a:rPr lang="es-ES" sz="1800" kern="100" dirty="0">
                <a:effectLst/>
                <a:latin typeface="Calibri" panose="020F0502020204030204" pitchFamily="34" charset="0"/>
                <a:ea typeface="Aptos" panose="020B0004020202020204" pitchFamily="34" charset="0"/>
                <a:cs typeface="Times New Roman" panose="02020603050405020304" pitchFamily="18" charset="0"/>
              </a:rPr>
              <a:t>Puedes usar pasajes bíblicos u otras fuentes permitidas, citándolas correctamente.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Symbol" pitchFamily="2" charset="2"/>
              <a:buChar char=""/>
            </a:pPr>
            <a:r>
              <a:rPr lang="es-ES" sz="1800" kern="100" dirty="0">
                <a:effectLst/>
                <a:latin typeface="Calibri" panose="020F0502020204030204" pitchFamily="34" charset="0"/>
                <a:ea typeface="Aptos" panose="020B0004020202020204" pitchFamily="34" charset="0"/>
                <a:cs typeface="Times New Roman" panose="02020603050405020304" pitchFamily="18" charset="0"/>
              </a:rPr>
              <a:t>La IA puede ayudarte con ideas o ejemplos (como sugerencias para un Captar), pero no puede escribir tu proyecto por ti.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Symbol" pitchFamily="2" charset="2"/>
              <a:buChar char=""/>
            </a:pPr>
            <a:r>
              <a:rPr lang="es-ES" sz="1800" kern="100" dirty="0">
                <a:effectLst/>
                <a:latin typeface="Calibri" panose="020F0502020204030204" pitchFamily="34" charset="0"/>
                <a:ea typeface="Aptos" panose="020B0004020202020204" pitchFamily="34" charset="0"/>
                <a:cs typeface="Times New Roman" panose="02020603050405020304" pitchFamily="18" charset="0"/>
              </a:rPr>
              <a:t>Si el proyecto parece copiado o generado por fuentes externas, deberá rehacerse con reflexión personal, buscando crecimiento espiritual genuino.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indent="0">
              <a:buFontTx/>
              <a:buNone/>
            </a:pPr>
            <a:endParaRPr lang="en-US" sz="1200" dirty="0">
              <a:latin typeface="Times New Roman"/>
              <a:ea typeface="Arial Unicode MS"/>
              <a:cs typeface="Times New Roman"/>
            </a:endParaRPr>
          </a:p>
          <a:p>
            <a:pPr marL="0">
              <a:buNone/>
            </a:pPr>
            <a:r>
              <a:rPr lang="es-ES" sz="1100" dirty="0">
                <a:effectLst/>
                <a:latin typeface="Calibri"/>
                <a:ea typeface="Arial Unicode MS"/>
                <a:cs typeface="Calibri"/>
              </a:rPr>
              <a:t>3. El proyecto final de “En el Principio” </a:t>
            </a:r>
            <a:endParaRPr lang="en-US" sz="1200" dirty="0">
              <a:effectLst/>
              <a:latin typeface="Times New Roman"/>
              <a:ea typeface="Arial Unicode MS"/>
              <a:cs typeface="Times New Roman"/>
            </a:endParaRPr>
          </a:p>
          <a:p>
            <a:pPr marL="342900" marR="0" lvl="0" indent="-342900">
              <a:buFont typeface="Symbol" pitchFamily="2" charset="2"/>
              <a:buChar char=""/>
            </a:pPr>
            <a:r>
              <a:rPr lang="es-ES" sz="1100" dirty="0">
                <a:effectLst/>
                <a:latin typeface="Calibri" panose="020F0502020204030204" pitchFamily="34" charset="0"/>
                <a:ea typeface="Arial Unicode MS" panose="020B0604020202020204" pitchFamily="34" charset="-128"/>
              </a:rPr>
              <a:t>Recordamos los objetivos del curso: </a:t>
            </a:r>
            <a:endParaRPr lang="en-US" sz="1200" dirty="0">
              <a:effectLst/>
              <a:latin typeface="Times New Roman" panose="02020603050405020304" pitchFamily="18" charset="0"/>
              <a:ea typeface="Arial Unicode MS" panose="020B0604020202020204" pitchFamily="34" charset="-128"/>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Arial Unicode MS" panose="020B0604020202020204" pitchFamily="34" charset="-128"/>
              </a:rPr>
              <a:t>Leer y comprender historias clave de los primeros capítulos de Génesis utilizando el método de las Cuatro “C”: </a:t>
            </a:r>
            <a:r>
              <a:rPr lang="es-ES" sz="1100" i="1" dirty="0">
                <a:effectLst/>
                <a:latin typeface="Calibri" panose="020F0502020204030204" pitchFamily="34" charset="0"/>
                <a:ea typeface="Arial Unicode MS" panose="020B0604020202020204" pitchFamily="34" charset="-128"/>
              </a:rPr>
              <a:t>Captar, Contar, Considerar, Consolidar.</a:t>
            </a:r>
            <a:r>
              <a:rPr lang="es-ES" sz="1100" dirty="0">
                <a:effectLst/>
                <a:latin typeface="Calibri" panose="020F0502020204030204" pitchFamily="34" charset="0"/>
                <a:ea typeface="Arial Unicode MS" panose="020B0604020202020204" pitchFamily="34" charset="-128"/>
              </a:rPr>
              <a:t> </a:t>
            </a:r>
            <a:endParaRPr lang="en-US" sz="1200" dirty="0">
              <a:effectLst/>
              <a:latin typeface="Times New Roman" panose="02020603050405020304" pitchFamily="18" charset="0"/>
              <a:ea typeface="Arial Unicode MS" panose="020B0604020202020204" pitchFamily="34" charset="-128"/>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Arial Unicode MS" panose="020B0604020202020204" pitchFamily="34" charset="-128"/>
              </a:rPr>
              <a:t>Prepararse para compartir una historia de Génesis utilizando el método de las Cuatro “C”: </a:t>
            </a:r>
            <a:r>
              <a:rPr lang="es-ES" sz="1100" i="1" dirty="0">
                <a:effectLst/>
                <a:latin typeface="Calibri" panose="020F0502020204030204" pitchFamily="34" charset="0"/>
                <a:ea typeface="Arial Unicode MS" panose="020B0604020202020204" pitchFamily="34" charset="-128"/>
              </a:rPr>
              <a:t>Captar, Contar, Considerar, Consolidar.</a:t>
            </a:r>
            <a:r>
              <a:rPr lang="es-ES" sz="1100" dirty="0">
                <a:effectLst/>
                <a:latin typeface="Calibri" panose="020F0502020204030204" pitchFamily="34" charset="0"/>
                <a:ea typeface="Arial Unicode MS" panose="020B0604020202020204" pitchFamily="34" charset="-128"/>
              </a:rPr>
              <a:t> (No es necesario impartir la lección). </a:t>
            </a:r>
            <a:endParaRPr lang="en-US" sz="12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100" dirty="0">
                <a:effectLst/>
                <a:latin typeface="Calibri" panose="020F0502020204030204" pitchFamily="34" charset="0"/>
                <a:ea typeface="Arial Unicode MS" panose="020B0604020202020204" pitchFamily="34" charset="-128"/>
              </a:rPr>
              <a:t>El proyecto final consiste en preparar una historia bíblica basada en una historia de Génesis utilizando el método de las Cuatro “C”, siguiendo la guía provista.</a:t>
            </a:r>
            <a:endParaRPr lang="en-US" sz="1200" dirty="0">
              <a:effectLst/>
              <a:latin typeface="Times New Roman" panose="02020603050405020304" pitchFamily="18" charset="0"/>
              <a:ea typeface="Arial Unicode MS" panose="020B0604020202020204" pitchFamily="34" charset="-128"/>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Arial Unicode MS" panose="020B0604020202020204" pitchFamily="34" charset="-128"/>
              </a:rPr>
              <a:t>Durante la última semana del curso, su profesor le indicará qué historia deberá preparar, siguiendo la guía provista. </a:t>
            </a:r>
            <a:endParaRPr lang="en-US" sz="1200" dirty="0">
              <a:effectLst/>
              <a:latin typeface="Times New Roman" panose="02020603050405020304" pitchFamily="18" charset="0"/>
              <a:ea typeface="Arial Unicode MS" panose="020B0604020202020204" pitchFamily="34" charset="-128"/>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Arial Unicode MS" panose="020B0604020202020204" pitchFamily="34" charset="-128"/>
              </a:rPr>
              <a:t>De esta manera, podrá concentrarse en practicar las habilidades durante las clases antes de iniciar el trabajo final.</a:t>
            </a:r>
            <a:endParaRPr lang="en-US" sz="1200" dirty="0">
              <a:effectLst/>
              <a:latin typeface="Times New Roman" panose="02020603050405020304" pitchFamily="18" charset="0"/>
              <a:ea typeface="Arial Unicode MS" panose="020B0604020202020204" pitchFamily="34" charset="-128"/>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Arial Unicode MS" panose="020B0604020202020204" pitchFamily="34" charset="-128"/>
              </a:rPr>
              <a:t>Hoy les voy a mostrar el guía para el proyecto. </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96" name="Google Shape;4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a:extLst>
            <a:ext uri="{FF2B5EF4-FFF2-40B4-BE49-F238E27FC236}">
              <a16:creationId xmlns:a16="http://schemas.microsoft.com/office/drawing/2014/main" id="{20756585-783B-3F15-E664-AD8B96729757}"/>
            </a:ext>
          </a:extLst>
        </p:cNvPr>
        <p:cNvGrpSpPr/>
        <p:nvPr/>
      </p:nvGrpSpPr>
      <p:grpSpPr>
        <a:xfrm>
          <a:off x="0" y="0"/>
          <a:ext cx="0" cy="0"/>
          <a:chOff x="0" y="0"/>
          <a:chExt cx="0" cy="0"/>
        </a:xfrm>
      </p:grpSpPr>
      <p:sp>
        <p:nvSpPr>
          <p:cNvPr id="495" name="Google Shape;495;p30:notes">
            <a:extLst>
              <a:ext uri="{FF2B5EF4-FFF2-40B4-BE49-F238E27FC236}">
                <a16:creationId xmlns:a16="http://schemas.microsoft.com/office/drawing/2014/main" id="{0D38E016-598E-DB5F-FB97-64568F6FA8F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b="0" i="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Estimado estudiante: ¡Felicitaciones por llegar al final del curso “En el Principio!” Este curso fue diseñado para enseñarle más sobre el libro de Génesis y para prepararle a compartir la Palabra de Dios por medo de las historias bíblicas.</a:t>
            </a:r>
            <a:br>
              <a:rPr lang="es-ES" sz="1800" b="0" i="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br>
              <a:rPr lang="es-ES" sz="1800" b="0" i="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s-ES" sz="1800" b="0" i="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este proyecto final, usted encontrará una guía para preparar y compartir la historia de Génesis 37, utilizando el método de las Cuatro “C”: Captar, Contar, Considerar y Consolidar. La meta es seguir los pasos indicados en orden y entregar este documento a su profesor. </a:t>
            </a:r>
            <a:endParaRPr lang="en-US" sz="1800" b="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b="0" i="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b="0" i="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 favor, recuerde que este proyecto debe reflejar su propio aprendizaje. No entregue respuestas copiadas de otras fuentes como Google o inteligencia artificial. Deseamos escuchar su voz y ver cómo aplica lo aprendido a su contexto y vida cristiana</a:t>
            </a:r>
            <a:endParaRPr lang="en-US" sz="1800" b="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b="0" i="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b="0" i="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 Dios, en su infinita gracia, le conceda sabiduría y entendimiento mientras realiza su Proyecto Final. Bendiciones en Cristo.</a:t>
            </a:r>
            <a:endParaRPr lang="en-US" sz="1800" b="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15950" lvl="0" indent="0" algn="l" rtl="0">
              <a:spcBef>
                <a:spcPts val="0"/>
              </a:spcBef>
              <a:spcAft>
                <a:spcPts val="0"/>
              </a:spcAft>
              <a:buClr>
                <a:schemeClr val="dk1"/>
              </a:buClr>
              <a:buSzPts val="1100"/>
              <a:buFontTx/>
              <a:buNone/>
            </a:pPr>
            <a:endParaRPr dirty="0">
              <a:solidFill>
                <a:schemeClr val="dk1"/>
              </a:solidFill>
              <a:latin typeface="Calibri"/>
              <a:ea typeface="Calibri"/>
              <a:cs typeface="Calibri"/>
              <a:sym typeface="Calibri"/>
            </a:endParaRPr>
          </a:p>
        </p:txBody>
      </p:sp>
      <p:sp>
        <p:nvSpPr>
          <p:cNvPr id="496" name="Google Shape;496;p30:notes">
            <a:extLst>
              <a:ext uri="{FF2B5EF4-FFF2-40B4-BE49-F238E27FC236}">
                <a16:creationId xmlns:a16="http://schemas.microsoft.com/office/drawing/2014/main" id="{D6B1C955-65C7-102E-DA3C-FFB5BF4839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6257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a:extLst>
            <a:ext uri="{FF2B5EF4-FFF2-40B4-BE49-F238E27FC236}">
              <a16:creationId xmlns:a16="http://schemas.microsoft.com/office/drawing/2014/main" id="{920C83F0-ABE4-2961-AAD4-8AC4964F88A1}"/>
            </a:ext>
          </a:extLst>
        </p:cNvPr>
        <p:cNvGrpSpPr/>
        <p:nvPr/>
      </p:nvGrpSpPr>
      <p:grpSpPr>
        <a:xfrm>
          <a:off x="0" y="0"/>
          <a:ext cx="0" cy="0"/>
          <a:chOff x="0" y="0"/>
          <a:chExt cx="0" cy="0"/>
        </a:xfrm>
      </p:grpSpPr>
      <p:sp>
        <p:nvSpPr>
          <p:cNvPr id="495" name="Google Shape;495;p30:notes">
            <a:extLst>
              <a:ext uri="{FF2B5EF4-FFF2-40B4-BE49-F238E27FC236}">
                <a16:creationId xmlns:a16="http://schemas.microsoft.com/office/drawing/2014/main" id="{297CB8AC-233A-32D1-31E3-4FCD74A02BB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PASO 1: Preparación para enseñar a otros. </a:t>
            </a:r>
            <a:br>
              <a:rPr lang="es-ES" sz="1800" b="1"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buFontTx/>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1. Ore: Señor Dios, te doy gracias por darme la oportunidad de estudiar tu Palabra. Guíame con tu Espíritu Santo mientras me preparo para compartir este mensaje con otros. Dame sabiduría para entender tu verdad y confianza para hablarla con amor y fidelidad. Te lo pido en el nombre de Jesús, mi Salvador. Amén.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buFontTx/>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buFontTx/>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buFontTx/>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buFontTx/>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2. Lea la historia de </a:t>
            </a:r>
            <a:r>
              <a:rPr lang="es-ES" sz="1800" u="sng" kern="100" dirty="0">
                <a:effectLst/>
                <a:latin typeface="Calibri" panose="020F0502020204030204" pitchFamily="34" charset="0"/>
                <a:ea typeface="Calibri" panose="020F0502020204030204" pitchFamily="34" charset="0"/>
                <a:cs typeface="Times New Roman" panose="02020603050405020304" pitchFamily="18" charset="0"/>
              </a:rPr>
              <a:t>Génesis 37</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al menos </a:t>
            </a:r>
            <a:r>
              <a:rPr lang="es-ES" sz="1800" u="sng" kern="100" dirty="0">
                <a:effectLst/>
                <a:latin typeface="Calibri" panose="020F0502020204030204" pitchFamily="34" charset="0"/>
                <a:ea typeface="Calibri" panose="020F0502020204030204" pitchFamily="34" charset="0"/>
                <a:cs typeface="Times New Roman" panose="02020603050405020304" pitchFamily="18" charset="0"/>
              </a:rPr>
              <a:t>dos veces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buFontTx/>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15950" lvl="0" indent="0" algn="l" rtl="0">
              <a:spcBef>
                <a:spcPts val="0"/>
              </a:spcBef>
              <a:spcAft>
                <a:spcPts val="0"/>
              </a:spcAft>
              <a:buClr>
                <a:schemeClr val="dk1"/>
              </a:buClr>
              <a:buSzPts val="1100"/>
              <a:buFontTx/>
              <a:buNone/>
            </a:pPr>
            <a:endParaRPr dirty="0">
              <a:solidFill>
                <a:schemeClr val="dk1"/>
              </a:solidFill>
              <a:latin typeface="Calibri"/>
              <a:ea typeface="Calibri"/>
              <a:cs typeface="Calibri"/>
              <a:sym typeface="Calibri"/>
            </a:endParaRPr>
          </a:p>
        </p:txBody>
      </p:sp>
      <p:sp>
        <p:nvSpPr>
          <p:cNvPr id="496" name="Google Shape;496;p30:notes">
            <a:extLst>
              <a:ext uri="{FF2B5EF4-FFF2-40B4-BE49-F238E27FC236}">
                <a16:creationId xmlns:a16="http://schemas.microsoft.com/office/drawing/2014/main" id="{24050574-93EA-3DBE-8746-D0CADC04BE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6749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a:extLst>
            <a:ext uri="{FF2B5EF4-FFF2-40B4-BE49-F238E27FC236}">
              <a16:creationId xmlns:a16="http://schemas.microsoft.com/office/drawing/2014/main" id="{88A7AF73-68D1-D67F-E4D2-E075E2770E9A}"/>
            </a:ext>
          </a:extLst>
        </p:cNvPr>
        <p:cNvGrpSpPr/>
        <p:nvPr/>
      </p:nvGrpSpPr>
      <p:grpSpPr>
        <a:xfrm>
          <a:off x="0" y="0"/>
          <a:ext cx="0" cy="0"/>
          <a:chOff x="0" y="0"/>
          <a:chExt cx="0" cy="0"/>
        </a:xfrm>
      </p:grpSpPr>
      <p:sp>
        <p:nvSpPr>
          <p:cNvPr id="495" name="Google Shape;495;p30:notes">
            <a:extLst>
              <a:ext uri="{FF2B5EF4-FFF2-40B4-BE49-F238E27FC236}">
                <a16:creationId xmlns:a16="http://schemas.microsoft.com/office/drawing/2014/main" id="{C416D55C-5D98-477D-1136-2780AA68373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PASO 2: Estudie la historia utilizando las preguntas de Considerar y Consolidar.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CONSIDERAR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¿Quiénes son los personajes de esta historia?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¿Cuáles son los objetos de esta historia?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¿Dónde ocurrió la historia?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¿Cuándo ocurrió la historia?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¿Cuál es el problema?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¿Se soluciona el problema?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15950" lvl="0" indent="0" algn="l" rtl="0">
              <a:spcBef>
                <a:spcPts val="0"/>
              </a:spcBef>
              <a:spcAft>
                <a:spcPts val="0"/>
              </a:spcAft>
              <a:buClr>
                <a:schemeClr val="dk1"/>
              </a:buClr>
              <a:buSzPts val="1100"/>
              <a:buFontTx/>
              <a:buNone/>
            </a:pPr>
            <a:endParaRPr dirty="0">
              <a:solidFill>
                <a:schemeClr val="dk1"/>
              </a:solidFill>
              <a:latin typeface="Calibri"/>
              <a:ea typeface="Calibri"/>
              <a:cs typeface="Calibri"/>
              <a:sym typeface="Calibri"/>
            </a:endParaRPr>
          </a:p>
        </p:txBody>
      </p:sp>
      <p:sp>
        <p:nvSpPr>
          <p:cNvPr id="496" name="Google Shape;496;p30:notes">
            <a:extLst>
              <a:ext uri="{FF2B5EF4-FFF2-40B4-BE49-F238E27FC236}">
                <a16:creationId xmlns:a16="http://schemas.microsoft.com/office/drawing/2014/main" id="{277AB778-B0B0-154D-36E2-CB3BF3A4D4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7398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a:extLst>
            <a:ext uri="{FF2B5EF4-FFF2-40B4-BE49-F238E27FC236}">
              <a16:creationId xmlns:a16="http://schemas.microsoft.com/office/drawing/2014/main" id="{488C1D89-0B18-3EE9-AA0B-9B3D9BD947A5}"/>
            </a:ext>
          </a:extLst>
        </p:cNvPr>
        <p:cNvGrpSpPr/>
        <p:nvPr/>
      </p:nvGrpSpPr>
      <p:grpSpPr>
        <a:xfrm>
          <a:off x="0" y="0"/>
          <a:ext cx="0" cy="0"/>
          <a:chOff x="0" y="0"/>
          <a:chExt cx="0" cy="0"/>
        </a:xfrm>
      </p:grpSpPr>
      <p:sp>
        <p:nvSpPr>
          <p:cNvPr id="495" name="Google Shape;495;p30:notes">
            <a:extLst>
              <a:ext uri="{FF2B5EF4-FFF2-40B4-BE49-F238E27FC236}">
                <a16:creationId xmlns:a16="http://schemas.microsoft.com/office/drawing/2014/main" id="{72D92517-9168-6705-1599-C88DF25ED6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CONSOLIDAR</a:t>
            </a:r>
          </a:p>
          <a:p>
            <a:pPr marL="0" marR="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¿Cuál es el punto principal de la historia?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¿Qué pecado veo en esta historia y confieso en mi vida?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¿En qué versos y palabras de esta historia veo el amor de Dios para conmigo?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¿Qué pediré que Dios obre en mí para poner en práctica esta palabra de Dios?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15950" lvl="0" indent="0" algn="l" rtl="0">
              <a:spcBef>
                <a:spcPts val="0"/>
              </a:spcBef>
              <a:spcAft>
                <a:spcPts val="0"/>
              </a:spcAft>
              <a:buClr>
                <a:schemeClr val="dk1"/>
              </a:buClr>
              <a:buSzPts val="1100"/>
              <a:buFontTx/>
              <a:buNone/>
            </a:pPr>
            <a:endParaRPr dirty="0">
              <a:solidFill>
                <a:schemeClr val="dk1"/>
              </a:solidFill>
              <a:latin typeface="Calibri"/>
              <a:ea typeface="Calibri"/>
              <a:cs typeface="Calibri"/>
              <a:sym typeface="Calibri"/>
            </a:endParaRPr>
          </a:p>
        </p:txBody>
      </p:sp>
      <p:sp>
        <p:nvSpPr>
          <p:cNvPr id="496" name="Google Shape;496;p30:notes">
            <a:extLst>
              <a:ext uri="{FF2B5EF4-FFF2-40B4-BE49-F238E27FC236}">
                <a16:creationId xmlns:a16="http://schemas.microsoft.com/office/drawing/2014/main" id="{B6449C74-AAE6-719B-BC54-FEA6BBCB84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4060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a:extLst>
            <a:ext uri="{FF2B5EF4-FFF2-40B4-BE49-F238E27FC236}">
              <a16:creationId xmlns:a16="http://schemas.microsoft.com/office/drawing/2014/main" id="{40BB2CAB-61EA-0889-BDCB-ED2D0D921850}"/>
            </a:ext>
          </a:extLst>
        </p:cNvPr>
        <p:cNvGrpSpPr/>
        <p:nvPr/>
      </p:nvGrpSpPr>
      <p:grpSpPr>
        <a:xfrm>
          <a:off x="0" y="0"/>
          <a:ext cx="0" cy="0"/>
          <a:chOff x="0" y="0"/>
          <a:chExt cx="0" cy="0"/>
        </a:xfrm>
      </p:grpSpPr>
      <p:sp>
        <p:nvSpPr>
          <p:cNvPr id="495" name="Google Shape;495;p30:notes">
            <a:extLst>
              <a:ext uri="{FF2B5EF4-FFF2-40B4-BE49-F238E27FC236}">
                <a16:creationId xmlns:a16="http://schemas.microsoft.com/office/drawing/2014/main" id="{E49938F7-EE7B-F0FD-F697-41903389DBF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PASO 3: Cree el “Captar” que va a usar. </a:t>
            </a:r>
            <a:br>
              <a:rPr lang="es-ES" sz="1800" b="1"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1. Piense en su público: ¿A quién podría compartir esta historia en el futuro? Describa brevemente a su público.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2. Profundice en su descripción. ¿Qué tanto conocen la Biblia? ¿Qué intereses o necesidades podrían tener? Escriba una breve descripción de su público.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3. Conecte con su público. ¿Qué podría ayudar a mi público a interesarse en el tema de esta historia? Escriba su idea para captar su atención.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buFontTx/>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4. Relacione su Captar con la enseñanza principal. ¿Qué relación tiene su idea del Captar con el punto principal de la historia? Explique brevemente cómo su Captar ayudará a enfocar a su público en la enseñanza principal.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15950" lvl="0" indent="0" algn="l" rtl="0">
              <a:spcBef>
                <a:spcPts val="0"/>
              </a:spcBef>
              <a:spcAft>
                <a:spcPts val="0"/>
              </a:spcAft>
              <a:buClr>
                <a:schemeClr val="dk1"/>
              </a:buClr>
              <a:buSzPts val="1100"/>
              <a:buFontTx/>
              <a:buNone/>
            </a:pPr>
            <a:endParaRPr dirty="0">
              <a:solidFill>
                <a:schemeClr val="dk1"/>
              </a:solidFill>
              <a:latin typeface="Calibri"/>
              <a:ea typeface="Calibri"/>
              <a:cs typeface="Calibri"/>
              <a:sym typeface="Calibri"/>
            </a:endParaRPr>
          </a:p>
        </p:txBody>
      </p:sp>
      <p:sp>
        <p:nvSpPr>
          <p:cNvPr id="496" name="Google Shape;496;p30:notes">
            <a:extLst>
              <a:ext uri="{FF2B5EF4-FFF2-40B4-BE49-F238E27FC236}">
                <a16:creationId xmlns:a16="http://schemas.microsoft.com/office/drawing/2014/main" id="{2B95B9D2-F4B4-3088-11B6-842CE8B185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431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a:extLst>
            <a:ext uri="{FF2B5EF4-FFF2-40B4-BE49-F238E27FC236}">
              <a16:creationId xmlns:a16="http://schemas.microsoft.com/office/drawing/2014/main" id="{71724995-7CCB-F743-4696-40496E84303F}"/>
            </a:ext>
          </a:extLst>
        </p:cNvPr>
        <p:cNvGrpSpPr/>
        <p:nvPr/>
      </p:nvGrpSpPr>
      <p:grpSpPr>
        <a:xfrm>
          <a:off x="0" y="0"/>
          <a:ext cx="0" cy="0"/>
          <a:chOff x="0" y="0"/>
          <a:chExt cx="0" cy="0"/>
        </a:xfrm>
      </p:grpSpPr>
      <p:sp>
        <p:nvSpPr>
          <p:cNvPr id="495" name="Google Shape;495;p30:notes">
            <a:extLst>
              <a:ext uri="{FF2B5EF4-FFF2-40B4-BE49-F238E27FC236}">
                <a16:creationId xmlns:a16="http://schemas.microsoft.com/office/drawing/2014/main" id="{AFA55A3D-E093-95D7-D1DA-420830CDCD2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PASO 4: Prepare para compartir la historia. </a:t>
            </a:r>
            <a:br>
              <a:rPr lang="es-ES" sz="1800" b="1" kern="100" dirty="0">
                <a:effectLst/>
                <a:latin typeface="Calibri" panose="020F0502020204030204" pitchFamily="34" charset="0"/>
                <a:ea typeface="Calibri" panose="020F0502020204030204" pitchFamily="34" charset="0"/>
                <a:cs typeface="Times New Roman" panose="02020603050405020304" pitchFamily="18" charset="0"/>
              </a:rPr>
            </a:br>
            <a:br>
              <a:rPr lang="es-ES" sz="1800" b="1" kern="100" dirty="0">
                <a:effectLst/>
                <a:latin typeface="Calibri" panose="020F0502020204030204" pitchFamily="34" charset="0"/>
                <a:ea typeface="Calibri" panose="020F0502020204030204" pitchFamily="34" charset="0"/>
                <a:cs typeface="Times New Roman" panose="02020603050405020304" pitchFamily="18" charset="0"/>
              </a:rPr>
            </a:b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1. ¿De qué manera contará la historia? Describa aquí la forma en que planea contar la historia.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buFontTx/>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buFontTx/>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2. Recuerde a su público. Explique por qué eligió esta forma de presentar la historia.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15950" lvl="0" indent="0" algn="l" rtl="0">
              <a:spcBef>
                <a:spcPts val="0"/>
              </a:spcBef>
              <a:spcAft>
                <a:spcPts val="0"/>
              </a:spcAft>
              <a:buClr>
                <a:schemeClr val="dk1"/>
              </a:buClr>
              <a:buSzPts val="1100"/>
              <a:buFontTx/>
              <a:buNone/>
            </a:pPr>
            <a:endParaRPr dirty="0">
              <a:solidFill>
                <a:schemeClr val="dk1"/>
              </a:solidFill>
              <a:latin typeface="Calibri"/>
              <a:ea typeface="Calibri"/>
              <a:cs typeface="Calibri"/>
              <a:sym typeface="Calibri"/>
            </a:endParaRPr>
          </a:p>
        </p:txBody>
      </p:sp>
      <p:sp>
        <p:nvSpPr>
          <p:cNvPr id="496" name="Google Shape;496;p30:notes">
            <a:extLst>
              <a:ext uri="{FF2B5EF4-FFF2-40B4-BE49-F238E27FC236}">
                <a16:creationId xmlns:a16="http://schemas.microsoft.com/office/drawing/2014/main" id="{39ABA65B-AB34-C420-2DB9-C6C85716B6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0091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Tarea para Lección 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Ver el siguiente video de instrucción: https://</a:t>
            </a:r>
            <a:r>
              <a:rPr lang="es-ES" sz="1800" dirty="0" err="1">
                <a:effectLst/>
                <a:latin typeface="Calibri" panose="020F0502020204030204" pitchFamily="34" charset="0"/>
                <a:ea typeface="Times New Roman" panose="02020603050405020304" pitchFamily="18" charset="0"/>
              </a:rPr>
              <a:t>www.youtube.com</a:t>
            </a:r>
            <a:r>
              <a:rPr lang="es-ES" sz="1800" dirty="0">
                <a:effectLst/>
                <a:latin typeface="Calibri" panose="020F0502020204030204" pitchFamily="34" charset="0"/>
                <a:ea typeface="Times New Roman" panose="02020603050405020304" pitchFamily="18" charset="0"/>
              </a:rPr>
              <a:t>/</a:t>
            </a:r>
            <a:r>
              <a:rPr lang="es-ES" sz="1800" dirty="0" err="1">
                <a:effectLst/>
                <a:latin typeface="Calibri" panose="020F0502020204030204" pitchFamily="34" charset="0"/>
                <a:ea typeface="Times New Roman" panose="02020603050405020304" pitchFamily="18" charset="0"/>
              </a:rPr>
              <a:t>watch?v</a:t>
            </a:r>
            <a:r>
              <a:rPr lang="es-ES" sz="1800" dirty="0">
                <a:effectLst/>
                <a:latin typeface="Calibri" panose="020F0502020204030204" pitchFamily="34" charset="0"/>
                <a:ea typeface="Times New Roman" panose="02020603050405020304" pitchFamily="18" charset="0"/>
              </a:rPr>
              <a:t>=U5ZCCTYq724</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Leer la historia de Génesis 11:27-12:20 en sus Biblias.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96" name="Google Shape;4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Arial Unicode MS" panose="020B0604020202020204" pitchFamily="34" charset="-128"/>
              </a:rPr>
              <a:t>3. Oración</a:t>
            </a:r>
            <a:r>
              <a:rPr lang="es-ES" sz="1800" dirty="0">
                <a:solidFill>
                  <a:srgbClr val="000000"/>
                </a:solidFill>
                <a:effectLst/>
                <a:latin typeface="Calibri" panose="020F0502020204030204" pitchFamily="34" charset="0"/>
                <a:ea typeface="Arial Unicode MS" panose="020B0604020202020204" pitchFamily="34" charset="-128"/>
              </a:rPr>
              <a:t> </a:t>
            </a:r>
            <a:r>
              <a:rPr lang="es-ES" sz="1800" i="1" dirty="0">
                <a:solidFill>
                  <a:srgbClr val="00B050"/>
                </a:solidFill>
                <a:effectLst/>
                <a:latin typeface="Calibri" panose="020F0502020204030204" pitchFamily="34" charset="0"/>
                <a:ea typeface="Arial Unicode MS" panose="020B0604020202020204" pitchFamily="34" charset="-128"/>
              </a:rPr>
              <a:t>Comienza con la siguiente oración (o tu propia): </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Señor nuestro Dios, te damos gracias por permitirnos reunirnos nuevamente para estudiar tu santa Palabra. Gracias por tu fidelidad y por el deseo que has puesto en nuestros corazones de seguir aprendiendo de ti. Te pedimos que bendigas este tiempo de estudio. Danos entendimiento, atención y alegría al escudriñar tu Palabra. Ayúdanos a participar con confianza y humildad, escuchando tu voz y animándonos unos a otros en la fe. Que tu Espíritu Santo nos guíe mientras profundizamos juntos en tu verdad, y que todo lo que aprendamos hoy fortalezca nuestra confianza en ti y nos mueva a vivir para tu gloria. Lo pedimos en el nombre de nuestro Salvador Jesús. Amén.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0"/>
              </a:spcBef>
              <a:spcAft>
                <a:spcPts val="0"/>
              </a:spcAft>
              <a:buSzPts val="1100"/>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Arial Unicode MS" panose="020B0604020202020204" pitchFamily="34" charset="-128"/>
              </a:rPr>
              <a:t>2. Oración y despedida. </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Señor Dios, te damos gracias porque sigues obrando con sabiduría y amor, aun cuando el ser humano se aleja de ti. Gracias porque, así como confundiste las lenguas en Babel para cumplir tu propósito, también hoy guías nuestras vidas para que se haga tu voluntad. Perdónanos por las veces en que buscamos nuestra propia gloria en lugar de la tuya. Renueva en nosotros un corazón humilde que confíe solo en ti. Une a tu iglesia en la verdad de tu Palabra y en la fe en nuestro Salvador, Jesucristo, en cuyo nombre oramos. Amén.</a:t>
            </a:r>
            <a:endParaRPr lang="en-US" sz="1800" dirty="0">
              <a:effectLst/>
              <a:latin typeface="Times New Roman" panose="02020603050405020304" pitchFamily="18" charset="0"/>
              <a:ea typeface="Arial Unicode MS" panose="020B0604020202020204" pitchFamily="34" charset="-128"/>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b="1" dirty="0">
                <a:effectLst/>
                <a:latin typeface="Calibri" panose="020F0502020204030204" pitchFamily="34" charset="0"/>
                <a:ea typeface="Arial Unicode MS" panose="020B0604020202020204" pitchFamily="34" charset="-128"/>
              </a:rPr>
              <a:t>OBJETIVO 1: Utilizar el método de las Cuatro “C” para leer y entender Génesis 11:1-9.</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1. CAPTAR</a:t>
            </a: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endParaRPr lang="es-ES" sz="1100" dirty="0">
              <a:effectLst/>
              <a:latin typeface="Calibri" panose="020F0502020204030204" pitchFamily="34"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El “captar” es la introducción. Debe ser algo interesante que atraiga la atención de los estudiantes y los haga reflexionar sobre el tema. </a:t>
            </a:r>
          </a:p>
          <a:p>
            <a:pPr marL="0" marR="0" lvl="0" indent="0">
              <a:buFontTx/>
              <a:buNone/>
            </a:pP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Nuestro Captar en una preguntar para reflexionar. ¿Cuántos idiomas diferentes hay en el mundo? </a:t>
            </a:r>
          </a:p>
          <a:p>
            <a:pPr marL="0" marR="0" lvl="0" indent="0">
              <a:buFontTx/>
              <a:buNone/>
            </a:pPr>
            <a:endParaRPr lang="es-ES" sz="1100" i="1" dirty="0">
              <a:solidFill>
                <a:srgbClr val="00B050"/>
              </a:solidFill>
              <a:effectLst/>
              <a:latin typeface="Calibri" panose="020F0502020204030204" pitchFamily="34" charset="0"/>
              <a:ea typeface="Arial Unicode MS" panose="020B0604020202020204" pitchFamily="34" charset="-128"/>
            </a:endParaRPr>
          </a:p>
          <a:p>
            <a:pPr marL="0" marR="0" lvl="0" indent="0">
              <a:buFontTx/>
              <a:buNone/>
            </a:pPr>
            <a:r>
              <a:rPr lang="es-ES" sz="1100" i="1" dirty="0">
                <a:solidFill>
                  <a:srgbClr val="00B050"/>
                </a:solidFill>
                <a:effectLst/>
                <a:latin typeface="Calibri" panose="020F0502020204030204" pitchFamily="34" charset="0"/>
                <a:ea typeface="Arial Unicode MS" panose="020B0604020202020204" pitchFamily="34" charset="-128"/>
              </a:rPr>
              <a:t>Pide que los estudiantes compartan sus respuestas. </a:t>
            </a:r>
            <a:endParaRPr lang="en-US" sz="1200" i="1" dirty="0">
              <a:solidFill>
                <a:srgbClr val="00B050"/>
              </a:solidFill>
              <a:effectLst/>
              <a:latin typeface="Times New Roman" panose="02020603050405020304" pitchFamily="18" charset="0"/>
              <a:ea typeface="Arial Unicode MS" panose="020B0604020202020204" pitchFamily="34" charset="-128"/>
            </a:endParaRPr>
          </a:p>
          <a:p>
            <a:pPr marL="0" marR="0" lvl="0" indent="0">
              <a:buFontTx/>
              <a:buNone/>
            </a:pPr>
            <a:endParaRPr lang="en-US" sz="1200" i="1" dirty="0">
              <a:solidFill>
                <a:srgbClr val="00B050"/>
              </a:solidFill>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Existen aproximadamente 7,168 idiomas en el mundo</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En América Latina y el Caribe se hablan alrededor de 560 idiomas</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En Ecuador se hablan oficialmente 14 idiomas. </a:t>
            </a:r>
            <a:endParaRPr lang="en-US" sz="1200" dirty="0">
              <a:effectLst/>
              <a:latin typeface="Times New Roman" panose="02020603050405020304" pitchFamily="18" charset="0"/>
              <a:ea typeface="Arial Unicode MS" panose="020B0604020202020204" pitchFamily="34" charset="-128"/>
            </a:endParaRPr>
          </a:p>
          <a:p>
            <a:pPr marL="0" marR="0" indent="0">
              <a:spcBef>
                <a:spcPts val="0"/>
              </a:spcBef>
              <a:spcAft>
                <a:spcPts val="0"/>
              </a:spcAft>
              <a:buFontTx/>
              <a:buNone/>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EE59960D-021B-DE9F-3852-A9A055C58E2F}"/>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90860911-2AA7-AA74-5BC3-83B94A9F41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Arial Unicode MS" panose="020B0604020202020204" pitchFamily="34" charset="-128"/>
              </a:rPr>
              <a:t>¿Cómo se siente intentar comunicarse con alguien que no habla su idioma?</a:t>
            </a:r>
            <a:endParaRPr lang="en-US" sz="1200" i="0" dirty="0">
              <a:solidFill>
                <a:srgbClr val="000000"/>
              </a:solidFill>
              <a:effectLst/>
              <a:latin typeface="Times New Roman" panose="02020603050405020304" pitchFamily="18" charset="0"/>
              <a:ea typeface="Arial Unicode MS" panose="020B0604020202020204" pitchFamily="34" charset="-128"/>
            </a:endParaRPr>
          </a:p>
          <a:p>
            <a:pPr marL="0" marR="0" lvl="0" indent="0">
              <a:buFontTx/>
              <a:buNone/>
            </a:pPr>
            <a:endParaRPr lang="en-US" sz="1200" i="0" dirty="0">
              <a:solidFill>
                <a:srgbClr val="000000"/>
              </a:solidFill>
              <a:effectLst/>
              <a:latin typeface="Times New Roman" panose="02020603050405020304" pitchFamily="18" charset="0"/>
              <a:ea typeface="Arial Unicode MS" panose="020B0604020202020204" pitchFamily="34" charset="-128"/>
            </a:endParaRPr>
          </a:p>
          <a:p>
            <a:pPr marL="0" marR="0" lvl="0" indent="0">
              <a:buFontTx/>
              <a:buNone/>
            </a:pPr>
            <a:r>
              <a:rPr lang="es-ES" sz="1100" i="1" dirty="0">
                <a:solidFill>
                  <a:srgbClr val="00B050"/>
                </a:solidFill>
                <a:effectLst/>
                <a:latin typeface="Calibri" panose="020F0502020204030204" pitchFamily="34" charset="0"/>
                <a:ea typeface="Arial Unicode MS" panose="020B0604020202020204" pitchFamily="34" charset="-128"/>
              </a:rPr>
              <a:t>Pide que los estudiantes compartan sus respuestas. </a:t>
            </a:r>
            <a:endParaRPr lang="en-US" sz="1200" i="1" dirty="0">
              <a:solidFill>
                <a:srgbClr val="00B050"/>
              </a:solidFill>
              <a:effectLst/>
              <a:latin typeface="Times New Roman" panose="02020603050405020304" pitchFamily="18" charset="0"/>
              <a:ea typeface="Arial Unicode MS" panose="020B0604020202020204" pitchFamily="34" charset="-128"/>
            </a:endParaRPr>
          </a:p>
          <a:p>
            <a:pPr marL="0" marR="0" lvl="0" indent="0">
              <a:buFontTx/>
              <a:buNone/>
            </a:pPr>
            <a:endParaRPr lang="en-US" sz="1200" i="1" dirty="0">
              <a:solidFill>
                <a:srgbClr val="00B050"/>
              </a:solidFill>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A veces puede ser frustrante o incluso imposible comunicarse cunado no hablamos el mismo idioma. En la historia que estudiaremos hoy, veremos que eso mismo sucedió en la Torre de Babel. </a:t>
            </a:r>
            <a:endParaRPr lang="en-US" sz="1200" dirty="0">
              <a:effectLst/>
              <a:latin typeface="Times New Roman" panose="02020603050405020304" pitchFamily="18" charset="0"/>
              <a:ea typeface="Arial Unicode MS" panose="020B0604020202020204" pitchFamily="34" charset="-128"/>
            </a:endParaRPr>
          </a:p>
          <a:p>
            <a:pPr marL="0" marR="0" indent="0">
              <a:spcBef>
                <a:spcPts val="0"/>
              </a:spcBef>
              <a:spcAft>
                <a:spcPts val="0"/>
              </a:spcAft>
              <a:buFontTx/>
              <a:buNone/>
            </a:pPr>
            <a:endParaRPr dirty="0"/>
          </a:p>
        </p:txBody>
      </p:sp>
      <p:sp>
        <p:nvSpPr>
          <p:cNvPr id="192" name="Google Shape;192;p8:notes">
            <a:extLst>
              <a:ext uri="{FF2B5EF4-FFF2-40B4-BE49-F238E27FC236}">
                <a16:creationId xmlns:a16="http://schemas.microsoft.com/office/drawing/2014/main" id="{29CA9032-68FF-C8B8-FB10-5DF89CEEC3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9194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b="1" dirty="0">
                <a:effectLst/>
                <a:latin typeface="Calibri" panose="020F0502020204030204" pitchFamily="34" charset="0"/>
                <a:ea typeface="Arial Unicode MS" panose="020B0604020202020204" pitchFamily="34" charset="-128"/>
              </a:rPr>
              <a:t>OBJETIVO 2: Practicar cómo contar la historia de Génesis 11:1-9 con un compañero.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3133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Arial Unicode MS" panose="020B0604020202020204" pitchFamily="34" charset="-128"/>
              </a:rPr>
              <a:t>El “</a:t>
            </a:r>
            <a:r>
              <a:rPr lang="es-ES" sz="1800" b="0" dirty="0">
                <a:effectLst/>
                <a:latin typeface="Calibri" panose="020F0502020204030204" pitchFamily="34" charset="0"/>
                <a:ea typeface="Arial Unicode MS" panose="020B0604020202020204" pitchFamily="34" charset="-128"/>
              </a:rPr>
              <a:t>Contar</a:t>
            </a:r>
            <a:r>
              <a:rPr lang="es-ES" sz="1800" dirty="0">
                <a:effectLst/>
                <a:latin typeface="Calibri" panose="020F0502020204030204" pitchFamily="34" charset="0"/>
                <a:ea typeface="Arial Unicode MS" panose="020B0604020202020204" pitchFamily="34" charset="-128"/>
              </a:rPr>
              <a:t>” es el momento en el que leemos una historia de la Palabra de Dios o la narramos con nuestras propias palabras, procurando siempre ser fieles al texto.</a:t>
            </a:r>
          </a:p>
          <a:p>
            <a:pPr marL="0" marR="0" lvl="0" indent="0">
              <a:buFontTx/>
              <a:buNone/>
            </a:pP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Ahora vamos a practicar en grupos pequeños </a:t>
            </a:r>
            <a:r>
              <a:rPr lang="es-ES" sz="1800" i="0" dirty="0">
                <a:effectLst/>
                <a:latin typeface="Calibri" panose="020F0502020204030204" pitchFamily="34" charset="0"/>
                <a:ea typeface="Arial Unicode MS" panose="020B0604020202020204" pitchFamily="34" charset="-128"/>
              </a:rPr>
              <a:t>cómo contar la historia</a:t>
            </a:r>
            <a:r>
              <a:rPr lang="es-ES" sz="1800" dirty="0">
                <a:effectLst/>
                <a:latin typeface="Calibri" panose="020F0502020204030204" pitchFamily="34" charset="0"/>
                <a:ea typeface="Arial Unicode MS" panose="020B0604020202020204" pitchFamily="34" charset="-128"/>
              </a:rPr>
              <a:t>. Para algunos será algo sencillo; para otros, tal vez sea la primera vez compartiendo una historia de la Biblia. Nuestro objetivo es apoyarnos mutuamente y practicar en un ambiente seguro y de confianza.</a:t>
            </a:r>
            <a:br>
              <a:rPr lang="es-ES" sz="1800" dirty="0">
                <a:effectLst/>
                <a:latin typeface="Calibri" panose="020F0502020204030204" pitchFamily="34" charset="0"/>
                <a:ea typeface="Arial Unicode MS" panose="020B0604020202020204" pitchFamily="34" charset="-128"/>
              </a:rPr>
            </a:br>
            <a:br>
              <a:rPr lang="es-ES" sz="1800" dirty="0">
                <a:effectLst/>
                <a:latin typeface="Calibri" panose="020F0502020204030204" pitchFamily="34" charset="0"/>
                <a:ea typeface="Arial Unicode MS" panose="020B0604020202020204" pitchFamily="34" charset="-128"/>
              </a:rPr>
            </a:br>
            <a:r>
              <a:rPr lang="es-ES" sz="1100" dirty="0">
                <a:effectLst/>
                <a:latin typeface="Calibri" panose="020F0502020204030204" pitchFamily="34" charset="0"/>
                <a:ea typeface="Arial Unicode MS" panose="020B0604020202020204" pitchFamily="34" charset="-128"/>
              </a:rPr>
              <a:t>En su grupo pequeño, </a:t>
            </a:r>
            <a:r>
              <a:rPr lang="es-ES" sz="1100" b="0" dirty="0">
                <a:effectLst/>
                <a:latin typeface="Calibri" panose="020F0502020204030204" pitchFamily="34" charset="0"/>
                <a:ea typeface="Arial Unicode MS" panose="020B0604020202020204" pitchFamily="34" charset="-128"/>
              </a:rPr>
              <a:t>cada persona contará la historia</a:t>
            </a:r>
            <a:r>
              <a:rPr lang="es-ES" sz="1100" dirty="0">
                <a:effectLst/>
                <a:latin typeface="Calibri" panose="020F0502020204030204" pitchFamily="34" charset="0"/>
                <a:ea typeface="Arial Unicode MS" panose="020B0604020202020204" pitchFamily="34" charset="-128"/>
              </a:rPr>
              <a:t>. Tienen dos opciones:</a:t>
            </a:r>
            <a:endParaRPr lang="en-US" sz="1200" b="0" dirty="0">
              <a:effectLst/>
              <a:latin typeface="Times New Roman" panose="02020603050405020304" pitchFamily="18" charset="0"/>
              <a:ea typeface="Arial Unicode MS" panose="020B0604020202020204" pitchFamily="34" charset="-128"/>
            </a:endParaRPr>
          </a:p>
          <a:p>
            <a:pPr marL="171450" marR="0" lvl="0" indent="-171450"/>
            <a:r>
              <a:rPr lang="es-ES" sz="1100" b="0" dirty="0">
                <a:effectLst/>
                <a:latin typeface="Calibri" panose="020F0502020204030204" pitchFamily="34" charset="0"/>
                <a:ea typeface="Arial Unicode MS" panose="020B0604020202020204" pitchFamily="34" charset="-128"/>
              </a:rPr>
              <a:t>Contar la historia con sus propias palabras</a:t>
            </a:r>
            <a:r>
              <a:rPr lang="es-ES" sz="1100" dirty="0">
                <a:effectLst/>
                <a:latin typeface="Calibri" panose="020F0502020204030204" pitchFamily="34" charset="0"/>
                <a:ea typeface="Arial Unicode MS" panose="020B0604020202020204" pitchFamily="34" charset="-128"/>
              </a:rPr>
              <a:t>, recordando que deseamos que sea </a:t>
            </a:r>
            <a:r>
              <a:rPr lang="es-ES" sz="1100" b="0" dirty="0">
                <a:effectLst/>
                <a:latin typeface="Calibri" panose="020F0502020204030204" pitchFamily="34" charset="0"/>
                <a:ea typeface="Arial Unicode MS" panose="020B0604020202020204" pitchFamily="34" charset="-128"/>
              </a:rPr>
              <a:t>la Palabra de Dios la que hable</a:t>
            </a:r>
            <a:r>
              <a:rPr lang="es-ES" sz="1100" dirty="0">
                <a:effectLst/>
                <a:latin typeface="Calibri" panose="020F0502020204030204" pitchFamily="34" charset="0"/>
                <a:ea typeface="Arial Unicode MS" panose="020B0604020202020204" pitchFamily="34" charset="-128"/>
              </a:rPr>
              <a:t>; por eso evitamos explicar, añadir comentarios o dar nuestras opiniones.</a:t>
            </a:r>
            <a:endParaRPr lang="en-US" sz="1200" b="0" dirty="0">
              <a:effectLst/>
              <a:latin typeface="Times New Roman" panose="02020603050405020304" pitchFamily="18" charset="0"/>
              <a:ea typeface="Arial Unicode MS" panose="020B0604020202020204" pitchFamily="34" charset="-128"/>
            </a:endParaRPr>
          </a:p>
          <a:p>
            <a:pPr marL="171450" marR="0" lvl="0" indent="-171450"/>
            <a:r>
              <a:rPr lang="es-ES" sz="1100" b="0" dirty="0">
                <a:effectLst/>
                <a:latin typeface="Calibri" panose="020F0502020204030204" pitchFamily="34" charset="0"/>
                <a:ea typeface="Arial Unicode MS" panose="020B0604020202020204" pitchFamily="34" charset="-128"/>
              </a:rPr>
              <a:t>Leer la historia en voz alta al grupo.</a:t>
            </a:r>
            <a:r>
              <a:rPr lang="es-ES" sz="1100" dirty="0">
                <a:effectLst/>
                <a:latin typeface="Calibri" panose="020F0502020204030204" pitchFamily="34" charset="0"/>
                <a:ea typeface="Arial Unicode MS" panose="020B0604020202020204" pitchFamily="34" charset="-128"/>
              </a:rPr>
              <a:t> Si elige leerla, practique hacerlo de manera clara y expresiva, para que todos puedan escuchar y seguir fácilmente.</a:t>
            </a:r>
          </a:p>
          <a:p>
            <a:pPr marL="457200" marR="0" lvl="1" indent="0">
              <a:buFontTx/>
              <a:buNone/>
            </a:pP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También están invitados a considerar su contexto. Por ejemplo, si tiene la oportunidad de trabajar con niños, quizá quiera contar la historia como si hablara con ellos. Piense en a quién compartirle una historia bíblica e imagínese a esa persona o grupo mientras práctica. </a:t>
            </a:r>
          </a:p>
          <a:p>
            <a:pPr marL="0" marR="0" lvl="0" indent="0">
              <a:buFontTx/>
              <a:buNone/>
            </a:pPr>
            <a:endParaRPr lang="es-ES" sz="1100" dirty="0">
              <a:effectLst/>
              <a:latin typeface="Calibri" panose="020F0502020204030204" pitchFamily="34" charset="0"/>
              <a:ea typeface="Arial Unicode MS" panose="020B0604020202020204" pitchFamily="34" charset="-128"/>
            </a:endParaRPr>
          </a:p>
          <a:p>
            <a:pPr marL="0" marR="0" lvl="0" indent="0">
              <a:buFontTx/>
              <a:buNone/>
            </a:pPr>
            <a:endParaRPr lang="es-ES" sz="1100" dirty="0">
              <a:effectLst/>
              <a:latin typeface="Calibri" panose="020F0502020204030204" pitchFamily="34" charset="0"/>
              <a:ea typeface="Arial Unicode MS" panose="020B0604020202020204" pitchFamily="34" charset="-128"/>
            </a:endParaRPr>
          </a:p>
          <a:p>
            <a:pPr marL="0" marR="0" lvl="0" indent="0">
              <a:buFontTx/>
              <a:buNone/>
            </a:pPr>
            <a:endParaRPr lang="es-ES" sz="1100" dirty="0">
              <a:effectLst/>
              <a:latin typeface="Calibri" panose="020F0502020204030204" pitchFamily="34" charset="0"/>
              <a:ea typeface="Arial Unicode MS" panose="020B0604020202020204" pitchFamily="34" charset="-128"/>
            </a:endParaRPr>
          </a:p>
          <a:p>
            <a:pPr marL="0" marR="0">
              <a:buNone/>
            </a:pPr>
            <a:r>
              <a:rPr lang="es-ES" sz="1800" i="1" dirty="0">
                <a:solidFill>
                  <a:srgbClr val="00B050"/>
                </a:solidFill>
                <a:effectLst/>
                <a:latin typeface="Calibri" panose="020F0502020204030204" pitchFamily="34" charset="0"/>
                <a:ea typeface="Arial Unicode MS" panose="020B0604020202020204" pitchFamily="34" charset="-128"/>
              </a:rPr>
              <a:t>Explique a los estudiantes cómo funcionarán los grupos pequeños en Zoom y divídalos en grupos de 2 o 3 personas. Anímenlos activar sus micrófonos y videos antes de ir a los grupos pequeños. Aconseje a los estudiantes que algunos podrían tener problemas con la conexión a internet. Anímelos a intentar participar en un grupo pequeño, pero si se desconectan, pueden simplemente volver a ingresar la clase usando el enlace principal. </a:t>
            </a:r>
            <a:endParaRPr lang="en-US" sz="1800" dirty="0">
              <a:effectLst/>
              <a:latin typeface="Times New Roman" panose="02020603050405020304" pitchFamily="18" charset="0"/>
              <a:ea typeface="Arial Unicode MS" panose="020B0604020202020204" pitchFamily="34" charset="-128"/>
            </a:endParaRPr>
          </a:p>
          <a:p>
            <a:pPr marL="0" marR="0">
              <a:buNone/>
            </a:pPr>
            <a:r>
              <a:rPr lang="es-ES" sz="1800" i="1" dirty="0">
                <a:solidFill>
                  <a:srgbClr val="00B050"/>
                </a:solidFill>
                <a:effectLst/>
                <a:latin typeface="Calibri" panose="020F0502020204030204" pitchFamily="34" charset="0"/>
                <a:ea typeface="Arial Unicode MS" panose="020B0604020202020204" pitchFamily="34" charset="-128"/>
              </a:rPr>
              <a:t>El profesor debe permanecer en la sala principal para asegurarse de que todos estén trabajando en sus grupos o participando activamente en la discusión en el grupo principal si su conexión no les permite unirse a un grupo pequeño. </a:t>
            </a:r>
            <a:endParaRPr lang="en-US" sz="1800" dirty="0">
              <a:effectLst/>
              <a:latin typeface="Times New Roman" panose="02020603050405020304" pitchFamily="18" charset="0"/>
              <a:ea typeface="Arial Unicode MS" panose="020B0604020202020204" pitchFamily="34" charset="-128"/>
            </a:endParaRPr>
          </a:p>
          <a:p>
            <a:pPr marL="0" marR="0">
              <a:buNone/>
            </a:pPr>
            <a:r>
              <a:rPr lang="es-ES" sz="1800" i="1" dirty="0">
                <a:solidFill>
                  <a:srgbClr val="00B050"/>
                </a:solidFill>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a:buNone/>
            </a:pPr>
            <a:r>
              <a:rPr lang="es-ES" sz="1800" i="1" dirty="0">
                <a:solidFill>
                  <a:srgbClr val="00B050"/>
                </a:solidFill>
                <a:effectLst/>
                <a:latin typeface="Calibri" panose="020F0502020204030204" pitchFamily="34" charset="0"/>
                <a:ea typeface="Arial Unicode MS" panose="020B0604020202020204" pitchFamily="34" charset="-128"/>
              </a:rPr>
              <a:t>Cuando todos regresen al grupo principal, pida a algunos estudiantes que compartan su experiencia: ¿Cómo se sintieron al contar o leer la historia? ¿Qué aprendieron del proceso? ¿Qué harán diferente la próxima vez? </a:t>
            </a:r>
            <a:endParaRPr lang="en-US" sz="1800" dirty="0">
              <a:effectLst/>
              <a:latin typeface="Times New Roman" panose="02020603050405020304" pitchFamily="18" charset="0"/>
              <a:ea typeface="Arial Unicode MS" panose="020B0604020202020204" pitchFamily="34" charset="-128"/>
            </a:endParaRPr>
          </a:p>
          <a:p>
            <a:pPr marL="0" marR="0">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Nota para el docente: Si no está familiarizado con cómo usar las salas de grupos (</a:t>
            </a:r>
            <a:r>
              <a:rPr lang="es-ES" sz="1800" i="1" dirty="0" err="1">
                <a:solidFill>
                  <a:srgbClr val="00B050"/>
                </a:solidFill>
                <a:effectLst/>
                <a:latin typeface="Calibri" panose="020F0502020204030204" pitchFamily="34" charset="0"/>
                <a:ea typeface="Arial Unicode MS" panose="020B0604020202020204" pitchFamily="34" charset="-128"/>
              </a:rPr>
              <a:t>breakout</a:t>
            </a:r>
            <a:r>
              <a:rPr lang="es-ES" sz="1800" i="1" dirty="0">
                <a:solidFill>
                  <a:srgbClr val="00B050"/>
                </a:solidFill>
                <a:effectLst/>
                <a:latin typeface="Calibri" panose="020F0502020204030204" pitchFamily="34" charset="0"/>
                <a:ea typeface="Arial Unicode MS" panose="020B0604020202020204" pitchFamily="34" charset="-128"/>
              </a:rPr>
              <a:t> romos), pida ayuda a un miembro del equipo de instrucción antes de la clase. Si aún no se siente preparado, puede omitir esta actividad y realizar el paso con algunos voluntarios en el grupo principal.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0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23A8F974-19FF-7BC0-3ECE-0AFFC1FA4418}"/>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7304C331-6B63-0123-72DB-93DFBE7F39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spcBef>
                <a:spcPts val="1500"/>
              </a:spcBef>
              <a:spcAft>
                <a:spcPts val="750"/>
              </a:spcAft>
              <a:buFontTx/>
              <a:buNone/>
            </a:pPr>
            <a:r>
              <a:rPr lang="en-US" b="1" i="0" u="none" strike="noStrike" dirty="0">
                <a:solidFill>
                  <a:srgbClr val="000000"/>
                </a:solidFill>
                <a:effectLst/>
                <a:latin typeface="system-ui"/>
              </a:rPr>
              <a:t>La </a:t>
            </a:r>
            <a:r>
              <a:rPr lang="en-US" b="1" i="0" u="none" strike="noStrike" dirty="0" err="1">
                <a:solidFill>
                  <a:srgbClr val="000000"/>
                </a:solidFill>
                <a:effectLst/>
                <a:latin typeface="system-ui"/>
              </a:rPr>
              <a:t>torre</a:t>
            </a:r>
            <a:r>
              <a:rPr lang="en-US" b="1" i="0" u="none" strike="noStrike" dirty="0">
                <a:solidFill>
                  <a:srgbClr val="000000"/>
                </a:solidFill>
                <a:effectLst/>
                <a:latin typeface="system-ui"/>
              </a:rPr>
              <a:t> de Babel</a:t>
            </a:r>
            <a:br>
              <a:rPr lang="en-US" b="1" i="0" u="none" strike="noStrike" dirty="0">
                <a:solidFill>
                  <a:srgbClr val="000000"/>
                </a:solidFill>
                <a:effectLst/>
                <a:latin typeface="system-ui"/>
              </a:rPr>
            </a:br>
            <a:endParaRPr lang="en-US" b="1" i="0" u="none" strike="noStrike" dirty="0">
              <a:solidFill>
                <a:srgbClr val="000000"/>
              </a:solidFill>
              <a:effectLst/>
              <a:latin typeface="system-ui"/>
            </a:endParaRPr>
          </a:p>
          <a:p>
            <a:pPr marL="158750" indent="0" algn="l">
              <a:buFontTx/>
              <a:buNone/>
            </a:pPr>
            <a:r>
              <a:rPr lang="en-US" b="1" i="0" u="none" strike="noStrike" dirty="0">
                <a:solidFill>
                  <a:srgbClr val="000000"/>
                </a:solidFill>
                <a:effectLst/>
                <a:latin typeface="system-ui"/>
              </a:rPr>
              <a:t>11 </a:t>
            </a:r>
            <a:r>
              <a:rPr lang="en-US" b="0" i="0" u="none" strike="noStrike" dirty="0">
                <a:solidFill>
                  <a:srgbClr val="000000"/>
                </a:solidFill>
                <a:effectLst/>
                <a:latin typeface="system-ui"/>
              </a:rPr>
              <a:t>En la tierra </a:t>
            </a:r>
            <a:r>
              <a:rPr lang="en-US" b="0" i="0" u="none" strike="noStrike" dirty="0" err="1">
                <a:solidFill>
                  <a:srgbClr val="000000"/>
                </a:solidFill>
                <a:effectLst/>
                <a:latin typeface="system-ui"/>
              </a:rPr>
              <a:t>todos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tenían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entonces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una</a:t>
            </a:r>
            <a:r>
              <a:rPr lang="en-US" b="0" i="0" u="none" strike="noStrike" dirty="0">
                <a:solidFill>
                  <a:srgbClr val="000000"/>
                </a:solidFill>
                <a:effectLst/>
                <a:latin typeface="system-ui"/>
              </a:rPr>
              <a:t> sola lengua y </a:t>
            </a:r>
            <a:r>
              <a:rPr lang="en-US" b="0" i="0" u="none" strike="noStrike" dirty="0" err="1">
                <a:solidFill>
                  <a:srgbClr val="000000"/>
                </a:solidFill>
                <a:effectLst/>
                <a:latin typeface="system-ui"/>
              </a:rPr>
              <a:t>unas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mismas</a:t>
            </a:r>
            <a:r>
              <a:rPr lang="en-US" b="0" i="0" u="none" strike="noStrike" dirty="0">
                <a:solidFill>
                  <a:srgbClr val="000000"/>
                </a:solidFill>
                <a:effectLst/>
                <a:latin typeface="system-ui"/>
              </a:rPr>
              <a:t> palabras,</a:t>
            </a:r>
            <a:r>
              <a:rPr lang="en-US" b="1" i="0" u="none" strike="noStrike" baseline="30000" dirty="0">
                <a:solidFill>
                  <a:srgbClr val="000000"/>
                </a:solidFill>
                <a:effectLst/>
                <a:latin typeface="system-ui"/>
              </a:rPr>
              <a:t>2 </a:t>
            </a:r>
            <a:r>
              <a:rPr lang="en-US" b="0" i="0" u="none" strike="noStrike" dirty="0" err="1">
                <a:solidFill>
                  <a:srgbClr val="000000"/>
                </a:solidFill>
                <a:effectLst/>
                <a:latin typeface="system-ui"/>
              </a:rPr>
              <a:t>pero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sucedió</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cuando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salieron</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oriente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hallaron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una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llanura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la tierra de Sinar y se </a:t>
            </a:r>
            <a:r>
              <a:rPr lang="en-US" b="0" i="0" u="none" strike="noStrike" dirty="0" err="1">
                <a:solidFill>
                  <a:srgbClr val="000000"/>
                </a:solidFill>
                <a:effectLst/>
                <a:latin typeface="system-ui"/>
              </a:rPr>
              <a:t>establecieron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allí</a:t>
            </a:r>
            <a:r>
              <a:rPr lang="en-US" b="0" i="0" u="none" strike="noStrike" dirty="0">
                <a:solidFill>
                  <a:srgbClr val="000000"/>
                </a:solidFill>
                <a:effectLst/>
                <a:latin typeface="system-ui"/>
              </a:rPr>
              <a:t>. </a:t>
            </a:r>
          </a:p>
          <a:p>
            <a:pPr marL="158750" indent="0" algn="l">
              <a:buFontTx/>
              <a:buNone/>
            </a:pPr>
            <a:endParaRPr lang="en-US" b="0" i="0" u="none" strike="noStrike" baseline="30000" dirty="0">
              <a:solidFill>
                <a:srgbClr val="000000"/>
              </a:solidFill>
              <a:effectLst/>
              <a:latin typeface="system-ui"/>
            </a:endParaRPr>
          </a:p>
          <a:p>
            <a:pPr marL="158750" indent="0" algn="l">
              <a:buFontTx/>
              <a:buNone/>
            </a:pPr>
            <a:r>
              <a:rPr lang="en-US" b="1" i="0" u="none" strike="noStrike" baseline="30000" dirty="0">
                <a:solidFill>
                  <a:srgbClr val="000000"/>
                </a:solidFill>
                <a:effectLst/>
                <a:latin typeface="system-ui"/>
              </a:rPr>
              <a:t>3 </a:t>
            </a:r>
            <a:r>
              <a:rPr lang="en-US" b="0" i="0" u="none" strike="noStrike" dirty="0">
                <a:solidFill>
                  <a:srgbClr val="000000"/>
                </a:solidFill>
                <a:effectLst/>
                <a:latin typeface="system-ui"/>
              </a:rPr>
              <a:t>Y se </a:t>
            </a:r>
            <a:r>
              <a:rPr lang="en-US" b="0" i="0" u="none" strike="noStrike" dirty="0" err="1">
                <a:solidFill>
                  <a:srgbClr val="000000"/>
                </a:solidFill>
                <a:effectLst/>
                <a:latin typeface="system-ui"/>
              </a:rPr>
              <a:t>dijeron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unos</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otros</a:t>
            </a:r>
            <a:r>
              <a:rPr lang="en-US" b="0" i="0" u="none" strike="noStrike" dirty="0">
                <a:solidFill>
                  <a:srgbClr val="000000"/>
                </a:solidFill>
                <a:effectLst/>
                <a:latin typeface="system-ui"/>
              </a:rPr>
              <a:t>: «Vamos a </a:t>
            </a:r>
            <a:r>
              <a:rPr lang="en-US" b="0" i="0" u="none" strike="noStrike" dirty="0" err="1">
                <a:solidFill>
                  <a:srgbClr val="000000"/>
                </a:solidFill>
                <a:effectLst/>
                <a:latin typeface="system-ui"/>
              </a:rPr>
              <a:t>hacer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ladrillos</a:t>
            </a:r>
            <a:r>
              <a:rPr lang="en-US" b="0" i="0" u="none" strike="noStrike" dirty="0">
                <a:solidFill>
                  <a:srgbClr val="000000"/>
                </a:solidFill>
                <a:effectLst/>
                <a:latin typeface="system-ui"/>
              </a:rPr>
              <a:t> y a </a:t>
            </a:r>
            <a:r>
              <a:rPr lang="en-US" b="0" i="0" u="none" strike="noStrike" dirty="0" err="1">
                <a:solidFill>
                  <a:srgbClr val="000000"/>
                </a:solidFill>
                <a:effectLst/>
                <a:latin typeface="system-ui"/>
              </a:rPr>
              <a:t>cocerlos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fuego</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ladrillos</a:t>
            </a:r>
            <a:r>
              <a:rPr lang="en-US" b="0" i="0" u="none" strike="noStrike" dirty="0">
                <a:solidFill>
                  <a:srgbClr val="000000"/>
                </a:solidFill>
                <a:effectLst/>
                <a:latin typeface="system-ui"/>
              </a:rPr>
              <a:t> les </a:t>
            </a:r>
            <a:r>
              <a:rPr lang="en-US" b="0" i="0" u="none" strike="noStrike" dirty="0" err="1">
                <a:solidFill>
                  <a:srgbClr val="000000"/>
                </a:solidFill>
                <a:effectLst/>
                <a:latin typeface="system-ui"/>
              </a:rPr>
              <a:t>sirvieron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como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piedras</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asfalto</a:t>
            </a:r>
            <a:r>
              <a:rPr lang="en-US" b="0" i="0" u="none" strike="noStrike" dirty="0">
                <a:solidFill>
                  <a:srgbClr val="000000"/>
                </a:solidFill>
                <a:effectLst/>
                <a:latin typeface="system-ui"/>
              </a:rPr>
              <a:t> les </a:t>
            </a:r>
            <a:r>
              <a:rPr lang="en-US" b="0" i="0" u="none" strike="noStrike" dirty="0" err="1">
                <a:solidFill>
                  <a:srgbClr val="000000"/>
                </a:solidFill>
                <a:effectLst/>
                <a:latin typeface="system-ui"/>
              </a:rPr>
              <a:t>sirvió</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mezcla</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4 </a:t>
            </a:r>
            <a:r>
              <a:rPr lang="en-US" b="0" i="0" u="none" strike="noStrike" dirty="0">
                <a:solidFill>
                  <a:srgbClr val="000000"/>
                </a:solidFill>
                <a:effectLst/>
                <a:latin typeface="system-ui"/>
              </a:rPr>
              <a:t>y </a:t>
            </a:r>
            <a:r>
              <a:rPr lang="en-US" b="0" i="0" u="none" strike="noStrike" dirty="0" err="1">
                <a:solidFill>
                  <a:srgbClr val="000000"/>
                </a:solidFill>
                <a:effectLst/>
                <a:latin typeface="system-ui"/>
              </a:rPr>
              <a:t>dijeron</a:t>
            </a:r>
            <a:r>
              <a:rPr lang="en-US" b="0" i="0" u="none" strike="noStrike" dirty="0">
                <a:solidFill>
                  <a:srgbClr val="000000"/>
                </a:solidFill>
                <a:effectLst/>
                <a:latin typeface="system-ui"/>
              </a:rPr>
              <a:t>: «Vamos a </a:t>
            </a:r>
            <a:r>
              <a:rPr lang="en-US" b="0" i="0" u="none" strike="noStrike" dirty="0" err="1">
                <a:solidFill>
                  <a:srgbClr val="000000"/>
                </a:solidFill>
                <a:effectLst/>
                <a:latin typeface="system-ui"/>
              </a:rPr>
              <a:t>edificar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una</a:t>
            </a:r>
            <a:r>
              <a:rPr lang="en-US" b="0" i="0" u="none" strike="noStrike" dirty="0">
                <a:solidFill>
                  <a:srgbClr val="000000"/>
                </a:solidFill>
                <a:effectLst/>
                <a:latin typeface="system-ui"/>
              </a:rPr>
              <a:t> ciudad, y </a:t>
            </a:r>
            <a:r>
              <a:rPr lang="en-US" b="0" i="0" u="none" strike="noStrike" dirty="0" err="1">
                <a:solidFill>
                  <a:srgbClr val="000000"/>
                </a:solidFill>
                <a:effectLst/>
                <a:latin typeface="system-ui"/>
              </a:rPr>
              <a:t>una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torre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cuya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cúspide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llegue</a:t>
            </a:r>
            <a:r>
              <a:rPr lang="en-US" b="0" i="0" u="none" strike="noStrike" dirty="0">
                <a:solidFill>
                  <a:srgbClr val="000000"/>
                </a:solidFill>
                <a:effectLst/>
                <a:latin typeface="system-ui"/>
              </a:rPr>
              <a:t> hasta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cielo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Hagámonos</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renombre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si</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llegamos</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esparcirnos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toda</a:t>
            </a:r>
            <a:r>
              <a:rPr lang="en-US" b="0" i="0" u="none" strike="noStrike" dirty="0">
                <a:solidFill>
                  <a:srgbClr val="000000"/>
                </a:solidFill>
                <a:effectLst/>
                <a:latin typeface="system-ui"/>
              </a:rPr>
              <a:t> la tierra.»</a:t>
            </a:r>
          </a:p>
          <a:p>
            <a:pPr marL="158750" indent="0" algn="l">
              <a:buFontTx/>
              <a:buNone/>
            </a:pPr>
            <a:endParaRPr lang="en-US" b="0" i="0" u="none" strike="noStrike" dirty="0">
              <a:solidFill>
                <a:srgbClr val="000000"/>
              </a:solidFill>
              <a:effectLst/>
              <a:latin typeface="system-ui"/>
            </a:endParaRPr>
          </a:p>
          <a:p>
            <a:pPr marL="158750" indent="0" algn="l">
              <a:buFontTx/>
              <a:buNone/>
            </a:pPr>
            <a:r>
              <a:rPr lang="en-US" b="1" i="0" u="none" strike="noStrike" baseline="30000" dirty="0">
                <a:solidFill>
                  <a:srgbClr val="000000"/>
                </a:solidFill>
                <a:effectLst/>
                <a:latin typeface="system-ui"/>
              </a:rPr>
              <a:t>5 </a:t>
            </a:r>
            <a:r>
              <a:rPr lang="en-US" b="0" i="0" u="none" strike="noStrike" dirty="0">
                <a:solidFill>
                  <a:srgbClr val="000000"/>
                </a:solidFill>
                <a:effectLst/>
                <a:latin typeface="system-ui"/>
              </a:rPr>
              <a:t>Pero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descendió</a:t>
            </a:r>
            <a:r>
              <a:rPr lang="en-US" b="0" i="0" u="none" strike="noStrike" dirty="0">
                <a:solidFill>
                  <a:srgbClr val="000000"/>
                </a:solidFill>
                <a:effectLst/>
                <a:latin typeface="system-ui"/>
              </a:rPr>
              <a:t> para </a:t>
            </a:r>
            <a:r>
              <a:rPr lang="en-US" b="0" i="0" u="none" strike="noStrike" dirty="0" err="1">
                <a:solidFill>
                  <a:srgbClr val="000000"/>
                </a:solidFill>
                <a:effectLst/>
                <a:latin typeface="system-ui"/>
              </a:rPr>
              <a:t>ver</a:t>
            </a:r>
            <a:r>
              <a:rPr lang="en-US" b="0" i="0" u="none" strike="noStrike" dirty="0">
                <a:solidFill>
                  <a:srgbClr val="000000"/>
                </a:solidFill>
                <a:effectLst/>
                <a:latin typeface="system-ui"/>
              </a:rPr>
              <a:t> la ciudad y la </a:t>
            </a:r>
            <a:r>
              <a:rPr lang="en-US" b="0" i="0" u="none" strike="noStrike" dirty="0" err="1">
                <a:solidFill>
                  <a:srgbClr val="000000"/>
                </a:solidFill>
                <a:effectLst/>
                <a:latin typeface="system-ui"/>
              </a:rPr>
              <a:t>torre</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hijos</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hombres </a:t>
            </a:r>
            <a:r>
              <a:rPr lang="en-US" b="0" i="0" u="none" strike="noStrike" dirty="0" err="1">
                <a:solidFill>
                  <a:srgbClr val="000000"/>
                </a:solidFill>
                <a:effectLst/>
                <a:latin typeface="system-ui"/>
              </a:rPr>
              <a:t>estaban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edificando</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6 </a:t>
            </a:r>
            <a:r>
              <a:rPr lang="en-US" b="0" i="0" u="none" strike="noStrike" dirty="0">
                <a:solidFill>
                  <a:srgbClr val="000000"/>
                </a:solidFill>
                <a:effectLst/>
                <a:latin typeface="system-ui"/>
              </a:rPr>
              <a:t>y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«Esta </a:t>
            </a:r>
            <a:r>
              <a:rPr lang="en-US" b="0" i="0" u="none" strike="noStrike" dirty="0" err="1">
                <a:solidFill>
                  <a:srgbClr val="000000"/>
                </a:solidFill>
                <a:effectLst/>
                <a:latin typeface="system-ui"/>
              </a:rPr>
              <a:t>gente</a:t>
            </a:r>
            <a:r>
              <a:rPr lang="en-US" b="0" i="0" u="none" strike="noStrike" dirty="0">
                <a:solidFill>
                  <a:srgbClr val="000000"/>
                </a:solidFill>
                <a:effectLst/>
                <a:latin typeface="system-ui"/>
              </a:rPr>
              <a:t> es </a:t>
            </a:r>
            <a:r>
              <a:rPr lang="en-US" b="0" i="0" u="none" strike="noStrike" dirty="0" err="1">
                <a:solidFill>
                  <a:srgbClr val="000000"/>
                </a:solidFill>
                <a:effectLst/>
                <a:latin typeface="system-ui"/>
              </a:rPr>
              <a:t>una</a:t>
            </a:r>
            <a:r>
              <a:rPr lang="en-US" b="0" i="0" u="none" strike="noStrike" dirty="0">
                <a:solidFill>
                  <a:srgbClr val="000000"/>
                </a:solidFill>
                <a:effectLst/>
                <a:latin typeface="system-ui"/>
              </a:rPr>
              <a:t> sola, y </a:t>
            </a:r>
            <a:r>
              <a:rPr lang="en-US" b="0" i="0" u="none" strike="noStrike" dirty="0" err="1">
                <a:solidFill>
                  <a:srgbClr val="000000"/>
                </a:solidFill>
                <a:effectLst/>
                <a:latin typeface="system-ui"/>
              </a:rPr>
              <a:t>todos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tienen</a:t>
            </a:r>
            <a:r>
              <a:rPr lang="en-US" b="0" i="0" u="none" strike="noStrike" dirty="0">
                <a:solidFill>
                  <a:srgbClr val="000000"/>
                </a:solidFill>
                <a:effectLst/>
                <a:latin typeface="system-ui"/>
              </a:rPr>
              <a:t> un solo </a:t>
            </a:r>
            <a:r>
              <a:rPr lang="en-US" b="0" i="0" u="none" strike="noStrike" dirty="0" err="1">
                <a:solidFill>
                  <a:srgbClr val="000000"/>
                </a:solidFill>
                <a:effectLst/>
                <a:latin typeface="system-ui"/>
              </a:rPr>
              <a:t>lenguaje</a:t>
            </a:r>
            <a:r>
              <a:rPr lang="en-US" b="0" i="0" u="none" strike="noStrike" dirty="0">
                <a:solidFill>
                  <a:srgbClr val="000000"/>
                </a:solidFill>
                <a:effectLst/>
                <a:latin typeface="system-ui"/>
              </a:rPr>
              <a:t>. Ya </a:t>
            </a:r>
            <a:r>
              <a:rPr lang="en-US" b="0" i="0" u="none" strike="noStrike" dirty="0" err="1">
                <a:solidFill>
                  <a:srgbClr val="000000"/>
                </a:solidFill>
                <a:effectLst/>
                <a:latin typeface="system-ui"/>
              </a:rPr>
              <a:t>han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comenzado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obra</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ahora</a:t>
            </a:r>
            <a:r>
              <a:rPr lang="en-US" b="0" i="0" u="none" strike="noStrike" dirty="0">
                <a:solidFill>
                  <a:srgbClr val="000000"/>
                </a:solidFill>
                <a:effectLst/>
                <a:latin typeface="system-ui"/>
              </a:rPr>
              <a:t> nada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hará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desistir</a:t>
            </a:r>
            <a:r>
              <a:rPr lang="en-US" b="0" i="0" u="none" strike="noStrike" dirty="0">
                <a:solidFill>
                  <a:srgbClr val="000000"/>
                </a:solidFill>
                <a:effectLst/>
                <a:latin typeface="system-ui"/>
              </a:rPr>
              <a:t> de lo que </a:t>
            </a:r>
            <a:r>
              <a:rPr lang="en-US" b="0" i="0" u="none" strike="noStrike" dirty="0" err="1">
                <a:solidFill>
                  <a:srgbClr val="000000"/>
                </a:solidFill>
                <a:effectLst/>
                <a:latin typeface="system-ui"/>
              </a:rPr>
              <a:t>han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pensado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hacer</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7 </a:t>
            </a:r>
            <a:r>
              <a:rPr lang="en-US" b="0" i="0" u="none" strike="noStrike" dirty="0" err="1">
                <a:solidFill>
                  <a:srgbClr val="000000"/>
                </a:solidFill>
                <a:effectLst/>
                <a:latin typeface="system-ui"/>
              </a:rPr>
              <a:t>Así</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descendamos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allá</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confundamos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lengua, para que </a:t>
            </a:r>
            <a:r>
              <a:rPr lang="en-US" b="0" i="0" u="none" strike="noStrike" dirty="0" err="1">
                <a:solidFill>
                  <a:srgbClr val="000000"/>
                </a:solidFill>
                <a:effectLst/>
                <a:latin typeface="system-ui"/>
              </a:rPr>
              <a:t>ninguno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entienda</a:t>
            </a:r>
            <a:r>
              <a:rPr lang="en-US" b="0" i="0" u="none" strike="noStrike" dirty="0">
                <a:solidFill>
                  <a:srgbClr val="000000"/>
                </a:solidFill>
                <a:effectLst/>
                <a:latin typeface="system-ui"/>
              </a:rPr>
              <a:t> la lengua de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compañero</a:t>
            </a:r>
            <a:r>
              <a:rPr lang="en-US" b="0" i="0" u="none" strike="noStrike" dirty="0">
                <a:solidFill>
                  <a:srgbClr val="000000"/>
                </a:solidFill>
                <a:effectLst/>
                <a:latin typeface="system-ui"/>
              </a:rPr>
              <a:t>.»</a:t>
            </a:r>
          </a:p>
          <a:p>
            <a:pPr marL="158750" indent="0" algn="l">
              <a:buFontTx/>
              <a:buNone/>
            </a:pPr>
            <a:endParaRPr lang="en-US" b="0" i="0" u="none" strike="noStrike" dirty="0">
              <a:solidFill>
                <a:srgbClr val="000000"/>
              </a:solidFill>
              <a:effectLst/>
              <a:latin typeface="system-ui"/>
            </a:endParaRPr>
          </a:p>
          <a:p>
            <a:pPr marL="158750" indent="0" algn="l">
              <a:buFontTx/>
              <a:buNone/>
            </a:pPr>
            <a:r>
              <a:rPr lang="en-US" b="1" i="0" u="none" strike="noStrike" baseline="30000" dirty="0">
                <a:solidFill>
                  <a:srgbClr val="000000"/>
                </a:solidFill>
                <a:effectLst/>
                <a:latin typeface="system-ui"/>
              </a:rPr>
              <a:t>8 </a:t>
            </a:r>
            <a:r>
              <a:rPr lang="en-US" b="0" i="0" u="none" strike="noStrike" dirty="0" err="1">
                <a:solidFill>
                  <a:srgbClr val="000000"/>
                </a:solidFill>
                <a:effectLst/>
                <a:latin typeface="system-ui"/>
              </a:rPr>
              <a:t>Así</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fue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como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esparció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toda</a:t>
            </a:r>
            <a:r>
              <a:rPr lang="en-US" b="0" i="0" u="none" strike="noStrike" dirty="0">
                <a:solidFill>
                  <a:srgbClr val="000000"/>
                </a:solidFill>
                <a:effectLst/>
                <a:latin typeface="system-ui"/>
              </a:rPr>
              <a:t> la tierra, y </a:t>
            </a:r>
            <a:r>
              <a:rPr lang="en-US" b="0" i="0" u="none" strike="noStrike" dirty="0" err="1">
                <a:solidFill>
                  <a:srgbClr val="000000"/>
                </a:solidFill>
                <a:effectLst/>
                <a:latin typeface="system-ui"/>
              </a:rPr>
              <a:t>como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dejaron</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edificar</a:t>
            </a:r>
            <a:r>
              <a:rPr lang="en-US" b="0" i="0" u="none" strike="noStrike" dirty="0">
                <a:solidFill>
                  <a:srgbClr val="000000"/>
                </a:solidFill>
                <a:effectLst/>
                <a:latin typeface="system-ui"/>
              </a:rPr>
              <a:t> la ciudad. </a:t>
            </a:r>
            <a:r>
              <a:rPr lang="en-US" b="1" i="0" u="none" strike="noStrike" baseline="30000" dirty="0">
                <a:solidFill>
                  <a:srgbClr val="000000"/>
                </a:solidFill>
                <a:effectLst/>
                <a:latin typeface="system-ui"/>
              </a:rPr>
              <a:t>9 </a:t>
            </a:r>
            <a:r>
              <a:rPr lang="en-US" b="0" i="0" u="none" strike="noStrike" dirty="0">
                <a:solidFill>
                  <a:srgbClr val="000000"/>
                </a:solidFill>
                <a:effectLst/>
                <a:latin typeface="system-ui"/>
              </a:rPr>
              <a:t>Por </a:t>
            </a:r>
            <a:r>
              <a:rPr lang="en-US" b="0" i="0" u="none" strike="noStrike" dirty="0" err="1">
                <a:solidFill>
                  <a:srgbClr val="000000"/>
                </a:solidFill>
                <a:effectLst/>
                <a:latin typeface="system-ui"/>
              </a:rPr>
              <a:t>eso</a:t>
            </a:r>
            <a:r>
              <a:rPr lang="en-US" b="0" i="0" u="none" strike="noStrike" dirty="0">
                <a:solidFill>
                  <a:srgbClr val="000000"/>
                </a:solidFill>
                <a:effectLst/>
                <a:latin typeface="system-ui"/>
              </a:rPr>
              <a:t> la ciudad se </a:t>
            </a:r>
            <a:r>
              <a:rPr lang="en-US" b="0" i="0" u="none" strike="noStrike" dirty="0" err="1">
                <a:solidFill>
                  <a:srgbClr val="000000"/>
                </a:solidFill>
                <a:effectLst/>
                <a:latin typeface="system-ui"/>
              </a:rPr>
              <a:t>llamó</a:t>
            </a:r>
            <a:r>
              <a:rPr lang="en-US" b="0" i="0" u="none" strike="noStrike" dirty="0">
                <a:solidFill>
                  <a:srgbClr val="000000"/>
                </a:solidFill>
                <a:effectLst/>
                <a:latin typeface="system-ui"/>
              </a:rPr>
              <a:t> Babel, </a:t>
            </a:r>
            <a:r>
              <a:rPr lang="en-US" b="0" i="0" u="none" strike="noStrike" dirty="0" err="1">
                <a:solidFill>
                  <a:srgbClr val="000000"/>
                </a:solidFill>
                <a:effectLst/>
                <a:latin typeface="system-ui"/>
              </a:rPr>
              <a:t>porque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allí</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confundió</a:t>
            </a:r>
            <a:r>
              <a:rPr lang="en-US" b="0" i="0" u="none" strike="noStrike" baseline="30000" dirty="0">
                <a:solidFill>
                  <a:srgbClr val="000000"/>
                </a:solidFill>
                <a:effectLst/>
                <a:latin typeface="system-ui"/>
              </a:rPr>
              <a:t>[</a:t>
            </a:r>
            <a:r>
              <a:rPr lang="en-US" b="0" i="0" u="none" strike="noStrike" baseline="30000" dirty="0">
                <a:solidFill>
                  <a:srgbClr val="517E90"/>
                </a:solidFill>
                <a:effectLst/>
                <a:latin typeface="system-ui"/>
                <a:hlinkClick r:id="rId3" tooltip="See footnote a"/>
              </a:rPr>
              <a:t>a</a:t>
            </a:r>
            <a:r>
              <a:rPr lang="en-US" b="0" i="0" u="none" strike="noStrike" baseline="30000" dirty="0">
                <a:solidFill>
                  <a:srgbClr val="000000"/>
                </a:solidFill>
                <a:effectLst/>
                <a:latin typeface="system-ui"/>
              </a:rPr>
              <a:t>]</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lenguaje</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toda</a:t>
            </a:r>
            <a:r>
              <a:rPr lang="en-US" b="0" i="0" u="none" strike="noStrike" dirty="0">
                <a:solidFill>
                  <a:srgbClr val="000000"/>
                </a:solidFill>
                <a:effectLst/>
                <a:latin typeface="system-ui"/>
              </a:rPr>
              <a:t> la tierra, y </a:t>
            </a:r>
            <a:r>
              <a:rPr lang="en-US" b="0" i="0" u="none" strike="noStrike" dirty="0" err="1">
                <a:solidFill>
                  <a:srgbClr val="000000"/>
                </a:solidFill>
                <a:effectLst/>
                <a:latin typeface="system-ui"/>
              </a:rPr>
              <a:t>desde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allí</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esparció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toda</a:t>
            </a:r>
            <a:r>
              <a:rPr lang="en-US" b="0" i="0" u="none" strike="noStrike" dirty="0">
                <a:solidFill>
                  <a:srgbClr val="000000"/>
                </a:solidFill>
                <a:effectLst/>
                <a:latin typeface="system-ui"/>
              </a:rPr>
              <a:t> la </a:t>
            </a:r>
            <a:r>
              <a:rPr lang="en-US" b="0" i="0" u="none" strike="noStrike" dirty="0" err="1">
                <a:solidFill>
                  <a:srgbClr val="000000"/>
                </a:solidFill>
                <a:effectLst/>
                <a:latin typeface="system-ui"/>
              </a:rPr>
              <a:t>superficie</a:t>
            </a:r>
            <a:r>
              <a:rPr lang="en-US" b="0" i="0" u="none" strike="noStrike" dirty="0">
                <a:solidFill>
                  <a:srgbClr val="000000"/>
                </a:solidFill>
                <a:effectLst/>
                <a:latin typeface="system-ui"/>
              </a:rPr>
              <a:t> de la tierra.</a:t>
            </a:r>
          </a:p>
          <a:p>
            <a:pPr marL="615950" lvl="0" indent="0" algn="l" rtl="0">
              <a:spcBef>
                <a:spcPts val="0"/>
              </a:spcBef>
              <a:spcAft>
                <a:spcPts val="0"/>
              </a:spcAft>
              <a:buClr>
                <a:schemeClr val="dk1"/>
              </a:buClr>
              <a:buSzPts val="1100"/>
              <a:buFontTx/>
              <a:buNone/>
            </a:pPr>
            <a:endParaRPr lang="en-US" dirty="0"/>
          </a:p>
        </p:txBody>
      </p:sp>
      <p:sp>
        <p:nvSpPr>
          <p:cNvPr id="192" name="Google Shape;192;p8:notes">
            <a:extLst>
              <a:ext uri="{FF2B5EF4-FFF2-40B4-BE49-F238E27FC236}">
                <a16:creationId xmlns:a16="http://schemas.microsoft.com/office/drawing/2014/main" id="{5CFAC7D2-AC98-2CF7-4C48-A40B2219B3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843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1121-962D-00D5-6BCC-19C061240DC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19C382B-7208-6604-D61D-08A337964D8F}"/>
              </a:ext>
            </a:extLst>
          </p:cNvPr>
          <p:cNvSpPr>
            <a:spLocks noGrp="1"/>
          </p:cNvSpPr>
          <p:nvPr>
            <p:ph type="subTitle" idx="1"/>
          </p:nvPr>
        </p:nvSpPr>
        <p:spPr/>
        <p:txBody>
          <a:bodyPr/>
          <a:lstStyle/>
          <a:p>
            <a:endParaRPr lang="en-US"/>
          </a:p>
        </p:txBody>
      </p:sp>
      <p:pic>
        <p:nvPicPr>
          <p:cNvPr id="5" name="Picture 4" descr="A book open with a tree in the background&#10;&#10;Description automatically generated with low confidence">
            <a:extLst>
              <a:ext uri="{FF2B5EF4-FFF2-40B4-BE49-F238E27FC236}">
                <a16:creationId xmlns:a16="http://schemas.microsoft.com/office/drawing/2014/main" id="{1584A4E7-715D-F1D2-71BF-82385EE7F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205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94744"/>
            <a:ext cx="8632704"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endParaRPr lang="en-US"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Quiénes</a:t>
            </a:r>
            <a:r>
              <a:rPr lang="en-US" sz="3600" b="1" dirty="0">
                <a:solidFill>
                  <a:schemeClr val="dk1"/>
                </a:solidFill>
                <a:latin typeface="Lato"/>
                <a:ea typeface="Lato"/>
                <a:cs typeface="Lato"/>
                <a:sym typeface="Lato"/>
              </a:rPr>
              <a:t> son </a:t>
            </a:r>
            <a:r>
              <a:rPr lang="en-US" sz="3600" b="1" dirty="0" err="1">
                <a:solidFill>
                  <a:schemeClr val="dk1"/>
                </a:solidFill>
                <a:latin typeface="Lato"/>
                <a:ea typeface="Lato"/>
                <a:cs typeface="Lato"/>
                <a:sym typeface="Lato"/>
              </a:rPr>
              <a:t>los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personajes</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97047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1" y="466248"/>
            <a:ext cx="8518403"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2677616"/>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de esta historia? </a:t>
            </a:r>
          </a:p>
          <a:p>
            <a:pPr>
              <a:spcBef>
                <a:spcPts val="600"/>
              </a:spcBef>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683882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1" y="466248"/>
            <a:ext cx="8404103"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9760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3755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824164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4898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392414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8898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Cuál</a:t>
            </a:r>
            <a:r>
              <a:rPr lang="en-US" sz="3600" dirty="0">
                <a:solidFill>
                  <a:schemeClr val="dk1"/>
                </a:solidFill>
                <a:latin typeface="Lato"/>
                <a:ea typeface="Lato"/>
                <a:cs typeface="Lato"/>
                <a:sym typeface="Lato"/>
              </a:rPr>
              <a:t> es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problema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¿Se </a:t>
            </a:r>
            <a:r>
              <a:rPr lang="en-US" sz="3600" b="1" dirty="0" err="1">
                <a:solidFill>
                  <a:schemeClr val="dk1"/>
                </a:solidFill>
                <a:latin typeface="Lato"/>
                <a:ea typeface="Lato"/>
                <a:cs typeface="Lato"/>
                <a:sym typeface="Lato"/>
              </a:rPr>
              <a:t>resuelve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840495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2ac1ba269cb_0_35"/>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Consolidar</a:t>
            </a:r>
            <a:endParaRPr sz="6000">
              <a:solidFill>
                <a:srgbClr val="009444"/>
              </a:solidFill>
              <a:latin typeface="Lato"/>
              <a:ea typeface="Lato"/>
              <a:cs typeface="Lato"/>
              <a:sym typeface="Lato"/>
            </a:endParaRPr>
          </a:p>
        </p:txBody>
      </p:sp>
      <p:cxnSp>
        <p:nvCxnSpPr>
          <p:cNvPr id="376" name="Google Shape;376;g2ac1ba269cb_0_35"/>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77" name="Google Shape;377;g2ac1ba269cb_0_35"/>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dirty="0" err="1">
                <a:solidFill>
                  <a:schemeClr val="dk1"/>
                </a:solidFill>
                <a:latin typeface="Lato"/>
                <a:ea typeface="Lato"/>
                <a:cs typeface="Lato"/>
                <a:sym typeface="Lato"/>
              </a:rPr>
              <a:t>Génesis</a:t>
            </a:r>
            <a:r>
              <a:rPr lang="en-US" sz="3888" dirty="0">
                <a:solidFill>
                  <a:schemeClr val="dk1"/>
                </a:solidFill>
                <a:latin typeface="Lato"/>
                <a:ea typeface="Lato"/>
                <a:cs typeface="Lato"/>
                <a:sym typeface="Lato"/>
              </a:rPr>
              <a:t> 11:1-9</a:t>
            </a:r>
            <a:endParaRPr sz="4800" dirty="0">
              <a:solidFill>
                <a:schemeClr val="dk1"/>
              </a:solidFill>
              <a:latin typeface="Lato"/>
              <a:ea typeface="Lato"/>
              <a:cs typeface="Lato"/>
              <a:sym typeface="Lato"/>
            </a:endParaRPr>
          </a:p>
        </p:txBody>
      </p:sp>
      <p:sp>
        <p:nvSpPr>
          <p:cNvPr id="379" name="Google Shape;379;g2ac1ba269cb_0_35"/>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0" name="Google Shape;380;g2ac1ba269cb_0_3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81" name="Google Shape;381;g2ac1ba269cb_0_35"/>
          <p:cNvPicPr preferRelativeResize="0"/>
          <p:nvPr/>
        </p:nvPicPr>
        <p:blipFill rotWithShape="1">
          <a:blip r:embed="rId4">
            <a:alphaModFix/>
          </a:blip>
          <a:srcRect l="4044" r="4044"/>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82" name="Google Shape;382;g2ac1ba269cb_0_3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80939" y="166332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187486" y="2828856"/>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punto principal de </a:t>
            </a:r>
          </a:p>
          <a:p>
            <a:pPr marL="0" marR="0" lvl="0" indent="0" algn="l" rtl="0">
              <a:spcBef>
                <a:spcPts val="0"/>
              </a:spcBef>
              <a:spcAft>
                <a:spcPts val="0"/>
              </a:spcAft>
              <a:buNone/>
            </a:pP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80939" y="1730335"/>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206536" y="2810942"/>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2.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pecado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endParaRPr lang="en-US" sz="3600" b="1" dirty="0">
              <a:solidFill>
                <a:schemeClr val="dk1"/>
              </a:solidFill>
              <a:latin typeface="Lato"/>
              <a:ea typeface="Lato"/>
              <a:cs typeface="Lato"/>
              <a:sym typeface="Lato"/>
            </a:endParaRPr>
          </a:p>
          <a:p>
            <a:r>
              <a:rPr lang="en-US" sz="3600" b="1" dirty="0">
                <a:solidFill>
                  <a:schemeClr val="dk1"/>
                </a:solidFill>
                <a:latin typeface="Lato"/>
                <a:ea typeface="Lato"/>
                <a:cs typeface="Lato"/>
                <a:sym typeface="Lato"/>
              </a:rPr>
              <a:t>     y </a:t>
            </a:r>
            <a:r>
              <a:rPr lang="en-US" sz="3600" b="1" dirty="0" err="1">
                <a:solidFill>
                  <a:schemeClr val="dk1"/>
                </a:solidFill>
                <a:latin typeface="Lato"/>
                <a:ea typeface="Lato"/>
                <a:cs typeface="Lato"/>
                <a:sym typeface="Lato"/>
              </a:rPr>
              <a:t>confieso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mi </a:t>
            </a:r>
            <a:r>
              <a:rPr lang="en-US" sz="3600" b="1" dirty="0" err="1">
                <a:solidFill>
                  <a:schemeClr val="dk1"/>
                </a:solidFill>
                <a:latin typeface="Lato"/>
                <a:ea typeface="Lato"/>
                <a:cs typeface="Lato"/>
                <a:sym typeface="Lato"/>
              </a:rPr>
              <a:t>vida</a:t>
            </a:r>
            <a:r>
              <a:rPr lang="en-US" sz="3600" b="1" dirty="0">
                <a:solidFill>
                  <a:schemeClr val="dk1"/>
                </a:solidFill>
                <a:latin typeface="Lato"/>
                <a:ea typeface="Lato"/>
                <a:cs typeface="Lato"/>
                <a:sym typeface="Lato"/>
              </a:rPr>
              <a:t>?</a:t>
            </a:r>
          </a:p>
          <a:p>
            <a:pPr marL="0" marR="0" lvl="0" indent="0" algn="l" rtl="0">
              <a:spcBef>
                <a:spcPts val="0"/>
              </a:spcBef>
              <a:spcAft>
                <a:spcPts val="0"/>
              </a:spcAft>
              <a:buNone/>
            </a:pP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a:extLst>
              <a:ext uri="{FF2B5EF4-FFF2-40B4-BE49-F238E27FC236}">
                <a16:creationId xmlns:a16="http://schemas.microsoft.com/office/drawing/2014/main" id="{A668FA56-6068-D0CC-9D0E-FF17BBD8915A}"/>
              </a:ext>
            </a:extLst>
          </p:cNvPr>
          <p:cNvPicPr preferRelativeResize="0"/>
          <p:nvPr/>
        </p:nvPicPr>
        <p:blipFill rotWithShape="1">
          <a:blip r:embed="rId4">
            <a:alphaModFix/>
          </a:blip>
          <a:srcRect/>
          <a:stretch/>
        </p:blipFill>
        <p:spPr>
          <a:xfrm>
            <a:off x="9544029" y="4720171"/>
            <a:ext cx="1490713" cy="1262317"/>
          </a:xfrm>
          <a:prstGeom prst="rect">
            <a:avLst/>
          </a:prstGeom>
          <a:noFill/>
          <a:ln>
            <a:noFill/>
          </a:ln>
        </p:spPr>
      </p:pic>
    </p:spTree>
    <p:extLst>
      <p:ext uri="{BB962C8B-B14F-4D97-AF65-F5344CB8AC3E}">
        <p14:creationId xmlns:p14="http://schemas.microsoft.com/office/powerpoint/2010/main" val="379894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75389" y="178109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200986" y="2609384"/>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3.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versos y palabras de</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amor de Dios</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hacia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a:extLst>
              <a:ext uri="{FF2B5EF4-FFF2-40B4-BE49-F238E27FC236}">
                <a16:creationId xmlns:a16="http://schemas.microsoft.com/office/drawing/2014/main" id="{7B9C62A8-3FE6-9F21-74AB-CEBF8E61C74B}"/>
              </a:ext>
            </a:extLst>
          </p:cNvPr>
          <p:cNvPicPr preferRelativeResize="0"/>
          <p:nvPr/>
        </p:nvPicPr>
        <p:blipFill rotWithShape="1">
          <a:blip r:embed="rId4">
            <a:alphaModFix/>
          </a:blip>
          <a:srcRect/>
          <a:stretch/>
        </p:blipFill>
        <p:spPr>
          <a:xfrm>
            <a:off x="9617030" y="4683093"/>
            <a:ext cx="1016456" cy="1031081"/>
          </a:xfrm>
          <a:prstGeom prst="rect">
            <a:avLst/>
          </a:prstGeom>
          <a:noFill/>
          <a:ln>
            <a:noFill/>
          </a:ln>
        </p:spPr>
      </p:pic>
    </p:spTree>
    <p:extLst>
      <p:ext uri="{BB962C8B-B14F-4D97-AF65-F5344CB8AC3E}">
        <p14:creationId xmlns:p14="http://schemas.microsoft.com/office/powerpoint/2010/main" val="194667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3587100" y="1670985"/>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5</a:t>
            </a:r>
            <a:endParaRPr sz="6000" b="0" i="0" u="none" strike="noStrike" cap="none" dirty="0">
              <a:solidFill>
                <a:srgbClr val="009444"/>
              </a:solidFill>
              <a:latin typeface="Lato"/>
              <a:ea typeface="Lato"/>
              <a:cs typeface="Lato"/>
              <a:sym typeface="Lato"/>
            </a:endParaRPr>
          </a:p>
        </p:txBody>
      </p:sp>
      <p:cxnSp>
        <p:nvCxnSpPr>
          <p:cNvPr id="98" name="Google Shape;98;p2"/>
          <p:cNvCxnSpPr/>
          <p:nvPr/>
        </p:nvCxnSpPr>
        <p:spPr>
          <a:xfrm>
            <a:off x="3479608" y="31348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3604300" y="3547803"/>
            <a:ext cx="77721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La Torre de Babel</a:t>
            </a:r>
            <a:endParaRPr sz="3888" dirty="0">
              <a:solidFill>
                <a:schemeClr val="dk1"/>
              </a:solidFill>
              <a:latin typeface="Lato"/>
              <a:ea typeface="Lato"/>
              <a:cs typeface="Lato"/>
              <a:sym typeface="Lato"/>
            </a:endParaRPr>
          </a:p>
        </p:txBody>
      </p:sp>
      <p:sp>
        <p:nvSpPr>
          <p:cNvPr id="100" name="Google Shape;100;p2"/>
          <p:cNvSpPr txBox="1"/>
          <p:nvPr/>
        </p:nvSpPr>
        <p:spPr>
          <a:xfrm>
            <a:off x="3587100" y="4443867"/>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b="0" i="0" u="none" strike="noStrike" cap="none" dirty="0" err="1">
                <a:solidFill>
                  <a:schemeClr val="dk1"/>
                </a:solidFill>
                <a:latin typeface="Lato"/>
                <a:ea typeface="Lato"/>
                <a:cs typeface="Lato"/>
                <a:sym typeface="Lato"/>
              </a:rPr>
              <a:t>Génesis</a:t>
            </a:r>
            <a:r>
              <a:rPr lang="en-US" sz="3888" b="0" i="0" u="none" strike="noStrike" cap="none" dirty="0">
                <a:solidFill>
                  <a:schemeClr val="dk1"/>
                </a:solidFill>
                <a:latin typeface="Lato"/>
                <a:ea typeface="Lato"/>
                <a:cs typeface="Lato"/>
                <a:sym typeface="Lato"/>
              </a:rPr>
              <a:t> </a:t>
            </a:r>
            <a:r>
              <a:rPr lang="en-US" sz="3888" dirty="0">
                <a:solidFill>
                  <a:schemeClr val="dk1"/>
                </a:solidFill>
                <a:latin typeface="Lato"/>
                <a:ea typeface="Lato"/>
                <a:cs typeface="Lato"/>
                <a:sym typeface="Lato"/>
              </a:rPr>
              <a:t>11:1-9</a:t>
            </a:r>
            <a:endParaRPr sz="4800" b="0" i="0" u="none" strike="noStrike" cap="none" dirty="0">
              <a:solidFill>
                <a:schemeClr val="dk1"/>
              </a:solidFill>
              <a:latin typeface="Lato"/>
              <a:ea typeface="Lato"/>
              <a:cs typeface="Lato"/>
              <a:sym typeface="Lato"/>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80939" y="1819781"/>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0" y="1804786"/>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4.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pediré</a:t>
            </a:r>
            <a:r>
              <a:rPr lang="en-US" sz="3600" b="1" dirty="0">
                <a:solidFill>
                  <a:schemeClr val="dk1"/>
                </a:solidFill>
                <a:latin typeface="Lato"/>
                <a:ea typeface="Lato"/>
                <a:cs typeface="Lato"/>
                <a:sym typeface="Lato"/>
              </a:rPr>
              <a:t> que Dios </a:t>
            </a:r>
            <a:r>
              <a:rPr lang="en-US" sz="3600" b="1" dirty="0" err="1">
                <a:solidFill>
                  <a:schemeClr val="dk1"/>
                </a:solidFill>
                <a:latin typeface="Lato"/>
                <a:ea typeface="Lato"/>
                <a:cs typeface="Lato"/>
                <a:sym typeface="Lato"/>
              </a:rPr>
              <a:t>obre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 para </a:t>
            </a:r>
            <a:r>
              <a:rPr lang="en-US" sz="3600" b="1" dirty="0" err="1">
                <a:solidFill>
                  <a:schemeClr val="dk1"/>
                </a:solidFill>
                <a:latin typeface="Lato"/>
                <a:ea typeface="Lato"/>
                <a:cs typeface="Lato"/>
                <a:sym typeface="Lato"/>
              </a:rPr>
              <a:t>poner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práctica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su</a:t>
            </a:r>
            <a:r>
              <a:rPr lang="en-US" sz="3600" b="1" dirty="0">
                <a:solidFill>
                  <a:schemeClr val="dk1"/>
                </a:solidFill>
                <a:latin typeface="Lato"/>
                <a:ea typeface="Lato"/>
                <a:cs typeface="Lato"/>
                <a:sym typeface="Lato"/>
              </a:rPr>
              <a:t> Palabra?</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56813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Utilizar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11:1-9</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Practicar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cómo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contar</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historia</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11:1-9 con un </a:t>
              </a:r>
              <a:r>
                <a:rPr lang="en-US" sz="2800" dirty="0" err="1">
                  <a:solidFill>
                    <a:schemeClr val="lt1"/>
                  </a:solidFill>
                  <a:latin typeface="Lato"/>
                  <a:ea typeface="Lato"/>
                  <a:cs typeface="Lato"/>
                  <a:sym typeface="Lato"/>
                </a:rPr>
                <a:t>compañero</a:t>
              </a:r>
              <a:r>
                <a:rPr lang="en-US" sz="2800" dirty="0">
                  <a:solidFill>
                    <a:schemeClr val="lt1"/>
                  </a:solidFill>
                  <a:latin typeface="Lato"/>
                  <a:ea typeface="Lato"/>
                  <a:cs typeface="Lato"/>
                  <a:sym typeface="Lato"/>
                </a:rPr>
                <a:t>. </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Identificar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los</a:t>
              </a:r>
              <a:r>
                <a:rPr lang="en-US" sz="2800" dirty="0">
                  <a:solidFill>
                    <a:schemeClr val="tx1"/>
                  </a:solidFill>
                  <a:latin typeface="Lato"/>
                  <a:ea typeface="Lato"/>
                  <a:cs typeface="Lato"/>
                  <a:sym typeface="Lato"/>
                </a:rPr>
                <a:t> cuatro pasos del Proyecto final.</a:t>
              </a:r>
              <a:endParaRPr sz="2800" dirty="0">
                <a:solidFill>
                  <a:schemeClr val="tx1"/>
                </a:solidFill>
                <a:latin typeface="Lato"/>
                <a:ea typeface="Lato"/>
                <a:cs typeface="Lato"/>
                <a:sym typeface="Lato"/>
              </a:endParaRPr>
            </a:p>
          </p:txBody>
        </p:sp>
      </p:grpSp>
    </p:spTree>
    <p:extLst>
      <p:ext uri="{BB962C8B-B14F-4D97-AF65-F5344CB8AC3E}">
        <p14:creationId xmlns:p14="http://schemas.microsoft.com/office/powerpoint/2010/main" val="1271652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p:cNvGrpSpPr/>
        <p:nvPr/>
      </p:nvGrpSpPr>
      <p:grpSpPr>
        <a:xfrm>
          <a:off x="0" y="0"/>
          <a:ext cx="0" cy="0"/>
          <a:chOff x="0" y="0"/>
          <a:chExt cx="0" cy="0"/>
        </a:xfrm>
      </p:grpSpPr>
      <p:sp>
        <p:nvSpPr>
          <p:cNvPr id="498" name="Google Shape;498;p30"/>
          <p:cNvSpPr txBox="1"/>
          <p:nvPr/>
        </p:nvSpPr>
        <p:spPr>
          <a:xfrm>
            <a:off x="2270873" y="1124721"/>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El Proyecto Final</a:t>
            </a:r>
            <a:endParaRPr sz="6000" b="0" i="0" u="none" strike="noStrike" cap="none" dirty="0">
              <a:solidFill>
                <a:srgbClr val="009444"/>
              </a:solidFill>
              <a:latin typeface="Lato"/>
              <a:ea typeface="Lato"/>
              <a:cs typeface="Lato"/>
              <a:sym typeface="Lato"/>
            </a:endParaRPr>
          </a:p>
        </p:txBody>
      </p:sp>
      <p:cxnSp>
        <p:nvCxnSpPr>
          <p:cNvPr id="499" name="Google Shape;499;p30"/>
          <p:cNvCxnSpPr/>
          <p:nvPr/>
        </p:nvCxnSpPr>
        <p:spPr>
          <a:xfrm>
            <a:off x="2270873" y="230354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01" name="Google Shape;50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05" name="Google Shape;505;p30"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2" name="Picture 1" descr="A black cross and open book&#10;&#10;Description automatically generated">
            <a:extLst>
              <a:ext uri="{FF2B5EF4-FFF2-40B4-BE49-F238E27FC236}">
                <a16:creationId xmlns:a16="http://schemas.microsoft.com/office/drawing/2014/main" id="{0C762B6D-96F3-AE87-0950-ACE7C53D9BCB}"/>
              </a:ext>
            </a:extLst>
          </p:cNvPr>
          <p:cNvPicPr>
            <a:picLocks noChangeAspect="1"/>
          </p:cNvPicPr>
          <p:nvPr/>
        </p:nvPicPr>
        <p:blipFill>
          <a:blip r:embed="rId4"/>
          <a:stretch>
            <a:fillRect/>
          </a:stretch>
        </p:blipFill>
        <p:spPr>
          <a:xfrm>
            <a:off x="3358986" y="3547065"/>
            <a:ext cx="3162300" cy="2120900"/>
          </a:xfrm>
          <a:prstGeom prst="rect">
            <a:avLst/>
          </a:prstGeom>
        </p:spPr>
      </p:pic>
      <p:pic>
        <p:nvPicPr>
          <p:cNvPr id="3" name="Picture 2" descr="A hand holding a pen&#10;&#10;Description automatically generated">
            <a:extLst>
              <a:ext uri="{FF2B5EF4-FFF2-40B4-BE49-F238E27FC236}">
                <a16:creationId xmlns:a16="http://schemas.microsoft.com/office/drawing/2014/main" id="{278229BE-AD7E-C511-F78C-18E8969BA237}"/>
              </a:ext>
            </a:extLst>
          </p:cNvPr>
          <p:cNvPicPr>
            <a:picLocks noChangeAspect="1"/>
          </p:cNvPicPr>
          <p:nvPr/>
        </p:nvPicPr>
        <p:blipFill>
          <a:blip r:embed="rId5"/>
          <a:stretch>
            <a:fillRect/>
          </a:stretch>
        </p:blipFill>
        <p:spPr>
          <a:xfrm>
            <a:off x="6779500" y="3138057"/>
            <a:ext cx="2795732" cy="252990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a:extLst>
            <a:ext uri="{FF2B5EF4-FFF2-40B4-BE49-F238E27FC236}">
              <a16:creationId xmlns:a16="http://schemas.microsoft.com/office/drawing/2014/main" id="{C8D0F683-924D-1E44-4616-DE5E7E9F30BB}"/>
            </a:ext>
          </a:extLst>
        </p:cNvPr>
        <p:cNvGrpSpPr/>
        <p:nvPr/>
      </p:nvGrpSpPr>
      <p:grpSpPr>
        <a:xfrm>
          <a:off x="0" y="0"/>
          <a:ext cx="0" cy="0"/>
          <a:chOff x="0" y="0"/>
          <a:chExt cx="0" cy="0"/>
        </a:xfrm>
      </p:grpSpPr>
      <p:sp>
        <p:nvSpPr>
          <p:cNvPr id="501" name="Google Shape;501;p30">
            <a:extLst>
              <a:ext uri="{FF2B5EF4-FFF2-40B4-BE49-F238E27FC236}">
                <a16:creationId xmlns:a16="http://schemas.microsoft.com/office/drawing/2014/main" id="{C0F0A52F-B539-117D-7DDB-D43209F71971}"/>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A white paper with black text&#10;&#10;AI-generated content may be incorrect.">
            <a:extLst>
              <a:ext uri="{FF2B5EF4-FFF2-40B4-BE49-F238E27FC236}">
                <a16:creationId xmlns:a16="http://schemas.microsoft.com/office/drawing/2014/main" id="{B2EA26D3-074B-4987-E044-933C93445084}"/>
              </a:ext>
            </a:extLst>
          </p:cNvPr>
          <p:cNvPicPr>
            <a:picLocks noChangeAspect="1"/>
          </p:cNvPicPr>
          <p:nvPr/>
        </p:nvPicPr>
        <p:blipFill>
          <a:blip r:embed="rId3"/>
          <a:stretch>
            <a:fillRect/>
          </a:stretch>
        </p:blipFill>
        <p:spPr>
          <a:xfrm>
            <a:off x="124978" y="701675"/>
            <a:ext cx="12067022" cy="5454650"/>
          </a:xfrm>
          <a:prstGeom prst="rect">
            <a:avLst/>
          </a:prstGeom>
        </p:spPr>
      </p:pic>
    </p:spTree>
    <p:extLst>
      <p:ext uri="{BB962C8B-B14F-4D97-AF65-F5344CB8AC3E}">
        <p14:creationId xmlns:p14="http://schemas.microsoft.com/office/powerpoint/2010/main" val="2221968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a:extLst>
            <a:ext uri="{FF2B5EF4-FFF2-40B4-BE49-F238E27FC236}">
              <a16:creationId xmlns:a16="http://schemas.microsoft.com/office/drawing/2014/main" id="{A110511B-31B6-CE6C-8AE5-4F952404AC52}"/>
            </a:ext>
          </a:extLst>
        </p:cNvPr>
        <p:cNvGrpSpPr/>
        <p:nvPr/>
      </p:nvGrpSpPr>
      <p:grpSpPr>
        <a:xfrm>
          <a:off x="0" y="0"/>
          <a:ext cx="0" cy="0"/>
          <a:chOff x="0" y="0"/>
          <a:chExt cx="0" cy="0"/>
        </a:xfrm>
      </p:grpSpPr>
      <p:sp>
        <p:nvSpPr>
          <p:cNvPr id="501" name="Google Shape;501;p30">
            <a:extLst>
              <a:ext uri="{FF2B5EF4-FFF2-40B4-BE49-F238E27FC236}">
                <a16:creationId xmlns:a16="http://schemas.microsoft.com/office/drawing/2014/main" id="{76CBCFB6-6FD1-0882-20CD-854ED5C864F4}"/>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 name="Picture 3" descr="A white background with black text&#10;&#10;AI-generated content may be incorrect.">
            <a:extLst>
              <a:ext uri="{FF2B5EF4-FFF2-40B4-BE49-F238E27FC236}">
                <a16:creationId xmlns:a16="http://schemas.microsoft.com/office/drawing/2014/main" id="{E9F58E05-C8D8-5E51-9241-DB37A728F1BD}"/>
              </a:ext>
            </a:extLst>
          </p:cNvPr>
          <p:cNvPicPr>
            <a:picLocks noChangeAspect="1"/>
          </p:cNvPicPr>
          <p:nvPr/>
        </p:nvPicPr>
        <p:blipFill>
          <a:blip r:embed="rId3"/>
          <a:stretch>
            <a:fillRect/>
          </a:stretch>
        </p:blipFill>
        <p:spPr>
          <a:xfrm>
            <a:off x="380999" y="1358900"/>
            <a:ext cx="11373587" cy="3898900"/>
          </a:xfrm>
          <a:prstGeom prst="rect">
            <a:avLst/>
          </a:prstGeom>
        </p:spPr>
      </p:pic>
    </p:spTree>
    <p:extLst>
      <p:ext uri="{BB962C8B-B14F-4D97-AF65-F5344CB8AC3E}">
        <p14:creationId xmlns:p14="http://schemas.microsoft.com/office/powerpoint/2010/main" val="1343945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a:extLst>
            <a:ext uri="{FF2B5EF4-FFF2-40B4-BE49-F238E27FC236}">
              <a16:creationId xmlns:a16="http://schemas.microsoft.com/office/drawing/2014/main" id="{CC4A9566-83B9-9588-84EE-C54FBEA9EB80}"/>
            </a:ext>
          </a:extLst>
        </p:cNvPr>
        <p:cNvGrpSpPr/>
        <p:nvPr/>
      </p:nvGrpSpPr>
      <p:grpSpPr>
        <a:xfrm>
          <a:off x="0" y="0"/>
          <a:ext cx="0" cy="0"/>
          <a:chOff x="0" y="0"/>
          <a:chExt cx="0" cy="0"/>
        </a:xfrm>
      </p:grpSpPr>
      <p:sp>
        <p:nvSpPr>
          <p:cNvPr id="501" name="Google Shape;501;p30">
            <a:extLst>
              <a:ext uri="{FF2B5EF4-FFF2-40B4-BE49-F238E27FC236}">
                <a16:creationId xmlns:a16="http://schemas.microsoft.com/office/drawing/2014/main" id="{D30E17EA-A9D0-3A6C-A2EF-5C914870542A}"/>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A white background with black text&#10;&#10;AI-generated content may be incorrect.">
            <a:extLst>
              <a:ext uri="{FF2B5EF4-FFF2-40B4-BE49-F238E27FC236}">
                <a16:creationId xmlns:a16="http://schemas.microsoft.com/office/drawing/2014/main" id="{04695167-9180-B34C-52CA-CEE259809741}"/>
              </a:ext>
            </a:extLst>
          </p:cNvPr>
          <p:cNvPicPr>
            <a:picLocks noChangeAspect="1"/>
          </p:cNvPicPr>
          <p:nvPr/>
        </p:nvPicPr>
        <p:blipFill>
          <a:blip r:embed="rId3"/>
          <a:stretch>
            <a:fillRect/>
          </a:stretch>
        </p:blipFill>
        <p:spPr>
          <a:xfrm>
            <a:off x="234398" y="1143000"/>
            <a:ext cx="11613874" cy="4686300"/>
          </a:xfrm>
          <a:prstGeom prst="rect">
            <a:avLst/>
          </a:prstGeom>
        </p:spPr>
      </p:pic>
    </p:spTree>
    <p:extLst>
      <p:ext uri="{BB962C8B-B14F-4D97-AF65-F5344CB8AC3E}">
        <p14:creationId xmlns:p14="http://schemas.microsoft.com/office/powerpoint/2010/main" val="3719092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a:extLst>
            <a:ext uri="{FF2B5EF4-FFF2-40B4-BE49-F238E27FC236}">
              <a16:creationId xmlns:a16="http://schemas.microsoft.com/office/drawing/2014/main" id="{306F4F5C-AC4B-D98F-EDE8-78AF33DD12E5}"/>
            </a:ext>
          </a:extLst>
        </p:cNvPr>
        <p:cNvGrpSpPr/>
        <p:nvPr/>
      </p:nvGrpSpPr>
      <p:grpSpPr>
        <a:xfrm>
          <a:off x="0" y="0"/>
          <a:ext cx="0" cy="0"/>
          <a:chOff x="0" y="0"/>
          <a:chExt cx="0" cy="0"/>
        </a:xfrm>
      </p:grpSpPr>
      <p:sp>
        <p:nvSpPr>
          <p:cNvPr id="501" name="Google Shape;501;p30">
            <a:extLst>
              <a:ext uri="{FF2B5EF4-FFF2-40B4-BE49-F238E27FC236}">
                <a16:creationId xmlns:a16="http://schemas.microsoft.com/office/drawing/2014/main" id="{4EA1A5BB-BF75-10D8-F352-1101BDE4FCE2}"/>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 name="Picture 3" descr="A black text on a white background&#10;&#10;AI-generated content may be incorrect.">
            <a:extLst>
              <a:ext uri="{FF2B5EF4-FFF2-40B4-BE49-F238E27FC236}">
                <a16:creationId xmlns:a16="http://schemas.microsoft.com/office/drawing/2014/main" id="{30C2B265-72BF-7750-10B4-E00BE69DC157}"/>
              </a:ext>
            </a:extLst>
          </p:cNvPr>
          <p:cNvPicPr>
            <a:picLocks noChangeAspect="1"/>
          </p:cNvPicPr>
          <p:nvPr/>
        </p:nvPicPr>
        <p:blipFill>
          <a:blip r:embed="rId3"/>
          <a:stretch>
            <a:fillRect/>
          </a:stretch>
        </p:blipFill>
        <p:spPr>
          <a:xfrm>
            <a:off x="323849" y="2152650"/>
            <a:ext cx="11290300" cy="2419350"/>
          </a:xfrm>
          <a:prstGeom prst="rect">
            <a:avLst/>
          </a:prstGeom>
        </p:spPr>
      </p:pic>
    </p:spTree>
    <p:extLst>
      <p:ext uri="{BB962C8B-B14F-4D97-AF65-F5344CB8AC3E}">
        <p14:creationId xmlns:p14="http://schemas.microsoft.com/office/powerpoint/2010/main" val="4265584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a:extLst>
            <a:ext uri="{FF2B5EF4-FFF2-40B4-BE49-F238E27FC236}">
              <a16:creationId xmlns:a16="http://schemas.microsoft.com/office/drawing/2014/main" id="{0C86C638-E15E-C418-B8E0-86CF1A267137}"/>
            </a:ext>
          </a:extLst>
        </p:cNvPr>
        <p:cNvGrpSpPr/>
        <p:nvPr/>
      </p:nvGrpSpPr>
      <p:grpSpPr>
        <a:xfrm>
          <a:off x="0" y="0"/>
          <a:ext cx="0" cy="0"/>
          <a:chOff x="0" y="0"/>
          <a:chExt cx="0" cy="0"/>
        </a:xfrm>
      </p:grpSpPr>
      <p:sp>
        <p:nvSpPr>
          <p:cNvPr id="501" name="Google Shape;501;p30">
            <a:extLst>
              <a:ext uri="{FF2B5EF4-FFF2-40B4-BE49-F238E27FC236}">
                <a16:creationId xmlns:a16="http://schemas.microsoft.com/office/drawing/2014/main" id="{B0A2AB47-8028-8604-C25C-9CD4C08EB1B5}"/>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A screenshot of a text box&#10;&#10;AI-generated content may be incorrect.">
            <a:extLst>
              <a:ext uri="{FF2B5EF4-FFF2-40B4-BE49-F238E27FC236}">
                <a16:creationId xmlns:a16="http://schemas.microsoft.com/office/drawing/2014/main" id="{0B4BB163-22CB-0D99-C41C-239568D56FE0}"/>
              </a:ext>
            </a:extLst>
          </p:cNvPr>
          <p:cNvPicPr>
            <a:picLocks noChangeAspect="1"/>
          </p:cNvPicPr>
          <p:nvPr/>
        </p:nvPicPr>
        <p:blipFill>
          <a:blip r:embed="rId3"/>
          <a:stretch>
            <a:fillRect/>
          </a:stretch>
        </p:blipFill>
        <p:spPr>
          <a:xfrm>
            <a:off x="499048" y="742950"/>
            <a:ext cx="11291340" cy="5257800"/>
          </a:xfrm>
          <a:prstGeom prst="rect">
            <a:avLst/>
          </a:prstGeom>
        </p:spPr>
      </p:pic>
    </p:spTree>
    <p:extLst>
      <p:ext uri="{BB962C8B-B14F-4D97-AF65-F5344CB8AC3E}">
        <p14:creationId xmlns:p14="http://schemas.microsoft.com/office/powerpoint/2010/main" val="4187980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a:extLst>
            <a:ext uri="{FF2B5EF4-FFF2-40B4-BE49-F238E27FC236}">
              <a16:creationId xmlns:a16="http://schemas.microsoft.com/office/drawing/2014/main" id="{DAD1D3B8-F847-FA7B-B02E-6F8F176F3B41}"/>
            </a:ext>
          </a:extLst>
        </p:cNvPr>
        <p:cNvGrpSpPr/>
        <p:nvPr/>
      </p:nvGrpSpPr>
      <p:grpSpPr>
        <a:xfrm>
          <a:off x="0" y="0"/>
          <a:ext cx="0" cy="0"/>
          <a:chOff x="0" y="0"/>
          <a:chExt cx="0" cy="0"/>
        </a:xfrm>
      </p:grpSpPr>
      <p:sp>
        <p:nvSpPr>
          <p:cNvPr id="501" name="Google Shape;501;p30">
            <a:extLst>
              <a:ext uri="{FF2B5EF4-FFF2-40B4-BE49-F238E27FC236}">
                <a16:creationId xmlns:a16="http://schemas.microsoft.com/office/drawing/2014/main" id="{DFC4E7B8-5DCF-B259-E148-F48922C89029}"/>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 name="Picture 3" descr="A white background with black text&#10;&#10;AI-generated content may be incorrect.">
            <a:extLst>
              <a:ext uri="{FF2B5EF4-FFF2-40B4-BE49-F238E27FC236}">
                <a16:creationId xmlns:a16="http://schemas.microsoft.com/office/drawing/2014/main" id="{0B228266-1AB7-0134-0C77-28AE6EC06B58}"/>
              </a:ext>
            </a:extLst>
          </p:cNvPr>
          <p:cNvPicPr>
            <a:picLocks noChangeAspect="1"/>
          </p:cNvPicPr>
          <p:nvPr/>
        </p:nvPicPr>
        <p:blipFill>
          <a:blip r:embed="rId3"/>
          <a:stretch>
            <a:fillRect/>
          </a:stretch>
        </p:blipFill>
        <p:spPr>
          <a:xfrm>
            <a:off x="457200" y="2296364"/>
            <a:ext cx="11029950" cy="2333793"/>
          </a:xfrm>
          <a:prstGeom prst="rect">
            <a:avLst/>
          </a:prstGeom>
        </p:spPr>
      </p:pic>
    </p:spTree>
    <p:extLst>
      <p:ext uri="{BB962C8B-B14F-4D97-AF65-F5344CB8AC3E}">
        <p14:creationId xmlns:p14="http://schemas.microsoft.com/office/powerpoint/2010/main" val="1473850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0"/>
          <p:cNvSpPr txBox="1"/>
          <p:nvPr/>
        </p:nvSpPr>
        <p:spPr>
          <a:xfrm>
            <a:off x="2270873" y="1124721"/>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99" name="Google Shape;499;p30"/>
          <p:cNvCxnSpPr/>
          <p:nvPr/>
        </p:nvCxnSpPr>
        <p:spPr>
          <a:xfrm>
            <a:off x="2270873" y="230354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01" name="Google Shape;50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4" name="Google Shape;504;p30"/>
          <p:cNvSpPr txBox="1"/>
          <p:nvPr/>
        </p:nvSpPr>
        <p:spPr>
          <a:xfrm>
            <a:off x="2379750" y="2851800"/>
            <a:ext cx="7432500" cy="1154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Ver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video para la </a:t>
            </a:r>
            <a:r>
              <a:rPr lang="en-US" sz="3200" b="1" i="0" u="none" strike="noStrike" cap="none" dirty="0" err="1">
                <a:solidFill>
                  <a:schemeClr val="dk1"/>
                </a:solidFill>
                <a:latin typeface="Lato"/>
                <a:ea typeface="Lato"/>
                <a:cs typeface="Lato"/>
                <a:sym typeface="Lato"/>
              </a:rPr>
              <a:t>lección</a:t>
            </a:r>
            <a:r>
              <a:rPr lang="en-US" sz="3200" b="1" i="0" u="none" strike="noStrike" cap="none" dirty="0">
                <a:solidFill>
                  <a:schemeClr val="dk1"/>
                </a:solidFill>
                <a:latin typeface="Lato"/>
                <a:ea typeface="Lato"/>
                <a:cs typeface="Lato"/>
                <a:sym typeface="Lato"/>
              </a:rPr>
              <a:t> 6</a:t>
            </a:r>
            <a:endParaRPr sz="1400" b="0" i="0" u="none" strike="noStrike" cap="none" dirty="0">
              <a:solidFill>
                <a:srgbClr val="000000"/>
              </a:solidFill>
              <a:latin typeface="Lato"/>
              <a:ea typeface="Lato"/>
              <a:cs typeface="Lato"/>
              <a:sym typeface="Lato"/>
            </a:endParaRPr>
          </a:p>
          <a:p>
            <a:pPr marL="457200" marR="0" lvl="0" indent="-457200" algn="l" rtl="0">
              <a:lnSpc>
                <a:spcPct val="100000"/>
              </a:lnSpc>
              <a:spcBef>
                <a:spcPts val="60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Leer </a:t>
            </a:r>
            <a:r>
              <a:rPr lang="en-US" sz="3200" b="1" i="0" u="none" strike="noStrike" cap="none" dirty="0" err="1">
                <a:solidFill>
                  <a:schemeClr val="dk1"/>
                </a:solidFill>
                <a:latin typeface="Lato"/>
                <a:ea typeface="Lato"/>
                <a:cs typeface="Lato"/>
                <a:sym typeface="Lato"/>
              </a:rPr>
              <a:t>Génesis</a:t>
            </a:r>
            <a:r>
              <a:rPr lang="en-US" sz="3200" b="1" i="0" u="none" strike="noStrike" cap="none" dirty="0">
                <a:solidFill>
                  <a:schemeClr val="dk1"/>
                </a:solidFill>
                <a:latin typeface="Lato"/>
                <a:ea typeface="Lato"/>
                <a:cs typeface="Lato"/>
                <a:sym typeface="Lato"/>
              </a:rPr>
              <a:t> </a:t>
            </a:r>
            <a:r>
              <a:rPr lang="en-US" sz="3200" b="1" dirty="0">
                <a:solidFill>
                  <a:schemeClr val="dk1"/>
                </a:solidFill>
                <a:latin typeface="Lato"/>
                <a:ea typeface="Lato"/>
                <a:cs typeface="Lato"/>
                <a:sym typeface="Lato"/>
              </a:rPr>
              <a:t>11:27-12:20</a:t>
            </a:r>
            <a:endParaRPr sz="3200" b="1" i="0" u="none" strike="noStrike" cap="none" dirty="0">
              <a:solidFill>
                <a:schemeClr val="dk1"/>
              </a:solidFill>
              <a:latin typeface="Lato"/>
              <a:ea typeface="Lato"/>
              <a:cs typeface="Lato"/>
              <a:sym typeface="Lato"/>
            </a:endParaRPr>
          </a:p>
        </p:txBody>
      </p:sp>
      <p:pic>
        <p:nvPicPr>
          <p:cNvPr id="505" name="Google Shape;505;p30"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348044" y="3008885"/>
            <a:ext cx="7152445"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80940" y="1772087"/>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311122" y="3008905"/>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Oración</a:t>
            </a:r>
            <a:endParaRPr sz="6000" dirty="0">
              <a:solidFill>
                <a:srgbClr val="009444"/>
              </a:solidFill>
              <a:latin typeface="Lato"/>
              <a:ea typeface="Lato"/>
              <a:cs typeface="Lato"/>
              <a:sym typeface="Lato"/>
            </a:endParaRPr>
          </a:p>
        </p:txBody>
      </p: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1" y="1801322"/>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Utilizar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método</a:t>
              </a:r>
              <a:r>
                <a:rPr lang="en-US" sz="2800" dirty="0">
                  <a:solidFill>
                    <a:schemeClr val="tx1"/>
                  </a:solidFill>
                  <a:latin typeface="Lato"/>
                  <a:ea typeface="Lato"/>
                  <a:cs typeface="Lato"/>
                  <a:sym typeface="Lato"/>
                </a:rPr>
                <a:t> de las Cuatro “C” con </a:t>
              </a:r>
              <a:r>
                <a:rPr lang="en-US" sz="2800" dirty="0" err="1">
                  <a:solidFill>
                    <a:schemeClr val="tx1"/>
                  </a:solidFill>
                  <a:latin typeface="Lato"/>
                  <a:ea typeface="Lato"/>
                  <a:cs typeface="Lato"/>
                  <a:sym typeface="Lato"/>
                </a:rPr>
                <a:t>Génesis</a:t>
              </a:r>
              <a:r>
                <a:rPr lang="en-US" sz="2800" dirty="0">
                  <a:solidFill>
                    <a:schemeClr val="tx1"/>
                  </a:solidFill>
                  <a:latin typeface="Lato"/>
                  <a:ea typeface="Lato"/>
                  <a:cs typeface="Lato"/>
                  <a:sym typeface="Lato"/>
                </a:rPr>
                <a:t> 11:1-9</a:t>
              </a:r>
              <a:endParaRPr sz="2800" b="0" i="0" u="none" strike="noStrike" cap="none"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Practicar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cómo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contar</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historia</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11:1-9</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los</a:t>
              </a:r>
              <a:r>
                <a:rPr lang="en-US" sz="2800" dirty="0">
                  <a:solidFill>
                    <a:schemeClr val="lt1"/>
                  </a:solidFill>
                  <a:latin typeface="Lato"/>
                  <a:ea typeface="Lato"/>
                  <a:cs typeface="Lato"/>
                  <a:sym typeface="Lato"/>
                </a:rPr>
                <a:t> cuatro pasos del Proyecto Final</a:t>
              </a:r>
              <a:endParaRPr sz="2800" dirty="0">
                <a:solidFill>
                  <a:schemeClr val="lt1"/>
                </a:solidFill>
                <a:latin typeface="Lato"/>
                <a:ea typeface="Lato"/>
                <a:cs typeface="Lato"/>
                <a:sym typeface="La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CAPTAR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821060" y="3099812"/>
            <a:ext cx="9910953"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b="1" dirty="0">
                <a:effectLst/>
                <a:latin typeface="Calibri" panose="020F0502020204030204" pitchFamily="34" charset="0"/>
                <a:ea typeface="Times New Roman" panose="02020603050405020304" pitchFamily="18" charset="0"/>
              </a:rPr>
              <a:t>¿Cuántos idiomas diferentes hay </a:t>
            </a:r>
          </a:p>
          <a:p>
            <a:pPr marL="0" marR="0" lvl="0" indent="0" algn="ctr" rtl="0">
              <a:spcBef>
                <a:spcPts val="0"/>
              </a:spcBef>
              <a:spcAft>
                <a:spcPts val="0"/>
              </a:spcAft>
              <a:buNone/>
            </a:pPr>
            <a:r>
              <a:rPr lang="es-ES" sz="4000" b="1" dirty="0">
                <a:effectLst/>
                <a:latin typeface="Calibri" panose="020F0502020204030204" pitchFamily="34" charset="0"/>
                <a:ea typeface="Times New Roman" panose="02020603050405020304" pitchFamily="18" charset="0"/>
              </a:rPr>
              <a:t>en el mundo? </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332978" y="325439"/>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1C54C571-8382-3846-9FFB-D71055A53674}"/>
            </a:ext>
          </a:extLst>
        </p:cNvPr>
        <p:cNvGrpSpPr/>
        <p:nvPr/>
      </p:nvGrpSpPr>
      <p:grpSpPr>
        <a:xfrm>
          <a:off x="0" y="0"/>
          <a:ext cx="0" cy="0"/>
          <a:chOff x="0" y="0"/>
          <a:chExt cx="0" cy="0"/>
        </a:xfrm>
      </p:grpSpPr>
      <p:sp>
        <p:nvSpPr>
          <p:cNvPr id="194" name="Google Shape;194;p8">
            <a:extLst>
              <a:ext uri="{FF2B5EF4-FFF2-40B4-BE49-F238E27FC236}">
                <a16:creationId xmlns:a16="http://schemas.microsoft.com/office/drawing/2014/main" id="{507E9C3D-C7E8-0485-D6C5-EAEDC941EE6F}"/>
              </a:ext>
            </a:extLst>
          </p:cNvPr>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CAPTAR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endParaRPr sz="3600" dirty="0">
              <a:solidFill>
                <a:schemeClr val="tx1"/>
              </a:solidFill>
              <a:latin typeface="Lato"/>
              <a:ea typeface="Lato"/>
              <a:cs typeface="Lato"/>
              <a:sym typeface="Lato"/>
            </a:endParaRPr>
          </a:p>
        </p:txBody>
      </p:sp>
      <p:cxnSp>
        <p:nvCxnSpPr>
          <p:cNvPr id="195" name="Google Shape;195;p8">
            <a:extLst>
              <a:ext uri="{FF2B5EF4-FFF2-40B4-BE49-F238E27FC236}">
                <a16:creationId xmlns:a16="http://schemas.microsoft.com/office/drawing/2014/main" id="{8E3ABABC-9C45-CE13-EE0C-B0CD59B1C185}"/>
              </a:ext>
            </a:extLst>
          </p:cNvPr>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a:extLst>
              <a:ext uri="{FF2B5EF4-FFF2-40B4-BE49-F238E27FC236}">
                <a16:creationId xmlns:a16="http://schemas.microsoft.com/office/drawing/2014/main" id="{4A977A89-161D-B3D5-1FE2-18204104D4D3}"/>
              </a:ext>
            </a:extLst>
          </p:cNvPr>
          <p:cNvSpPr txBox="1"/>
          <p:nvPr/>
        </p:nvSpPr>
        <p:spPr>
          <a:xfrm>
            <a:off x="1848769" y="2767300"/>
            <a:ext cx="9910953"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b="1" dirty="0">
                <a:effectLst/>
                <a:latin typeface="Calibri" panose="020F0502020204030204" pitchFamily="34" charset="0"/>
                <a:ea typeface="Times New Roman" panose="02020603050405020304" pitchFamily="18" charset="0"/>
              </a:rPr>
              <a:t>¿Cómo es tratar de comunicar con alguien que no conoce su idioma?</a:t>
            </a:r>
            <a:r>
              <a:rPr lang="es-ES" sz="4000" dirty="0">
                <a:effectLst/>
                <a:latin typeface="Calibri" panose="020F0502020204030204" pitchFamily="34" charset="0"/>
                <a:ea typeface="Times New Roman" panose="02020603050405020304" pitchFamily="18" charset="0"/>
              </a:rPr>
              <a:t> </a:t>
            </a:r>
            <a:endParaRPr sz="4000" dirty="0">
              <a:solidFill>
                <a:schemeClr val="dk1"/>
              </a:solidFill>
              <a:latin typeface="Lato"/>
              <a:ea typeface="Lato"/>
              <a:cs typeface="Lato"/>
              <a:sym typeface="Lato"/>
            </a:endParaRPr>
          </a:p>
        </p:txBody>
      </p:sp>
      <p:sp>
        <p:nvSpPr>
          <p:cNvPr id="198" name="Google Shape;198;p8">
            <a:extLst>
              <a:ext uri="{FF2B5EF4-FFF2-40B4-BE49-F238E27FC236}">
                <a16:creationId xmlns:a16="http://schemas.microsoft.com/office/drawing/2014/main" id="{0EDBA105-1506-D07B-CDAE-774E6ABB76A1}"/>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a:extLst>
              <a:ext uri="{FF2B5EF4-FFF2-40B4-BE49-F238E27FC236}">
                <a16:creationId xmlns:a16="http://schemas.microsoft.com/office/drawing/2014/main" id="{20FEDCA5-215E-AD16-D695-C0A913090D04}"/>
              </a:ext>
            </a:extLst>
          </p:cNvPr>
          <p:cNvPicPr preferRelativeResize="0"/>
          <p:nvPr/>
        </p:nvPicPr>
        <p:blipFill rotWithShape="1">
          <a:blip r:embed="rId3">
            <a:alphaModFix/>
          </a:blip>
          <a:srcRect/>
          <a:stretch/>
        </p:blipFill>
        <p:spPr>
          <a:xfrm>
            <a:off x="10332978" y="325439"/>
            <a:ext cx="1399035" cy="1170434"/>
          </a:xfrm>
          <a:prstGeom prst="rect">
            <a:avLst/>
          </a:prstGeom>
          <a:noFill/>
          <a:ln>
            <a:noFill/>
          </a:ln>
        </p:spPr>
      </p:pic>
    </p:spTree>
    <p:extLst>
      <p:ext uri="{BB962C8B-B14F-4D97-AF65-F5344CB8AC3E}">
        <p14:creationId xmlns:p14="http://schemas.microsoft.com/office/powerpoint/2010/main" val="3623781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Utilizar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11:1-9</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Practicar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cómo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contar</a:t>
              </a:r>
              <a:r>
                <a:rPr lang="en-US" sz="2800" dirty="0">
                  <a:solidFill>
                    <a:schemeClr val="tx1"/>
                  </a:solidFill>
                  <a:latin typeface="Lato"/>
                  <a:ea typeface="Lato"/>
                  <a:cs typeface="Lato"/>
                  <a:sym typeface="Lato"/>
                </a:rPr>
                <a:t> la </a:t>
              </a:r>
              <a:r>
                <a:rPr lang="en-US" sz="2800" dirty="0" err="1">
                  <a:solidFill>
                    <a:schemeClr val="tx1"/>
                  </a:solidFill>
                  <a:latin typeface="Lato"/>
                  <a:ea typeface="Lato"/>
                  <a:cs typeface="Lato"/>
                  <a:sym typeface="Lato"/>
                </a:rPr>
                <a:t>historia</a:t>
              </a:r>
              <a:r>
                <a:rPr lang="en-US" sz="2800" dirty="0">
                  <a:solidFill>
                    <a:schemeClr val="tx1"/>
                  </a:solidFill>
                  <a:latin typeface="Lato"/>
                  <a:ea typeface="Lato"/>
                  <a:cs typeface="Lato"/>
                  <a:sym typeface="Lato"/>
                </a:rPr>
                <a:t> de </a:t>
              </a:r>
              <a:r>
                <a:rPr lang="en-US" sz="2800" dirty="0" err="1">
                  <a:solidFill>
                    <a:schemeClr val="tx1"/>
                  </a:solidFill>
                  <a:latin typeface="Lato"/>
                  <a:ea typeface="Lato"/>
                  <a:cs typeface="Lato"/>
                  <a:sym typeface="Lato"/>
                </a:rPr>
                <a:t>Génesis</a:t>
              </a:r>
              <a:r>
                <a:rPr lang="en-US" sz="2800" dirty="0">
                  <a:solidFill>
                    <a:schemeClr val="tx1"/>
                  </a:solidFill>
                  <a:latin typeface="Lato"/>
                  <a:ea typeface="Lato"/>
                  <a:cs typeface="Lato"/>
                  <a:sym typeface="Lato"/>
                </a:rPr>
                <a:t> 11:1-9</a:t>
              </a:r>
              <a:endParaRPr sz="2800" b="0" i="0" u="none" strike="noStrike" cap="none"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los</a:t>
              </a:r>
              <a:r>
                <a:rPr lang="en-US" sz="2800" dirty="0">
                  <a:solidFill>
                    <a:schemeClr val="lt1"/>
                  </a:solidFill>
                  <a:latin typeface="Lato"/>
                  <a:ea typeface="Lato"/>
                  <a:cs typeface="Lato"/>
                  <a:sym typeface="Lato"/>
                </a:rPr>
                <a:t> cuatro pasos del Proyecto final.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594764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4" name="Picture 3" descr="A green sign with black text&#10;&#10;Description automatically generated">
            <a:extLst>
              <a:ext uri="{FF2B5EF4-FFF2-40B4-BE49-F238E27FC236}">
                <a16:creationId xmlns:a16="http://schemas.microsoft.com/office/drawing/2014/main" id="{CFB6E094-9DA1-AD3C-30CF-7D402164C019}"/>
              </a:ext>
            </a:extLst>
          </p:cNvPr>
          <p:cNvPicPr>
            <a:picLocks noChangeAspect="1"/>
          </p:cNvPicPr>
          <p:nvPr/>
        </p:nvPicPr>
        <p:blipFill>
          <a:blip r:embed="rId4"/>
          <a:stretch>
            <a:fillRect/>
          </a:stretch>
        </p:blipFill>
        <p:spPr>
          <a:xfrm>
            <a:off x="2281464" y="2390321"/>
            <a:ext cx="9152129" cy="2077357"/>
          </a:xfrm>
          <a:prstGeom prst="rect">
            <a:avLst/>
          </a:prstGeom>
        </p:spPr>
      </p:pic>
    </p:spTree>
    <p:extLst>
      <p:ext uri="{BB962C8B-B14F-4D97-AF65-F5344CB8AC3E}">
        <p14:creationId xmlns:p14="http://schemas.microsoft.com/office/powerpoint/2010/main" val="4167151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1D8044A7-BAE8-2781-D94A-5D00C531332F}"/>
            </a:ext>
          </a:extLst>
        </p:cNvPr>
        <p:cNvGrpSpPr/>
        <p:nvPr/>
      </p:nvGrpSpPr>
      <p:grpSpPr>
        <a:xfrm>
          <a:off x="0" y="0"/>
          <a:ext cx="0" cy="0"/>
          <a:chOff x="0" y="0"/>
          <a:chExt cx="0" cy="0"/>
        </a:xfrm>
      </p:grpSpPr>
      <p:sp>
        <p:nvSpPr>
          <p:cNvPr id="194" name="Google Shape;194;p8">
            <a:extLst>
              <a:ext uri="{FF2B5EF4-FFF2-40B4-BE49-F238E27FC236}">
                <a16:creationId xmlns:a16="http://schemas.microsoft.com/office/drawing/2014/main" id="{1D145482-A37C-70D1-D8EE-FE39F5097D9E}"/>
              </a:ext>
            </a:extLst>
          </p:cNvPr>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endParaRPr sz="3600" dirty="0">
              <a:solidFill>
                <a:srgbClr val="009444"/>
              </a:solidFill>
              <a:latin typeface="Lato"/>
              <a:ea typeface="Lato"/>
              <a:cs typeface="Lato"/>
              <a:sym typeface="Lato"/>
            </a:endParaRPr>
          </a:p>
        </p:txBody>
      </p:sp>
      <p:cxnSp>
        <p:nvCxnSpPr>
          <p:cNvPr id="195" name="Google Shape;195;p8">
            <a:extLst>
              <a:ext uri="{FF2B5EF4-FFF2-40B4-BE49-F238E27FC236}">
                <a16:creationId xmlns:a16="http://schemas.microsoft.com/office/drawing/2014/main" id="{376780A8-B9C5-1301-4FBC-87E24C4A49CC}"/>
              </a:ext>
            </a:extLst>
          </p:cNvPr>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a:extLst>
              <a:ext uri="{FF2B5EF4-FFF2-40B4-BE49-F238E27FC236}">
                <a16:creationId xmlns:a16="http://schemas.microsoft.com/office/drawing/2014/main" id="{0B467737-A7BB-4D6F-B647-6A691A629635}"/>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a:extLst>
              <a:ext uri="{FF2B5EF4-FFF2-40B4-BE49-F238E27FC236}">
                <a16:creationId xmlns:a16="http://schemas.microsoft.com/office/drawing/2014/main" id="{D858F4F7-B07C-94B8-5F4A-94318F85DAE5}"/>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1026" name="Picture 2" descr="Tales as old as time: The Tower of Babel and the power of translation –  Museum Crush">
            <a:extLst>
              <a:ext uri="{FF2B5EF4-FFF2-40B4-BE49-F238E27FC236}">
                <a16:creationId xmlns:a16="http://schemas.microsoft.com/office/drawing/2014/main" id="{DB270C20-FCA7-C3F8-6734-ED3C72CF80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5428" y="1665799"/>
            <a:ext cx="4968649" cy="5192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431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259078aa2b36d650f52ed406327e51aa">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4894a175f2f4d40fc41aa97290131e9"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A51BE-BA49-49C3-9943-8029540DBABD}">
  <ds:schemaRefs>
    <ds:schemaRef ds:uri="http://schemas.microsoft.com/sharepoint/v3/contenttype/forms"/>
  </ds:schemaRefs>
</ds:datastoreItem>
</file>

<file path=customXml/itemProps2.xml><?xml version="1.0" encoding="utf-8"?>
<ds:datastoreItem xmlns:ds="http://schemas.openxmlformats.org/officeDocument/2006/customXml" ds:itemID="{36011791-CC65-44B6-90BB-62F42731761A}">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customXml/itemProps3.xml><?xml version="1.0" encoding="utf-8"?>
<ds:datastoreItem xmlns:ds="http://schemas.openxmlformats.org/officeDocument/2006/customXml" ds:itemID="{93002CA1-DF3E-4B9A-93E2-2D2EF0E662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2699</TotalTime>
  <Words>3125</Words>
  <Application>Microsoft Macintosh PowerPoint</Application>
  <PresentationFormat>Widescreen</PresentationFormat>
  <Paragraphs>239</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Symbol</vt:lpstr>
      <vt:lpstr>Aptos</vt:lpstr>
      <vt:lpstr>Arial</vt:lpstr>
      <vt:lpstr>Times New Roman</vt:lpstr>
      <vt:lpstr>Lato</vt:lpstr>
      <vt:lpstr>Calibri</vt:lpstr>
      <vt:lpstr>system-ui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135</cp:revision>
  <dcterms:created xsi:type="dcterms:W3CDTF">2023-11-29T19:33:05Z</dcterms:created>
  <dcterms:modified xsi:type="dcterms:W3CDTF">2026-01-14T18:19:51Z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MediaServiceImageTags">
    <vt:lpwstr/>
  </property>
</Properties>
</file>