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98" r:id="rId31"/>
    <p:sldId id="284" r:id="rId32"/>
    <p:sldId id="286" r:id="rId33"/>
  </p:sldIdLst>
  <p:sldSz cx="12192000" cy="6858000"/>
  <p:notesSz cx="6858000" cy="9144000"/>
  <p:embeddedFontLst>
    <p:embeddedFont>
      <p:font typeface="Arial Black" panose="020B0604020202020204" pitchFamily="34" charset="0"/>
      <p:bold r:id="rId35"/>
    </p:embeddedFont>
    <p:embeddedFont>
      <p:font typeface="Lato" panose="020F0502020204030203" pitchFamily="34" charset="0"/>
      <p:regular r:id="rId36"/>
      <p:bold r:id="rId37"/>
      <p:italic r:id="rId38"/>
      <p:boldItalic r:id="rId39"/>
    </p:embeddedFont>
    <p:embeddedFont>
      <p:font typeface="Noto Sans Symbols" panose="020B0502040504020204" pitchFamily="34" charset="0"/>
      <p:regular r:id="rId40"/>
    </p:embeddedFont>
    <p:embeddedFont>
      <p:font typeface="Overlock"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0EA4D0-96A6-4E2E-847C-D539FE79C497}"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3608"/>
  </p:normalViewPr>
  <p:slideViewPr>
    <p:cSldViewPr snapToGrid="0">
      <p:cViewPr varScale="1">
        <p:scale>
          <a:sx n="54" d="100"/>
          <a:sy n="54" d="100"/>
        </p:scale>
        <p:origin x="272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53805C7-CC4B-4131-90EE-5DB16D68E1F9}" type="doc">
      <dgm:prSet loTypeId="urn:microsoft.com/office/officeart/2005/8/layout/hierarchy1#3" loCatId="hierarchy" qsTypeId="urn:microsoft.com/office/officeart/2005/8/quickstyle/simple1#5" qsCatId="simple" csTypeId="urn:microsoft.com/office/officeart/2005/8/colors/accent1_2#2" csCatId="accent1" phldr="1"/>
      <dgm:spPr/>
      <dgm:t>
        <a:bodyPr/>
        <a:lstStyle/>
        <a:p>
          <a:endParaRPr lang="en-US"/>
        </a:p>
      </dgm:t>
    </dgm:pt>
    <dgm:pt modelId="{943A0119-F7F9-4F54-BCEC-AF99652E9A76}">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a:t>
          </a:r>
          <a:r>
            <a:rPr lang="en-US" sz="2800" b="0" i="0" dirty="0" err="1">
              <a:latin typeface="Arial" panose="020B0604020202020204" pitchFamily="34" charset="0"/>
              <a:cs typeface="Arial" panose="020B0604020202020204" pitchFamily="34" charset="0"/>
            </a:rPr>
            <a:t>Qué</a:t>
          </a:r>
          <a:r>
            <a:rPr lang="en-US" sz="2800" b="0" i="0" dirty="0">
              <a:latin typeface="Arial" panose="020B0604020202020204" pitchFamily="34" charset="0"/>
              <a:cs typeface="Arial" panose="020B0604020202020204" pitchFamily="34" charset="0"/>
            </a:rPr>
            <a:t> son las </a:t>
          </a:r>
          <a:r>
            <a:rPr lang="en-US" sz="2800" b="0" i="0" dirty="0" err="1">
              <a:latin typeface="Arial" panose="020B0604020202020204" pitchFamily="34" charset="0"/>
              <a:cs typeface="Arial" panose="020B0604020202020204" pitchFamily="34" charset="0"/>
            </a:rPr>
            <a:t>llaves</a:t>
          </a:r>
          <a:r>
            <a:rPr lang="en-US" sz="2800" b="0" i="0" dirty="0">
              <a:latin typeface="Arial" panose="020B0604020202020204" pitchFamily="34" charset="0"/>
              <a:cs typeface="Arial" panose="020B0604020202020204" pitchFamily="34" charset="0"/>
            </a:rPr>
            <a:t> y </a:t>
          </a:r>
          <a:r>
            <a:rPr lang="en-US" sz="2800" b="0" i="0" dirty="0" err="1">
              <a:latin typeface="Arial" panose="020B0604020202020204" pitchFamily="34" charset="0"/>
              <a:cs typeface="Arial" panose="020B0604020202020204" pitchFamily="34" charset="0"/>
            </a:rPr>
            <a:t>cómo</a:t>
          </a:r>
          <a:r>
            <a:rPr lang="en-US" sz="2800" b="0" i="0" dirty="0">
              <a:latin typeface="Arial" panose="020B0604020202020204" pitchFamily="34" charset="0"/>
              <a:cs typeface="Arial" panose="020B0604020202020204" pitchFamily="34" charset="0"/>
            </a:rPr>
            <a:t> se </a:t>
          </a:r>
          <a:r>
            <a:rPr lang="en-US" sz="2800" b="0" i="0" dirty="0" err="1">
              <a:latin typeface="Arial" panose="020B0604020202020204" pitchFamily="34" charset="0"/>
              <a:cs typeface="Arial" panose="020B0604020202020204" pitchFamily="34" charset="0"/>
            </a:rPr>
            <a:t>relacionan</a:t>
          </a:r>
          <a:r>
            <a:rPr lang="en-US" sz="2800" b="0" i="0" dirty="0">
              <a:latin typeface="Arial" panose="020B0604020202020204" pitchFamily="34" charset="0"/>
              <a:cs typeface="Arial" panose="020B0604020202020204" pitchFamily="34" charset="0"/>
            </a:rPr>
            <a:t> al </a:t>
          </a:r>
          <a:r>
            <a:rPr lang="en-US" sz="2800" b="0" i="0" dirty="0" err="1">
              <a:latin typeface="Arial" panose="020B0604020202020204" pitchFamily="34" charset="0"/>
              <a:cs typeface="Arial" panose="020B0604020202020204" pitchFamily="34" charset="0"/>
            </a:rPr>
            <a:t>uso</a:t>
          </a:r>
          <a:r>
            <a:rPr lang="en-US" sz="2800" b="0" i="0" dirty="0">
              <a:latin typeface="Arial" panose="020B0604020202020204" pitchFamily="34" charset="0"/>
              <a:cs typeface="Arial" panose="020B0604020202020204" pitchFamily="34" charset="0"/>
            </a:rPr>
            <a:t> de la ley y </a:t>
          </a:r>
          <a:r>
            <a:rPr lang="en-US" sz="2800" b="0" i="0" dirty="0" err="1">
              <a:latin typeface="Arial" panose="020B0604020202020204" pitchFamily="34" charset="0"/>
              <a:cs typeface="Arial" panose="020B0604020202020204" pitchFamily="34" charset="0"/>
            </a:rPr>
            <a:t>el</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evangelio</a:t>
          </a:r>
          <a:r>
            <a:rPr lang="en-US" sz="2800" b="0" i="0" dirty="0">
              <a:latin typeface="Arial" panose="020B0604020202020204" pitchFamily="34" charset="0"/>
              <a:cs typeface="Arial" panose="020B0604020202020204" pitchFamily="34" charset="0"/>
            </a:rPr>
            <a:t>? </a:t>
          </a:r>
        </a:p>
      </dgm:t>
    </dgm:pt>
    <dgm:pt modelId="{C2E50FBB-F078-45FB-9461-2911D43D5AC6}" type="parTrans" cxnId="{89EB976E-555C-4B56-9F29-3D9C380352D4}">
      <dgm:prSet/>
      <dgm:spPr/>
      <dgm:t>
        <a:bodyPr/>
        <a:lstStyle/>
        <a:p>
          <a:endParaRPr lang="en-US"/>
        </a:p>
      </dgm:t>
    </dgm:pt>
    <dgm:pt modelId="{6564A689-E0A3-4A35-9DD1-11652235F98B}" type="sibTrans" cxnId="{89EB976E-555C-4B56-9F29-3D9C380352D4}">
      <dgm:prSet/>
      <dgm:spPr/>
      <dgm:t>
        <a:bodyPr/>
        <a:lstStyle/>
        <a:p>
          <a:endParaRPr lang="en-US"/>
        </a:p>
      </dgm:t>
    </dgm:pt>
    <dgm:pt modelId="{3AFCAB5E-2BCC-BF4D-8F4A-603B27C248F6}" type="pres">
      <dgm:prSet presAssocID="{153805C7-CC4B-4131-90EE-5DB16D68E1F9}" presName="hierChild1" presStyleCnt="0">
        <dgm:presLayoutVars>
          <dgm:chPref val="1"/>
          <dgm:dir/>
          <dgm:animOne val="branch"/>
          <dgm:animLvl val="lvl"/>
          <dgm:resizeHandles/>
        </dgm:presLayoutVars>
      </dgm:prSet>
      <dgm:spPr/>
    </dgm:pt>
    <dgm:pt modelId="{843642A7-EC79-5F49-8816-EE005AE37E7D}" type="pres">
      <dgm:prSet presAssocID="{943A0119-F7F9-4F54-BCEC-AF99652E9A76}" presName="hierRoot1" presStyleCnt="0"/>
      <dgm:spPr/>
    </dgm:pt>
    <dgm:pt modelId="{F0D41145-AF04-0A4F-83B7-9525019D3FB7}" type="pres">
      <dgm:prSet presAssocID="{943A0119-F7F9-4F54-BCEC-AF99652E9A76}" presName="composite" presStyleCnt="0"/>
      <dgm:spPr/>
    </dgm:pt>
    <dgm:pt modelId="{8550D050-62AD-7F45-95FF-F96A71F675CC}" type="pres">
      <dgm:prSet presAssocID="{943A0119-F7F9-4F54-BCEC-AF99652E9A76}" presName="background" presStyleLbl="node0" presStyleIdx="0" presStyleCnt="1"/>
      <dgm:spPr/>
    </dgm:pt>
    <dgm:pt modelId="{F7CBFC59-B2F1-5244-9964-A74437F3E6ED}" type="pres">
      <dgm:prSet presAssocID="{943A0119-F7F9-4F54-BCEC-AF99652E9A76}" presName="text" presStyleLbl="fgAcc0" presStyleIdx="0" presStyleCnt="1" custScaleX="119205" custScaleY="132054" custLinFactNeighborX="-496" custLinFactNeighborY="12031">
        <dgm:presLayoutVars>
          <dgm:chPref val="3"/>
        </dgm:presLayoutVars>
      </dgm:prSet>
      <dgm:spPr/>
    </dgm:pt>
    <dgm:pt modelId="{90246C16-190A-2A4F-862A-B171C7F4DFFF}" type="pres">
      <dgm:prSet presAssocID="{943A0119-F7F9-4F54-BCEC-AF99652E9A76}" presName="hierChild2" presStyleCnt="0"/>
      <dgm:spPr/>
    </dgm:pt>
  </dgm:ptLst>
  <dgm:cxnLst>
    <dgm:cxn modelId="{8A58990E-5D02-4C62-BFE8-A82B6AB42992}" type="presOf" srcId="{153805C7-CC4B-4131-90EE-5DB16D68E1F9}" destId="{3AFCAB5E-2BCC-BF4D-8F4A-603B27C248F6}" srcOrd="0" destOrd="0" presId="urn:microsoft.com/office/officeart/2005/8/layout/hierarchy1#3"/>
    <dgm:cxn modelId="{89EB976E-555C-4B56-9F29-3D9C380352D4}" srcId="{153805C7-CC4B-4131-90EE-5DB16D68E1F9}" destId="{943A0119-F7F9-4F54-BCEC-AF99652E9A76}" srcOrd="0" destOrd="0" parTransId="{C2E50FBB-F078-45FB-9461-2911D43D5AC6}" sibTransId="{6564A689-E0A3-4A35-9DD1-11652235F98B}"/>
    <dgm:cxn modelId="{9DF484A0-A6C3-4761-83E9-9A3B24360127}" type="presOf" srcId="{943A0119-F7F9-4F54-BCEC-AF99652E9A76}" destId="{F7CBFC59-B2F1-5244-9964-A74437F3E6ED}" srcOrd="0" destOrd="0" presId="urn:microsoft.com/office/officeart/2005/8/layout/hierarchy1#3"/>
    <dgm:cxn modelId="{7663E4D2-7B50-4568-A57E-BA0BFE4AADF9}" type="presParOf" srcId="{3AFCAB5E-2BCC-BF4D-8F4A-603B27C248F6}" destId="{843642A7-EC79-5F49-8816-EE005AE37E7D}" srcOrd="0" destOrd="0" presId="urn:microsoft.com/office/officeart/2005/8/layout/hierarchy1#3"/>
    <dgm:cxn modelId="{E5BC4C4F-DD6A-4505-97F3-ABAF000F6AD4}" type="presParOf" srcId="{843642A7-EC79-5F49-8816-EE005AE37E7D}" destId="{F0D41145-AF04-0A4F-83B7-9525019D3FB7}" srcOrd="0" destOrd="0" presId="urn:microsoft.com/office/officeart/2005/8/layout/hierarchy1#3"/>
    <dgm:cxn modelId="{7FD932EE-1BDE-480C-9C47-FFFB4138DB54}" type="presParOf" srcId="{F0D41145-AF04-0A4F-83B7-9525019D3FB7}" destId="{8550D050-62AD-7F45-95FF-F96A71F675CC}" srcOrd="0" destOrd="0" presId="urn:microsoft.com/office/officeart/2005/8/layout/hierarchy1#3"/>
    <dgm:cxn modelId="{225EE7AF-4C4C-4D3F-AEFE-B9CC9725B8D0}" type="presParOf" srcId="{F0D41145-AF04-0A4F-83B7-9525019D3FB7}" destId="{F7CBFC59-B2F1-5244-9964-A74437F3E6ED}" srcOrd="1" destOrd="0" presId="urn:microsoft.com/office/officeart/2005/8/layout/hierarchy1#3"/>
    <dgm:cxn modelId="{0AD4546F-6663-4402-ADD1-912FA5A799C2}" type="presParOf" srcId="{843642A7-EC79-5F49-8816-EE005AE37E7D}" destId="{90246C16-190A-2A4F-862A-B171C7F4DFFF}" srcOrd="1" destOrd="0" presId="urn:microsoft.com/office/officeart/2005/8/layout/hierarchy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0D050-62AD-7F45-95FF-F96A71F675CC}">
      <dsp:nvSpPr>
        <dsp:cNvPr id="0" name=""/>
        <dsp:cNvSpPr/>
      </dsp:nvSpPr>
      <dsp:spPr>
        <a:xfrm>
          <a:off x="2672557" y="672"/>
          <a:ext cx="4780237" cy="3362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BFC59-B2F1-5244-9964-A74437F3E6ED}">
      <dsp:nvSpPr>
        <dsp:cNvPr id="0" name=""/>
        <dsp:cNvSpPr/>
      </dsp:nvSpPr>
      <dsp:spPr bwMode="white">
        <a:xfrm>
          <a:off x="3118124" y="423960"/>
          <a:ext cx="4780237" cy="33626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a:t>
          </a:r>
          <a:r>
            <a:rPr lang="en-US" sz="2800" b="0" i="0" kern="1200" dirty="0" err="1">
              <a:latin typeface="Arial" panose="020B0604020202020204" pitchFamily="34" charset="0"/>
              <a:cs typeface="Arial" panose="020B0604020202020204" pitchFamily="34" charset="0"/>
            </a:rPr>
            <a:t>Qué</a:t>
          </a:r>
          <a:r>
            <a:rPr lang="en-US" sz="2800" b="0" i="0" kern="1200" dirty="0">
              <a:latin typeface="Arial" panose="020B0604020202020204" pitchFamily="34" charset="0"/>
              <a:cs typeface="Arial" panose="020B0604020202020204" pitchFamily="34" charset="0"/>
            </a:rPr>
            <a:t> son las </a:t>
          </a:r>
          <a:r>
            <a:rPr lang="en-US" sz="2800" b="0" i="0" kern="1200" dirty="0" err="1">
              <a:latin typeface="Arial" panose="020B0604020202020204" pitchFamily="34" charset="0"/>
              <a:cs typeface="Arial" panose="020B0604020202020204" pitchFamily="34" charset="0"/>
            </a:rPr>
            <a:t>llaves</a:t>
          </a:r>
          <a:r>
            <a:rPr lang="en-US" sz="2800" b="0" i="0" kern="1200" dirty="0">
              <a:latin typeface="Arial" panose="020B0604020202020204" pitchFamily="34" charset="0"/>
              <a:cs typeface="Arial" panose="020B0604020202020204" pitchFamily="34" charset="0"/>
            </a:rPr>
            <a:t> y </a:t>
          </a:r>
          <a:r>
            <a:rPr lang="en-US" sz="2800" b="0" i="0" kern="1200" dirty="0" err="1">
              <a:latin typeface="Arial" panose="020B0604020202020204" pitchFamily="34" charset="0"/>
              <a:cs typeface="Arial" panose="020B0604020202020204" pitchFamily="34" charset="0"/>
            </a:rPr>
            <a:t>cómo</a:t>
          </a:r>
          <a:r>
            <a:rPr lang="en-US" sz="2800" b="0" i="0" kern="1200" dirty="0">
              <a:latin typeface="Arial" panose="020B0604020202020204" pitchFamily="34" charset="0"/>
              <a:cs typeface="Arial" panose="020B0604020202020204" pitchFamily="34" charset="0"/>
            </a:rPr>
            <a:t> se </a:t>
          </a:r>
          <a:r>
            <a:rPr lang="en-US" sz="2800" b="0" i="0" kern="1200" dirty="0" err="1">
              <a:latin typeface="Arial" panose="020B0604020202020204" pitchFamily="34" charset="0"/>
              <a:cs typeface="Arial" panose="020B0604020202020204" pitchFamily="34" charset="0"/>
            </a:rPr>
            <a:t>relacionan</a:t>
          </a:r>
          <a:r>
            <a:rPr lang="en-US" sz="2800" b="0" i="0" kern="1200" dirty="0">
              <a:latin typeface="Arial" panose="020B0604020202020204" pitchFamily="34" charset="0"/>
              <a:cs typeface="Arial" panose="020B0604020202020204" pitchFamily="34" charset="0"/>
            </a:rPr>
            <a:t> al </a:t>
          </a:r>
          <a:r>
            <a:rPr lang="en-US" sz="2800" b="0" i="0" kern="1200" dirty="0" err="1">
              <a:latin typeface="Arial" panose="020B0604020202020204" pitchFamily="34" charset="0"/>
              <a:cs typeface="Arial" panose="020B0604020202020204" pitchFamily="34" charset="0"/>
            </a:rPr>
            <a:t>uso</a:t>
          </a:r>
          <a:r>
            <a:rPr lang="en-US" sz="2800" b="0" i="0" kern="1200" dirty="0">
              <a:latin typeface="Arial" panose="020B0604020202020204" pitchFamily="34" charset="0"/>
              <a:cs typeface="Arial" panose="020B0604020202020204" pitchFamily="34" charset="0"/>
            </a:rPr>
            <a:t> de la ley y </a:t>
          </a:r>
          <a:r>
            <a:rPr lang="en-US" sz="2800" b="0" i="0" kern="1200" dirty="0" err="1">
              <a:latin typeface="Arial" panose="020B0604020202020204" pitchFamily="34" charset="0"/>
              <a:cs typeface="Arial" panose="020B0604020202020204" pitchFamily="34" charset="0"/>
            </a:rPr>
            <a:t>el</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evangelio</a:t>
          </a:r>
          <a:r>
            <a:rPr lang="en-US" sz="2800" b="0" i="0" kern="1200" dirty="0">
              <a:latin typeface="Arial" panose="020B0604020202020204" pitchFamily="34" charset="0"/>
              <a:cs typeface="Arial" panose="020B0604020202020204" pitchFamily="34" charset="0"/>
            </a:rPr>
            <a:t>? </a:t>
          </a:r>
        </a:p>
      </dsp:txBody>
      <dsp:txXfrm>
        <a:off x="3216612" y="522448"/>
        <a:ext cx="4583261" cy="31656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CqUiE18wQzw"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“Las llaves”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Corintios 4:7 nos llama ‘jarras de barro’. Eso significa que, aunque somos frágiles seres pecaminosos, Dios ha decidido usarnos como sus instrumentos para decirles a otros de su amor. Nos ha dado ese gran privilegio. Cada creyente puede decir a otros sobre el amor de Dios.</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Sigamos leyendo Mateo 18 para ver un ejemplo de cómo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los </a:t>
            </a:r>
            <a:r>
              <a:rPr lang="en-US" sz="1800">
                <a:solidFill>
                  <a:srgbClr val="000000"/>
                </a:solidFill>
                <a:latin typeface="Calibri" panose="020F0502020204030204"/>
                <a:ea typeface="Calibri" panose="020F0502020204030204"/>
                <a:cs typeface="Calibri" panose="020F0502020204030204"/>
                <a:sym typeface="Calibri" panose="020F0502020204030204"/>
              </a:rPr>
              <a:t>creyentes comparten el amor de Dios con otros.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latin typeface="Calibri" panose="020F0502020204030204"/>
                <a:ea typeface="Calibri" panose="020F0502020204030204"/>
                <a:cs typeface="Calibri" panose="020F0502020204030204"/>
                <a:sym typeface="Calibri" panose="020F0502020204030204"/>
              </a:rPr>
              <a:t>Mateo 18:15-18</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latin typeface="Calibri" panose="020F0502020204030204"/>
                <a:ea typeface="Calibri" panose="020F0502020204030204"/>
                <a:cs typeface="Calibri" panose="020F0502020204030204"/>
                <a:sym typeface="Calibri" panose="020F0502020204030204"/>
              </a:rPr>
              <a:t>“Por tanto si tu hermano peca contra ti, ve y repréndelo cuando él y tú estén solos. Si te hace caso, habrás ganado a tu hermano. Pero si no te hace caso, haz que te acompañen uno o dos más, para que todo lo que se diga conste en labios de dos o tres testigos. Si tampoco a ellos les hace caso, hazlo saber a la iglesia; y si tampoco a la iglesia le hace caso, ténganlo entonces por gentil y cobrador de impuestos. De cierto les digo que todo lo que aten en la tierra, será atado en el cielo; y todo lo que desaten en la tierra, será desatado en el cielo.”</a:t>
            </a:r>
          </a:p>
          <a:p>
            <a:pPr marL="0" marR="0" lvl="0" indent="0" algn="l" rtl="0">
              <a:lnSpc>
                <a:spcPct val="100000"/>
              </a:lnSpc>
              <a:spcBef>
                <a:spcPts val="0"/>
              </a:spcBef>
              <a:spcAft>
                <a:spcPts val="0"/>
              </a:spcAft>
              <a:buSzPts val="1100"/>
              <a:buFont typeface="Arial" panose="020B0604020202020204"/>
              <a:buNone/>
            </a:pPr>
            <a:endParaRPr sz="1800" i="1">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Nosotros vemos en Mateo 18</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 que</a:t>
            </a: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 los </a:t>
            </a:r>
            <a:r>
              <a:rPr lang="en-US" sz="1800">
                <a:solidFill>
                  <a:srgbClr val="000000"/>
                </a:solidFill>
                <a:latin typeface="Calibri" panose="020F0502020204030204"/>
                <a:ea typeface="Calibri" panose="020F0502020204030204"/>
                <a:cs typeface="Calibri" panose="020F0502020204030204"/>
                <a:sym typeface="Calibri" panose="020F0502020204030204"/>
              </a:rPr>
              <a:t>creyentes deben aplicar la ley y el evangelio a las personas que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les</a:t>
            </a:r>
            <a:r>
              <a:rPr lang="en-US" sz="1800">
                <a:solidFill>
                  <a:srgbClr val="000000"/>
                </a:solidFill>
                <a:latin typeface="Calibri" panose="020F0502020204030204"/>
                <a:ea typeface="Calibri" panose="020F0502020204030204"/>
                <a:cs typeface="Calibri" panose="020F0502020204030204"/>
                <a:sym typeface="Calibri" panose="020F0502020204030204"/>
              </a:rPr>
              <a:t> rodean.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Aplicamos la ley a las personas cuando mostramos la seriedad de sus pecados. El propósito es llevar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a </a:t>
            </a:r>
            <a:r>
              <a:rPr lang="en-US" sz="1800">
                <a:solidFill>
                  <a:srgbClr val="000000"/>
                </a:solidFill>
                <a:latin typeface="Calibri" panose="020F0502020204030204"/>
                <a:ea typeface="Calibri" panose="020F0502020204030204"/>
                <a:cs typeface="Calibri" panose="020F0502020204030204"/>
                <a:sym typeface="Calibri" panose="020F0502020204030204"/>
              </a:rPr>
              <a:t>las personas al arrepentimiento.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62" name="Google Shape;162;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11</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Aplicamos el evangelio a las personas cuando compartimos con ellos el perdón de sus pecados por Jesucristo. Llamamos este privilegio “las llaves”. Una llave se usa para abrir y cerrar puertas. La ley y el evangelio hacen lo mismo.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Cuando nosotros aplicamos la ley a las personas, estamos mostrando la seriedad de sus pecados y, si ellos continúan en éstos, las puertas del cielo les serán cerradas. El propósito es el arrepentimiento.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evangelio muestra al Salvador y abre las puertas del cielo a todo el que cree.</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Nosotros tenemos las llaves al cielo: la ley y el evangelio. Es un gran privilegio y gran responsabilidad. (Mateo 16:19)</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69" name="Google Shape;169;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12</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El perdón de Jesús</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Un elemento sumamente importante en el oficio de las llaves es dando el perdón de Jesús. </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Sólo Dios puede perdonar pecados, pero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nos ha escogido para ser sus voceros. Eso significa que nosotros podemos decirle a una persona: “Jesús murió en la cruz por tus pecados” y estaremos diciendo la verdad.</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Nosotros no perdonamos sus pecados basados en nuestro propio poder, sino por la obra, autoridad y mandato de Dios.</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Por “las llaves” tenemos el privilegio para perdonar pecados. (Mateo 16:19; Juan 20:21-23; 1 Pedro 2:9)</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77" name="Google Shape;177;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13</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Aplicaciones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 veces, grupos completos de cristianos, tales como una congregación, tienen que aplicar las llaves – la ley y el evangelio – a alguien.</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En algunas iglesias, los miembros tienen la oportunidad para confesar sus pecados juntos. Usualmente después, un líder toma un momento para compartir con ellos que sus pecados son perdonados, gracias a la obra de Jesús en la cruz. ¡Que reconfortante! Dios nos ama de tantas maneras y nos da evidencias tangibles para conocer</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le</a:t>
            </a:r>
            <a:r>
              <a:rPr lang="en-US" sz="1800">
                <a:solidFill>
                  <a:srgbClr val="000000"/>
                </a:solidFill>
                <a:latin typeface="Calibri" panose="020F0502020204030204"/>
                <a:ea typeface="Calibri" panose="020F0502020204030204"/>
                <a:cs typeface="Calibri" panose="020F0502020204030204"/>
                <a:sym typeface="Calibri" panose="020F0502020204030204"/>
              </a:rPr>
              <a:t> a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y su gracia. (1 Juan 1:9)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5" name="Google Shape;18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Si alguien está viviendo en pecado y no está arrepentido, nosotros debemos aplicar los principios encontrados en Mateo 18.</a:t>
            </a:r>
            <a:endParaRPr sz="1800"/>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Primero una persona irá y mostrará a la persona su pecado.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Si la persona no escucha, más personas deben ir la próxima vez.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Finalmente, después de mucha paciencia y una explicación amorosa, el grupo mostrará la seriedad de la situación al declarar que la persona es impenitente y incrédulo. Este paso final es a menudo llamado “excomulgación”.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193" name="Google Shape;193;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4. Mateo 7:1-2</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Algunas personas usan Mateo 7:1-2 para rebatir cualquier intento de las personas para aplicar la ley a otros.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Mateo 7:1-2 No juzguen, para que no sean juzgados. Porque con el juicio con que ustedes juzgan, serán juzgados; y con la medida con que miden, serán medidos.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00" name="Google Shape;200;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¿Cómo podemos usar las llaves y aun ser fieles a lo que enseña Mateo 7?  </a:t>
            </a:r>
            <a:r>
              <a:rPr lang="en-US" sz="1800">
                <a:solidFill>
                  <a:srgbClr val="00B050"/>
                </a:solidFill>
                <a:latin typeface="Calibri" panose="020F0502020204030204"/>
                <a:ea typeface="Calibri" panose="020F0502020204030204"/>
                <a:cs typeface="Calibri" panose="020F0502020204030204"/>
                <a:sym typeface="Calibri" panose="020F0502020204030204"/>
              </a:rPr>
              <a:t>El maestro dejará que los estudiantes discutan esto. Si es necesario, añada los siguientes pensamientos. Recomendación al Docente: para esta actividad se podría dividir la clase en grupos pequeños durante unos minutos.</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2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6" name="Google Shape;206;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¿Cómo podemos usar las llaves y aun ser fieles a lo que enseña Mateo 7?  </a:t>
            </a:r>
            <a:r>
              <a:rPr lang="en-US" sz="1800">
                <a:solidFill>
                  <a:srgbClr val="00B050"/>
                </a:solidFill>
                <a:latin typeface="Calibri" panose="020F0502020204030204"/>
                <a:ea typeface="Calibri" panose="020F0502020204030204"/>
                <a:cs typeface="Calibri" panose="020F0502020204030204"/>
                <a:sym typeface="Calibri" panose="020F0502020204030204"/>
              </a:rPr>
              <a:t>El maestro dejará que los estudiantes discutan esto. Si es necesario, añada los siguientes pensamientos. Recomendación al Docente: para esta actividad se podría dividir la clase en grupos pequeños durante unos minutos.</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Qué actitud está condenando Jesús en Mateo 7:1?</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En el contexto, Jesús no está condenando todo tipo de juicio o aplicación de la ley, sino una actitud soberbia que muchos tienen cuando señalan los pecados y las faltas de otras personas. Ellos están ciegos a sus propios problemas y pecados y aun insisten en atacar a otros.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Cuando nosotros señalamos los pecados de otros, queremos siempre hacerlo en amor con el entendimiento que también nosotros somos pecadores que necesitamos perdón tanto como los demás.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Nosotros no estamos pronunciando nuestras opiniones o juicios personales, sino simplemente repitiendo y aplicado lo que Dios ha dicho.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juicio se encuentra en la Palabra de Dios.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p>
        </p:txBody>
      </p:sp>
      <p:sp>
        <p:nvSpPr>
          <p:cNvPr id="215" name="Google Shape;21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222" name="Google Shape;22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Bienvenida y saludos</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f3915f68cf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f3915f68cf_0_1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¿Qué es la confesión bíblica?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Una confesión bíblica</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Cuando las personas escuchan la palabra “confesión” ellos a menudo piensan en la manera en que la iglesia Católica Romana entiende la palabra. Ellos dicen que uno necesita confesar todos sus pecados a un sacerdote el cual los escuchará y les encomendará una tarea para hacer reparación por esos pecados. Ese entendimiento se basa en las obras, no la gracia, y no se encuentra bíblicamente.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29" name="Google Shape;229;g2f3915f68cf_0_1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f3915f68cf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5" name="Google Shape;235;g2f3915f68cf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Una confesión bíblica tiene dos partes:</a:t>
            </a:r>
            <a:endParaRPr sz="1800"/>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Admitimos nuestros pecados el uno al otro (Santiago 5:16)</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44" name="Google Shape;244;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22</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f3915f68cf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342900" algn="l" rtl="0">
              <a:lnSpc>
                <a:spcPct val="100000"/>
              </a:lnSpc>
              <a:spcBef>
                <a:spcPts val="0"/>
              </a:spcBef>
              <a:spcAft>
                <a:spcPts val="0"/>
              </a:spcAft>
              <a:buClr>
                <a:schemeClr val="dk1"/>
              </a:buClr>
              <a:buSzPts val="1800"/>
              <a:buFont typeface="Calibri" panose="020F0502020204030204"/>
              <a:buAutoNum type="arabicPeriod"/>
            </a:pPr>
            <a:r>
              <a:rPr lang="en-US" sz="1800">
                <a:solidFill>
                  <a:schemeClr val="dk1"/>
                </a:solidFill>
                <a:latin typeface="Calibri" panose="020F0502020204030204"/>
                <a:ea typeface="Calibri" panose="020F0502020204030204"/>
                <a:cs typeface="Calibri" panose="020F0502020204030204"/>
                <a:sym typeface="Calibri" panose="020F0502020204030204"/>
              </a:rPr>
              <a:t>¿Cuál es la segunda parte de la confesión?  </a:t>
            </a:r>
            <a:endParaRPr sz="1800">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28600" algn="l" rtl="0">
              <a:lnSpc>
                <a:spcPct val="100000"/>
              </a:lnSpc>
              <a:spcBef>
                <a:spcPts val="1000"/>
              </a:spcBef>
              <a:spcAft>
                <a:spcPts val="0"/>
              </a:spcAft>
              <a:buClr>
                <a:schemeClr val="dk1"/>
              </a:buClr>
              <a:buSzPts val="1800"/>
              <a:buFont typeface="Calibri" panose="020F0502020204030204"/>
              <a:buAutoNum type="romanLcPeriod"/>
            </a:pPr>
            <a:r>
              <a:rPr lang="en-US" sz="1800">
                <a:solidFill>
                  <a:schemeClr val="dk1"/>
                </a:solidFill>
                <a:latin typeface="Calibri" panose="020F0502020204030204"/>
                <a:ea typeface="Calibri" panose="020F0502020204030204"/>
                <a:cs typeface="Calibri" panose="020F0502020204030204"/>
                <a:sym typeface="Calibri" panose="020F0502020204030204"/>
              </a:rPr>
              <a:t>2 Corintios 2:7. Nosotros recibimos el anuncio del perdón de pecados de la persona a quien estamos confesando. Mateo 9:2. Cuando las personas confiesan su pecado, podemos decir con Jesús: “Ten ánimo, tus pecados te son perdonados”.</a:t>
            </a:r>
            <a:endParaRPr sz="180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 name="Google Shape;250;g2f3915f68cf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Noto Sans Symbols" panose="020B0502040504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Recibimos el anuncio del perdón de los pecados de la persona a quien estamos confesando. (2 Corintios 2:7)</a:t>
            </a:r>
            <a:endParaRPr sz="1800"/>
          </a:p>
          <a:p>
            <a:pPr marL="0" marR="0" lvl="0" indent="0" algn="l" rtl="0">
              <a:lnSpc>
                <a:spcPct val="100000"/>
              </a:lnSpc>
              <a:spcBef>
                <a:spcPts val="0"/>
              </a:spcBef>
              <a:spcAft>
                <a:spcPts val="0"/>
              </a:spcAft>
              <a:buSzPts val="1100"/>
              <a:buFont typeface="Noto Sans Symbols" panose="020B0502040504020204"/>
              <a:buNone/>
            </a:pPr>
            <a:endParaRPr sz="11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100"/>
              <a:buFont typeface="Noto Sans Symbols" panose="020B0502040504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Cuando las personas confiesan su pecado, podemos decir con Jesús: “Ten ánimo, tus pecados te son perdonados.”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Noto Sans Symbols" panose="020B0502040504020204"/>
              <a:buNone/>
            </a:pPr>
            <a:endParaRPr sz="11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100">
              <a:latin typeface="Calibri" panose="020F0502020204030204"/>
              <a:ea typeface="Calibri" panose="020F0502020204030204"/>
              <a:cs typeface="Calibri" panose="020F0502020204030204"/>
              <a:sym typeface="Calibri" panose="020F0502020204030204"/>
            </a:endParaRPr>
          </a:p>
        </p:txBody>
      </p:sp>
      <p:sp>
        <p:nvSpPr>
          <p:cNvPr id="259" name="Google Shape;259;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24</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panose="020B0604020202020204"/>
              <a:buChar char="●"/>
            </a:pP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Nosotros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ciertamente</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queremos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confesar</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nuestros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pecados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 Dios y </a:t>
            </a:r>
            <a:r>
              <a:rPr lang="es-CO" altLang="en-US" sz="1800" dirty="0">
                <a:solidFill>
                  <a:srgbClr val="000000"/>
                </a:solidFill>
                <a:latin typeface="Calibri" panose="020F0502020204030204"/>
                <a:ea typeface="Calibri" panose="020F0502020204030204"/>
                <a:cs typeface="Calibri" panose="020F0502020204030204"/>
                <a:sym typeface="Calibri" panose="020F0502020204030204"/>
              </a:rPr>
              <a:t>É</a:t>
            </a:r>
            <a:r>
              <a:rPr lang="en-US" sz="1800" dirty="0">
                <a:solidFill>
                  <a:srgbClr val="000000"/>
                </a:solidFill>
                <a:latin typeface="Calibri" panose="020F0502020204030204"/>
                <a:ea typeface="Calibri" panose="020F0502020204030204"/>
                <a:cs typeface="Calibri" panose="020F0502020204030204"/>
                <a:sym typeface="Calibri" panose="020F0502020204030204"/>
              </a:rPr>
              <a:t>l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ciertamente</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perdona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dirty="0">
                <a:solidFill>
                  <a:srgbClr val="000000"/>
                </a:solidFill>
                <a:latin typeface="Calibri" panose="020F0502020204030204"/>
                <a:ea typeface="Calibri" panose="020F0502020204030204"/>
                <a:cs typeface="Calibri" panose="020F0502020204030204"/>
                <a:sym typeface="Calibri" panose="020F0502020204030204"/>
              </a:rPr>
              <a:t>Sin embargo,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puede</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hacer</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situaciones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nosotros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hemos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pecado</a:t>
            </a:r>
            <a:r>
              <a:rPr lang="en-US" sz="1800" dirty="0">
                <a:solidFill>
                  <a:srgbClr val="000000"/>
                </a:solidFill>
                <a:latin typeface="Calibri" panose="020F0502020204030204"/>
                <a:ea typeface="Calibri" panose="020F0502020204030204"/>
                <a:cs typeface="Calibri" panose="020F0502020204030204"/>
                <a:sym typeface="Calibri" panose="020F0502020204030204"/>
              </a:rPr>
              <a:t> contra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alguien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Cuando</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esto</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pasa</a:t>
            </a:r>
            <a:r>
              <a:rPr lang="en-US" sz="1800" dirty="0">
                <a:solidFill>
                  <a:srgbClr val="000000"/>
                </a:solidFill>
                <a:latin typeface="Calibri" panose="020F0502020204030204"/>
                <a:ea typeface="Calibri" panose="020F0502020204030204"/>
                <a:cs typeface="Calibri" panose="020F0502020204030204"/>
                <a:sym typeface="Calibri" panose="020F0502020204030204"/>
              </a:rPr>
              <a:t>, Dios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quiere</a:t>
            </a:r>
            <a:r>
              <a:rPr lang="en-US" sz="1800"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confesemos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nuestro</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pecado</a:t>
            </a:r>
            <a:r>
              <a:rPr lang="en-US" sz="1800" dirty="0">
                <a:solidFill>
                  <a:srgbClr val="000000"/>
                </a:solidFill>
                <a:latin typeface="Calibri" panose="020F0502020204030204"/>
                <a:ea typeface="Calibri" panose="020F0502020204030204"/>
                <a:cs typeface="Calibri" panose="020F0502020204030204"/>
                <a:sym typeface="Calibri" panose="020F0502020204030204"/>
              </a:rPr>
              <a:t> 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ellos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(Mateo 5:23-24). </a:t>
            </a:r>
          </a:p>
          <a:p>
            <a:pPr marL="342900" marR="0" lvl="0" indent="-273050" algn="l" rtl="0">
              <a:lnSpc>
                <a:spcPct val="100000"/>
              </a:lnSpc>
              <a:spcBef>
                <a:spcPts val="0"/>
              </a:spcBef>
              <a:spcAft>
                <a:spcPts val="0"/>
              </a:spcAft>
              <a:buSzPts val="1100"/>
              <a:buFont typeface="Noto Sans Symbols" panose="020B0502040504020204"/>
              <a:buNone/>
            </a:pPr>
            <a:endParaRPr lang="en-US" sz="1800" dirty="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266" name="Google Shape;266;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f34200a32f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chemeClr val="dk1"/>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Algunas veces nosotros tenemos un pecado que hemos cometidos el cual particularmente nos aflige. Es estos momentos, tenemos el privilegio de ir con otro cristiano (tal vez un líder de la iglesia) para confesar ese pecado a él o ella. Entonces, por la autoridad de Cristo, esa persona puede personalmente anunciar el perdón de ese pecado. Escuchar ese perdón anunciado de otra persona es otra motivación para nuestra fe. </a:t>
            </a:r>
            <a:endParaRPr sz="1800">
              <a:latin typeface="Calibri" panose="020F0502020204030204"/>
              <a:ea typeface="Calibri" panose="020F0502020204030204"/>
              <a:cs typeface="Calibri" panose="020F0502020204030204"/>
              <a:sym typeface="Calibri" panose="020F0502020204030204"/>
            </a:endParaRPr>
          </a:p>
          <a:p>
            <a:pPr marL="228600" lvl="0" indent="0" algn="l" rtl="0">
              <a:lnSpc>
                <a:spcPct val="100000"/>
              </a:lnSpc>
              <a:spcBef>
                <a:spcPts val="1000"/>
              </a:spcBef>
              <a:spcAft>
                <a:spcPts val="1000"/>
              </a:spcAft>
              <a:buClr>
                <a:schemeClr val="dk1"/>
              </a:buClr>
              <a:buSzPts val="1100"/>
              <a:buFont typeface="Arial" panose="020B0604020202020204"/>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8" name="Google Shape;278;g2f34200a32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369" name="Google Shape;3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Encargar la tarea para la Lección 6: </a:t>
            </a:r>
            <a:endParaRPr sz="1800"/>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Ver el siguiente video de instrucción: </a:t>
            </a:r>
            <a:r>
              <a:rPr lang="en-US" sz="1800" u="sng">
                <a:solidFill>
                  <a:srgbClr val="0000FF"/>
                </a:solidFill>
                <a:latin typeface="Calibri" panose="020F0502020204030204"/>
                <a:ea typeface="Calibri" panose="020F0502020204030204"/>
                <a:cs typeface="Calibri" panose="020F0502020204030204"/>
                <a:sym typeface="Calibri" panose="020F0502020204030204"/>
                <a:hlinkClick r:id="rId3"/>
              </a:rPr>
              <a:t>https://www.youtube.com/watch?v=CqUiE18wQzw</a:t>
            </a:r>
            <a:r>
              <a:rPr lang="en-US" sz="1800">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Responder a las siguientes preguntas:</a:t>
            </a:r>
            <a:endParaRPr sz="1800">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¿Quién escoge a los líderes de la iglesia? </a:t>
            </a:r>
            <a:endParaRPr sz="1800">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¿Por qué no puede una persona forzosamente hacerse a sí mismo líder de un grupo?</a:t>
            </a:r>
            <a:endParaRPr sz="1800">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¿Cuáles son algunos de los requisitos bíblicos para ser un líder en la iglesia? </a:t>
            </a: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Leer 1 Timoteo 3.</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sz="1805">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4" name="Google Shape;2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2" name="Google Shape;312;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Introducción breve a la Lección 5</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Hoy empezamos la segunda mitad de nuestro curso. Las primeras </a:t>
            </a:r>
            <a:r>
              <a:rPr lang="en-US" sz="1800">
                <a:latin typeface="Calibri" panose="020F0502020204030204"/>
                <a:ea typeface="Calibri" panose="020F0502020204030204"/>
                <a:cs typeface="Calibri" panose="020F0502020204030204"/>
                <a:sym typeface="Calibri" panose="020F0502020204030204"/>
              </a:rPr>
              <a:t>cuatro</a:t>
            </a:r>
            <a:r>
              <a:rPr lang="en-US" sz="1800">
                <a:solidFill>
                  <a:srgbClr val="000000"/>
                </a:solidFill>
                <a:latin typeface="Calibri" panose="020F0502020204030204"/>
                <a:ea typeface="Calibri" panose="020F0502020204030204"/>
                <a:cs typeface="Calibri" panose="020F0502020204030204"/>
                <a:sym typeface="Calibri" panose="020F0502020204030204"/>
              </a:rPr>
              <a:t> lecciones fueron sobre los dos sacramentos: el Bautismo y la Cena del Señor. Ahora, vamos a enfocarnos en dos privilegios especiales que tenemos como creyentes. La primera es el privilegio de contarles a otros acerca de Jesús.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Oración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B050"/>
                </a:solidFill>
                <a:latin typeface="Calibri" panose="020F0502020204030204"/>
                <a:ea typeface="Calibri" panose="020F0502020204030204"/>
                <a:cs typeface="Calibri" panose="020F0502020204030204"/>
                <a:sym typeface="Calibri" panose="020F0502020204030204"/>
              </a:rPr>
              <a:t>Comienza con la siguiente oración (o tu propia):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Querido Señor Jesús, te pedimos que nos uses para llevar tu mensaje del perdón completo y gratis a otros. En tu nombre oramos. Amén. </a:t>
            </a:r>
            <a:endParaRPr sz="1800">
              <a:latin typeface="Calibri" panose="020F0502020204030204"/>
              <a:ea typeface="Calibri" panose="020F0502020204030204"/>
              <a:cs typeface="Calibri" panose="020F0502020204030204"/>
              <a:sym typeface="Calibri" panose="020F0502020204030204"/>
            </a:endParaRPr>
          </a:p>
          <a:p>
            <a:pPr marL="228600" marR="171450" lvl="0" indent="0" algn="l" rtl="0">
              <a:lnSpc>
                <a:spcPct val="100000"/>
              </a:lnSpc>
              <a:spcBef>
                <a:spcPts val="0"/>
              </a:spcBef>
              <a:spcAft>
                <a:spcPts val="1000"/>
              </a:spcAft>
              <a:buClr>
                <a:schemeClr val="dk1"/>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Empezamos con una pregunta de la tarea: </a:t>
            </a:r>
            <a:r>
              <a:rPr lang="en-US" sz="1100" b="1">
                <a:solidFill>
                  <a:srgbClr val="000000"/>
                </a:solidFill>
                <a:latin typeface="Calibri" panose="020F0502020204030204"/>
                <a:ea typeface="Calibri" panose="020F0502020204030204"/>
                <a:cs typeface="Calibri" panose="020F0502020204030204"/>
                <a:sym typeface="Calibri" panose="020F0502020204030204"/>
              </a:rPr>
              <a:t>De acuerdo con las secciones mencionadas en Mateo 18, ¿</a:t>
            </a:r>
            <a:r>
              <a:rPr lang="en-US" b="1">
                <a:latin typeface="Calibri" panose="020F0502020204030204"/>
                <a:ea typeface="Calibri" panose="020F0502020204030204"/>
                <a:cs typeface="Calibri" panose="020F0502020204030204"/>
                <a:sym typeface="Calibri" panose="020F0502020204030204"/>
              </a:rPr>
              <a:t>P</a:t>
            </a:r>
            <a:r>
              <a:rPr lang="en-US" sz="1100" b="1">
                <a:solidFill>
                  <a:srgbClr val="000000"/>
                </a:solidFill>
                <a:latin typeface="Calibri" panose="020F0502020204030204"/>
                <a:ea typeface="Calibri" panose="020F0502020204030204"/>
                <a:cs typeface="Calibri" panose="020F0502020204030204"/>
                <a:sym typeface="Calibri" panose="020F0502020204030204"/>
              </a:rPr>
              <a:t>or qué deberíamos perdonar a otros? </a:t>
            </a:r>
            <a:r>
              <a:rPr lang="en-US" sz="1100" i="1">
                <a:solidFill>
                  <a:srgbClr val="00B050"/>
                </a:solidFill>
                <a:latin typeface="Calibri" panose="020F0502020204030204"/>
                <a:ea typeface="Calibri" panose="020F0502020204030204"/>
                <a:cs typeface="Calibri" panose="020F0502020204030204"/>
                <a:sym typeface="Calibri" panose="020F0502020204030204"/>
              </a:rPr>
              <a:t>Deja que los estudiantes contest</a:t>
            </a:r>
            <a:r>
              <a:rPr lang="en-US" i="1">
                <a:solidFill>
                  <a:srgbClr val="00B050"/>
                </a:solidFill>
                <a:latin typeface="Calibri" panose="020F0502020204030204"/>
                <a:ea typeface="Calibri" panose="020F0502020204030204"/>
                <a:cs typeface="Calibri" panose="020F0502020204030204"/>
                <a:sym typeface="Calibri" panose="020F0502020204030204"/>
              </a:rPr>
              <a:t>e</a:t>
            </a:r>
            <a:r>
              <a:rPr lang="en-US" sz="1100" i="1">
                <a:solidFill>
                  <a:srgbClr val="00B050"/>
                </a:solidFill>
                <a:latin typeface="Calibri" panose="020F0502020204030204"/>
                <a:ea typeface="Calibri" panose="020F0502020204030204"/>
                <a:cs typeface="Calibri" panose="020F0502020204030204"/>
                <a:sym typeface="Calibri" panose="020F0502020204030204"/>
              </a:rPr>
              <a:t>n esta pregunta de la tarea. </a:t>
            </a:r>
            <a:endParaRPr sz="1100">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SzPts val="1100"/>
              <a:buFont typeface="Calibri" panose="020F0502020204030204"/>
              <a:buNone/>
            </a:pPr>
            <a:r>
              <a:rPr lang="en-US" sz="1100" b="1">
                <a:latin typeface="Calibri" panose="020F0502020204030204"/>
                <a:ea typeface="Calibri" panose="020F0502020204030204"/>
                <a:cs typeface="Calibri" panose="020F0502020204030204"/>
                <a:sym typeface="Calibri" panose="020F0502020204030204"/>
              </a:rPr>
              <a:t> </a:t>
            </a:r>
            <a:endParaRPr sz="1100">
              <a:latin typeface="Times New Roman" panose="02020603050405020304"/>
              <a:ea typeface="Times New Roman" panose="02020603050405020304"/>
              <a:cs typeface="Times New Roman" panose="02020603050405020304"/>
              <a:sym typeface="Times New Roman" panose="02020603050405020304"/>
            </a:endParaRPr>
          </a:p>
          <a:p>
            <a:pPr marL="171450" marR="0" lvl="0" indent="-171450" algn="l" rtl="0">
              <a:lnSpc>
                <a:spcPct val="100000"/>
              </a:lnSpc>
              <a:spcBef>
                <a:spcPts val="0"/>
              </a:spcBef>
              <a:spcAft>
                <a:spcPts val="0"/>
              </a:spcAft>
              <a:buSzPts val="1100"/>
              <a:buChar char="●"/>
            </a:pPr>
            <a:r>
              <a:rPr lang="en-US" sz="1100">
                <a:latin typeface="Calibri" panose="020F0502020204030204"/>
                <a:ea typeface="Calibri" panose="020F0502020204030204"/>
                <a:cs typeface="Calibri" panose="020F0502020204030204"/>
                <a:sym typeface="Calibri" panose="020F0502020204030204"/>
              </a:rPr>
              <a:t>En Mateo 18, Jesús muestra cómo nuestro perdón debe afectar la manera en que tratamos a los demás. En su conversación con Pedro, Jesús le pidió perdonar a alguien hasta setenta veces siete. La parábola de los dos deudores nos hace reflexionar en </a:t>
            </a:r>
            <a:r>
              <a:rPr lang="en-US">
                <a:latin typeface="Calibri" panose="020F0502020204030204"/>
                <a:ea typeface="Calibri" panose="020F0502020204030204"/>
                <a:cs typeface="Calibri" panose="020F0502020204030204"/>
                <a:sym typeface="Calibri" panose="020F0502020204030204"/>
              </a:rPr>
              <a:t>cómo</a:t>
            </a:r>
            <a:r>
              <a:rPr lang="en-US" sz="1100">
                <a:latin typeface="Calibri" panose="020F0502020204030204"/>
                <a:ea typeface="Calibri" panose="020F0502020204030204"/>
                <a:cs typeface="Calibri" panose="020F0502020204030204"/>
                <a:sym typeface="Calibri" panose="020F0502020204030204"/>
              </a:rPr>
              <a:t> Dios nos a perdonado. </a:t>
            </a:r>
            <a:endParaRPr sz="11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0000"/>
              </a:lnSpc>
              <a:spcBef>
                <a:spcPts val="0"/>
              </a:spcBef>
              <a:spcAft>
                <a:spcPts val="0"/>
              </a:spcAft>
              <a:buSzPts val="1100"/>
              <a:buFont typeface="Arial" panose="020B0604020202020204"/>
              <a:buNone/>
            </a:pPr>
            <a:endParaRPr sz="1100">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SzPts val="1100"/>
              <a:buFont typeface="Calibri" panose="020F0502020204030204"/>
              <a:buNone/>
            </a:pPr>
            <a:r>
              <a:rPr lang="en-US" sz="1100" i="1">
                <a:latin typeface="Calibri" panose="020F0502020204030204"/>
                <a:ea typeface="Calibri" panose="020F0502020204030204"/>
                <a:cs typeface="Calibri" panose="020F0502020204030204"/>
                <a:sym typeface="Calibri" panose="020F0502020204030204"/>
              </a:rPr>
              <a:t>Mateo 18:21-35</a:t>
            </a:r>
            <a:endParaRPr sz="11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100" i="1">
                <a:latin typeface="Calibri" panose="020F0502020204030204"/>
                <a:ea typeface="Calibri" panose="020F0502020204030204"/>
                <a:cs typeface="Calibri" panose="020F0502020204030204"/>
                <a:sym typeface="Calibri" panose="020F0502020204030204"/>
              </a:rPr>
              <a:t>[Pedro] «Señor, si mi hermano peca contra mí, ¿cuántas veces debo perdonarlo? ¿Hasta siete veces?» Jesús le dijo: «No te digo que hasta siete veces, sino hasta setenta veces siete.»</a:t>
            </a:r>
            <a:endParaRPr sz="11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100" i="1">
                <a:latin typeface="Calibri" panose="020F0502020204030204"/>
                <a:ea typeface="Calibri" panose="020F0502020204030204"/>
                <a:cs typeface="Calibri" panose="020F0502020204030204"/>
                <a:sym typeface="Calibri" panose="020F0502020204030204"/>
              </a:rPr>
              <a:t> </a:t>
            </a:r>
            <a:endParaRPr sz="1100" i="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100" i="0">
                <a:latin typeface="Calibri" panose="020F0502020204030204"/>
                <a:ea typeface="Calibri" panose="020F0502020204030204"/>
                <a:cs typeface="Calibri" panose="020F0502020204030204"/>
                <a:sym typeface="Calibri" panose="020F0502020204030204"/>
              </a:rPr>
              <a:t>[Jesús dijo] </a:t>
            </a:r>
            <a:r>
              <a:rPr lang="en-US" sz="1100" i="1">
                <a:latin typeface="Calibri" panose="020F0502020204030204"/>
                <a:ea typeface="Calibri" panose="020F0502020204030204"/>
                <a:cs typeface="Calibri" panose="020F0502020204030204"/>
                <a:sym typeface="Calibri" panose="020F0502020204030204"/>
              </a:rPr>
              <a:t>, el reino de los cielos es semejante a un rey que quiso hacer cuentas con sus siervos. Cuando comenzó a hacer cuentas, le llevaron a uno que le debía plata por millones. Como éste no podía pagar, su señor ordenó que lo vendieran, junto con su mujer y sus hijos, y con todo lo que tenía, para que la deuda quedara pagada. Pero aquel siervo se postró ante él, y le suplicó: «Señor, ten paciencia conmigo, y yo te lo pagaré todo.» El rey de aquel siervo se compadeció de él, lo dejó libre y le perdonó la deuda. </a:t>
            </a:r>
          </a:p>
          <a:p>
            <a:pPr marL="0" marR="0" lvl="0" indent="0" algn="l" rtl="0">
              <a:lnSpc>
                <a:spcPct val="100000"/>
              </a:lnSpc>
              <a:spcBef>
                <a:spcPts val="0"/>
              </a:spcBef>
              <a:spcAft>
                <a:spcPts val="0"/>
              </a:spcAft>
              <a:buSzPts val="1100"/>
              <a:buFont typeface="Arial" panose="020B0604020202020204"/>
              <a:buNone/>
            </a:pPr>
            <a:endParaRPr sz="1100" i="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100" i="1">
                <a:latin typeface="Calibri" panose="020F0502020204030204"/>
                <a:ea typeface="Calibri" panose="020F0502020204030204"/>
                <a:cs typeface="Calibri" panose="020F0502020204030204"/>
                <a:sym typeface="Calibri" panose="020F0502020204030204"/>
              </a:rPr>
              <a:t>Cuando aquel siervo salió, se encontró con uno de sus consiervos, que le debía cien días de salario, y agarrándolo por el cuello le dijo: «Págame lo que me debes.» Su consiervo se puso de rodillas y le rogó: «Ten paciencia conmigo, y yo te lo pagaré todo.» Pero aquél no quiso, sino que lo mandó a la cárcel hasta que pagara la deuda. Cuando sus consiervos vieron lo que pasaba, se pusieron muy tristes y fueron a contarle al rey todo lo que había pasado. Entonces el rey le ordenó presentarse ante él, y le dijo: «Siervo malvado, yo te perdoné toda aquella gran deuda, porque me rogaste. ¿No debías tú tener misericordia de tu consiervo, como yo la tuve de ti?» Y muy enojado, el rey lo entregó a los verdugos hasta que pagara todo lo que le debía.”</a:t>
            </a:r>
            <a:endParaRPr sz="11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1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100">
              <a:latin typeface="Calibri" panose="020F0502020204030204"/>
              <a:ea typeface="Calibri" panose="020F0502020204030204"/>
              <a:cs typeface="Calibri" panose="020F0502020204030204"/>
              <a:sym typeface="Calibri" panose="020F0502020204030204"/>
            </a:endParaRPr>
          </a:p>
        </p:txBody>
      </p:sp>
      <p:sp>
        <p:nvSpPr>
          <p:cNvPr id="124" name="Google Shape;12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¿Cuál es nuestra motivación para perdonar a otros?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La motivación para perdonar a otros es el hecho que Dios nos ha perdonado aún más. Nosotros perdonamos </a:t>
            </a:r>
            <a:r>
              <a:rPr lang="en-US" sz="1800">
                <a:latin typeface="Calibri" panose="020F0502020204030204"/>
                <a:ea typeface="Calibri" panose="020F0502020204030204"/>
                <a:cs typeface="Calibri" panose="020F0502020204030204"/>
                <a:sym typeface="Calibri" panose="020F0502020204030204"/>
              </a:rPr>
              <a:t>porque</a:t>
            </a:r>
            <a:r>
              <a:rPr lang="en-US" sz="1800">
                <a:solidFill>
                  <a:srgbClr val="000000"/>
                </a:solidFill>
                <a:latin typeface="Calibri" panose="020F0502020204030204"/>
                <a:ea typeface="Calibri" panose="020F0502020204030204"/>
                <a:cs typeface="Calibri" panose="020F0502020204030204"/>
                <a:sym typeface="Calibri" panose="020F0502020204030204"/>
              </a:rPr>
              <a:t> él nos ha perdonado. De esta manera, nosotros mostramos su amor en una forma que to</a:t>
            </a:r>
            <a:r>
              <a:rPr lang="en-US" sz="1800">
                <a:latin typeface="Calibri" panose="020F0502020204030204"/>
                <a:ea typeface="Calibri" panose="020F0502020204030204"/>
                <a:cs typeface="Calibri" panose="020F0502020204030204"/>
                <a:sym typeface="Calibri" panose="020F0502020204030204"/>
              </a:rPr>
              <a:t>que</a:t>
            </a:r>
            <a:r>
              <a:rPr lang="en-US" sz="1800">
                <a:solidFill>
                  <a:srgbClr val="000000"/>
                </a:solidFill>
                <a:latin typeface="Calibri" panose="020F0502020204030204"/>
                <a:ea typeface="Calibri" panose="020F0502020204030204"/>
                <a:cs typeface="Calibri" panose="020F0502020204030204"/>
                <a:sym typeface="Calibri" panose="020F0502020204030204"/>
              </a:rPr>
              <a:t> los corazones de las personas.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panose="020B0604020202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Efesios 4:32 En vez de eso, sean bondadosos y misericordiosos, y perdónense unos a otros, así como también Dios los perdonó a ustedes en Cristo.</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40" name="Google Shape;140;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3"/>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Cuadro de texto 1"/>
          <p:cNvSpPr txBox="1"/>
          <p:nvPr/>
        </p:nvSpPr>
        <p:spPr>
          <a:xfrm>
            <a:off x="2740660" y="2103755"/>
            <a:ext cx="3995420" cy="408305"/>
          </a:xfrm>
          <a:prstGeom prst="rect">
            <a:avLst/>
          </a:prstGeom>
          <a:noFill/>
        </p:spPr>
        <p:txBody>
          <a:bodyPr wrap="square" rtlCol="0">
            <a:noAutofit/>
          </a:bodyPr>
          <a:lstStyle/>
          <a:p>
            <a:endParaRPr lang="es-MX"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5" descr="3 Bible Lessons to Learn from Latinos | Blog | American Bible Society News"/>
          <p:cNvPicPr preferRelativeResize="0"/>
          <p:nvPr/>
        </p:nvPicPr>
        <p:blipFill rotWithShape="1">
          <a:blip r:embed="rId3"/>
          <a:srcRect/>
          <a:stretch>
            <a:fillRect/>
          </a:stretch>
        </p:blipFill>
        <p:spPr>
          <a:xfrm>
            <a:off x="1644015" y="0"/>
            <a:ext cx="10547985" cy="6858000"/>
          </a:xfrm>
          <a:prstGeom prst="rect">
            <a:avLst/>
          </a:prstGeom>
          <a:noFill/>
          <a:ln>
            <a:noFill/>
          </a:ln>
        </p:spPr>
      </p:pic>
      <p:sp>
        <p:nvSpPr>
          <p:cNvPr id="158" name="Google Shape;158;p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23330" y="-24063"/>
            <a:ext cx="10169525"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Mateo 18:15-18</a:t>
            </a:r>
          </a:p>
        </p:txBody>
      </p:sp>
      <p:sp>
        <p:nvSpPr>
          <p:cNvPr id="165" name="Google Shape;165;p10"/>
          <p:cNvSpPr txBox="1">
            <a:spLocks noGrp="1"/>
          </p:cNvSpPr>
          <p:nvPr>
            <p:ph type="body" idx="1"/>
          </p:nvPr>
        </p:nvSpPr>
        <p:spPr>
          <a:xfrm>
            <a:off x="610552" y="688975"/>
            <a:ext cx="10970895" cy="5480050"/>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1000"/>
              </a:spcBef>
              <a:spcAft>
                <a:spcPts val="0"/>
              </a:spcAft>
              <a:buSzPct val="61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“Por tanto </a:t>
            </a:r>
            <a:r>
              <a:rPr lang="en-US" dirty="0" err="1">
                <a:latin typeface="Arial" panose="020B0604020202020204" pitchFamily="34" charset="0"/>
                <a:ea typeface="Calibri" panose="020F0502020204030204"/>
                <a:cs typeface="Arial" panose="020B0604020202020204" pitchFamily="34" charset="0"/>
                <a:sym typeface="Calibri" panose="020F0502020204030204"/>
              </a:rPr>
              <a:t>si</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hermano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peca</a:t>
            </a:r>
            <a:r>
              <a:rPr lang="en-US" dirty="0">
                <a:latin typeface="Arial" panose="020B0604020202020204" pitchFamily="34" charset="0"/>
                <a:ea typeface="Calibri" panose="020F0502020204030204"/>
                <a:cs typeface="Arial" panose="020B0604020202020204" pitchFamily="34" charset="0"/>
                <a:sym typeface="Calibri" panose="020F0502020204030204"/>
              </a:rPr>
              <a:t> contra </a:t>
            </a:r>
            <a:r>
              <a:rPr lang="en-US" dirty="0" err="1">
                <a:latin typeface="Arial" panose="020B0604020202020204" pitchFamily="34" charset="0"/>
                <a:ea typeface="Calibri" panose="020F0502020204030204"/>
                <a:cs typeface="Arial" panose="020B0604020202020204" pitchFamily="34" charset="0"/>
                <a:sym typeface="Calibri" panose="020F0502020204030204"/>
              </a:rPr>
              <a:t>ti</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ve</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repréndelo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cuando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él</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tú</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estén</a:t>
            </a:r>
            <a:r>
              <a:rPr lang="en-US" dirty="0">
                <a:latin typeface="Arial" panose="020B0604020202020204" pitchFamily="34" charset="0"/>
                <a:ea typeface="Calibri" panose="020F0502020204030204"/>
                <a:cs typeface="Arial" panose="020B0604020202020204" pitchFamily="34" charset="0"/>
                <a:sym typeface="Calibri" panose="020F0502020204030204"/>
              </a:rPr>
              <a:t> solos. Si </a:t>
            </a:r>
            <a:r>
              <a:rPr lang="en-US" dirty="0" err="1">
                <a:latin typeface="Arial" panose="020B0604020202020204" pitchFamily="34" charset="0"/>
                <a:ea typeface="Calibri" panose="020F0502020204030204"/>
                <a:cs typeface="Arial" panose="020B0604020202020204" pitchFamily="34" charset="0"/>
                <a:sym typeface="Calibri" panose="020F0502020204030204"/>
              </a:rPr>
              <a:t>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hace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caso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habrás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ganado</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tu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hermano</a:t>
            </a:r>
            <a:r>
              <a:rPr lang="en-US" dirty="0">
                <a:latin typeface="Arial" panose="020B0604020202020204" pitchFamily="34" charset="0"/>
                <a:ea typeface="Calibri" panose="020F0502020204030204"/>
                <a:cs typeface="Arial" panose="020B0604020202020204" pitchFamily="34" charset="0"/>
                <a:sym typeface="Calibri" panose="020F0502020204030204"/>
              </a:rPr>
              <a:t>. Pero </a:t>
            </a:r>
            <a:r>
              <a:rPr lang="en-US" dirty="0" err="1">
                <a:latin typeface="Arial" panose="020B0604020202020204" pitchFamily="34" charset="0"/>
                <a:ea typeface="Calibri" panose="020F0502020204030204"/>
                <a:cs typeface="Arial" panose="020B0604020202020204" pitchFamily="34" charset="0"/>
                <a:sym typeface="Calibri" panose="020F0502020204030204"/>
              </a:rPr>
              <a:t>si</a:t>
            </a:r>
            <a:r>
              <a:rPr lang="en-US" dirty="0">
                <a:latin typeface="Arial" panose="020B0604020202020204" pitchFamily="34" charset="0"/>
                <a:ea typeface="Calibri" panose="020F0502020204030204"/>
                <a:cs typeface="Arial" panose="020B0604020202020204" pitchFamily="34" charset="0"/>
                <a:sym typeface="Calibri" panose="020F0502020204030204"/>
              </a:rPr>
              <a:t>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hace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caso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haz</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acompañen</a:t>
            </a:r>
            <a:r>
              <a:rPr lang="en-US" dirty="0">
                <a:latin typeface="Arial" panose="020B0604020202020204" pitchFamily="34" charset="0"/>
                <a:ea typeface="Calibri" panose="020F0502020204030204"/>
                <a:cs typeface="Arial" panose="020B0604020202020204" pitchFamily="34" charset="0"/>
                <a:sym typeface="Calibri" panose="020F0502020204030204"/>
              </a:rPr>
              <a:t> uno o dos </a:t>
            </a:r>
            <a:r>
              <a:rPr lang="en-US" dirty="0" err="1">
                <a:latin typeface="Arial" panose="020B0604020202020204" pitchFamily="34" charset="0"/>
                <a:ea typeface="Calibri" panose="020F0502020204030204"/>
                <a:cs typeface="Arial" panose="020B0604020202020204" pitchFamily="34" charset="0"/>
                <a:sym typeface="Calibri" panose="020F0502020204030204"/>
              </a:rPr>
              <a:t>más</a:t>
            </a:r>
            <a:r>
              <a:rPr lang="en-US" dirty="0">
                <a:latin typeface="Arial" panose="020B0604020202020204" pitchFamily="34" charset="0"/>
                <a:ea typeface="Calibri" panose="020F0502020204030204"/>
                <a:cs typeface="Arial" panose="020B0604020202020204" pitchFamily="34" charset="0"/>
                <a:sym typeface="Calibri" panose="020F0502020204030204"/>
              </a:rPr>
              <a:t>, para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a:t>
            </a:r>
            <a:r>
              <a:rPr lang="en-US" dirty="0">
                <a:latin typeface="Arial" panose="020B0604020202020204" pitchFamily="34" charset="0"/>
                <a:ea typeface="Calibri" panose="020F0502020204030204"/>
                <a:cs typeface="Arial" panose="020B0604020202020204" pitchFamily="34" charset="0"/>
                <a:sym typeface="Calibri" panose="020F0502020204030204"/>
              </a:rPr>
              <a:t> lo que se </a:t>
            </a:r>
            <a:r>
              <a:rPr lang="en-US" dirty="0" err="1">
                <a:latin typeface="Arial" panose="020B0604020202020204" pitchFamily="34" charset="0"/>
                <a:ea typeface="Calibri" panose="020F0502020204030204"/>
                <a:cs typeface="Arial" panose="020B0604020202020204" pitchFamily="34" charset="0"/>
                <a:sym typeface="Calibri" panose="020F0502020204030204"/>
              </a:rPr>
              <a:t>diga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conste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labios</a:t>
            </a:r>
            <a:r>
              <a:rPr lang="en-US" dirty="0">
                <a:latin typeface="Arial" panose="020B0604020202020204" pitchFamily="34" charset="0"/>
                <a:ea typeface="Calibri" panose="020F0502020204030204"/>
                <a:cs typeface="Arial" panose="020B0604020202020204" pitchFamily="34" charset="0"/>
                <a:sym typeface="Calibri" panose="020F0502020204030204"/>
              </a:rPr>
              <a:t> de dos o </a:t>
            </a:r>
            <a:r>
              <a:rPr lang="en-US" dirty="0" err="1">
                <a:latin typeface="Arial" panose="020B0604020202020204" pitchFamily="34" charset="0"/>
                <a:ea typeface="Calibri" panose="020F0502020204030204"/>
                <a:cs typeface="Arial" panose="020B0604020202020204" pitchFamily="34" charset="0"/>
                <a:sym typeface="Calibri" panose="020F0502020204030204"/>
              </a:rPr>
              <a:t>tres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testigos</a:t>
            </a:r>
            <a:r>
              <a:rPr lang="en-US" dirty="0">
                <a:latin typeface="Arial" panose="020B0604020202020204" pitchFamily="34" charset="0"/>
                <a:ea typeface="Calibri" panose="020F0502020204030204"/>
                <a:cs typeface="Arial" panose="020B0604020202020204" pitchFamily="34" charset="0"/>
                <a:sym typeface="Calibri" panose="020F0502020204030204"/>
              </a:rPr>
              <a:t>. Si </a:t>
            </a:r>
            <a:r>
              <a:rPr lang="en-US" dirty="0" err="1">
                <a:latin typeface="Arial" panose="020B0604020202020204" pitchFamily="34" charset="0"/>
                <a:ea typeface="Calibri" panose="020F0502020204030204"/>
                <a:cs typeface="Arial" panose="020B0604020202020204" pitchFamily="34" charset="0"/>
                <a:sym typeface="Calibri" panose="020F0502020204030204"/>
              </a:rPr>
              <a:t>tampoco</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ellos</a:t>
            </a:r>
            <a:r>
              <a:rPr lang="en-US" dirty="0">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hace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caso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hazlo</a:t>
            </a:r>
            <a:r>
              <a:rPr lang="en-US" dirty="0">
                <a:latin typeface="Arial" panose="020B0604020202020204" pitchFamily="34" charset="0"/>
                <a:ea typeface="Calibri" panose="020F0502020204030204"/>
                <a:cs typeface="Arial" panose="020B0604020202020204" pitchFamily="34" charset="0"/>
                <a:sym typeface="Calibri" panose="020F0502020204030204"/>
              </a:rPr>
              <a:t> saber a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iglesia</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si</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tampoco</a:t>
            </a:r>
            <a:r>
              <a:rPr lang="en-US" dirty="0">
                <a:latin typeface="Arial" panose="020B0604020202020204" pitchFamily="34" charset="0"/>
                <a:ea typeface="Calibri" panose="020F0502020204030204"/>
                <a:cs typeface="Arial" panose="020B0604020202020204" pitchFamily="34" charset="0"/>
                <a:sym typeface="Calibri" panose="020F0502020204030204"/>
              </a:rPr>
              <a:t> a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iglesia</a:t>
            </a:r>
            <a:r>
              <a:rPr lang="en-US" dirty="0">
                <a:latin typeface="Arial" panose="020B0604020202020204" pitchFamily="34" charset="0"/>
                <a:ea typeface="Calibri" panose="020F0502020204030204"/>
                <a:cs typeface="Arial" panose="020B0604020202020204" pitchFamily="34" charset="0"/>
                <a:sym typeface="Calibri" panose="020F0502020204030204"/>
              </a:rPr>
              <a:t> le </a:t>
            </a:r>
            <a:r>
              <a:rPr lang="en-US" dirty="0" err="1">
                <a:latin typeface="Arial" panose="020B0604020202020204" pitchFamily="34" charset="0"/>
                <a:ea typeface="Calibri" panose="020F0502020204030204"/>
                <a:cs typeface="Arial" panose="020B0604020202020204" pitchFamily="34" charset="0"/>
                <a:sym typeface="Calibri" panose="020F0502020204030204"/>
              </a:rPr>
              <a:t>hace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caso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ténganlo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entonces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gentil y </a:t>
            </a:r>
            <a:r>
              <a:rPr lang="en-US" dirty="0" err="1">
                <a:latin typeface="Arial" panose="020B0604020202020204" pitchFamily="34" charset="0"/>
                <a:ea typeface="Calibri" panose="020F0502020204030204"/>
                <a:cs typeface="Arial" panose="020B0604020202020204" pitchFamily="34" charset="0"/>
                <a:sym typeface="Calibri" panose="020F0502020204030204"/>
              </a:rPr>
              <a:t>cobrador</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impuestos</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cierto</a:t>
            </a:r>
            <a:r>
              <a:rPr lang="en-US" dirty="0">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digo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a:t>
            </a:r>
            <a:r>
              <a:rPr lang="en-US" dirty="0">
                <a:latin typeface="Arial" panose="020B0604020202020204" pitchFamily="34" charset="0"/>
                <a:ea typeface="Calibri" panose="020F0502020204030204"/>
                <a:cs typeface="Arial" panose="020B0604020202020204" pitchFamily="34" charset="0"/>
                <a:sym typeface="Calibri" panose="020F0502020204030204"/>
              </a:rPr>
              <a:t> lo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la tierra, </a:t>
            </a:r>
            <a:r>
              <a:rPr lang="en-US" dirty="0" err="1">
                <a:latin typeface="Arial" panose="020B0604020202020204" pitchFamily="34" charset="0"/>
                <a:ea typeface="Calibri" panose="020F0502020204030204"/>
                <a:cs typeface="Arial" panose="020B0604020202020204" pitchFamily="34" charset="0"/>
                <a:sym typeface="Calibri" panose="020F0502020204030204"/>
              </a:rPr>
              <a:t>será</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atado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cielo</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a:t>
            </a:r>
            <a:r>
              <a:rPr lang="en-US" dirty="0">
                <a:latin typeface="Arial" panose="020B0604020202020204" pitchFamily="34" charset="0"/>
                <a:ea typeface="Calibri" panose="020F0502020204030204"/>
                <a:cs typeface="Arial" panose="020B0604020202020204" pitchFamily="34" charset="0"/>
                <a:sym typeface="Calibri" panose="020F0502020204030204"/>
              </a:rPr>
              <a:t> lo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la tierra, </a:t>
            </a:r>
            <a:r>
              <a:rPr lang="en-US" dirty="0" err="1">
                <a:latin typeface="Arial" panose="020B0604020202020204" pitchFamily="34" charset="0"/>
                <a:ea typeface="Calibri" panose="020F0502020204030204"/>
                <a:cs typeface="Arial" panose="020B0604020202020204" pitchFamily="34" charset="0"/>
                <a:sym typeface="Calibri" panose="020F0502020204030204"/>
              </a:rPr>
              <a:t>será</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desatado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cielo</a:t>
            </a:r>
            <a:r>
              <a:rPr lang="en-US" dirty="0">
                <a:latin typeface="Arial" panose="020B0604020202020204" pitchFamily="34" charset="0"/>
                <a:ea typeface="Calibri" panose="020F0502020204030204"/>
                <a:cs typeface="Arial" panose="020B0604020202020204" pitchFamily="34" charset="0"/>
                <a:sym typeface="Calibri" panose="020F0502020204030204"/>
              </a:rPr>
              <a:t>.”</a:t>
            </a:r>
            <a:endParaRPr dirty="0">
              <a:latin typeface="Calibri" panose="020F0502020204030204"/>
              <a:ea typeface="Calibri" panose="020F0502020204030204"/>
              <a:cs typeface="Calibri" panose="020F0502020204030204"/>
              <a:sym typeface="Calibri" panose="020F0502020204030204"/>
            </a:endParaRPr>
          </a:p>
          <a:p>
            <a:pPr marL="114300" lvl="0" indent="0" algn="l" rtl="0">
              <a:lnSpc>
                <a:spcPct val="150000"/>
              </a:lnSpc>
              <a:spcBef>
                <a:spcPts val="1000"/>
              </a:spcBef>
              <a:spcAft>
                <a:spcPts val="0"/>
              </a:spcAft>
              <a:buSzPct val="61000"/>
              <a:buNone/>
            </a:pPr>
            <a:endParaRPr sz="2100" dirty="0">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1676400" y="50460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b="1">
                <a:solidFill>
                  <a:schemeClr val="accent4"/>
                </a:solidFill>
                <a:latin typeface="Arial Black" panose="020B0A04020102020204" charset="0"/>
                <a:cs typeface="Arial Black" panose="020B0A04020102020204" charset="0"/>
              </a:rPr>
              <a:t>Las ll</a:t>
            </a:r>
            <a:r>
              <a:rPr lang="es-CO" altLang="en-US" b="1">
                <a:solidFill>
                  <a:schemeClr val="accent4"/>
                </a:solidFill>
                <a:latin typeface="Arial Black" panose="020B0A04020102020204" charset="0"/>
                <a:cs typeface="Arial Black" panose="020B0A04020102020204" charset="0"/>
              </a:rPr>
              <a:t>a</a:t>
            </a:r>
            <a:r>
              <a:rPr lang="en-US" b="1">
                <a:solidFill>
                  <a:schemeClr val="accent4"/>
                </a:solidFill>
                <a:latin typeface="Arial Black" panose="020B0A04020102020204" charset="0"/>
                <a:cs typeface="Arial Black" panose="020B0A04020102020204" charset="0"/>
              </a:rPr>
              <a:t>v</a:t>
            </a:r>
            <a:r>
              <a:rPr lang="es-CO" altLang="en-US" b="1">
                <a:solidFill>
                  <a:schemeClr val="accent4"/>
                </a:solidFill>
                <a:latin typeface="Arial Black" panose="020B0A04020102020204" charset="0"/>
                <a:cs typeface="Arial Black" panose="020B0A04020102020204" charset="0"/>
              </a:rPr>
              <a:t>e</a:t>
            </a:r>
            <a:r>
              <a:rPr lang="en-US" b="1">
                <a:solidFill>
                  <a:schemeClr val="accent4"/>
                </a:solidFill>
                <a:latin typeface="Arial Black" panose="020B0A04020102020204" charset="0"/>
                <a:cs typeface="Arial Black" panose="020B0A04020102020204" charset="0"/>
              </a:rPr>
              <a:t>s</a:t>
            </a:r>
            <a:r>
              <a:rPr lang="en-US" b="1"/>
              <a:t> </a:t>
            </a:r>
          </a:p>
        </p:txBody>
      </p:sp>
      <p:pic>
        <p:nvPicPr>
          <p:cNvPr id="172" name="Google Shape;172;p11" descr="Las llaves del reino — EB Global: Enfoque Bíblico / Bible Focus"/>
          <p:cNvPicPr preferRelativeResize="0"/>
          <p:nvPr/>
        </p:nvPicPr>
        <p:blipFill rotWithShape="1">
          <a:blip r:embed="rId3"/>
          <a:srcRect/>
          <a:stretch>
            <a:fillRect/>
          </a:stretch>
        </p:blipFill>
        <p:spPr>
          <a:xfrm>
            <a:off x="2885124" y="1830134"/>
            <a:ext cx="8097550" cy="4559027"/>
          </a:xfrm>
          <a:prstGeom prst="rect">
            <a:avLst/>
          </a:prstGeom>
          <a:noFill/>
          <a:ln>
            <a:noFill/>
          </a:ln>
        </p:spPr>
      </p:pic>
      <p:sp>
        <p:nvSpPr>
          <p:cNvPr id="173" name="Google Shape;173;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2191385" y="299085"/>
            <a:ext cx="9141460" cy="14439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b="1">
                <a:solidFill>
                  <a:schemeClr val="accent4"/>
                </a:solidFill>
                <a:latin typeface="Arial Black" panose="020B0A04020102020204" charset="0"/>
                <a:cs typeface="Arial Black" panose="020B0A04020102020204" charset="0"/>
              </a:rPr>
              <a:t>Las ll</a:t>
            </a:r>
            <a:r>
              <a:rPr lang="es-CO" altLang="en-US" b="1">
                <a:solidFill>
                  <a:schemeClr val="accent4"/>
                </a:solidFill>
                <a:latin typeface="Arial Black" panose="020B0A04020102020204" charset="0"/>
                <a:cs typeface="Arial Black" panose="020B0A04020102020204" charset="0"/>
              </a:rPr>
              <a:t>a</a:t>
            </a:r>
            <a:r>
              <a:rPr lang="en-US" b="1">
                <a:solidFill>
                  <a:schemeClr val="accent4"/>
                </a:solidFill>
                <a:latin typeface="Arial Black" panose="020B0A04020102020204" charset="0"/>
                <a:cs typeface="Arial Black" panose="020B0A04020102020204" charset="0"/>
              </a:rPr>
              <a:t>v</a:t>
            </a:r>
            <a:r>
              <a:rPr lang="es-CO" altLang="en-US" b="1">
                <a:solidFill>
                  <a:schemeClr val="accent4"/>
                </a:solidFill>
                <a:latin typeface="Arial Black" panose="020B0A04020102020204" charset="0"/>
                <a:cs typeface="Arial Black" panose="020B0A04020102020204" charset="0"/>
              </a:rPr>
              <a:t>e</a:t>
            </a:r>
            <a:r>
              <a:rPr lang="en-US" b="1">
                <a:solidFill>
                  <a:schemeClr val="accent4"/>
                </a:solidFill>
                <a:latin typeface="Arial Black" panose="020B0A04020102020204" charset="0"/>
                <a:cs typeface="Arial Black" panose="020B0A04020102020204" charset="0"/>
              </a:rPr>
              <a:t>s y el perdón </a:t>
            </a:r>
          </a:p>
        </p:txBody>
      </p:sp>
      <p:pic>
        <p:nvPicPr>
          <p:cNvPr id="180" name="Google Shape;180;p12" descr="Las llaves del reino — EB Global: Enfoque Bíblico / Bible Focus"/>
          <p:cNvPicPr preferRelativeResize="0"/>
          <p:nvPr/>
        </p:nvPicPr>
        <p:blipFill rotWithShape="1">
          <a:blip r:embed="rId3"/>
          <a:srcRect/>
          <a:stretch>
            <a:fillRect/>
          </a:stretch>
        </p:blipFill>
        <p:spPr>
          <a:xfrm>
            <a:off x="1644015" y="2159635"/>
            <a:ext cx="5314950" cy="2660015"/>
          </a:xfrm>
          <a:prstGeom prst="rect">
            <a:avLst/>
          </a:prstGeom>
          <a:noFill/>
          <a:ln>
            <a:noFill/>
          </a:ln>
        </p:spPr>
      </p:pic>
      <p:pic>
        <p:nvPicPr>
          <p:cNvPr id="181" name="Google Shape;181;p12" descr="Learning to forgive is good for your soul, your heart and your health"/>
          <p:cNvPicPr preferRelativeResize="0"/>
          <p:nvPr/>
        </p:nvPicPr>
        <p:blipFill rotWithShape="1">
          <a:blip r:embed="rId4"/>
          <a:srcRect/>
          <a:stretch>
            <a:fillRect/>
          </a:stretch>
        </p:blipFill>
        <p:spPr>
          <a:xfrm>
            <a:off x="6610350" y="2159635"/>
            <a:ext cx="5581650" cy="2659380"/>
          </a:xfrm>
          <a:prstGeom prst="rect">
            <a:avLst/>
          </a:prstGeom>
          <a:noFill/>
          <a:ln>
            <a:noFill/>
          </a:ln>
        </p:spPr>
      </p:pic>
      <p:sp>
        <p:nvSpPr>
          <p:cNvPr id="182" name="Google Shape;182;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8" name="Google Shape;188;g2eb293faa54_0_118"/>
          <p:cNvSpPr txBox="1"/>
          <p:nvPr/>
        </p:nvSpPr>
        <p:spPr>
          <a:xfrm>
            <a:off x="2476500" y="2165350"/>
            <a:ext cx="8023860" cy="30899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400" b="1">
                <a:solidFill>
                  <a:schemeClr val="accent4"/>
                </a:solidFill>
                <a:latin typeface="Arial Black" panose="020B0A04020102020204" charset="0"/>
                <a:ea typeface="Lato" panose="020F0502020204030203"/>
                <a:cs typeface="Arial Black" panose="020B0A04020102020204" charset="0"/>
                <a:sym typeface="Lato" panose="020F0502020204030203"/>
              </a:rPr>
              <a:t>Aplicaciones</a:t>
            </a:r>
            <a:r>
              <a:rPr lang="en-US" sz="4400" b="1"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 de las llaves – la ley y el evangelio. </a:t>
            </a:r>
          </a:p>
        </p:txBody>
      </p:sp>
      <p:pic>
        <p:nvPicPr>
          <p:cNvPr id="189" name="Google Shape;189;g2eb293faa54_0_11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title"/>
          </p:nvPr>
        </p:nvSpPr>
        <p:spPr>
          <a:xfrm>
            <a:off x="1214755" y="0"/>
            <a:ext cx="10139045"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b="1">
                <a:solidFill>
                  <a:schemeClr val="accent4"/>
                </a:solidFill>
                <a:latin typeface="Arial Black" panose="020B0A04020102020204" charset="0"/>
                <a:ea typeface="Calibri" panose="020F0502020204030204"/>
                <a:cs typeface="Arial Black" panose="020B0A04020102020204" charset="0"/>
                <a:sym typeface="Calibri" panose="020F0502020204030204"/>
              </a:rPr>
              <a:t>Mateo 18:15-18</a:t>
            </a:r>
          </a:p>
        </p:txBody>
      </p:sp>
      <p:sp>
        <p:nvSpPr>
          <p:cNvPr id="196" name="Google Shape;196;p13"/>
          <p:cNvSpPr txBox="1">
            <a:spLocks noGrp="1"/>
          </p:cNvSpPr>
          <p:nvPr>
            <p:ph type="body" idx="1"/>
          </p:nvPr>
        </p:nvSpPr>
        <p:spPr>
          <a:xfrm>
            <a:off x="278130" y="985520"/>
            <a:ext cx="11406505" cy="4290060"/>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1000"/>
              </a:spcBef>
              <a:spcAft>
                <a:spcPts val="0"/>
              </a:spcAft>
              <a:buSzPct val="61000"/>
              <a:buNone/>
            </a:pPr>
            <a:r>
              <a:rPr lang="en-US" i="1">
                <a:latin typeface="Arial" panose="020B0604020202020204" pitchFamily="34" charset="0"/>
                <a:ea typeface="Calibri" panose="020F0502020204030204"/>
                <a:cs typeface="Arial" panose="020B0604020202020204" pitchFamily="34" charset="0"/>
                <a:sym typeface="Calibri" panose="020F0502020204030204"/>
              </a:rPr>
              <a:t>“</a:t>
            </a:r>
            <a:r>
              <a:rPr lang="en-US">
                <a:latin typeface="Arial" panose="020B0604020202020204" pitchFamily="34" charset="0"/>
                <a:ea typeface="Calibri" panose="020F0502020204030204"/>
                <a:cs typeface="Arial" panose="020B0604020202020204" pitchFamily="34" charset="0"/>
                <a:sym typeface="Calibri" panose="020F0502020204030204"/>
              </a:rPr>
              <a:t>Por tanto si tu hermano peca contra ti, ve y repréndelo cuando él y tú estén solos. Si te hace caso, habrás ganado a tu hermano. Pero si no te hace caso, haz que te acompañen uno o dos más, para que todo lo que se diga conste en labios de dos o tres testigos. Si tampoco a ellos les hace caso, hazlo saber a la iglesia; y si tampoco a la iglesia le hace caso, ténganlo entonces por gentil y cobrador de impuestos. De cierto les digo que todo lo que aten en la tierra, será atado en el cielo; y todo lo que desaten en la tierra, será desatado en el cielo.”</a:t>
            </a:r>
            <a:endParaRPr>
              <a:latin typeface="Arial" panose="020B0604020202020204" pitchFamily="34" charset="0"/>
              <a:ea typeface="Calibri" panose="020F0502020204030204"/>
              <a:cs typeface="Arial" panose="020B0604020202020204" pitchFamily="34" charset="0"/>
              <a:sym typeface="Calibri" panose="020F0502020204030204"/>
            </a:endParaRPr>
          </a:p>
          <a:p>
            <a:pPr marL="114300" lvl="0" indent="0" algn="just" rtl="0">
              <a:lnSpc>
                <a:spcPct val="150000"/>
              </a:lnSpc>
              <a:spcBef>
                <a:spcPts val="1000"/>
              </a:spcBef>
              <a:spcAft>
                <a:spcPts val="0"/>
              </a:spcAft>
              <a:buSzPct val="61000"/>
              <a:buNone/>
            </a:pPr>
            <a:endParaRPr>
              <a:latin typeface="Arial" panose="020B0604020202020204" pitchFamily="34" charset="0"/>
              <a:ea typeface="Calibri" panose="020F0502020204030204"/>
              <a:cs typeface="Arial" panose="020B0604020202020204" pitchFamily="34" charset="0"/>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1"/>
        <p:cNvGrpSpPr/>
        <p:nvPr/>
      </p:nvGrpSpPr>
      <p:grpSpPr>
        <a:xfrm>
          <a:off x="0" y="0"/>
          <a:ext cx="0" cy="0"/>
          <a:chOff x="0" y="0"/>
          <a:chExt cx="0" cy="0"/>
        </a:xfrm>
      </p:grpSpPr>
      <p:sp useBgFill="1">
        <p:nvSpPr>
          <p:cNvPr id="208" name="Rectangle 20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oogle Shape;202;p14"/>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Mateo 7:1-2</a:t>
            </a:r>
            <a:endParaRPr lang="en-US" sz="3200" b="1">
              <a:solidFill>
                <a:srgbClr val="FFFFFF"/>
              </a:solidFill>
              <a:latin typeface="Arial Black" panose="020B0A04020102020204" charset="0"/>
              <a:cs typeface="Arial Black" panose="020B0A04020102020204" charset="0"/>
            </a:endParaRPr>
          </a:p>
        </p:txBody>
      </p:sp>
      <p:sp>
        <p:nvSpPr>
          <p:cNvPr id="212" name="Arc 2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3" name="Google Shape;203;p14"/>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No </a:t>
            </a:r>
            <a:r>
              <a:rPr lang="en-US" dirty="0" err="1">
                <a:latin typeface="Arial" panose="020B0604020202020204" pitchFamily="34" charset="0"/>
                <a:ea typeface="Calibri" panose="020F0502020204030204"/>
                <a:cs typeface="Arial" panose="020B0604020202020204" pitchFamily="34" charset="0"/>
                <a:sym typeface="Calibri" panose="020F0502020204030204"/>
              </a:rPr>
              <a:t>juzguen</a:t>
            </a:r>
            <a:r>
              <a:rPr lang="en-US" dirty="0">
                <a:latin typeface="Arial" panose="020B0604020202020204" pitchFamily="34" charset="0"/>
                <a:ea typeface="Calibri" panose="020F0502020204030204"/>
                <a:cs typeface="Arial" panose="020B0604020202020204" pitchFamily="34" charset="0"/>
                <a:sym typeface="Calibri" panose="020F0502020204030204"/>
              </a:rPr>
              <a:t>, para que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sean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juzgados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con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juicio</a:t>
            </a:r>
            <a:r>
              <a:rPr lang="en-US" dirty="0">
                <a:latin typeface="Arial" panose="020B0604020202020204" pitchFamily="34" charset="0"/>
                <a:ea typeface="Calibri" panose="020F0502020204030204"/>
                <a:cs typeface="Arial" panose="020B0604020202020204" pitchFamily="34" charset="0"/>
                <a:sym typeface="Calibri" panose="020F0502020204030204"/>
              </a:rPr>
              <a:t> con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juzgan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serán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juzgados</a:t>
            </a:r>
            <a:r>
              <a:rPr lang="en-US" dirty="0">
                <a:latin typeface="Arial" panose="020B0604020202020204" pitchFamily="34" charset="0"/>
                <a:ea typeface="Calibri" panose="020F0502020204030204"/>
                <a:cs typeface="Arial" panose="020B0604020202020204" pitchFamily="34" charset="0"/>
                <a:sym typeface="Calibri" panose="020F0502020204030204"/>
              </a:rPr>
              <a:t>; y con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medida</a:t>
            </a:r>
            <a:r>
              <a:rPr lang="en-US" dirty="0">
                <a:latin typeface="Arial" panose="020B0604020202020204" pitchFamily="34" charset="0"/>
                <a:ea typeface="Calibri" panose="020F0502020204030204"/>
                <a:cs typeface="Arial" panose="020B0604020202020204" pitchFamily="34" charset="0"/>
                <a:sym typeface="Calibri" panose="020F0502020204030204"/>
              </a:rPr>
              <a:t> con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miden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serán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medidos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9" name="Google Shape;209;g2eb293faa54_0_126"/>
          <p:cNvPicPr preferRelativeResize="0"/>
          <p:nvPr/>
        </p:nvPicPr>
        <p:blipFill rotWithShape="1">
          <a:blip r:embed="rId3"/>
          <a:srcRect/>
          <a:stretch>
            <a:fillRect/>
          </a:stretch>
        </p:blipFill>
        <p:spPr>
          <a:xfrm>
            <a:off x="-15304" y="1819782"/>
            <a:ext cx="3125597" cy="3218436"/>
          </a:xfrm>
          <a:prstGeom prst="rect">
            <a:avLst/>
          </a:prstGeom>
          <a:noFill/>
          <a:ln>
            <a:noFill/>
          </a:ln>
          <a:effectLst>
            <a:outerShdw blurRad="50800" dist="38100" dir="2700000" algn="tl" rotWithShape="0">
              <a:srgbClr val="000000">
                <a:alpha val="40000"/>
              </a:srgbClr>
            </a:outerShdw>
          </a:effectLst>
        </p:spPr>
      </p:pic>
      <p:pic>
        <p:nvPicPr>
          <p:cNvPr id="210" name="Google Shape;210;g2eb293faa54_0_126"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11" name="Google Shape;211;g2eb293faa54_0_126"/>
          <p:cNvSpPr txBox="1"/>
          <p:nvPr/>
        </p:nvSpPr>
        <p:spPr>
          <a:xfrm>
            <a:off x="3170351" y="1222576"/>
            <a:ext cx="7842717" cy="34645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Algunas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personas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usan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Mateo 7:1-2 para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rebatir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cualquier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intento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las personas para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aplicar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la ley 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otros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endParaRPr sz="40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Cómo</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podemos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usar las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llaves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y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aun</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ser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fieles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 lo que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enseña</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Mateo 7?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body" idx="1"/>
          </p:nvPr>
        </p:nvSpPr>
        <p:spPr>
          <a:xfrm>
            <a:off x="203771" y="736536"/>
            <a:ext cx="11784458" cy="135281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500"/>
              <a:buNone/>
            </a:pPr>
            <a:r>
              <a:rPr lang="en-US" sz="4400">
                <a:solidFill>
                  <a:schemeClr val="accent4"/>
                </a:solidFill>
                <a:latin typeface="Arial Black" panose="020B0A04020102020204" charset="0"/>
                <a:ea typeface="Overlock" panose="02000506030000020004"/>
                <a:cs typeface="Arial Black" panose="020B0A04020102020204" charset="0"/>
                <a:sym typeface="Overlock" panose="02000506030000020004"/>
              </a:rPr>
              <a:t>¿Juzgar o aplicar la ley?</a:t>
            </a:r>
          </a:p>
        </p:txBody>
      </p:sp>
      <p:pic>
        <p:nvPicPr>
          <p:cNvPr id="218" name="Google Shape;218;p15" descr="Screen Clipping"/>
          <p:cNvPicPr preferRelativeResize="0"/>
          <p:nvPr/>
        </p:nvPicPr>
        <p:blipFill rotWithShape="1">
          <a:blip r:embed="rId3"/>
          <a:srcRect/>
          <a:stretch>
            <a:fillRect/>
          </a:stretch>
        </p:blipFill>
        <p:spPr>
          <a:xfrm>
            <a:off x="-635" y="1580515"/>
            <a:ext cx="12192635" cy="7789545"/>
          </a:xfrm>
          <a:prstGeom prst="rect">
            <a:avLst/>
          </a:prstGeom>
          <a:noFill/>
          <a:ln>
            <a:noFill/>
          </a:ln>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p:nvPr/>
        </p:nvSpPr>
        <p:spPr>
          <a:xfrm>
            <a:off x="1112520" y="607060"/>
            <a:ext cx="9535795" cy="137287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5: El ministerio de las llaves y la confesión</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225" name="Google Shape;225;p16"/>
          <p:cNvGraphicFramePr/>
          <p:nvPr>
            <p:custDataLst>
              <p:tags r:id="rId1"/>
            </p:custDataLst>
            <p:extLst>
              <p:ext uri="{D42A27DB-BD31-4B8C-83A1-F6EECF244321}">
                <p14:modId xmlns:p14="http://schemas.microsoft.com/office/powerpoint/2010/main" val="3098311223"/>
              </p:ext>
            </p:extLst>
          </p:nvPr>
        </p:nvGraphicFramePr>
        <p:xfrm>
          <a:off x="811530" y="2568575"/>
          <a:ext cx="10568940" cy="2987040"/>
        </p:xfrm>
        <a:graphic>
          <a:graphicData uri="http://schemas.openxmlformats.org/drawingml/2006/table">
            <a:tbl>
              <a:tblPr firstRow="1" bandRow="1">
                <a:noFill/>
                <a:tableStyleId>{220EA4D0-96A6-4E2E-847C-D539FE79C497}</a:tableStyleId>
              </a:tblPr>
              <a:tblGrid>
                <a:gridCol w="869315">
                  <a:extLst>
                    <a:ext uri="{9D8B030D-6E8A-4147-A177-3AD203B41FA5}">
                      <a16:colId xmlns:a16="http://schemas.microsoft.com/office/drawing/2014/main" val="20000"/>
                    </a:ext>
                  </a:extLst>
                </a:gridCol>
                <a:gridCol w="9699625">
                  <a:extLst>
                    <a:ext uri="{9D8B030D-6E8A-4147-A177-3AD203B41FA5}">
                      <a16:colId xmlns:a16="http://schemas.microsoft.com/office/drawing/2014/main" val="20001"/>
                    </a:ext>
                  </a:extLst>
                </a:gridCol>
              </a:tblGrid>
              <a:tr h="64008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4008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Identificar el motivo para perdonar a otros. </a:t>
                      </a:r>
                    </a:p>
                  </a:txBody>
                  <a:tcPr marL="91450" marR="91450" marT="45725" marB="45725"/>
                </a:tc>
                <a:extLst>
                  <a:ext uri="{0D108BD9-81ED-4DB2-BD59-A6C34878D82A}">
                    <a16:rowId xmlns:a16="http://schemas.microsoft.com/office/drawing/2014/main" val="10001"/>
                  </a:ext>
                </a:extLst>
              </a:tr>
              <a:tr h="106680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Explicar</a:t>
                      </a:r>
                      <a:r>
                        <a:rPr lang="en-US" sz="2800" b="0" u="none" strike="noStrike" cap="none" dirty="0"/>
                        <a:t> “las </a:t>
                      </a:r>
                      <a:r>
                        <a:rPr lang="en-US" sz="2800" b="0" u="none" strike="noStrike" cap="none" dirty="0" err="1"/>
                        <a:t>llaves</a:t>
                      </a:r>
                      <a:r>
                        <a:rPr lang="en-US" sz="2800" b="0" u="none" strike="noStrike" cap="none" dirty="0"/>
                        <a:t>” y </a:t>
                      </a:r>
                      <a:r>
                        <a:rPr lang="en-US" sz="2800" b="0" u="none" strike="noStrike" cap="none" dirty="0" err="1"/>
                        <a:t>como</a:t>
                      </a:r>
                      <a:r>
                        <a:rPr lang="en-US" sz="2800" b="0" u="none" strike="noStrike" cap="none" dirty="0"/>
                        <a:t> se </a:t>
                      </a:r>
                      <a:r>
                        <a:rPr lang="en-US" sz="2800" b="0" u="none" strike="noStrike" cap="none" dirty="0" err="1"/>
                        <a:t>relacionan</a:t>
                      </a:r>
                      <a:r>
                        <a:rPr lang="en-US" sz="2800" b="0" u="none" strike="noStrike" cap="none" dirty="0"/>
                        <a:t> al </a:t>
                      </a:r>
                      <a:r>
                        <a:rPr lang="en-US" sz="2800" b="0" u="none" strike="noStrike" cap="none" dirty="0" err="1"/>
                        <a:t>uso</a:t>
                      </a:r>
                      <a:r>
                        <a:rPr lang="en-US" sz="2800" b="0" u="none" strike="noStrike" cap="none" dirty="0"/>
                        <a:t> de la ley y </a:t>
                      </a:r>
                      <a:r>
                        <a:rPr lang="en-US" sz="2800" b="0" u="none" strike="noStrike" cap="none" dirty="0" err="1"/>
                        <a:t>el</a:t>
                      </a:r>
                      <a:r>
                        <a:rPr lang="en-US" sz="2800" b="0" u="none" strike="noStrike" cap="none" dirty="0"/>
                        <a:t> </a:t>
                      </a:r>
                      <a:r>
                        <a:rPr lang="en-US" sz="2800" b="0" u="none" strike="noStrike" cap="none" dirty="0" err="1"/>
                        <a:t>evangelio</a:t>
                      </a:r>
                      <a:r>
                        <a:rPr lang="en-US" sz="2800" b="0" u="none" strike="noStrike" cap="none" dirty="0"/>
                        <a:t>. </a:t>
                      </a:r>
                    </a:p>
                  </a:txBody>
                  <a:tcPr marL="91450" marR="91450" marT="45725" marB="45725"/>
                </a:tc>
                <a:extLst>
                  <a:ext uri="{0D108BD9-81ED-4DB2-BD59-A6C34878D82A}">
                    <a16:rowId xmlns:a16="http://schemas.microsoft.com/office/drawing/2014/main" val="10002"/>
                  </a:ext>
                </a:extLst>
              </a:tr>
              <a:tr h="640080">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dirty="0" err="1"/>
                        <a:t>Examinar</a:t>
                      </a:r>
                      <a:r>
                        <a:rPr lang="en-US" sz="2800" b="1" u="none" strike="noStrike" cap="none" dirty="0"/>
                        <a:t> las dos partes de la </a:t>
                      </a:r>
                      <a:r>
                        <a:rPr lang="en-US" sz="2800" b="1" u="none" strike="noStrike" cap="none" dirty="0" err="1"/>
                        <a:t>confesión</a:t>
                      </a:r>
                      <a:r>
                        <a:rPr lang="en-US" sz="2800" b="1" u="none" strike="noStrike" cap="none" dirty="0"/>
                        <a:t>.</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srcRect/>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2f3915f68cf_0_199" descr="Screen Clipping"/>
          <p:cNvPicPr preferRelativeResize="0"/>
          <p:nvPr/>
        </p:nvPicPr>
        <p:blipFill rotWithShape="1">
          <a:blip r:embed="rId3"/>
          <a:srcRect/>
          <a:stretch>
            <a:fillRect/>
          </a:stretch>
        </p:blipFill>
        <p:spPr>
          <a:xfrm>
            <a:off x="635" y="635"/>
            <a:ext cx="12191365" cy="6857365"/>
          </a:xfrm>
          <a:prstGeom prst="rect">
            <a:avLst/>
          </a:prstGeom>
          <a:noFill/>
          <a:ln>
            <a:noFill/>
          </a:ln>
        </p:spPr>
      </p:pic>
      <p:sp>
        <p:nvSpPr>
          <p:cNvPr id="232" name="Google Shape;232;g2f3915f68cf_0_199"/>
          <p:cNvSpPr txBox="1">
            <a:spLocks noGrp="1"/>
          </p:cNvSpPr>
          <p:nvPr>
            <p:ph type="body" idx="1"/>
          </p:nvPr>
        </p:nvSpPr>
        <p:spPr>
          <a:xfrm>
            <a:off x="0" y="848360"/>
            <a:ext cx="4735830" cy="2988945"/>
          </a:xfrm>
          <a:prstGeom prst="rect">
            <a:avLst/>
          </a:prstGeom>
          <a:solidFill>
            <a:schemeClr val="lt1">
              <a:alpha val="61568"/>
            </a:schemeClr>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500"/>
              <a:buNone/>
            </a:pPr>
            <a:r>
              <a:rPr lang="en-US" sz="4400">
                <a:solidFill>
                  <a:schemeClr val="accent4"/>
                </a:solidFill>
                <a:latin typeface="Arial Black" panose="020B0A04020102020204" charset="0"/>
                <a:ea typeface="Overlock" panose="02000506030000020004"/>
                <a:cs typeface="Arial Black" panose="020B0A04020102020204" charset="0"/>
                <a:sym typeface="Overlock" panose="02000506030000020004"/>
              </a:rPr>
              <a:t>¿Qué es un entendimiento bíblico de la confesión?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g2f3915f68cf_0_108"/>
          <p:cNvSpPr txBox="1"/>
          <p:nvPr/>
        </p:nvSpPr>
        <p:spPr>
          <a:xfrm>
            <a:off x="3287398" y="2195496"/>
            <a:ext cx="6711315" cy="30740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Cuál</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es la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primera</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parte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de la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confesión</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bíblica</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endParaRPr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endParaRPr>
          </a:p>
        </p:txBody>
      </p:sp>
      <p:sp>
        <p:nvSpPr>
          <p:cNvPr id="238" name="Google Shape;238;g2f3915f68cf_0_10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9" name="Google Shape;239;g2f3915f68cf_0_108"/>
          <p:cNvPicPr preferRelativeResize="0"/>
          <p:nvPr/>
        </p:nvPicPr>
        <p:blipFill rotWithShape="1">
          <a:blip r:embed="rId3"/>
          <a:srcRect/>
          <a:stretch>
            <a:fillRect/>
          </a:stretch>
        </p:blipFill>
        <p:spPr>
          <a:xfrm>
            <a:off x="80900" y="1544579"/>
            <a:ext cx="3125597" cy="3218436"/>
          </a:xfrm>
          <a:prstGeom prst="rect">
            <a:avLst/>
          </a:prstGeom>
          <a:noFill/>
          <a:ln>
            <a:noFill/>
          </a:ln>
          <a:effectLst>
            <a:outerShdw blurRad="50800" dist="38100" dir="2700000" algn="tl" rotWithShape="0">
              <a:srgbClr val="000000">
                <a:alpha val="40000"/>
              </a:srgbClr>
            </a:outerShdw>
          </a:effectLst>
        </p:spPr>
      </p:pic>
      <p:pic>
        <p:nvPicPr>
          <p:cNvPr id="240" name="Google Shape;240;g2f3915f68cf_0_10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5"/>
        <p:cNvGrpSpPr/>
        <p:nvPr/>
      </p:nvGrpSpPr>
      <p:grpSpPr>
        <a:xfrm>
          <a:off x="0" y="0"/>
          <a:ext cx="0" cy="0"/>
          <a:chOff x="0" y="0"/>
          <a:chExt cx="0" cy="0"/>
        </a:xfrm>
      </p:grpSpPr>
      <p:sp useBgFill="1">
        <p:nvSpPr>
          <p:cNvPr id="252" name="Rectangle 251"/>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Google Shape;246;p17"/>
          <p:cNvSpPr txBox="1">
            <a:spLocks noGrp="1"/>
          </p:cNvSpPr>
          <p:nvPr>
            <p:ph type="title"/>
          </p:nvPr>
        </p:nvSpPr>
        <p:spPr>
          <a:xfrm>
            <a:off x="398791" y="1198418"/>
            <a:ext cx="3768481"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dirty="0">
                <a:solidFill>
                  <a:srgbClr val="FFFFFF"/>
                </a:solidFill>
                <a:latin typeface="Arial Black" panose="020B0A04020102020204" charset="0"/>
                <a:ea typeface="Calibri" panose="020F0502020204030204"/>
                <a:cs typeface="Arial Black" panose="020B0A04020102020204" charset="0"/>
                <a:sym typeface="Calibri" panose="020F0502020204030204"/>
              </a:rPr>
              <a:t>Santiago 5:16</a:t>
            </a:r>
          </a:p>
        </p:txBody>
      </p:sp>
      <p:sp>
        <p:nvSpPr>
          <p:cNvPr id="256" name="Arc 255"/>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7" name="Google Shape;247;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err="1">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Confiesen</a:t>
            </a:r>
            <a:r>
              <a:rPr lang="en-US" dirty="0">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 sus </a:t>
            </a:r>
            <a:r>
              <a:rPr lang="en-US" dirty="0" err="1">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pecados</a:t>
            </a:r>
            <a:r>
              <a:rPr lang="en-US" dirty="0">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unos</a:t>
            </a:r>
            <a:r>
              <a:rPr lang="en-US" dirty="0">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otros</a:t>
            </a:r>
            <a:r>
              <a:rPr lang="en-US" dirty="0">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oren</a:t>
            </a:r>
            <a:r>
              <a:rPr lang="en-US" dirty="0">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unos</a:t>
            </a:r>
            <a:r>
              <a:rPr lang="en-US" dirty="0">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por</a:t>
            </a:r>
            <a:r>
              <a:rPr lang="en-US" dirty="0">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otros</a:t>
            </a:r>
            <a:r>
              <a:rPr lang="en-US" dirty="0">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 para que </a:t>
            </a:r>
            <a:r>
              <a:rPr lang="en-US" dirty="0" err="1">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sean</a:t>
            </a:r>
            <a:r>
              <a:rPr lang="en-US" dirty="0">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sanados</a:t>
            </a:r>
            <a:r>
              <a:rPr lang="en-US" dirty="0">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a:t>
            </a:r>
            <a:r>
              <a:rPr lang="en-US" dirty="0">
                <a:solidFill>
                  <a:schemeClr val="accent4"/>
                </a:solidFill>
                <a:latin typeface="Arial" panose="020B0604020202020204" pitchFamily="34" charset="0"/>
                <a:ea typeface="Calibri" panose="020F0502020204030204"/>
                <a:cs typeface="Arial" panose="020B0604020202020204" pitchFamily="34" charset="0"/>
                <a:sym typeface="Calibri" panose="020F0502020204030204"/>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46"/>
                                        </p:tgtEl>
                                        <p:attrNameLst>
                                          <p:attrName>style.visibility</p:attrName>
                                        </p:attrNameLst>
                                      </p:cBhvr>
                                      <p:to>
                                        <p:strVal val="visible"/>
                                      </p:to>
                                    </p:set>
                                    <p:animEffect transition="in" filter="fade">
                                      <p:cBhvr>
                                        <p:cTn id="7" dur="4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g2f3915f68cf_0_191"/>
          <p:cNvSpPr txBox="1"/>
          <p:nvPr/>
        </p:nvSpPr>
        <p:spPr>
          <a:xfrm>
            <a:off x="3287398" y="2705744"/>
            <a:ext cx="72339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Cuál</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es la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segunda</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parte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de la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confesión</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endParaRPr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endParaRPr>
          </a:p>
        </p:txBody>
      </p:sp>
      <p:sp>
        <p:nvSpPr>
          <p:cNvPr id="253" name="Google Shape;253;g2f3915f68cf_0_19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4" name="Google Shape;254;g2f3915f68cf_0_191"/>
          <p:cNvPicPr preferRelativeResize="0"/>
          <p:nvPr/>
        </p:nvPicPr>
        <p:blipFill rotWithShape="1">
          <a:blip r:embed="rId3"/>
          <a:srcRect/>
          <a:stretch>
            <a:fillRect/>
          </a:stretch>
        </p:blipFill>
        <p:spPr>
          <a:xfrm>
            <a:off x="80900" y="1819781"/>
            <a:ext cx="3125597" cy="3218436"/>
          </a:xfrm>
          <a:prstGeom prst="rect">
            <a:avLst/>
          </a:prstGeom>
          <a:noFill/>
          <a:ln>
            <a:noFill/>
          </a:ln>
          <a:effectLst>
            <a:outerShdw blurRad="50800" dist="38100" dir="2700000" algn="tl" rotWithShape="0">
              <a:srgbClr val="000000">
                <a:alpha val="40000"/>
              </a:srgbClr>
            </a:outerShdw>
          </a:effectLst>
        </p:spPr>
      </p:pic>
      <p:pic>
        <p:nvPicPr>
          <p:cNvPr id="255" name="Google Shape;255;g2f3915f68cf_0_19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0"/>
        <p:cNvGrpSpPr/>
        <p:nvPr/>
      </p:nvGrpSpPr>
      <p:grpSpPr>
        <a:xfrm>
          <a:off x="0" y="0"/>
          <a:ext cx="0" cy="0"/>
          <a:chOff x="0" y="0"/>
          <a:chExt cx="0" cy="0"/>
        </a:xfrm>
      </p:grpSpPr>
      <p:sp useBgFill="1">
        <p:nvSpPr>
          <p:cNvPr id="267" name="Rectangle 26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Google Shape;261;p18"/>
          <p:cNvSpPr txBox="1">
            <a:spLocks noGrp="1"/>
          </p:cNvSpPr>
          <p:nvPr>
            <p:ph type="title"/>
          </p:nvPr>
        </p:nvSpPr>
        <p:spPr>
          <a:xfrm>
            <a:off x="370886" y="1198418"/>
            <a:ext cx="3658634"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dirty="0">
                <a:solidFill>
                  <a:srgbClr val="FFFFFF"/>
                </a:solidFill>
                <a:latin typeface="Arial Black" panose="020B0A04020102020204" charset="0"/>
                <a:ea typeface="Calibri" panose="020F0502020204030204"/>
                <a:cs typeface="Arial Black" panose="020B0A04020102020204" charset="0"/>
                <a:sym typeface="Calibri" panose="020F0502020204030204"/>
              </a:rPr>
              <a:t>2 </a:t>
            </a:r>
            <a:r>
              <a:rPr lang="en-US" sz="3200" b="1" dirty="0" err="1">
                <a:solidFill>
                  <a:srgbClr val="FFFFFF"/>
                </a:solidFill>
                <a:latin typeface="Arial Black" panose="020B0A04020102020204" charset="0"/>
                <a:ea typeface="Calibri" panose="020F0502020204030204"/>
                <a:cs typeface="Arial Black" panose="020B0A04020102020204" charset="0"/>
                <a:sym typeface="Calibri" panose="020F0502020204030204"/>
              </a:rPr>
              <a:t>Corintios</a:t>
            </a:r>
            <a:r>
              <a:rPr lang="en-US" sz="3200" b="1" dirty="0">
                <a:solidFill>
                  <a:srgbClr val="FFFFFF"/>
                </a:solidFill>
                <a:latin typeface="Arial Black" panose="020B0A04020102020204" charset="0"/>
                <a:ea typeface="Calibri" panose="020F0502020204030204"/>
                <a:cs typeface="Arial Black" panose="020B0A04020102020204" charset="0"/>
                <a:sym typeface="Calibri" panose="020F0502020204030204"/>
              </a:rPr>
              <a:t> 2:7</a:t>
            </a:r>
            <a:r>
              <a:rPr lang="en-US" sz="3200" b="1" dirty="0">
                <a:solidFill>
                  <a:srgbClr val="FFFFFF"/>
                </a:solidFill>
                <a:latin typeface="Calibri" panose="020F0502020204030204"/>
                <a:ea typeface="Calibri" panose="020F0502020204030204"/>
                <a:cs typeface="Calibri" panose="020F0502020204030204"/>
                <a:sym typeface="Calibri" panose="020F0502020204030204"/>
              </a:rPr>
              <a:t> </a:t>
            </a:r>
            <a:endParaRPr lang="en-US" sz="3200" b="1" dirty="0">
              <a:solidFill>
                <a:srgbClr val="FFFFFF"/>
              </a:solidFill>
            </a:endParaRPr>
          </a:p>
        </p:txBody>
      </p:sp>
      <p:sp>
        <p:nvSpPr>
          <p:cNvPr id="271" name="Arc 27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2" name="Google Shape;262;p18"/>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err="1">
                <a:latin typeface="Arial" panose="020B0604020202020204" pitchFamily="34" charset="0"/>
                <a:ea typeface="Calibri" panose="020F0502020204030204"/>
                <a:cs typeface="Arial" panose="020B0604020202020204" pitchFamily="34" charset="0"/>
                <a:sym typeface="Calibri" panose="020F0502020204030204"/>
              </a:rPr>
              <a:t>Ahora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deben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perdonarlo</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consolarlo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pues</a:t>
            </a:r>
            <a:r>
              <a:rPr lang="en-US" dirty="0">
                <a:latin typeface="Arial" panose="020B0604020202020204" pitchFamily="34" charset="0"/>
                <a:ea typeface="Calibri" panose="020F0502020204030204"/>
                <a:cs typeface="Arial" panose="020B0604020202020204" pitchFamily="34" charset="0"/>
                <a:sym typeface="Calibri" panose="020F0502020204030204"/>
              </a:rPr>
              <a:t> de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contrario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podría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consumirlo</a:t>
            </a:r>
            <a:r>
              <a:rPr lang="en-US" dirty="0">
                <a:latin typeface="Arial" panose="020B0604020202020204" pitchFamily="34" charset="0"/>
                <a:ea typeface="Calibri" panose="020F0502020204030204"/>
                <a:cs typeface="Arial" panose="020B0604020202020204" pitchFamily="34" charset="0"/>
                <a:sym typeface="Calibri" panose="020F0502020204030204"/>
              </a:rPr>
              <a:t> la tristeza.</a:t>
            </a:r>
            <a:r>
              <a:rPr lang="en-US" sz="4000" i="1" dirty="0">
                <a:latin typeface="Calibri" panose="020F0502020204030204"/>
                <a:ea typeface="Calibri" panose="020F0502020204030204"/>
                <a:cs typeface="Calibri" panose="020F0502020204030204"/>
                <a:sym typeface="Calibri" panose="020F0502020204030204"/>
              </a:rPr>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7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7"/>
        <p:cNvGrpSpPr/>
        <p:nvPr/>
      </p:nvGrpSpPr>
      <p:grpSpPr>
        <a:xfrm>
          <a:off x="0" y="0"/>
          <a:ext cx="0" cy="0"/>
          <a:chOff x="0" y="0"/>
          <a:chExt cx="0" cy="0"/>
        </a:xfrm>
      </p:grpSpPr>
      <p:sp useBgFill="1">
        <p:nvSpPr>
          <p:cNvPr id="274" name="Rectangle 27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Google Shape;268;p1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a:solidFill>
                  <a:srgbClr val="FFFFFF"/>
                </a:solidFill>
                <a:latin typeface="Arial Black" panose="020B0A04020102020204" charset="0"/>
                <a:cs typeface="Arial Black" panose="020B0A04020102020204" charset="0"/>
              </a:rPr>
              <a:t>1 Juan 1:9</a:t>
            </a:r>
          </a:p>
        </p:txBody>
      </p:sp>
      <p:sp>
        <p:nvSpPr>
          <p:cNvPr id="278" name="Arc 277"/>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9" name="Google Shape;269;p1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cs typeface="Arial" panose="020B0604020202020204" pitchFamily="34" charset="0"/>
              </a:rPr>
              <a:t>Si </a:t>
            </a:r>
            <a:r>
              <a:rPr lang="en-US" dirty="0" err="1">
                <a:latin typeface="Arial" panose="020B0604020202020204" pitchFamily="34" charset="0"/>
                <a:cs typeface="Arial" panose="020B0604020202020204" pitchFamily="34" charset="0"/>
              </a:rPr>
              <a:t>confesamos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nuestros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pecados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él</a:t>
            </a:r>
            <a:r>
              <a:rPr lang="en-US" dirty="0">
                <a:latin typeface="Arial" panose="020B0604020202020204" pitchFamily="34" charset="0"/>
                <a:cs typeface="Arial" panose="020B0604020202020204" pitchFamily="34" charset="0"/>
              </a:rPr>
              <a:t> es </a:t>
            </a:r>
            <a:r>
              <a:rPr lang="en-US" dirty="0" err="1">
                <a:latin typeface="Arial" panose="020B0604020202020204" pitchFamily="34" charset="0"/>
                <a:cs typeface="Arial" panose="020B0604020202020204" pitchFamily="34" charset="0"/>
              </a:rPr>
              <a:t>fiel</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justo</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perdonar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nuestros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pecados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limpiarnos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toda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maldad</a:t>
            </a:r>
            <a:r>
              <a:rPr lang="en-US" dirty="0">
                <a:latin typeface="Arial" panose="020B0604020202020204" pitchFamily="34" charset="0"/>
                <a:cs typeface="Arial" panose="020B0604020202020204" pitchFamily="34" charset="0"/>
              </a:rPr>
              <a:t>.</a:t>
            </a:r>
            <a:r>
              <a:rPr lang="en-US" sz="40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g2f34200a32f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1" name="Google Shape;281;g2f34200a32f_0_121"/>
          <p:cNvPicPr preferRelativeResize="0"/>
          <p:nvPr/>
        </p:nvPicPr>
        <p:blipFill rotWithShape="1">
          <a:blip r:embed="rId3"/>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282" name="Google Shape;282;g2f34200a32f_0_121"/>
          <p:cNvSpPr txBox="1"/>
          <p:nvPr/>
        </p:nvSpPr>
        <p:spPr>
          <a:xfrm>
            <a:off x="3287399" y="1910835"/>
            <a:ext cx="7606800" cy="31680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Por tanto,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traes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ofrenda al altar, </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allí</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acuerdas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hermano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tiene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algo contra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deja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allí</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ofrenda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delante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del altar,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anda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reconcíliate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primero con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hermano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entonces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ven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presenta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ofrenda.</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endParaRPr sz="2800" b="0" i="1"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r>
              <a:rPr lang="en-US" sz="3200" b="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Mateo 5:23-24</a:t>
            </a:r>
          </a:p>
        </p:txBody>
      </p:sp>
      <p:pic>
        <p:nvPicPr>
          <p:cNvPr id="283" name="Google Shape;283;g2f34200a32f_0_12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accent4"/>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p:txBody>
      </p:sp>
      <p:cxnSp>
        <p:nvCxnSpPr>
          <p:cNvPr id="373" name="Google Shape;373;p5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2;p56"/>
          <p:cNvGraphicFramePr/>
          <p:nvPr>
            <p:extLst>
              <p:ext uri="{D42A27DB-BD31-4B8C-83A1-F6EECF244321}">
                <p14:modId xmlns:p14="http://schemas.microsoft.com/office/powerpoint/2010/main" val="3381688585"/>
              </p:ext>
            </p:extLst>
          </p:nvPr>
        </p:nvGraphicFramePr>
        <p:xfrm>
          <a:off x="790650" y="2110704"/>
          <a:ext cx="10610700" cy="37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30"/>
          <p:cNvSpPr txBox="1"/>
          <p:nvPr/>
        </p:nvSpPr>
        <p:spPr>
          <a:xfrm>
            <a:off x="3501740" y="2224002"/>
            <a:ext cx="7189367"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Tarea</a:t>
            </a:r>
            <a:endPar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cxnSp>
        <p:nvCxnSpPr>
          <p:cNvPr id="297" name="Google Shape;297;p30"/>
          <p:cNvCxnSpPr/>
          <p:nvPr/>
        </p:nvCxnSpPr>
        <p:spPr>
          <a:xfrm>
            <a:off x="3208693" y="342467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8" name="Google Shape;298;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9" name="Google Shape;299;p30"/>
          <p:cNvPicPr preferRelativeResize="0"/>
          <p:nvPr/>
        </p:nvPicPr>
        <p:blipFill rotWithShape="1">
          <a:blip r:embed="rId3"/>
          <a:srcRect/>
          <a:stretch>
            <a:fillRect/>
          </a:stretch>
        </p:blipFill>
        <p:spPr>
          <a:xfrm>
            <a:off x="-1" y="1556921"/>
            <a:ext cx="3125596" cy="3218436"/>
          </a:xfrm>
          <a:prstGeom prst="rect">
            <a:avLst/>
          </a:prstGeom>
          <a:noFill/>
          <a:ln>
            <a:noFill/>
          </a:ln>
          <a:effectLst>
            <a:outerShdw blurRad="50800" dist="38100" dir="2700000" algn="tl" rotWithShape="0">
              <a:srgbClr val="000000">
                <a:alpha val="40000"/>
              </a:srgbClr>
            </a:outerShdw>
          </a:effectLst>
        </p:spPr>
      </p:pic>
      <p:sp>
        <p:nvSpPr>
          <p:cNvPr id="300" name="Google Shape;300;p30"/>
          <p:cNvSpPr txBox="1"/>
          <p:nvPr/>
        </p:nvSpPr>
        <p:spPr>
          <a:xfrm>
            <a:off x="3501740" y="3754726"/>
            <a:ext cx="74325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en el grupo de WhatsApp</a:t>
            </a:r>
          </a:p>
        </p:txBody>
      </p:sp>
      <p:pic>
        <p:nvPicPr>
          <p:cNvPr id="301" name="Google Shape;301;p30"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15" name="Google Shape;315;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6" name="Google Shape;316;g2ac1ba269cb_0_46"/>
          <p:cNvPicPr preferRelativeResize="0"/>
          <p:nvPr/>
        </p:nvPicPr>
        <p:blipFill rotWithShape="1">
          <a:blip r:embed="rId3"/>
          <a:srcRect l="17158" t="8250" r="29536" b="8239"/>
          <a:stretch>
            <a:fillRect/>
          </a:stretch>
        </p:blipFill>
        <p:spPr>
          <a:xfrm>
            <a:off x="6580094" y="810985"/>
            <a:ext cx="5007428" cy="5236027"/>
          </a:xfrm>
          <a:prstGeom prst="rect">
            <a:avLst/>
          </a:prstGeom>
          <a:noFill/>
          <a:ln>
            <a:noFill/>
          </a:ln>
        </p:spPr>
      </p:pic>
      <p:pic>
        <p:nvPicPr>
          <p:cNvPr id="317" name="Google Shape;317;g2ac1ba269cb_0_46"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318" name="Google Shape;318;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19" name="Google Shape;319;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20" name="Google Shape;320;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63282" y="2410840"/>
            <a:ext cx="5017663"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Lección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5</a:t>
            </a:r>
          </a:p>
        </p:txBody>
      </p:sp>
      <p:cxnSp>
        <p:nvCxnSpPr>
          <p:cNvPr id="101" name="Google Shape;101;p2"/>
          <p:cNvCxnSpPr/>
          <p:nvPr/>
        </p:nvCxnSpPr>
        <p:spPr>
          <a:xfrm>
            <a:off x="3254309" y="334942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563282" y="3835273"/>
            <a:ext cx="7435200" cy="9518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El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ministerio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las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llaves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y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confesión</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128712"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287477" y="3045460"/>
            <a:ext cx="71523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4"/>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1019810" y="789940"/>
            <a:ext cx="9655810" cy="1066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5: El ministerio de las llaves y la confesión</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20" name="Google Shape;120;p6"/>
          <p:cNvGraphicFramePr/>
          <p:nvPr>
            <p:custDataLst>
              <p:tags r:id="rId1"/>
            </p:custDataLst>
            <p:extLst>
              <p:ext uri="{D42A27DB-BD31-4B8C-83A1-F6EECF244321}">
                <p14:modId xmlns:p14="http://schemas.microsoft.com/office/powerpoint/2010/main" val="1273930217"/>
              </p:ext>
            </p:extLst>
          </p:nvPr>
        </p:nvGraphicFramePr>
        <p:xfrm>
          <a:off x="1267460" y="2756034"/>
          <a:ext cx="9657080" cy="2751465"/>
        </p:xfrm>
        <a:graphic>
          <a:graphicData uri="http://schemas.openxmlformats.org/drawingml/2006/table">
            <a:tbl>
              <a:tblPr firstRow="1" bandRow="1">
                <a:noFill/>
                <a:tableStyleId>{220EA4D0-96A6-4E2E-847C-D539FE79C497}</a:tableStyleId>
              </a:tblPr>
              <a:tblGrid>
                <a:gridCol w="794385">
                  <a:extLst>
                    <a:ext uri="{9D8B030D-6E8A-4147-A177-3AD203B41FA5}">
                      <a16:colId xmlns:a16="http://schemas.microsoft.com/office/drawing/2014/main" val="20000"/>
                    </a:ext>
                  </a:extLst>
                </a:gridCol>
                <a:gridCol w="8862695">
                  <a:extLst>
                    <a:ext uri="{9D8B030D-6E8A-4147-A177-3AD203B41FA5}">
                      <a16:colId xmlns:a16="http://schemas.microsoft.com/office/drawing/2014/main" val="20001"/>
                    </a:ext>
                  </a:extLst>
                </a:gridCol>
              </a:tblGrid>
              <a:tr h="60198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02615">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Identificar el motivo para perdonar a otros. </a:t>
                      </a:r>
                    </a:p>
                  </a:txBody>
                  <a:tcPr marL="91450" marR="91450" marT="45725" marB="45725"/>
                </a:tc>
                <a:extLst>
                  <a:ext uri="{0D108BD9-81ED-4DB2-BD59-A6C34878D82A}">
                    <a16:rowId xmlns:a16="http://schemas.microsoft.com/office/drawing/2014/main" val="10001"/>
                  </a:ext>
                </a:extLst>
              </a:tr>
              <a:tr h="94488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Explicar</a:t>
                      </a:r>
                      <a:r>
                        <a:rPr lang="en-US" sz="2800" b="0" u="none" strike="noStrike" cap="none" dirty="0"/>
                        <a:t> “las </a:t>
                      </a:r>
                      <a:r>
                        <a:rPr lang="en-US" sz="2800" b="0" u="none" strike="noStrike" cap="none" dirty="0" err="1"/>
                        <a:t>llaves</a:t>
                      </a:r>
                      <a:r>
                        <a:rPr lang="en-US" sz="2800" b="0" u="none" strike="noStrike" cap="none" dirty="0"/>
                        <a:t>” y </a:t>
                      </a:r>
                      <a:r>
                        <a:rPr lang="en-US" sz="2800" b="0" u="none" strike="noStrike" cap="none" dirty="0" err="1"/>
                        <a:t>como</a:t>
                      </a:r>
                      <a:r>
                        <a:rPr lang="en-US" sz="2800" b="0" u="none" strike="noStrike" cap="none" dirty="0"/>
                        <a:t> se </a:t>
                      </a:r>
                      <a:r>
                        <a:rPr lang="en-US" sz="2800" b="0" u="none" strike="noStrike" cap="none" dirty="0" err="1"/>
                        <a:t>relacionan</a:t>
                      </a:r>
                      <a:r>
                        <a:rPr lang="en-US" sz="2800" b="0" u="none" strike="noStrike" cap="none" dirty="0"/>
                        <a:t> al </a:t>
                      </a:r>
                      <a:r>
                        <a:rPr lang="en-US" sz="2800" b="0" u="none" strike="noStrike" cap="none" dirty="0" err="1"/>
                        <a:t>uso</a:t>
                      </a:r>
                      <a:r>
                        <a:rPr lang="en-US" sz="2800" b="0" u="none" strike="noStrike" cap="none" dirty="0"/>
                        <a:t> de la ley y </a:t>
                      </a:r>
                      <a:r>
                        <a:rPr lang="en-US" sz="2800" b="0" u="none" strike="noStrike" cap="none" dirty="0" err="1"/>
                        <a:t>el</a:t>
                      </a:r>
                      <a:r>
                        <a:rPr lang="en-US" sz="2800" b="0" u="none" strike="noStrike" cap="none" dirty="0"/>
                        <a:t> </a:t>
                      </a:r>
                      <a:r>
                        <a:rPr lang="en-US" sz="2800" b="0" u="none" strike="noStrike" cap="none" dirty="0" err="1"/>
                        <a:t>evangelio</a:t>
                      </a:r>
                      <a:r>
                        <a:rPr lang="en-US" sz="2800" b="0" u="none" strike="noStrike" cap="none" dirty="0"/>
                        <a:t>. </a:t>
                      </a:r>
                    </a:p>
                  </a:txBody>
                  <a:tcPr marL="91450" marR="91450" marT="45725" marB="45725"/>
                </a:tc>
                <a:extLst>
                  <a:ext uri="{0D108BD9-81ED-4DB2-BD59-A6C34878D82A}">
                    <a16:rowId xmlns:a16="http://schemas.microsoft.com/office/drawing/2014/main" val="10002"/>
                  </a:ext>
                </a:extLst>
              </a:tr>
              <a:tr h="601980">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Examinar</a:t>
                      </a:r>
                      <a:r>
                        <a:rPr lang="en-US" sz="2800" b="0" u="none" strike="noStrike" cap="none" dirty="0"/>
                        <a:t> las dos partes de la </a:t>
                      </a:r>
                      <a:r>
                        <a:rPr lang="en-US" sz="2800" b="0" u="none" strike="noStrike" cap="none" dirty="0" err="1"/>
                        <a:t>confesión</a:t>
                      </a:r>
                      <a:r>
                        <a:rPr lang="en-US" sz="2800" b="0" u="none" strike="noStrike" cap="none" dirty="0"/>
                        <a:t>.</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0" y="0"/>
            <a:ext cx="12192000" cy="20413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7500"/>
              <a:buFont typeface="Overlock" panose="02000506030000020004"/>
              <a:buNone/>
            </a:pP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De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acuerdo</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con Mateo 18, </a:t>
            </a:r>
            <a:b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b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r>
              <a:rPr lang="en-US" sz="4000" b="1" u="sng" dirty="0">
                <a:solidFill>
                  <a:schemeClr val="accent4"/>
                </a:solidFill>
                <a:latin typeface="Arial Black" panose="020B0A04020102020204" charset="0"/>
                <a:ea typeface="Overlock" panose="02000506030000020004"/>
                <a:cs typeface="Arial Black" panose="020B0A04020102020204" charset="0"/>
                <a:sym typeface="Overlock" panose="02000506030000020004"/>
              </a:rPr>
              <a:t>Por </a:t>
            </a:r>
            <a:r>
              <a:rPr lang="en-US" sz="4000" b="1" u="sng"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qué</a:t>
            </a:r>
            <a:r>
              <a:rPr lang="en-US" sz="4000" b="1" u="sng"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deberíamos</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perdonar</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otros</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p>
        </p:txBody>
      </p:sp>
      <p:pic>
        <p:nvPicPr>
          <p:cNvPr id="127" name="Google Shape;127;p3" descr="Life of Jesus Christ: Teachings - Forgive 70 Times 7"/>
          <p:cNvPicPr preferRelativeResize="0"/>
          <p:nvPr/>
        </p:nvPicPr>
        <p:blipFill rotWithShape="1">
          <a:blip r:embed="rId3"/>
          <a:srcRect/>
          <a:stretch>
            <a:fillRect/>
          </a:stretch>
        </p:blipFill>
        <p:spPr>
          <a:xfrm>
            <a:off x="393700" y="2041525"/>
            <a:ext cx="6663055" cy="4109085"/>
          </a:xfrm>
          <a:prstGeom prst="rect">
            <a:avLst/>
          </a:prstGeom>
          <a:noFill/>
          <a:ln>
            <a:noFill/>
          </a:ln>
        </p:spPr>
      </p:pic>
      <p:pic>
        <p:nvPicPr>
          <p:cNvPr id="128" name="Google Shape;128;p3" descr="La parábola de los dos deudores | literaturabautista.com"/>
          <p:cNvPicPr preferRelativeResize="0"/>
          <p:nvPr/>
        </p:nvPicPr>
        <p:blipFill rotWithShape="1">
          <a:blip r:embed="rId4"/>
          <a:srcRect t="6583" r="3781"/>
          <a:stretch>
            <a:fillRect/>
          </a:stretch>
        </p:blipFill>
        <p:spPr>
          <a:xfrm>
            <a:off x="7727950" y="2042160"/>
            <a:ext cx="4171315" cy="4359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34" name="Google Shape;134;p7"/>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35" name="Google Shape;135;p7"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136" name="Google Shape;136;p7"/>
          <p:cNvSpPr txBox="1"/>
          <p:nvPr/>
        </p:nvSpPr>
        <p:spPr>
          <a:xfrm>
            <a:off x="3206750" y="2387600"/>
            <a:ext cx="7592695" cy="2316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¿Cuál es nuestra motivación para perdonar a otros? </a:t>
            </a:r>
            <a:r>
              <a:rPr lang="en-US" sz="4000" b="1"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2886704" y="1457655"/>
            <a:ext cx="941527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Efesios</a:t>
            </a: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4:32 </a:t>
            </a:r>
          </a:p>
        </p:txBody>
      </p:sp>
      <p:sp>
        <p:nvSpPr>
          <p:cNvPr id="143" name="Google Shape;143;p8"/>
          <p:cNvSpPr txBox="1">
            <a:spLocks noGrp="1"/>
          </p:cNvSpPr>
          <p:nvPr>
            <p:ph type="body" idx="1"/>
          </p:nvPr>
        </p:nvSpPr>
        <p:spPr>
          <a:xfrm>
            <a:off x="2886839" y="2625387"/>
            <a:ext cx="7613650" cy="4138930"/>
          </a:xfrm>
          <a:prstGeom prst="rect">
            <a:avLst/>
          </a:prstGeom>
          <a:noFill/>
          <a:ln>
            <a:noFill/>
          </a:ln>
        </p:spPr>
        <p:txBody>
          <a:bodyPr spcFirstLastPara="1" wrap="square" lIns="91425" tIns="45700" rIns="91425" bIns="45700" anchor="t" anchorCtr="0">
            <a:normAutofit/>
          </a:bodyPr>
          <a:lstStyle/>
          <a:p>
            <a:pPr marL="114300" lvl="0" indent="0" algn="l" rtl="0">
              <a:lnSpc>
                <a:spcPct val="130000"/>
              </a:lnSpc>
              <a:spcBef>
                <a:spcPts val="1000"/>
              </a:spcBef>
              <a:spcAft>
                <a:spcPts val="0"/>
              </a:spcAft>
              <a:buSzPts val="1800"/>
              <a:buNone/>
            </a:pP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vez</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eso</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sean</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bondadosos</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misericordiosos</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perdónense</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unos</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otros</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así</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como</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también Dios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los</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perdonó</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Cristo.</a:t>
            </a:r>
            <a:r>
              <a:rPr lang="en-US" i="1"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endParaRPr dirty="0">
              <a:latin typeface="Arial" panose="020B0604020202020204" pitchFamily="34" charset="0"/>
              <a:cs typeface="Arial" panose="020B0604020202020204" pitchFamily="34" charset="0"/>
            </a:endParaRPr>
          </a:p>
        </p:txBody>
      </p:sp>
      <p:sp>
        <p:nvSpPr>
          <p:cNvPr id="144" name="Google Shape;144;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5" name="Google Shape;145;p8"/>
          <p:cNvPicPr preferRelativeResize="0"/>
          <p:nvPr/>
        </p:nvPicPr>
        <p:blipFill rotWithShape="1">
          <a:blip r:embed="rId3"/>
          <a:srcRect/>
          <a:stretch>
            <a:fillRect/>
          </a:stretch>
        </p:blipFill>
        <p:spPr>
          <a:xfrm>
            <a:off x="400693" y="2120437"/>
            <a:ext cx="2486011" cy="261712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p:nvPr/>
        </p:nvSpPr>
        <p:spPr>
          <a:xfrm>
            <a:off x="706755" y="474980"/>
            <a:ext cx="9688195" cy="125920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chemeClr val="accent4"/>
                </a:solidFill>
                <a:latin typeface="Arial Black" panose="020B0A04020102020204" charset="0"/>
                <a:ea typeface="Overlock" panose="02000506030000020004"/>
                <a:cs typeface="Arial Black" panose="020B0A04020102020204" charset="0"/>
                <a:sym typeface="Overlock" panose="02000506030000020004"/>
              </a:rPr>
              <a:t>Lección 5: El ministerio de las llaves y la confesión</a:t>
            </a:r>
            <a:r>
              <a:rPr lang="en-US" sz="4400" b="1"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rPr>
              <a:t> </a:t>
            </a:r>
          </a:p>
        </p:txBody>
      </p:sp>
      <p:graphicFrame>
        <p:nvGraphicFramePr>
          <p:cNvPr id="152" name="Google Shape;152;p9"/>
          <p:cNvGraphicFramePr/>
          <p:nvPr>
            <p:custDataLst>
              <p:tags r:id="rId1"/>
            </p:custDataLst>
            <p:extLst>
              <p:ext uri="{D42A27DB-BD31-4B8C-83A1-F6EECF244321}">
                <p14:modId xmlns:p14="http://schemas.microsoft.com/office/powerpoint/2010/main" val="2185843824"/>
              </p:ext>
            </p:extLst>
          </p:nvPr>
        </p:nvGraphicFramePr>
        <p:xfrm>
          <a:off x="1251902" y="2483819"/>
          <a:ext cx="9688195" cy="2829570"/>
        </p:xfrm>
        <a:graphic>
          <a:graphicData uri="http://schemas.openxmlformats.org/drawingml/2006/table">
            <a:tbl>
              <a:tblPr firstRow="1" bandRow="1">
                <a:noFill/>
                <a:tableStyleId>{220EA4D0-96A6-4E2E-847C-D539FE79C497}</a:tableStyleId>
              </a:tblPr>
              <a:tblGrid>
                <a:gridCol w="796925">
                  <a:extLst>
                    <a:ext uri="{9D8B030D-6E8A-4147-A177-3AD203B41FA5}">
                      <a16:colId xmlns:a16="http://schemas.microsoft.com/office/drawing/2014/main" val="20000"/>
                    </a:ext>
                  </a:extLst>
                </a:gridCol>
                <a:gridCol w="8891270">
                  <a:extLst>
                    <a:ext uri="{9D8B030D-6E8A-4147-A177-3AD203B41FA5}">
                      <a16:colId xmlns:a16="http://schemas.microsoft.com/office/drawing/2014/main" val="20001"/>
                    </a:ext>
                  </a:extLst>
                </a:gridCol>
              </a:tblGrid>
              <a:tr h="628015">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2865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Identificar el motivo para perdonar a otros. </a:t>
                      </a:r>
                    </a:p>
                  </a:txBody>
                  <a:tcPr marL="91450" marR="91450" marT="45725" marB="45725"/>
                </a:tc>
                <a:extLst>
                  <a:ext uri="{0D108BD9-81ED-4DB2-BD59-A6C34878D82A}">
                    <a16:rowId xmlns:a16="http://schemas.microsoft.com/office/drawing/2014/main" val="10001"/>
                  </a:ext>
                </a:extLst>
              </a:tr>
              <a:tr h="94488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Explicar “las llaves” y como se relacionan al uso de la ley y el evangelio. </a:t>
                      </a:r>
                    </a:p>
                  </a:txBody>
                  <a:tcPr marL="91450" marR="91450" marT="45725" marB="45725"/>
                </a:tc>
                <a:extLst>
                  <a:ext uri="{0D108BD9-81ED-4DB2-BD59-A6C34878D82A}">
                    <a16:rowId xmlns:a16="http://schemas.microsoft.com/office/drawing/2014/main" val="10002"/>
                  </a:ext>
                </a:extLst>
              </a:tr>
              <a:tr h="628015">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Examinar</a:t>
                      </a:r>
                      <a:r>
                        <a:rPr lang="en-US" sz="2800" b="0" u="none" strike="noStrike" cap="none" dirty="0"/>
                        <a:t> las dos partes de la </a:t>
                      </a:r>
                      <a:r>
                        <a:rPr lang="en-US" sz="2800" b="0" u="none" strike="noStrike" cap="none" dirty="0" err="1"/>
                        <a:t>confesión</a:t>
                      </a:r>
                      <a:r>
                        <a:rPr lang="en-US" sz="2800" b="0" u="none" strike="noStrike" cap="none" dirty="0"/>
                        <a:t>.</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796*216"/>
  <p:tag name="TABLE_ENDDRAG_RECT" val="80*185*796*216"/>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762*240"/>
  <p:tag name="TABLE_ENDDRAG_RECT" val="63*151*762*240"/>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832*218"/>
  <p:tag name="TABLE_ENDDRAG_RECT" val="63*183*832*218"/>
</p:tagLst>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1B7448CC-B5A1-4B51-9A39-3DD362370385}">
  <ds:schemaRefs/>
</ds:datastoreItem>
</file>

<file path=customXml/itemProps2.xml><?xml version="1.0" encoding="utf-8"?>
<ds:datastoreItem xmlns:ds="http://schemas.openxmlformats.org/officeDocument/2006/customXml" ds:itemID="{946585F3-4F39-4CF9-B617-6475A4B7928B}">
  <ds:schemaRefs/>
</ds:datastoreItem>
</file>

<file path=customXml/itemProps3.xml><?xml version="1.0" encoding="utf-8"?>
<ds:datastoreItem xmlns:ds="http://schemas.openxmlformats.org/officeDocument/2006/customXml" ds:itemID="{39338BFD-7E43-4EFD-9919-91F2000E943E}">
  <ds:schemaRefs/>
</ds:datastoreItem>
</file>

<file path=docProps/app.xml><?xml version="1.0" encoding="utf-8"?>
<Properties xmlns="http://schemas.openxmlformats.org/officeDocument/2006/extended-properties" xmlns:vt="http://schemas.openxmlformats.org/officeDocument/2006/docPropsVTypes">
  <TotalTime>4</TotalTime>
  <Words>2779</Words>
  <Application>Microsoft Macintosh PowerPoint</Application>
  <PresentationFormat>Widescreen</PresentationFormat>
  <Paragraphs>177</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Overlock</vt:lpstr>
      <vt:lpstr>Noto Sans Symbols</vt:lpstr>
      <vt:lpstr>Times New Roman</vt:lpstr>
      <vt:lpstr>Calibri</vt:lpstr>
      <vt:lpstr>Lato</vt:lpstr>
      <vt:lpstr>Arial Black</vt:lpstr>
      <vt:lpstr>Office Theme</vt:lpstr>
      <vt:lpstr>PowerPoint Presentation</vt:lpstr>
      <vt:lpstr>PowerPoint Presentation</vt:lpstr>
      <vt:lpstr>PowerPoint Presentation</vt:lpstr>
      <vt:lpstr>PowerPoint Presentation</vt:lpstr>
      <vt:lpstr>PowerPoint Presentation</vt:lpstr>
      <vt:lpstr>De acuerdo con Mateo 18,  ¿Por qué deberíamos perdonar a otros?</vt:lpstr>
      <vt:lpstr>PowerPoint Presentation</vt:lpstr>
      <vt:lpstr>Efesios 4:32 </vt:lpstr>
      <vt:lpstr>PowerPoint Presentation</vt:lpstr>
      <vt:lpstr>PowerPoint Presentation</vt:lpstr>
      <vt:lpstr>Mateo 18:15-18</vt:lpstr>
      <vt:lpstr>Las llaves </vt:lpstr>
      <vt:lpstr>Las llaves y el perdón </vt:lpstr>
      <vt:lpstr>PowerPoint Presentation</vt:lpstr>
      <vt:lpstr>Mateo 18:15-18</vt:lpstr>
      <vt:lpstr>Mateo 7:1-2</vt:lpstr>
      <vt:lpstr>PowerPoint Presentation</vt:lpstr>
      <vt:lpstr>PowerPoint Presentation</vt:lpstr>
      <vt:lpstr>PowerPoint Presentation</vt:lpstr>
      <vt:lpstr>PowerPoint Presentation</vt:lpstr>
      <vt:lpstr>PowerPoint Presentation</vt:lpstr>
      <vt:lpstr>Santiago 5:16</vt:lpstr>
      <vt:lpstr>PowerPoint Presentation</vt:lpstr>
      <vt:lpstr>2 Corintios 2:7 </vt:lpstr>
      <vt:lpstr>1 Juan 1:9</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6</cp:revision>
  <dcterms:created xsi:type="dcterms:W3CDTF">2023-11-29T19:33:00Z</dcterms:created>
  <dcterms:modified xsi:type="dcterms:W3CDTF">2025-06-23T14:10:54Z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F90433B4F8164F2593AEA989E72B6758_12</vt:lpwstr>
  </property>
  <property fmtid="{D5CDD505-2E9C-101B-9397-08002B2CF9AE}" pid="4" name="KSOProductBuildVer">
    <vt:lpwstr>2058-12.2.0.21546</vt:lpwstr>
  </property>
</Properties>
</file>