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embeddedFontLst>
    <p:embeddedFont>
      <p:font typeface="Lato" panose="020F0502020204030203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6" roundtripDataSignature="AMtx7miFgiLq8aPXUJlr0Kn6VGlveiWB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28" y="78"/>
      </p:cViewPr>
      <p:guideLst/>
    </p:cSldViewPr>
  </p:slideViewPr>
  <p:notesTextViewPr>
    <p:cViewPr>
      <p:scale>
        <a:sx n="1" d="1"/>
        <a:sy n="1" d="1"/>
      </p:scale>
      <p:origin x="0" y="-4002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F1OY-hpI5o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NGruwUPJME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3nEjP0ibn8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71450" lvl="0" indent="0" algn="l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Antes de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vivo,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profesor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compartirá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siguiente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tarea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WhatsApp: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siguiente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video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https://www.youtube.com/watch?v=LF1OY-hpI5o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Leer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Juan 2:1-12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Biblias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gancho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lleva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día. Por favor, prepare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ejemplo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para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Juan 2:1-12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venga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compartirla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6d1a1029c0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Quiénes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personajes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Cordero de Dios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Natanael,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Felipe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madre de Jesús (María)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servían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catador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novio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invitados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boda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discípulos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hermanos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g26d1a1029c0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6d1a1029c0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vino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Seis tinajas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piedra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agua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agua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g26d1a1029c0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6d1a1029c0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Dónde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ocurrió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Galilea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Nazaret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g26d1a1029c0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6d1a1029c0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¿Cuándo ocurrió la historia?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Poco después del bautismo y las tentaciones de Jesús.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boda: “Al tercer día…”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g26d1a1029c0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6d1a1029c0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¿Cuál es el problema?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acabó el vino en la fiesta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g26d1a1029c0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6d1a1029c0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resuelve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milagro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provee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vino para la boda.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g26d1a1029c0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6ba99a7413_0_5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Platicar las cuatro preguntas de “Consolidar.”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g26ba99a7413_0_5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¿Cuál es el punto principal de la historia?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Jesús muestra su poder al hacer su primer milagro.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pecado veo en esta historia y confieso en mi vida?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veces yo quiero resolver las cosas en vez de acudir en oración primero a Jesús.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¿En qué versos y palabras de esta historia veo el amor de Dios hacia mi?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Veo que Jesús utiliza su poder en amor para servir a otros y para fortalecer la fe de sus seguidores.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ae621378b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g2ae621378b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pediré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práctica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Palabra?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lnSpc>
                <a:spcPct val="107916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Ampararme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tiempos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6d34d64f3b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Analizar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importancia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“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Captar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para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es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gancho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lleva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día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recuerdo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ayuda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recordar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lección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enfoca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atención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creyentes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entender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palabra de Dios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incrédulos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entender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palabra de Dios. Usa un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conectado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emociones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que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bastante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interesante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g26d34d64f3b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6d34d64f3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Ejemplos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Captar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curso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1: Gabriel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anuncia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nacimiento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Jesús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ángel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?)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2: 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nacimiento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Jesús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bien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celebrar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navidad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 Los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Sabios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Egipto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Quiénes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magos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4: Juan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Bautiza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Jesús (Una Canción)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5: El primer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milagro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(Lluvia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depende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público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forma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expresión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rara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agua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viva,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nuevo).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niños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adolescentes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usar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imágenes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videos.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g26d34d64f3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6d34d64f3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Crear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ejemplos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“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Captar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para Juan 2:1-12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Pedir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hagan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ejemplos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un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para Juan 1:1-12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pensando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distintos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públicos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pequeños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zoom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ideas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g26d34d64f3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6ba99a7413_0_6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Encargar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tarea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171450" lvl="0" indent="-1841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siguiente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video para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lección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6: </a:t>
            </a:r>
            <a:r>
              <a:rPr lang="en-US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https://www.youtube.com/watch?v=iNGruwUPJME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171450" lvl="0" indent="-1841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Leer Juan 2:13-3:21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sus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Biblias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100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g26ba99a7413_0_6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adf14766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rabicPeriod" startAt="2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Oración de clausura</a:t>
            </a:r>
            <a:endParaRPr/>
          </a:p>
        </p:txBody>
      </p:sp>
      <p:sp>
        <p:nvSpPr>
          <p:cNvPr id="343" name="Google Shape;343;g2adf14766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2adf1476608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Calibri"/>
              <a:buAutoNum type="arabicPeriod" startAt="3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Despedida</a:t>
            </a:r>
            <a:endParaRPr/>
          </a:p>
        </p:txBody>
      </p:sp>
      <p:sp>
        <p:nvSpPr>
          <p:cNvPr id="351" name="Google Shape;351;g2adf147660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2ac1ba269cb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Material extra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-298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recomendamos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película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“Mi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Mi Salvador.” 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Acompañe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María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milagro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nacimiento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Jesús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llega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entender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también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Salvador -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https://www.youtube.com/watch?v=B3nEjP0ibn8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según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Juan: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Juan?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Hermano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Santiago,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Zebedeo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Habla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aquel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“a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”. Fue uno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allegados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Jesús. 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cruz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Jesús le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encargó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velar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mamá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María.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ejecutado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tiempo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exiliado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isla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Patmos,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Jesús le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reveló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mensaje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libro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Apocalipsis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Escribió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también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cartas breves de Juan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libro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Apocalipsis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Juan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Contiene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material que no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encuentra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Mateo, Marcos y Lucas.  Tal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que Juan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después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resurrección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Lázaro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plática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Nicodemo (Juan 3)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enfoca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mostrarnos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Jesucristo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Dios. (“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soy…”)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pan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luz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mundo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puerta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pastor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resurrección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vid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diálogos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largos (Juan 3); Juan 13-17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jueves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santo: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despedida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extendida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Temas clave: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luz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sencillo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propósito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libro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“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Pero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éstas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han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escrito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para que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ustedes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crean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que Jesús es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Cristo,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de Dios, y para que al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creer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tengan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nombre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” (Juan 20:31).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12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discípulos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Jesús (La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da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Mateo 10:1-4, Marcos 3:13-19, y Lucas 6:12-16)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Simón Pedro-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eminente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primero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hablar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batallaba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arrogancia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llegó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ser un gran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líder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primitiva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Andrés-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hermano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Pedro,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pescador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discípulo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Juan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Bautista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Santiago (o Jacobo),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Zebedeo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Salomé,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hermano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Juan,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pescador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apegados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Jesús; Fue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primero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mártir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12:1-2)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Juan-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hablamos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Felipe- era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Betsaida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llevó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Natanael a Jesús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Bartolomé Natanael-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verdadero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Israelita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hay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engaño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Caná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Tomás-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dudó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luego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testimonio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resurrección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mío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mío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Mateo-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cobrador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impuestos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Santiago o Jacobo,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Alfeo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Tadeo Judas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Simón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zelote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Judas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Iscariote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tesorero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traidor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Existen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leyendas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acerca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Pero lo primordial es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testigos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presenciales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ministerio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resurrección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Jesucristo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g2ac1ba269cb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Oración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Amado Jesús, gracias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llamarme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través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Palabra.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Perdóname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confío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ayudarme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salvarme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mis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Hazme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volver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Palabra, la Biblia, para leer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día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pruebas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infinito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Enséñame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enseñaste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discípulos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ayúdame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confiar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siempre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Lección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Usar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método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las 4 “C” para leer y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entender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Juan 2:1-12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Analizar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importancia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“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Captar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para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Crear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ejemplos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“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Captar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para Juan 2:1-12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6c0eec2cfd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Captar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“Lluvia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En 5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minutos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mencionen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José y María de la Biblia.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Nazaret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dos de la familia de David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Creyeron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obedecieron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ángeles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hablaron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testigos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eventos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claves: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anuncio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nacimiento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pastores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luego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sabios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pusieron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circuncidado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ocho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días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Nacimiento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Después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pastores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dice Lucas, “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María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guardaba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todo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esto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corazón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meditaba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acerca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ello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.”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40 días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Ofrecieron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par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tórtolas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sacrificio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primogénito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conforme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ley del Antiguo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Testamento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Y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Simeón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testificó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“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«Tu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ha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venido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para que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muchos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Israel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caigan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o se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levanten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Será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señal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muchos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rechazarán</a:t>
            </a:r>
            <a:r>
              <a:rPr lang="en-US" b="1" baseline="30000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y que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pondrá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manifiesto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pensamiento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muchos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corazones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aunque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ti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traspasará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alma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espada.»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Vivieron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Belén,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Egipto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luego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establecieron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Nazaret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Galilea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fieles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observar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Pascua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anualmente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Llevaron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cumplió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12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años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(Lucas 2:41-52). 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comprendieron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José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dedicaba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carpintería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(Mateo 13:55).  Y hasta le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llamaron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Jesús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carpintero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también.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probable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tuvieran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Jacobo, José, Simón, Judas,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mencionan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Biblia,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(Mateo 13:54-56). 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Después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12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años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aparece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José. 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menciona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ninguna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María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presenció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primer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milagro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hoy).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María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estuvo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crucifixión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Jesús se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encomendó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Juan,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discípulo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que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cuidara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¿Ya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habrá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José? 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984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1:14,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después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ascensión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Jesús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antes del día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Pentecostés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 dice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éstos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[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once]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perseveraban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unánimes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ruego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con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mujeres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con María la madre de Jesús, y con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hermanos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g26c0eec2cfd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6c0eec2cfd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cuenta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Juan 2:1-12.&gt;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g26c0eec2cfd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6d1a1029c0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Platicar las seis preguntas para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“</a:t>
            </a: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Considerar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g26d1a1029c0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4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4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9145768" y="-1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 l="17153" t="8250" r="29537" b="8239"/>
          <a:stretch/>
        </p:blipFill>
        <p:spPr>
          <a:xfrm>
            <a:off x="6580094" y="810985"/>
            <a:ext cx="5007431" cy="5236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 descr="A logo with a cross and a bir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8426" y="548168"/>
            <a:ext cx="2230986" cy="1555706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1706430" y="2862567"/>
            <a:ext cx="5260500" cy="20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ACADEMIA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CRISTO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1264510" y="2818701"/>
            <a:ext cx="114900" cy="21432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1379327" y="2818702"/>
            <a:ext cx="424200" cy="214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6d1a1029c0_0_111"/>
          <p:cNvSpPr txBox="1"/>
          <p:nvPr/>
        </p:nvSpPr>
        <p:spPr>
          <a:xfrm>
            <a:off x="4127382" y="18068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78" name="Google Shape;178;g26d1a1029c0_0_111"/>
          <p:cNvCxnSpPr/>
          <p:nvPr/>
        </p:nvCxnSpPr>
        <p:spPr>
          <a:xfrm>
            <a:off x="4230827" y="30516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9" name="Google Shape;179;g26d1a1029c0_0_111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Juan 2:1-12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0" name="Google Shape;180;g26d1a1029c0_0_111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g26d1a1029c0_0_1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82" name="Google Shape;182;g26d1a1029c0_0_111"/>
          <p:cNvSpPr txBox="1"/>
          <p:nvPr/>
        </p:nvSpPr>
        <p:spPr>
          <a:xfrm>
            <a:off x="4127381" y="4163146"/>
            <a:ext cx="74325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¿Quiénes son los personajes de esta historia?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83" name="Google Shape;183;g26d1a1029c0_0_111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 l="7102" t="10151" r="7639" b="23588"/>
          <a:stretch/>
        </p:blipFill>
        <p:spPr>
          <a:xfrm>
            <a:off x="8577182" y="1617635"/>
            <a:ext cx="1662993" cy="1292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g26d1a1029c0_0_111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6d1a1029c0_0_122"/>
          <p:cNvSpPr txBox="1"/>
          <p:nvPr/>
        </p:nvSpPr>
        <p:spPr>
          <a:xfrm>
            <a:off x="4127382" y="18068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90" name="Google Shape;190;g26d1a1029c0_0_122"/>
          <p:cNvCxnSpPr/>
          <p:nvPr/>
        </p:nvCxnSpPr>
        <p:spPr>
          <a:xfrm>
            <a:off x="4230827" y="30516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1" name="Google Shape;191;g26d1a1029c0_0_122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Juan 2:1-12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2" name="Google Shape;192;g26d1a1029c0_0_122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Google Shape;193;g26d1a1029c0_0_1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94" name="Google Shape;194;g26d1a1029c0_0_122"/>
          <p:cNvSpPr txBox="1"/>
          <p:nvPr/>
        </p:nvSpPr>
        <p:spPr>
          <a:xfrm>
            <a:off x="4127381" y="4163146"/>
            <a:ext cx="67281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¿Cuáles son los objetos (o animales) de esta historia?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95" name="Google Shape;195;g26d1a1029c0_0_122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19859" y="1460358"/>
            <a:ext cx="1266321" cy="1389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g26d1a1029c0_0_122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6d1a1029c0_0_133"/>
          <p:cNvSpPr txBox="1"/>
          <p:nvPr/>
        </p:nvSpPr>
        <p:spPr>
          <a:xfrm>
            <a:off x="4127382" y="18068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02" name="Google Shape;202;g26d1a1029c0_0_133"/>
          <p:cNvCxnSpPr/>
          <p:nvPr/>
        </p:nvCxnSpPr>
        <p:spPr>
          <a:xfrm>
            <a:off x="4230827" y="30516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3" name="Google Shape;203;g26d1a1029c0_0_133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Juan 2:1-12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4" name="Google Shape;204;g26d1a1029c0_0_133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g26d1a1029c0_0_1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06" name="Google Shape;206;g26d1a1029c0_0_133"/>
          <p:cNvSpPr txBox="1"/>
          <p:nvPr/>
        </p:nvSpPr>
        <p:spPr>
          <a:xfrm>
            <a:off x="4127381" y="4163146"/>
            <a:ext cx="743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¿Dónde ocurrió la historia?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7" name="Google Shape;207;g26d1a1029c0_0_133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76083" y="1470749"/>
            <a:ext cx="1127705" cy="1374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g26d1a1029c0_0_133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6d1a1029c0_0_144"/>
          <p:cNvSpPr txBox="1"/>
          <p:nvPr/>
        </p:nvSpPr>
        <p:spPr>
          <a:xfrm>
            <a:off x="4127382" y="18068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14" name="Google Shape;214;g26d1a1029c0_0_144"/>
          <p:cNvCxnSpPr/>
          <p:nvPr/>
        </p:nvCxnSpPr>
        <p:spPr>
          <a:xfrm>
            <a:off x="4230827" y="30516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5" name="Google Shape;215;g26d1a1029c0_0_144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Juan 2:1-12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6" name="Google Shape;216;g26d1a1029c0_0_144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7" name="Google Shape;217;g26d1a1029c0_0_1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18" name="Google Shape;218;g26d1a1029c0_0_144"/>
          <p:cNvSpPr txBox="1"/>
          <p:nvPr/>
        </p:nvSpPr>
        <p:spPr>
          <a:xfrm>
            <a:off x="4127381" y="4163146"/>
            <a:ext cx="743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¿Cuándo ocurrió la historia?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19" name="Google Shape;219;g26d1a1029c0_0_144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69912" y="1743573"/>
            <a:ext cx="824369" cy="950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g26d1a1029c0_0_144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6d1a1029c0_0_162"/>
          <p:cNvSpPr txBox="1"/>
          <p:nvPr/>
        </p:nvSpPr>
        <p:spPr>
          <a:xfrm>
            <a:off x="4127382" y="18068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26" name="Google Shape;226;g26d1a1029c0_0_162"/>
          <p:cNvCxnSpPr/>
          <p:nvPr/>
        </p:nvCxnSpPr>
        <p:spPr>
          <a:xfrm>
            <a:off x="4230827" y="30516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7" name="Google Shape;227;g26d1a1029c0_0_162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Juan 2:1-12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8" name="Google Shape;228;g26d1a1029c0_0_162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9" name="Google Shape;229;g26d1a1029c0_0_1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30" name="Google Shape;230;g26d1a1029c0_0_162"/>
          <p:cNvSpPr txBox="1"/>
          <p:nvPr/>
        </p:nvSpPr>
        <p:spPr>
          <a:xfrm>
            <a:off x="4127381" y="4163146"/>
            <a:ext cx="743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¿Cuál es el problema?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31" name="Google Shape;231;g26d1a1029c0_0_162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84044" y="1460358"/>
            <a:ext cx="1405304" cy="1389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g26d1a1029c0_0_162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6d1a1029c0_0_173"/>
          <p:cNvSpPr txBox="1"/>
          <p:nvPr/>
        </p:nvSpPr>
        <p:spPr>
          <a:xfrm>
            <a:off x="4127382" y="18068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38" name="Google Shape;238;g26d1a1029c0_0_173"/>
          <p:cNvCxnSpPr/>
          <p:nvPr/>
        </p:nvCxnSpPr>
        <p:spPr>
          <a:xfrm>
            <a:off x="4230827" y="30516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9" name="Google Shape;239;g26d1a1029c0_0_173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Juan 2:1-12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0" name="Google Shape;240;g26d1a1029c0_0_173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1" name="Google Shape;241;g26d1a1029c0_0_1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42" name="Google Shape;242;g26d1a1029c0_0_173"/>
          <p:cNvSpPr txBox="1"/>
          <p:nvPr/>
        </p:nvSpPr>
        <p:spPr>
          <a:xfrm>
            <a:off x="4127381" y="4163146"/>
            <a:ext cx="743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¿Se resuelve el problema? ¿Cómo?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43" name="Google Shape;243;g26d1a1029c0_0_1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02567" y="1460358"/>
            <a:ext cx="1078769" cy="1379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g26d1a1029c0_0_173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6ba99a7413_0_523"/>
          <p:cNvSpPr txBox="1"/>
          <p:nvPr/>
        </p:nvSpPr>
        <p:spPr>
          <a:xfrm>
            <a:off x="5838738" y="2050124"/>
            <a:ext cx="54780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Consolidar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50" name="Google Shape;250;g26ba99a7413_0_523"/>
          <p:cNvCxnSpPr/>
          <p:nvPr/>
        </p:nvCxnSpPr>
        <p:spPr>
          <a:xfrm>
            <a:off x="4230827" y="3294976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1" name="Google Shape;251;g26ba99a7413_0_523"/>
          <p:cNvSpPr/>
          <p:nvPr/>
        </p:nvSpPr>
        <p:spPr>
          <a:xfrm>
            <a:off x="0" y="0"/>
            <a:ext cx="704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2" name="Google Shape;252;g26ba99a7413_0_523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g26ba99a7413_0_523"/>
          <p:cNvPicPr preferRelativeResize="0"/>
          <p:nvPr/>
        </p:nvPicPr>
        <p:blipFill rotWithShape="1">
          <a:blip r:embed="rId4">
            <a:alphaModFix/>
          </a:blip>
          <a:srcRect l="16675" r="16675"/>
          <a:stretch/>
        </p:blipFill>
        <p:spPr>
          <a:xfrm>
            <a:off x="1037477" y="1136927"/>
            <a:ext cx="4316100" cy="4316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254" name="Google Shape;254;g26ba99a7413_0_523"/>
          <p:cNvSpPr/>
          <p:nvPr/>
        </p:nvSpPr>
        <p:spPr>
          <a:xfrm>
            <a:off x="279444" y="4823252"/>
            <a:ext cx="114900" cy="20346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g26ba99a7413_0_523"/>
          <p:cNvSpPr txBox="1"/>
          <p:nvPr/>
        </p:nvSpPr>
        <p:spPr>
          <a:xfrm>
            <a:off x="5838738" y="3592694"/>
            <a:ext cx="48573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Juan 2:1-12</a:t>
            </a:r>
            <a:endParaRPr sz="3888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8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Consolidar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61" name="Google Shape;261;p18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2" name="Google Shape;262;p18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Juan 2:1-12</a:t>
            </a:r>
            <a:endParaRPr sz="3888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3" name="Google Shape;263;p18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4" name="Google Shape;26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65" name="Google Shape;265;p18"/>
          <p:cNvSpPr txBox="1"/>
          <p:nvPr/>
        </p:nvSpPr>
        <p:spPr>
          <a:xfrm>
            <a:off x="4127381" y="4163146"/>
            <a:ext cx="74325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¿Cuál es el punto principal de la historia?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66" name="Google Shape;266;p18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53057" y="1681917"/>
            <a:ext cx="1247432" cy="1167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8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9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Consolidar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73" name="Google Shape;273;p19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4" name="Google Shape;274;p19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Juan 2:1-12</a:t>
            </a:r>
            <a:endParaRPr sz="3888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5" name="Google Shape;275;p19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6" name="Google Shape;27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77" name="Google Shape;277;p19"/>
          <p:cNvSpPr txBox="1"/>
          <p:nvPr/>
        </p:nvSpPr>
        <p:spPr>
          <a:xfrm>
            <a:off x="4127381" y="4163146"/>
            <a:ext cx="743264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¿Qué pecado veo en esta historia y confieso en mi vida?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78" name="Google Shape;278;p19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09776" y="1619490"/>
            <a:ext cx="1490713" cy="1262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9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0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Consolidar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85" name="Google Shape;285;p20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6" name="Google Shape;286;p20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Juan 2:1-12</a:t>
            </a:r>
            <a:endParaRPr sz="3888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7" name="Google Shape;287;p20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8" name="Google Shape;28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89" name="Google Shape;289;p20"/>
          <p:cNvSpPr txBox="1"/>
          <p:nvPr/>
        </p:nvSpPr>
        <p:spPr>
          <a:xfrm>
            <a:off x="4127381" y="4163146"/>
            <a:ext cx="743264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¿En qué versos y palabras de esta historia veo el amor de Dios hacia mí?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90" name="Google Shape;290;p20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84328" y="1686187"/>
            <a:ext cx="751710" cy="1092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20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g2ae621378b2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1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Consolidar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97" name="Google Shape;297;p21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98" name="Google Shape;298;p21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Juan 2:1-12</a:t>
            </a:r>
            <a:endParaRPr sz="3888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9" name="Google Shape;299;p21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0" name="Google Shape;30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01" name="Google Shape;301;p21"/>
          <p:cNvSpPr txBox="1"/>
          <p:nvPr/>
        </p:nvSpPr>
        <p:spPr>
          <a:xfrm>
            <a:off x="4127381" y="4163146"/>
            <a:ext cx="743264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¿Qué pediré que Dios obre en mí para poner en práctica su Palabra?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02" name="Google Shape;302;p21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27862" y="1722897"/>
            <a:ext cx="1016456" cy="1031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21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6d34d64f3b_0_21"/>
          <p:cNvSpPr txBox="1"/>
          <p:nvPr/>
        </p:nvSpPr>
        <p:spPr>
          <a:xfrm>
            <a:off x="4127382" y="11972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La Importancia de </a:t>
            </a: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Captar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09" name="Google Shape;309;g26d34d64f3b_0_21"/>
          <p:cNvCxnSpPr/>
          <p:nvPr/>
        </p:nvCxnSpPr>
        <p:spPr>
          <a:xfrm>
            <a:off x="4230827" y="25182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0" name="Google Shape;310;g26d34d64f3b_0_21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1" name="Google Shape;311;g26d34d64f3b_0_21"/>
          <p:cNvPicPr preferRelativeResize="0"/>
          <p:nvPr/>
        </p:nvPicPr>
        <p:blipFill rotWithShape="1">
          <a:blip r:embed="rId3">
            <a:alphaModFix/>
          </a:blip>
          <a:srcRect l="1447" r="1437"/>
          <a:stretch/>
        </p:blipFill>
        <p:spPr>
          <a:xfrm>
            <a:off x="248051" y="1400152"/>
            <a:ext cx="3650724" cy="37591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12" name="Google Shape;312;g26d34d64f3b_0_21"/>
          <p:cNvSpPr txBox="1"/>
          <p:nvPr/>
        </p:nvSpPr>
        <p:spPr>
          <a:xfrm>
            <a:off x="4127381" y="2943946"/>
            <a:ext cx="7432500" cy="30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La introducción, el gancho que nos lleva al tema del día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Un recuerdo que nos ayuda a recordar el tema de la lección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Nos enfoca en el tema 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Captar la atención 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13" name="Google Shape;313;g26d34d64f3b_0_21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26d34d64f3b_0_31"/>
          <p:cNvSpPr txBox="1"/>
          <p:nvPr/>
        </p:nvSpPr>
        <p:spPr>
          <a:xfrm>
            <a:off x="2073282" y="115749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Ejemplos de </a:t>
            </a: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Captar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19" name="Google Shape;319;g26d34d64f3b_0_31"/>
          <p:cNvCxnSpPr/>
          <p:nvPr/>
        </p:nvCxnSpPr>
        <p:spPr>
          <a:xfrm>
            <a:off x="2176727" y="224994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0" name="Google Shape;320;g26d34d64f3b_0_31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g26d34d64f3b_0_31"/>
          <p:cNvSpPr txBox="1"/>
          <p:nvPr/>
        </p:nvSpPr>
        <p:spPr>
          <a:xfrm>
            <a:off x="2073275" y="2523200"/>
            <a:ext cx="9168900" cy="30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Lección 1: Pregunta – ¿Qué es un ángel?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Lección 2: Pregunta – ¿Está bien celebrar la navidad?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Lección 3: Pregunta – ¿Quiénes eran los magos? 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Lección 4: Una Canción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Lección 5: Lluvia de información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22" name="Google Shape;322;g26d34d64f3b_0_31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6d34d64f3b_0_41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8" name="Google Shape;328;g26d34d64f3b_0_41"/>
          <p:cNvPicPr preferRelativeResize="0"/>
          <p:nvPr/>
        </p:nvPicPr>
        <p:blipFill rotWithShape="1">
          <a:blip r:embed="rId3">
            <a:alphaModFix/>
          </a:blip>
          <a:srcRect l="1447" r="1437"/>
          <a:stretch/>
        </p:blipFill>
        <p:spPr>
          <a:xfrm>
            <a:off x="248051" y="1400152"/>
            <a:ext cx="3650724" cy="37591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29" name="Google Shape;329;g26d34d64f3b_0_41"/>
          <p:cNvSpPr txBox="1"/>
          <p:nvPr/>
        </p:nvSpPr>
        <p:spPr>
          <a:xfrm>
            <a:off x="4127381" y="2791546"/>
            <a:ext cx="74325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Crear ejemplos de “Captar” para Juan 2:1-12 pensando en distintos públicos. 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30" name="Google Shape;330;g26d34d64f3b_0_41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26ba99a7413_0_633"/>
          <p:cNvSpPr txBox="1"/>
          <p:nvPr/>
        </p:nvSpPr>
        <p:spPr>
          <a:xfrm>
            <a:off x="4127382" y="18068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Tarea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36" name="Google Shape;336;g26ba99a7413_0_633"/>
          <p:cNvCxnSpPr/>
          <p:nvPr/>
        </p:nvCxnSpPr>
        <p:spPr>
          <a:xfrm>
            <a:off x="4230827" y="30516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7" name="Google Shape;337;g26ba99a7413_0_633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8" name="Google Shape;338;g26ba99a7413_0_6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39" name="Google Shape;339;g26ba99a7413_0_633"/>
          <p:cNvSpPr txBox="1"/>
          <p:nvPr/>
        </p:nvSpPr>
        <p:spPr>
          <a:xfrm>
            <a:off x="4127375" y="3633850"/>
            <a:ext cx="7772100" cy="1231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•"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Ver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video de la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lección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6</a:t>
            </a:r>
            <a:endParaRPr sz="3200" b="1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•"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Leer </a:t>
            </a:r>
            <a:r>
              <a:rPr lang="en-US" sz="32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Juan 2:13-3:21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sus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Biblias</a:t>
            </a:r>
            <a:endParaRPr sz="3200" b="1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40" name="Google Shape;340;g26ba99a7413_0_633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2adf1476608_0_0"/>
          <p:cNvSpPr txBox="1"/>
          <p:nvPr/>
        </p:nvSpPr>
        <p:spPr>
          <a:xfrm>
            <a:off x="4127382" y="28736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Oración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6" name="Google Shape;346;g2adf1476608_0_0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7" name="Google Shape;347;g2adf1476608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48" name="Google Shape;348;g2adf1476608_0_0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2adf1476608_0_9"/>
          <p:cNvSpPr txBox="1"/>
          <p:nvPr/>
        </p:nvSpPr>
        <p:spPr>
          <a:xfrm>
            <a:off x="4127382" y="28736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Despedida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4" name="Google Shape;354;g2adf1476608_0_9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5" name="Google Shape;355;g2adf1476608_0_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5" cy="32184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56" name="Google Shape;356;g2adf1476608_0_9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ac1ba269cb_0_46"/>
          <p:cNvSpPr/>
          <p:nvPr/>
        </p:nvSpPr>
        <p:spPr>
          <a:xfrm>
            <a:off x="9145768" y="-1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g2ac1ba269cb_0_46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3" name="Google Shape;363;g2ac1ba269cb_0_46"/>
          <p:cNvPicPr preferRelativeResize="0"/>
          <p:nvPr/>
        </p:nvPicPr>
        <p:blipFill rotWithShape="1">
          <a:blip r:embed="rId3">
            <a:alphaModFix/>
          </a:blip>
          <a:srcRect l="17158" t="8250" r="29536" b="8239"/>
          <a:stretch/>
        </p:blipFill>
        <p:spPr>
          <a:xfrm>
            <a:off x="6580094" y="810985"/>
            <a:ext cx="5007428" cy="5236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g2ac1ba269cb_0_46" descr="A logo with a cross and a bir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8426" y="548168"/>
            <a:ext cx="2230986" cy="1555706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g2ac1ba269cb_0_46"/>
          <p:cNvSpPr txBox="1"/>
          <p:nvPr/>
        </p:nvSpPr>
        <p:spPr>
          <a:xfrm>
            <a:off x="1706430" y="2862567"/>
            <a:ext cx="5260500" cy="20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ACADEMIA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CRISTO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6" name="Google Shape;366;g2ac1ba269cb_0_46"/>
          <p:cNvSpPr/>
          <p:nvPr/>
        </p:nvSpPr>
        <p:spPr>
          <a:xfrm>
            <a:off x="1264510" y="2818701"/>
            <a:ext cx="114900" cy="21432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g2ac1ba269cb_0_46"/>
          <p:cNvSpPr/>
          <p:nvPr/>
        </p:nvSpPr>
        <p:spPr>
          <a:xfrm>
            <a:off x="1379327" y="2818702"/>
            <a:ext cx="424200" cy="214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/>
        </p:nvSpPr>
        <p:spPr>
          <a:xfrm>
            <a:off x="4127382" y="1806843"/>
            <a:ext cx="5017663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Lección </a:t>
            </a: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5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01" name="Google Shape;101;p2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"/>
          <p:cNvSpPr txBox="1"/>
          <p:nvPr/>
        </p:nvSpPr>
        <p:spPr>
          <a:xfrm>
            <a:off x="4127371" y="3349425"/>
            <a:ext cx="77721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 Primer Milagro</a:t>
            </a:r>
            <a:endParaRPr sz="3888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4127382" y="4122135"/>
            <a:ext cx="50178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Juan 2:1-12</a:t>
            </a:r>
            <a:endParaRPr sz="3888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2" descr="A green circle with a white book and a magnifying glas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6" name="Google Shape;106;p2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 txBox="1"/>
          <p:nvPr/>
        </p:nvSpPr>
        <p:spPr>
          <a:xfrm>
            <a:off x="4078888" y="2741641"/>
            <a:ext cx="6627304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Saludos y bienvenidos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2" name="Google Shape;112;p3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4" name="Google Shape;114;p3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/>
          <p:nvPr/>
        </p:nvSpPr>
        <p:spPr>
          <a:xfrm>
            <a:off x="4135641" y="2724595"/>
            <a:ext cx="71523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Oración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2" name="Google Shape;122;p4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 txBox="1"/>
          <p:nvPr/>
        </p:nvSpPr>
        <p:spPr>
          <a:xfrm>
            <a:off x="2237027" y="403125"/>
            <a:ext cx="8958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Objetivos de la Lección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28" name="Google Shape;128;p5"/>
          <p:cNvCxnSpPr/>
          <p:nvPr/>
        </p:nvCxnSpPr>
        <p:spPr>
          <a:xfrm>
            <a:off x="2373086" y="1597768"/>
            <a:ext cx="7195457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9" name="Google Shape;129;p5"/>
          <p:cNvSpPr/>
          <p:nvPr/>
        </p:nvSpPr>
        <p:spPr>
          <a:xfrm>
            <a:off x="745673" y="1859122"/>
            <a:ext cx="10450200" cy="1127700"/>
          </a:xfrm>
          <a:prstGeom prst="roundRect">
            <a:avLst>
              <a:gd name="adj" fmla="val 10000"/>
            </a:avLst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0" name="Google Shape;130;p5"/>
          <p:cNvSpPr/>
          <p:nvPr/>
        </p:nvSpPr>
        <p:spPr>
          <a:xfrm>
            <a:off x="1086826" y="2112873"/>
            <a:ext cx="620400" cy="620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1" name="Google Shape;131;p5"/>
          <p:cNvSpPr/>
          <p:nvPr/>
        </p:nvSpPr>
        <p:spPr>
          <a:xfrm>
            <a:off x="2048259" y="1858641"/>
            <a:ext cx="9147600" cy="11277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2" name="Google Shape;132;p5"/>
          <p:cNvSpPr txBox="1"/>
          <p:nvPr/>
        </p:nvSpPr>
        <p:spPr>
          <a:xfrm>
            <a:off x="2048259" y="1858641"/>
            <a:ext cx="9147600" cy="11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350" tIns="119350" rIns="119350" bIns="1193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Usar el método de las 4 “C” para leer y entender Juan 2:1-12</a:t>
            </a:r>
            <a:endParaRPr sz="25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3" name="Google Shape;133;p5"/>
          <p:cNvSpPr/>
          <p:nvPr/>
        </p:nvSpPr>
        <p:spPr>
          <a:xfrm>
            <a:off x="745673" y="3116448"/>
            <a:ext cx="10450200" cy="1127700"/>
          </a:xfrm>
          <a:prstGeom prst="roundRect">
            <a:avLst>
              <a:gd name="adj" fmla="val 10000"/>
            </a:avLst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4" name="Google Shape;134;p5"/>
          <p:cNvSpPr/>
          <p:nvPr/>
        </p:nvSpPr>
        <p:spPr>
          <a:xfrm>
            <a:off x="1086826" y="3370199"/>
            <a:ext cx="620400" cy="620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5" name="Google Shape;135;p5"/>
          <p:cNvSpPr/>
          <p:nvPr/>
        </p:nvSpPr>
        <p:spPr>
          <a:xfrm>
            <a:off x="2048259" y="3116448"/>
            <a:ext cx="9147600" cy="11277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6" name="Google Shape;136;p5"/>
          <p:cNvSpPr txBox="1"/>
          <p:nvPr/>
        </p:nvSpPr>
        <p:spPr>
          <a:xfrm>
            <a:off x="2048259" y="3116448"/>
            <a:ext cx="9147600" cy="11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350" tIns="119350" rIns="119350" bIns="1193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Analizar la importancia de “Captar” para compartir el Evangelio</a:t>
            </a:r>
            <a:endParaRPr sz="25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7" name="Google Shape;137;p5"/>
          <p:cNvSpPr/>
          <p:nvPr/>
        </p:nvSpPr>
        <p:spPr>
          <a:xfrm>
            <a:off x="745673" y="4373774"/>
            <a:ext cx="10450200" cy="1127700"/>
          </a:xfrm>
          <a:prstGeom prst="roundRect">
            <a:avLst>
              <a:gd name="adj" fmla="val 10000"/>
            </a:avLst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8" name="Google Shape;138;p5"/>
          <p:cNvSpPr/>
          <p:nvPr/>
        </p:nvSpPr>
        <p:spPr>
          <a:xfrm>
            <a:off x="1086826" y="4627525"/>
            <a:ext cx="620400" cy="620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9" name="Google Shape;139;p5"/>
          <p:cNvSpPr/>
          <p:nvPr/>
        </p:nvSpPr>
        <p:spPr>
          <a:xfrm>
            <a:off x="2048259" y="4373774"/>
            <a:ext cx="9147600" cy="11277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0" name="Google Shape;140;p5"/>
          <p:cNvSpPr txBox="1"/>
          <p:nvPr/>
        </p:nvSpPr>
        <p:spPr>
          <a:xfrm>
            <a:off x="2048259" y="4373774"/>
            <a:ext cx="9147600" cy="11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350" tIns="119350" rIns="119350" bIns="1193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Crear </a:t>
            </a:r>
            <a:r>
              <a:rPr lang="en-US" sz="2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ejemplos</a:t>
            </a:r>
            <a:r>
              <a:rPr lang="en-US" sz="2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de “</a:t>
            </a:r>
            <a:r>
              <a:rPr lang="en-US" sz="2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Captar</a:t>
            </a:r>
            <a:r>
              <a:rPr lang="en-US" sz="2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” para Juan 2:1-12</a:t>
            </a:r>
            <a:endParaRPr sz="2500" b="0" i="0" u="none" strike="noStrike" cap="none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1" name="Google Shape;141;p5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6c0eec2cfd_0_221"/>
          <p:cNvSpPr txBox="1"/>
          <p:nvPr/>
        </p:nvSpPr>
        <p:spPr>
          <a:xfrm>
            <a:off x="4127382" y="21116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Captar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47" name="Google Shape;147;g26c0eec2cfd_0_221"/>
          <p:cNvCxnSpPr/>
          <p:nvPr/>
        </p:nvCxnSpPr>
        <p:spPr>
          <a:xfrm>
            <a:off x="4230827" y="34326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8" name="Google Shape;148;g26c0eec2cfd_0_221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g26c0eec2cfd_0_221"/>
          <p:cNvPicPr preferRelativeResize="0"/>
          <p:nvPr/>
        </p:nvPicPr>
        <p:blipFill rotWithShape="1">
          <a:blip r:embed="rId3">
            <a:alphaModFix/>
          </a:blip>
          <a:srcRect l="1446" r="1434"/>
          <a:stretch/>
        </p:blipFill>
        <p:spPr>
          <a:xfrm>
            <a:off x="248051" y="1400152"/>
            <a:ext cx="3650724" cy="37591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50" name="Google Shape;150;g26c0eec2cfd_0_221"/>
          <p:cNvSpPr txBox="1"/>
          <p:nvPr/>
        </p:nvSpPr>
        <p:spPr>
          <a:xfrm>
            <a:off x="4127381" y="3858346"/>
            <a:ext cx="74325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 5 minutos mencionen todo lo que sepan de José y María de la Biblia. </a:t>
            </a:r>
            <a:endParaRPr sz="32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1" name="Google Shape;151;g26c0eec2cfd_0_221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6c0eec2cfd_0_235"/>
          <p:cNvSpPr txBox="1"/>
          <p:nvPr/>
        </p:nvSpPr>
        <p:spPr>
          <a:xfrm>
            <a:off x="4127382" y="23402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Contar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57" name="Google Shape;157;g26c0eec2cfd_0_235"/>
          <p:cNvCxnSpPr/>
          <p:nvPr/>
        </p:nvCxnSpPr>
        <p:spPr>
          <a:xfrm>
            <a:off x="4230827" y="35850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8" name="Google Shape;158;g26c0eec2cfd_0_235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g26c0eec2cfd_0_235"/>
          <p:cNvPicPr preferRelativeResize="0"/>
          <p:nvPr/>
        </p:nvPicPr>
        <p:blipFill rotWithShape="1">
          <a:blip r:embed="rId3">
            <a:alphaModFix/>
          </a:blip>
          <a:srcRect l="1436" r="1447"/>
          <a:stretch/>
        </p:blipFill>
        <p:spPr>
          <a:xfrm>
            <a:off x="95650" y="1323950"/>
            <a:ext cx="3982775" cy="41010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60" name="Google Shape;160;g26c0eec2cfd_0_235"/>
          <p:cNvSpPr txBox="1"/>
          <p:nvPr/>
        </p:nvSpPr>
        <p:spPr>
          <a:xfrm>
            <a:off x="4127381" y="4010746"/>
            <a:ext cx="743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 cuenta la historia de </a:t>
            </a:r>
            <a:r>
              <a:rPr lang="en-US" sz="3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Juan 2:1-12</a:t>
            </a: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1" name="Google Shape;161;g26c0eec2cfd_0_235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6d1a1029c0_0_101"/>
          <p:cNvSpPr txBox="1"/>
          <p:nvPr/>
        </p:nvSpPr>
        <p:spPr>
          <a:xfrm>
            <a:off x="5838738" y="2050124"/>
            <a:ext cx="54780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67" name="Google Shape;167;g26d1a1029c0_0_101"/>
          <p:cNvCxnSpPr/>
          <p:nvPr/>
        </p:nvCxnSpPr>
        <p:spPr>
          <a:xfrm>
            <a:off x="4230827" y="3294976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8" name="Google Shape;168;g26d1a1029c0_0_101"/>
          <p:cNvSpPr txBox="1"/>
          <p:nvPr/>
        </p:nvSpPr>
        <p:spPr>
          <a:xfrm>
            <a:off x="5838738" y="3592694"/>
            <a:ext cx="48573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Juan 2:1-12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9" name="Google Shape;169;g26d1a1029c0_0_101"/>
          <p:cNvSpPr/>
          <p:nvPr/>
        </p:nvSpPr>
        <p:spPr>
          <a:xfrm>
            <a:off x="0" y="0"/>
            <a:ext cx="704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g26d1a1029c0_0_101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g26d1a1029c0_0_101"/>
          <p:cNvPicPr preferRelativeResize="0"/>
          <p:nvPr/>
        </p:nvPicPr>
        <p:blipFill rotWithShape="1">
          <a:blip r:embed="rId4">
            <a:alphaModFix/>
          </a:blip>
          <a:srcRect l="16675" r="16675"/>
          <a:stretch/>
        </p:blipFill>
        <p:spPr>
          <a:xfrm>
            <a:off x="1034702" y="1136927"/>
            <a:ext cx="4316100" cy="4316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72" name="Google Shape;172;g26d1a1029c0_0_101"/>
          <p:cNvSpPr/>
          <p:nvPr/>
        </p:nvSpPr>
        <p:spPr>
          <a:xfrm>
            <a:off x="279444" y="4823252"/>
            <a:ext cx="114900" cy="20346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2011</Words>
  <Application>Microsoft Office PowerPoint</Application>
  <PresentationFormat>Widescreen</PresentationFormat>
  <Paragraphs>190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Calibri</vt:lpstr>
      <vt:lpstr>Arial</vt:lpstr>
      <vt:lpstr>Lato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Michele Pfeifer</dc:creator>
  <cp:lastModifiedBy>Carola Del Pino</cp:lastModifiedBy>
  <cp:revision>2</cp:revision>
  <dcterms:created xsi:type="dcterms:W3CDTF">2023-11-29T19:33:05Z</dcterms:created>
  <dcterms:modified xsi:type="dcterms:W3CDTF">2024-12-17T17:42:26Z</dcterms:modified>
</cp:coreProperties>
</file>