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hjfofkVzLadu9o6/xezo76Wn0z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4a37845b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374a37845b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a:t>La sensatez cristiana guiará a los creyentes en su conducta diaria para evitar cualquier cosa que pueda hacer que surjan prejuicios de los de afuera contra el evangelio.</a:t>
            </a:r>
            <a:endParaRPr/>
          </a:p>
          <a:p>
            <a:pPr indent="-171450" lvl="0" marL="171450" marR="0" rtl="0" algn="l">
              <a:lnSpc>
                <a:spcPct val="100000"/>
              </a:lnSpc>
              <a:spcBef>
                <a:spcPts val="0"/>
              </a:spcBef>
              <a:spcAft>
                <a:spcPts val="0"/>
              </a:spcAft>
              <a:buClr>
                <a:schemeClr val="dk1"/>
              </a:buClr>
              <a:buSzPts val="1200"/>
              <a:buFont typeface="Arial"/>
              <a:buChar char="•"/>
            </a:pPr>
            <a:r>
              <a:rPr lang="en-US"/>
              <a:t>En realidad, el testimonio positivo del servicio de los creyentes al Señor y a su prójimo bien puede tocar la conciencia de algunos de los de afuera y ayudar a ganarlos para Cristo. La forma más efectiva en que los cristianos pueden anunciar el evangelio es conducirse en una forma que haga evidente que el amor de Cristo llena su corazón y su vida.</a:t>
            </a:r>
            <a:endParaRPr/>
          </a:p>
          <a:p>
            <a:pPr indent="-171450" lvl="0" marL="171450" marR="0" rtl="0" algn="l">
              <a:lnSpc>
                <a:spcPct val="100000"/>
              </a:lnSpc>
              <a:spcBef>
                <a:spcPts val="0"/>
              </a:spcBef>
              <a:spcAft>
                <a:spcPts val="0"/>
              </a:spcAft>
              <a:buClr>
                <a:schemeClr val="dk1"/>
              </a:buClr>
              <a:buSzPts val="1200"/>
              <a:buFont typeface="Arial"/>
              <a:buChar char="•"/>
            </a:pPr>
            <a:r>
              <a:rPr lang="en-US"/>
              <a:t>No sólo es importante que los cristianos vivan sensatamente, sino que también hay una urgencia a que lo hagan. No pospongan la proclamación del evangelio en su vida, les ruega el apóstol, sino que aprovechen cada oportunidad que tengan. Los días son malos, la batalla es difícil, y el Señor ya se acerca.</a:t>
            </a:r>
            <a:endParaRPr/>
          </a:p>
          <a:p>
            <a:pPr indent="0" lvl="0" marL="0" rtl="0" algn="l">
              <a:spcBef>
                <a:spcPts val="0"/>
              </a:spcBef>
              <a:spcAft>
                <a:spcPts val="0"/>
              </a:spcAft>
              <a:buNone/>
            </a:pPr>
            <a:r>
              <a:t/>
            </a:r>
            <a:endParaRPr/>
          </a:p>
        </p:txBody>
      </p:sp>
      <p:sp>
        <p:nvSpPr>
          <p:cNvPr id="214" name="Google Shape;21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El testimonio de los creyentes al mundo no solo se da por lo que dicen acerca de Jesús, sino también por la forma en que hablan de todo lo demás. Su conversación debe ser llena de gracia, sazonada con sal. Hablar con misericordia significa impartirla a los que escuchan.</a:t>
            </a:r>
            <a:endParaRPr/>
          </a:p>
          <a:p>
            <a:pPr indent="-171450" lvl="0" marL="171450" rtl="0" algn="l">
              <a:spcBef>
                <a:spcPts val="0"/>
              </a:spcBef>
              <a:spcAft>
                <a:spcPts val="0"/>
              </a:spcAft>
              <a:buClr>
                <a:schemeClr val="dk1"/>
              </a:buClr>
              <a:buSzPts val="1200"/>
              <a:buFont typeface="Arial"/>
              <a:buChar char="•"/>
            </a:pPr>
            <a:r>
              <a:rPr lang="en-US"/>
              <a:t>Este hablar no se trata de comentarios ingeniosos, sino de una conversación que refleja la obra de la gracia de Dios en nuestro corazón. “Sazonada con sal” significa hablar de manera sana, preservando lo bueno, evitando lo corrupto y haciendo que nuestras palabras sean provechosas.</a:t>
            </a:r>
            <a:endParaRPr/>
          </a:p>
          <a:p>
            <a:pPr indent="-171450" lvl="0" marL="171450" rtl="0" algn="l">
              <a:spcBef>
                <a:spcPts val="0"/>
              </a:spcBef>
              <a:spcAft>
                <a:spcPts val="0"/>
              </a:spcAft>
              <a:buClr>
                <a:schemeClr val="dk1"/>
              </a:buClr>
              <a:buSzPts val="1200"/>
              <a:buFont typeface="Arial"/>
              <a:buChar char="•"/>
            </a:pPr>
            <a:r>
              <a:rPr lang="en-US"/>
              <a:t>El hablar cristiano debe destacarse, no por un lenguaje vulgar como el del mundo, sino por un lenguaje que refleja el amor y la misericordia de Cristo. Para esto, Dios nos ha puesto en la tierra. La forma más importante de hablar de un cristiano es cuando comparte el mensaje de su Salvador, explica su vida cristiana y da testimonio de su esperanza en el cielo</a:t>
            </a:r>
            <a:endParaRPr/>
          </a:p>
        </p:txBody>
      </p:sp>
      <p:sp>
        <p:nvSpPr>
          <p:cNvPr id="222" name="Google Shape;22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lang="en-US" sz="1800">
                <a:latin typeface="Arial"/>
                <a:ea typeface="Arial"/>
                <a:cs typeface="Arial"/>
                <a:sym typeface="Arial"/>
              </a:rPr>
              <a:t>Las estrategias de “invitar” acercan a las personas a un ambiente cristiano—como una noche de películas, viendo una pelicula cristiana. Las estrategias de “salir” nos llevan a compartir nuestra fe fuera del entorno cristiano—como tocar puertas en la comunidad.</a:t>
            </a:r>
            <a:endParaRPr sz="1800">
              <a:latin typeface="Arial"/>
              <a:ea typeface="Arial"/>
              <a:cs typeface="Arial"/>
              <a:sym typeface="Arial"/>
            </a:endParaRPr>
          </a:p>
          <a:p>
            <a:pPr indent="0" lvl="0" marL="0" rtl="0" algn="l">
              <a:spcBef>
                <a:spcPts val="0"/>
              </a:spcBef>
              <a:spcAft>
                <a:spcPts val="0"/>
              </a:spcAft>
              <a:buNone/>
            </a:pPr>
            <a:r>
              <a:t/>
            </a:r>
            <a:endParaRPr/>
          </a:p>
        </p:txBody>
      </p:sp>
      <p:sp>
        <p:nvSpPr>
          <p:cNvPr id="249" name="Google Shape;24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b="1" lang="en-US"/>
              <a:t>¿Cuáles son los recursos de su grupo?</a:t>
            </a:r>
            <a:r>
              <a:rPr lang="en-US"/>
              <a:t> Es importante considerar los recursos disponibles, como tiempo, espacio, presupuesto y materiales, para asegurarse de que la estrategia de alcance sea viable y sostenible.</a:t>
            </a:r>
            <a:endParaRPr/>
          </a:p>
          <a:p>
            <a:pPr indent="-171450" lvl="0" marL="171450" rtl="0" algn="l">
              <a:spcBef>
                <a:spcPts val="0"/>
              </a:spcBef>
              <a:spcAft>
                <a:spcPts val="0"/>
              </a:spcAft>
              <a:buClr>
                <a:schemeClr val="dk1"/>
              </a:buClr>
              <a:buSzPts val="1200"/>
              <a:buFont typeface="Arial"/>
              <a:buChar char="•"/>
            </a:pPr>
            <a:r>
              <a:rPr b="1" lang="en-US"/>
              <a:t>¿Cuáles son los dones y talentos entre su grupo?</a:t>
            </a:r>
            <a:r>
              <a:rPr lang="en-US"/>
              <a:t> Identificar los dones y talentos de los miembros del grupo ayuda a determinar qué actividades o enfoques pueden ser más efectivos y aprovechables para el evangelismo.</a:t>
            </a:r>
            <a:endParaRPr/>
          </a:p>
          <a:p>
            <a:pPr indent="-171450" lvl="0" marL="171450" rtl="0" algn="l">
              <a:spcBef>
                <a:spcPts val="0"/>
              </a:spcBef>
              <a:spcAft>
                <a:spcPts val="0"/>
              </a:spcAft>
              <a:buClr>
                <a:schemeClr val="dk1"/>
              </a:buClr>
              <a:buSzPts val="1200"/>
              <a:buFont typeface="Arial"/>
              <a:buChar char="•"/>
            </a:pPr>
            <a:r>
              <a:rPr b="1" lang="en-US"/>
              <a:t>¿Qué le entusiasma a su grupo?</a:t>
            </a:r>
            <a:r>
              <a:rPr lang="en-US"/>
              <a:t> Conocer lo que entusiasma al grupo es clave para diseñar estrategias de alcance que sean motivadoras y genuinas, lo que aumentará el compromiso y la participación.</a:t>
            </a:r>
            <a:endParaRPr/>
          </a:p>
          <a:p>
            <a:pPr indent="-171450" lvl="0" marL="171450" rtl="0" algn="l">
              <a:spcBef>
                <a:spcPts val="0"/>
              </a:spcBef>
              <a:spcAft>
                <a:spcPts val="0"/>
              </a:spcAft>
              <a:buClr>
                <a:schemeClr val="dk1"/>
              </a:buClr>
              <a:buSzPts val="1200"/>
              <a:buFont typeface="Arial"/>
              <a:buChar char="•"/>
            </a:pPr>
            <a:r>
              <a:rPr b="1" lang="en-US"/>
              <a:t>¿Cuáles son las necesidades en su comunidad?</a:t>
            </a:r>
            <a:r>
              <a:rPr lang="en-US"/>
              <a:t> Entender las necesidades específicas de la comunidad permite que la estrategia sea relevante y responda a los desafíos reales de las personas que se desea alcanzar.</a:t>
            </a:r>
            <a:endParaRPr/>
          </a:p>
          <a:p>
            <a:pPr indent="-171450" lvl="0" marL="171450" rtl="0" algn="l">
              <a:spcBef>
                <a:spcPts val="0"/>
              </a:spcBef>
              <a:spcAft>
                <a:spcPts val="0"/>
              </a:spcAft>
              <a:buClr>
                <a:schemeClr val="dk1"/>
              </a:buClr>
              <a:buSzPts val="1200"/>
              <a:buFont typeface="Arial"/>
              <a:buChar char="•"/>
            </a:pPr>
            <a:r>
              <a:rPr b="1" lang="en-US"/>
              <a:t>¿Cuál es el contexto sociocultural de su grupo?</a:t>
            </a:r>
            <a:r>
              <a:rPr lang="en-US"/>
              <a:t> El contexto sociocultural influye en cómo se recibirá el mensaje; adaptarse a estos factores puede hacer que la estrategia de alcance sea más efectiva y respetuosa.</a:t>
            </a:r>
            <a:endParaRPr/>
          </a:p>
          <a:p>
            <a:pPr indent="-171450" lvl="0" marL="171450" rtl="0" algn="l">
              <a:spcBef>
                <a:spcPts val="0"/>
              </a:spcBef>
              <a:spcAft>
                <a:spcPts val="0"/>
              </a:spcAft>
              <a:buClr>
                <a:schemeClr val="dk1"/>
              </a:buClr>
              <a:buSzPts val="1200"/>
              <a:buFont typeface="Arial"/>
              <a:buChar char="•"/>
            </a:pPr>
            <a:r>
              <a:rPr b="1" lang="en-US"/>
              <a:t>¿Qué han hecho otros?</a:t>
            </a:r>
            <a:r>
              <a:rPr lang="en-US"/>
              <a:t> Observar las experiencias y estrategias de otros grupos permite aprender de sus éxitos y errores, mejorando la planificación y ejecución de las propias estrategias.</a:t>
            </a:r>
            <a:endParaRPr/>
          </a:p>
          <a:p>
            <a:pPr indent="-171450" lvl="0" marL="171450" rtl="0" algn="l">
              <a:spcBef>
                <a:spcPts val="0"/>
              </a:spcBef>
              <a:spcAft>
                <a:spcPts val="0"/>
              </a:spcAft>
              <a:buClr>
                <a:schemeClr val="dk1"/>
              </a:buClr>
              <a:buSzPts val="1200"/>
              <a:buFont typeface="Arial"/>
              <a:buChar char="•"/>
            </a:pPr>
            <a:r>
              <a:rPr b="1" lang="en-US"/>
              <a:t>¿Cómo medirán el impacto?</a:t>
            </a:r>
            <a:r>
              <a:rPr lang="en-US"/>
              <a:t> Definir cómo se medirá el impacto ayudará a evaluar la efectividad de la estrategia y a ajustar las acciones según los resultados obtenidos, asegurando que se logren los objetivos.</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El concepto del "Erizo" de </a:t>
            </a:r>
            <a:r>
              <a:rPr i="1" lang="en-US"/>
              <a:t>De Bueno a Grandioso</a:t>
            </a:r>
            <a:r>
              <a:rPr lang="en-US"/>
              <a:t> nos enseña que un grupo debe enfocarse en tres áreas clave: lo que le apasiona, lo que hace bien y lo que tiene los recursos para hacer. Al identificar estas tres dimensiones, el grupo puede enfocar sus esfuerzos en lo que realmente le motiva, lo que puede hacer con excelencia y lo que es capaz de realizar con los recursos disponibles. Al centrarse en estos aspectos, el grupo puede crear estrategias de alcance más efectivas y sostenibles, evitando dispersarse en esfuerzos que no estén alineados con su propósito y capacidades.</a:t>
            </a:r>
            <a:endParaRPr/>
          </a:p>
        </p:txBody>
      </p:sp>
      <p:sp>
        <p:nvSpPr>
          <p:cNvPr id="262" name="Google Shape;26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El concepto del "Erizo" se usa como ejemplo porque, según el autor Jim Collins en </a:t>
            </a:r>
            <a:r>
              <a:rPr i="1" lang="en-US"/>
              <a:t>De Bueno a Grandioso</a:t>
            </a:r>
            <a:r>
              <a:rPr lang="en-US"/>
              <a:t>, el erizo es un animal que, aunque no es particularmente rápido ni fuerte, tiene una estrategia muy efectiva para defenderse: se enrosca y se protege con sus espinas. De manera similar, un grupo o una organización debe encontrar su propio "punto de enfoque" —lo que le apasiona, lo que hace bien y lo que tiene los recursos para hacer— y centrarse en eso. Al hacerlo, puede protegerse de distracciones y debilidades, asegurando su éxito al enfocarse en lo que realmente importa y donde puede tener un impacto significativo.</a:t>
            </a:r>
            <a:endParaRPr/>
          </a:p>
        </p:txBody>
      </p:sp>
      <p:sp>
        <p:nvSpPr>
          <p:cNvPr id="273" name="Google Shape;27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Estrategias de "Invitar"</a:t>
            </a:r>
            <a:br>
              <a:rPr lang="en-US"/>
            </a:br>
            <a:r>
              <a:rPr lang="en-US"/>
              <a:t>a. Culto de Nochebuena</a:t>
            </a:r>
            <a:br>
              <a:rPr lang="en-US"/>
            </a:br>
            <a:r>
              <a:rPr lang="en-US"/>
              <a:t>b. Culto de Semana Santa</a:t>
            </a:r>
            <a:br>
              <a:rPr lang="en-US"/>
            </a:br>
            <a:r>
              <a:rPr lang="en-US"/>
              <a:t>c. Culto del Día de las Madres</a:t>
            </a:r>
            <a:br>
              <a:rPr lang="en-US"/>
            </a:br>
            <a:r>
              <a:rPr lang="en-US"/>
              <a:t>d. Escuela Bíblica de Vacaciones</a:t>
            </a:r>
            <a:br>
              <a:rPr lang="en-US"/>
            </a:br>
            <a:r>
              <a:rPr lang="en-US"/>
              <a:t>e. Campamento deportivo y/o salidas</a:t>
            </a:r>
            <a:br>
              <a:rPr lang="en-US"/>
            </a:br>
            <a:r>
              <a:rPr lang="en-US"/>
              <a:t>f. Campamento de Arte/Música</a:t>
            </a:r>
            <a:br>
              <a:rPr lang="en-US"/>
            </a:br>
            <a:r>
              <a:rPr lang="en-US"/>
              <a:t>g. Festival en el vecindario</a:t>
            </a:r>
            <a:br>
              <a:rPr lang="en-US"/>
            </a:br>
            <a:r>
              <a:rPr lang="en-US"/>
              <a:t>h. Retiro para matrimonios</a:t>
            </a:r>
            <a:br>
              <a:rPr lang="en-US"/>
            </a:br>
            <a:r>
              <a:rPr lang="en-US"/>
              <a:t>i. Grupos de duelo</a:t>
            </a:r>
            <a:br>
              <a:rPr lang="en-US"/>
            </a:br>
            <a:r>
              <a:rPr lang="en-US"/>
              <a:t>j. Grupos de recuperación</a:t>
            </a:r>
            <a:br>
              <a:rPr lang="en-US"/>
            </a:br>
            <a:r>
              <a:rPr lang="en-US"/>
              <a:t>k. Adviento a la luz de las velas</a:t>
            </a:r>
            <a:br>
              <a:rPr lang="en-US"/>
            </a:br>
            <a:r>
              <a:rPr lang="en-US"/>
              <a:t>l. Navidad para niños</a:t>
            </a:r>
            <a:br>
              <a:rPr lang="en-US"/>
            </a:br>
            <a:r>
              <a:rPr lang="en-US"/>
              <a:t>m. Pascua para niños</a:t>
            </a:r>
            <a:br>
              <a:rPr lang="en-US"/>
            </a:br>
            <a:r>
              <a:rPr lang="en-US"/>
              <a:t>n. Noche de película (Mi Hijo, Mi Salvador, etc.)</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Estrategias de "Salir"</a:t>
            </a:r>
            <a:br>
              <a:rPr lang="en-US"/>
            </a:br>
            <a:r>
              <a:rPr lang="en-US"/>
              <a:t>a. Repartir invitaciones en la comunidad para cultos o eventos especiales</a:t>
            </a:r>
            <a:br>
              <a:rPr lang="en-US"/>
            </a:br>
            <a:r>
              <a:rPr lang="en-US"/>
              <a:t>b. Campaña en redes sociales invitando a la comunidad a cultos o eventos especiales</a:t>
            </a:r>
            <a:br>
              <a:rPr lang="en-US"/>
            </a:br>
            <a:r>
              <a:rPr lang="en-US"/>
              <a:t>c. Stand en ferias locales o eventos comunitarios</a:t>
            </a:r>
            <a:br>
              <a:rPr lang="en-US"/>
            </a:br>
            <a:r>
              <a:rPr lang="en-US"/>
              <a:t>d. Limpieza comunitaria</a:t>
            </a:r>
            <a:endParaRPr/>
          </a:p>
          <a:p>
            <a:pPr indent="0" lvl="0" marL="0" rtl="0" algn="l">
              <a:spcBef>
                <a:spcPts val="0"/>
              </a:spcBef>
              <a:spcAft>
                <a:spcPts val="0"/>
              </a:spcAft>
              <a:buNone/>
            </a:pPr>
            <a:r>
              <a:t/>
            </a:r>
            <a:endParaRPr/>
          </a:p>
        </p:txBody>
      </p:sp>
      <p:sp>
        <p:nvSpPr>
          <p:cNvPr id="283" name="Google Shape;28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74a37845b5_0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374a37845b5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Las “epístolas escritas en prisión” o “epístolas en cautiverio” es el nombre que se les da a las cartas de Pablo conocidas como Filipenses, Colosenses, Filemón y Efesios. Pablo escribió estas cartas mientras estaba encarcelado. En ellas habla de su afecto por los creyentes y de su llamado especial como “embajador en cadenas” del Señor.</a:t>
            </a:r>
            <a:endParaRPr/>
          </a:p>
          <a:p>
            <a:pPr indent="-171450" lvl="0" marL="171450" rtl="0" algn="l">
              <a:spcBef>
                <a:spcPts val="0"/>
              </a:spcBef>
              <a:spcAft>
                <a:spcPts val="0"/>
              </a:spcAft>
              <a:buClr>
                <a:schemeClr val="dk1"/>
              </a:buClr>
              <a:buSzPts val="1200"/>
              <a:buFont typeface="Arial"/>
              <a:buChar char="•"/>
            </a:pPr>
            <a:r>
              <a:rPr lang="en-US"/>
              <a:t>Pablo estaba preso en Roma, esperando la audiencia de su apelación y el veredicto del emperador. Este encarcelamiento duró aproximadamente dos años, entre el 61 y el 63 d.C. A veces se le llama el primer encarcelamiento de Pablo en Roma, ya que hubo un segundo antes de su muerte.</a:t>
            </a:r>
            <a:endParaRPr/>
          </a:p>
          <a:p>
            <a:pPr indent="-171450" lvl="0" marL="171450" rtl="0" algn="l">
              <a:spcBef>
                <a:spcPts val="0"/>
              </a:spcBef>
              <a:spcAft>
                <a:spcPts val="0"/>
              </a:spcAft>
              <a:buClr>
                <a:schemeClr val="dk1"/>
              </a:buClr>
              <a:buSzPts val="1200"/>
              <a:buFont typeface="Arial"/>
              <a:buChar char="•"/>
            </a:pPr>
            <a:r>
              <a:rPr lang="en-US"/>
              <a:t>De las trece cartas escritas por Pablo, solo dos fueron dirigidas a iglesias que él no había fundado y cuyos miembros en su mayoría no conocía: Romanos y Colosenses.</a:t>
            </a:r>
            <a:endParaRPr/>
          </a:p>
          <a:p>
            <a:pPr indent="-171450" lvl="0" marL="171450" rtl="0" algn="l">
              <a:spcBef>
                <a:spcPts val="0"/>
              </a:spcBef>
              <a:spcAft>
                <a:spcPts val="0"/>
              </a:spcAft>
              <a:buClr>
                <a:schemeClr val="dk1"/>
              </a:buClr>
              <a:buSzPts val="1200"/>
              <a:buFont typeface="Arial"/>
              <a:buChar char="•"/>
            </a:pPr>
            <a:r>
              <a:rPr lang="en-US"/>
              <a:t>Colosas fue una ciudad importante en la antigüedad, mucho antes de Pablo e incluso antes de Jesús. Sin embargo, con el tiempo, ciudades cercanas se hicieron famosas por su producción de lana negra y sus aguas termales, lo que atrajo más atención y dejó a Colosas en el olvido. Aun así, fue a la iglesia en esa ciudad aparentemente insignificante que el Espíritu Santo, por medio de Pablo, le dirigió una carta con un mensaje de valor eterno.</a:t>
            </a:r>
            <a:endParaRPr/>
          </a:p>
          <a:p>
            <a:pPr indent="-171450" lvl="0" marL="171450" rtl="0" algn="l">
              <a:spcBef>
                <a:spcPts val="0"/>
              </a:spcBef>
              <a:spcAft>
                <a:spcPts val="0"/>
              </a:spcAft>
              <a:buClr>
                <a:schemeClr val="dk1"/>
              </a:buClr>
              <a:buSzPts val="1200"/>
              <a:buFont typeface="Arial"/>
              <a:buChar char="•"/>
            </a:pPr>
            <a:r>
              <a:rPr lang="en-US"/>
              <a:t>Pablo escribió esta carta porque Epafras, el líder de la iglesia en Colosas, lo visitó en la prisión y le contó sobre un problema grave que enfrentaban: estaban surgiendo nuevas enseñanzas peligrosas, lo que hoy conocemos como la “herejía colosense.”</a:t>
            </a:r>
            <a:endParaRPr/>
          </a:p>
          <a:p>
            <a:pPr indent="-171450" lvl="0" marL="171450" rtl="0" algn="l">
              <a:spcBef>
                <a:spcPts val="0"/>
              </a:spcBef>
              <a:spcAft>
                <a:spcPts val="0"/>
              </a:spcAft>
              <a:buClr>
                <a:schemeClr val="dk1"/>
              </a:buClr>
              <a:buSzPts val="1200"/>
              <a:buFont typeface="Arial"/>
              <a:buChar char="•"/>
            </a:pPr>
            <a:r>
              <a:rPr lang="en-US"/>
              <a:t>Esta falsa enseñanza promovía la adherencia estricta a ceremonias y reglas sobre comida, bebida y festividades religiosas. Incluía la adoración de ángeles, un énfasis en el conocimiento secreto y una dependencia en la sabiduría humana y las tradiciones. Pero lo peor de todo es que minimizaba la centralidad de Cristo. ¡Suena muy parecido a lo que vemos hoy en día!</a:t>
            </a:r>
            <a:endParaRPr/>
          </a:p>
          <a:p>
            <a:pPr indent="-171450" lvl="0" marL="171450" rtl="0" algn="l">
              <a:spcBef>
                <a:spcPts val="0"/>
              </a:spcBef>
              <a:spcAft>
                <a:spcPts val="0"/>
              </a:spcAft>
              <a:buClr>
                <a:schemeClr val="dk1"/>
              </a:buClr>
              <a:buSzPts val="1200"/>
              <a:buFont typeface="Arial"/>
              <a:buChar char="•"/>
            </a:pPr>
            <a:r>
              <a:rPr lang="en-US"/>
              <a:t>Epafras compartió esta preocupación con Pablo, y en respuesta, Pablo escribió esta carta con el propósito principal de combatir estas falsas enseñanzas. ¿Cómo lo hizo? No con argumentos complicados, sino simplemente proclamando las riquezas del evangelio de Cristo. Enfatizó la plenitud y supremacía absoluta de Cristo. Luego, en la parte final de la carta, incluyó instrucciones para la vida cristiana, y en estas instrucciones encontramos también principios clave para la evangelización y la Gran Comisión</a:t>
            </a:r>
            <a:endParaRPr/>
          </a:p>
        </p:txBody>
      </p:sp>
      <p:sp>
        <p:nvSpPr>
          <p:cNvPr id="151" name="Google Shape;15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Cuando vemos Colosenses 4:2-6, encontramos algunas instrucciones de Pablo que casi forman una progresión. Primero, habla sobre la importancia de la oración para que se abran puertas para el evangelio. Luego, enfatiza la importancia de que los creyentes vivan con sabiduría, aprovechen cada oportunidad y que sus conversaciones estén sazonadas con sal.</a:t>
            </a:r>
            <a:endParaRPr/>
          </a:p>
        </p:txBody>
      </p:sp>
      <p:sp>
        <p:nvSpPr>
          <p:cNvPr id="171" name="Google Shape;17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Colosenses fue probablemente escrito antes de que Pablo fuera llamado al tribunal imperial, por lo que esperaba tener la oportunidad de compartir el evangelio con una audiencia poderosa.</a:t>
            </a:r>
            <a:endParaRPr/>
          </a:p>
          <a:p>
            <a:pPr indent="-171450" lvl="0" marL="171450" rtl="0" algn="l">
              <a:spcBef>
                <a:spcPts val="0"/>
              </a:spcBef>
              <a:spcAft>
                <a:spcPts val="0"/>
              </a:spcAft>
              <a:buClr>
                <a:schemeClr val="dk1"/>
              </a:buClr>
              <a:buSzPts val="1200"/>
              <a:buFont typeface="Arial"/>
              <a:buChar char="•"/>
            </a:pPr>
            <a:r>
              <a:rPr lang="en-US"/>
              <a:t>¡Él vio su juicio como una oportunidad para el evangelismo! </a:t>
            </a:r>
            <a:endParaRPr/>
          </a:p>
          <a:p>
            <a:pPr indent="-171450" lvl="0" marL="171450" rtl="0" algn="l">
              <a:spcBef>
                <a:spcPts val="0"/>
              </a:spcBef>
              <a:spcAft>
                <a:spcPts val="0"/>
              </a:spcAft>
              <a:buClr>
                <a:schemeClr val="dk1"/>
              </a:buClr>
              <a:buSzPts val="1200"/>
              <a:buFont typeface="Arial"/>
              <a:buChar char="•"/>
            </a:pPr>
            <a:r>
              <a:rPr lang="en-US"/>
              <a:t>No está pidiendo que se abran las puertas de la prisión, sino que se abran puertas para el evangelio.</a:t>
            </a:r>
            <a:endParaRPr/>
          </a:p>
        </p:txBody>
      </p:sp>
      <p:sp>
        <p:nvSpPr>
          <p:cNvPr id="196" name="Google Shape;19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En los días de la primera iglesia cristiana era frecuente que fueran difamados maliciosamente por los de afuera de la iglesia.</a:t>
            </a:r>
            <a:endParaRPr/>
          </a:p>
          <a:p>
            <a:pPr indent="-171450" lvl="0" marL="171450" rtl="0" algn="l">
              <a:spcBef>
                <a:spcPts val="0"/>
              </a:spcBef>
              <a:spcAft>
                <a:spcPts val="0"/>
              </a:spcAft>
              <a:buClr>
                <a:schemeClr val="dk1"/>
              </a:buClr>
              <a:buSzPts val="1200"/>
              <a:buFont typeface="Arial"/>
              <a:buChar char="•"/>
            </a:pPr>
            <a:r>
              <a:rPr lang="en-US"/>
              <a:t>Los no cristianos los acusaban de ser ateos, porque adoraban a un Dios que no veían, y de ser antipatrióticos, porque se negaban a quemar incienso al emperador.</a:t>
            </a:r>
            <a:endParaRPr/>
          </a:p>
          <a:p>
            <a:pPr indent="-171450" lvl="0" marL="171450" rtl="0" algn="l">
              <a:spcBef>
                <a:spcPts val="0"/>
              </a:spcBef>
              <a:spcAft>
                <a:spcPts val="0"/>
              </a:spcAft>
              <a:buClr>
                <a:schemeClr val="dk1"/>
              </a:buClr>
              <a:buSzPts val="1200"/>
              <a:buFont typeface="Arial"/>
              <a:buChar char="•"/>
            </a:pPr>
            <a:r>
              <a:rPr lang="en-US"/>
              <a:t>La mejor manera en que los cristianos pueden vencer estas difamaciones, dice Pablo, es mediante una conducta sensata.</a:t>
            </a:r>
            <a:endParaRPr/>
          </a:p>
          <a:p>
            <a:pPr indent="-171450" lvl="0" marL="171450" rtl="0" algn="l">
              <a:spcBef>
                <a:spcPts val="0"/>
              </a:spcBef>
              <a:spcAft>
                <a:spcPts val="0"/>
              </a:spcAft>
              <a:buClr>
                <a:schemeClr val="dk1"/>
              </a:buClr>
              <a:buSzPts val="1200"/>
              <a:buFont typeface="Arial"/>
              <a:buChar char="•"/>
            </a:pPr>
            <a:r>
              <a:rPr lang="en-US"/>
              <a:t>La reputación del evangelio depende en gran medida de la conducta de los que afirman creerlo.</a:t>
            </a:r>
            <a:endParaRPr/>
          </a:p>
          <a:p>
            <a:pPr indent="-171450" lvl="0" marL="171450" rtl="0" algn="l">
              <a:spcBef>
                <a:spcPts val="0"/>
              </a:spcBef>
              <a:spcAft>
                <a:spcPts val="0"/>
              </a:spcAft>
              <a:buClr>
                <a:schemeClr val="dk1"/>
              </a:buClr>
              <a:buSzPts val="1200"/>
              <a:buFont typeface="Arial"/>
              <a:buChar char="•"/>
            </a:pPr>
            <a:r>
              <a:rPr lang="en-US"/>
              <a:t>Es posible que la gente no lea la Biblia, pero lee a los cristianos.</a:t>
            </a:r>
            <a:endParaRPr/>
          </a:p>
        </p:txBody>
      </p:sp>
      <p:sp>
        <p:nvSpPr>
          <p:cNvPr id="206" name="Google Shape;20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2"/>
          <p:cNvSpPr txBox="1"/>
          <p:nvPr>
            <p:ph type="ctrTitle"/>
          </p:nvPr>
        </p:nvSpPr>
        <p:spPr>
          <a:xfrm>
            <a:off x="1600200" y="1261872"/>
            <a:ext cx="7638222" cy="2852928"/>
          </a:xfrm>
          <a:prstGeom prst="rect">
            <a:avLst/>
          </a:prstGeom>
          <a:noFill/>
          <a:ln>
            <a:noFill/>
          </a:ln>
        </p:spPr>
        <p:txBody>
          <a:bodyPr anchorCtr="0" anchor="b" bIns="45700" lIns="91425" spcFirstLastPara="1" rIns="91425" wrap="square" tIns="45700">
            <a:normAutofit/>
          </a:bodyPr>
          <a:lstStyle>
            <a:lvl1pPr lvl="0" algn="l">
              <a:lnSpc>
                <a:spcPct val="13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2"/>
          <p:cNvSpPr txBox="1"/>
          <p:nvPr>
            <p:ph idx="1" type="subTitle"/>
          </p:nvPr>
        </p:nvSpPr>
        <p:spPr>
          <a:xfrm>
            <a:off x="1600200" y="4681728"/>
            <a:ext cx="7638222" cy="929296"/>
          </a:xfrm>
          <a:prstGeom prst="rect">
            <a:avLst/>
          </a:prstGeom>
          <a:noFill/>
          <a:ln>
            <a:noFill/>
          </a:ln>
        </p:spPr>
        <p:txBody>
          <a:bodyPr anchorCtr="0" anchor="t" bIns="45700" lIns="91425" spcFirstLastPara="1" rIns="91425" wrap="square" tIns="45700">
            <a:normAutofit/>
          </a:bodyPr>
          <a:lstStyle>
            <a:lvl1pPr lvl="0" algn="l">
              <a:lnSpc>
                <a:spcPct val="130000"/>
              </a:lnSpc>
              <a:spcBef>
                <a:spcPts val="1000"/>
              </a:spcBef>
              <a:spcAft>
                <a:spcPts val="0"/>
              </a:spcAft>
              <a:buClr>
                <a:schemeClr val="dk1"/>
              </a:buClr>
              <a:buSzPts val="1360"/>
              <a:buNone/>
              <a:defRPr b="1" sz="1600" cap="none"/>
            </a:lvl1pPr>
            <a:lvl2pPr lvl="1" algn="ctr">
              <a:lnSpc>
                <a:spcPct val="130000"/>
              </a:lnSpc>
              <a:spcBef>
                <a:spcPts val="500"/>
              </a:spcBef>
              <a:spcAft>
                <a:spcPts val="0"/>
              </a:spcAft>
              <a:buClr>
                <a:schemeClr val="dk1"/>
              </a:buClr>
              <a:buSzPts val="2000"/>
              <a:buNone/>
              <a:defRPr sz="2000"/>
            </a:lvl2pPr>
            <a:lvl3pPr lvl="2" algn="ctr">
              <a:lnSpc>
                <a:spcPct val="130000"/>
              </a:lnSpc>
              <a:spcBef>
                <a:spcPts val="500"/>
              </a:spcBef>
              <a:spcAft>
                <a:spcPts val="0"/>
              </a:spcAft>
              <a:buClr>
                <a:schemeClr val="dk1"/>
              </a:buClr>
              <a:buSzPts val="1530"/>
              <a:buNone/>
              <a:defRPr sz="1800"/>
            </a:lvl3pPr>
            <a:lvl4pPr lvl="3" algn="ctr">
              <a:lnSpc>
                <a:spcPct val="130000"/>
              </a:lnSpc>
              <a:spcBef>
                <a:spcPts val="500"/>
              </a:spcBef>
              <a:spcAft>
                <a:spcPts val="0"/>
              </a:spcAft>
              <a:buClr>
                <a:schemeClr val="dk1"/>
              </a:buClr>
              <a:buSzPts val="1600"/>
              <a:buNone/>
              <a:defRPr sz="1600"/>
            </a:lvl4pPr>
            <a:lvl5pPr lvl="4" algn="ctr">
              <a:lnSpc>
                <a:spcPct val="130000"/>
              </a:lnSpc>
              <a:spcBef>
                <a:spcPts val="500"/>
              </a:spcBef>
              <a:spcAft>
                <a:spcPts val="0"/>
              </a:spcAft>
              <a:buClr>
                <a:schemeClr val="dk1"/>
              </a:buClr>
              <a:buSzPts val="13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2"/>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2"/>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4" name="Google Shape;24;p22"/>
          <p:cNvGrpSpPr/>
          <p:nvPr/>
        </p:nvGrpSpPr>
        <p:grpSpPr>
          <a:xfrm flipH="1">
            <a:off x="0" y="0"/>
            <a:ext cx="567782" cy="3306479"/>
            <a:chOff x="11619770" y="-2005"/>
            <a:chExt cx="567782" cy="3306479"/>
          </a:xfrm>
        </p:grpSpPr>
        <p:sp>
          <p:nvSpPr>
            <p:cNvPr id="25" name="Google Shape;25;p22"/>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 name="Google Shape;26;p22"/>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9" name="Shape 79"/>
        <p:cNvGrpSpPr/>
        <p:nvPr/>
      </p:nvGrpSpPr>
      <p:grpSpPr>
        <a:xfrm>
          <a:off x="0" y="0"/>
          <a:ext cx="0" cy="0"/>
          <a:chOff x="0" y="0"/>
          <a:chExt cx="0" cy="0"/>
        </a:xfrm>
      </p:grpSpPr>
      <p:sp>
        <p:nvSpPr>
          <p:cNvPr id="80" name="Google Shape;80;p31"/>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1"/>
          <p:cNvSpPr txBox="1"/>
          <p:nvPr>
            <p:ph idx="1" type="body"/>
          </p:nvPr>
        </p:nvSpPr>
        <p:spPr>
          <a:xfrm rot="5400000">
            <a:off x="3930095" y="-1102133"/>
            <a:ext cx="4114801" cy="10357666"/>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1"/>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1"/>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85" name="Google Shape;85;p31"/>
          <p:cNvGrpSpPr/>
          <p:nvPr/>
        </p:nvGrpSpPr>
        <p:grpSpPr>
          <a:xfrm rot="10800000">
            <a:off x="0" y="3551521"/>
            <a:ext cx="567782" cy="3306479"/>
            <a:chOff x="11619770" y="-2005"/>
            <a:chExt cx="567782" cy="3306479"/>
          </a:xfrm>
        </p:grpSpPr>
        <p:sp>
          <p:nvSpPr>
            <p:cNvPr id="86" name="Google Shape;86;p31"/>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87" name="Google Shape;87;p31"/>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8" name="Shape 88"/>
        <p:cNvGrpSpPr/>
        <p:nvPr/>
      </p:nvGrpSpPr>
      <p:grpSpPr>
        <a:xfrm>
          <a:off x="0" y="0"/>
          <a:ext cx="0" cy="0"/>
          <a:chOff x="0" y="0"/>
          <a:chExt cx="0" cy="0"/>
        </a:xfrm>
      </p:grpSpPr>
      <p:sp>
        <p:nvSpPr>
          <p:cNvPr id="89" name="Google Shape;89;p32"/>
          <p:cNvSpPr txBox="1"/>
          <p:nvPr>
            <p:ph type="title"/>
          </p:nvPr>
        </p:nvSpPr>
        <p:spPr>
          <a:xfrm rot="5400000">
            <a:off x="7368014" y="2110214"/>
            <a:ext cx="5509787" cy="2537986"/>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32"/>
          <p:cNvSpPr txBox="1"/>
          <p:nvPr>
            <p:ph idx="1" type="body"/>
          </p:nvPr>
        </p:nvSpPr>
        <p:spPr>
          <a:xfrm rot="5400000">
            <a:off x="1953477" y="-529064"/>
            <a:ext cx="5509787" cy="7816542"/>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2"/>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2"/>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2"/>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94" name="Google Shape;94;p32"/>
          <p:cNvGrpSpPr/>
          <p:nvPr/>
        </p:nvGrpSpPr>
        <p:grpSpPr>
          <a:xfrm rot="10800000">
            <a:off x="0" y="3551521"/>
            <a:ext cx="567782" cy="3306479"/>
            <a:chOff x="11619770" y="-2005"/>
            <a:chExt cx="567782" cy="3306479"/>
          </a:xfrm>
        </p:grpSpPr>
        <p:sp>
          <p:nvSpPr>
            <p:cNvPr id="95" name="Google Shape;95;p32"/>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96" name="Google Shape;96;p32"/>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3"/>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3"/>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3" name="Shape 33"/>
        <p:cNvGrpSpPr/>
        <p:nvPr/>
      </p:nvGrpSpPr>
      <p:grpSpPr>
        <a:xfrm>
          <a:off x="0" y="0"/>
          <a:ext cx="0" cy="0"/>
          <a:chOff x="0" y="0"/>
          <a:chExt cx="0" cy="0"/>
        </a:xfrm>
      </p:grpSpPr>
      <p:sp>
        <p:nvSpPr>
          <p:cNvPr id="34" name="Google Shape;34;p24"/>
          <p:cNvSpPr/>
          <p:nvPr/>
        </p:nvSpPr>
        <p:spPr>
          <a:xfrm>
            <a:off x="3242985" y="511814"/>
            <a:ext cx="5706031" cy="5706031"/>
          </a:xfrm>
          <a:prstGeom prst="ellipse">
            <a:avLst/>
          </a:prstGeom>
          <a:solidFill>
            <a:srgbClr val="FEE5D8"/>
          </a:solidFill>
          <a:ln>
            <a:noFill/>
          </a:ln>
          <a:effectLst>
            <a:outerShdw rotWithShape="0" algn="tr" dir="2220000" dist="165100">
              <a:schemeClr val="dk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35" name="Google Shape;35;p24"/>
          <p:cNvSpPr txBox="1"/>
          <p:nvPr>
            <p:ph type="title"/>
          </p:nvPr>
        </p:nvSpPr>
        <p:spPr>
          <a:xfrm>
            <a:off x="3649192" y="1709738"/>
            <a:ext cx="4893617" cy="2553893"/>
          </a:xfrm>
          <a:prstGeom prst="rect">
            <a:avLst/>
          </a:prstGeom>
          <a:noFill/>
          <a:ln>
            <a:noFill/>
          </a:ln>
        </p:spPr>
        <p:txBody>
          <a:bodyPr anchorCtr="0" anchor="b" bIns="45700" lIns="91425" spcFirstLastPara="1" rIns="91425" wrap="square" tIns="45700">
            <a:normAutofit/>
          </a:bodyPr>
          <a:lstStyle>
            <a:lvl1pPr lvl="0" algn="ctr">
              <a:lnSpc>
                <a:spcPct val="12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4"/>
          <p:cNvSpPr txBox="1"/>
          <p:nvPr>
            <p:ph idx="1" type="body"/>
          </p:nvPr>
        </p:nvSpPr>
        <p:spPr>
          <a:xfrm>
            <a:off x="4062249" y="4540468"/>
            <a:ext cx="4067503" cy="1154037"/>
          </a:xfrm>
          <a:prstGeom prst="rect">
            <a:avLst/>
          </a:prstGeom>
          <a:noFill/>
          <a:ln>
            <a:noFill/>
          </a:ln>
        </p:spPr>
        <p:txBody>
          <a:bodyPr anchorCtr="0" anchor="t" bIns="45700" lIns="91425" spcFirstLastPara="1" rIns="91425" wrap="square" tIns="45700">
            <a:normAutofit/>
          </a:bodyPr>
          <a:lstStyle>
            <a:lvl1pPr indent="-228600" lvl="0" marL="457200" algn="ctr">
              <a:lnSpc>
                <a:spcPct val="130000"/>
              </a:lnSpc>
              <a:spcBef>
                <a:spcPts val="1000"/>
              </a:spcBef>
              <a:spcAft>
                <a:spcPts val="0"/>
              </a:spcAft>
              <a:buClr>
                <a:schemeClr val="dk1"/>
              </a:buClr>
              <a:buSzPts val="1360"/>
              <a:buNone/>
              <a:defRPr b="1" sz="1600" cap="none">
                <a:solidFill>
                  <a:schemeClr val="dk1"/>
                </a:solidFill>
                <a:latin typeface="Avenir"/>
                <a:ea typeface="Avenir"/>
                <a:cs typeface="Avenir"/>
                <a:sym typeface="Avenir"/>
              </a:defRPr>
            </a:lvl1pPr>
            <a:lvl2pPr indent="-228600" lvl="1" marL="914400" algn="l">
              <a:lnSpc>
                <a:spcPct val="130000"/>
              </a:lnSpc>
              <a:spcBef>
                <a:spcPts val="500"/>
              </a:spcBef>
              <a:spcAft>
                <a:spcPts val="0"/>
              </a:spcAft>
              <a:buClr>
                <a:srgbClr val="888888"/>
              </a:buClr>
              <a:buSzPts val="2000"/>
              <a:buNone/>
              <a:defRPr sz="2000">
                <a:solidFill>
                  <a:srgbClr val="888888"/>
                </a:solidFill>
              </a:defRPr>
            </a:lvl2pPr>
            <a:lvl3pPr indent="-228600" lvl="2" marL="1371600" algn="l">
              <a:lnSpc>
                <a:spcPct val="130000"/>
              </a:lnSpc>
              <a:spcBef>
                <a:spcPts val="500"/>
              </a:spcBef>
              <a:spcAft>
                <a:spcPts val="0"/>
              </a:spcAft>
              <a:buClr>
                <a:srgbClr val="888888"/>
              </a:buClr>
              <a:buSzPts val="1530"/>
              <a:buNone/>
              <a:defRPr sz="1800">
                <a:solidFill>
                  <a:srgbClr val="888888"/>
                </a:solidFill>
              </a:defRPr>
            </a:lvl3pPr>
            <a:lvl4pPr indent="-228600" lvl="3" marL="1828800" algn="l">
              <a:lnSpc>
                <a:spcPct val="130000"/>
              </a:lnSpc>
              <a:spcBef>
                <a:spcPts val="500"/>
              </a:spcBef>
              <a:spcAft>
                <a:spcPts val="0"/>
              </a:spcAft>
              <a:buClr>
                <a:srgbClr val="888888"/>
              </a:buClr>
              <a:buSzPts val="1600"/>
              <a:buNone/>
              <a:defRPr sz="1600">
                <a:solidFill>
                  <a:srgbClr val="888888"/>
                </a:solidFill>
              </a:defRPr>
            </a:lvl4pPr>
            <a:lvl5pPr indent="-228600" lvl="4" marL="2286000" algn="l">
              <a:lnSpc>
                <a:spcPct val="130000"/>
              </a:lnSpc>
              <a:spcBef>
                <a:spcPts val="500"/>
              </a:spcBef>
              <a:spcAft>
                <a:spcPts val="0"/>
              </a:spcAft>
              <a:buClr>
                <a:srgbClr val="888888"/>
              </a:buClr>
              <a:buSzPts val="136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4"/>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5"/>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812976" y="2019299"/>
            <a:ext cx="4995019"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5"/>
          <p:cNvSpPr txBox="1"/>
          <p:nvPr>
            <p:ph idx="2" type="body"/>
          </p:nvPr>
        </p:nvSpPr>
        <p:spPr>
          <a:xfrm>
            <a:off x="6293718" y="2019299"/>
            <a:ext cx="5027954"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5"/>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5"/>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6"/>
          <p:cNvSpPr txBox="1"/>
          <p:nvPr>
            <p:ph type="title"/>
          </p:nvPr>
        </p:nvSpPr>
        <p:spPr>
          <a:xfrm>
            <a:off x="811460" y="369168"/>
            <a:ext cx="10458729" cy="1439818"/>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6"/>
          <p:cNvSpPr txBox="1"/>
          <p:nvPr>
            <p:ph idx="1" type="body"/>
          </p:nvPr>
        </p:nvSpPr>
        <p:spPr>
          <a:xfrm>
            <a:off x="800101" y="1843067"/>
            <a:ext cx="5007894"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6"/>
          <p:cNvSpPr txBox="1"/>
          <p:nvPr>
            <p:ph idx="2" type="body"/>
          </p:nvPr>
        </p:nvSpPr>
        <p:spPr>
          <a:xfrm>
            <a:off x="800101" y="2505075"/>
            <a:ext cx="5007894"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6"/>
          <p:cNvSpPr txBox="1"/>
          <p:nvPr>
            <p:ph idx="3" type="body"/>
          </p:nvPr>
        </p:nvSpPr>
        <p:spPr>
          <a:xfrm>
            <a:off x="6276061" y="1843067"/>
            <a:ext cx="4994128"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6"/>
          <p:cNvSpPr txBox="1"/>
          <p:nvPr>
            <p:ph idx="4" type="body"/>
          </p:nvPr>
        </p:nvSpPr>
        <p:spPr>
          <a:xfrm>
            <a:off x="6276061" y="2505075"/>
            <a:ext cx="4994128"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6"/>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6"/>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6"/>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56" name="Shape 56"/>
        <p:cNvGrpSpPr/>
        <p:nvPr/>
      </p:nvGrpSpPr>
      <p:grpSpPr>
        <a:xfrm>
          <a:off x="0" y="0"/>
          <a:ext cx="0" cy="0"/>
          <a:chOff x="0" y="0"/>
          <a:chExt cx="0" cy="0"/>
        </a:xfrm>
      </p:grpSpPr>
      <p:sp>
        <p:nvSpPr>
          <p:cNvPr id="57" name="Google Shape;57;p27"/>
          <p:cNvSpPr txBox="1"/>
          <p:nvPr>
            <p:ph type="title"/>
          </p:nvPr>
        </p:nvSpPr>
        <p:spPr>
          <a:xfrm>
            <a:off x="800100" y="983769"/>
            <a:ext cx="10094770" cy="1180574"/>
          </a:xfrm>
          <a:prstGeom prst="rect">
            <a:avLst/>
          </a:prstGeom>
          <a:solidFill>
            <a:srgbClr val="FEE5D8"/>
          </a:solidFill>
          <a:ln>
            <a:noFill/>
          </a:ln>
          <a:effectLst>
            <a:outerShdw rotWithShape="0" algn="bl" dir="18900000" dist="165100">
              <a:srgbClr val="000000"/>
            </a:outerShdw>
          </a:effectLst>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3200"/>
              <a:buFont typeface="Aveni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7"/>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1" name="Shape 61"/>
        <p:cNvGrpSpPr/>
        <p:nvPr/>
      </p:nvGrpSpPr>
      <p:grpSpPr>
        <a:xfrm>
          <a:off x="0" y="0"/>
          <a:ext cx="0" cy="0"/>
          <a:chOff x="0" y="0"/>
          <a:chExt cx="0" cy="0"/>
        </a:xfrm>
      </p:grpSpPr>
      <p:sp>
        <p:nvSpPr>
          <p:cNvPr id="62" name="Google Shape;62;p28"/>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txBox="1"/>
          <p:nvPr>
            <p:ph idx="1" type="body"/>
          </p:nvPr>
        </p:nvSpPr>
        <p:spPr>
          <a:xfrm>
            <a:off x="5309826" y="987425"/>
            <a:ext cx="6045562" cy="4873625"/>
          </a:xfrm>
          <a:prstGeom prst="rect">
            <a:avLst/>
          </a:prstGeom>
          <a:noFill/>
          <a:ln>
            <a:noFill/>
          </a:ln>
        </p:spPr>
        <p:txBody>
          <a:bodyPr anchorCtr="0" anchor="t" bIns="45700" lIns="91425" spcFirstLastPara="1" rIns="91425" wrap="square" tIns="45700">
            <a:normAutofit/>
          </a:bodyPr>
          <a:lstStyle>
            <a:lvl1pPr indent="-401320" lvl="0" marL="457200" algn="l">
              <a:lnSpc>
                <a:spcPct val="130000"/>
              </a:lnSpc>
              <a:spcBef>
                <a:spcPts val="1000"/>
              </a:spcBef>
              <a:spcAft>
                <a:spcPts val="0"/>
              </a:spcAft>
              <a:buClr>
                <a:schemeClr val="dk1"/>
              </a:buClr>
              <a:buSzPts val="2720"/>
              <a:buChar char="•"/>
              <a:defRPr sz="3200"/>
            </a:lvl1pPr>
            <a:lvl2pPr indent="-406400" lvl="1" marL="914400" algn="l">
              <a:lnSpc>
                <a:spcPct val="130000"/>
              </a:lnSpc>
              <a:spcBef>
                <a:spcPts val="500"/>
              </a:spcBef>
              <a:spcAft>
                <a:spcPts val="0"/>
              </a:spcAft>
              <a:buClr>
                <a:schemeClr val="dk1"/>
              </a:buClr>
              <a:buSzPts val="2800"/>
              <a:buChar char="–"/>
              <a:defRPr sz="2800"/>
            </a:lvl2pPr>
            <a:lvl3pPr indent="-358139" lvl="2" marL="1371600" algn="l">
              <a:lnSpc>
                <a:spcPct val="130000"/>
              </a:lnSpc>
              <a:spcBef>
                <a:spcPts val="500"/>
              </a:spcBef>
              <a:spcAft>
                <a:spcPts val="0"/>
              </a:spcAft>
              <a:buClr>
                <a:schemeClr val="dk1"/>
              </a:buClr>
              <a:buSzPts val="2040"/>
              <a:buChar char="•"/>
              <a:defRPr sz="2400"/>
            </a:lvl3pPr>
            <a:lvl4pPr indent="-355600" lvl="3" marL="1828800" algn="l">
              <a:lnSpc>
                <a:spcPct val="130000"/>
              </a:lnSpc>
              <a:spcBef>
                <a:spcPts val="500"/>
              </a:spcBef>
              <a:spcAft>
                <a:spcPts val="0"/>
              </a:spcAft>
              <a:buClr>
                <a:schemeClr val="dk1"/>
              </a:buClr>
              <a:buSzPts val="2000"/>
              <a:buChar char="–"/>
              <a:defRPr sz="2000"/>
            </a:lvl4pPr>
            <a:lvl5pPr indent="-336550" lvl="4" marL="2286000" algn="l">
              <a:lnSpc>
                <a:spcPct val="130000"/>
              </a:lnSpc>
              <a:spcBef>
                <a:spcPts val="500"/>
              </a:spcBef>
              <a:spcAft>
                <a:spcPts val="0"/>
              </a:spcAft>
              <a:buClr>
                <a:schemeClr val="dk1"/>
              </a:buClr>
              <a:buSzPts val="17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29"/>
          <p:cNvSpPr txBox="1"/>
          <p:nvPr>
            <p:ph idx="2"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9"/>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30"/>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p:nvPr>
            <p:ph idx="2" type="pic"/>
          </p:nvPr>
        </p:nvSpPr>
        <p:spPr>
          <a:xfrm>
            <a:off x="5353969" y="987425"/>
            <a:ext cx="5694503" cy="4873625"/>
          </a:xfrm>
          <a:prstGeom prst="rect">
            <a:avLst/>
          </a:prstGeom>
          <a:noFill/>
          <a:ln>
            <a:noFill/>
          </a:ln>
        </p:spPr>
      </p:sp>
      <p:sp>
        <p:nvSpPr>
          <p:cNvPr id="75" name="Google Shape;75;p30"/>
          <p:cNvSpPr txBox="1"/>
          <p:nvPr>
            <p:ph idx="1"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30"/>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marR="0" rtl="0" algn="l">
              <a:lnSpc>
                <a:spcPct val="120000"/>
              </a:lnSpc>
              <a:spcBef>
                <a:spcPts val="0"/>
              </a:spcBef>
              <a:spcAft>
                <a:spcPts val="0"/>
              </a:spcAft>
              <a:buClr>
                <a:schemeClr val="dk1"/>
              </a:buClr>
              <a:buSzPts val="3200"/>
              <a:buFont typeface="Avenir"/>
              <a:buNone/>
              <a:defRPr b="0" i="0" sz="32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130000"/>
              </a:lnSpc>
              <a:spcBef>
                <a:spcPts val="1000"/>
              </a:spcBef>
              <a:spcAft>
                <a:spcPts val="0"/>
              </a:spcAft>
              <a:buClr>
                <a:schemeClr val="dk1"/>
              </a:buClr>
              <a:buSzPts val="1700"/>
              <a:buFont typeface="Arial"/>
              <a:buChar char="•"/>
              <a:defRPr b="0" i="0" sz="2000" u="none" cap="none" strike="noStrike">
                <a:solidFill>
                  <a:schemeClr val="dk1"/>
                </a:solidFill>
                <a:latin typeface="Avenir"/>
                <a:ea typeface="Avenir"/>
                <a:cs typeface="Avenir"/>
                <a:sym typeface="Avenir"/>
              </a:defRPr>
            </a:lvl1pPr>
            <a:lvl2pPr indent="-342900" lvl="1" marL="914400" marR="0" rtl="0" algn="l">
              <a:lnSpc>
                <a:spcPct val="130000"/>
              </a:lnSpc>
              <a:spcBef>
                <a:spcPts val="500"/>
              </a:spcBef>
              <a:spcAft>
                <a:spcPts val="0"/>
              </a:spcAft>
              <a:buClr>
                <a:schemeClr val="dk1"/>
              </a:buClr>
              <a:buSzPts val="1800"/>
              <a:buFont typeface="Avenir"/>
              <a:buChar char="–"/>
              <a:defRPr b="0" i="0" sz="1800" u="none" cap="none" strike="noStrike">
                <a:solidFill>
                  <a:schemeClr val="dk1"/>
                </a:solidFill>
                <a:latin typeface="Avenir"/>
                <a:ea typeface="Avenir"/>
                <a:cs typeface="Avenir"/>
                <a:sym typeface="Avenir"/>
              </a:defRPr>
            </a:lvl2pPr>
            <a:lvl3pPr indent="-314960" lvl="2" marL="1371600" marR="0" rtl="0" algn="l">
              <a:lnSpc>
                <a:spcPct val="130000"/>
              </a:lnSpc>
              <a:spcBef>
                <a:spcPts val="500"/>
              </a:spcBef>
              <a:spcAft>
                <a:spcPts val="0"/>
              </a:spcAft>
              <a:buClr>
                <a:schemeClr val="dk1"/>
              </a:buClr>
              <a:buSzPts val="1360"/>
              <a:buFont typeface="Arial"/>
              <a:buChar char="•"/>
              <a:defRPr b="0" i="0" sz="1600" u="none" cap="none" strike="noStrike">
                <a:solidFill>
                  <a:schemeClr val="dk1"/>
                </a:solidFill>
                <a:latin typeface="Avenir"/>
                <a:ea typeface="Avenir"/>
                <a:cs typeface="Avenir"/>
                <a:sym typeface="Avenir"/>
              </a:defRPr>
            </a:lvl3pPr>
            <a:lvl4pPr indent="-317500" lvl="3" marL="1828800" marR="0" rtl="0" algn="l">
              <a:lnSpc>
                <a:spcPct val="130000"/>
              </a:lnSpc>
              <a:spcBef>
                <a:spcPts val="500"/>
              </a:spcBef>
              <a:spcAft>
                <a:spcPts val="0"/>
              </a:spcAft>
              <a:buClr>
                <a:schemeClr val="dk1"/>
              </a:buClr>
              <a:buSzPts val="1400"/>
              <a:buFont typeface="Avenir"/>
              <a:buChar char="–"/>
              <a:defRPr b="0" i="0" sz="1400" u="none" cap="none" strike="noStrike">
                <a:solidFill>
                  <a:schemeClr val="dk1"/>
                </a:solidFill>
                <a:latin typeface="Avenir"/>
                <a:ea typeface="Avenir"/>
                <a:cs typeface="Avenir"/>
                <a:sym typeface="Avenir"/>
              </a:defRPr>
            </a:lvl4pPr>
            <a:lvl5pPr indent="-304164" lvl="4" marL="2286000" marR="0" rtl="0" algn="l">
              <a:lnSpc>
                <a:spcPct val="130000"/>
              </a:lnSpc>
              <a:spcBef>
                <a:spcPts val="500"/>
              </a:spcBef>
              <a:spcAft>
                <a:spcPts val="0"/>
              </a:spcAft>
              <a:buClr>
                <a:schemeClr val="dk1"/>
              </a:buClr>
              <a:buSzPts val="119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21"/>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21"/>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4" name="Google Shape;14;p21"/>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Avenir"/>
                <a:ea typeface="Avenir"/>
                <a:cs typeface="Avenir"/>
                <a:sym typeface="Avenir"/>
              </a:defRPr>
            </a:lvl1pPr>
            <a:lvl2pPr indent="0" lvl="1" marL="0" marR="0" rtl="0" algn="r">
              <a:spcBef>
                <a:spcPts val="0"/>
              </a:spcBef>
              <a:buNone/>
              <a:defRPr b="0" i="0" sz="1000" u="none" cap="none" strike="noStrike">
                <a:solidFill>
                  <a:schemeClr val="dk1"/>
                </a:solidFill>
                <a:latin typeface="Avenir"/>
                <a:ea typeface="Avenir"/>
                <a:cs typeface="Avenir"/>
                <a:sym typeface="Avenir"/>
              </a:defRPr>
            </a:lvl2pPr>
            <a:lvl3pPr indent="0" lvl="2" marL="0" marR="0" rtl="0" algn="r">
              <a:spcBef>
                <a:spcPts val="0"/>
              </a:spcBef>
              <a:buNone/>
              <a:defRPr b="0" i="0" sz="1000" u="none" cap="none" strike="noStrike">
                <a:solidFill>
                  <a:schemeClr val="dk1"/>
                </a:solidFill>
                <a:latin typeface="Avenir"/>
                <a:ea typeface="Avenir"/>
                <a:cs typeface="Avenir"/>
                <a:sym typeface="Avenir"/>
              </a:defRPr>
            </a:lvl3pPr>
            <a:lvl4pPr indent="0" lvl="3" marL="0" marR="0" rtl="0" algn="r">
              <a:spcBef>
                <a:spcPts val="0"/>
              </a:spcBef>
              <a:buNone/>
              <a:defRPr b="0" i="0" sz="1000" u="none" cap="none" strike="noStrike">
                <a:solidFill>
                  <a:schemeClr val="dk1"/>
                </a:solidFill>
                <a:latin typeface="Avenir"/>
                <a:ea typeface="Avenir"/>
                <a:cs typeface="Avenir"/>
                <a:sym typeface="Avenir"/>
              </a:defRPr>
            </a:lvl4pPr>
            <a:lvl5pPr indent="0" lvl="4" marL="0" marR="0" rtl="0" algn="r">
              <a:spcBef>
                <a:spcPts val="0"/>
              </a:spcBef>
              <a:buNone/>
              <a:defRPr b="0" i="0" sz="1000" u="none" cap="none" strike="noStrike">
                <a:solidFill>
                  <a:schemeClr val="dk1"/>
                </a:solidFill>
                <a:latin typeface="Avenir"/>
                <a:ea typeface="Avenir"/>
                <a:cs typeface="Avenir"/>
                <a:sym typeface="Avenir"/>
              </a:defRPr>
            </a:lvl5pPr>
            <a:lvl6pPr indent="0" lvl="5" marL="0" marR="0" rtl="0" algn="r">
              <a:spcBef>
                <a:spcPts val="0"/>
              </a:spcBef>
              <a:buNone/>
              <a:defRPr b="0" i="0" sz="1000" u="none" cap="none" strike="noStrike">
                <a:solidFill>
                  <a:schemeClr val="dk1"/>
                </a:solidFill>
                <a:latin typeface="Avenir"/>
                <a:ea typeface="Avenir"/>
                <a:cs typeface="Avenir"/>
                <a:sym typeface="Avenir"/>
              </a:defRPr>
            </a:lvl6pPr>
            <a:lvl7pPr indent="0" lvl="6" marL="0" marR="0" rtl="0" algn="r">
              <a:spcBef>
                <a:spcPts val="0"/>
              </a:spcBef>
              <a:buNone/>
              <a:defRPr b="0" i="0" sz="1000" u="none" cap="none" strike="noStrike">
                <a:solidFill>
                  <a:schemeClr val="dk1"/>
                </a:solidFill>
                <a:latin typeface="Avenir"/>
                <a:ea typeface="Avenir"/>
                <a:cs typeface="Avenir"/>
                <a:sym typeface="Avenir"/>
              </a:defRPr>
            </a:lvl7pPr>
            <a:lvl8pPr indent="0" lvl="7" marL="0" marR="0" rtl="0" algn="r">
              <a:spcBef>
                <a:spcPts val="0"/>
              </a:spcBef>
              <a:buNone/>
              <a:defRPr b="0" i="0" sz="1000" u="none" cap="none" strike="noStrike">
                <a:solidFill>
                  <a:schemeClr val="dk1"/>
                </a:solidFill>
                <a:latin typeface="Avenir"/>
                <a:ea typeface="Avenir"/>
                <a:cs typeface="Avenir"/>
                <a:sym typeface="Avenir"/>
              </a:defRPr>
            </a:lvl8pPr>
            <a:lvl9pPr indent="0" lvl="8" marL="0" marR="0" rtl="0" algn="r">
              <a:spcBef>
                <a:spcPts val="0"/>
              </a:spcBef>
              <a:buNone/>
              <a:defRPr b="0" i="0" sz="10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21"/>
          <p:cNvGrpSpPr/>
          <p:nvPr/>
        </p:nvGrpSpPr>
        <p:grpSpPr>
          <a:xfrm flipH="1" rot="10800000">
            <a:off x="11626076" y="3551521"/>
            <a:ext cx="567782" cy="3306479"/>
            <a:chOff x="11619770" y="-2005"/>
            <a:chExt cx="567782" cy="3306479"/>
          </a:xfrm>
        </p:grpSpPr>
        <p:sp>
          <p:nvSpPr>
            <p:cNvPr id="16" name="Google Shape;16;p21"/>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1">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7" name="Google Shape;17;p21"/>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g374a37845b5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102" name="Google Shape;102;g374a37845b5_0_0"/>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103" name="Google Shape;103;g374a37845b5_0_0"/>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4" name="Google Shape;104;g374a37845b5_0_0"/>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105" name="Google Shape;105;g374a37845b5_0_0"/>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3</a:t>
            </a:r>
            <a:endParaRPr/>
          </a:p>
        </p:txBody>
      </p:sp>
      <p:sp>
        <p:nvSpPr>
          <p:cNvPr id="106" name="Google Shape;106;g374a37845b5_0_0"/>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7" name="Google Shape;107;g374a37845b5_0_0"/>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8" name="Google Shape;108;g374a37845b5_0_0"/>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0"/>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APROVECHEMOS BIEN EL TIEMPO</a:t>
            </a:r>
            <a:endParaRPr/>
          </a:p>
        </p:txBody>
      </p:sp>
      <p:sp>
        <p:nvSpPr>
          <p:cNvPr id="217" name="Google Shape;217;p10"/>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1700"/>
              <a:buFont typeface="Avenir"/>
              <a:buChar char="-"/>
            </a:pPr>
            <a:r>
              <a:rPr lang="en-US"/>
              <a:t>Evitar cualquier conducta que genere prejuicios contra el evangelio.</a:t>
            </a:r>
            <a:endParaRPr/>
          </a:p>
          <a:p>
            <a:pPr indent="-228600" lvl="0" marL="228600" rtl="0" algn="l">
              <a:lnSpc>
                <a:spcPct val="130000"/>
              </a:lnSpc>
              <a:spcBef>
                <a:spcPts val="1000"/>
              </a:spcBef>
              <a:spcAft>
                <a:spcPts val="0"/>
              </a:spcAft>
              <a:buClr>
                <a:schemeClr val="dk1"/>
              </a:buClr>
              <a:buSzPts val="1700"/>
              <a:buFont typeface="Avenir"/>
              <a:buChar char="-"/>
            </a:pPr>
            <a:r>
              <a:rPr lang="en-US"/>
              <a:t>Un testimonio positivo puede tocar conciencias y ganar almas para Cristo.</a:t>
            </a:r>
            <a:endParaRPr/>
          </a:p>
          <a:p>
            <a:pPr indent="-228600" lvl="0" marL="228600" rtl="0" algn="l">
              <a:lnSpc>
                <a:spcPct val="130000"/>
              </a:lnSpc>
              <a:spcBef>
                <a:spcPts val="1000"/>
              </a:spcBef>
              <a:spcAft>
                <a:spcPts val="0"/>
              </a:spcAft>
              <a:buClr>
                <a:schemeClr val="dk1"/>
              </a:buClr>
              <a:buSzPts val="1700"/>
              <a:buFont typeface="Avenir"/>
              <a:buChar char="-"/>
            </a:pPr>
            <a:r>
              <a:rPr lang="en-US"/>
              <a:t>La mejor manera de anunciar el evangelio es reflejar el amor de Cristo.</a:t>
            </a:r>
            <a:endParaRPr/>
          </a:p>
          <a:p>
            <a:pPr indent="-228600" lvl="0" marL="228600" rtl="0" algn="l">
              <a:lnSpc>
                <a:spcPct val="130000"/>
              </a:lnSpc>
              <a:spcBef>
                <a:spcPts val="1000"/>
              </a:spcBef>
              <a:spcAft>
                <a:spcPts val="0"/>
              </a:spcAft>
              <a:buClr>
                <a:schemeClr val="dk1"/>
              </a:buClr>
              <a:buSzPts val="1700"/>
              <a:buFont typeface="Avenir"/>
              <a:buChar char="-"/>
            </a:pPr>
            <a:r>
              <a:rPr lang="en-US"/>
              <a:t>La vida sensata no es opcional, sino urgente.</a:t>
            </a:r>
            <a:endParaRPr/>
          </a:p>
          <a:p>
            <a:pPr indent="-228600" lvl="0" marL="228600" rtl="0" algn="l">
              <a:lnSpc>
                <a:spcPct val="130000"/>
              </a:lnSpc>
              <a:spcBef>
                <a:spcPts val="1000"/>
              </a:spcBef>
              <a:spcAft>
                <a:spcPts val="0"/>
              </a:spcAft>
              <a:buClr>
                <a:schemeClr val="dk1"/>
              </a:buClr>
              <a:buSzPts val="1700"/>
              <a:buFont typeface="Avenir"/>
              <a:buChar char="-"/>
            </a:pPr>
            <a:r>
              <a:rPr lang="en-US"/>
              <a:t>No posponer la proclamación del evangelio; aprovechar cada oportunidad.</a:t>
            </a:r>
            <a:endParaRPr/>
          </a:p>
        </p:txBody>
      </p:sp>
      <p:sp>
        <p:nvSpPr>
          <p:cNvPr id="218" name="Google Shape;218;p10"/>
          <p:cNvSpPr/>
          <p:nvPr/>
        </p:nvSpPr>
        <p:spPr>
          <a:xfrm>
            <a:off x="10086006" y="614104"/>
            <a:ext cx="1297333" cy="1297333"/>
          </a:xfrm>
          <a:prstGeom prst="ellipse">
            <a:avLst/>
          </a:prstGeom>
          <a:solidFill>
            <a:srgbClr val="EB6C5F"/>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1"/>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CONVERSACIÓN DE BUEN GUSTO</a:t>
            </a:r>
            <a:endParaRPr/>
          </a:p>
        </p:txBody>
      </p:sp>
      <p:sp>
        <p:nvSpPr>
          <p:cNvPr id="225" name="Google Shape;225;p11"/>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2040"/>
              <a:buFont typeface="Avenir"/>
              <a:buChar char="-"/>
            </a:pPr>
            <a:r>
              <a:rPr lang="en-US" sz="2400"/>
              <a:t>Nuestro hablar debe ser lleno de gracia y sazonado con sal.</a:t>
            </a:r>
            <a:endParaRPr/>
          </a:p>
          <a:p>
            <a:pPr indent="-228600" lvl="0" marL="228600" rtl="0" algn="l">
              <a:lnSpc>
                <a:spcPct val="130000"/>
              </a:lnSpc>
              <a:spcBef>
                <a:spcPts val="1000"/>
              </a:spcBef>
              <a:spcAft>
                <a:spcPts val="0"/>
              </a:spcAft>
              <a:buClr>
                <a:schemeClr val="dk1"/>
              </a:buClr>
              <a:buSzPts val="2040"/>
              <a:buFont typeface="Avenir"/>
              <a:buChar char="-"/>
            </a:pPr>
            <a:r>
              <a:rPr lang="en-US" sz="2400"/>
              <a:t>No se trata de ingenio, sino de un hablar sano y edificante.</a:t>
            </a:r>
            <a:endParaRPr/>
          </a:p>
          <a:p>
            <a:pPr indent="-228600" lvl="0" marL="228600" rtl="0" algn="l">
              <a:lnSpc>
                <a:spcPct val="130000"/>
              </a:lnSpc>
              <a:spcBef>
                <a:spcPts val="1000"/>
              </a:spcBef>
              <a:spcAft>
                <a:spcPts val="0"/>
              </a:spcAft>
              <a:buClr>
                <a:schemeClr val="dk1"/>
              </a:buClr>
              <a:buSzPts val="2040"/>
              <a:buFont typeface="Avenir"/>
              <a:buChar char="-"/>
            </a:pPr>
            <a:r>
              <a:rPr lang="en-US" sz="2400"/>
              <a:t>La sal preserva y da buen sabor; así debe ser nuestro lenguaje.</a:t>
            </a:r>
            <a:endParaRPr/>
          </a:p>
          <a:p>
            <a:pPr indent="-228600" lvl="0" marL="228600" rtl="0" algn="l">
              <a:lnSpc>
                <a:spcPct val="130000"/>
              </a:lnSpc>
              <a:spcBef>
                <a:spcPts val="1000"/>
              </a:spcBef>
              <a:spcAft>
                <a:spcPts val="0"/>
              </a:spcAft>
              <a:buClr>
                <a:schemeClr val="dk1"/>
              </a:buClr>
              <a:buSzPts val="2040"/>
              <a:buFont typeface="Avenir"/>
              <a:buChar char="-"/>
            </a:pPr>
            <a:r>
              <a:rPr lang="en-US" sz="2400"/>
              <a:t>Destacarnos por un hablar distinto al del mundo, modelado por Cristo.</a:t>
            </a:r>
            <a:endParaRPr/>
          </a:p>
        </p:txBody>
      </p:sp>
      <p:sp>
        <p:nvSpPr>
          <p:cNvPr id="226" name="Google Shape;226;p11"/>
          <p:cNvSpPr/>
          <p:nvPr/>
        </p:nvSpPr>
        <p:spPr>
          <a:xfrm>
            <a:off x="10086006" y="614104"/>
            <a:ext cx="1297333" cy="1297333"/>
          </a:xfrm>
          <a:prstGeom prst="ellipse">
            <a:avLst/>
          </a:prstGeom>
          <a:solidFill>
            <a:srgbClr val="EB6C5F"/>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2"/>
          <p:cNvSpPr txBox="1"/>
          <p:nvPr>
            <p:ph type="title"/>
          </p:nvPr>
        </p:nvSpPr>
        <p:spPr>
          <a:xfrm>
            <a:off x="1069918" y="2080602"/>
            <a:ext cx="9699681" cy="2696796"/>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¿CUÁLES SON EJEMPLOS DE CONVERSACIONES QUE SON AGRADABLES Y DE BUEN GUSTO?</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grpSp>
        <p:nvGrpSpPr>
          <p:cNvPr id="237" name="Google Shape;237;p13"/>
          <p:cNvGrpSpPr/>
          <p:nvPr/>
        </p:nvGrpSpPr>
        <p:grpSpPr>
          <a:xfrm flipH="1">
            <a:off x="0" y="0"/>
            <a:ext cx="567782" cy="3306479"/>
            <a:chOff x="11619770" y="-2005"/>
            <a:chExt cx="567782" cy="3306479"/>
          </a:xfrm>
        </p:grpSpPr>
        <p:sp>
          <p:nvSpPr>
            <p:cNvPr id="238" name="Google Shape;238;p13"/>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39" name="Google Shape;239;p13"/>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sp>
        <p:nvSpPr>
          <p:cNvPr id="240" name="Google Shape;240;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41" name="Google Shape;241;p13"/>
          <p:cNvSpPr txBox="1"/>
          <p:nvPr>
            <p:ph type="title"/>
          </p:nvPr>
        </p:nvSpPr>
        <p:spPr>
          <a:xfrm>
            <a:off x="800099" y="1261872"/>
            <a:ext cx="5909191" cy="2694637"/>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600"/>
              <a:buFont typeface="Avenir"/>
              <a:buNone/>
            </a:pPr>
            <a:r>
              <a:rPr lang="en-US" sz="3600"/>
              <a:t>EVANGELISMO COMO UN GRUPO SEMBRADOR</a:t>
            </a:r>
            <a:endParaRPr sz="3600"/>
          </a:p>
        </p:txBody>
      </p:sp>
      <p:sp>
        <p:nvSpPr>
          <p:cNvPr id="242" name="Google Shape;242;p13"/>
          <p:cNvSpPr/>
          <p:nvPr/>
        </p:nvSpPr>
        <p:spPr>
          <a:xfrm rot="10800000">
            <a:off x="0" y="483669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43" name="Google Shape;243;p13"/>
          <p:cNvSpPr/>
          <p:nvPr/>
        </p:nvSpPr>
        <p:spPr>
          <a:xfrm>
            <a:off x="7277113" y="1505149"/>
            <a:ext cx="4114787" cy="4028565"/>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descr="A logo with a cross and a bird&#10;&#10;AI-generated content may be incorrect." id="244" name="Google Shape;244;p13"/>
          <p:cNvPicPr preferRelativeResize="0"/>
          <p:nvPr/>
        </p:nvPicPr>
        <p:blipFill rotWithShape="1">
          <a:blip r:embed="rId4">
            <a:alphaModFix/>
          </a:blip>
          <a:srcRect b="17954" l="13734" r="13456" t="15155"/>
          <a:stretch/>
        </p:blipFill>
        <p:spPr>
          <a:xfrm>
            <a:off x="7151916" y="1390129"/>
            <a:ext cx="3587809" cy="3296171"/>
          </a:xfrm>
          <a:prstGeom prst="rect">
            <a:avLst/>
          </a:prstGeom>
          <a:noFill/>
          <a:ln>
            <a:noFill/>
          </a:ln>
        </p:spPr>
      </p:pic>
      <p:sp>
        <p:nvSpPr>
          <p:cNvPr id="245" name="Google Shape;245;p13"/>
          <p:cNvSpPr/>
          <p:nvPr/>
        </p:nvSpPr>
        <p:spPr>
          <a:xfrm flipH="1">
            <a:off x="11010265" y="3031813"/>
            <a:ext cx="739110" cy="3010261"/>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grpSp>
        <p:nvGrpSpPr>
          <p:cNvPr id="251" name="Google Shape;251;p14"/>
          <p:cNvGrpSpPr/>
          <p:nvPr/>
        </p:nvGrpSpPr>
        <p:grpSpPr>
          <a:xfrm flipH="1">
            <a:off x="0" y="0"/>
            <a:ext cx="567782" cy="3306479"/>
            <a:chOff x="11619770" y="-2005"/>
            <a:chExt cx="567782" cy="3306479"/>
          </a:xfrm>
        </p:grpSpPr>
        <p:sp>
          <p:nvSpPr>
            <p:cNvPr id="252" name="Google Shape;252;p14"/>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53" name="Google Shape;253;p14"/>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sp>
        <p:nvSpPr>
          <p:cNvPr id="254" name="Google Shape;254;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55" name="Google Shape;255;p14"/>
          <p:cNvSpPr txBox="1"/>
          <p:nvPr>
            <p:ph type="title"/>
          </p:nvPr>
        </p:nvSpPr>
        <p:spPr>
          <a:xfrm>
            <a:off x="800100" y="1261872"/>
            <a:ext cx="4888099" cy="2882120"/>
          </a:xfrm>
          <a:prstGeom prst="rect">
            <a:avLst/>
          </a:prstGeom>
          <a:noFill/>
          <a:ln>
            <a:noFill/>
          </a:ln>
        </p:spPr>
        <p:txBody>
          <a:bodyPr anchorCtr="0" anchor="b" bIns="45700" lIns="91425" spcFirstLastPara="1" rIns="91425" wrap="square" tIns="45700">
            <a:normAutofit/>
          </a:bodyPr>
          <a:lstStyle/>
          <a:p>
            <a:pPr indent="0" lvl="0" marL="0" rtl="0" algn="l">
              <a:lnSpc>
                <a:spcPct val="130000"/>
              </a:lnSpc>
              <a:spcBef>
                <a:spcPts val="0"/>
              </a:spcBef>
              <a:spcAft>
                <a:spcPts val="0"/>
              </a:spcAft>
              <a:buClr>
                <a:schemeClr val="dk1"/>
              </a:buClr>
              <a:buSzPts val="3300"/>
              <a:buFont typeface="Avenir"/>
              <a:buNone/>
            </a:pPr>
            <a:r>
              <a:rPr lang="en-US" sz="3300"/>
              <a:t>ESTRATEGIAS DE ”INVITER” Y “SALIR”</a:t>
            </a:r>
            <a:endParaRPr/>
          </a:p>
        </p:txBody>
      </p:sp>
      <p:sp>
        <p:nvSpPr>
          <p:cNvPr id="256" name="Google Shape;256;p14"/>
          <p:cNvSpPr/>
          <p:nvPr/>
        </p:nvSpPr>
        <p:spPr>
          <a:xfrm rot="10800000">
            <a:off x="0"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57" name="Google Shape;257;p14"/>
          <p:cNvSpPr/>
          <p:nvPr/>
        </p:nvSpPr>
        <p:spPr>
          <a:xfrm flipH="1">
            <a:off x="8497388" y="-1"/>
            <a:ext cx="3671257" cy="4630783"/>
          </a:xfrm>
          <a:prstGeom prst="rect">
            <a:avLst/>
          </a:pr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descr="Free Aerial view of a green welcome doormat with 'Bienvenido' against a tiled floor with shoes visible. Stock Photo" id="258" name="Google Shape;258;p14"/>
          <p:cNvPicPr preferRelativeResize="0"/>
          <p:nvPr/>
        </p:nvPicPr>
        <p:blipFill rotWithShape="1">
          <a:blip r:embed="rId4">
            <a:alphaModFix/>
          </a:blip>
          <a:srcRect b="0" l="14554" r="12556" t="0"/>
          <a:stretch/>
        </p:blipFill>
        <p:spPr>
          <a:xfrm>
            <a:off x="6371244" y="865911"/>
            <a:ext cx="4961774" cy="5105398"/>
          </a:xfrm>
          <a:custGeom>
            <a:rect b="b" l="l" r="r" t="t"/>
            <a:pathLst>
              <a:path extrusionOk="0" h="2860724" w="2518883">
                <a:moveTo>
                  <a:pt x="0" y="0"/>
                </a:moveTo>
                <a:lnTo>
                  <a:pt x="2518883" y="0"/>
                </a:lnTo>
                <a:lnTo>
                  <a:pt x="2518883" y="2860724"/>
                </a:lnTo>
                <a:lnTo>
                  <a:pt x="0" y="2860724"/>
                </a:lnTo>
                <a:close/>
              </a:path>
            </a:pathLst>
          </a:custGeom>
          <a:noFill/>
          <a:ln>
            <a:noFill/>
          </a:ln>
          <a:effectLst>
            <a:outerShdw rotWithShape="0" algn="tr" dir="18660000" dist="177800">
              <a:schemeClr val="dk1"/>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65" name="Google Shape;265;p15"/>
          <p:cNvSpPr txBox="1"/>
          <p:nvPr>
            <p:ph type="title"/>
          </p:nvPr>
        </p:nvSpPr>
        <p:spPr>
          <a:xfrm>
            <a:off x="800100" y="395926"/>
            <a:ext cx="10535235" cy="1065229"/>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chemeClr val="dk1"/>
              </a:buClr>
              <a:buSzPts val="2700"/>
              <a:buFont typeface="Avenir"/>
              <a:buNone/>
            </a:pPr>
            <a:r>
              <a:rPr lang="en-US" sz="2700"/>
              <a:t>CONSIDERACIONES PARA ESTRATEGÍAS DE “INVITAR” Y “SALIR”</a:t>
            </a:r>
            <a:endParaRPr sz="2700"/>
          </a:p>
        </p:txBody>
      </p:sp>
      <p:sp>
        <p:nvSpPr>
          <p:cNvPr id="266" name="Google Shape;266;p15"/>
          <p:cNvSpPr/>
          <p:nvPr/>
        </p:nvSpPr>
        <p:spPr>
          <a:xfrm>
            <a:off x="-1" y="1"/>
            <a:ext cx="207106" cy="2019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67" name="Google Shape;267;p15"/>
          <p:cNvSpPr/>
          <p:nvPr/>
        </p:nvSpPr>
        <p:spPr>
          <a:xfrm rot="10800000">
            <a:off x="3997298" y="3248167"/>
            <a:ext cx="8194701" cy="3608015"/>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68" name="Google Shape;268;p15"/>
          <p:cNvSpPr/>
          <p:nvPr/>
        </p:nvSpPr>
        <p:spPr>
          <a:xfrm>
            <a:off x="1602614" y="1739386"/>
            <a:ext cx="9666748" cy="4294415"/>
          </a:xfrm>
          <a:prstGeom prst="rect">
            <a:avLst/>
          </a:prstGeom>
          <a:solidFill>
            <a:srgbClr val="FEE5D8"/>
          </a:solidFill>
          <a:ln>
            <a:noFill/>
          </a:ln>
          <a:effectLst>
            <a:outerShdw rotWithShape="0" algn="tl" dir="2700000" dist="190500">
              <a:schemeClr val="dk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69" name="Google Shape;269;p15"/>
          <p:cNvSpPr txBox="1"/>
          <p:nvPr>
            <p:ph idx="1" type="body"/>
          </p:nvPr>
        </p:nvSpPr>
        <p:spPr>
          <a:xfrm>
            <a:off x="2237874" y="2019301"/>
            <a:ext cx="8351511" cy="3755857"/>
          </a:xfrm>
          <a:prstGeom prst="rect">
            <a:avLst/>
          </a:prstGeom>
          <a:noFill/>
          <a:ln>
            <a:noFill/>
          </a:ln>
        </p:spPr>
        <p:txBody>
          <a:bodyPr anchorCtr="0" anchor="t" bIns="45700" lIns="91425" spcFirstLastPara="1" rIns="91425" wrap="square" tIns="45700">
            <a:normAutofit/>
          </a:bodyPr>
          <a:lstStyle/>
          <a:p>
            <a:pPr indent="-228600" lvl="0" marL="228600" rtl="0" algn="l">
              <a:lnSpc>
                <a:spcPct val="130000"/>
              </a:lnSpc>
              <a:spcBef>
                <a:spcPts val="0"/>
              </a:spcBef>
              <a:spcAft>
                <a:spcPts val="0"/>
              </a:spcAft>
              <a:buClr>
                <a:srgbClr val="000000"/>
              </a:buClr>
              <a:buSzPts val="1700"/>
              <a:buFont typeface="Avenir"/>
              <a:buChar char="-"/>
            </a:pPr>
            <a:r>
              <a:rPr lang="en-US">
                <a:solidFill>
                  <a:srgbClr val="000000"/>
                </a:solidFill>
              </a:rPr>
              <a:t>¿Cuáles son los recursos de su grupo?</a:t>
            </a:r>
            <a:endParaRPr/>
          </a:p>
          <a:p>
            <a:pPr indent="-228600" lvl="0" marL="228600" rtl="0" algn="l">
              <a:lnSpc>
                <a:spcPct val="130000"/>
              </a:lnSpc>
              <a:spcBef>
                <a:spcPts val="1000"/>
              </a:spcBef>
              <a:spcAft>
                <a:spcPts val="0"/>
              </a:spcAft>
              <a:buClr>
                <a:srgbClr val="000000"/>
              </a:buClr>
              <a:buSzPts val="1700"/>
              <a:buFont typeface="Avenir"/>
              <a:buChar char="-"/>
            </a:pPr>
            <a:r>
              <a:rPr lang="en-US">
                <a:solidFill>
                  <a:srgbClr val="000000"/>
                </a:solidFill>
              </a:rPr>
              <a:t>¿Cuáles son los dones y talentos entre su grupo? </a:t>
            </a:r>
            <a:endParaRPr/>
          </a:p>
          <a:p>
            <a:pPr indent="-228600" lvl="0" marL="228600" rtl="0" algn="l">
              <a:lnSpc>
                <a:spcPct val="130000"/>
              </a:lnSpc>
              <a:spcBef>
                <a:spcPts val="1000"/>
              </a:spcBef>
              <a:spcAft>
                <a:spcPts val="0"/>
              </a:spcAft>
              <a:buClr>
                <a:srgbClr val="000000"/>
              </a:buClr>
              <a:buSzPts val="1700"/>
              <a:buFont typeface="Avenir"/>
              <a:buChar char="-"/>
            </a:pPr>
            <a:r>
              <a:rPr lang="en-US">
                <a:solidFill>
                  <a:srgbClr val="000000"/>
                </a:solidFill>
              </a:rPr>
              <a:t>¿Que le entusiama a su grupo? </a:t>
            </a:r>
            <a:endParaRPr/>
          </a:p>
          <a:p>
            <a:pPr indent="-228600" lvl="0" marL="228600" rtl="0" algn="l">
              <a:lnSpc>
                <a:spcPct val="130000"/>
              </a:lnSpc>
              <a:spcBef>
                <a:spcPts val="1000"/>
              </a:spcBef>
              <a:spcAft>
                <a:spcPts val="0"/>
              </a:spcAft>
              <a:buClr>
                <a:srgbClr val="000000"/>
              </a:buClr>
              <a:buSzPts val="1700"/>
              <a:buFont typeface="Avenir"/>
              <a:buChar char="-"/>
            </a:pPr>
            <a:r>
              <a:rPr lang="en-US">
                <a:solidFill>
                  <a:srgbClr val="000000"/>
                </a:solidFill>
              </a:rPr>
              <a:t>¿Cuáles son las necesidades en su comunidad?</a:t>
            </a:r>
            <a:endParaRPr/>
          </a:p>
          <a:p>
            <a:pPr indent="-228600" lvl="0" marL="228600" rtl="0" algn="l">
              <a:lnSpc>
                <a:spcPct val="130000"/>
              </a:lnSpc>
              <a:spcBef>
                <a:spcPts val="1000"/>
              </a:spcBef>
              <a:spcAft>
                <a:spcPts val="0"/>
              </a:spcAft>
              <a:buClr>
                <a:srgbClr val="000000"/>
              </a:buClr>
              <a:buSzPts val="1700"/>
              <a:buFont typeface="Avenir"/>
              <a:buChar char="-"/>
            </a:pPr>
            <a:r>
              <a:rPr lang="en-US">
                <a:solidFill>
                  <a:srgbClr val="000000"/>
                </a:solidFill>
              </a:rPr>
              <a:t>¿Cuál es el contexto sociocultural de su grupo? </a:t>
            </a:r>
            <a:endParaRPr/>
          </a:p>
          <a:p>
            <a:pPr indent="-228600" lvl="0" marL="228600" rtl="0" algn="l">
              <a:lnSpc>
                <a:spcPct val="130000"/>
              </a:lnSpc>
              <a:spcBef>
                <a:spcPts val="1000"/>
              </a:spcBef>
              <a:spcAft>
                <a:spcPts val="0"/>
              </a:spcAft>
              <a:buClr>
                <a:srgbClr val="000000"/>
              </a:buClr>
              <a:buSzPts val="1700"/>
              <a:buFont typeface="Avenir"/>
              <a:buChar char="-"/>
            </a:pPr>
            <a:r>
              <a:rPr lang="en-US">
                <a:solidFill>
                  <a:srgbClr val="000000"/>
                </a:solidFill>
              </a:rPr>
              <a:t>¿Qué han hecho otros? </a:t>
            </a:r>
            <a:endParaRPr/>
          </a:p>
          <a:p>
            <a:pPr indent="-228600" lvl="0" marL="228600" rtl="0" algn="l">
              <a:lnSpc>
                <a:spcPct val="130000"/>
              </a:lnSpc>
              <a:spcBef>
                <a:spcPts val="1000"/>
              </a:spcBef>
              <a:spcAft>
                <a:spcPts val="0"/>
              </a:spcAft>
              <a:buClr>
                <a:srgbClr val="000000"/>
              </a:buClr>
              <a:buSzPts val="1700"/>
              <a:buFont typeface="Avenir"/>
              <a:buChar char="-"/>
            </a:pPr>
            <a:r>
              <a:rPr lang="en-US">
                <a:solidFill>
                  <a:srgbClr val="000000"/>
                </a:solidFill>
              </a:rPr>
              <a:t>¿Cómo medirán el impacto? </a:t>
            </a:r>
            <a:endParaRPr/>
          </a:p>
          <a:p>
            <a:pPr indent="-120650" lvl="0" marL="228600" rtl="0" algn="l">
              <a:lnSpc>
                <a:spcPct val="130000"/>
              </a:lnSpc>
              <a:spcBef>
                <a:spcPts val="1000"/>
              </a:spcBef>
              <a:spcAft>
                <a:spcPts val="0"/>
              </a:spcAft>
              <a:buClr>
                <a:schemeClr val="dk1"/>
              </a:buClr>
              <a:buSzPts val="1700"/>
              <a:buFont typeface="Avenir"/>
              <a:buNone/>
            </a:pPr>
            <a:r>
              <a:t/>
            </a:r>
            <a:endParaRPr>
              <a:solidFill>
                <a:srgbClr val="000000"/>
              </a:solidFil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descr="brown hedgehog on brown tree branch" id="276" name="Google Shape;276;p16"/>
          <p:cNvPicPr preferRelativeResize="0"/>
          <p:nvPr>
            <p:ph idx="1" type="body"/>
          </p:nvPr>
        </p:nvPicPr>
        <p:blipFill rotWithShape="1">
          <a:blip r:embed="rId3">
            <a:alphaModFix/>
          </a:blip>
          <a:srcRect b="9980" l="0" r="0" t="4143"/>
          <a:stretch/>
        </p:blipFill>
        <p:spPr>
          <a:xfrm>
            <a:off x="20" y="10"/>
            <a:ext cx="12191980" cy="6857990"/>
          </a:xfrm>
          <a:prstGeom prst="rect">
            <a:avLst/>
          </a:prstGeom>
          <a:noFill/>
          <a:ln>
            <a:noFill/>
          </a:ln>
        </p:spPr>
      </p:pic>
      <p:sp>
        <p:nvSpPr>
          <p:cNvPr id="277" name="Google Shape;277;p16"/>
          <p:cNvSpPr/>
          <p:nvPr/>
        </p:nvSpPr>
        <p:spPr>
          <a:xfrm flipH="1" rot="10800000">
            <a:off x="11986521" y="-1"/>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78" name="Google Shape;278;p16"/>
          <p:cNvSpPr/>
          <p:nvPr/>
        </p:nvSpPr>
        <p:spPr>
          <a:xfrm>
            <a:off x="-1" y="3769360"/>
            <a:ext cx="693472" cy="3088640"/>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79" name="Google Shape;279;p16"/>
          <p:cNvSpPr/>
          <p:nvPr/>
        </p:nvSpPr>
        <p:spPr>
          <a:xfrm>
            <a:off x="273882" y="2879184"/>
            <a:ext cx="1444258" cy="3399672"/>
          </a:xfrm>
          <a:prstGeom prst="rect">
            <a:avLst/>
          </a:prstGeom>
          <a:blipFill rotWithShape="1">
            <a:blip r:embed="rId4">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7"/>
          <p:cNvSpPr txBox="1"/>
          <p:nvPr>
            <p:ph type="title"/>
          </p:nvPr>
        </p:nvSpPr>
        <p:spPr>
          <a:xfrm>
            <a:off x="1069918" y="2080602"/>
            <a:ext cx="9699681" cy="2696796"/>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¿QUÉ ESTRATEGIAS DE "INVITAR" Y "SALIR" PODRÍA IMPLEMENTAR TU GRUPO SEMBRADOR?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grpSp>
        <p:nvGrpSpPr>
          <p:cNvPr id="290" name="Google Shape;290;p18"/>
          <p:cNvGrpSpPr/>
          <p:nvPr/>
        </p:nvGrpSpPr>
        <p:grpSpPr>
          <a:xfrm flipH="1">
            <a:off x="0" y="0"/>
            <a:ext cx="567782" cy="3306479"/>
            <a:chOff x="11619770" y="-2005"/>
            <a:chExt cx="567782" cy="3306479"/>
          </a:xfrm>
        </p:grpSpPr>
        <p:sp>
          <p:nvSpPr>
            <p:cNvPr id="291" name="Google Shape;291;p18"/>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92" name="Google Shape;292;p18"/>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sp>
        <p:nvSpPr>
          <p:cNvPr id="293" name="Google Shape;293;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descr="Free Grayscale close-up of a person holding an open Bible, conveying a sense of faith. Stock Photo" id="294" name="Google Shape;294;p18"/>
          <p:cNvPicPr preferRelativeResize="0"/>
          <p:nvPr/>
        </p:nvPicPr>
        <p:blipFill rotWithShape="1">
          <a:blip r:embed="rId4">
            <a:alphaModFix/>
          </a:blip>
          <a:srcRect b="15730" l="0" r="0" t="0"/>
          <a:stretch/>
        </p:blipFill>
        <p:spPr>
          <a:xfrm>
            <a:off x="20" y="-4573"/>
            <a:ext cx="12191980" cy="6857989"/>
          </a:xfrm>
          <a:prstGeom prst="rect">
            <a:avLst/>
          </a:prstGeom>
          <a:noFill/>
          <a:ln>
            <a:noFill/>
          </a:ln>
        </p:spPr>
      </p:pic>
      <p:sp>
        <p:nvSpPr>
          <p:cNvPr id="295" name="Google Shape;295;p18"/>
          <p:cNvSpPr/>
          <p:nvPr/>
        </p:nvSpPr>
        <p:spPr>
          <a:xfrm>
            <a:off x="0" y="0"/>
            <a:ext cx="6722853"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96" name="Google Shape;296;p18"/>
          <p:cNvSpPr txBox="1"/>
          <p:nvPr/>
        </p:nvSpPr>
        <p:spPr>
          <a:xfrm>
            <a:off x="609316" y="90286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30000"/>
              </a:lnSpc>
              <a:spcBef>
                <a:spcPts val="0"/>
              </a:spcBef>
              <a:spcAft>
                <a:spcPts val="0"/>
              </a:spcAft>
              <a:buClr>
                <a:srgbClr val="FFFFFF"/>
              </a:buClr>
              <a:buSzPts val="4800"/>
              <a:buFont typeface="Avenir"/>
              <a:buNone/>
            </a:pPr>
            <a:r>
              <a:rPr b="1" lang="en-US" sz="4800" cap="none">
                <a:solidFill>
                  <a:srgbClr val="FFFFFF"/>
                </a:solidFill>
                <a:latin typeface="Avenir"/>
                <a:ea typeface="Avenir"/>
                <a:cs typeface="Avenir"/>
                <a:sym typeface="Avenir"/>
              </a:rPr>
              <a:t>LA TAREA</a:t>
            </a:r>
            <a:endParaRPr b="1" sz="4800" cap="none">
              <a:solidFill>
                <a:srgbClr val="FFFFFF"/>
              </a:solidFill>
              <a:latin typeface="Avenir"/>
              <a:ea typeface="Avenir"/>
              <a:cs typeface="Avenir"/>
              <a:sym typeface="Avenir"/>
            </a:endParaRPr>
          </a:p>
        </p:txBody>
      </p:sp>
      <p:sp>
        <p:nvSpPr>
          <p:cNvPr id="297" name="Google Shape;297;p18"/>
          <p:cNvSpPr/>
          <p:nvPr/>
        </p:nvSpPr>
        <p:spPr>
          <a:xfrm rot="10800000">
            <a:off x="9995139" y="0"/>
            <a:ext cx="2196859"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98" name="Google Shape;298;p18"/>
          <p:cNvSpPr/>
          <p:nvPr/>
        </p:nvSpPr>
        <p:spPr>
          <a:xfrm rot="10800000">
            <a:off x="11563125" y="3424422"/>
            <a:ext cx="642729" cy="2930667"/>
          </a:xfrm>
          <a:prstGeom prst="rect">
            <a:avLst/>
          </a:prstGeom>
          <a:blipFill rotWithShape="1">
            <a:blip r:embed="rId5">
              <a:alphaModFix amt="99000"/>
            </a:blip>
            <a:tile algn="ctr"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99" name="Google Shape;299;p18"/>
          <p:cNvSpPr/>
          <p:nvPr/>
        </p:nvSpPr>
        <p:spPr>
          <a:xfrm flipH="1">
            <a:off x="11985992" y="483669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300" name="Google Shape;300;p18"/>
          <p:cNvSpPr txBox="1"/>
          <p:nvPr/>
        </p:nvSpPr>
        <p:spPr>
          <a:xfrm>
            <a:off x="3048000" y="3109463"/>
            <a:ext cx="6096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1800">
                <a:solidFill>
                  <a:schemeClr val="dk1"/>
                </a:solidFill>
                <a:latin typeface="Avenir"/>
                <a:ea typeface="Avenir"/>
                <a:cs typeface="Avenir"/>
                <a:sym typeface="Avenir"/>
              </a:rPr>
            </a:br>
            <a:br>
              <a:rPr lang="en-US" sz="1800">
                <a:solidFill>
                  <a:schemeClr val="dk1"/>
                </a:solidFill>
                <a:latin typeface="Avenir"/>
                <a:ea typeface="Avenir"/>
                <a:cs typeface="Avenir"/>
                <a:sym typeface="Avenir"/>
              </a:rPr>
            </a:br>
            <a:endParaRPr sz="1800">
              <a:solidFill>
                <a:schemeClr val="dk1"/>
              </a:solidFill>
              <a:latin typeface="Avenir"/>
              <a:ea typeface="Avenir"/>
              <a:cs typeface="Avenir"/>
              <a:sym typeface="Avenir"/>
            </a:endParaRPr>
          </a:p>
        </p:txBody>
      </p:sp>
      <p:sp>
        <p:nvSpPr>
          <p:cNvPr id="301" name="Google Shape;301;p18"/>
          <p:cNvSpPr txBox="1"/>
          <p:nvPr/>
        </p:nvSpPr>
        <p:spPr>
          <a:xfrm>
            <a:off x="3048000" y="3109463"/>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1800">
                <a:solidFill>
                  <a:schemeClr val="dk1"/>
                </a:solidFill>
                <a:latin typeface="Avenir"/>
                <a:ea typeface="Avenir"/>
                <a:cs typeface="Avenir"/>
                <a:sym typeface="Avenir"/>
              </a:rPr>
            </a:br>
            <a:endParaRPr sz="180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silhouette of kneeling man" id="306" name="Google Shape;306;p19"/>
          <p:cNvPicPr preferRelativeResize="0"/>
          <p:nvPr>
            <p:ph idx="1" type="body"/>
          </p:nvPr>
        </p:nvPicPr>
        <p:blipFill rotWithShape="1">
          <a:blip r:embed="rId3">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307" name="Google Shape;307;p19"/>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lang="en-US" sz="4000" cap="none">
                <a:solidFill>
                  <a:srgbClr val="C00000"/>
                </a:solidFill>
                <a:latin typeface="Avenir"/>
                <a:ea typeface="Avenir"/>
                <a:cs typeface="Avenir"/>
                <a:sym typeface="Avenir"/>
              </a:rPr>
              <a:t>ORACIÓN DE CLAUSURA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4" name="Google Shape;114;p2"/>
          <p:cNvSpPr/>
          <p:nvPr/>
        </p:nvSpPr>
        <p:spPr>
          <a:xfrm rot="-5400000">
            <a:off x="79529" y="3026358"/>
            <a:ext cx="3745582" cy="3917703"/>
          </a:xfrm>
          <a:custGeom>
            <a:rect b="b" l="l" r="r" t="t"/>
            <a:pathLst>
              <a:path extrusionOk="0" h="1229160" w="1369143">
                <a:moveTo>
                  <a:pt x="0" y="0"/>
                </a:moveTo>
                <a:lnTo>
                  <a:pt x="1369143" y="0"/>
                </a:lnTo>
                <a:lnTo>
                  <a:pt x="0" y="1229160"/>
                </a:lnTo>
                <a:lnTo>
                  <a:pt x="0" y="0"/>
                </a:lnTo>
                <a:close/>
              </a:path>
            </a:pathLst>
          </a:cu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5" name="Google Shape;115;p2"/>
          <p:cNvSpPr/>
          <p:nvPr/>
        </p:nvSpPr>
        <p:spPr>
          <a:xfrm flipH="1">
            <a:off x="7411259" y="31171"/>
            <a:ext cx="4759960" cy="4759960"/>
          </a:xfrm>
          <a:custGeom>
            <a:rect b="b" l="l" r="r" t="t"/>
            <a:pathLst>
              <a:path extrusionOk="0" h="5246915" w="5246915">
                <a:moveTo>
                  <a:pt x="0" y="5246915"/>
                </a:moveTo>
                <a:lnTo>
                  <a:pt x="5246915" y="0"/>
                </a:lnTo>
                <a:lnTo>
                  <a:pt x="0" y="0"/>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silhouette of kneeling man" id="116" name="Google Shape;116;p2"/>
          <p:cNvPicPr preferRelativeResize="0"/>
          <p:nvPr>
            <p:ph idx="1" type="body"/>
          </p:nvPr>
        </p:nvPicPr>
        <p:blipFill rotWithShape="1">
          <a:blip r:embed="rId4">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117" name="Google Shape;117;p2"/>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i="0" lang="en-US" sz="4000" u="none" cap="none" strike="noStrike">
                <a:solidFill>
                  <a:srgbClr val="C00000"/>
                </a:solidFill>
                <a:latin typeface="Avenir"/>
                <a:ea typeface="Avenir"/>
                <a:cs typeface="Avenir"/>
                <a:sym typeface="Avenir"/>
              </a:rPr>
              <a:t>ORACIÓN DE APERTURA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g374a37845b5_0_9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313" name="Google Shape;313;g374a37845b5_0_99"/>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314" name="Google Shape;314;g374a37845b5_0_99"/>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15" name="Google Shape;315;g374a37845b5_0_99"/>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316" name="Google Shape;316;g374a37845b5_0_99"/>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3</a:t>
            </a:r>
            <a:endParaRPr/>
          </a:p>
        </p:txBody>
      </p:sp>
      <p:sp>
        <p:nvSpPr>
          <p:cNvPr id="317" name="Google Shape;317;g374a37845b5_0_99"/>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18" name="Google Shape;318;g374a37845b5_0_99"/>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19" name="Google Shape;319;g374a37845b5_0_99"/>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4" name="Google Shape;124;p3"/>
          <p:cNvSpPr txBox="1"/>
          <p:nvPr>
            <p:ph type="title"/>
          </p:nvPr>
        </p:nvSpPr>
        <p:spPr>
          <a:xfrm>
            <a:off x="1600200" y="699591"/>
            <a:ext cx="7638168" cy="147040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20000"/>
              </a:lnSpc>
              <a:spcBef>
                <a:spcPts val="0"/>
              </a:spcBef>
              <a:spcAft>
                <a:spcPts val="0"/>
              </a:spcAft>
              <a:buClr>
                <a:schemeClr val="dk1"/>
              </a:buClr>
              <a:buSzPct val="100000"/>
              <a:buFont typeface="Avenir"/>
              <a:buNone/>
            </a:pPr>
            <a:r>
              <a:rPr lang="en-US" sz="4400"/>
              <a:t>ESQUEMA DEL CURSO</a:t>
            </a:r>
            <a:endParaRPr/>
          </a:p>
        </p:txBody>
      </p:sp>
      <p:sp>
        <p:nvSpPr>
          <p:cNvPr id="125" name="Google Shape;125;p3"/>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6" name="Google Shape;126;p3"/>
          <p:cNvSpPr txBox="1"/>
          <p:nvPr>
            <p:ph idx="1" type="body"/>
          </p:nvPr>
        </p:nvSpPr>
        <p:spPr>
          <a:xfrm>
            <a:off x="1600200" y="2476499"/>
            <a:ext cx="8001000" cy="3695701"/>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dk1"/>
              </a:buClr>
              <a:buSzPts val="1700"/>
              <a:buNone/>
            </a:pPr>
            <a:r>
              <a:rPr lang="en-US">
                <a:latin typeface="Avenir"/>
                <a:ea typeface="Avenir"/>
                <a:cs typeface="Avenir"/>
                <a:sym typeface="Avenir"/>
              </a:rPr>
              <a:t>Lección 1 – El Señor de la Cosecha</a:t>
            </a:r>
            <a:br>
              <a:rPr lang="en-US">
                <a:latin typeface="Avenir"/>
                <a:ea typeface="Avenir"/>
                <a:cs typeface="Avenir"/>
                <a:sym typeface="Avenir"/>
              </a:rPr>
            </a:br>
            <a:r>
              <a:rPr lang="en-US">
                <a:latin typeface="Avenir"/>
                <a:ea typeface="Avenir"/>
                <a:cs typeface="Avenir"/>
                <a:sym typeface="Avenir"/>
              </a:rPr>
              <a:t>Lección 2 – Hasta los Confines de la Tierra</a:t>
            </a:r>
            <a:br>
              <a:rPr lang="en-US">
                <a:latin typeface="Avenir"/>
                <a:ea typeface="Avenir"/>
                <a:cs typeface="Avenir"/>
                <a:sym typeface="Avenir"/>
              </a:rPr>
            </a:br>
            <a:r>
              <a:rPr b="1" lang="en-US">
                <a:solidFill>
                  <a:schemeClr val="accent2"/>
                </a:solidFill>
                <a:latin typeface="Avenir"/>
                <a:ea typeface="Avenir"/>
                <a:cs typeface="Avenir"/>
                <a:sym typeface="Avenir"/>
              </a:rPr>
              <a:t>Lección 3 – Cada Oportunidad</a:t>
            </a:r>
            <a:br>
              <a:rPr lang="en-US">
                <a:latin typeface="Avenir"/>
                <a:ea typeface="Avenir"/>
                <a:cs typeface="Avenir"/>
                <a:sym typeface="Avenir"/>
              </a:rPr>
            </a:br>
            <a:r>
              <a:rPr lang="en-US">
                <a:latin typeface="Avenir"/>
                <a:ea typeface="Avenir"/>
                <a:cs typeface="Avenir"/>
                <a:sym typeface="Avenir"/>
              </a:rPr>
              <a:t>Lección 4 – A Tiempo y Fuera de Tiempo</a:t>
            </a:r>
            <a:br>
              <a:rPr lang="en-US">
                <a:latin typeface="Avenir"/>
                <a:ea typeface="Avenir"/>
                <a:cs typeface="Avenir"/>
                <a:sym typeface="Avenir"/>
              </a:rPr>
            </a:br>
            <a:r>
              <a:rPr lang="en-US">
                <a:latin typeface="Avenir"/>
                <a:ea typeface="Avenir"/>
                <a:cs typeface="Avenir"/>
                <a:sym typeface="Avenir"/>
              </a:rPr>
              <a:t>Lección 5 – Conocidos por el Amor</a:t>
            </a:r>
            <a:br>
              <a:rPr lang="en-US">
                <a:latin typeface="Avenir"/>
                <a:ea typeface="Avenir"/>
                <a:cs typeface="Avenir"/>
                <a:sym typeface="Avenir"/>
              </a:rPr>
            </a:br>
            <a:r>
              <a:rPr lang="en-US">
                <a:latin typeface="Avenir"/>
                <a:ea typeface="Avenir"/>
                <a:cs typeface="Avenir"/>
                <a:sym typeface="Avenir"/>
              </a:rPr>
              <a:t>Lección 6 – Dejando a las Noventa y Nueve</a:t>
            </a:r>
            <a:br>
              <a:rPr lang="en-US">
                <a:latin typeface="Avenir"/>
                <a:ea typeface="Avenir"/>
                <a:cs typeface="Avenir"/>
                <a:sym typeface="Avenir"/>
              </a:rPr>
            </a:br>
            <a:r>
              <a:rPr lang="en-US">
                <a:latin typeface="Avenir"/>
                <a:ea typeface="Avenir"/>
                <a:cs typeface="Avenir"/>
                <a:sym typeface="Avenir"/>
              </a:rPr>
              <a:t>Lección 7 – Un Solo Cuerpo, Muchos Miembros</a:t>
            </a:r>
            <a:br>
              <a:rPr lang="en-US">
                <a:latin typeface="Avenir"/>
                <a:ea typeface="Avenir"/>
                <a:cs typeface="Avenir"/>
                <a:sym typeface="Avenir"/>
              </a:rPr>
            </a:br>
            <a:r>
              <a:rPr lang="en-US">
                <a:latin typeface="Avenir"/>
                <a:ea typeface="Avenir"/>
                <a:cs typeface="Avenir"/>
                <a:sym typeface="Avenir"/>
              </a:rPr>
              <a:t>Lección 8 – Luchando Juntos por el Evangelio</a:t>
            </a:r>
            <a:endParaRPr>
              <a:latin typeface="Avenir"/>
              <a:ea typeface="Avenir"/>
              <a:cs typeface="Avenir"/>
              <a:sym typeface="Avenir"/>
            </a:endParaRPr>
          </a:p>
        </p:txBody>
      </p:sp>
      <p:sp>
        <p:nvSpPr>
          <p:cNvPr id="127" name="Google Shape;127;p3"/>
          <p:cNvSpPr/>
          <p:nvPr/>
        </p:nvSpPr>
        <p:spPr>
          <a:xfrm flipH="1" rot="10800000">
            <a:off x="11248316" y="2749419"/>
            <a:ext cx="949990" cy="4114798"/>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8" name="Google Shape;128;p3"/>
          <p:cNvSpPr/>
          <p:nvPr/>
        </p:nvSpPr>
        <p:spPr>
          <a:xfrm flipH="1" rot="-5400000">
            <a:off x="8740216" y="2930143"/>
            <a:ext cx="5214382" cy="1269732"/>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5" name="Google Shape;135;p4"/>
          <p:cNvSpPr/>
          <p:nvPr/>
        </p:nvSpPr>
        <p:spPr>
          <a:xfrm flipH="1" rot="-5400000">
            <a:off x="5404030" y="-5378272"/>
            <a:ext cx="1409700" cy="12192003"/>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6" name="Google Shape;136;p4"/>
          <p:cNvSpPr txBox="1"/>
          <p:nvPr>
            <p:ph type="title"/>
          </p:nvPr>
        </p:nvSpPr>
        <p:spPr>
          <a:xfrm>
            <a:off x="965750" y="517186"/>
            <a:ext cx="10282725" cy="1281181"/>
          </a:xfrm>
          <a:prstGeom prst="rect">
            <a:avLst/>
          </a:prstGeom>
          <a:solidFill>
            <a:srgbClr val="FEE5D8"/>
          </a:solidFill>
          <a:ln>
            <a:noFill/>
          </a:ln>
          <a:effectLst>
            <a:outerShdw rotWithShape="0" algn="tr" dir="2700000" dist="190500">
              <a:schemeClr val="dk1"/>
            </a:outerShdw>
          </a:effectLst>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Avenir"/>
              <a:buNone/>
            </a:pPr>
            <a:r>
              <a:rPr lang="en-US">
                <a:solidFill>
                  <a:srgbClr val="000000"/>
                </a:solidFill>
              </a:rPr>
              <a:t>PROGRESIÓN DEL CURSO</a:t>
            </a:r>
            <a:endParaRPr/>
          </a:p>
        </p:txBody>
      </p:sp>
      <p:grpSp>
        <p:nvGrpSpPr>
          <p:cNvPr id="137" name="Google Shape;137;p4"/>
          <p:cNvGrpSpPr/>
          <p:nvPr/>
        </p:nvGrpSpPr>
        <p:grpSpPr>
          <a:xfrm>
            <a:off x="808038" y="2556711"/>
            <a:ext cx="10598150" cy="3597104"/>
            <a:chOff x="0" y="186998"/>
            <a:chExt cx="10598150" cy="3597104"/>
          </a:xfrm>
        </p:grpSpPr>
        <p:sp>
          <p:nvSpPr>
            <p:cNvPr id="138" name="Google Shape;138;p4"/>
            <p:cNvSpPr/>
            <p:nvPr/>
          </p:nvSpPr>
          <p:spPr>
            <a:xfrm>
              <a:off x="0" y="186998"/>
              <a:ext cx="10598150" cy="1541359"/>
            </a:xfrm>
            <a:prstGeom prst="rightArrow">
              <a:avLst>
                <a:gd fmla="val 50000" name="adj1"/>
                <a:gd fmla="val 50000" name="adj2"/>
              </a:avLst>
            </a:prstGeom>
            <a:solidFill>
              <a:srgbClr val="EB6C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txBox="1"/>
            <p:nvPr/>
          </p:nvSpPr>
          <p:spPr>
            <a:xfrm>
              <a:off x="0" y="572338"/>
              <a:ext cx="10212810"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Base Bíblica</a:t>
              </a:r>
              <a:endParaRPr b="0" i="0" sz="1700" u="none" cap="none" strike="noStrike">
                <a:solidFill>
                  <a:schemeClr val="lt1"/>
                </a:solidFill>
                <a:latin typeface="Avenir"/>
                <a:ea typeface="Avenir"/>
                <a:cs typeface="Avenir"/>
                <a:sym typeface="Avenir"/>
              </a:endParaRPr>
            </a:p>
          </p:txBody>
        </p:sp>
        <p:sp>
          <p:nvSpPr>
            <p:cNvPr id="140" name="Google Shape;140;p4"/>
            <p:cNvSpPr/>
            <p:nvPr/>
          </p:nvSpPr>
          <p:spPr>
            <a:xfrm>
              <a:off x="1958538" y="701024"/>
              <a:ext cx="8639611" cy="1541359"/>
            </a:xfrm>
            <a:prstGeom prst="rightArrow">
              <a:avLst>
                <a:gd fmla="val 50000" name="adj1"/>
                <a:gd fmla="val 50000" name="adj2"/>
              </a:avLst>
            </a:prstGeom>
            <a:solidFill>
              <a:srgbClr val="E575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txBox="1"/>
            <p:nvPr/>
          </p:nvSpPr>
          <p:spPr>
            <a:xfrm>
              <a:off x="1958538" y="1086364"/>
              <a:ext cx="8254271"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Análisis histórico</a:t>
              </a:r>
              <a:endParaRPr b="0" i="0" sz="1700" u="none" cap="none" strike="noStrike">
                <a:solidFill>
                  <a:schemeClr val="lt1"/>
                </a:solidFill>
                <a:latin typeface="Avenir"/>
                <a:ea typeface="Avenir"/>
                <a:cs typeface="Avenir"/>
                <a:sym typeface="Avenir"/>
              </a:endParaRPr>
            </a:p>
          </p:txBody>
        </p:sp>
        <p:sp>
          <p:nvSpPr>
            <p:cNvPr id="142" name="Google Shape;142;p4"/>
            <p:cNvSpPr/>
            <p:nvPr/>
          </p:nvSpPr>
          <p:spPr>
            <a:xfrm>
              <a:off x="3917076" y="1215050"/>
              <a:ext cx="6681073" cy="1541359"/>
            </a:xfrm>
            <a:prstGeom prst="rightArrow">
              <a:avLst>
                <a:gd fmla="val 50000" name="adj1"/>
                <a:gd fmla="val 50000" name="adj2"/>
              </a:avLst>
            </a:prstGeom>
            <a:solidFill>
              <a:srgbClr val="DE824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txBox="1"/>
            <p:nvPr/>
          </p:nvSpPr>
          <p:spPr>
            <a:xfrm>
              <a:off x="3917076" y="1600390"/>
              <a:ext cx="6295733"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Lo práctico</a:t>
              </a:r>
              <a:endParaRPr b="0" i="0" sz="1700" u="none" cap="none" strike="noStrike">
                <a:solidFill>
                  <a:schemeClr val="lt1"/>
                </a:solidFill>
                <a:latin typeface="Avenir"/>
                <a:ea typeface="Avenir"/>
                <a:cs typeface="Avenir"/>
                <a:sym typeface="Avenir"/>
              </a:endParaRPr>
            </a:p>
          </p:txBody>
        </p:sp>
        <p:sp>
          <p:nvSpPr>
            <p:cNvPr id="144" name="Google Shape;144;p4"/>
            <p:cNvSpPr/>
            <p:nvPr/>
          </p:nvSpPr>
          <p:spPr>
            <a:xfrm>
              <a:off x="5876674" y="1728717"/>
              <a:ext cx="4721475" cy="1541359"/>
            </a:xfrm>
            <a:prstGeom prst="rightArrow">
              <a:avLst>
                <a:gd fmla="val 50000" name="adj1"/>
                <a:gd fmla="val 50000" name="adj2"/>
              </a:avLst>
            </a:prstGeom>
            <a:solidFill>
              <a:srgbClr val="D792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txBox="1"/>
            <p:nvPr/>
          </p:nvSpPr>
          <p:spPr>
            <a:xfrm>
              <a:off x="5876674" y="2114057"/>
              <a:ext cx="4336135"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Crear un plan</a:t>
              </a:r>
              <a:endParaRPr/>
            </a:p>
          </p:txBody>
        </p:sp>
        <p:sp>
          <p:nvSpPr>
            <p:cNvPr id="146" name="Google Shape;146;p4"/>
            <p:cNvSpPr/>
            <p:nvPr/>
          </p:nvSpPr>
          <p:spPr>
            <a:xfrm>
              <a:off x="7835212" y="2242743"/>
              <a:ext cx="2762937" cy="1541359"/>
            </a:xfrm>
            <a:prstGeom prst="rightArrow">
              <a:avLst>
                <a:gd fmla="val 50000" name="adj1"/>
                <a:gd fmla="val 50000" name="adj2"/>
              </a:avLst>
            </a:prstGeom>
            <a:solidFill>
              <a:srgbClr val="CAA12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txBox="1"/>
            <p:nvPr/>
          </p:nvSpPr>
          <p:spPr>
            <a:xfrm>
              <a:off x="7835212" y="2628083"/>
              <a:ext cx="2377597"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Implementar su plan</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grpSp>
        <p:nvGrpSpPr>
          <p:cNvPr id="153" name="Google Shape;153;p5"/>
          <p:cNvGrpSpPr/>
          <p:nvPr/>
        </p:nvGrpSpPr>
        <p:grpSpPr>
          <a:xfrm flipH="1">
            <a:off x="0" y="0"/>
            <a:ext cx="567782" cy="3306479"/>
            <a:chOff x="11619770" y="-2005"/>
            <a:chExt cx="567782" cy="3306479"/>
          </a:xfrm>
        </p:grpSpPr>
        <p:sp>
          <p:nvSpPr>
            <p:cNvPr id="154" name="Google Shape;154;p5"/>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55" name="Google Shape;155;p5"/>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
        <p:nvSpPr>
          <p:cNvPr id="156" name="Google Shape;156;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57" name="Google Shape;157;p5"/>
          <p:cNvSpPr txBox="1"/>
          <p:nvPr>
            <p:ph type="title"/>
          </p:nvPr>
        </p:nvSpPr>
        <p:spPr>
          <a:xfrm>
            <a:off x="800100" y="1261872"/>
            <a:ext cx="4888099" cy="2882120"/>
          </a:xfrm>
          <a:prstGeom prst="rect">
            <a:avLst/>
          </a:prstGeom>
          <a:noFill/>
          <a:ln>
            <a:noFill/>
          </a:ln>
        </p:spPr>
        <p:txBody>
          <a:bodyPr anchorCtr="0" anchor="b" bIns="45700" lIns="91425" spcFirstLastPara="1" rIns="91425" wrap="square" tIns="45700">
            <a:normAutofit/>
          </a:bodyPr>
          <a:lstStyle/>
          <a:p>
            <a:pPr indent="0" lvl="0" marL="0" rtl="0" algn="l">
              <a:lnSpc>
                <a:spcPct val="130000"/>
              </a:lnSpc>
              <a:spcBef>
                <a:spcPts val="0"/>
              </a:spcBef>
              <a:spcAft>
                <a:spcPts val="0"/>
              </a:spcAft>
              <a:buClr>
                <a:schemeClr val="dk1"/>
              </a:buClr>
              <a:buSzPts val="3600"/>
              <a:buFont typeface="Avenir"/>
              <a:buNone/>
            </a:pPr>
            <a:r>
              <a:rPr lang="en-US" sz="3600"/>
              <a:t>LA CARTA DE PABLO A LOS COLOSENSES</a:t>
            </a:r>
            <a:endParaRPr/>
          </a:p>
        </p:txBody>
      </p:sp>
      <p:sp>
        <p:nvSpPr>
          <p:cNvPr id="158" name="Google Shape;158;p5"/>
          <p:cNvSpPr/>
          <p:nvPr/>
        </p:nvSpPr>
        <p:spPr>
          <a:xfrm rot="10800000">
            <a:off x="0"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59" name="Google Shape;159;p5"/>
          <p:cNvSpPr/>
          <p:nvPr/>
        </p:nvSpPr>
        <p:spPr>
          <a:xfrm flipH="1">
            <a:off x="8497388" y="-1"/>
            <a:ext cx="3671257" cy="4630783"/>
          </a:xfrm>
          <a:prstGeom prst="rect">
            <a:avLst/>
          </a:pr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open book" id="160" name="Google Shape;160;p5"/>
          <p:cNvPicPr preferRelativeResize="0"/>
          <p:nvPr/>
        </p:nvPicPr>
        <p:blipFill rotWithShape="1">
          <a:blip r:embed="rId4">
            <a:alphaModFix/>
          </a:blip>
          <a:srcRect b="0" l="3821" r="23288" t="0"/>
          <a:stretch/>
        </p:blipFill>
        <p:spPr>
          <a:xfrm>
            <a:off x="6371244" y="865911"/>
            <a:ext cx="4961774" cy="5105398"/>
          </a:xfrm>
          <a:custGeom>
            <a:rect b="b" l="l" r="r" t="t"/>
            <a:pathLst>
              <a:path extrusionOk="0" h="2860724" w="2518883">
                <a:moveTo>
                  <a:pt x="0" y="0"/>
                </a:moveTo>
                <a:lnTo>
                  <a:pt x="2518883" y="0"/>
                </a:lnTo>
                <a:lnTo>
                  <a:pt x="2518883" y="2860724"/>
                </a:lnTo>
                <a:lnTo>
                  <a:pt x="0" y="2860724"/>
                </a:lnTo>
                <a:close/>
              </a:path>
            </a:pathLst>
          </a:custGeom>
          <a:noFill/>
          <a:ln>
            <a:noFill/>
          </a:ln>
          <a:effectLst>
            <a:outerShdw rotWithShape="0" algn="tr" dir="18660000" dist="177800">
              <a:schemeClr val="dk1"/>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COLOSENSES 4:2-6</a:t>
            </a:r>
            <a:endParaRPr/>
          </a:p>
        </p:txBody>
      </p:sp>
      <p:sp>
        <p:nvSpPr>
          <p:cNvPr id="167" name="Google Shape;167;p6"/>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rgbClr val="000000"/>
              </a:buClr>
              <a:buSzPts val="1700"/>
              <a:buNone/>
            </a:pPr>
            <a:r>
              <a:rPr baseline="30000" lang="en-US">
                <a:solidFill>
                  <a:srgbClr val="000000"/>
                </a:solidFill>
                <a:latin typeface="Avenir"/>
                <a:ea typeface="Avenir"/>
                <a:cs typeface="Avenir"/>
                <a:sym typeface="Avenir"/>
              </a:rPr>
              <a:t>2 </a:t>
            </a:r>
            <a:r>
              <a:rPr lang="en-US">
                <a:solidFill>
                  <a:srgbClr val="000000"/>
                </a:solidFill>
                <a:latin typeface="Avenir"/>
                <a:ea typeface="Avenir"/>
                <a:cs typeface="Avenir"/>
                <a:sym typeface="Avenir"/>
              </a:rPr>
              <a:t>Dedíquense a la oración, y sean constantes en sus acciones de gracias. </a:t>
            </a:r>
            <a:r>
              <a:rPr baseline="30000" lang="en-US">
                <a:solidFill>
                  <a:srgbClr val="000000"/>
                </a:solidFill>
                <a:latin typeface="Avenir"/>
                <a:ea typeface="Avenir"/>
                <a:cs typeface="Avenir"/>
                <a:sym typeface="Avenir"/>
              </a:rPr>
              <a:t>3 </a:t>
            </a:r>
            <a:r>
              <a:rPr lang="en-US">
                <a:solidFill>
                  <a:srgbClr val="000000"/>
                </a:solidFill>
                <a:latin typeface="Avenir"/>
                <a:ea typeface="Avenir"/>
                <a:cs typeface="Avenir"/>
                <a:sym typeface="Avenir"/>
              </a:rPr>
              <a:t>Oren también por nosotros, para que el Señor nos abra las puertas y prediquemos la palabra, para que demos a conocer el misterio de Cristo, por el cual también estoy preso. </a:t>
            </a:r>
            <a:r>
              <a:rPr baseline="30000" lang="en-US">
                <a:solidFill>
                  <a:srgbClr val="000000"/>
                </a:solidFill>
                <a:latin typeface="Avenir"/>
                <a:ea typeface="Avenir"/>
                <a:cs typeface="Avenir"/>
                <a:sym typeface="Avenir"/>
              </a:rPr>
              <a:t>4 </a:t>
            </a:r>
            <a:r>
              <a:rPr lang="en-US">
                <a:solidFill>
                  <a:srgbClr val="000000"/>
                </a:solidFill>
                <a:latin typeface="Avenir"/>
                <a:ea typeface="Avenir"/>
                <a:cs typeface="Avenir"/>
                <a:sym typeface="Avenir"/>
              </a:rPr>
              <a:t>Oren para que pueda proclamarlo como debo hacerlo.</a:t>
            </a:r>
            <a:endParaRPr/>
          </a:p>
          <a:p>
            <a:pPr indent="0" lvl="0" marL="0" rtl="0" algn="l">
              <a:lnSpc>
                <a:spcPct val="130000"/>
              </a:lnSpc>
              <a:spcBef>
                <a:spcPts val="1000"/>
              </a:spcBef>
              <a:spcAft>
                <a:spcPts val="0"/>
              </a:spcAft>
              <a:buClr>
                <a:srgbClr val="000000"/>
              </a:buClr>
              <a:buSzPts val="1700"/>
              <a:buNone/>
            </a:pPr>
            <a:r>
              <a:rPr baseline="30000" lang="en-US">
                <a:solidFill>
                  <a:srgbClr val="000000"/>
                </a:solidFill>
                <a:latin typeface="Avenir"/>
                <a:ea typeface="Avenir"/>
                <a:cs typeface="Avenir"/>
                <a:sym typeface="Avenir"/>
              </a:rPr>
              <a:t>5 </a:t>
            </a:r>
            <a:r>
              <a:rPr lang="en-US">
                <a:solidFill>
                  <a:srgbClr val="000000"/>
                </a:solidFill>
                <a:latin typeface="Avenir"/>
                <a:ea typeface="Avenir"/>
                <a:cs typeface="Avenir"/>
                <a:sym typeface="Avenir"/>
              </a:rPr>
              <a:t>Compórtense sabiamente con los no creyentes, y aprovechen bien el tiempo. </a:t>
            </a:r>
            <a:r>
              <a:rPr baseline="30000" lang="en-US">
                <a:solidFill>
                  <a:srgbClr val="000000"/>
                </a:solidFill>
                <a:latin typeface="Avenir"/>
                <a:ea typeface="Avenir"/>
                <a:cs typeface="Avenir"/>
                <a:sym typeface="Avenir"/>
              </a:rPr>
              <a:t>6 </a:t>
            </a:r>
            <a:r>
              <a:rPr lang="en-US">
                <a:solidFill>
                  <a:srgbClr val="000000"/>
                </a:solidFill>
                <a:latin typeface="Avenir"/>
                <a:ea typeface="Avenir"/>
                <a:cs typeface="Avenir"/>
                <a:sym typeface="Avenir"/>
              </a:rPr>
              <a:t>Procuren que su conversación siempre sea agradable y de buen gusto, para que den a cada uno la respuesta debida.</a:t>
            </a:r>
            <a:endParaRPr>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7"/>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CADA OPORTUNIDAD</a:t>
            </a:r>
            <a:endParaRPr/>
          </a:p>
        </p:txBody>
      </p:sp>
      <p:grpSp>
        <p:nvGrpSpPr>
          <p:cNvPr id="174" name="Google Shape;174;p7"/>
          <p:cNvGrpSpPr/>
          <p:nvPr/>
        </p:nvGrpSpPr>
        <p:grpSpPr>
          <a:xfrm>
            <a:off x="818264" y="3445116"/>
            <a:ext cx="10338607" cy="1297255"/>
            <a:chOff x="9603" y="1391727"/>
            <a:chExt cx="10338607" cy="1297255"/>
          </a:xfrm>
        </p:grpSpPr>
        <p:sp>
          <p:nvSpPr>
            <p:cNvPr id="175" name="Google Shape;175;p7"/>
            <p:cNvSpPr/>
            <p:nvPr/>
          </p:nvSpPr>
          <p:spPr>
            <a:xfrm>
              <a:off x="9603" y="1391727"/>
              <a:ext cx="1297255" cy="1297255"/>
            </a:xfrm>
            <a:prstGeom prst="ellipse">
              <a:avLst/>
            </a:prstGeom>
            <a:solidFill>
              <a:srgbClr val="EB6C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txBox="1"/>
            <p:nvPr/>
          </p:nvSpPr>
          <p:spPr>
            <a:xfrm>
              <a:off x="199582" y="1581706"/>
              <a:ext cx="917297" cy="917297"/>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900"/>
                <a:buFont typeface="Avenir"/>
                <a:buNone/>
              </a:pPr>
              <a:r>
                <a:rPr b="1" i="0" lang="en-US" sz="900" u="none" cap="none" strike="noStrike">
                  <a:solidFill>
                    <a:schemeClr val="lt1"/>
                  </a:solidFill>
                  <a:latin typeface="Avenir"/>
                  <a:ea typeface="Avenir"/>
                  <a:cs typeface="Avenir"/>
                  <a:sym typeface="Avenir"/>
                </a:rPr>
                <a:t>Oración</a:t>
              </a:r>
              <a:endParaRPr b="1" i="0" sz="900" u="none" cap="none" strike="noStrike">
                <a:solidFill>
                  <a:schemeClr val="lt1"/>
                </a:solidFill>
                <a:latin typeface="Avenir"/>
                <a:ea typeface="Avenir"/>
                <a:cs typeface="Avenir"/>
                <a:sym typeface="Avenir"/>
              </a:endParaRPr>
            </a:p>
          </p:txBody>
        </p:sp>
        <p:sp>
          <p:nvSpPr>
            <p:cNvPr id="177" name="Google Shape;177;p7"/>
            <p:cNvSpPr/>
            <p:nvPr/>
          </p:nvSpPr>
          <p:spPr>
            <a:xfrm>
              <a:off x="1412195" y="1664151"/>
              <a:ext cx="752408" cy="752408"/>
            </a:xfrm>
            <a:prstGeom prst="mathPlus">
              <a:avLst>
                <a:gd fmla="val 23520" name="adj1"/>
              </a:avLst>
            </a:prstGeom>
            <a:solidFill>
              <a:srgbClr val="F4B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txBox="1"/>
            <p:nvPr/>
          </p:nvSpPr>
          <p:spPr>
            <a:xfrm>
              <a:off x="1511927" y="1951872"/>
              <a:ext cx="552944" cy="17696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700"/>
                <a:buFont typeface="Avenir"/>
                <a:buNone/>
              </a:pPr>
              <a:r>
                <a:t/>
              </a:r>
              <a:endParaRPr b="0" i="0" sz="700" u="none" cap="none" strike="noStrike">
                <a:solidFill>
                  <a:schemeClr val="lt1"/>
                </a:solidFill>
                <a:latin typeface="Avenir"/>
                <a:ea typeface="Avenir"/>
                <a:cs typeface="Avenir"/>
                <a:sym typeface="Avenir"/>
              </a:endParaRPr>
            </a:p>
          </p:txBody>
        </p:sp>
        <p:sp>
          <p:nvSpPr>
            <p:cNvPr id="179" name="Google Shape;179;p7"/>
            <p:cNvSpPr/>
            <p:nvPr/>
          </p:nvSpPr>
          <p:spPr>
            <a:xfrm>
              <a:off x="2269941" y="1391727"/>
              <a:ext cx="1297255" cy="1297255"/>
            </a:xfrm>
            <a:prstGeom prst="ellipse">
              <a:avLst/>
            </a:prstGeom>
            <a:solidFill>
              <a:srgbClr val="EB6C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txBox="1"/>
            <p:nvPr/>
          </p:nvSpPr>
          <p:spPr>
            <a:xfrm>
              <a:off x="2459920" y="1581706"/>
              <a:ext cx="917297" cy="917297"/>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900"/>
                <a:buFont typeface="Avenir"/>
                <a:buNone/>
              </a:pPr>
              <a:r>
                <a:rPr b="1" i="0" lang="en-US" sz="900" u="none" cap="none" strike="noStrike">
                  <a:solidFill>
                    <a:schemeClr val="lt1"/>
                  </a:solidFill>
                  <a:latin typeface="Avenir"/>
                  <a:ea typeface="Avenir"/>
                  <a:cs typeface="Avenir"/>
                  <a:sym typeface="Avenir"/>
                </a:rPr>
                <a:t>Compórtenos sabiamente</a:t>
              </a:r>
              <a:endParaRPr b="1" i="0" sz="900" u="none" cap="none" strike="noStrike">
                <a:solidFill>
                  <a:schemeClr val="lt1"/>
                </a:solidFill>
                <a:latin typeface="Avenir"/>
                <a:ea typeface="Avenir"/>
                <a:cs typeface="Avenir"/>
                <a:sym typeface="Avenir"/>
              </a:endParaRPr>
            </a:p>
          </p:txBody>
        </p:sp>
        <p:sp>
          <p:nvSpPr>
            <p:cNvPr id="181" name="Google Shape;181;p7"/>
            <p:cNvSpPr/>
            <p:nvPr/>
          </p:nvSpPr>
          <p:spPr>
            <a:xfrm>
              <a:off x="3672533" y="1664151"/>
              <a:ext cx="752408" cy="752408"/>
            </a:xfrm>
            <a:prstGeom prst="mathPlus">
              <a:avLst>
                <a:gd fmla="val 23520" name="adj1"/>
              </a:avLst>
            </a:prstGeom>
            <a:solidFill>
              <a:srgbClr val="F4B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txBox="1"/>
            <p:nvPr/>
          </p:nvSpPr>
          <p:spPr>
            <a:xfrm>
              <a:off x="3772265" y="1951872"/>
              <a:ext cx="552944" cy="17696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700"/>
                <a:buFont typeface="Avenir"/>
                <a:buNone/>
              </a:pPr>
              <a:r>
                <a:t/>
              </a:r>
              <a:endParaRPr b="0" i="0" sz="700" u="none" cap="none" strike="noStrike">
                <a:solidFill>
                  <a:schemeClr val="lt1"/>
                </a:solidFill>
                <a:latin typeface="Avenir"/>
                <a:ea typeface="Avenir"/>
                <a:cs typeface="Avenir"/>
                <a:sym typeface="Avenir"/>
              </a:endParaRPr>
            </a:p>
          </p:txBody>
        </p:sp>
        <p:sp>
          <p:nvSpPr>
            <p:cNvPr id="183" name="Google Shape;183;p7"/>
            <p:cNvSpPr/>
            <p:nvPr/>
          </p:nvSpPr>
          <p:spPr>
            <a:xfrm>
              <a:off x="4530279" y="1391727"/>
              <a:ext cx="1297255" cy="1297255"/>
            </a:xfrm>
            <a:prstGeom prst="ellipse">
              <a:avLst/>
            </a:prstGeom>
            <a:solidFill>
              <a:srgbClr val="EB6C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txBox="1"/>
            <p:nvPr/>
          </p:nvSpPr>
          <p:spPr>
            <a:xfrm>
              <a:off x="4720258" y="1581706"/>
              <a:ext cx="917297" cy="917297"/>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900"/>
                <a:buFont typeface="Avenir"/>
                <a:buNone/>
              </a:pPr>
              <a:r>
                <a:rPr b="1" i="0" lang="en-US" sz="900" u="none" cap="none" strike="noStrike">
                  <a:solidFill>
                    <a:schemeClr val="lt1"/>
                  </a:solidFill>
                  <a:latin typeface="Avenir"/>
                  <a:ea typeface="Avenir"/>
                  <a:cs typeface="Avenir"/>
                  <a:sym typeface="Avenir"/>
                </a:rPr>
                <a:t>Aprovechemos bien el tiempo</a:t>
              </a:r>
              <a:endParaRPr b="1" i="0" sz="900" u="none" cap="none" strike="noStrike">
                <a:solidFill>
                  <a:schemeClr val="lt1"/>
                </a:solidFill>
                <a:latin typeface="Avenir"/>
                <a:ea typeface="Avenir"/>
                <a:cs typeface="Avenir"/>
                <a:sym typeface="Avenir"/>
              </a:endParaRPr>
            </a:p>
          </p:txBody>
        </p:sp>
        <p:sp>
          <p:nvSpPr>
            <p:cNvPr id="185" name="Google Shape;185;p7"/>
            <p:cNvSpPr/>
            <p:nvPr/>
          </p:nvSpPr>
          <p:spPr>
            <a:xfrm>
              <a:off x="5932871" y="1664151"/>
              <a:ext cx="752408" cy="752408"/>
            </a:xfrm>
            <a:prstGeom prst="mathPlus">
              <a:avLst>
                <a:gd fmla="val 23520" name="adj1"/>
              </a:avLst>
            </a:prstGeom>
            <a:solidFill>
              <a:srgbClr val="F4B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txBox="1"/>
            <p:nvPr/>
          </p:nvSpPr>
          <p:spPr>
            <a:xfrm>
              <a:off x="6032603" y="1951872"/>
              <a:ext cx="552944" cy="17696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700"/>
                <a:buFont typeface="Avenir"/>
                <a:buNone/>
              </a:pPr>
              <a:r>
                <a:t/>
              </a:r>
              <a:endParaRPr b="0" i="0" sz="700" u="none" cap="none" strike="noStrike">
                <a:solidFill>
                  <a:schemeClr val="lt1"/>
                </a:solidFill>
                <a:latin typeface="Avenir"/>
                <a:ea typeface="Avenir"/>
                <a:cs typeface="Avenir"/>
                <a:sym typeface="Avenir"/>
              </a:endParaRPr>
            </a:p>
          </p:txBody>
        </p:sp>
        <p:sp>
          <p:nvSpPr>
            <p:cNvPr id="187" name="Google Shape;187;p7"/>
            <p:cNvSpPr/>
            <p:nvPr/>
          </p:nvSpPr>
          <p:spPr>
            <a:xfrm>
              <a:off x="6790617" y="1391727"/>
              <a:ext cx="1297255" cy="1297255"/>
            </a:xfrm>
            <a:prstGeom prst="ellipse">
              <a:avLst/>
            </a:prstGeom>
            <a:solidFill>
              <a:srgbClr val="EB6C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txBox="1"/>
            <p:nvPr/>
          </p:nvSpPr>
          <p:spPr>
            <a:xfrm>
              <a:off x="6980596" y="1581706"/>
              <a:ext cx="917297" cy="917297"/>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900"/>
                <a:buFont typeface="Avenir"/>
                <a:buNone/>
              </a:pPr>
              <a:r>
                <a:rPr b="1" i="0" lang="en-US" sz="900" u="none" cap="none" strike="noStrike">
                  <a:solidFill>
                    <a:schemeClr val="lt1"/>
                  </a:solidFill>
                  <a:latin typeface="Avenir"/>
                  <a:ea typeface="Avenir"/>
                  <a:cs typeface="Avenir"/>
                  <a:sym typeface="Avenir"/>
                </a:rPr>
                <a:t>Conversación de buen gusto</a:t>
              </a:r>
              <a:endParaRPr/>
            </a:p>
          </p:txBody>
        </p:sp>
        <p:sp>
          <p:nvSpPr>
            <p:cNvPr id="189" name="Google Shape;189;p7"/>
            <p:cNvSpPr/>
            <p:nvPr/>
          </p:nvSpPr>
          <p:spPr>
            <a:xfrm>
              <a:off x="8193209" y="1664151"/>
              <a:ext cx="752408" cy="752408"/>
            </a:xfrm>
            <a:prstGeom prst="mathEqual">
              <a:avLst>
                <a:gd fmla="val 23520" name="adj1"/>
                <a:gd fmla="val 11760" name="adj2"/>
              </a:avLst>
            </a:prstGeom>
            <a:solidFill>
              <a:srgbClr val="F4B9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txBox="1"/>
            <p:nvPr/>
          </p:nvSpPr>
          <p:spPr>
            <a:xfrm>
              <a:off x="8292941" y="1819147"/>
              <a:ext cx="552944" cy="44241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700"/>
                <a:buFont typeface="Avenir"/>
                <a:buNone/>
              </a:pPr>
              <a:r>
                <a:t/>
              </a:r>
              <a:endParaRPr b="0" i="0" sz="700" u="none" cap="none" strike="noStrike">
                <a:solidFill>
                  <a:schemeClr val="lt1"/>
                </a:solidFill>
                <a:latin typeface="Avenir"/>
                <a:ea typeface="Avenir"/>
                <a:cs typeface="Avenir"/>
                <a:sym typeface="Avenir"/>
              </a:endParaRPr>
            </a:p>
          </p:txBody>
        </p:sp>
        <p:sp>
          <p:nvSpPr>
            <p:cNvPr id="191" name="Google Shape;191;p7"/>
            <p:cNvSpPr/>
            <p:nvPr/>
          </p:nvSpPr>
          <p:spPr>
            <a:xfrm>
              <a:off x="9050955" y="1391727"/>
              <a:ext cx="1297255" cy="1297255"/>
            </a:xfrm>
            <a:prstGeom prst="ellipse">
              <a:avLst/>
            </a:prstGeom>
            <a:solidFill>
              <a:srgbClr val="EB6C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txBox="1"/>
            <p:nvPr/>
          </p:nvSpPr>
          <p:spPr>
            <a:xfrm>
              <a:off x="9240934" y="1581706"/>
              <a:ext cx="917297" cy="917297"/>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900"/>
                <a:buFont typeface="Avenir"/>
                <a:buNone/>
              </a:pPr>
              <a:r>
                <a:rPr b="1" i="0" lang="en-US" sz="900" u="none" cap="none" strike="noStrike">
                  <a:solidFill>
                    <a:schemeClr val="lt1"/>
                  </a:solidFill>
                  <a:latin typeface="Avenir"/>
                  <a:ea typeface="Avenir"/>
                  <a:cs typeface="Avenir"/>
                  <a:sym typeface="Avenir"/>
                </a:rPr>
                <a:t>Oportunidades para el evangelismo</a:t>
              </a:r>
              <a:endParaRPr b="1" i="0" sz="900" u="none" cap="none" strike="noStrike">
                <a:solidFill>
                  <a:schemeClr val="lt1"/>
                </a:solidFill>
                <a:latin typeface="Avenir"/>
                <a:ea typeface="Avenir"/>
                <a:cs typeface="Avenir"/>
                <a:sym typeface="Aveni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LA ORACIÓN</a:t>
            </a:r>
            <a:endParaRPr/>
          </a:p>
        </p:txBody>
      </p:sp>
      <p:sp>
        <p:nvSpPr>
          <p:cNvPr id="199" name="Google Shape;199;p8"/>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1700"/>
              <a:buFont typeface="Avenir"/>
              <a:buChar char="-"/>
            </a:pPr>
            <a:r>
              <a:rPr lang="en-US"/>
              <a:t>Pablo no pide oración por sí mismo ni por su liberación de la prisión.</a:t>
            </a:r>
            <a:endParaRPr/>
          </a:p>
          <a:p>
            <a:pPr indent="-228600" lvl="0" marL="228600" rtl="0" algn="l">
              <a:lnSpc>
                <a:spcPct val="130000"/>
              </a:lnSpc>
              <a:spcBef>
                <a:spcPts val="1000"/>
              </a:spcBef>
              <a:spcAft>
                <a:spcPts val="0"/>
              </a:spcAft>
              <a:buClr>
                <a:schemeClr val="dk1"/>
              </a:buClr>
              <a:buSzPts val="1700"/>
              <a:buFont typeface="Avenir"/>
              <a:buChar char="-"/>
            </a:pPr>
            <a:r>
              <a:rPr lang="en-US"/>
              <a:t>Su mayor preocupación es que el evangelio siga avanzando.</a:t>
            </a:r>
            <a:endParaRPr/>
          </a:p>
          <a:p>
            <a:pPr indent="-228600" lvl="0" marL="228600" rtl="0" algn="l">
              <a:lnSpc>
                <a:spcPct val="130000"/>
              </a:lnSpc>
              <a:spcBef>
                <a:spcPts val="1000"/>
              </a:spcBef>
              <a:spcAft>
                <a:spcPts val="0"/>
              </a:spcAft>
              <a:buClr>
                <a:schemeClr val="dk1"/>
              </a:buClr>
              <a:buSzPts val="1700"/>
              <a:buFont typeface="Avenir"/>
              <a:buChar char="-"/>
            </a:pPr>
            <a:r>
              <a:rPr lang="en-US"/>
              <a:t>Esto nos recuerda la importancia de orar por la misión y la evangelización.</a:t>
            </a:r>
            <a:endParaRPr/>
          </a:p>
          <a:p>
            <a:pPr indent="-228600" lvl="0" marL="228600" rtl="0" algn="l">
              <a:lnSpc>
                <a:spcPct val="130000"/>
              </a:lnSpc>
              <a:spcBef>
                <a:spcPts val="1000"/>
              </a:spcBef>
              <a:spcAft>
                <a:spcPts val="0"/>
              </a:spcAft>
              <a:buClr>
                <a:schemeClr val="dk1"/>
              </a:buClr>
              <a:buSzPts val="1700"/>
              <a:buFont typeface="Avenir"/>
              <a:buChar char="-"/>
            </a:pPr>
            <a:r>
              <a:rPr b="1" lang="en-US"/>
              <a:t>Aplicación:</a:t>
            </a:r>
            <a:r>
              <a:rPr lang="en-US"/>
              <a:t> En la reunión de tu Grupo Sembrador esta semana, oren por los esfuerzos de evangelización de los otros Grupos Sembrador.</a:t>
            </a:r>
            <a:endParaRPr/>
          </a:p>
        </p:txBody>
      </p:sp>
      <p:grpSp>
        <p:nvGrpSpPr>
          <p:cNvPr id="200" name="Google Shape;200;p8"/>
          <p:cNvGrpSpPr/>
          <p:nvPr/>
        </p:nvGrpSpPr>
        <p:grpSpPr>
          <a:xfrm>
            <a:off x="10086006" y="614104"/>
            <a:ext cx="1297333" cy="1297333"/>
            <a:chOff x="9603" y="1408733"/>
            <a:chExt cx="1297333" cy="1297333"/>
          </a:xfrm>
        </p:grpSpPr>
        <p:sp>
          <p:nvSpPr>
            <p:cNvPr id="201" name="Google Shape;201;p8"/>
            <p:cNvSpPr/>
            <p:nvPr/>
          </p:nvSpPr>
          <p:spPr>
            <a:xfrm>
              <a:off x="9603" y="1408733"/>
              <a:ext cx="1297333" cy="1297333"/>
            </a:xfrm>
            <a:prstGeom prst="ellipse">
              <a:avLst/>
            </a:prstGeom>
            <a:solidFill>
              <a:srgbClr val="EB6C5F"/>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venir"/>
                <a:ea typeface="Avenir"/>
                <a:cs typeface="Avenir"/>
                <a:sym typeface="Avenir"/>
              </a:endParaRPr>
            </a:p>
          </p:txBody>
        </p:sp>
        <p:sp>
          <p:nvSpPr>
            <p:cNvPr id="202" name="Google Shape;202;p8"/>
            <p:cNvSpPr txBox="1"/>
            <p:nvPr/>
          </p:nvSpPr>
          <p:spPr>
            <a:xfrm>
              <a:off x="199593" y="1598723"/>
              <a:ext cx="917353" cy="917353"/>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venir"/>
                <a:buNone/>
              </a:pPr>
              <a:r>
                <a:t/>
              </a:r>
              <a:endParaRPr b="1" i="0" sz="1800">
                <a:solidFill>
                  <a:schemeClr val="lt1"/>
                </a:solidFill>
                <a:latin typeface="Avenir"/>
                <a:ea typeface="Avenir"/>
                <a:cs typeface="Avenir"/>
                <a:sym typeface="Aveni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9"/>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COMPÓRTENOS SABIAMENTE</a:t>
            </a:r>
            <a:endParaRPr/>
          </a:p>
        </p:txBody>
      </p:sp>
      <p:sp>
        <p:nvSpPr>
          <p:cNvPr id="209" name="Google Shape;209;p9"/>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1700"/>
              <a:buFont typeface="Avenir"/>
              <a:buChar char="-"/>
            </a:pPr>
            <a:r>
              <a:rPr lang="en-US"/>
              <a:t>Los cristianos eran acusados de ateísmo y antipatriotismo.</a:t>
            </a:r>
            <a:endParaRPr/>
          </a:p>
          <a:p>
            <a:pPr indent="-228600" lvl="0" marL="228600" rtl="0" algn="l">
              <a:lnSpc>
                <a:spcPct val="130000"/>
              </a:lnSpc>
              <a:spcBef>
                <a:spcPts val="1000"/>
              </a:spcBef>
              <a:spcAft>
                <a:spcPts val="0"/>
              </a:spcAft>
              <a:buClr>
                <a:schemeClr val="dk1"/>
              </a:buClr>
              <a:buSzPts val="1700"/>
              <a:buFont typeface="Avenir"/>
              <a:buChar char="-"/>
            </a:pPr>
            <a:r>
              <a:rPr lang="en-US"/>
              <a:t>Adoraban a un Dios invisible y rechazaban el culto al emperador.</a:t>
            </a:r>
            <a:endParaRPr/>
          </a:p>
          <a:p>
            <a:pPr indent="-228600" lvl="0" marL="228600" rtl="0" algn="l">
              <a:lnSpc>
                <a:spcPct val="130000"/>
              </a:lnSpc>
              <a:spcBef>
                <a:spcPts val="1000"/>
              </a:spcBef>
              <a:spcAft>
                <a:spcPts val="0"/>
              </a:spcAft>
              <a:buClr>
                <a:schemeClr val="dk1"/>
              </a:buClr>
              <a:buSzPts val="1700"/>
              <a:buFont typeface="Avenir"/>
              <a:buChar char="-"/>
            </a:pPr>
            <a:r>
              <a:rPr lang="en-US"/>
              <a:t>Pablo enseña que la mejor defensa es una conducta sensata.La reputación del evangelio depende del testimonio de los creyentes.</a:t>
            </a:r>
            <a:endParaRPr/>
          </a:p>
          <a:p>
            <a:pPr indent="-228600" lvl="0" marL="228600" rtl="0" algn="l">
              <a:lnSpc>
                <a:spcPct val="130000"/>
              </a:lnSpc>
              <a:spcBef>
                <a:spcPts val="1000"/>
              </a:spcBef>
              <a:spcAft>
                <a:spcPts val="0"/>
              </a:spcAft>
              <a:buClr>
                <a:schemeClr val="dk1"/>
              </a:buClr>
              <a:buSzPts val="1700"/>
              <a:buFont typeface="Avenir"/>
              <a:buChar char="-"/>
            </a:pPr>
            <a:r>
              <a:rPr lang="en-US"/>
              <a:t>La gente quizás no lea la Biblia, pero sí observa a los cristianos.</a:t>
            </a:r>
            <a:endParaRPr/>
          </a:p>
        </p:txBody>
      </p:sp>
      <p:sp>
        <p:nvSpPr>
          <p:cNvPr id="210" name="Google Shape;210;p9"/>
          <p:cNvSpPr/>
          <p:nvPr/>
        </p:nvSpPr>
        <p:spPr>
          <a:xfrm>
            <a:off x="10086006" y="614104"/>
            <a:ext cx="1297333" cy="1297333"/>
          </a:xfrm>
          <a:prstGeom prst="ellipse">
            <a:avLst/>
          </a:prstGeom>
          <a:solidFill>
            <a:srgbClr val="EB6C5F"/>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eniceBeachVTI">
  <a:themeElements>
    <a:clrScheme name="Venice Beach">
      <a:dk1>
        <a:srgbClr val="000000"/>
      </a:dk1>
      <a:lt1>
        <a:srgbClr val="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2025-02-23T19:02:04Z</dcterms:created>
  <dc:creator>Matthew Behmer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