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12192000" cy="6858000"/>
  <p:notesSz cx="6858000" cy="9144000"/>
  <p:embeddedFontLst>
    <p:embeddedFont>
      <p:font typeface="Calibri" panose="020F0502020204030204"/>
      <p:regular r:id="rId41"/>
      <p:bold r:id="rId42"/>
      <p:italic r:id="rId43"/>
      <p:boldItalic r:id="rId44"/>
    </p:embeddedFont>
    <p:embeddedFont>
      <p:font typeface="Lato" panose="020F0502020204030203"/>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A58E6A-948F-402F-A80B-E37B795C25A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1" Type="http://schemas.openxmlformats.org/officeDocument/2006/relationships/customXml" Target="../customXml/item3.xml"/><Relationship Id="rId50" Type="http://schemas.openxmlformats.org/officeDocument/2006/relationships/customXml" Target="../customXml/item2.xml"/><Relationship Id="rId5" Type="http://schemas.openxmlformats.org/officeDocument/2006/relationships/slide" Target="slides/slide2.xml"/><Relationship Id="rId49" Type="http://schemas.openxmlformats.org/officeDocument/2006/relationships/customXml" Target="../customXml/item1.xml"/><Relationship Id="rId48" Type="http://schemas.openxmlformats.org/officeDocument/2006/relationships/font" Target="fonts/font8.fntdata"/><Relationship Id="rId47" Type="http://schemas.openxmlformats.org/officeDocument/2006/relationships/font" Target="fonts/font7.fntdata"/><Relationship Id="rId46" Type="http://schemas.openxmlformats.org/officeDocument/2006/relationships/font" Target="fonts/font6.fntdata"/><Relationship Id="rId45" Type="http://schemas.openxmlformats.org/officeDocument/2006/relationships/font" Target="fonts/font5.fntdata"/><Relationship Id="rId44" Type="http://schemas.openxmlformats.org/officeDocument/2006/relationships/font" Target="fonts/font4.fntdata"/><Relationship Id="rId43" Type="http://schemas.openxmlformats.org/officeDocument/2006/relationships/font" Target="fonts/font3.fntdata"/><Relationship Id="rId42" Type="http://schemas.openxmlformats.org/officeDocument/2006/relationships/font" Target="fonts/font2.fntdata"/><Relationship Id="rId41" Type="http://schemas.openxmlformats.org/officeDocument/2006/relationships/font" Target="fonts/font1.fntdata"/><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gotquestions.org/Espanol/bautismo-infantes.html" TargetMode="External"/><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80" name="Shape 80"/>
        <p:cNvGrpSpPr/>
        <p:nvPr/>
      </p:nvGrpSpPr>
      <p:grpSpPr>
        <a:xfrm>
          <a:off x="0" y="0"/>
          <a:ext cx="0" cy="0"/>
          <a:chOff x="0" y="0"/>
          <a:chExt cx="0" cy="0"/>
        </a:xfrm>
      </p:grpSpPr>
      <p:sp>
        <p:nvSpPr>
          <p:cNvPr id="81" name="Google Shape;81;p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8000"/>
              </a:lnSpc>
              <a:spcBef>
                <a:spcPts val="120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Antes de la clase en vivo, el profesor hará lo siguiente en el grupo de WhatsApp:</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Mire el breve video de enseñanza y responda las preguntas adjuntas (Note que es el </a:t>
            </a:r>
            <a:r>
              <a:rPr lang="en-US">
                <a:solidFill>
                  <a:schemeClr val="dk1"/>
                </a:solidFill>
                <a:highlight>
                  <a:srgbClr val="FFFF00"/>
                </a:highlight>
                <a:latin typeface="Calibri" panose="020F0502020204030204"/>
                <a:ea typeface="Calibri" panose="020F0502020204030204"/>
                <a:cs typeface="Calibri" panose="020F0502020204030204"/>
                <a:sym typeface="Calibri" panose="020F0502020204030204"/>
              </a:rPr>
              <a:t>video 5</a:t>
            </a:r>
            <a:r>
              <a:rPr lang="en-US">
                <a:solidFill>
                  <a:schemeClr val="dk1"/>
                </a:solidFill>
                <a:latin typeface="Calibri" panose="020F0502020204030204"/>
                <a:ea typeface="Calibri" panose="020F0502020204030204"/>
                <a:cs typeface="Calibri" panose="020F0502020204030204"/>
                <a:sym typeface="Calibri" panose="020F0502020204030204"/>
              </a:rPr>
              <a:t>):</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Según el video, las diferentes enseñanzas sobre el bautismo en las iglesias de hoy se pueden agrupar en dos categorías. ¿</a:t>
            </a:r>
            <a:r>
              <a:rPr lang="es-CO" altLang="en-US">
                <a:solidFill>
                  <a:schemeClr val="dk1"/>
                </a:solidFill>
                <a:latin typeface="Calibri" panose="020F0502020204030204"/>
                <a:ea typeface="Calibri" panose="020F0502020204030204"/>
                <a:cs typeface="Calibri" panose="020F0502020204030204"/>
                <a:sym typeface="Calibri" panose="020F0502020204030204"/>
              </a:rPr>
              <a:t>Cuáles</a:t>
            </a:r>
            <a:r>
              <a:rPr lang="en-US">
                <a:solidFill>
                  <a:schemeClr val="dk1"/>
                </a:solidFill>
                <a:latin typeface="Calibri" panose="020F0502020204030204"/>
                <a:ea typeface="Calibri" panose="020F0502020204030204"/>
                <a:cs typeface="Calibri" panose="020F0502020204030204"/>
                <a:sym typeface="Calibri" panose="020F0502020204030204"/>
              </a:rPr>
              <a:t> son?</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¿Qué razones dan muchas iglesias para no bautizar a los niños?</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¿Qué razones bíblicas se mencionan en el video para bautizar a los infantes?</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Lea Mateo 28:18-20, Hechos 2:38-39 y 1 Pedro 3:21-22.</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 name="Google Shape;82;p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7" name="Shape 167"/>
        <p:cNvGrpSpPr/>
        <p:nvPr/>
      </p:nvGrpSpPr>
      <p:grpSpPr>
        <a:xfrm>
          <a:off x="0" y="0"/>
          <a:ext cx="0" cy="0"/>
          <a:chOff x="0" y="0"/>
          <a:chExt cx="0" cy="0"/>
        </a:xfrm>
      </p:grpSpPr>
      <p:sp>
        <p:nvSpPr>
          <p:cNvPr id="168" name="Google Shape;168;g2e314509b4d_0_18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(Hechos 2:38-39) "Pedro les dijo: Arrepentíos, y bautícese cada uno de vosotros en el nombre de Jesucristo para perdón de los pecados; y recibiréis el don del Espíritu Santo. Porque para vosotros es la promesa, y para vuestros hijos, y para todos los que están lejos; para cuantos el Señor nuestro Dios llamare. " </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¿Qué sucede en el bautismo, según Pedro? El invita a la multitud en el día de Pentecostés a ser bautizados "para perdón de los pecados" (vs. 38) Así, en el bautismo, los pecados son perdonados. (Este no es el único lugar donde la Biblia hace esa afirmación; en este punto, el profesor podría considerar adecuado citar otros, que se encuentran a continuación).</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¿Qué más sucede en el bautismo, según Pedro? Le adjunta otra promesa: "…y recibiréis el don del Espíritu Santo. " (vs. 38) Como vimos en la última clase, la obra principal del Espíritu Santo es darnos fe. (Nuevamente, este no es el único lugar donde la Biblia relaciona el Espíritu Santo con el bautismo; en este punto, el profesor podría considerar adecuado citar otros, que se encuentran a continuación).</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9" name="Google Shape;169;g2e314509b4d_0_18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5" name="Shape 175"/>
        <p:cNvGrpSpPr/>
        <p:nvPr/>
      </p:nvGrpSpPr>
      <p:grpSpPr>
        <a:xfrm>
          <a:off x="0" y="0"/>
          <a:ext cx="0" cy="0"/>
          <a:chOff x="0" y="0"/>
          <a:chExt cx="0" cy="0"/>
        </a:xfrm>
      </p:grpSpPr>
      <p:sp>
        <p:nvSpPr>
          <p:cNvPr id="176" name="Google Shape;176;g2e314509b4d_0_19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(1 Pedro 3:21) "El bautismo que corresponde a esto ahora nos salva (no quitando las inmundicias de la carne, sino como la aspiración de una buena conciencia hacia Dios) por la resurrección de Jesucristo.”</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100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Fíjese en el contexto: Pedro compara las aguas del diluvio, que salvaron a Noé y a su familia, con el agua del bautismo, que “ahora nos salva.”</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7" name="Google Shape;177;g2e314509b4d_0_19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3" name="Shape 183"/>
        <p:cNvGrpSpPr/>
        <p:nvPr/>
      </p:nvGrpSpPr>
      <p:grpSpPr>
        <a:xfrm>
          <a:off x="0" y="0"/>
          <a:ext cx="0" cy="0"/>
          <a:chOff x="0" y="0"/>
          <a:chExt cx="0" cy="0"/>
        </a:xfrm>
      </p:grpSpPr>
      <p:sp>
        <p:nvSpPr>
          <p:cNvPr id="184" name="Google Shape;184;g2e2c3ad1a56_0_2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¿Cómo puede salvarnos el bautismo? Bueno, aprendimos en la lección tres que somos salvos (justificados) solo por la fe. Si el bautismo nos salva, debe obrar la fe en nuestros corazones.</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(versículos adicionales) Dígales a los alumnos que estudiarán el bautismo más a fondo en otro curso (Sacramentos y Oración). Ya que lo harán, y por razones de tiempo, no explican todos los versículos que se enumeran a continuación. Pero siéntete libre de elegir uno o dos más para mostrar lo que la Biblia dice que Dios hace por nosotros en el bautismo.</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"[Dios] nos salvó, no por obras de justicia que nosotros hubiéramos hecho, sino por su misericordia, por el lavamiento de la regeneración y por la renovación en el Espíritu Santo…” (Tito 3:5) Vincula la obra del Espíritu de darnos un nuevo nacimiento espiritual al bautismo.</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“5 Respondió Jesús: De cierto, de cierto te digo, que el que no naciere de agua y del Espíritu, no puede entrar en el reino de Dios. 6 Lo que es nacido de la carne, carne es; y lo que es nacido del Espíritu, [a] espíritu es.” (Juan 3:5-6) El contexto indica que nacer de nuevo significa llegar a la fe en Cristo. Jesús dice que esto sucede “de agua y del Espíritu Santo”. Ya que estas palabras se encuentran en el contexto del bautismo de Juan y los discípulos de Jesús (3:22-24), son una clara referencia al bautismo.</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̈Todos los que habéis sido bautizados en Cristo, de Cristo estáis revestidos. " (Gal. 3:27) Nuevamente, el bautismo es poderoso; Dios nos viste con Cristo en ella.</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"Cristo amó a la iglesia, y se entregó a sí mismo por ella, para santificarla, habiéndola purificado en el lavamiento del agua por la palabra. " (Ef. 5:25-26)</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̈Ahora, pues, ¿por qué te detienes? Levántate y bautízate, y lava tus pecados, invocando su nombre. " (Hechos 22:16)</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 16 El que creyere y fuere bautizado, será salvo; más el que no creyere, será condenado. " (Marcos 16:16)</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100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"[Fuisteis] sepultados con él en el bautismo, en el cual fuisteis también resucitados con él, mediante la fe en el poder de Dios que le levantó de los muertos. Y a vosotros, estando muertos en pecados y en la incircuncisión de vuestra carne, os dio vida juntamente con él, perdonándoos todos los pecados…” (Col. 2:12-13) Algunos dicen que el bautismo es simplemente un símbolo de morir al pecado y resucitar con Cristo. Pero Pablo dice que literalmente sucedió en el bautismo.</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5" name="Google Shape;185;g2e2c3ad1a56_0_25: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1" name="Shape 191"/>
        <p:cNvGrpSpPr/>
        <p:nvPr/>
      </p:nvGrpSpPr>
      <p:grpSpPr>
        <a:xfrm>
          <a:off x="0" y="0"/>
          <a:ext cx="0" cy="0"/>
          <a:chOff x="0" y="0"/>
          <a:chExt cx="0" cy="0"/>
        </a:xfrm>
      </p:grpSpPr>
      <p:sp>
        <p:nvSpPr>
          <p:cNvPr id="192" name="Google Shape;192;g2e314509b4d_0_21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Preguntas</a:t>
            </a:r>
            <a:r>
              <a:rPr lang="en-US">
                <a:solidFill>
                  <a:schemeClr val="dk1"/>
                </a:solidFill>
                <a:latin typeface="Calibri" panose="020F0502020204030204"/>
                <a:ea typeface="Calibri" panose="020F0502020204030204"/>
                <a:cs typeface="Calibri" panose="020F0502020204030204"/>
                <a:sym typeface="Calibri" panose="020F0502020204030204"/>
              </a:rPr>
              <a:t>. Tómese el tiempo para responder a cualquier pregunta que los estudiantes puedan tener.</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3" name="Google Shape;193;g2e314509b4d_0_213: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9" name="Shape 199"/>
        <p:cNvGrpSpPr/>
        <p:nvPr/>
      </p:nvGrpSpPr>
      <p:grpSpPr>
        <a:xfrm>
          <a:off x="0" y="0"/>
          <a:ext cx="0" cy="0"/>
          <a:chOff x="0" y="0"/>
          <a:chExt cx="0" cy="0"/>
        </a:xfrm>
      </p:grpSpPr>
      <p:sp>
        <p:nvSpPr>
          <p:cNvPr id="200" name="Google Shape;200;g2e314509b4d_0_22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¿Qué dicen las Iglesias sobre qué hace el bautismo? </a:t>
            </a:r>
            <a:r>
              <a:rPr lang="en-US">
                <a:solidFill>
                  <a:schemeClr val="dk1"/>
                </a:solidFill>
                <a:latin typeface="Calibri" panose="020F0502020204030204"/>
                <a:ea typeface="Calibri" panose="020F0502020204030204"/>
                <a:cs typeface="Calibri" panose="020F0502020204030204"/>
                <a:sym typeface="Calibri" panose="020F0502020204030204"/>
              </a:rPr>
              <a:t>Explique que esta diapositiva está destinada a ayudar a los estudiantes a comparar lo que acaban de aprender de las Escrituras con lo que se enseña en diferentes iglesias, para que puedan formar una identidad espiritual basada en la Palabra de Dios.</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Iglesia Protestante (Bautista):</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"El bautismo… Es un acto de obediencia que simboliza la fe del creyente en un Salvador crucificado, sepultado y resucitado, la muerte del creyente al pecado, la sepultura de la antigua vida, y la resurrección para andar en novedad de vida en Cristo Jesús. " (https://bfm.sbc.net/fe-y-mensaje-bautistas/#iv-salvaci%C3%B3n) </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Note para los estudiantes las palabras "obediencia" y "simboliza" en la primera cita. Claramente, esta iglesia cree que el bautismo es más algo que hacemos por Dios, y que simplemente simboliza bendiciones espirituales, pero en realidad no las da.</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1" name="Google Shape;201;g2e314509b4d_0_22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0" name="Shape 210"/>
        <p:cNvGrpSpPr/>
        <p:nvPr/>
      </p:nvGrpSpPr>
      <p:grpSpPr>
        <a:xfrm>
          <a:off x="0" y="0"/>
          <a:ext cx="0" cy="0"/>
          <a:chOff x="0" y="0"/>
          <a:chExt cx="0" cy="0"/>
        </a:xfrm>
      </p:grpSpPr>
      <p:sp>
        <p:nvSpPr>
          <p:cNvPr id="211" name="Google Shape;211;g2e314509b4d_0_24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Iglesia Luterana (Academia Cristo):</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"Creemos que también por medio del Bautismo el Espíritu Santo aplica el Evangelio al hombre pecaminoso, regenerándolo (Tito 3:5) y limpiándolo de toda iniquidad (Hechos 2:38). El Señor señala la bendición del Bautismo cuando promete: "El que creyere y fuere bautizado, será salvo" (Marcos 16:16). " - "En Esto Creemos", www.academiacristo.com</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2" name="Google Shape;212;g2e314509b4d_0_241: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2" name="Shape 222"/>
        <p:cNvGrpSpPr/>
        <p:nvPr/>
      </p:nvGrpSpPr>
      <p:grpSpPr>
        <a:xfrm>
          <a:off x="0" y="0"/>
          <a:ext cx="0" cy="0"/>
          <a:chOff x="0" y="0"/>
          <a:chExt cx="0" cy="0"/>
        </a:xfrm>
      </p:grpSpPr>
      <p:sp>
        <p:nvSpPr>
          <p:cNvPr id="223" name="Google Shape;223;g2e314509b4d_0_25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b="1">
                <a:solidFill>
                  <a:schemeClr val="dk1"/>
                </a:solidFill>
                <a:latin typeface="Calibri" panose="020F0502020204030204"/>
                <a:ea typeface="Calibri" panose="020F0502020204030204"/>
                <a:cs typeface="Calibri" panose="020F0502020204030204"/>
                <a:sym typeface="Calibri" panose="020F0502020204030204"/>
              </a:rPr>
              <a:t>¿Qué declaración describe mejor lo que dice la Biblia?</a:t>
            </a:r>
            <a:r>
              <a:rPr lang="en-US">
                <a:solidFill>
                  <a:schemeClr val="dk1"/>
                </a:solidFill>
                <a:latin typeface="Calibri" panose="020F0502020204030204"/>
                <a:ea typeface="Calibri" panose="020F0502020204030204"/>
                <a:cs typeface="Calibri" panose="020F0502020204030204"/>
                <a:sym typeface="Calibri" panose="020F0502020204030204"/>
              </a:rPr>
              <a:t> En Academia Cristo creemos que, con base en los versículos que estudiamos y otros, el bautismo es una herramienta poderosa a través de la cual Dios obra la fe y otorga el perdón y la salvación. (Puede notar aquí que la enseñanza católica sobre el bautismo es similar, excepto que limitan el perdón otorgado allí solo al pecado original y a los pecados cometidos antes del bautismo).</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4" name="Google Shape;224;g2e314509b4d_0_25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0" name="Shape 230"/>
        <p:cNvGrpSpPr/>
        <p:nvPr/>
      </p:nvGrpSpPr>
      <p:grpSpPr>
        <a:xfrm>
          <a:off x="0" y="0"/>
          <a:ext cx="0" cy="0"/>
          <a:chOff x="0" y="0"/>
          <a:chExt cx="0" cy="0"/>
        </a:xfrm>
      </p:grpSpPr>
      <p:sp>
        <p:nvSpPr>
          <p:cNvPr id="231" name="Google Shape;231;g2e3161d02d0_0_26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1000"/>
              </a:spcAft>
              <a:buClr>
                <a:schemeClr val="dk1"/>
              </a:buClr>
              <a:buSzPts val="1100"/>
              <a:buFont typeface="Calibri" panose="020F0502020204030204"/>
              <a:buAutoNum type="alphaLcPeriod"/>
            </a:pPr>
            <a:r>
              <a:rPr lang="en-US" b="1">
                <a:solidFill>
                  <a:schemeClr val="dk1"/>
                </a:solidFill>
                <a:latin typeface="Calibri" panose="020F0502020204030204"/>
                <a:ea typeface="Calibri" panose="020F0502020204030204"/>
                <a:cs typeface="Calibri" panose="020F0502020204030204"/>
                <a:sym typeface="Calibri" panose="020F0502020204030204"/>
              </a:rPr>
              <a:t>Estudio Bíblico: El Bautismo – ¿Para quién es el bautismo?</a:t>
            </a:r>
            <a:r>
              <a:rPr lang="en-US">
                <a:solidFill>
                  <a:schemeClr val="dk1"/>
                </a:solidFill>
                <a:latin typeface="Calibri" panose="020F0502020204030204"/>
                <a:ea typeface="Calibri" panose="020F0502020204030204"/>
                <a:cs typeface="Calibri" panose="020F0502020204030204"/>
                <a:sym typeface="Calibri" panose="020F0502020204030204"/>
              </a:rPr>
              <a:t> Al responder a esta pregunta, las iglesias también se dividen en dos opiniones. Algunos dicen que el bautismo es para personas de todas las edades. Otros dicen que sólo las personas que han alcanzado cierta edad deben ser bautizadas. </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2" name="Google Shape;232;g2e3161d02d0_0_26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8" name="Shape 238"/>
        <p:cNvGrpSpPr/>
        <p:nvPr/>
      </p:nvGrpSpPr>
      <p:grpSpPr>
        <a:xfrm>
          <a:off x="0" y="0"/>
          <a:ext cx="0" cy="0"/>
          <a:chOff x="0" y="0"/>
          <a:chExt cx="0" cy="0"/>
        </a:xfrm>
      </p:grpSpPr>
      <p:sp>
        <p:nvSpPr>
          <p:cNvPr id="239" name="Google Shape;239;g274b379f556_0_3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Entonces, ¿qué dice la Biblia? (Mateo 28:19-20) Por tanto, id, y haced discípulos a todas las naciones, bautizándolos en el nombre del Padre, y del Hijo, y del Espíritu Santo; 20 enseñándoles que guarden todas las cosas que os he mandado.</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Esta es la institución del bautismo, por lo que las palabras que usa Jesús son especialmente importantes.</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¿Para quién es el bautismo, según Jesús? "Todas las naciones. " Lo deja abierto a personas de todas las razas, idiomas, niveles socioeconómicos... y edades. Los bebés están incluidos en "todas las naciones. " </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Además, podría notar cómo este versículo enseña que el bautismo obra la fe. ¿Cómo hacemos discípulos (creyentes en Jesús)? Al bautizarlos. El bautismo es una herramienta que el Espíritu Santo usa para obrar la fe.</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0" name="Google Shape;240;g274b379f556_0_31: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6" name="Shape 246"/>
        <p:cNvGrpSpPr/>
        <p:nvPr/>
      </p:nvGrpSpPr>
      <p:grpSpPr>
        <a:xfrm>
          <a:off x="0" y="0"/>
          <a:ext cx="0" cy="0"/>
          <a:chOff x="0" y="0"/>
          <a:chExt cx="0" cy="0"/>
        </a:xfrm>
      </p:grpSpPr>
      <p:sp>
        <p:nvSpPr>
          <p:cNvPr id="247" name="Google Shape;247;g274b379f556_0_3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(Hechos 2:38-39, bautismos de familias) "Pedro les dijo: Arrepentíos, y bautícese cada uno de vosotros en el nombre de Jesucristo para perdón de los pecados; y recibiréis el don del Espíritu Santo. Porque para vosotros es la promesa, y para vuestros hijos, y para todos los que están lejos; para cuantos el Señor nuestro Dios llamare. " (Bautismos de familias enteras – Hechos 16:15, Hechos 16:33, 1 Cor. 1:16)</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Después de conectar la promesa del perdón y el Espíritu Santo con el bautismo, ¿para quién dice Pedro que es la promesa? "Para vosotros…y para vuestros hijos, y para todos" (vs. 39) Pedro les dice específicamente a los adultos que escuchan que el bautismo también es para sus hijos.</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En tres instancias, encontramos ejemplos de creyentes siendo bautizados junto con toda su familia: La casa de Lidia (Hechos 16:15), el carcelero en Filipos (Hechos 16:33), y de un hombre en Corinto llamado Estéfanas (1 Corintios 1:16).</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8" name="Google Shape;248;g274b379f556_0_3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91" name="Shape 91"/>
        <p:cNvGrpSpPr/>
        <p:nvPr/>
      </p:nvGrpSpPr>
      <p:grpSpPr>
        <a:xfrm>
          <a:off x="0" y="0"/>
          <a:ext cx="0" cy="0"/>
          <a:chOff x="0" y="0"/>
          <a:chExt cx="0" cy="0"/>
        </a:xfrm>
      </p:grpSpPr>
      <p:sp>
        <p:nvSpPr>
          <p:cNvPr id="92" name="Google Shape;92;g2ae502832d3_0_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4" name="Shape 254"/>
        <p:cNvGrpSpPr/>
        <p:nvPr/>
      </p:nvGrpSpPr>
      <p:grpSpPr>
        <a:xfrm>
          <a:off x="0" y="0"/>
          <a:ext cx="0" cy="0"/>
          <a:chOff x="0" y="0"/>
          <a:chExt cx="0" cy="0"/>
        </a:xfrm>
      </p:grpSpPr>
      <p:sp>
        <p:nvSpPr>
          <p:cNvPr id="255" name="Google Shape;255;g274b379f556_0_4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100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Preguntas</a:t>
            </a:r>
            <a:r>
              <a:rPr lang="en-US">
                <a:solidFill>
                  <a:schemeClr val="dk1"/>
                </a:solidFill>
                <a:latin typeface="Calibri" panose="020F0502020204030204"/>
                <a:ea typeface="Calibri" panose="020F0502020204030204"/>
                <a:cs typeface="Calibri" panose="020F0502020204030204"/>
                <a:sym typeface="Calibri" panose="020F0502020204030204"/>
              </a:rPr>
              <a:t>. Tómese el tiempo para responder a cualquier pregunta que los estudiantes puedan tener.</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6" name="Google Shape;256;g274b379f556_0_47: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2" name="Shape 262"/>
        <p:cNvGrpSpPr/>
        <p:nvPr/>
      </p:nvGrpSpPr>
      <p:grpSpPr>
        <a:xfrm>
          <a:off x="0" y="0"/>
          <a:ext cx="0" cy="0"/>
          <a:chOff x="0" y="0"/>
          <a:chExt cx="0" cy="0"/>
        </a:xfrm>
      </p:grpSpPr>
      <p:sp>
        <p:nvSpPr>
          <p:cNvPr id="263" name="Google Shape;263;g274b379f556_0_5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¿Qué dicen las Iglesias sobre quién debe ser bautizado? </a:t>
            </a:r>
            <a:r>
              <a:rPr lang="en-US">
                <a:solidFill>
                  <a:schemeClr val="dk1"/>
                </a:solidFill>
                <a:latin typeface="Calibri" panose="020F0502020204030204"/>
                <a:ea typeface="Calibri" panose="020F0502020204030204"/>
                <a:cs typeface="Calibri" panose="020F0502020204030204"/>
                <a:sym typeface="Calibri" panose="020F0502020204030204"/>
              </a:rPr>
              <a:t>Explique que esta diapositiva está destinada a ayudar a los estudiantes a comparar lo que acaban de aprender de las Escrituras con lo que se enseña en diferentes iglesias, para que puedan formar una identidad espiritual basada en la Palabra de Dios.</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De una página web protestante (evangélica):</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"El bautismo es un paso de obediencia subsiguiente a la fe en Cristo. Es la proclamación de esa fe en Jesucristo, una declaración de sumisión a Él… En base a lo anterior, el bautismo infantil no es una práctica bíblica. Un infante no puede poner su fe en Cristo. Un infante no puede hacer una decisión consciente de obedecer a Cristo. " (</a:t>
            </a:r>
            <a:r>
              <a:rPr lang="en-US" u="sng">
                <a:solidFill>
                  <a:srgbClr val="1155CC"/>
                </a:solidFill>
                <a:latin typeface="Calibri" panose="020F0502020204030204"/>
                <a:ea typeface="Calibri" panose="020F0502020204030204"/>
                <a:cs typeface="Calibri" panose="020F0502020204030204"/>
                <a:sym typeface="Calibri" panose="020F0502020204030204"/>
                <a:hlinkClick r:id="rId3"/>
              </a:rPr>
              <a:t>https://www.gotquestions.org/Espanol/bautismo-infantes.html</a:t>
            </a:r>
            <a:r>
              <a:rPr lang="en-US">
                <a:solidFill>
                  <a:schemeClr val="dk1"/>
                </a:solidFill>
                <a:latin typeface="Calibri" panose="020F0502020204030204"/>
                <a:ea typeface="Calibri" panose="020F0502020204030204"/>
                <a:cs typeface="Calibri" panose="020F0502020204030204"/>
                <a:sym typeface="Calibri" panose="020F0502020204030204"/>
              </a:rPr>
              <a:t>)</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Note nuevamente para los estudiantes cómo esta cita hace del bautismo un acto de nuestra obediencia y sumisión a Cristo. Note también cómo la razón que dan para no bautizar a los bebés es que no pueden creer en Cristo, mientras que la Biblia indica que sí.</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4" name="Google Shape;264;g274b379f556_0_5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3" name="Shape 273"/>
        <p:cNvGrpSpPr/>
        <p:nvPr/>
      </p:nvGrpSpPr>
      <p:grpSpPr>
        <a:xfrm>
          <a:off x="0" y="0"/>
          <a:ext cx="0" cy="0"/>
          <a:chOff x="0" y="0"/>
          <a:chExt cx="0" cy="0"/>
        </a:xfrm>
      </p:grpSpPr>
      <p:sp>
        <p:nvSpPr>
          <p:cNvPr id="274" name="Google Shape;274;g274b379f556_0_6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La Iglesia Luterana (Academia Cristo):</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"Creemos que la bendición del Bautismo es para toda la gente (Mateo 28:19), incluyendo a los infantes, que son pecaminosos (Juan 3:6) y por lo tanto necesitan la regeneración efectuada por medio del Bautismo (Juan 3:5). " "En Esto Creemos", www.academiacristo.com</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Los versículos citados en esta cita son una prueba adicional para bautizar a los bebés; “lo que nace de la carne, carne es.” Los bebés nacen pecadores como sus padres, necesitados del lavado y renacimiento “del agua y del Espíritu” que Jesús describe aquí.</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5" name="Google Shape;275;g274b379f556_0_6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5" name="Shape 285"/>
        <p:cNvGrpSpPr/>
        <p:nvPr/>
      </p:nvGrpSpPr>
      <p:grpSpPr>
        <a:xfrm>
          <a:off x="0" y="0"/>
          <a:ext cx="0" cy="0"/>
          <a:chOff x="0" y="0"/>
          <a:chExt cx="0" cy="0"/>
        </a:xfrm>
      </p:grpSpPr>
      <p:sp>
        <p:nvSpPr>
          <p:cNvPr id="286" name="Google Shape;286;g274b379f556_0_7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98450" algn="l" rtl="0">
              <a:spcBef>
                <a:spcPts val="0"/>
              </a:spcBef>
              <a:spcAft>
                <a:spcPts val="100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¿Cuál describe mejor lo que enseña la Biblia? En Academia Cristo, nos identificamos como luteranos confesionales porque creemos que la Biblia enseña que las bendiciones del bautismo son para personas de todas las edades.</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87" name="Google Shape;287;g274b379f556_0_7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3" name="Shape 293"/>
        <p:cNvGrpSpPr/>
        <p:nvPr/>
      </p:nvGrpSpPr>
      <p:grpSpPr>
        <a:xfrm>
          <a:off x="0" y="0"/>
          <a:ext cx="0" cy="0"/>
          <a:chOff x="0" y="0"/>
          <a:chExt cx="0" cy="0"/>
        </a:xfrm>
      </p:grpSpPr>
      <p:sp>
        <p:nvSpPr>
          <p:cNvPr id="294" name="Google Shape;294;g2e314509b4d_0_27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Revisión de las preguntas de tarea sobre el video: </a:t>
            </a:r>
            <a:r>
              <a:rPr lang="en-US">
                <a:solidFill>
                  <a:schemeClr val="dk1"/>
                </a:solidFill>
                <a:latin typeface="Calibri" panose="020F0502020204030204"/>
                <a:ea typeface="Calibri" panose="020F0502020204030204"/>
                <a:cs typeface="Calibri" panose="020F0502020204030204"/>
                <a:sym typeface="Calibri" panose="020F0502020204030204"/>
              </a:rPr>
              <a:t>Permita que los estudiantes den las respuestas que prepararon a las siguientes preguntas de tarea basadas en los videos. Siéntase libre de agregar cualquier información que omitan.</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¿Qué razones dan muchas iglesias para no bautizar a los niños? Esta pregunta era parte de su tarea; deje que los estudiantes respondan. Puede concluir con lo siguiente:</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5" name="Google Shape;295;g2e314509b4d_0_272: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1" name="Shape 301"/>
        <p:cNvGrpSpPr/>
        <p:nvPr/>
      </p:nvGrpSpPr>
      <p:grpSpPr>
        <a:xfrm>
          <a:off x="0" y="0"/>
          <a:ext cx="0" cy="0"/>
          <a:chOff x="0" y="0"/>
          <a:chExt cx="0" cy="0"/>
        </a:xfrm>
      </p:grpSpPr>
      <p:sp>
        <p:nvSpPr>
          <p:cNvPr id="302" name="Google Shape;302;g274b379f556_0_8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“El bautismo es un acto de fe, y los bebés no pueden creer”. Esto es lo que se expresa en la cita de la diapositiva anterior. Tenga en cuenta los dos grandes problemas con esta cita:</a:t>
            </a:r>
            <a:endParaRPr>
              <a:solidFill>
                <a:schemeClr val="dk1"/>
              </a:solidFill>
              <a:latin typeface="Calibri" panose="020F0502020204030204"/>
              <a:ea typeface="Calibri" panose="020F0502020204030204"/>
              <a:cs typeface="Calibri" panose="020F0502020204030204"/>
              <a:sym typeface="Calibri" panose="020F0502020204030204"/>
            </a:endParaRPr>
          </a:p>
          <a:p>
            <a:pPr marL="1828800" lvl="3"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Primero, hace que el bautismo parezca algo que hacemos por Dios por fe. Pero la Biblia abrumadoramente habla del bautismo como algo que Dios hace por nosotros.</a:t>
            </a:r>
            <a:endParaRPr>
              <a:solidFill>
                <a:schemeClr val="dk1"/>
              </a:solidFill>
              <a:latin typeface="Calibri" panose="020F0502020204030204"/>
              <a:ea typeface="Calibri" panose="020F0502020204030204"/>
              <a:cs typeface="Calibri" panose="020F0502020204030204"/>
              <a:sym typeface="Calibri" panose="020F0502020204030204"/>
            </a:endParaRPr>
          </a:p>
          <a:p>
            <a:pPr marL="1828800" lvl="3"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Segundo, declara categóricamente que los bebés no pueden creer en Jesús. En la última lección, estudiamos versículos que indican que los bebés pueden creer por el poder del Espíritu Santo. Y en esta clase estudiamos versículos que dicen que Dios da el Espíritu Santo en el bautismo.</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03" name="Google Shape;303;g274b379f556_0_88: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2" name="Shape 312"/>
        <p:cNvGrpSpPr/>
        <p:nvPr/>
      </p:nvGrpSpPr>
      <p:grpSpPr>
        <a:xfrm>
          <a:off x="0" y="0"/>
          <a:ext cx="0" cy="0"/>
          <a:chOff x="0" y="0"/>
          <a:chExt cx="0" cy="0"/>
        </a:xfrm>
      </p:grpSpPr>
      <p:sp>
        <p:nvSpPr>
          <p:cNvPr id="313" name="Google Shape;313;g274b379f556_0_10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“Jesús fue bautizado de adulto, así que debemos seguir su ejemplo”. Este argumento falla en muchos sentidos. Problemas con esta cita:</a:t>
            </a:r>
            <a:endParaRPr>
              <a:solidFill>
                <a:schemeClr val="dk1"/>
              </a:solidFill>
              <a:latin typeface="Calibri" panose="020F0502020204030204"/>
              <a:ea typeface="Calibri" panose="020F0502020204030204"/>
              <a:cs typeface="Calibri" panose="020F0502020204030204"/>
              <a:sym typeface="Calibri" panose="020F0502020204030204"/>
            </a:endParaRPr>
          </a:p>
          <a:p>
            <a:pPr marL="1828800" lvl="3"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Primero, el bautismo no existía cuando Jesús era un niño: el ministerio de Juan el Bautista comenzó poco antes de que Jesús fuera bautizado.</a:t>
            </a:r>
            <a:endParaRPr>
              <a:solidFill>
                <a:schemeClr val="dk1"/>
              </a:solidFill>
              <a:latin typeface="Calibri" panose="020F0502020204030204"/>
              <a:ea typeface="Calibri" panose="020F0502020204030204"/>
              <a:cs typeface="Calibri" panose="020F0502020204030204"/>
              <a:sym typeface="Calibri" panose="020F0502020204030204"/>
            </a:endParaRPr>
          </a:p>
          <a:p>
            <a:pPr marL="1828800" lvl="3"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En segundo lugar, el bautismo de Jesús fue único: no tenía pecado y era nuestro Salvador, por lo que no necesitaba el perdón ofrecido en el bautismo.</a:t>
            </a:r>
            <a:endParaRPr>
              <a:solidFill>
                <a:schemeClr val="dk1"/>
              </a:solidFill>
              <a:latin typeface="Calibri" panose="020F0502020204030204"/>
              <a:ea typeface="Calibri" panose="020F0502020204030204"/>
              <a:cs typeface="Calibri" panose="020F0502020204030204"/>
              <a:sym typeface="Calibri" panose="020F0502020204030204"/>
            </a:endParaRPr>
          </a:p>
          <a:p>
            <a:pPr marL="1828800" lvl="3"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Tercero, este argumento convierte una descripción (lo que sucedió) en una prescripción (lo que Dios ordena). Este es un error en la interpretación de la Biblia. Jesús fue bautizado en el río Jordán. ¿Debemos todos seguir su ejemplo y ser bautizados allí? Por supuesto que no. En lugar de hacer lo que hizo Jesús, debemos hacer lo que Jesús ordena, que es bautizar a todas las naciones. Eso incluye a los bebés.</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14" name="Google Shape;314;g274b379f556_0_101: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3" name="Shape 323"/>
        <p:cNvGrpSpPr/>
        <p:nvPr/>
      </p:nvGrpSpPr>
      <p:grpSpPr>
        <a:xfrm>
          <a:off x="0" y="0"/>
          <a:ext cx="0" cy="0"/>
          <a:chOff x="0" y="0"/>
          <a:chExt cx="0" cy="0"/>
        </a:xfrm>
      </p:grpSpPr>
      <p:sp>
        <p:nvSpPr>
          <p:cNvPr id="324" name="Google Shape;324;g274b379f556_0_11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“No hay ejemplos de bautismos de infantes en el Nuevo Testamento”. Problemas con esta cita:</a:t>
            </a:r>
            <a:endParaRPr>
              <a:solidFill>
                <a:schemeClr val="dk1"/>
              </a:solidFill>
              <a:latin typeface="Calibri" panose="020F0502020204030204"/>
              <a:ea typeface="Calibri" panose="020F0502020204030204"/>
              <a:cs typeface="Calibri" panose="020F0502020204030204"/>
              <a:sym typeface="Calibri" panose="020F0502020204030204"/>
            </a:endParaRPr>
          </a:p>
          <a:p>
            <a:pPr marL="1828800" lvl="3"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En parte, esto ya se ha abordado: hay tres bautismos familiares registrados en el Nuevo Testamento que probablemente incluyeron niños.</a:t>
            </a:r>
            <a:endParaRPr>
              <a:solidFill>
                <a:schemeClr val="dk1"/>
              </a:solidFill>
              <a:latin typeface="Calibri" panose="020F0502020204030204"/>
              <a:ea typeface="Calibri" panose="020F0502020204030204"/>
              <a:cs typeface="Calibri" panose="020F0502020204030204"/>
              <a:sym typeface="Calibri" panose="020F0502020204030204"/>
            </a:endParaRPr>
          </a:p>
          <a:p>
            <a:pPr marL="1828800" lvl="3"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Pero incluso si no lo hicieran, se aplica el mismo principio de descripción/prescripción anterior: bautizamos a los niños porque Jesús nos ordena bautizar a todas las naciones, y los niños están incluidos.</a:t>
            </a:r>
            <a:endParaRPr>
              <a:solidFill>
                <a:schemeClr val="dk1"/>
              </a:solidFill>
              <a:latin typeface="Calibri" panose="020F0502020204030204"/>
              <a:ea typeface="Calibri" panose="020F0502020204030204"/>
              <a:cs typeface="Calibri" panose="020F0502020204030204"/>
              <a:sym typeface="Calibri" panose="020F0502020204030204"/>
            </a:endParaRPr>
          </a:p>
          <a:p>
            <a:pPr marL="1828800" lvl="3"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Vale la pena mencionar que el Nuevo Testamento se enfoca en el evangelismo del mundo conocido, y el evangelismo de las familias comienza con los adultos (a quienes no bautizamos hasta que creen). La Biblia registra este primer contacto, pero no siempre registra lo que los nuevos creyentes hicieron con sus familias o hijos después. En los tres casos en que lo hace, familias enteras fueron bautizadas.</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5" name="Google Shape;325;g274b379f556_0_115: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334" name="Shape 334"/>
        <p:cNvGrpSpPr/>
        <p:nvPr/>
      </p:nvGrpSpPr>
      <p:grpSpPr>
        <a:xfrm>
          <a:off x="0" y="0"/>
          <a:ext cx="0" cy="0"/>
          <a:chOff x="0" y="0"/>
          <a:chExt cx="0" cy="0"/>
        </a:xfrm>
      </p:grpSpPr>
      <p:sp>
        <p:nvSpPr>
          <p:cNvPr id="335" name="Google Shape;335;g2e3161d02d0_0_11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29845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¿Qué razones bíblicas se mencionaron en el video instructivo para la práctica de bautizar a los infantes? Esta pregunta era parte de su tarea; deje que los estudiantes respondan. Puede concluir con lo siguiente:</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Están incluidos tanto en el mandato (Mat. 28:19) como en la promesa (Hechos 2:38-39) del bautismo, como mencionamos antes.</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Nacen pecadores (Sal. 51:5), necesitados del perdón prometido en el bautismo (Hechos 2:38).</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Pueden creer en Cristo, por el poder del Espíritu Santo (Mateo 18:6), quien obra la fe por medio del bautismo (Juan 3:5).</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El Espíritu Santo es omnipotente y perfectamente capaz de dar fe tanto a un niño como a un adulto.</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984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Tenemos ejemplos bíblicos de bautismos de familias enteras, como se mencionó anteriormente.</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6" name="Google Shape;336;g2e3161d02d0_0_118: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342" name="Shape 342"/>
        <p:cNvGrpSpPr/>
        <p:nvPr/>
      </p:nvGrpSpPr>
      <p:grpSpPr>
        <a:xfrm>
          <a:off x="0" y="0"/>
          <a:ext cx="0" cy="0"/>
          <a:chOff x="0" y="0"/>
          <a:chExt cx="0" cy="0"/>
        </a:xfrm>
      </p:grpSpPr>
      <p:sp>
        <p:nvSpPr>
          <p:cNvPr id="343" name="Google Shape;343;g2e314509b4d_0_57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Resumen</a:t>
            </a:r>
            <a:r>
              <a:rPr lang="en-US">
                <a:solidFill>
                  <a:schemeClr val="dk1"/>
                </a:solidFill>
                <a:latin typeface="Calibri" panose="020F0502020204030204"/>
                <a:ea typeface="Calibri" panose="020F0502020204030204"/>
                <a:cs typeface="Calibri" panose="020F0502020204030204"/>
                <a:sym typeface="Calibri" panose="020F0502020204030204"/>
              </a:rPr>
              <a:t>: En las próximas clases, terminaremos con una diapositiva de revisión como esta que nuevamente enfatiza claramente la diferencia entre lo que enseñan las iglesias. Tenga en cuenta que muchas iglesias protestantes, pero no todas, se suscriben a lo que se muestra en esta diapositiva.</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298450" algn="l" rtl="0">
              <a:spcBef>
                <a:spcPts val="100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¿Qué hace Dios en el bautismo?</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La Iglesia Católica: Obra fe y da perdón por el pecado original y los cometidos antes del bautismo.</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La Iglesia Luterana: Obra fe y da perdón, nueva vida, y salvación. </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Muchas Iglesias Protestantes: Nada. Es nuestro acto de obediencia que simboliza lo que recibimos al creer en Jesús. </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44" name="Google Shape;344;g2e314509b4d_0_578: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96" name="Shape 96"/>
        <p:cNvGrpSpPr/>
        <p:nvPr/>
      </p:nvGrpSpPr>
      <p:grpSpPr>
        <a:xfrm>
          <a:off x="0" y="0"/>
          <a:ext cx="0" cy="0"/>
          <a:chOff x="0" y="0"/>
          <a:chExt cx="0" cy="0"/>
        </a:xfrm>
      </p:grpSpPr>
      <p:sp>
        <p:nvSpPr>
          <p:cNvPr id="97" name="Google Shape;97;p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98" name="Google Shape;98;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349" name="Shape 349"/>
        <p:cNvGrpSpPr/>
        <p:nvPr/>
      </p:nvGrpSpPr>
      <p:grpSpPr>
        <a:xfrm>
          <a:off x="0" y="0"/>
          <a:ext cx="0" cy="0"/>
          <a:chOff x="0" y="0"/>
          <a:chExt cx="0" cy="0"/>
        </a:xfrm>
      </p:grpSpPr>
      <p:sp>
        <p:nvSpPr>
          <p:cNvPr id="350" name="Google Shape;350;g274b379f556_0_13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¿A quién debemos bautizar?</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La Iglesia Católica: A todos, no importando su edad.</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La Iglesia Luterana: A todos, no importando su edad.</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Muchas Iglesias Protestantes: Solo a creyentes en Jesús que han llegado a cierta edad.</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298450" algn="l" rtl="0">
              <a:spcBef>
                <a:spcPts val="1000"/>
              </a:spcBef>
              <a:spcAft>
                <a:spcPts val="100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Resumen</a:t>
            </a:r>
            <a:r>
              <a:rPr lang="en-US">
                <a:solidFill>
                  <a:schemeClr val="dk1"/>
                </a:solidFill>
                <a:latin typeface="Calibri" panose="020F0502020204030204"/>
                <a:ea typeface="Calibri" panose="020F0502020204030204"/>
                <a:cs typeface="Calibri" panose="020F0502020204030204"/>
                <a:sym typeface="Calibri" panose="020F0502020204030204"/>
              </a:rPr>
              <a:t>: En las próximas clases, terminaremos con una diapositiva de revisión como esta que nuevamente enfatiza claramente la diferencia entre lo que enseñan las iglesias. Tenga en cuenta que muchas iglesias protestantes, pero no todas, se suscriben a lo que se muestra en esta diapositiva.</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51" name="Google Shape;351;g274b379f556_0_13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56" name="Shape 356"/>
        <p:cNvGrpSpPr/>
        <p:nvPr/>
      </p:nvGrpSpPr>
      <p:grpSpPr>
        <a:xfrm>
          <a:off x="0" y="0"/>
          <a:ext cx="0" cy="0"/>
          <a:chOff x="0" y="0"/>
          <a:chExt cx="0" cy="0"/>
        </a:xfrm>
      </p:grpSpPr>
      <p:sp>
        <p:nvSpPr>
          <p:cNvPr id="357" name="Google Shape;357;p3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Conclusión</a:t>
            </a:r>
            <a:r>
              <a:rPr lang="en-US">
                <a:solidFill>
                  <a:schemeClr val="dk1"/>
                </a:solidFill>
                <a:latin typeface="Calibri" panose="020F0502020204030204"/>
                <a:ea typeface="Calibri" panose="020F0502020204030204"/>
                <a:cs typeface="Calibri" panose="020F0502020204030204"/>
                <a:sym typeface="Calibri" panose="020F0502020204030204"/>
              </a:rPr>
              <a:t>:</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298450" algn="l" rtl="0">
              <a:lnSpc>
                <a:spcPct val="100000"/>
              </a:lnSpc>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Repasar los objetivos de la lección.</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58" name="Google Shape;358;p30: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366" name="Shape 366"/>
        <p:cNvGrpSpPr/>
        <p:nvPr/>
      </p:nvGrpSpPr>
      <p:grpSpPr>
        <a:xfrm>
          <a:off x="0" y="0"/>
          <a:ext cx="0" cy="0"/>
          <a:chOff x="0" y="0"/>
          <a:chExt cx="0" cy="0"/>
        </a:xfrm>
      </p:grpSpPr>
      <p:sp>
        <p:nvSpPr>
          <p:cNvPr id="367" name="Google Shape;367;g2adf2547317_0_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lnSpc>
                <a:spcPct val="100000"/>
              </a:lnSpc>
              <a:spcBef>
                <a:spcPts val="0"/>
              </a:spcBef>
              <a:spcAft>
                <a:spcPts val="1000"/>
              </a:spcAft>
              <a:buClr>
                <a:schemeClr val="dk1"/>
              </a:buClr>
              <a:buSzPts val="1100"/>
              <a:buFont typeface="Calibri" panose="020F0502020204030204"/>
              <a:buAutoNum type="arabicPeriod" startAt="2"/>
            </a:pPr>
            <a:r>
              <a:rPr lang="en-US">
                <a:solidFill>
                  <a:schemeClr val="dk1"/>
                </a:solidFill>
                <a:latin typeface="Calibri" panose="020F0502020204030204"/>
                <a:ea typeface="Calibri" panose="020F0502020204030204"/>
                <a:cs typeface="Calibri" panose="020F0502020204030204"/>
                <a:sym typeface="Calibri" panose="020F0502020204030204"/>
              </a:rPr>
              <a:t>Oración de clausura</a:t>
            </a:r>
            <a:endParaRPr lang="en-US">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68" name="Google Shape;368;g2adf2547317_0_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374" name="Shape 374"/>
        <p:cNvGrpSpPr/>
        <p:nvPr/>
      </p:nvGrpSpPr>
      <p:grpSpPr>
        <a:xfrm>
          <a:off x="0" y="0"/>
          <a:ext cx="0" cy="0"/>
          <a:chOff x="0" y="0"/>
          <a:chExt cx="0" cy="0"/>
        </a:xfrm>
      </p:grpSpPr>
      <p:sp>
        <p:nvSpPr>
          <p:cNvPr id="375" name="Google Shape;375;g2adf2547317_0_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panose="020F0502020204030204"/>
              <a:buAutoNum type="arabicPeriod" startAt="3"/>
            </a:pPr>
            <a:r>
              <a:rPr lang="en-US">
                <a:solidFill>
                  <a:schemeClr val="dk1"/>
                </a:solidFill>
                <a:latin typeface="Calibri" panose="020F0502020204030204"/>
                <a:ea typeface="Calibri" panose="020F0502020204030204"/>
                <a:cs typeface="Calibri" panose="020F0502020204030204"/>
                <a:sym typeface="Calibri" panose="020F0502020204030204"/>
              </a:rPr>
              <a:t>Despedida </a:t>
            </a:r>
            <a:endParaRPr lang="en-US">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76" name="Google Shape;376;g2adf2547317_0_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382" name="Shape 382"/>
        <p:cNvGrpSpPr/>
        <p:nvPr/>
      </p:nvGrpSpPr>
      <p:grpSpPr>
        <a:xfrm>
          <a:off x="0" y="0"/>
          <a:ext cx="0" cy="0"/>
          <a:chOff x="0" y="0"/>
          <a:chExt cx="0" cy="0"/>
        </a:xfrm>
      </p:grpSpPr>
      <p:sp>
        <p:nvSpPr>
          <p:cNvPr id="383" name="Google Shape;383;g2ac1ba269cb_0_4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spcBef>
                <a:spcPts val="0"/>
              </a:spcBef>
              <a:spcAft>
                <a:spcPts val="0"/>
              </a:spcAft>
              <a:buClr>
                <a:schemeClr val="dk1"/>
              </a:buClr>
              <a:buSzPts val="1100"/>
              <a:buFont typeface="Arial" panose="020B0604020202020204"/>
              <a:buNone/>
            </a:pPr>
            <a:r>
              <a:rPr lang="en-US" b="1" u="sng">
                <a:solidFill>
                  <a:schemeClr val="dk1"/>
                </a:solidFill>
                <a:latin typeface="Calibri" panose="020F0502020204030204"/>
                <a:ea typeface="Calibri" panose="020F0502020204030204"/>
                <a:cs typeface="Calibri" panose="020F0502020204030204"/>
                <a:sym typeface="Calibri" panose="020F0502020204030204"/>
              </a:rPr>
              <a:t>Información adicional para el maestro: Temas que pueden surgir durante la clase</a:t>
            </a:r>
            <a:endParaRPr b="1" u="sng">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spcBef>
                <a:spcPts val="6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“Bautizo en agua” versus “bautismo en espíritu” en las iglesias pentecostales</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¿Es válido un bautismo católico?</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lvl="0"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Posible pregunta de discusión: Hay muchos que fueron bautizados como bebés que ya no creen en Jesús. ¿Significa eso que es mejor esperar a que sean mayores para bautizarlos? Permita que los estudiantes discutan. Luego agregue lo siguiente:</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La Biblia indica que el bautismo es poderoso para crear fe y dar perdón y vida nueva (1 Pedro 3:21, Juan 3:3-6, Hechos 2:38-39).</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Sin embargo, la fe que nace en el bautismo necesita ser alimentada.</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"Busquen, como los niños recién nacidos, la leche espiritual no adulterada, para que por medio de ella crezcan y sean salvos, si es que han probado ya la bondad del Señor. " (1 Pedro 2:2)</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Ustedes, los padres, no exasperen a sus hijos, sino edúquenlos en la disciplina y la instrucción del Señor. (Ef. 6:4)</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100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Si la fe no se alimenta y nutre con la pura verdad de la Palabra de Dios, se puede perder. Desafortunadamente esto les sucede a muchos. Pero en lugar de ser una prueba de que debemos esperar con el bautismo, muestra la importancia de bautizar a nuestros hijos temprano y, a medida que crecen, exponerlos a la Palabra de Dios tanto como podamos.</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98450" algn="l" rtl="0">
              <a:spcBef>
                <a:spcPts val="1000"/>
              </a:spcBef>
              <a:spcAft>
                <a:spcPts val="100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El profesor podría considerar adecuado compartir su propio ejemplo (si fue bautizado cuando era un bebé) como prueba de que el bautismo infantil sí funciona.</a:t>
            </a:r>
            <a:endParaRPr b="1"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84" name="Google Shape;384;g2ac1ba269cb_0_4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6" name="Shape 106"/>
        <p:cNvGrpSpPr/>
        <p:nvPr/>
      </p:nvGrpSpPr>
      <p:grpSpPr>
        <a:xfrm>
          <a:off x="0" y="0"/>
          <a:ext cx="0" cy="0"/>
          <a:chOff x="0" y="0"/>
          <a:chExt cx="0" cy="0"/>
        </a:xfrm>
      </p:grpSpPr>
      <p:sp>
        <p:nvSpPr>
          <p:cNvPr id="107" name="Google Shape;107;p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100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Presentarse </a:t>
            </a:r>
            <a:r>
              <a:rPr lang="en-US">
                <a:solidFill>
                  <a:schemeClr val="dk1"/>
                </a:solidFill>
                <a:latin typeface="Calibri" panose="020F0502020204030204"/>
                <a:ea typeface="Calibri" panose="020F0502020204030204"/>
                <a:cs typeface="Calibri" panose="020F0502020204030204"/>
                <a:sym typeface="Calibri" panose="020F0502020204030204"/>
              </a:rPr>
              <a:t>(5 minutos o más) - </a:t>
            </a:r>
            <a:r>
              <a:rPr lang="en-US" i="1">
                <a:solidFill>
                  <a:schemeClr val="dk1"/>
                </a:solidFill>
                <a:latin typeface="Calibri" panose="020F0502020204030204"/>
                <a:ea typeface="Calibri" panose="020F0502020204030204"/>
                <a:cs typeface="Calibri" panose="020F0502020204030204"/>
                <a:sym typeface="Calibri" panose="020F0502020204030204"/>
              </a:rPr>
              <a:t>Estas presentaciones pueden llevar más tiempo ya que es la primera clase. Preséntese y dé algunos de sus antecedentes. Dependiendo de la cantidad de alumnos en la sesión, puede pedir que se presenten ellos, dándoles la oportunidad de decir de donde son y cuánto tiempo han estado en la </a:t>
            </a:r>
            <a:r>
              <a:rPr lang="es-CO" altLang="en-US" i="1">
                <a:solidFill>
                  <a:schemeClr val="dk1"/>
                </a:solidFill>
                <a:latin typeface="Calibri" panose="020F0502020204030204"/>
                <a:ea typeface="Calibri" panose="020F0502020204030204"/>
                <a:cs typeface="Calibri" panose="020F0502020204030204"/>
                <a:sym typeface="Calibri" panose="020F0502020204030204"/>
              </a:rPr>
              <a:t>A</a:t>
            </a:r>
            <a:r>
              <a:rPr lang="en-US" i="1">
                <a:solidFill>
                  <a:schemeClr val="dk1"/>
                </a:solidFill>
                <a:latin typeface="Calibri" panose="020F0502020204030204"/>
                <a:ea typeface="Calibri" panose="020F0502020204030204"/>
                <a:cs typeface="Calibri" panose="020F0502020204030204"/>
                <a:sym typeface="Calibri" panose="020F0502020204030204"/>
              </a:rPr>
              <a:t>cademia.</a:t>
            </a:r>
            <a:endParaRPr lang="en-US" i="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8" name="Google Shape;108;p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4" name="Shape 114"/>
        <p:cNvGrpSpPr/>
        <p:nvPr/>
      </p:nvGrpSpPr>
      <p:grpSpPr>
        <a:xfrm>
          <a:off x="0" y="0"/>
          <a:ext cx="0" cy="0"/>
          <a:chOff x="0" y="0"/>
          <a:chExt cx="0" cy="0"/>
        </a:xfrm>
      </p:grpSpPr>
      <p:sp>
        <p:nvSpPr>
          <p:cNvPr id="115" name="Google Shape;115;p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Oración: </a:t>
            </a:r>
            <a:r>
              <a:rPr lang="en-US">
                <a:solidFill>
                  <a:schemeClr val="dk1"/>
                </a:solidFill>
                <a:latin typeface="Calibri" panose="020F0502020204030204"/>
                <a:ea typeface="Calibri" panose="020F0502020204030204"/>
                <a:cs typeface="Calibri" panose="020F0502020204030204"/>
                <a:sym typeface="Calibri" panose="020F0502020204030204"/>
              </a:rPr>
              <a:t>Padre Celestial, te damos gracias por las bendiciones que nos das en las aguas del bautismo. Abre nuestros corazones a tu verdad mientras estudiamos tu Palabra hoy. Ayúdanos a apreciar este lavado de renacimiento y renovación a través del Espíritu Santo por el cual nos vestiste con Cristo, nos limpiaste del pecado y nos adoptaste en tu familia. Amén. (1 minuto)</a:t>
            </a:r>
            <a:endParaRPr>
              <a:solidFill>
                <a:schemeClr val="dk1"/>
              </a:solidFill>
              <a:latin typeface="Calibri" panose="020F0502020204030204"/>
              <a:ea typeface="Calibri" panose="020F0502020204030204"/>
              <a:cs typeface="Calibri" panose="020F0502020204030204"/>
              <a:sym typeface="Calibri" panose="020F0502020204030204"/>
            </a:endParaRPr>
          </a:p>
          <a:p>
            <a:pPr marL="228600" marR="171450" lvl="0" indent="0" algn="l" rtl="0">
              <a:spcBef>
                <a:spcPts val="1000"/>
              </a:spcBef>
              <a:spcAft>
                <a:spcPts val="100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Introducción a la lección:</a:t>
            </a:r>
            <a:r>
              <a:rPr lang="en-US">
                <a:solidFill>
                  <a:schemeClr val="dk1"/>
                </a:solidFill>
                <a:latin typeface="Calibri" panose="020F0502020204030204"/>
                <a:ea typeface="Calibri" panose="020F0502020204030204"/>
                <a:cs typeface="Calibri" panose="020F0502020204030204"/>
                <a:sym typeface="Calibri" panose="020F0502020204030204"/>
              </a:rPr>
              <a:t> Explique el propósito del curso – queremos ayudar a los estudiantes a formar una identidad espiritual basada en la Palabra de Dios. Puede explicar también la importancia de hacer las tareas, mostrando respeto y etiqueta para con el maestro y otros estudiantes en la clase y en el grupo de WhatsApp. También podría explicar que, como lo hemos hecho en las últimas dos clases, comenzaremos con un estudio bíblico de la doctrina que estamos discutiendo antes de mostrar lo que enseñan las diferentes iglesias al respecto y repasar el video instructivo. (1 minuto)</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6" name="Google Shape;116;p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2" name="Shape 122"/>
        <p:cNvGrpSpPr/>
        <p:nvPr/>
      </p:nvGrpSpPr>
      <p:grpSpPr>
        <a:xfrm>
          <a:off x="0" y="0"/>
          <a:ext cx="0" cy="0"/>
          <a:chOff x="0" y="0"/>
          <a:chExt cx="0" cy="0"/>
        </a:xfrm>
      </p:grpSpPr>
      <p:sp>
        <p:nvSpPr>
          <p:cNvPr id="123" name="Google Shape;123;p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Objetivos de la Lección</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lnSpc>
                <a:spcPct val="115000"/>
              </a:lnSpc>
              <a:spcBef>
                <a:spcPts val="100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Examinar la evidencia bíblica que el bautismo es algo que Dios hace para con nosotros. </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lnSpc>
                <a:spcPct val="115000"/>
              </a:lnSpc>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Comparar lo que las iglesias dicen sobre el bautismo.</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lnSpc>
                <a:spcPct val="115000"/>
              </a:lnSpc>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Hacer una lista de los puntos bíblicos para bautizar a los bebés.</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24" name="Google Shape;124;p5: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2" name="Shape 142"/>
        <p:cNvGrpSpPr/>
        <p:nvPr/>
      </p:nvGrpSpPr>
      <p:grpSpPr>
        <a:xfrm>
          <a:off x="0" y="0"/>
          <a:ext cx="0" cy="0"/>
          <a:chOff x="0" y="0"/>
          <a:chExt cx="0" cy="0"/>
        </a:xfrm>
      </p:grpSpPr>
      <p:sp>
        <p:nvSpPr>
          <p:cNvPr id="143" name="Google Shape;143;g2e314509b4d_0_8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Estudio bíblico: El Bautismo </a:t>
            </a:r>
            <a:r>
              <a:rPr lang="en-US">
                <a:solidFill>
                  <a:schemeClr val="dk1"/>
                </a:solidFill>
                <a:latin typeface="Calibri" panose="020F0502020204030204"/>
                <a:ea typeface="Calibri" panose="020F0502020204030204"/>
                <a:cs typeface="Calibri" panose="020F0502020204030204"/>
                <a:sym typeface="Calibri" panose="020F0502020204030204"/>
              </a:rPr>
              <a:t>¿Qué hace? Los videos enseñaron que hay dos categorías en las que se pueden agrupar las diferentes enseñanzas sobre el bautismo en las iglesias. </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1000"/>
              </a:spcBef>
              <a:spcAft>
                <a:spcPts val="60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4" name="Google Shape;144;g2e314509b4d_0_8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1" name="Shape 151"/>
        <p:cNvGrpSpPr/>
        <p:nvPr/>
      </p:nvGrpSpPr>
      <p:grpSpPr>
        <a:xfrm>
          <a:off x="0" y="0"/>
          <a:ext cx="0" cy="0"/>
          <a:chOff x="0" y="0"/>
          <a:chExt cx="0" cy="0"/>
        </a:xfrm>
      </p:grpSpPr>
      <p:sp>
        <p:nvSpPr>
          <p:cNvPr id="152" name="Google Shape;152;p2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¿Cuáles son? </a:t>
            </a:r>
            <a:r>
              <a:rPr lang="en-US" i="1">
                <a:solidFill>
                  <a:schemeClr val="dk1"/>
                </a:solidFill>
                <a:latin typeface="Calibri" panose="020F0502020204030204"/>
                <a:ea typeface="Calibri" panose="020F0502020204030204"/>
                <a:cs typeface="Calibri" panose="020F0502020204030204"/>
                <a:sym typeface="Calibri" panose="020F0502020204030204"/>
              </a:rPr>
              <a:t>Esta fue una pregunta de tarea: deje que los estudiantes respondan. </a:t>
            </a:r>
            <a:endParaRPr i="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100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Las dos categorías principales son: "El bautismo es algo que Dios hace por nosotros" y "El bautismo es algo que hacemos para Dios". El video usó una flecha que apunta hacia abajo y una flecha que apunta hacia arriba para ilustrar este punto. Esa categorización está un poco simplificada, pero llega al corazón del asunto: ¿qué sucede exactamente en el bautismo? Aunque diferentes iglesias tienen diferentes respuestas a esa pregunta, como en clases anteriores, queremos comenzar por ver cómo la Biblia responde esa pregunta.</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3" name="Google Shape;153;p28: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9" name="Shape 159"/>
        <p:cNvGrpSpPr/>
        <p:nvPr/>
      </p:nvGrpSpPr>
      <p:grpSpPr>
        <a:xfrm>
          <a:off x="0" y="0"/>
          <a:ext cx="0" cy="0"/>
          <a:chOff x="0" y="0"/>
          <a:chExt cx="0" cy="0"/>
        </a:xfrm>
      </p:grpSpPr>
      <p:sp>
        <p:nvSpPr>
          <p:cNvPr id="160" name="Google Shape;160;g274b379f556_0_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100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Según la Biblia, ¿qué hace el bautismo?</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1" name="Google Shape;161;g274b379f556_0_8: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1" name="Shape 11"/>
        <p:cNvGrpSpPr/>
        <p:nvPr/>
      </p:nvGrpSpPr>
      <p:grpSpPr>
        <a:xfrm>
          <a:off x="0" y="0"/>
          <a:ext cx="0" cy="0"/>
          <a:chOff x="0" y="0"/>
          <a:chExt cx="0" cy="0"/>
        </a:xfrm>
      </p:grpSpPr>
      <p:sp>
        <p:nvSpPr>
          <p:cNvPr id="12" name="Google Shape;12;p3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4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4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4" name="Google Shape;24;p37"/>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39"/>
          <p:cNvSpPr txBox="1"/>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39"/>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40"/>
          <p:cNvSpPr txBox="1"/>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40"/>
          <p:cNvSpPr txBox="1"/>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40"/>
          <p:cNvSpPr txBox="1"/>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40"/>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42"/>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type="pic" idx="2"/>
          </p:nvPr>
        </p:nvSpPr>
        <p:spPr>
          <a:xfrm>
            <a:off x="5183188" y="987425"/>
            <a:ext cx="6172200" cy="4873625"/>
          </a:xfrm>
          <a:prstGeom prst="rect">
            <a:avLst/>
          </a:prstGeom>
          <a:noFill/>
          <a:ln>
            <a:noFill/>
          </a:ln>
        </p:spPr>
      </p:sp>
      <p:sp>
        <p:nvSpPr>
          <p:cNvPr id="64" name="Google Shape;64;p43"/>
          <p:cNvSpPr txBox="1"/>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43"/>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7" name="Google Shape;7;p34"/>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3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3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3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7.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86" name="Google Shape;86;p1"/>
          <p:cNvPicPr preferRelativeResize="0"/>
          <p:nvPr/>
        </p:nvPicPr>
        <p:blipFill rotWithShape="1">
          <a:blip r:embed="rId1"/>
          <a:srcRect l="17157" t="8248" r="29534" b="8248"/>
          <a:stretch>
            <a:fillRect/>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2"/>
          <a:srcRect/>
          <a:stretch>
            <a:fill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70" name="Shape 170"/>
        <p:cNvGrpSpPr/>
        <p:nvPr/>
      </p:nvGrpSpPr>
      <p:grpSpPr>
        <a:xfrm>
          <a:off x="0" y="0"/>
          <a:ext cx="0" cy="0"/>
          <a:chOff x="0" y="0"/>
          <a:chExt cx="0" cy="0"/>
        </a:xfrm>
      </p:grpSpPr>
      <p:sp>
        <p:nvSpPr>
          <p:cNvPr id="171" name="Google Shape;171;g2e314509b4d_0_186"/>
          <p:cNvSpPr txBox="1"/>
          <p:nvPr/>
        </p:nvSpPr>
        <p:spPr>
          <a:xfrm>
            <a:off x="3602250" y="1187450"/>
            <a:ext cx="7772400" cy="474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Pedro les dijo: Arrepentíos, y bautícese cada uno de vosotros en el nombre de Jesucristo para perdón de los pecados; </a:t>
            </a:r>
            <a:endParaRPr sz="330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6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y recibiréis el don del Espíritu Santo. Porque para vosotros es la promesa, y para vuestros hijos, y para todos los que están lejos; para cuantos el Señor nuestro Dios llamare.</a:t>
            </a:r>
            <a:endParaRPr sz="1200" b="0" i="1"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1000" b="0" i="1"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Hechos 2:38-39</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172" name="Google Shape;172;g2e314509b4d_0_18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3" name="Google Shape;173;g2e314509b4d_0_186"/>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74" name="Google Shape;174;g2e314509b4d_0_186"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78" name="Shape 178"/>
        <p:cNvGrpSpPr/>
        <p:nvPr/>
      </p:nvGrpSpPr>
      <p:grpSpPr>
        <a:xfrm>
          <a:off x="0" y="0"/>
          <a:ext cx="0" cy="0"/>
          <a:chOff x="0" y="0"/>
          <a:chExt cx="0" cy="0"/>
        </a:xfrm>
      </p:grpSpPr>
      <p:sp>
        <p:nvSpPr>
          <p:cNvPr id="179" name="Google Shape;179;g2e314509b4d_0_196"/>
          <p:cNvSpPr txBox="1"/>
          <p:nvPr/>
        </p:nvSpPr>
        <p:spPr>
          <a:xfrm>
            <a:off x="3602250" y="1873250"/>
            <a:ext cx="8107200" cy="324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El bautismo que corresponde a esto ahora nos salva (no quitando las inmundicias de la carne, sino como la aspiración de una buena conciencia hacia Dios) por la resurrección de Jesucristo. </a:t>
            </a:r>
            <a:endParaRPr sz="11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1200" b="0" i="1"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1 Pedro 3:21</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180" name="Google Shape;180;g2e314509b4d_0_19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81" name="Google Shape;181;g2e314509b4d_0_196"/>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82" name="Google Shape;182;g2e314509b4d_0_196"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86" name="Shape 186"/>
        <p:cNvGrpSpPr/>
        <p:nvPr/>
      </p:nvGrpSpPr>
      <p:grpSpPr>
        <a:xfrm>
          <a:off x="0" y="0"/>
          <a:ext cx="0" cy="0"/>
          <a:chOff x="0" y="0"/>
          <a:chExt cx="0" cy="0"/>
        </a:xfrm>
      </p:grpSpPr>
      <p:sp>
        <p:nvSpPr>
          <p:cNvPr id="187" name="Google Shape;187;g2e2c3ad1a56_0_2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88" name="Google Shape;188;g2e2c3ad1a56_0_25"/>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89" name="Google Shape;189;g2e2c3ad1a56_0_25"/>
          <p:cNvSpPr txBox="1"/>
          <p:nvPr/>
        </p:nvSpPr>
        <p:spPr>
          <a:xfrm>
            <a:off x="3875725" y="2499963"/>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¿Cómo puede salvarnos el bautismo?</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190" name="Google Shape;190;g2e2c3ad1a56_0_25"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94" name="Shape 194"/>
        <p:cNvGrpSpPr/>
        <p:nvPr/>
      </p:nvGrpSpPr>
      <p:grpSpPr>
        <a:xfrm>
          <a:off x="0" y="0"/>
          <a:ext cx="0" cy="0"/>
          <a:chOff x="0" y="0"/>
          <a:chExt cx="0" cy="0"/>
        </a:xfrm>
      </p:grpSpPr>
      <p:sp>
        <p:nvSpPr>
          <p:cNvPr id="195" name="Google Shape;195;g2e314509b4d_0_2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96" name="Google Shape;196;g2e314509b4d_0_213"/>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97" name="Google Shape;197;g2e314509b4d_0_213"/>
          <p:cNvSpPr txBox="1"/>
          <p:nvPr/>
        </p:nvSpPr>
        <p:spPr>
          <a:xfrm>
            <a:off x="3875725" y="2775550"/>
            <a:ext cx="8023800" cy="9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5500" b="0" i="0" u="none" strike="noStrike" cap="none">
                <a:solidFill>
                  <a:srgbClr val="009444"/>
                </a:solidFill>
                <a:latin typeface="Lato" panose="020F0502020204030203"/>
                <a:ea typeface="Lato" panose="020F0502020204030203"/>
                <a:cs typeface="Lato" panose="020F0502020204030203"/>
                <a:sym typeface="Lato" panose="020F0502020204030203"/>
              </a:rPr>
              <a:t>¿Preguntas?</a:t>
            </a:r>
            <a:endParaRPr sz="55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pic>
        <p:nvPicPr>
          <p:cNvPr id="198" name="Google Shape;198;g2e314509b4d_0_213"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02" name="Shape 202"/>
        <p:cNvGrpSpPr/>
        <p:nvPr/>
      </p:nvGrpSpPr>
      <p:grpSpPr>
        <a:xfrm>
          <a:off x="0" y="0"/>
          <a:ext cx="0" cy="0"/>
          <a:chOff x="0" y="0"/>
          <a:chExt cx="0" cy="0"/>
        </a:xfrm>
      </p:grpSpPr>
      <p:sp>
        <p:nvSpPr>
          <p:cNvPr id="203" name="Google Shape;203;g2e314509b4d_0_220"/>
          <p:cNvSpPr txBox="1"/>
          <p:nvPr/>
        </p:nvSpPr>
        <p:spPr>
          <a:xfrm>
            <a:off x="2666721" y="92694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Las Iglesias Protestantes</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04" name="Google Shape;204;g2e314509b4d_0_220"/>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05" name="Google Shape;205;g2e314509b4d_0_22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6" name="Google Shape;206;g2e314509b4d_0_220"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07" name="Google Shape;207;g2e314509b4d_0_220"/>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08" name="Google Shape;208;g2e314509b4d_0_220"/>
          <p:cNvSpPr txBox="1"/>
          <p:nvPr/>
        </p:nvSpPr>
        <p:spPr>
          <a:xfrm>
            <a:off x="2209525" y="2108775"/>
            <a:ext cx="9828000" cy="44073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"El bautismo… Es un acto de obediencia que simboliza la fe del creyente en un Salvador crucificado, sepultado y resucitado, la muerte del creyente al pecado, la sepultura de la antigua vida, y la resurrección para andar en novedad de vida en Cristo Jesús. " </a:t>
            </a:r>
            <a:endParaRPr sz="3400" b="0" i="0" u="none" strike="noStrike" cap="none">
              <a:solidFill>
                <a:schemeClr val="dk1"/>
              </a:solidFill>
              <a:latin typeface="Lato" panose="020F0502020204030203"/>
              <a:ea typeface="Lato" panose="020F0502020204030203"/>
              <a:cs typeface="Lato" panose="020F0502020204030203"/>
              <a:sym typeface="Lato" panose="020F0502020204030203"/>
            </a:endParaRPr>
          </a:p>
          <a:p>
            <a:pPr marL="457200" marR="0" lvl="0" indent="-444500" algn="l" rtl="0">
              <a:lnSpc>
                <a:spcPct val="100000"/>
              </a:lnSpc>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El bautismo  es más algo que hacemos por Dios; simplemente simboliza bendiciones espirituales</a:t>
            </a:r>
            <a:endParaRPr sz="34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09" name="Google Shape;209;g2e314509b4d_0_220"/>
          <p:cNvPicPr preferRelativeResize="0"/>
          <p:nvPr/>
        </p:nvPicPr>
        <p:blipFill rotWithShape="1">
          <a:blip r:embed="rId2"/>
          <a:srcRect/>
          <a:stretch>
            <a:fillRect/>
          </a:stretch>
        </p:blipFill>
        <p:spPr>
          <a:xfrm>
            <a:off x="-167225" y="366125"/>
            <a:ext cx="3032651" cy="30326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13" name="Shape 213"/>
        <p:cNvGrpSpPr/>
        <p:nvPr/>
      </p:nvGrpSpPr>
      <p:grpSpPr>
        <a:xfrm>
          <a:off x="0" y="0"/>
          <a:ext cx="0" cy="0"/>
          <a:chOff x="0" y="0"/>
          <a:chExt cx="0" cy="0"/>
        </a:xfrm>
      </p:grpSpPr>
      <p:sp>
        <p:nvSpPr>
          <p:cNvPr id="214" name="Google Shape;214;g2e314509b4d_0_241"/>
          <p:cNvSpPr txBox="1"/>
          <p:nvPr/>
        </p:nvSpPr>
        <p:spPr>
          <a:xfrm>
            <a:off x="2666721" y="69834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La Iglesia Luterana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15" name="Google Shape;215;g2e314509b4d_0_241"/>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6" name="Google Shape;216;g2e314509b4d_0_24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17" name="Google Shape;217;g2e314509b4d_0_241"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18" name="Google Shape;218;g2e314509b4d_0_24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19" name="Google Shape;219;g2e314509b4d_0_241"/>
          <p:cNvSpPr txBox="1"/>
          <p:nvPr/>
        </p:nvSpPr>
        <p:spPr>
          <a:xfrm>
            <a:off x="2209525" y="2108775"/>
            <a:ext cx="9422400" cy="37557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"Creemos que también por medio del Bautismo el Espíritu Santo aplica el Evangelio al hombre pecaminoso, regenerándolo (Tito 3:5) y limpiándolo de toda iniquidad (Hechos 2:38). El Señor señala la bendición del Bautismo cuando promete: "El que creyere y fuere bautizado, será salvo" (Marcos 16:16). "</a:t>
            </a:r>
            <a:endParaRPr sz="34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20" name="Google Shape;220;g2e314509b4d_0_241"/>
          <p:cNvPicPr preferRelativeResize="0"/>
          <p:nvPr/>
        </p:nvPicPr>
        <p:blipFill rotWithShape="1">
          <a:blip r:embed="rId2"/>
          <a:srcRect/>
          <a:stretch>
            <a:fillRect/>
          </a:stretch>
        </p:blipFill>
        <p:spPr>
          <a:xfrm>
            <a:off x="-167225" y="366125"/>
            <a:ext cx="3032651" cy="3032651"/>
          </a:xfrm>
          <a:prstGeom prst="rect">
            <a:avLst/>
          </a:prstGeom>
          <a:noFill/>
          <a:ln>
            <a:noFill/>
          </a:ln>
        </p:spPr>
      </p:pic>
      <p:sp>
        <p:nvSpPr>
          <p:cNvPr id="221" name="Google Shape;221;g2e314509b4d_0_241"/>
          <p:cNvSpPr txBox="1"/>
          <p:nvPr/>
        </p:nvSpPr>
        <p:spPr>
          <a:xfrm>
            <a:off x="2666725" y="1400775"/>
            <a:ext cx="3898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0"/>
              </a:spcAft>
              <a:buClr>
                <a:srgbClr val="000000"/>
              </a:buClr>
              <a:buSzPts val="2400"/>
              <a:buFont typeface="Arial" panose="020B0604020202020204"/>
              <a:buNone/>
            </a:pPr>
            <a:r>
              <a:rPr lang="en-US" sz="2400" b="0" i="1" u="none" strike="noStrike" cap="none">
                <a:solidFill>
                  <a:schemeClr val="dk1"/>
                </a:solidFill>
                <a:latin typeface="Lato" panose="020F0502020204030203"/>
                <a:ea typeface="Lato" panose="020F0502020204030203"/>
                <a:cs typeface="Lato" panose="020F0502020204030203"/>
                <a:sym typeface="Lato" panose="020F0502020204030203"/>
              </a:rPr>
              <a:t>(Academia Cristo)</a:t>
            </a:r>
            <a:endParaRPr sz="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25" name="Shape 225"/>
        <p:cNvGrpSpPr/>
        <p:nvPr/>
      </p:nvGrpSpPr>
      <p:grpSpPr>
        <a:xfrm>
          <a:off x="0" y="0"/>
          <a:ext cx="0" cy="0"/>
          <a:chOff x="0" y="0"/>
          <a:chExt cx="0" cy="0"/>
        </a:xfrm>
      </p:grpSpPr>
      <p:sp>
        <p:nvSpPr>
          <p:cNvPr id="226" name="Google Shape;226;g2e314509b4d_0_25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27" name="Google Shape;227;g2e314509b4d_0_254"/>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28" name="Google Shape;228;g2e314509b4d_0_254"/>
          <p:cNvSpPr txBox="1"/>
          <p:nvPr/>
        </p:nvSpPr>
        <p:spPr>
          <a:xfrm>
            <a:off x="3875725" y="269935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¿Qué declaración describe mejor lo que dice la Biblia?</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29" name="Google Shape;229;g2e314509b4d_0_254"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33" name="Shape 233"/>
        <p:cNvGrpSpPr/>
        <p:nvPr/>
      </p:nvGrpSpPr>
      <p:grpSpPr>
        <a:xfrm>
          <a:off x="0" y="0"/>
          <a:ext cx="0" cy="0"/>
          <a:chOff x="0" y="0"/>
          <a:chExt cx="0" cy="0"/>
        </a:xfrm>
      </p:grpSpPr>
      <p:sp>
        <p:nvSpPr>
          <p:cNvPr id="234" name="Google Shape;234;g2e3161d02d0_0_26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5" name="Google Shape;235;g2e3161d02d0_0_260"/>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36" name="Google Shape;236;g2e3161d02d0_0_260"/>
          <p:cNvSpPr txBox="1"/>
          <p:nvPr/>
        </p:nvSpPr>
        <p:spPr>
          <a:xfrm>
            <a:off x="3875725" y="2851750"/>
            <a:ext cx="80238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¿Para quién es el bautismo?</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37" name="Google Shape;237;g2e3161d02d0_0_260"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41" name="Shape 241"/>
        <p:cNvGrpSpPr/>
        <p:nvPr/>
      </p:nvGrpSpPr>
      <p:grpSpPr>
        <a:xfrm>
          <a:off x="0" y="0"/>
          <a:ext cx="0" cy="0"/>
          <a:chOff x="0" y="0"/>
          <a:chExt cx="0" cy="0"/>
        </a:xfrm>
      </p:grpSpPr>
      <p:sp>
        <p:nvSpPr>
          <p:cNvPr id="242" name="Google Shape;242;g274b379f556_0_31"/>
          <p:cNvSpPr txBox="1"/>
          <p:nvPr/>
        </p:nvSpPr>
        <p:spPr>
          <a:xfrm>
            <a:off x="3602250" y="1873250"/>
            <a:ext cx="8107200" cy="324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Por tanto, id, y haced discípulos a todas las naciones, bautizándolos en el nombre del Padre, y del Hijo, y del Espíritu Santo; enseñándoles que guarden todas las cosas que os he mandado.</a:t>
            </a:r>
            <a:endParaRPr sz="330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1200" b="0" i="1"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Mateo 28:19-20</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243" name="Google Shape;243;g274b379f556_0_3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44" name="Google Shape;244;g274b379f556_0_31"/>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45" name="Google Shape;245;g274b379f556_0_31"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49" name="Shape 249"/>
        <p:cNvGrpSpPr/>
        <p:nvPr/>
      </p:nvGrpSpPr>
      <p:grpSpPr>
        <a:xfrm>
          <a:off x="0" y="0"/>
          <a:ext cx="0" cy="0"/>
          <a:chOff x="0" y="0"/>
          <a:chExt cx="0" cy="0"/>
        </a:xfrm>
      </p:grpSpPr>
      <p:sp>
        <p:nvSpPr>
          <p:cNvPr id="250" name="Google Shape;250;g274b379f556_0_39"/>
          <p:cNvSpPr txBox="1"/>
          <p:nvPr/>
        </p:nvSpPr>
        <p:spPr>
          <a:xfrm>
            <a:off x="3602250" y="1043250"/>
            <a:ext cx="8107200" cy="4771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Pedro les dijo: Arrepentíos, y bautícese cada uno de vosotros en el nombre de Jesucristo para perdón de los pecados; y recibiréis el don del Espíritu Santo. Porque para vosotros es la promesa, y para vuestros hijos, y para todos los que están lejos; para cuantos el Señor nuestro Dios llamare.</a:t>
            </a:r>
            <a:endParaRPr sz="330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1200" b="0" i="1"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Hechos 2:38-39</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251" name="Google Shape;251;g274b379f556_0_3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52" name="Google Shape;252;g274b379f556_0_39"/>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53" name="Google Shape;253;g274b379f556_0_39"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94" name="Shape 94"/>
        <p:cNvGrpSpPr/>
        <p:nvPr/>
      </p:nvGrpSpPr>
      <p:grpSpPr>
        <a:xfrm>
          <a:off x="0" y="0"/>
          <a:ext cx="0" cy="0"/>
          <a:chOff x="0" y="0"/>
          <a:chExt cx="0" cy="0"/>
        </a:xfrm>
      </p:grpSpPr>
      <p:pic>
        <p:nvPicPr>
          <p:cNvPr id="95" name="Google Shape;95;g2ae502832d3_0_0"/>
          <p:cNvPicPr preferRelativeResize="0"/>
          <p:nvPr/>
        </p:nvPicPr>
        <p:blipFill>
          <a:blip r:embed="rId1"/>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57" name="Shape 257"/>
        <p:cNvGrpSpPr/>
        <p:nvPr/>
      </p:nvGrpSpPr>
      <p:grpSpPr>
        <a:xfrm>
          <a:off x="0" y="0"/>
          <a:ext cx="0" cy="0"/>
          <a:chOff x="0" y="0"/>
          <a:chExt cx="0" cy="0"/>
        </a:xfrm>
      </p:grpSpPr>
      <p:sp>
        <p:nvSpPr>
          <p:cNvPr id="258" name="Google Shape;258;g274b379f556_0_4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59" name="Google Shape;259;g274b379f556_0_47"/>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60" name="Google Shape;260;g274b379f556_0_47"/>
          <p:cNvSpPr txBox="1"/>
          <p:nvPr/>
        </p:nvSpPr>
        <p:spPr>
          <a:xfrm>
            <a:off x="3875725" y="2775550"/>
            <a:ext cx="8023800" cy="9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5500" b="0" i="0" u="none" strike="noStrike" cap="none">
                <a:solidFill>
                  <a:srgbClr val="009444"/>
                </a:solidFill>
                <a:latin typeface="Lato" panose="020F0502020204030203"/>
                <a:ea typeface="Lato" panose="020F0502020204030203"/>
                <a:cs typeface="Lato" panose="020F0502020204030203"/>
                <a:sym typeface="Lato" panose="020F0502020204030203"/>
              </a:rPr>
              <a:t>¿Preguntas?</a:t>
            </a:r>
            <a:endParaRPr sz="55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pic>
        <p:nvPicPr>
          <p:cNvPr id="261" name="Google Shape;261;g274b379f556_0_47"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65" name="Shape 265"/>
        <p:cNvGrpSpPr/>
        <p:nvPr/>
      </p:nvGrpSpPr>
      <p:grpSpPr>
        <a:xfrm>
          <a:off x="0" y="0"/>
          <a:ext cx="0" cy="0"/>
          <a:chOff x="0" y="0"/>
          <a:chExt cx="0" cy="0"/>
        </a:xfrm>
      </p:grpSpPr>
      <p:sp>
        <p:nvSpPr>
          <p:cNvPr id="266" name="Google Shape;266;g274b379f556_0_54"/>
          <p:cNvSpPr txBox="1"/>
          <p:nvPr/>
        </p:nvSpPr>
        <p:spPr>
          <a:xfrm>
            <a:off x="2666721" y="92694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Las Iglesias Protestantes</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67" name="Google Shape;267;g274b379f556_0_54"/>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8" name="Google Shape;268;g274b379f556_0_5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9" name="Google Shape;269;g274b379f556_0_54"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70" name="Google Shape;270;g274b379f556_0_54"/>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71" name="Google Shape;271;g274b379f556_0_54"/>
          <p:cNvSpPr txBox="1"/>
          <p:nvPr/>
        </p:nvSpPr>
        <p:spPr>
          <a:xfrm>
            <a:off x="2209525" y="2108775"/>
            <a:ext cx="9828000" cy="4161000"/>
          </a:xfrm>
          <a:prstGeom prst="rect">
            <a:avLst/>
          </a:prstGeom>
          <a:noFill/>
          <a:ln>
            <a:noFill/>
          </a:ln>
        </p:spPr>
        <p:txBody>
          <a:bodyPr spcFirstLastPara="1" wrap="square" lIns="91425" tIns="45700" rIns="91425" bIns="45700" anchor="t" anchorCtr="0">
            <a:spAutoFit/>
          </a:bodyPr>
          <a:lstStyle/>
          <a:p>
            <a:pPr marL="457200" marR="0" lvl="0" indent="-431800" algn="l" rtl="0">
              <a:lnSpc>
                <a:spcPct val="100000"/>
              </a:lnSpc>
              <a:spcBef>
                <a:spcPts val="1000"/>
              </a:spcBef>
              <a:spcAft>
                <a:spcPts val="0"/>
              </a:spcAft>
              <a:buClr>
                <a:schemeClr val="dk1"/>
              </a:buClr>
              <a:buSzPts val="3200"/>
              <a:buFont typeface="Lato" panose="020F0502020204030203"/>
              <a:buChar char="●"/>
            </a:pPr>
            <a:r>
              <a:rPr lang="en-US" sz="3200">
                <a:solidFill>
                  <a:schemeClr val="dk1"/>
                </a:solidFill>
                <a:latin typeface="Lato" panose="020F0502020204030203"/>
                <a:ea typeface="Lato" panose="020F0502020204030203"/>
                <a:cs typeface="Lato" panose="020F0502020204030203"/>
                <a:sym typeface="Lato" panose="020F0502020204030203"/>
              </a:rPr>
              <a:t>"El bautismo es un paso de obediencia subsiguiente a la fe en Cristo. Es la proclamación de esa fe en Jesucristo, una declaración de sumisión a Él… En base a lo anterior, el bautismo infantil no es una práctica bíblica. Un infante no puede poner su fe en Cristo. Un infante no puede hacer una decisión consciente de obedecer a Cristo. " </a:t>
            </a:r>
            <a:endParaRPr sz="3200" b="0" i="0" u="none" strike="noStrike" cap="none">
              <a:solidFill>
                <a:schemeClr val="dk1"/>
              </a:solidFill>
              <a:latin typeface="Lato" panose="020F0502020204030203"/>
              <a:ea typeface="Lato" panose="020F0502020204030203"/>
              <a:cs typeface="Lato" panose="020F0502020204030203"/>
              <a:sym typeface="Lato" panose="020F0502020204030203"/>
            </a:endParaRPr>
          </a:p>
          <a:p>
            <a:pPr marL="457200" marR="0" lvl="0" indent="-431800" algn="l" rtl="0">
              <a:lnSpc>
                <a:spcPct val="100000"/>
              </a:lnSpc>
              <a:spcBef>
                <a:spcPts val="1000"/>
              </a:spcBef>
              <a:spcAft>
                <a:spcPts val="0"/>
              </a:spcAft>
              <a:buClr>
                <a:schemeClr val="dk1"/>
              </a:buClr>
              <a:buSzPts val="3200"/>
              <a:buFont typeface="Lato" panose="020F0502020204030203"/>
              <a:buChar char="●"/>
            </a:pPr>
            <a:r>
              <a:rPr lang="en-US" sz="3200">
                <a:solidFill>
                  <a:schemeClr val="dk1"/>
                </a:solidFill>
                <a:latin typeface="Lato" panose="020F0502020204030203"/>
                <a:ea typeface="Lato" panose="020F0502020204030203"/>
                <a:cs typeface="Lato" panose="020F0502020204030203"/>
                <a:sym typeface="Lato" panose="020F0502020204030203"/>
              </a:rPr>
              <a:t>Es un acto de nuestra obediencia y sumisión a Cristo</a:t>
            </a:r>
            <a:endParaRPr sz="32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72" name="Google Shape;272;g274b379f556_0_54"/>
          <p:cNvPicPr preferRelativeResize="0"/>
          <p:nvPr/>
        </p:nvPicPr>
        <p:blipFill rotWithShape="1">
          <a:blip r:embed="rId2"/>
          <a:srcRect/>
          <a:stretch>
            <a:fillRect/>
          </a:stretch>
        </p:blipFill>
        <p:spPr>
          <a:xfrm>
            <a:off x="-167225" y="366125"/>
            <a:ext cx="3032651" cy="30326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76" name="Shape 276"/>
        <p:cNvGrpSpPr/>
        <p:nvPr/>
      </p:nvGrpSpPr>
      <p:grpSpPr>
        <a:xfrm>
          <a:off x="0" y="0"/>
          <a:ext cx="0" cy="0"/>
          <a:chOff x="0" y="0"/>
          <a:chExt cx="0" cy="0"/>
        </a:xfrm>
      </p:grpSpPr>
      <p:sp>
        <p:nvSpPr>
          <p:cNvPr id="277" name="Google Shape;277;g274b379f556_0_64"/>
          <p:cNvSpPr txBox="1"/>
          <p:nvPr/>
        </p:nvSpPr>
        <p:spPr>
          <a:xfrm>
            <a:off x="2666721" y="69834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La Iglesia Luterana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78" name="Google Shape;278;g274b379f556_0_64"/>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79" name="Google Shape;279;g274b379f556_0_6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80" name="Google Shape;280;g274b379f556_0_64"/>
          <p:cNvSpPr txBox="1"/>
          <p:nvPr/>
        </p:nvSpPr>
        <p:spPr>
          <a:xfrm>
            <a:off x="2209525" y="2108775"/>
            <a:ext cx="9422400" cy="44073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"Creemos que la bendición del Bautismo es para toda la gente (Mateo 28:19), incluyendo a los infantes, que son pecaminosos (Juan 3:6) y por lo tanto necesitan la regeneración efectuada por medio del Bautismo (Juan 3:5). “</a:t>
            </a:r>
            <a:endParaRPr sz="3400">
              <a:solidFill>
                <a:schemeClr val="dk1"/>
              </a:solidFill>
              <a:latin typeface="Lato" panose="020F0502020204030203"/>
              <a:ea typeface="Lato" panose="020F0502020204030203"/>
              <a:cs typeface="Lato" panose="020F0502020204030203"/>
              <a:sym typeface="Lato" panose="020F0502020204030203"/>
            </a:endParaRPr>
          </a:p>
          <a:p>
            <a:pPr marL="457200" marR="0" lvl="0" indent="-444500" algn="l" rtl="0">
              <a:lnSpc>
                <a:spcPct val="100000"/>
              </a:lnSpc>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Los bebés nacen pecadores como sus padres, necesitados del lavado y renacimiento “del agua y del Espíritu.” </a:t>
            </a:r>
            <a:endParaRPr sz="3400">
              <a:solidFill>
                <a:schemeClr val="dk1"/>
              </a:solidFill>
              <a:latin typeface="Lato" panose="020F0502020204030203"/>
              <a:ea typeface="Lato" panose="020F0502020204030203"/>
              <a:cs typeface="Lato" panose="020F0502020204030203"/>
              <a:sym typeface="Lato" panose="020F0502020204030203"/>
            </a:endParaRPr>
          </a:p>
        </p:txBody>
      </p:sp>
      <p:pic>
        <p:nvPicPr>
          <p:cNvPr id="281" name="Google Shape;281;g274b379f556_0_64"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82" name="Google Shape;282;g274b379f556_0_64"/>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83" name="Google Shape;283;g274b379f556_0_64"/>
          <p:cNvPicPr preferRelativeResize="0"/>
          <p:nvPr/>
        </p:nvPicPr>
        <p:blipFill rotWithShape="1">
          <a:blip r:embed="rId2"/>
          <a:srcRect/>
          <a:stretch>
            <a:fillRect/>
          </a:stretch>
        </p:blipFill>
        <p:spPr>
          <a:xfrm>
            <a:off x="-167225" y="366125"/>
            <a:ext cx="3032651" cy="3032651"/>
          </a:xfrm>
          <a:prstGeom prst="rect">
            <a:avLst/>
          </a:prstGeom>
          <a:noFill/>
          <a:ln>
            <a:noFill/>
          </a:ln>
        </p:spPr>
      </p:pic>
      <p:sp>
        <p:nvSpPr>
          <p:cNvPr id="284" name="Google Shape;284;g274b379f556_0_64"/>
          <p:cNvSpPr txBox="1"/>
          <p:nvPr/>
        </p:nvSpPr>
        <p:spPr>
          <a:xfrm>
            <a:off x="2666725" y="1400775"/>
            <a:ext cx="3898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0"/>
              </a:spcAft>
              <a:buClr>
                <a:srgbClr val="000000"/>
              </a:buClr>
              <a:buSzPts val="2400"/>
              <a:buFont typeface="Arial" panose="020B0604020202020204"/>
              <a:buNone/>
            </a:pPr>
            <a:r>
              <a:rPr lang="en-US" sz="2400" b="0" i="1" u="none" strike="noStrike" cap="none">
                <a:solidFill>
                  <a:schemeClr val="dk1"/>
                </a:solidFill>
                <a:latin typeface="Lato" panose="020F0502020204030203"/>
                <a:ea typeface="Lato" panose="020F0502020204030203"/>
                <a:cs typeface="Lato" panose="020F0502020204030203"/>
                <a:sym typeface="Lato" panose="020F0502020204030203"/>
              </a:rPr>
              <a:t>(Academia Cristo)</a:t>
            </a:r>
            <a:endParaRPr sz="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88" name="Shape 288"/>
        <p:cNvGrpSpPr/>
        <p:nvPr/>
      </p:nvGrpSpPr>
      <p:grpSpPr>
        <a:xfrm>
          <a:off x="0" y="0"/>
          <a:ext cx="0" cy="0"/>
          <a:chOff x="0" y="0"/>
          <a:chExt cx="0" cy="0"/>
        </a:xfrm>
      </p:grpSpPr>
      <p:sp>
        <p:nvSpPr>
          <p:cNvPr id="289" name="Google Shape;289;g274b379f556_0_7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90" name="Google Shape;290;g274b379f556_0_79"/>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1" name="Google Shape;291;g274b379f556_0_79"/>
          <p:cNvSpPr txBox="1"/>
          <p:nvPr/>
        </p:nvSpPr>
        <p:spPr>
          <a:xfrm>
            <a:off x="3875725" y="269935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¿Cuál describe mejor lo que dice </a:t>
            </a:r>
            <a:endParaRPr sz="4000" b="1">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la Biblia?</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92" name="Google Shape;292;g274b379f556_0_79"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96" name="Shape 296"/>
        <p:cNvGrpSpPr/>
        <p:nvPr/>
      </p:nvGrpSpPr>
      <p:grpSpPr>
        <a:xfrm>
          <a:off x="0" y="0"/>
          <a:ext cx="0" cy="0"/>
          <a:chOff x="0" y="0"/>
          <a:chExt cx="0" cy="0"/>
        </a:xfrm>
      </p:grpSpPr>
      <p:sp>
        <p:nvSpPr>
          <p:cNvPr id="297" name="Google Shape;297;g2e314509b4d_0_27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98" name="Google Shape;298;g2e314509b4d_0_272"/>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9" name="Google Shape;299;g2e314509b4d_0_272"/>
          <p:cNvSpPr txBox="1"/>
          <p:nvPr/>
        </p:nvSpPr>
        <p:spPr>
          <a:xfrm>
            <a:off x="3875725" y="2499963"/>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¿Qué razones dan muchas iglesias para no bautizar a los niños?</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300" name="Google Shape;300;g2e314509b4d_0_272"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04" name="Shape 304"/>
        <p:cNvGrpSpPr/>
        <p:nvPr/>
      </p:nvGrpSpPr>
      <p:grpSpPr>
        <a:xfrm>
          <a:off x="0" y="0"/>
          <a:ext cx="0" cy="0"/>
          <a:chOff x="0" y="0"/>
          <a:chExt cx="0" cy="0"/>
        </a:xfrm>
      </p:grpSpPr>
      <p:sp>
        <p:nvSpPr>
          <p:cNvPr id="305" name="Google Shape;305;g274b379f556_0_88"/>
          <p:cNvSpPr txBox="1"/>
          <p:nvPr/>
        </p:nvSpPr>
        <p:spPr>
          <a:xfrm>
            <a:off x="2514321" y="1079344"/>
            <a:ext cx="7189500" cy="134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060">
                <a:solidFill>
                  <a:srgbClr val="009444"/>
                </a:solidFill>
                <a:latin typeface="Lato" panose="020F0502020204030203"/>
                <a:ea typeface="Lato" panose="020F0502020204030203"/>
                <a:cs typeface="Lato" panose="020F0502020204030203"/>
                <a:sym typeface="Lato" panose="020F0502020204030203"/>
              </a:rPr>
              <a:t>“El bautismo es un acto de fe, </a:t>
            </a:r>
            <a:endParaRPr sz="4060">
              <a:solidFill>
                <a:srgbClr val="009444"/>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4860"/>
              <a:buFont typeface="Arial" panose="020B0604020202020204"/>
              <a:buNone/>
            </a:pPr>
            <a:r>
              <a:rPr lang="en-US" sz="4060">
                <a:solidFill>
                  <a:srgbClr val="009444"/>
                </a:solidFill>
                <a:latin typeface="Lato" panose="020F0502020204030203"/>
                <a:ea typeface="Lato" panose="020F0502020204030203"/>
                <a:cs typeface="Lato" panose="020F0502020204030203"/>
                <a:sym typeface="Lato" panose="020F0502020204030203"/>
              </a:rPr>
              <a:t>y los bebés no pueden creer.”</a:t>
            </a:r>
            <a:endParaRPr sz="52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06" name="Google Shape;306;g274b379f556_0_88"/>
          <p:cNvCxnSpPr/>
          <p:nvPr/>
        </p:nvCxnSpPr>
        <p:spPr>
          <a:xfrm>
            <a:off x="1915416" y="2554893"/>
            <a:ext cx="8255700" cy="18300"/>
          </a:xfrm>
          <a:prstGeom prst="straightConnector1">
            <a:avLst/>
          </a:prstGeom>
          <a:noFill/>
          <a:ln w="38100" cap="flat" cmpd="sng">
            <a:solidFill>
              <a:srgbClr val="7F7F7F"/>
            </a:solidFill>
            <a:prstDash val="solid"/>
            <a:miter lim="800000"/>
            <a:headEnd type="none" w="sm" len="sm"/>
            <a:tailEnd type="none" w="sm" len="sm"/>
          </a:ln>
        </p:spPr>
      </p:cxnSp>
      <p:sp>
        <p:nvSpPr>
          <p:cNvPr id="307" name="Google Shape;307;g274b379f556_0_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08" name="Google Shape;308;g274b379f556_0_88"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309" name="Google Shape;309;g274b379f556_0_88"/>
          <p:cNvSpPr txBox="1"/>
          <p:nvPr/>
        </p:nvSpPr>
        <p:spPr>
          <a:xfrm>
            <a:off x="2438125" y="2718375"/>
            <a:ext cx="9191700" cy="23139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Hace que el bautismo parezca algo que hacemos por Dios por fe.</a:t>
            </a:r>
            <a:endParaRPr sz="3400">
              <a:solidFill>
                <a:schemeClr val="dk1"/>
              </a:solidFill>
              <a:latin typeface="Lato" panose="020F0502020204030203"/>
              <a:ea typeface="Lato" panose="020F0502020204030203"/>
              <a:cs typeface="Lato" panose="020F0502020204030203"/>
              <a:sym typeface="Lato" panose="020F0502020204030203"/>
            </a:endParaRPr>
          </a:p>
          <a:p>
            <a:pPr marL="457200" marR="0" lvl="0" indent="-444500" algn="l" rtl="0">
              <a:lnSpc>
                <a:spcPct val="100000"/>
              </a:lnSpc>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Declara categóricamente que los bebés no pueden creer en Jesús.</a:t>
            </a:r>
            <a:endParaRPr sz="3400">
              <a:solidFill>
                <a:schemeClr val="dk1"/>
              </a:solidFill>
              <a:latin typeface="Lato" panose="020F0502020204030203"/>
              <a:ea typeface="Lato" panose="020F0502020204030203"/>
              <a:cs typeface="Lato" panose="020F0502020204030203"/>
              <a:sym typeface="Lato" panose="020F0502020204030203"/>
            </a:endParaRPr>
          </a:p>
        </p:txBody>
      </p:sp>
      <p:sp>
        <p:nvSpPr>
          <p:cNvPr id="310" name="Google Shape;310;g274b379f556_0_88"/>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11" name="Google Shape;311;g274b379f556_0_88"/>
          <p:cNvPicPr preferRelativeResize="0"/>
          <p:nvPr/>
        </p:nvPicPr>
        <p:blipFill rotWithShape="1">
          <a:blip r:embed="rId2"/>
          <a:srcRect/>
          <a:stretch>
            <a:fillRect/>
          </a:stretch>
        </p:blipFill>
        <p:spPr>
          <a:xfrm>
            <a:off x="-167225" y="975725"/>
            <a:ext cx="3032651" cy="30326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15" name="Shape 315"/>
        <p:cNvGrpSpPr/>
        <p:nvPr/>
      </p:nvGrpSpPr>
      <p:grpSpPr>
        <a:xfrm>
          <a:off x="0" y="0"/>
          <a:ext cx="0" cy="0"/>
          <a:chOff x="0" y="0"/>
          <a:chExt cx="0" cy="0"/>
        </a:xfrm>
      </p:grpSpPr>
      <p:sp>
        <p:nvSpPr>
          <p:cNvPr id="316" name="Google Shape;316;g274b379f556_0_101"/>
          <p:cNvSpPr txBox="1"/>
          <p:nvPr/>
        </p:nvSpPr>
        <p:spPr>
          <a:xfrm>
            <a:off x="2514325" y="1079350"/>
            <a:ext cx="8551200" cy="134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060">
                <a:solidFill>
                  <a:srgbClr val="009444"/>
                </a:solidFill>
                <a:latin typeface="Lato" panose="020F0502020204030203"/>
                <a:ea typeface="Lato" panose="020F0502020204030203"/>
                <a:cs typeface="Lato" panose="020F0502020204030203"/>
                <a:sym typeface="Lato" panose="020F0502020204030203"/>
              </a:rPr>
              <a:t>“Jesús fue bautizado de adulto, </a:t>
            </a:r>
            <a:endParaRPr sz="4060">
              <a:solidFill>
                <a:srgbClr val="009444"/>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4860"/>
              <a:buFont typeface="Arial" panose="020B0604020202020204"/>
              <a:buNone/>
            </a:pPr>
            <a:r>
              <a:rPr lang="en-US" sz="4060">
                <a:solidFill>
                  <a:srgbClr val="009444"/>
                </a:solidFill>
                <a:latin typeface="Lato" panose="020F0502020204030203"/>
                <a:ea typeface="Lato" panose="020F0502020204030203"/>
                <a:cs typeface="Lato" panose="020F0502020204030203"/>
                <a:sym typeface="Lato" panose="020F0502020204030203"/>
              </a:rPr>
              <a:t>así que debemos seguir su ejemplo.”</a:t>
            </a:r>
            <a:endParaRPr sz="52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17" name="Google Shape;317;g274b379f556_0_101"/>
          <p:cNvCxnSpPr/>
          <p:nvPr/>
        </p:nvCxnSpPr>
        <p:spPr>
          <a:xfrm>
            <a:off x="1915416" y="2554893"/>
            <a:ext cx="8255700" cy="18300"/>
          </a:xfrm>
          <a:prstGeom prst="straightConnector1">
            <a:avLst/>
          </a:prstGeom>
          <a:noFill/>
          <a:ln w="38100" cap="flat" cmpd="sng">
            <a:solidFill>
              <a:srgbClr val="7F7F7F"/>
            </a:solidFill>
            <a:prstDash val="solid"/>
            <a:miter lim="800000"/>
            <a:headEnd type="none" w="sm" len="sm"/>
            <a:tailEnd type="none" w="sm" len="sm"/>
          </a:ln>
        </p:spPr>
      </p:cxnSp>
      <p:sp>
        <p:nvSpPr>
          <p:cNvPr id="318" name="Google Shape;318;g274b379f556_0_101"/>
          <p:cNvSpPr txBox="1"/>
          <p:nvPr/>
        </p:nvSpPr>
        <p:spPr>
          <a:xfrm>
            <a:off x="2438125" y="2718375"/>
            <a:ext cx="9191700" cy="34890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El bautismo no existía cuando Jesús era niño.</a:t>
            </a:r>
            <a:endParaRPr sz="3400">
              <a:solidFill>
                <a:schemeClr val="dk1"/>
              </a:solidFill>
              <a:latin typeface="Lato" panose="020F0502020204030203"/>
              <a:ea typeface="Lato" panose="020F0502020204030203"/>
              <a:cs typeface="Lato" panose="020F0502020204030203"/>
              <a:sym typeface="Lato" panose="020F0502020204030203"/>
            </a:endParaRPr>
          </a:p>
          <a:p>
            <a:pPr marL="457200" marR="0" lvl="0" indent="-444500" algn="l" rtl="0">
              <a:lnSpc>
                <a:spcPct val="100000"/>
              </a:lnSpc>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El bautismo de Jesús fue único: no tenía pecado y era nuestro Salvador, por lo que no necesitaba el perdón ofrecido en el bautismo.</a:t>
            </a:r>
            <a:endParaRPr sz="3400">
              <a:solidFill>
                <a:schemeClr val="dk1"/>
              </a:solidFill>
              <a:latin typeface="Lato" panose="020F0502020204030203"/>
              <a:ea typeface="Lato" panose="020F0502020204030203"/>
              <a:cs typeface="Lato" panose="020F0502020204030203"/>
              <a:sym typeface="Lato" panose="020F0502020204030203"/>
            </a:endParaRPr>
          </a:p>
          <a:p>
            <a:pPr marL="457200" marR="0" lvl="0" indent="-444500" algn="l" rtl="0">
              <a:lnSpc>
                <a:spcPct val="100000"/>
              </a:lnSpc>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Convierte una descripción (lo que sucedió) en una prescripción (lo que Dios ordena).</a:t>
            </a:r>
            <a:endParaRPr sz="3400">
              <a:solidFill>
                <a:schemeClr val="dk1"/>
              </a:solidFill>
              <a:latin typeface="Lato" panose="020F0502020204030203"/>
              <a:ea typeface="Lato" panose="020F0502020204030203"/>
              <a:cs typeface="Lato" panose="020F0502020204030203"/>
              <a:sym typeface="Lato" panose="020F0502020204030203"/>
            </a:endParaRPr>
          </a:p>
        </p:txBody>
      </p:sp>
      <p:sp>
        <p:nvSpPr>
          <p:cNvPr id="319" name="Google Shape;319;g274b379f556_0_10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20" name="Google Shape;320;g274b379f556_0_101"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321" name="Google Shape;321;g274b379f556_0_10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22" name="Google Shape;322;g274b379f556_0_101"/>
          <p:cNvPicPr preferRelativeResize="0"/>
          <p:nvPr/>
        </p:nvPicPr>
        <p:blipFill rotWithShape="1">
          <a:blip r:embed="rId2"/>
          <a:srcRect/>
          <a:stretch>
            <a:fillRect/>
          </a:stretch>
        </p:blipFill>
        <p:spPr>
          <a:xfrm>
            <a:off x="-167225" y="975725"/>
            <a:ext cx="3032651" cy="30326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26" name="Shape 326"/>
        <p:cNvGrpSpPr/>
        <p:nvPr/>
      </p:nvGrpSpPr>
      <p:grpSpPr>
        <a:xfrm>
          <a:off x="0" y="0"/>
          <a:ext cx="0" cy="0"/>
          <a:chOff x="0" y="0"/>
          <a:chExt cx="0" cy="0"/>
        </a:xfrm>
      </p:grpSpPr>
      <p:sp>
        <p:nvSpPr>
          <p:cNvPr id="327" name="Google Shape;327;g274b379f556_0_115"/>
          <p:cNvSpPr txBox="1"/>
          <p:nvPr/>
        </p:nvSpPr>
        <p:spPr>
          <a:xfrm>
            <a:off x="2514325" y="1079350"/>
            <a:ext cx="8551200" cy="134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060">
                <a:solidFill>
                  <a:srgbClr val="009444"/>
                </a:solidFill>
                <a:latin typeface="Lato" panose="020F0502020204030203"/>
                <a:ea typeface="Lato" panose="020F0502020204030203"/>
                <a:cs typeface="Lato" panose="020F0502020204030203"/>
                <a:sym typeface="Lato" panose="020F0502020204030203"/>
              </a:rPr>
              <a:t>“No hay ejemplos de bautismos de infantes en el Nuevo Testamento.”</a:t>
            </a:r>
            <a:endParaRPr sz="52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28" name="Google Shape;328;g274b379f556_0_115"/>
          <p:cNvCxnSpPr/>
          <p:nvPr/>
        </p:nvCxnSpPr>
        <p:spPr>
          <a:xfrm>
            <a:off x="1915416" y="2554893"/>
            <a:ext cx="8255700" cy="18300"/>
          </a:xfrm>
          <a:prstGeom prst="straightConnector1">
            <a:avLst/>
          </a:prstGeom>
          <a:noFill/>
          <a:ln w="38100" cap="flat" cmpd="sng">
            <a:solidFill>
              <a:srgbClr val="7F7F7F"/>
            </a:solidFill>
            <a:prstDash val="solid"/>
            <a:miter lim="800000"/>
            <a:headEnd type="none" w="sm" len="sm"/>
            <a:tailEnd type="none" w="sm" len="sm"/>
          </a:ln>
        </p:spPr>
      </p:cxnSp>
      <p:sp>
        <p:nvSpPr>
          <p:cNvPr id="329" name="Google Shape;329;g274b379f556_0_115"/>
          <p:cNvSpPr txBox="1"/>
          <p:nvPr/>
        </p:nvSpPr>
        <p:spPr>
          <a:xfrm>
            <a:off x="2438125" y="2718375"/>
            <a:ext cx="9191700" cy="33606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Hay tres bautismos familiares registrados en el Nuevo Testamento que probablemente incluyeron niños.</a:t>
            </a:r>
            <a:endParaRPr sz="3400">
              <a:solidFill>
                <a:schemeClr val="dk1"/>
              </a:solidFill>
              <a:latin typeface="Lato" panose="020F0502020204030203"/>
              <a:ea typeface="Lato" panose="020F0502020204030203"/>
              <a:cs typeface="Lato" panose="020F0502020204030203"/>
              <a:sym typeface="Lato" panose="020F0502020204030203"/>
            </a:endParaRPr>
          </a:p>
          <a:p>
            <a:pPr marL="457200" marR="0" lvl="0" indent="-444500" algn="l" rtl="0">
              <a:lnSpc>
                <a:spcPct val="100000"/>
              </a:lnSpc>
              <a:spcBef>
                <a:spcPts val="1000"/>
              </a:spcBef>
              <a:spcAft>
                <a:spcPts val="0"/>
              </a:spcAft>
              <a:buClr>
                <a:schemeClr val="dk1"/>
              </a:buClr>
              <a:buSzPts val="3400"/>
              <a:buFont typeface="Lato" panose="020F0502020204030203"/>
              <a:buChar char="●"/>
            </a:pPr>
            <a:r>
              <a:rPr lang="en-US" sz="3400">
                <a:solidFill>
                  <a:schemeClr val="dk1"/>
                </a:solidFill>
                <a:latin typeface="Lato" panose="020F0502020204030203"/>
                <a:ea typeface="Lato" panose="020F0502020204030203"/>
                <a:cs typeface="Lato" panose="020F0502020204030203"/>
                <a:sym typeface="Lato" panose="020F0502020204030203"/>
              </a:rPr>
              <a:t>Bautizamos a los niños porque Jesús nos ordena bautizar a todas las naciones, y los niños están incluidos.</a:t>
            </a:r>
            <a:endParaRPr sz="3400">
              <a:solidFill>
                <a:schemeClr val="dk1"/>
              </a:solidFill>
              <a:latin typeface="Lato" panose="020F0502020204030203"/>
              <a:ea typeface="Lato" panose="020F0502020204030203"/>
              <a:cs typeface="Lato" panose="020F0502020204030203"/>
              <a:sym typeface="Lato" panose="020F0502020204030203"/>
            </a:endParaRPr>
          </a:p>
        </p:txBody>
      </p:sp>
      <p:sp>
        <p:nvSpPr>
          <p:cNvPr id="330" name="Google Shape;330;g274b379f556_0_11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31" name="Google Shape;331;g274b379f556_0_115"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332" name="Google Shape;332;g274b379f556_0_115"/>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33" name="Google Shape;333;g274b379f556_0_115"/>
          <p:cNvPicPr preferRelativeResize="0"/>
          <p:nvPr/>
        </p:nvPicPr>
        <p:blipFill rotWithShape="1">
          <a:blip r:embed="rId2"/>
          <a:srcRect/>
          <a:stretch>
            <a:fillRect/>
          </a:stretch>
        </p:blipFill>
        <p:spPr>
          <a:xfrm>
            <a:off x="-167225" y="975725"/>
            <a:ext cx="3032651" cy="303265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37" name="Shape 337"/>
        <p:cNvGrpSpPr/>
        <p:nvPr/>
      </p:nvGrpSpPr>
      <p:grpSpPr>
        <a:xfrm>
          <a:off x="0" y="0"/>
          <a:ext cx="0" cy="0"/>
          <a:chOff x="0" y="0"/>
          <a:chExt cx="0" cy="0"/>
        </a:xfrm>
      </p:grpSpPr>
      <p:sp>
        <p:nvSpPr>
          <p:cNvPr id="338" name="Google Shape;338;g2e3161d02d0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39" name="Google Shape;339;g2e3161d02d0_0_1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40" name="Google Shape;340;g2e3161d02d0_0_118"/>
          <p:cNvSpPr txBox="1"/>
          <p:nvPr/>
        </p:nvSpPr>
        <p:spPr>
          <a:xfrm>
            <a:off x="3875725" y="1922850"/>
            <a:ext cx="8023800" cy="255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¿Qué razones bíblicas se mencionaron en el video instructivo para la práctica de bautizar a los infantes?</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341" name="Google Shape;341;g2e3161d02d0_0_118"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345" name="Shape 345"/>
        <p:cNvGrpSpPr/>
        <p:nvPr/>
      </p:nvGrpSpPr>
      <p:grpSpPr>
        <a:xfrm>
          <a:off x="0" y="0"/>
          <a:ext cx="0" cy="0"/>
          <a:chOff x="0" y="0"/>
          <a:chExt cx="0" cy="0"/>
        </a:xfrm>
      </p:grpSpPr>
      <p:pic>
        <p:nvPicPr>
          <p:cNvPr id="346" name="Google Shape;346;g2e314509b4d_0_578"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graphicFrame>
        <p:nvGraphicFramePr>
          <p:cNvPr id="347" name="Google Shape;347;g2e314509b4d_0_578"/>
          <p:cNvGraphicFramePr/>
          <p:nvPr/>
        </p:nvGraphicFramePr>
        <p:xfrm>
          <a:off x="1028700" y="1987550"/>
          <a:ext cx="10287000" cy="3370650"/>
        </p:xfrm>
        <a:graphic>
          <a:graphicData uri="http://schemas.openxmlformats.org/drawingml/2006/table">
            <a:tbl>
              <a:tblPr>
                <a:noFill/>
                <a:tableStyleId>{21A58E6A-948F-402F-A80B-E37B795C25A4}</a:tableStyleId>
              </a:tblPr>
              <a:tblGrid>
                <a:gridCol w="4448625"/>
                <a:gridCol w="5838375"/>
              </a:tblGrid>
              <a:tr h="1049250">
                <a:tc>
                  <a:txBody>
                    <a:bodyPr/>
                    <a:lstStyle/>
                    <a:p>
                      <a:pPr marL="0" marR="0" lvl="0" indent="0" algn="l" rtl="0">
                        <a:lnSpc>
                          <a:spcPct val="100000"/>
                        </a:lnSpc>
                        <a:spcBef>
                          <a:spcPts val="0"/>
                        </a:spcBef>
                        <a:spcAft>
                          <a:spcPts val="0"/>
                        </a:spcAft>
                        <a:buClr>
                          <a:srgbClr val="000000"/>
                        </a:buClr>
                        <a:buSzPts val="3800"/>
                        <a:buFont typeface="Arial" panose="020B0604020202020204"/>
                        <a:buNone/>
                      </a:pPr>
                      <a:r>
                        <a:rPr lang="en-US" sz="3400" b="1">
                          <a:solidFill>
                            <a:schemeClr val="lt1"/>
                          </a:solidFill>
                          <a:latin typeface="Lato" panose="020F0502020204030203"/>
                          <a:ea typeface="Lato" panose="020F0502020204030203"/>
                          <a:cs typeface="Lato" panose="020F0502020204030203"/>
                          <a:sym typeface="Lato" panose="020F0502020204030203"/>
                        </a:rPr>
                        <a:t>Iglesia Católica</a:t>
                      </a:r>
                      <a:endParaRPr sz="3400" b="1" u="none" strike="noStrike" cap="none">
                        <a:solidFill>
                          <a:schemeClr val="lt1"/>
                        </a:solidFill>
                        <a:latin typeface="Lato" panose="020F0502020204030203"/>
                        <a:ea typeface="Lato" panose="020F0502020204030203"/>
                        <a:cs typeface="Lato" panose="020F0502020204030203"/>
                        <a:sym typeface="Lato" panose="020F0502020204030203"/>
                      </a:endParaRPr>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lvl="0" indent="0" algn="l" rtl="0">
                        <a:spcBef>
                          <a:spcPts val="0"/>
                        </a:spcBef>
                        <a:spcAft>
                          <a:spcPts val="0"/>
                        </a:spcAft>
                        <a:buClr>
                          <a:schemeClr val="dk1"/>
                        </a:buClr>
                        <a:buSzPts val="1100"/>
                        <a:buFont typeface="Arial" panose="020B0604020202020204"/>
                        <a:buNone/>
                      </a:pPr>
                      <a:r>
                        <a:rPr lang="en-US" sz="3200">
                          <a:solidFill>
                            <a:schemeClr val="dk1"/>
                          </a:solidFill>
                          <a:latin typeface="Lato" panose="020F0502020204030203"/>
                          <a:ea typeface="Lato" panose="020F0502020204030203"/>
                          <a:cs typeface="Lato" panose="020F0502020204030203"/>
                          <a:sym typeface="Lato" panose="020F0502020204030203"/>
                        </a:rPr>
                        <a:t>Obra fe y da perdón por el pecado original y los cometidos antes del bautismo.</a:t>
                      </a:r>
                      <a:endParaRPr sz="3400" b="1" u="none" strike="noStrike" cap="none">
                        <a:solidFill>
                          <a:schemeClr val="lt1"/>
                        </a:solidFill>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chemeClr val="lt1"/>
                    </a:solidFill>
                  </a:tcPr>
                </a:tc>
              </a:tr>
              <a:tr h="1131800">
                <a:tc>
                  <a:txBody>
                    <a:bodyPr/>
                    <a:lstStyle/>
                    <a:p>
                      <a:pPr marL="0" lvl="0" indent="0" algn="l" rtl="0">
                        <a:spcBef>
                          <a:spcPts val="0"/>
                        </a:spcBef>
                        <a:spcAft>
                          <a:spcPts val="0"/>
                        </a:spcAft>
                        <a:buClr>
                          <a:schemeClr val="dk1"/>
                        </a:buClr>
                        <a:buSzPts val="3800"/>
                        <a:buFont typeface="Arial" panose="020B0604020202020204"/>
                        <a:buNone/>
                      </a:pPr>
                      <a:r>
                        <a:rPr lang="en-US" sz="3400" b="1">
                          <a:solidFill>
                            <a:schemeClr val="lt1"/>
                          </a:solidFill>
                          <a:latin typeface="Lato" panose="020F0502020204030203"/>
                          <a:ea typeface="Lato" panose="020F0502020204030203"/>
                          <a:cs typeface="Lato" panose="020F0502020204030203"/>
                          <a:sym typeface="Lato" panose="020F0502020204030203"/>
                        </a:rPr>
                        <a:t>Iglesia Luterana</a:t>
                      </a:r>
                      <a:endParaRPr sz="3400" b="1">
                        <a:solidFill>
                          <a:schemeClr val="lt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200">
                          <a:latin typeface="Lato" panose="020F0502020204030203"/>
                          <a:ea typeface="Lato" panose="020F0502020204030203"/>
                          <a:cs typeface="Lato" panose="020F0502020204030203"/>
                          <a:sym typeface="Lato" panose="020F0502020204030203"/>
                        </a:rPr>
                        <a:t>Obra fe y da perdón, nueva vida, y salvación.</a:t>
                      </a:r>
                      <a:endParaRPr sz="3200" u="none" strike="noStrike" cap="none">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r>
              <a:tr h="1189600">
                <a:tc>
                  <a:txBody>
                    <a:bodyPr/>
                    <a:lstStyle/>
                    <a:p>
                      <a:pPr marL="0" lvl="0" indent="0" algn="l" rtl="0">
                        <a:spcBef>
                          <a:spcPts val="0"/>
                        </a:spcBef>
                        <a:spcAft>
                          <a:spcPts val="0"/>
                        </a:spcAft>
                        <a:buNone/>
                      </a:pPr>
                      <a:r>
                        <a:rPr lang="en-US" sz="3400" b="1">
                          <a:solidFill>
                            <a:schemeClr val="lt1"/>
                          </a:solidFill>
                          <a:latin typeface="Lato" panose="020F0502020204030203"/>
                          <a:ea typeface="Lato" panose="020F0502020204030203"/>
                          <a:cs typeface="Lato" panose="020F0502020204030203"/>
                          <a:sym typeface="Lato" panose="020F0502020204030203"/>
                        </a:rPr>
                        <a:t>Iglesias Protestantes</a:t>
                      </a:r>
                      <a:endParaRPr sz="3200">
                        <a:latin typeface="Lato" panose="020F0502020204030203"/>
                        <a:ea typeface="Lato" panose="020F0502020204030203"/>
                        <a:cs typeface="Lato" panose="020F0502020204030203"/>
                        <a:sym typeface="Lato" panose="020F0502020204030203"/>
                      </a:endParaRPr>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marR="0" lvl="0" indent="0" algn="l" rtl="0">
                        <a:lnSpc>
                          <a:spcPct val="100000"/>
                        </a:lnSpc>
                        <a:spcBef>
                          <a:spcPts val="0"/>
                        </a:spcBef>
                        <a:spcAft>
                          <a:spcPts val="0"/>
                        </a:spcAft>
                        <a:buNone/>
                      </a:pPr>
                      <a:r>
                        <a:rPr lang="en-US" sz="3200">
                          <a:latin typeface="Lato" panose="020F0502020204030203"/>
                          <a:ea typeface="Lato" panose="020F0502020204030203"/>
                          <a:cs typeface="Lato" panose="020F0502020204030203"/>
                          <a:sym typeface="Lato" panose="020F0502020204030203"/>
                        </a:rPr>
                        <a:t>Nada. Acto de obediencia; simboliza lo que recibimos al creer en Jesús.</a:t>
                      </a:r>
                      <a:endParaRPr sz="3200" u="none" strike="noStrike" cap="none">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r>
            </a:tbl>
          </a:graphicData>
        </a:graphic>
      </p:graphicFrame>
      <p:sp>
        <p:nvSpPr>
          <p:cNvPr id="348" name="Google Shape;348;g2e314509b4d_0_578"/>
          <p:cNvSpPr txBox="1"/>
          <p:nvPr/>
        </p:nvSpPr>
        <p:spPr>
          <a:xfrm>
            <a:off x="1774038" y="806525"/>
            <a:ext cx="87963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4800">
                <a:solidFill>
                  <a:srgbClr val="009444"/>
                </a:solidFill>
                <a:latin typeface="Lato" panose="020F0502020204030203"/>
                <a:ea typeface="Lato" panose="020F0502020204030203"/>
                <a:cs typeface="Lato" panose="020F0502020204030203"/>
                <a:sym typeface="Lato" panose="020F0502020204030203"/>
              </a:rPr>
              <a:t>¿Qué hace Dios en el bautismo?</a:t>
            </a:r>
            <a:endParaRPr sz="48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99" name="Shape 99"/>
        <p:cNvGrpSpPr/>
        <p:nvPr/>
      </p:nvGrpSpPr>
      <p:grpSpPr>
        <a:xfrm>
          <a:off x="0" y="0"/>
          <a:ext cx="0" cy="0"/>
          <a:chOff x="0" y="0"/>
          <a:chExt cx="0" cy="0"/>
        </a:xfrm>
      </p:grpSpPr>
      <p:sp>
        <p:nvSpPr>
          <p:cNvPr id="100" name="Google Shape;100;p2"/>
          <p:cNvSpPr txBox="1"/>
          <p:nvPr/>
        </p:nvSpPr>
        <p:spPr>
          <a:xfrm>
            <a:off x="4127382" y="21116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Lección </a:t>
            </a:r>
            <a:r>
              <a:rPr lang="en-US" sz="4860">
                <a:solidFill>
                  <a:srgbClr val="009444"/>
                </a:solidFill>
                <a:latin typeface="Lato" panose="020F0502020204030203"/>
                <a:ea typeface="Lato" panose="020F0502020204030203"/>
                <a:cs typeface="Lato" panose="020F0502020204030203"/>
                <a:sym typeface="Lato" panose="020F0502020204030203"/>
              </a:rPr>
              <a:t>5</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01" name="Google Shape;101;p2"/>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03" name="Google Shape;103;p2"/>
          <p:cNvSpPr txBox="1"/>
          <p:nvPr/>
        </p:nvSpPr>
        <p:spPr>
          <a:xfrm>
            <a:off x="4127372" y="3654225"/>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a:solidFill>
                  <a:schemeClr val="dk1"/>
                </a:solidFill>
                <a:latin typeface="Lato" panose="020F0502020204030203"/>
                <a:ea typeface="Lato" panose="020F0502020204030203"/>
                <a:cs typeface="Lato" panose="020F0502020204030203"/>
                <a:sym typeface="Lato" panose="020F0502020204030203"/>
              </a:rPr>
              <a:t>El Bautismo</a:t>
            </a:r>
            <a:endParaRPr sz="3890" b="0"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104" name="Google Shape;104;p2" descr="A green circle with a white book and a magnifying glass&#10;&#10;Description automatically generated"/>
          <p:cNvPicPr preferRelativeResize="0"/>
          <p:nvPr/>
        </p:nvPicPr>
        <p:blipFill rotWithShape="1">
          <a:blip r:embed="rId1"/>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352" name="Shape 352"/>
        <p:cNvGrpSpPr/>
        <p:nvPr/>
      </p:nvGrpSpPr>
      <p:grpSpPr>
        <a:xfrm>
          <a:off x="0" y="0"/>
          <a:ext cx="0" cy="0"/>
          <a:chOff x="0" y="0"/>
          <a:chExt cx="0" cy="0"/>
        </a:xfrm>
      </p:grpSpPr>
      <p:pic>
        <p:nvPicPr>
          <p:cNvPr id="353" name="Google Shape;353;g274b379f556_0_136"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graphicFrame>
        <p:nvGraphicFramePr>
          <p:cNvPr id="354" name="Google Shape;354;g274b379f556_0_136"/>
          <p:cNvGraphicFramePr/>
          <p:nvPr/>
        </p:nvGraphicFramePr>
        <p:xfrm>
          <a:off x="800100" y="1987550"/>
          <a:ext cx="10870825" cy="3370650"/>
        </p:xfrm>
        <a:graphic>
          <a:graphicData uri="http://schemas.openxmlformats.org/drawingml/2006/table">
            <a:tbl>
              <a:tblPr>
                <a:noFill/>
                <a:tableStyleId>{21A58E6A-948F-402F-A80B-E37B795C25A4}</a:tableStyleId>
              </a:tblPr>
              <a:tblGrid>
                <a:gridCol w="4701100"/>
                <a:gridCol w="6169725"/>
              </a:tblGrid>
              <a:tr h="1049250">
                <a:tc>
                  <a:txBody>
                    <a:bodyPr/>
                    <a:lstStyle/>
                    <a:p>
                      <a:pPr marL="0" marR="0" lvl="0" indent="0" algn="l" rtl="0">
                        <a:lnSpc>
                          <a:spcPct val="100000"/>
                        </a:lnSpc>
                        <a:spcBef>
                          <a:spcPts val="0"/>
                        </a:spcBef>
                        <a:spcAft>
                          <a:spcPts val="0"/>
                        </a:spcAft>
                        <a:buClr>
                          <a:srgbClr val="000000"/>
                        </a:buClr>
                        <a:buSzPts val="3800"/>
                        <a:buFont typeface="Arial" panose="020B0604020202020204"/>
                        <a:buNone/>
                      </a:pPr>
                      <a:r>
                        <a:rPr lang="en-US" sz="3400" b="1">
                          <a:solidFill>
                            <a:schemeClr val="lt1"/>
                          </a:solidFill>
                          <a:latin typeface="Lato" panose="020F0502020204030203"/>
                          <a:ea typeface="Lato" panose="020F0502020204030203"/>
                          <a:cs typeface="Lato" panose="020F0502020204030203"/>
                          <a:sym typeface="Lato" panose="020F0502020204030203"/>
                        </a:rPr>
                        <a:t>Iglesia Católica</a:t>
                      </a:r>
                      <a:endParaRPr sz="3400" b="1" u="none" strike="noStrike" cap="none">
                        <a:solidFill>
                          <a:schemeClr val="lt1"/>
                        </a:solidFill>
                        <a:latin typeface="Lato" panose="020F0502020204030203"/>
                        <a:ea typeface="Lato" panose="020F0502020204030203"/>
                        <a:cs typeface="Lato" panose="020F0502020204030203"/>
                        <a:sym typeface="Lato" panose="020F0502020204030203"/>
                      </a:endParaRPr>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lvl="0" indent="0" algn="l" rtl="0">
                        <a:spcBef>
                          <a:spcPts val="0"/>
                        </a:spcBef>
                        <a:spcAft>
                          <a:spcPts val="0"/>
                        </a:spcAft>
                        <a:buClr>
                          <a:schemeClr val="dk1"/>
                        </a:buClr>
                        <a:buSzPts val="1100"/>
                        <a:buFont typeface="Arial" panose="020B0604020202020204"/>
                        <a:buNone/>
                      </a:pPr>
                      <a:r>
                        <a:rPr lang="en-US" sz="3200">
                          <a:solidFill>
                            <a:schemeClr val="dk1"/>
                          </a:solidFill>
                          <a:latin typeface="Lato" panose="020F0502020204030203"/>
                          <a:ea typeface="Lato" panose="020F0502020204030203"/>
                          <a:cs typeface="Lato" panose="020F0502020204030203"/>
                          <a:sym typeface="Lato" panose="020F0502020204030203"/>
                        </a:rPr>
                        <a:t>A todos, no importando su edad.</a:t>
                      </a:r>
                      <a:endParaRPr sz="3400" b="1" u="none" strike="noStrike" cap="none">
                        <a:solidFill>
                          <a:schemeClr val="lt1"/>
                        </a:solidFill>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chemeClr val="lt1"/>
                    </a:solidFill>
                  </a:tcPr>
                </a:tc>
              </a:tr>
              <a:tr h="1131800">
                <a:tc>
                  <a:txBody>
                    <a:bodyPr/>
                    <a:lstStyle/>
                    <a:p>
                      <a:pPr marL="0" lvl="0" indent="0" algn="l" rtl="0">
                        <a:spcBef>
                          <a:spcPts val="0"/>
                        </a:spcBef>
                        <a:spcAft>
                          <a:spcPts val="0"/>
                        </a:spcAft>
                        <a:buNone/>
                      </a:pPr>
                      <a:r>
                        <a:rPr lang="en-US" sz="3400" b="1">
                          <a:solidFill>
                            <a:schemeClr val="lt1"/>
                          </a:solidFill>
                          <a:latin typeface="Lato" panose="020F0502020204030203"/>
                          <a:ea typeface="Lato" panose="020F0502020204030203"/>
                          <a:cs typeface="Lato" panose="020F0502020204030203"/>
                          <a:sym typeface="Lato" panose="020F0502020204030203"/>
                        </a:rPr>
                        <a:t>Iglesia Luterana</a:t>
                      </a:r>
                      <a:endParaRPr sz="3400" b="1">
                        <a:solidFill>
                          <a:schemeClr val="lt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200">
                          <a:latin typeface="Lato" panose="020F0502020204030203"/>
                          <a:ea typeface="Lato" panose="020F0502020204030203"/>
                          <a:cs typeface="Lato" panose="020F0502020204030203"/>
                          <a:sym typeface="Lato" panose="020F0502020204030203"/>
                        </a:rPr>
                        <a:t>A todos, no importando su edad.</a:t>
                      </a:r>
                      <a:endParaRPr sz="3200" u="none" strike="noStrike" cap="none">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r>
              <a:tr h="1189600">
                <a:tc>
                  <a:txBody>
                    <a:bodyPr/>
                    <a:lstStyle/>
                    <a:p>
                      <a:pPr marL="0" lvl="0" indent="0" algn="l" rtl="0">
                        <a:spcBef>
                          <a:spcPts val="0"/>
                        </a:spcBef>
                        <a:spcAft>
                          <a:spcPts val="0"/>
                        </a:spcAft>
                        <a:buNone/>
                      </a:pPr>
                      <a:r>
                        <a:rPr lang="en-US" sz="3400" b="1">
                          <a:solidFill>
                            <a:schemeClr val="lt1"/>
                          </a:solidFill>
                          <a:latin typeface="Lato" panose="020F0502020204030203"/>
                          <a:ea typeface="Lato" panose="020F0502020204030203"/>
                          <a:cs typeface="Lato" panose="020F0502020204030203"/>
                          <a:sym typeface="Lato" panose="020F0502020204030203"/>
                        </a:rPr>
                        <a:t>Iglesias Protestantes</a:t>
                      </a:r>
                      <a:endParaRPr sz="3200">
                        <a:latin typeface="Lato" panose="020F0502020204030203"/>
                        <a:ea typeface="Lato" panose="020F0502020204030203"/>
                        <a:cs typeface="Lato" panose="020F0502020204030203"/>
                        <a:sym typeface="Lato" panose="020F0502020204030203"/>
                      </a:endParaRPr>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marR="0" lvl="0" indent="0" algn="l" rtl="0">
                        <a:lnSpc>
                          <a:spcPct val="100000"/>
                        </a:lnSpc>
                        <a:spcBef>
                          <a:spcPts val="0"/>
                        </a:spcBef>
                        <a:spcAft>
                          <a:spcPts val="0"/>
                        </a:spcAft>
                        <a:buNone/>
                      </a:pPr>
                      <a:r>
                        <a:rPr lang="en-US" sz="3200">
                          <a:latin typeface="Lato" panose="020F0502020204030203"/>
                          <a:ea typeface="Lato" panose="020F0502020204030203"/>
                          <a:cs typeface="Lato" panose="020F0502020204030203"/>
                          <a:sym typeface="Lato" panose="020F0502020204030203"/>
                        </a:rPr>
                        <a:t>Solo a creyentes en Jesús que han llegado a cierta edad.</a:t>
                      </a:r>
                      <a:endParaRPr sz="3200" u="none" strike="noStrike" cap="none">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r>
            </a:tbl>
          </a:graphicData>
        </a:graphic>
      </p:graphicFrame>
      <p:sp>
        <p:nvSpPr>
          <p:cNvPr id="355" name="Google Shape;355;g274b379f556_0_136"/>
          <p:cNvSpPr txBox="1"/>
          <p:nvPr/>
        </p:nvSpPr>
        <p:spPr>
          <a:xfrm>
            <a:off x="1774038" y="806525"/>
            <a:ext cx="8796300" cy="8310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panose="020B0604020202020204"/>
              <a:buNone/>
            </a:pPr>
            <a:r>
              <a:rPr lang="en-US" sz="4800">
                <a:solidFill>
                  <a:srgbClr val="009444"/>
                </a:solidFill>
                <a:latin typeface="Lato" panose="020F0502020204030203"/>
                <a:ea typeface="Lato" panose="020F0502020204030203"/>
                <a:cs typeface="Lato" panose="020F0502020204030203"/>
                <a:sym typeface="Lato" panose="020F0502020204030203"/>
              </a:rPr>
              <a:t>¿A quién debemos bautizar?</a:t>
            </a:r>
            <a:endParaRPr sz="4800">
              <a:solidFill>
                <a:srgbClr val="009444"/>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59" name="Shape 359"/>
        <p:cNvGrpSpPr/>
        <p:nvPr/>
      </p:nvGrpSpPr>
      <p:grpSpPr>
        <a:xfrm>
          <a:off x="0" y="0"/>
          <a:ext cx="0" cy="0"/>
          <a:chOff x="0" y="0"/>
          <a:chExt cx="0" cy="0"/>
        </a:xfrm>
      </p:grpSpPr>
      <p:sp>
        <p:nvSpPr>
          <p:cNvPr id="360" name="Google Shape;360;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Tarea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61" name="Google Shape;361;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62" name="Google Shape;362;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63" name="Google Shape;363;p30"/>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64" name="Google Shape;364;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panose="020B0604020202020204"/>
              <a:buNone/>
            </a:pPr>
            <a:r>
              <a:rPr lang="en-US" sz="3200" b="0" i="1" u="none" strike="noStrike" cap="none">
                <a:solidFill>
                  <a:schemeClr val="dk1"/>
                </a:solidFill>
                <a:latin typeface="Lato" panose="020F0502020204030203"/>
                <a:ea typeface="Lato" panose="020F0502020204030203"/>
                <a:cs typeface="Lato" panose="020F0502020204030203"/>
                <a:sym typeface="Lato" panose="020F0502020204030203"/>
              </a:rPr>
              <a:t>en el grupo de WhatsApp</a:t>
            </a:r>
            <a:endParaRPr sz="32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365" name="Google Shape;365;p30"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69" name="Shape 369"/>
        <p:cNvGrpSpPr/>
        <p:nvPr/>
      </p:nvGrpSpPr>
      <p:grpSpPr>
        <a:xfrm>
          <a:off x="0" y="0"/>
          <a:ext cx="0" cy="0"/>
          <a:chOff x="0" y="0"/>
          <a:chExt cx="0" cy="0"/>
        </a:xfrm>
      </p:grpSpPr>
      <p:sp>
        <p:nvSpPr>
          <p:cNvPr id="370" name="Google Shape;370;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371" name="Google Shape;371;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72" name="Google Shape;372;g2adf2547317_0_0"/>
          <p:cNvPicPr preferRelativeResize="0"/>
          <p:nvPr/>
        </p:nvPicPr>
        <p:blipFill rotWithShape="1">
          <a:blip r:embed="rId1"/>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73" name="Google Shape;373;g2adf2547317_0_0"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77" name="Shape 377"/>
        <p:cNvGrpSpPr/>
        <p:nvPr/>
      </p:nvGrpSpPr>
      <p:grpSpPr>
        <a:xfrm>
          <a:off x="0" y="0"/>
          <a:ext cx="0" cy="0"/>
          <a:chOff x="0" y="0"/>
          <a:chExt cx="0" cy="0"/>
        </a:xfrm>
      </p:grpSpPr>
      <p:sp>
        <p:nvSpPr>
          <p:cNvPr id="378" name="Google Shape;378;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Despedida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379" name="Google Shape;379;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80" name="Google Shape;380;g2adf2547317_0_9"/>
          <p:cNvPicPr preferRelativeResize="0"/>
          <p:nvPr/>
        </p:nvPicPr>
        <p:blipFill rotWithShape="1">
          <a:blip r:embed="rId1"/>
          <a:srcRect/>
          <a:stretch>
            <a:fill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381" name="Google Shape;381;g2adf2547317_0_9"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385" name="Shape 385"/>
        <p:cNvGrpSpPr/>
        <p:nvPr/>
      </p:nvGrpSpPr>
      <p:grpSpPr>
        <a:xfrm>
          <a:off x="0" y="0"/>
          <a:ext cx="0" cy="0"/>
          <a:chOff x="0" y="0"/>
          <a:chExt cx="0" cy="0"/>
        </a:xfrm>
      </p:grpSpPr>
      <p:sp>
        <p:nvSpPr>
          <p:cNvPr id="386" name="Google Shape;386;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87" name="Google Shape;387;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88" name="Google Shape;388;g2ac1ba269cb_0_46"/>
          <p:cNvPicPr preferRelativeResize="0"/>
          <p:nvPr/>
        </p:nvPicPr>
        <p:blipFill rotWithShape="1">
          <a:blip r:embed="rId1"/>
          <a:srcRect l="17158" t="8250" r="29536" b="8239"/>
          <a:stretch>
            <a:fillRect/>
          </a:stretch>
        </p:blipFill>
        <p:spPr>
          <a:xfrm>
            <a:off x="6580094" y="810985"/>
            <a:ext cx="5007428" cy="5236027"/>
          </a:xfrm>
          <a:prstGeom prst="rect">
            <a:avLst/>
          </a:prstGeom>
          <a:noFill/>
          <a:ln>
            <a:noFill/>
          </a:ln>
        </p:spPr>
      </p:pic>
      <p:pic>
        <p:nvPicPr>
          <p:cNvPr id="389" name="Google Shape;389;g2ac1ba269cb_0_46" descr="A logo with a cross and a bird&#10;&#10;Description automatically generated"/>
          <p:cNvPicPr preferRelativeResize="0"/>
          <p:nvPr/>
        </p:nvPicPr>
        <p:blipFill rotWithShape="1">
          <a:blip r:embed="rId2"/>
          <a:srcRect/>
          <a:stretch>
            <a:fillRect/>
          </a:stretch>
        </p:blipFill>
        <p:spPr>
          <a:xfrm>
            <a:off x="1978426" y="548168"/>
            <a:ext cx="2230986" cy="1555706"/>
          </a:xfrm>
          <a:prstGeom prst="rect">
            <a:avLst/>
          </a:prstGeom>
          <a:noFill/>
          <a:ln>
            <a:noFill/>
          </a:ln>
        </p:spPr>
      </p:pic>
      <p:sp>
        <p:nvSpPr>
          <p:cNvPr id="390" name="Google Shape;390;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391" name="Google Shape;391;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92" name="Google Shape;392;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09"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Saludos y bienvenidos</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2" name="Google Shape;112;p3"/>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17"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20" name="Google Shape;120;p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25"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0" name="Google Shape;130;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2" name="Google Shape;132;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2500">
                  <a:solidFill>
                    <a:schemeClr val="lt1"/>
                  </a:solidFill>
                  <a:latin typeface="Lato" panose="020F0502020204030203"/>
                  <a:ea typeface="Lato" panose="020F0502020204030203"/>
                  <a:cs typeface="Lato" panose="020F0502020204030203"/>
                  <a:sym typeface="Lato" panose="020F0502020204030203"/>
                </a:rPr>
                <a:t>Examinar la evidencia bíblica que el bautismo es algo que Dios hace para con nosotros. </a:t>
              </a:r>
              <a:endParaRPr sz="25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4" name="Google Shape;134;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2500">
                  <a:solidFill>
                    <a:schemeClr val="lt1"/>
                  </a:solidFill>
                  <a:latin typeface="Lato" panose="020F0502020204030203"/>
                  <a:ea typeface="Lato" panose="020F0502020204030203"/>
                  <a:cs typeface="Lato" panose="020F0502020204030203"/>
                  <a:sym typeface="Lato" panose="020F0502020204030203"/>
                </a:rPr>
                <a:t>Comparar lo que las iglesias dicen sobre el bautismo.</a:t>
              </a:r>
              <a:endParaRPr sz="25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8" name="Google Shape;138;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0" name="Google Shape;140;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500">
                  <a:solidFill>
                    <a:schemeClr val="lt1"/>
                  </a:solidFill>
                  <a:latin typeface="Lato" panose="020F0502020204030203"/>
                  <a:ea typeface="Lato" panose="020F0502020204030203"/>
                  <a:cs typeface="Lato" panose="020F0502020204030203"/>
                  <a:sym typeface="Lato" panose="020F0502020204030203"/>
                </a:rPr>
                <a:t>Hacer una lista de los puntos bíblicos para bautizar a los bebés.</a:t>
              </a:r>
              <a:endParaRPr sz="25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grpSp>
      <p:pic>
        <p:nvPicPr>
          <p:cNvPr id="141" name="Google Shape;141;p5"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45" name="Shape 145"/>
        <p:cNvGrpSpPr/>
        <p:nvPr/>
      </p:nvGrpSpPr>
      <p:grpSpPr>
        <a:xfrm>
          <a:off x="0" y="0"/>
          <a:ext cx="0" cy="0"/>
          <a:chOff x="0" y="0"/>
          <a:chExt cx="0" cy="0"/>
        </a:xfrm>
      </p:grpSpPr>
      <p:pic>
        <p:nvPicPr>
          <p:cNvPr id="146" name="Google Shape;146;g2e314509b4d_0_89"/>
          <p:cNvPicPr preferRelativeResize="0"/>
          <p:nvPr/>
        </p:nvPicPr>
        <p:blipFill rotWithShape="1">
          <a:blip r:embed="rId1"/>
          <a:srcRect b="2458"/>
          <a:stretch>
            <a:fillRect/>
          </a:stretch>
        </p:blipFill>
        <p:spPr>
          <a:xfrm>
            <a:off x="1643700" y="0"/>
            <a:ext cx="10548301" cy="6857999"/>
          </a:xfrm>
          <a:prstGeom prst="rect">
            <a:avLst/>
          </a:prstGeom>
          <a:noFill/>
          <a:ln>
            <a:noFill/>
          </a:ln>
        </p:spPr>
      </p:pic>
      <p:sp>
        <p:nvSpPr>
          <p:cNvPr id="147" name="Google Shape;147;g2e314509b4d_0_89"/>
          <p:cNvSpPr txBox="1"/>
          <p:nvPr/>
        </p:nvSpPr>
        <p:spPr>
          <a:xfrm>
            <a:off x="2275776" y="5067700"/>
            <a:ext cx="8502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chemeClr val="lt1"/>
                </a:solidFill>
                <a:latin typeface="Lato" panose="020F0502020204030203"/>
                <a:ea typeface="Lato" panose="020F0502020204030203"/>
                <a:cs typeface="Lato" panose="020F0502020204030203"/>
                <a:sym typeface="Lato" panose="020F0502020204030203"/>
              </a:rPr>
              <a:t>Estudio bíblico: </a:t>
            </a:r>
            <a:r>
              <a:rPr lang="en-US" sz="4860">
                <a:solidFill>
                  <a:schemeClr val="lt1"/>
                </a:solidFill>
                <a:latin typeface="Lato" panose="020F0502020204030203"/>
                <a:ea typeface="Lato" panose="020F0502020204030203"/>
                <a:cs typeface="Lato" panose="020F0502020204030203"/>
                <a:sym typeface="Lato" panose="020F0502020204030203"/>
              </a:rPr>
              <a:t>El Bautismo</a:t>
            </a:r>
            <a:endParaRPr sz="60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sp>
        <p:nvSpPr>
          <p:cNvPr id="148" name="Google Shape;148;g2e314509b4d_0_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49" name="Google Shape;149;g2e314509b4d_0_89"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
        <p:nvSpPr>
          <p:cNvPr id="150" name="Google Shape;150;g2e314509b4d_0_8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54" name="Shape 154"/>
        <p:cNvGrpSpPr/>
        <p:nvPr/>
      </p:nvGrpSpPr>
      <p:grpSpPr>
        <a:xfrm>
          <a:off x="0" y="0"/>
          <a:ext cx="0" cy="0"/>
          <a:chOff x="0" y="0"/>
          <a:chExt cx="0" cy="0"/>
        </a:xfrm>
      </p:grpSpPr>
      <p:sp>
        <p:nvSpPr>
          <p:cNvPr id="155" name="Google Shape;155;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56" name="Google Shape;156;p2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57" name="Google Shape;157;p28"/>
          <p:cNvSpPr txBox="1"/>
          <p:nvPr/>
        </p:nvSpPr>
        <p:spPr>
          <a:xfrm>
            <a:off x="3875725" y="2151450"/>
            <a:ext cx="7592400" cy="255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¿Cuáles son las dos categorías </a:t>
            </a:r>
            <a:endParaRPr sz="4000" b="1">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en las que se pueden agrupar las diferentes enseñanzas sobre el bautismo en las iglesias?</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158" name="Google Shape;158;p28"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62" name="Shape 162"/>
        <p:cNvGrpSpPr/>
        <p:nvPr/>
      </p:nvGrpSpPr>
      <p:grpSpPr>
        <a:xfrm>
          <a:off x="0" y="0"/>
          <a:ext cx="0" cy="0"/>
          <a:chOff x="0" y="0"/>
          <a:chExt cx="0" cy="0"/>
        </a:xfrm>
      </p:grpSpPr>
      <p:sp>
        <p:nvSpPr>
          <p:cNvPr id="163" name="Google Shape;163;g274b379f556_0_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4" name="Google Shape;164;g274b379f556_0_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65" name="Google Shape;165;g274b379f556_0_8"/>
          <p:cNvSpPr txBox="1"/>
          <p:nvPr/>
        </p:nvSpPr>
        <p:spPr>
          <a:xfrm>
            <a:off x="3908875" y="2652363"/>
            <a:ext cx="75924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Según la Biblia, ¿qué hace el bautismo?</a:t>
            </a:r>
            <a:endParaRPr sz="4000" b="1">
              <a:solidFill>
                <a:schemeClr val="dk1"/>
              </a:solidFill>
              <a:latin typeface="Lato" panose="020F0502020204030203"/>
              <a:ea typeface="Lato" panose="020F0502020204030203"/>
              <a:cs typeface="Lato" panose="020F0502020204030203"/>
              <a:sym typeface="Lato" panose="020F0502020204030203"/>
            </a:endParaRPr>
          </a:p>
        </p:txBody>
      </p:sp>
      <p:pic>
        <p:nvPicPr>
          <p:cNvPr id="166" name="Google Shape;166;g274b379f556_0_8"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8" ma:contentTypeDescription="Create a new document." ma:contentTypeScope="" ma:versionID="0d5749b665f2ed4d3e752cf6e38612de">
  <xsd:schema xmlns:xsd="http://www.w3.org/2001/XMLSchema" xmlns:xs="http://www.w3.org/2001/XMLSchema" xmlns:p="http://schemas.microsoft.com/office/2006/metadata/properties" xmlns:ns2="d9dd568f-92e7-4aa1-8e50-87aa9ffea924" xmlns:ns3="c29a6dd2-512b-4752-8473-975d37cb7242" xmlns:ns4="9d1aa794-ada9-4a3e-9c2a-189f245fcbb8" targetNamespace="http://schemas.microsoft.com/office/2006/metadata/properties" ma:root="true" ma:fieldsID="cfbe134ecb5f12383eca1a73b1fe9875" ns2:_="" ns3:_="" ns4:_="">
    <xsd:import namespace="d9dd568f-92e7-4aa1-8e50-87aa9ffea924"/>
    <xsd:import namespace="c29a6dd2-512b-4752-8473-975d37cb7242"/>
    <xsd:import namespace="9d1aa794-ada9-4a3e-9c2a-189f245fcbb8"/>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dexed="true"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f0a306a-6d12-4594-8815-428c8502944f}" ma:internalName="TaxCatchAll" ma:showField="CatchAllData" ma:web="c29a6dd2-512b-4752-8473-975d37cb72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dd568f-92e7-4aa1-8e50-87aa9ffea924">
      <Terms xmlns="http://schemas.microsoft.com/office/infopath/2007/PartnerControls"/>
    </lcf76f155ced4ddcb4097134ff3c332f>
    <TaxCatchAll xmlns="9d1aa794-ada9-4a3e-9c2a-189f245fcbb8" xsi:nil="true"/>
    <Doc_x0020__x0023_ xmlns="d9dd568f-92e7-4aa1-8e50-87aa9ffea924" xsi:nil="true"/>
  </documentManagement>
</p:properties>
</file>

<file path=customXml/itemProps1.xml><?xml version="1.0" encoding="utf-8"?>
<ds:datastoreItem xmlns:ds="http://schemas.openxmlformats.org/officeDocument/2006/customXml" ds:itemID="{50C7AC9A-A41A-4EA8-A5B7-B7DD8671AA12}">
  <ds:schemaRefs/>
</ds:datastoreItem>
</file>

<file path=customXml/itemProps2.xml><?xml version="1.0" encoding="utf-8"?>
<ds:datastoreItem xmlns:ds="http://schemas.openxmlformats.org/officeDocument/2006/customXml" ds:itemID="{E6463296-B3FA-48F4-B4BD-6C9F534D2FFA}">
  <ds:schemaRefs/>
</ds:datastoreItem>
</file>

<file path=customXml/itemProps3.xml><?xml version="1.0" encoding="utf-8"?>
<ds:datastoreItem xmlns:ds="http://schemas.openxmlformats.org/officeDocument/2006/customXml" ds:itemID="{C85F3F3A-F818-463B-9AC2-6872B828D51F}">
  <ds:schemaRefs/>
</ds:datastoreItem>
</file>

<file path=docProps/app.xml><?xml version="1.0" encoding="utf-8"?>
<Properties xmlns="http://schemas.openxmlformats.org/officeDocument/2006/extended-properties" xmlns:vt="http://schemas.openxmlformats.org/officeDocument/2006/docPropsVTypes">
  <TotalTime>0</TotalTime>
  <Words>4644</Words>
  <Application>WPS Presentation</Application>
  <PresentationFormat/>
  <Paragraphs>142</Paragraphs>
  <Slides>34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34</vt:i4>
      </vt:variant>
    </vt:vector>
  </HeadingPairs>
  <TitlesOfParts>
    <vt:vector size="43" baseType="lpstr">
      <vt:lpstr>Arial</vt:lpstr>
      <vt:lpstr>SimSun</vt:lpstr>
      <vt:lpstr>Wingdings</vt:lpstr>
      <vt:lpstr>Arial</vt:lpstr>
      <vt:lpstr>Calibri</vt:lpstr>
      <vt:lpstr>Lato</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carola PT</cp:lastModifiedBy>
  <cp:revision>1</cp:revision>
  <dcterms:created xsi:type="dcterms:W3CDTF">2025-03-29T01:00:28Z</dcterms:created>
  <dcterms:modified xsi:type="dcterms:W3CDTF">2025-03-29T01:00:30Z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y fmtid="{D5CDD505-2E9C-101B-9397-08002B2CF9AE}" pid="3" name="ICV">
    <vt:lpwstr>AF79762BA22144B2A4892D8D0E068943_12</vt:lpwstr>
  </property>
  <property fmtid="{D5CDD505-2E9C-101B-9397-08002B2CF9AE}" pid="4" name="KSOProductBuildVer">
    <vt:lpwstr>2058-12.2.0.20326</vt:lpwstr>
  </property>
</Properties>
</file>