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47" r:id="rId3"/>
    <p:sldId id="292" r:id="rId5"/>
    <p:sldId id="259" r:id="rId6"/>
    <p:sldId id="257" r:id="rId7"/>
    <p:sldId id="260" r:id="rId8"/>
    <p:sldId id="311" r:id="rId9"/>
    <p:sldId id="262" r:id="rId10"/>
    <p:sldId id="261" r:id="rId11"/>
    <p:sldId id="293" r:id="rId12"/>
    <p:sldId id="312" r:id="rId13"/>
    <p:sldId id="313" r:id="rId14"/>
    <p:sldId id="294" r:id="rId15"/>
    <p:sldId id="264" r:id="rId16"/>
    <p:sldId id="314" r:id="rId17"/>
    <p:sldId id="263" r:id="rId18"/>
    <p:sldId id="315" r:id="rId19"/>
    <p:sldId id="316" r:id="rId20"/>
    <p:sldId id="295" r:id="rId21"/>
    <p:sldId id="317" r:id="rId22"/>
    <p:sldId id="318" r:id="rId23"/>
    <p:sldId id="319" r:id="rId24"/>
    <p:sldId id="296" r:id="rId25"/>
    <p:sldId id="297" r:id="rId26"/>
    <p:sldId id="310" r:id="rId27"/>
    <p:sldId id="298" r:id="rId28"/>
    <p:sldId id="299" r:id="rId29"/>
    <p:sldId id="300" r:id="rId30"/>
    <p:sldId id="320" r:id="rId31"/>
    <p:sldId id="276" r:id="rId32"/>
    <p:sldId id="301" r:id="rId33"/>
    <p:sldId id="302" r:id="rId34"/>
    <p:sldId id="303" r:id="rId35"/>
    <p:sldId id="305" r:id="rId36"/>
    <p:sldId id="341" r:id="rId37"/>
    <p:sldId id="342" r:id="rId38"/>
    <p:sldId id="343" r:id="rId39"/>
    <p:sldId id="344" r:id="rId40"/>
    <p:sldId id="345" r:id="rId41"/>
    <p:sldId id="340" r:id="rId42"/>
    <p:sldId id="346" r:id="rId43"/>
    <p:sldId id="288" r:id="rId44"/>
    <p:sldId id="289" r:id="rId45"/>
  </p:sldIdLst>
  <p:sldSz cx="12192000" cy="6858000"/>
  <p:notesSz cx="6858000" cy="9144000"/>
  <p:embeddedFontLst>
    <p:embeddedFont>
      <p:font typeface="Calibri" panose="020F0502020204030204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Lato" panose="020F0502020204030203"/>
      <p:regular r:id="rId58"/>
      <p:bold r:id="rId59"/>
      <p:italic r:id="rId60"/>
      <p:boldItalic r:id="rId61"/>
    </p:embeddedFon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Overlock" panose="020F0502020204030204"/>
      <p:regular r:id="rId66"/>
    </p:embeddedFont>
    <p:embeddedFont>
      <p:font typeface="Lato" panose="020F0502020204030203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 Jensen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0"/>
    <p:restoredTop sz="45525"/>
  </p:normalViewPr>
  <p:slideViewPr>
    <p:cSldViewPr snapToGrid="0">
      <p:cViewPr varScale="1">
        <p:scale>
          <a:sx n="47" d="100"/>
          <a:sy n="47" d="100"/>
        </p:scale>
        <p:origin x="1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font" Target="fonts/font21.fntdata"/><Relationship Id="rId7" Type="http://schemas.openxmlformats.org/officeDocument/2006/relationships/slide" Target="slides/slide4.xml"/><Relationship Id="rId69" Type="http://schemas.openxmlformats.org/officeDocument/2006/relationships/font" Target="fonts/font20.fntdata"/><Relationship Id="rId68" Type="http://schemas.openxmlformats.org/officeDocument/2006/relationships/font" Target="fonts/font19.fntdata"/><Relationship Id="rId67" Type="http://schemas.openxmlformats.org/officeDocument/2006/relationships/font" Target="fonts/font18.fntdata"/><Relationship Id="rId66" Type="http://schemas.openxmlformats.org/officeDocument/2006/relationships/font" Target="fonts/font17.fntdata"/><Relationship Id="rId65" Type="http://schemas.openxmlformats.org/officeDocument/2006/relationships/font" Target="fonts/font16.fntdata"/><Relationship Id="rId64" Type="http://schemas.openxmlformats.org/officeDocument/2006/relationships/font" Target="fonts/font15.fntdata"/><Relationship Id="rId63" Type="http://schemas.openxmlformats.org/officeDocument/2006/relationships/font" Target="fonts/font14.fntdata"/><Relationship Id="rId62" Type="http://schemas.openxmlformats.org/officeDocument/2006/relationships/font" Target="fonts/font13.fntdata"/><Relationship Id="rId61" Type="http://schemas.openxmlformats.org/officeDocument/2006/relationships/font" Target="fonts/font12.fntdata"/><Relationship Id="rId60" Type="http://schemas.openxmlformats.org/officeDocument/2006/relationships/font" Target="fonts/font11.fntdata"/><Relationship Id="rId6" Type="http://schemas.openxmlformats.org/officeDocument/2006/relationships/slide" Target="slides/slide3.xml"/><Relationship Id="rId59" Type="http://schemas.openxmlformats.org/officeDocument/2006/relationships/font" Target="fonts/font10.fntdata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zFrbfyWb00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Esquema del curso: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Tiene ocho lecciones con períodos de clases en vivo que duran aproximadamente una hora cada una.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tareas generalmente incluyen un video, una lectura de la Biblia y algunas preguntas. Las tareas están creadas para ayudar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les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a ustedes a prepararse para la próxima sesión en vivo y contienen información valiosa y necesaria para completar el curso con éxito.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Preguntales a los estudiantes si tienen preguntas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o dudas o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recu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érdales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que se puede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quedar después de la lección para conversar más.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b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OBJETIVOS DE LA LECCIÓN 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 minuto)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Toma un minuto para presentarles los objetivos de la primera lección.</a:t>
            </a:r>
            <a:endParaRPr lang="es-E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Identificar el propósito del curso </a:t>
            </a:r>
            <a:r>
              <a:rPr lang="es-E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Biblia: Una Nación Elegida.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Usar el método de las 4 “C” para leer y entender Éxodo 2:23-3:20.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Examinar el significado del nombre de Dios. 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1ba269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s-E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2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Usar el método de las 4 “C” para leer y entender Éxodo 2:23-3:20.</a:t>
            </a:r>
            <a:endParaRPr lang="es-E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Captar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(5 minutos)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Explique que, en Academia Cristo, usamos el método de las 4 “C” para leer, entender, aplicar, y compartir la Palabra de una forma </a:t>
            </a:r>
            <a:r>
              <a:rPr lang="es-E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Cristocéntrica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sp>
        <p:nvSpPr>
          <p:cNvPr id="204" name="Google Shape;204;g2ac1ba26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1ba269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primer paso del método de las 4 “C” es Captar. </a:t>
            </a:r>
            <a:r>
              <a:rPr lang="es-ES" sz="1800" i="1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Este paso también es un enfoque principal del curso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“Captar” es el primer paso del método de las 4 “C”. Es el gancho, el anzuelo para llamar la atención a lo que Dios nos va a decir en su Palabra. El Captar introduce el tema del día.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este curso, vamos a tener un gran enfoque en este paso de “Captar.” Deseamos compartir lo que estamos aprendiendo en este curso con los demás y la habilidad de hacer un “Captar” es el primer paso cuando tenemos oportunidades para compartir el amor de Dios con otros.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sp>
        <p:nvSpPr>
          <p:cNvPr id="204" name="Google Shape;204;g2ac1ba26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el “Captar” de hoy, voy a plantar una pregunta. Jesucristo y los apóstoles también utilizaron este tipo de Captar en su ministerio: en la enseñanza, en las conversaciones personales, en las parábolas.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p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reguntas puede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venir de nosotros o de otros en conversaciones normales. Muestran compromiso en la conversación. Dios nos da muchas oportunidades para utilizar una pregunta como un puente a la Palabra de Dios.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¿Alguna vez usted ha sentido que a su vida le falta un propósito? 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ale a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los estudiantes un momento para reflexionar. C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 hay menos tiempo en la primera clase, pid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ele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tres estudiantes 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que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compartan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sus reflexiones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También se puede compartir en el chat si desean.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Hoy, estudia</a:t>
            </a:r>
            <a:r>
              <a:rPr lang="es-CO" alt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mos la historia de La Zarza Ardiente en Éxodo 2:23-24 y el plan de Dios para Moisés, un humilde pastor de 80 años ocupado por sus ovejas.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1ba269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Contar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(5 minutos)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Explique que el segundo paso del método de las 4 “C” es Contar. Es el momento para leer la historia bíblica directamente de la Biblia o contarla en sus propias palabras. La Palabra de Dios es viva, eficaz y la autoridad en nuestras vidas.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sp>
        <p:nvSpPr>
          <p:cNvPr id="204" name="Google Shape;204;g2ac1ba26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Éxodo 2:23-24 (Reina Valera Contemporánea)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 Después de mucho tiempo murió el rey de Egipto. Los hijos de Israel gemían por causa de su esclavitud, y clamaron a Dios.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Por causa de su esclavitud, su clamor llegó hasta Dios, 24 y cuando Dios oyó sus gemidos, se acordó de su pacto con Abrah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am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Isaac y Jacob. 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25 Entonces Dios miró a los hijos de Israel, y los reconoció.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Éxodo 3:1-20 (Reina Valera Contemporánea)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 Moisés cuidaba las ovejas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Jetro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su suegro, que era sacerdote de Madián, y un día llevó 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ovejas a través del desierto y llegó hasta Horeb, el monte de Dios. 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 Allí, el ángel del Señor se le apareció en medio de una zarza envuelta en fuego. Moisés miró, y vio que la zarza ardía en el fuego, pero no se consumía. 3 Entonces dijo: «Voy a ir y ver esta grande visión, por qué es que la zarza no se quema.»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 El Señor vio que Moisés iba a ver la zarza, así que desde la zarza lo llamó y le dijo: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«¡Moisés, Moisés!»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 él respondió: «Aquí estoy.»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 El Señor le dijo: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«No te acerques. Quítate el calzado de tus pies, porque el lugar donde ahora estás es tierra santa.»</a:t>
            </a: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6 Y también dijo: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«Yo soy el Dios de tu padre. Soy el Dios de Abrah</a:t>
            </a:r>
            <a:r>
              <a:rPr lang="es-CO" alt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am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el Dios de Isaac y el Dios de Jacob.»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BIENVENIDA Y ORACIÓN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(20 minutos – 10 minutos antes y 10 minutos en clase)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Abra la sala de Zoom 10 minutos antes para empezar con los saludos temprano. Da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los estudiantes una calurosa bienvenida y tom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unos minutos para conocerlos y ellos a ti.  Si hay demasiados estudiantes, puede pedirl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 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compart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sus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saludos en el chat. </a:t>
            </a:r>
            <a:endParaRPr lang="en-US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Después de los saludos personales, se puede compartir una bienvenida breve al curso y a 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Lección 1. </a:t>
            </a: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Sean bienvenidos al curso </a:t>
            </a:r>
            <a:r>
              <a:rPr lang="es-E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Biblia: Una Nación Elegida.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este curso veremos la gracia, el amor inmerecido, de Dios en las historias claves del Antiguo Testamento desde Moisés y el Éxodo hasta la construcción del templo en los días del Rey Salomón. </a:t>
            </a:r>
            <a:endParaRPr lang="es-E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nuestra lección de hoy veremos a uno de los líderes más importantes del pueblo de Dios, Moisés, y como Dios le llamó de una forma milagrosa para liberar a su pueblo de la esclavitud en Egipto. </a:t>
            </a:r>
            <a:endParaRPr lang="es-E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Hermanos, por la historia de hoy veremos como Dios nos capacita para toda buena obra. Estará con nosotros. Y siempre cumplirá sus promesas. El Señor es quien es.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Entonces Moisés cubrió su rostro, porque tuvo miedo de mirar a Dios. 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7 Luego el Señor dijo: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«He visto muy bien la aflicción de mi pueblo que está en Egipto. He oído su clamor por causa de sus explotadores. He sabido de sus angustias, 8 y he descendido para librarlos de manos de los egipcios y sacarlos de esa tierra, hacia una tierra buena y amplia, una tierra que fluye leche y miel, donde habitan los cananeos, los hititas, los amorreos, los ferezeos, los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jivitas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y los jebuseos. </a:t>
            </a: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9 El clamor de los hijos de Israel ha llegado a mi presencia, y he visto además la opresión con que los egipcios los oprimen. 10 Por lo tanto, ven ahora, que voy a enviarte al faraón para que saques de Egipto a mi pueblo, a los hijos de Israel.»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11 Pero Moisés le respondió a Dios: «¿Y quién soy yo para ir ante el faraón y sacar de Egipto a los hijos de Israel?»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12 Y Dios le respondió: «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Ve, pues yo estaré contigo. Y esto te servirá de señal, de que yo te he enviado: Cuando tú hayas sacado de Egipto al pueblo, ustedes servirán a Dios sobre este monte.»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13 Moisés le dijo a Dios: «Pero resulta que, si yo voy y les digo a los hijos de Israel: “El Dios de sus padres me ha enviado a ustedes”, qué voy a responderles si me preguntan: “¿Y cuál es su nombre?”»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14 Dios le respondió a Moisés: «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YO SOY EL QUE SOY.»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 añadió: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«A los hijos de Israel tú les dirás: “YO SOY me ha enviado a ustedes.”»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15 También le dijo Dios a Moisés: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«A los hijos de Israel les dirás: “El Señor me ha enviado a ustedes. Él es el Dios de sus padres, el Dios de Abrah</a:t>
            </a:r>
            <a:r>
              <a:rPr lang="es-CO" alt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am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el Dios de Isaac y el Dios de Jacob.” Éste es mi nombre eterno. Con este nombre se me recordará por todos los siglos. </a:t>
            </a: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16 Así que ve y reúne a los ancianos de Israel, y diles: “El Señor, el Dios de sus padres, el Dios de Abrah</a:t>
            </a:r>
            <a:r>
              <a:rPr lang="es-CO" alt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am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de Isaac y de Jacob, se me apareció y me dijo: ‘En verdad he venido a visitarlos. He visto cómo los tratan en Egipto, 17 y me he propuesto </a:t>
            </a:r>
            <a:r>
              <a:rPr lang="es-CO" alt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sacarlos de la aflicción de Egipto y llevarlos a la tierra de los cananeos, los hititas, los amorreos, los ferezeos, los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jivitas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y los jebuseos, que es una tierra que fluye leche y miel.’” </a:t>
            </a: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5875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18 Ellos oirán tu voz, y entonces tú y los ancianos de Israel irán a hablar con el rey de Egipto y le dirán: “El Señor, el Dios de los hebreos, nos ha encontrado. Por eso, ahora vamos a ir camino de tres días por el desierto, para ofrecer sacrificios al Señor nuestro Dios.” 19 Yo sé que el rey de Egipto no los dejará ir, sino a la fuerza. 20 Pero yo extenderé mi mano y heriré a Egipto con todas las maravillas que allí haré. Y entonces él los dejará ir.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1ba269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Considerar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(10 minutos)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Explica que el tercer paso del método de las 4 “C” es Considerar. Son seis preguntas que nos ayudan a considerar o repasar la historia en detalle. Este paso nos da la base de conocimiento para que la apliquemos bien.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sp>
        <p:nvSpPr>
          <p:cNvPr id="204" name="Google Shape;204;g2ac1ba26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¿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Quiénes son los personajes de esta historia? 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rey de Egipto y los hijos de Israel (2:23)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Dios (2:23-25)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Abraham, Isaac y Jacob (2:24)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Moisés (3:1)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Jetro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suegro de Moisés y sacerdote de Madián (3:1)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Ángel de Jehová (3:2)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expresión “el Ángel de Jehová” se usa con frecuencia en el A.T. para designar a la segunda persona del Dios trino, antes de que viniera a este mundo en forma humana. En estos versículos, el Ángel de Jehová, Dios, y Jehová se utilizan indistintamente entonces no hay duda que el Ángel de Jehová significa Dios mismo en una manifestación especial de su presencia.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Los opresores, Los egipcios (3:7)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Los pueblos en Canaán (3:8)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faraón (3:10)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¿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Cuáles son los objetos de esta historia? 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ovejas (3:1)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Una llama de fuego, La zarza (3:2)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sandalias de Moisés (3:5)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rostro de Moisés que cubrió (3:6)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772795" algn="l"/>
              </a:tabLst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¿Dónde ocurrió la historia?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Egipto dónde los hijos de Dios clamaron a Dios en su esclavitud (2:23-25)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el desierto hasta Horeb, monte de Dios, Monte Sinaí (3:1)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  <a:tabLst>
                <a:tab pos="772795" algn="l"/>
              </a:tabLst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772795" algn="l"/>
              </a:tabLst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¿Cuándo ocurrió la historia?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Cuando el pueblo de Dios estaba en Egipto como esclavos (2:23-25)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Moisés tiene 80 años (Hebreos 7:23 y 7:30)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  <a:tabLst>
                <a:tab pos="772795" algn="l"/>
              </a:tabLst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772795" algn="l"/>
              </a:tabLst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5. ¿Cuál es el problema?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pueblo ha sido esclavizado. Están sufriendo. “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gemían a causa de la servidumbre, clamaron; y subió a Dios el clamor de ellos” (2:23).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Los pretextos de Moisés. Moisés no quiere ser el líder del pueblo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772795" algn="l"/>
              </a:tabLst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6. ¿Se soluciona el problema?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Dios oyó el gemido de los hijos de Israel y se acordó de su pacto. (2:24)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Dios toma acción. “Ven, por tanto, ahora, y te enviaré al faraón para que saques de Egipto a mi pueblo, a los hijos de Israel.” (3:10)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Moisés se mostró reticente, pero impulsado por el Señor, si va a liberar al pueblo de Dios.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Pero yo extenderé mi mano y heriré a Egipto con todas las maravillas que obraré en el país, y entonces os dejará ir. (3:20)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  <a:tabLst>
                <a:tab pos="772795" algn="l"/>
              </a:tabLst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1ba269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Consolidar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(10 minutos)</a:t>
            </a:r>
            <a:r>
              <a:rPr lang="es-ES" sz="1800" i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Explica que el cuarto paso del método de las 4 “C” es Consolidar. Es este paso, hacemos cuatro preguntas para dar firmeza, o aplicar la Palabra de Dios a nuestros corazones y a nuestras vidas. Las preguntas nos guían</a:t>
            </a:r>
            <a:r>
              <a:rPr lang="es-CO" alt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a</a:t>
            </a: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usar la ley y el evangelio correctamente.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sp>
        <p:nvSpPr>
          <p:cNvPr id="204" name="Google Shape;204;g2ac1ba269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¿Cuál es el punto principal de la historia?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2" charset="2"/>
              <a:buChar char=""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Manifestándose en una zarza ardiente, Dios llamó al pastor Moisés que libara a su pueblo de la esclavitud en Egipto.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endParaRPr dirty="0"/>
          </a:p>
        </p:txBody>
      </p:sp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Comience con la siguiente oración (o tu propia):</a:t>
            </a: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Son muchas las veces que lo olvido, amado Padre celestial. Me quejo o me lleno de temor, y me olvido de confiar en que tú me ayudas.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Perdóname. Ayúdame a confiar en ti más cada día, y dame el valor para obedecerte en todas las cosas.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 pido todo esto en el nombre de tu Hijo Jesús, nuestro Salvador. Amén.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¿Qué pecado veo en esta historia y confieso en mi vida?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Nos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otros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pecamos contra Dios cuando confiamos más en nuestras propias obras y talentos que en la voluntad de Dios.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Sacamos pretextos para no participar en la obra.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¿En qué versos y palabras de esta historia veo el amor de Dios para conmigo?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2:24-25 “Dios oyó el gemido de ellos y se acordó de su pacto. Y miró Dios a los hijos de Israel y conoció su condición.”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Dios nunca se olvidó de sus promesas. Dios siempre es el mismo, y siempre sabe todas las cosas. Esta es la manera que usa el autor sagrado para explicar que Dios ya había decidido intervenir a favor de su pueblo.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Aunque sufro a veces y aunque no todo parece ir bien en mi vida, sé que Dios no se ha olvidado de mí, y me promete que todo servirá para mi bien. Me conoce y conoce el sufrimiento. Sufrió por mí en la cruz.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3:10 “Ven, por tanto, ahora, y te enviaré al faraón para que saques de Egipto a mi pueblo, a los hijos de Israel.” 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Por su gracia Dios llamó a Moisés, un hombre lleno de pretextos. Dios nos llama a nosotros, a pesar de nuestros pecados y debilidades.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3:14-15 “Dios reveló a si mismo a Moisés.”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También se reveló a si mismo a nosotros por su Palabra.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3:20-22 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Pero yo extenderé mi mano y heriré a Egipto con todas las maravillas que allí haré. Y entonces él los dejará ir.”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Dios no olvidó las promesas hechas a los israelitas. Dios cumple con sus promesas. Él iba a librarlos del yugo de los egipcios. ¡Nos ha salvado también!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¿Qué pediré que Dios obre en mi para poner en práctica esta palabra de Dios?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me dé paciencia cuando las cosas parecen ir mal y que yo acepte con fe humilde las tareas que Dios me da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b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OBJETIVOS DE LA LECCIÓN 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 minuto)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Toma un minuto para presentarles los objetivos de la primera lección.</a:t>
            </a:r>
            <a:endParaRPr lang="es-E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Identificar el propósito del curso </a:t>
            </a:r>
            <a:r>
              <a:rPr lang="es-E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Biblia: Una Nación Elegida.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Usar el método de las 4 “C” para leer y entender Éxodo 2:23-3:20.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Examinar el significado del nombre de Dios. 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OBJETIVO 3:</a:t>
            </a: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Examinan el significado del nombre de Dios. 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(10 minutos)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¿Qué significa el nombre Dios?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la historia de hoy, Moisés le pregunta a Dios qué habría de decirles a los israelitas en caso de que ellos le pidieran el nombre del Dios.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Dios responde a Moisés de una manera maravillosa.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 duda, esta revelación del nombre de Dios es una de la más significativas de toda la Biblia.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3:14 “YO SOY EL QUE SOY.”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Esta es la propia revelación de Dios y de él mismo. Las palabras parecen tan sencillas. Sin embargo, hay un mundo de verdad en ellas acerca del Dios que habla de esta manera de sí mismo. </a:t>
            </a:r>
            <a:endParaRPr lang="es-ES" sz="11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“YO SOY”,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dice Dios. Él es un “YO”, es decir, </a:t>
            </a:r>
            <a:r>
              <a:rPr lang="es-ES" sz="1100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 ser personal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No es simplemente una fuerza indefinida o un poder mágica en alguna parte de la naturaleza, como tantos creen. Como persona, él se compara a una persona que piensa, siente, habla, decide, actúa, al igual que otras personas.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“YO SOY EL QUE SOY.” 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Estas palabras también respiran un espíritu de </a:t>
            </a:r>
            <a:r>
              <a:rPr lang="es-ES" sz="1100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independencia absoluta.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Dios se mueve con una libertad sin límites.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“YO SOY”, 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dice Dios. Dios es </a:t>
            </a:r>
            <a:r>
              <a:rPr lang="es-ES" sz="1100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eterno, constante e inmutable (no se cambia)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Las Escrituras se refieren a este “YO SOY” con mucha frecuencia.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el libro de Apocalipsis, Dios dice: “Yo soy el Alfa y la Omega, principio y fin… el que era </a:t>
            </a:r>
            <a:r>
              <a:rPr lang="es-CO" alt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 el</a:t>
            </a: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que ha de venir, el Todopoderoso (1:8). 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Juan 8:58, Jesús dice de sí mismo: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“Antes que Abraham fuera, yo soy”.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autor de Hebreos afirma que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“Jesucristo es el miso ayer, hoy y por los siglos” (13:8).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Por medio del profeta Malaquías, Dios declara: 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“Yo, Jehová, no cambio” (3:6).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Para Moisés y para los israelitas, las cualidades que Dios revela aquí tenían el propósito de asegurarle al pueblo de Dios que las promesas de gracia y misericordia que les fueron dados a sus padres todavía eran vigentes. Dios no las había olvidado. Ahora estaba a punto de demostrarles que cada una de estas promesas de gracia iba a ser cumplida.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el idioma hebreo (hablado por los israelitas, el idioma original del Antiguo Testamento) hay algo más de gran significado en el “YO SOY” de Dios.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Las letras de la raíz hebrea para la expresión “yo soy” son las mismas letras que se usan en la palabra hebrea que traducimos como “Jehová,” el Señor o Yahveh.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Este nombre ya apareció en Génesis 2:4. También Dios lo usó cuando se reveló a Abraham. Este era el Dios del pacto, el Dios de gracia gratuita y fiel.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Así que el “Yo soy el que soy” era la manera en que Dios les decía a Moisés y a los israelitas que él era el mismo Dios del pacto que en gracia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 misericordia los había escogido para que fueran su pueblo, el que con seguridad iba a cumplir todas las promesas que les había hecho.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 los versículos 14 y 15 de este texto, Dios relaciona íntimamente su “YO SOY” y el nombre “Jehová, el Dios de vuestros padres”, y dice: </a:t>
            </a:r>
            <a:r>
              <a:rPr lang="es-ES" sz="18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“Este es mi nombre para siempre; este es mi memorial por lo siglos.”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 esa certeza él envía a Moisés para visitar a los ancianos de Israel, como lo vamos a ver en los versículos siguientes.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s-ES" sz="1800" b="1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1085850" indent="0" algn="just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Wendland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E. H. (1998). Éxodo. (L. A.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Schaller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J. C.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Jeske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Eds.) (pp. 24–25). Milwaukee, WI: Editorial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Northwestern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CONCLUSIÓN Y ORACIÓN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Salmo 27:1 </a:t>
            </a:r>
            <a:r>
              <a:rPr lang="es-ES" sz="18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Señor</a:t>
            </a:r>
            <a:r>
              <a:rPr lang="es-E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es mi luz y mi salvación; ¿a quién podría yo temer? </a:t>
            </a:r>
            <a:r>
              <a:rPr lang="es-ES" sz="18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 Señor</a:t>
            </a:r>
            <a:r>
              <a:rPr lang="es-E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es la fortaleza de mi vida; ¿quién podría infundirme miedo?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Hoy vimos como Dios llamó a Moisés para un propósito grande, para la gloria de Dios y para el bien de su pueblo. Lo que es 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más 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importante aquí es quién está haciendo 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llamad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Jehová / el Señor/ </a:t>
            </a:r>
            <a:r>
              <a:rPr lang="es-ES" sz="1800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Yahweh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Dios también nos ha llamado a nosotros a vivir como sus discípulos, compartiendo su plan de salvación en nuestras casa y ciudades.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Cómo </a:t>
            </a:r>
            <a:r>
              <a:rPr lang="es-ES" sz="1800" dirty="0" err="1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Moises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no merecemos esta llamada ni sería posible cumplir con la llamada aparte del gran poder de Dios. Pero, Dios en su misericordia nos invita a ser parte de su reino.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¿Y que podemos decir en respuesta? Salmo 27:1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Encargar la tarea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Vea el siguiente video de instrucción para la Lección 2: </a:t>
            </a:r>
            <a:r>
              <a:rPr lang="es-E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https://www.youtube.com/watch?v=-zFrbfyWb00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Lea Éxodo 10:23-12:47 en sus Biblias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2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Qué </a:t>
            </a: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pregunta podrías utilizar para “Captar” la atención de alguien, para luego contarle la historia del Éxodo?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Compartir la oración de clausura o la bendición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Despedida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8" name="Google Shape;5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b="1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OBJETIVOS DE LA LECCIÓN </a:t>
            </a:r>
            <a:r>
              <a:rPr lang="es-ES" sz="1100" i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(1 minuto)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Toma un minuto para presentarles los objetivos de la primera lección.</a:t>
            </a:r>
            <a:endParaRPr lang="es-E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Identificar el propósito del curso </a:t>
            </a:r>
            <a:r>
              <a:rPr lang="es-E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Biblia: Una Nación Elegida.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Usar el método de las 4 “C” para leer y entender Éxodo 2:23-3:20.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Examinar el significado del nombre de Dios. 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Empezamos con Objetivo #1:</a:t>
            </a:r>
            <a:endParaRPr lang="es-ES" sz="11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1000"/>
              </a:spcAft>
              <a:buFontTx/>
              <a:buNone/>
            </a:pPr>
            <a:endParaRPr lang="es-ES" sz="11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s-E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Identificar el propósito del curso </a:t>
            </a:r>
            <a:r>
              <a:rPr lang="es-E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Biblia: Una Nación Elegida.</a:t>
            </a: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Descripción del curso: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Biblia: Una Nación Elegida es uno de los seis cursos en la serie “La Biblia” en Discipulado 1.  Son tres cursos del Antiguo Testamento y tres del Nuevo.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Este es el segundo del Antiguo Testamento y se enfoca en las historias claves del Antiguo Testamento desde Moisés y el Éxodo hasta la construcción del templo en los días del Rey Salomón. </a:t>
            </a:r>
            <a:endParaRPr lang="es-ES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Son 13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cursos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total</a:t>
            </a: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cursos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serie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La Biblia: 3 del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Antiguo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Testamento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3 del Nuevo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Testamento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Estudiamos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historias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bíblicas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vamos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perfeccionando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método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las 4 C.</a:t>
            </a: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tres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cursos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“El Dios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Verdadero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”, “Ley y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Evangelio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 y Los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Sacramentos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Oración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estudiamos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las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enseñanzas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Jesús</a:t>
            </a: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cursos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“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Identificación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Espiritual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 y “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Legalismo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”,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vemos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las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diferencias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claves entre las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diferentes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iglesias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cristianas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serie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titulada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“La Palabra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Crece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”,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recibiremos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capacitación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hacer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discípulos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multiplicación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discípulos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y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multiplicación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iglesias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La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serie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empieza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“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Discipulado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,” y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continúa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“</a:t>
            </a:r>
            <a:r>
              <a:rPr lang="en-US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Discipulado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Dos.”</a:t>
            </a:r>
            <a:endParaRPr lang="en-US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tema principal de este curso viene de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Salmo 27:1 </a:t>
            </a:r>
            <a:r>
              <a:rPr lang="es-E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Señor es mi luz y mi salvación; ¿a quién podría yo temer? El Señor es la fortaleza de mi vida; ¿quién podría infundirme miedo?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este curso </a:t>
            </a: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veremos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creyentes siendo llamados a hacer grandes cosas, no por sus propias fuerzas u obras sino por las de Dios.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Veremos la mano salvadora de Dios dando victoria en la opresión y la batalla.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 veremos la Palabra de Dios dada a su pueblo para ser su luz y verdad.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decimos en respuesta al Dios que también nos llama, nos salva y nos guía? Salmo 27:1.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Alabado sea nuestro Señor que nos da más de lo que merecemos o podemos pedir. </a:t>
            </a: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respuesta a la gracia de nuestro Señor, también tenemos la oportunidad en este curso de practicar como compartir la bondad y la verdad de Dios con los demás. </a:t>
            </a: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Mientras leemos historias claves, practicaremos el método de las Cuatro “C” que nos ayudará a comprender, aplicar y compartir la Palabra de Dios de forma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Cristocéntica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s-CO" alt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 e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nfocaremos especialmente en el paso de “Captar” para desarrollar nuestras habilidades para captar la atención de otros para poder compartir el amor de Dios con ellos.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Objetivos del curso: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Leeremos historias clave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Antiguo Testamento, desde la época de Moisés el Rey Salomón, utilizando el método de las Cuatro “C”: Captar, Contar, Considerar, Consolidar.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Explicaremos la importancia del primer paso de las 4 C – “Captar” y practicaremos captando la atención de los demás para compartir la Palabra con ellos en diversos contextos.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Proyecto final del curso: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proyecto final incluye un modelo el mismo que guía a los estudiantes a demo</a:t>
            </a:r>
            <a:r>
              <a:rPr lang="es-CO" alt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trar sus habilidades al momento de captar una historia bíblica para diversas audiencias.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AutoNum type="arabicPeriod"/>
            </a:pPr>
            <a:endParaRPr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630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names and number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/>
          <p:cNvGrpSpPr>
            <a:grpSpLocks noGrp="1" noRot="1" noChangeAspect="1" noMove="1" noResize="1" noUngrp="1"/>
          </p:cNvGrpSpPr>
          <p:nvPr/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4" name="Rectangle 1033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/>
            <p:cNvSpPr/>
            <p:nvPr/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en Ended Questions Examples + Why To Ask The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13870"/>
          <a:stretch>
            <a:fillRect/>
          </a:stretch>
        </p:blipFill>
        <p:spPr bwMode="auto">
          <a:xfrm>
            <a:off x="838200" y="704765"/>
            <a:ext cx="10628376" cy="54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Objetivos de la Lección</a:t>
            </a:r>
            <a:endParaRPr sz="600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33" name="Google Shape;133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5"/>
          <p:cNvGrpSpPr/>
          <p:nvPr/>
        </p:nvGrpSpPr>
        <p:grpSpPr>
          <a:xfrm>
            <a:off x="745673" y="2011041"/>
            <a:ext cx="10450280" cy="3947713"/>
            <a:chOff x="0" y="0"/>
            <a:chExt cx="10450280" cy="3947713"/>
          </a:xfrm>
        </p:grpSpPr>
        <p:sp>
          <p:nvSpPr>
            <p:cNvPr id="135" name="Google Shape;135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Identificar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propósito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curso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.</a:t>
              </a:r>
              <a:endParaRPr sz="28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2" name="Google Shape;142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Usar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método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las Cuatro “C” 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para leer y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entender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endParaRPr lang="en-US" sz="28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Éxodo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2:23-3:20.</a:t>
              </a:r>
              <a:endParaRPr sz="28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Examinar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significado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nombre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Dios. </a:t>
              </a:r>
              <a:endParaRPr sz="28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g2ac1ba269cb_0_0"/>
          <p:cNvGrpSpPr/>
          <p:nvPr/>
        </p:nvGrpSpPr>
        <p:grpSpPr>
          <a:xfrm>
            <a:off x="4073242" y="545190"/>
            <a:ext cx="5958205" cy="5415279"/>
            <a:chOff x="1084897" y="1693"/>
            <a:chExt cx="5958205" cy="5415279"/>
          </a:xfrm>
        </p:grpSpPr>
        <p:sp>
          <p:nvSpPr>
            <p:cNvPr id="209" name="Google Shape;209;g2ac1ba269cb_0_0"/>
            <p:cNvSpPr/>
            <p:nvPr/>
          </p:nvSpPr>
          <p:spPr>
            <a:xfrm rot="10800000">
              <a:off x="1638002" y="176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0" name="Google Shape;210;g2ac1ba269cb_0_0"/>
            <p:cNvSpPr txBox="1"/>
            <p:nvPr/>
          </p:nvSpPr>
          <p:spPr>
            <a:xfrm>
              <a:off x="1914524" y="169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CAPTAR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1" name="Google Shape;211;g2ac1ba269cb_0_0"/>
            <p:cNvSpPr/>
            <p:nvPr/>
          </p:nvSpPr>
          <p:spPr>
            <a:xfrm>
              <a:off x="1084897" y="169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2" name="Google Shape;212;g2ac1ba269cb_0_0"/>
            <p:cNvSpPr/>
            <p:nvPr/>
          </p:nvSpPr>
          <p:spPr>
            <a:xfrm rot="10800000">
              <a:off x="1638002" y="143813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3" name="Google Shape;213;g2ac1ba269cb_0_0"/>
            <p:cNvSpPr txBox="1"/>
            <p:nvPr/>
          </p:nvSpPr>
          <p:spPr>
            <a:xfrm>
              <a:off x="1914524" y="143806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CONTAR</a:t>
              </a:r>
              <a:endParaRPr sz="4200" dirty="0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4" name="Google Shape;214;g2ac1ba269cb_0_0"/>
            <p:cNvSpPr/>
            <p:nvPr/>
          </p:nvSpPr>
          <p:spPr>
            <a:xfrm>
              <a:off x="1084897" y="143806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5" name="Google Shape;215;g2ac1ba269cb_0_0"/>
            <p:cNvSpPr/>
            <p:nvPr/>
          </p:nvSpPr>
          <p:spPr>
            <a:xfrm rot="10800000">
              <a:off x="1638002" y="287450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6" name="Google Shape;216;g2ac1ba269cb_0_0"/>
            <p:cNvSpPr txBox="1"/>
            <p:nvPr/>
          </p:nvSpPr>
          <p:spPr>
            <a:xfrm>
              <a:off x="1914524" y="287443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CONSIDERAR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7" name="Google Shape;217;g2ac1ba269cb_0_0"/>
            <p:cNvSpPr/>
            <p:nvPr/>
          </p:nvSpPr>
          <p:spPr>
            <a:xfrm>
              <a:off x="1084897" y="287443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8" name="Google Shape;218;g2ac1ba269cb_0_0"/>
            <p:cNvSpPr/>
            <p:nvPr/>
          </p:nvSpPr>
          <p:spPr>
            <a:xfrm rot="10800000">
              <a:off x="1638002" y="431087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9" name="Google Shape;219;g2ac1ba269cb_0_0"/>
            <p:cNvSpPr txBox="1"/>
            <p:nvPr/>
          </p:nvSpPr>
          <p:spPr>
            <a:xfrm>
              <a:off x="1914524" y="431080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CONSOLIDAR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20" name="Google Shape;220;g2ac1ba269cb_0_0"/>
            <p:cNvSpPr/>
            <p:nvPr/>
          </p:nvSpPr>
          <p:spPr>
            <a:xfrm>
              <a:off x="1084897" y="431080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221" name="Google Shape;221;g2ac1ba269cb_0_0"/>
          <p:cNvSpPr/>
          <p:nvPr/>
        </p:nvSpPr>
        <p:spPr>
          <a:xfrm>
            <a:off x="887993" y="1015809"/>
            <a:ext cx="3047100" cy="458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B26"/>
              </a:gs>
              <a:gs pos="50000">
                <a:srgbClr val="008437"/>
              </a:gs>
              <a:gs pos="100000">
                <a:srgbClr val="009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Las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 C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2" name="Google Shape;222;g2ac1ba269cb_0_0"/>
          <p:cNvSpPr txBox="1"/>
          <p:nvPr/>
        </p:nvSpPr>
        <p:spPr>
          <a:xfrm>
            <a:off x="4243431" y="461210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3" name="Google Shape;223;g2ac1ba269cb_0_0"/>
          <p:cNvSpPr txBox="1"/>
          <p:nvPr/>
        </p:nvSpPr>
        <p:spPr>
          <a:xfrm>
            <a:off x="4264338" y="1931381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4" name="Google Shape;224;g2ac1ba269cb_0_0"/>
          <p:cNvSpPr txBox="1"/>
          <p:nvPr/>
        </p:nvSpPr>
        <p:spPr>
          <a:xfrm>
            <a:off x="4264337" y="3384707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5" name="Google Shape;225;g2ac1ba269cb_0_0"/>
          <p:cNvSpPr txBox="1"/>
          <p:nvPr/>
        </p:nvSpPr>
        <p:spPr>
          <a:xfrm>
            <a:off x="4265036" y="4838033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g2ac1ba269cb_0_0"/>
          <p:cNvGrpSpPr/>
          <p:nvPr/>
        </p:nvGrpSpPr>
        <p:grpSpPr>
          <a:xfrm>
            <a:off x="4073242" y="545190"/>
            <a:ext cx="5958205" cy="5415279"/>
            <a:chOff x="1084897" y="1693"/>
            <a:chExt cx="5958205" cy="5415279"/>
          </a:xfrm>
        </p:grpSpPr>
        <p:sp>
          <p:nvSpPr>
            <p:cNvPr id="209" name="Google Shape;209;g2ac1ba269cb_0_0"/>
            <p:cNvSpPr/>
            <p:nvPr/>
          </p:nvSpPr>
          <p:spPr>
            <a:xfrm rot="10800000">
              <a:off x="1638002" y="176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0" name="Google Shape;210;g2ac1ba269cb_0_0"/>
            <p:cNvSpPr txBox="1"/>
            <p:nvPr/>
          </p:nvSpPr>
          <p:spPr>
            <a:xfrm>
              <a:off x="1914524" y="169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CAPTAR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1" name="Google Shape;211;g2ac1ba269cb_0_0"/>
            <p:cNvSpPr/>
            <p:nvPr/>
          </p:nvSpPr>
          <p:spPr>
            <a:xfrm>
              <a:off x="1084897" y="169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2" name="Google Shape;212;g2ac1ba269cb_0_0"/>
            <p:cNvSpPr/>
            <p:nvPr/>
          </p:nvSpPr>
          <p:spPr>
            <a:xfrm rot="10800000">
              <a:off x="1638002" y="143813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4" name="Google Shape;214;g2ac1ba269cb_0_0"/>
            <p:cNvSpPr/>
            <p:nvPr/>
          </p:nvSpPr>
          <p:spPr>
            <a:xfrm>
              <a:off x="1084897" y="143806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5" name="Google Shape;215;g2ac1ba269cb_0_0"/>
            <p:cNvSpPr/>
            <p:nvPr/>
          </p:nvSpPr>
          <p:spPr>
            <a:xfrm rot="10800000">
              <a:off x="1638002" y="287450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7" name="Google Shape;217;g2ac1ba269cb_0_0"/>
            <p:cNvSpPr/>
            <p:nvPr/>
          </p:nvSpPr>
          <p:spPr>
            <a:xfrm>
              <a:off x="1084897" y="287443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8" name="Google Shape;218;g2ac1ba269cb_0_0"/>
            <p:cNvSpPr/>
            <p:nvPr/>
          </p:nvSpPr>
          <p:spPr>
            <a:xfrm rot="10800000">
              <a:off x="1638002" y="431087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20" name="Google Shape;220;g2ac1ba269cb_0_0"/>
            <p:cNvSpPr/>
            <p:nvPr/>
          </p:nvSpPr>
          <p:spPr>
            <a:xfrm>
              <a:off x="1084897" y="431080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221" name="Google Shape;221;g2ac1ba269cb_0_0"/>
          <p:cNvSpPr/>
          <p:nvPr/>
        </p:nvSpPr>
        <p:spPr>
          <a:xfrm>
            <a:off x="887993" y="1015809"/>
            <a:ext cx="3047100" cy="458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B26"/>
              </a:gs>
              <a:gs pos="50000">
                <a:srgbClr val="008437"/>
              </a:gs>
              <a:gs pos="100000">
                <a:srgbClr val="009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Las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 C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2" name="Google Shape;222;g2ac1ba269cb_0_0"/>
          <p:cNvSpPr txBox="1"/>
          <p:nvPr/>
        </p:nvSpPr>
        <p:spPr>
          <a:xfrm>
            <a:off x="4243431" y="461210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3" name="Google Shape;223;g2ac1ba269cb_0_0"/>
          <p:cNvSpPr txBox="1"/>
          <p:nvPr/>
        </p:nvSpPr>
        <p:spPr>
          <a:xfrm>
            <a:off x="4264338" y="1931381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4" name="Google Shape;224;g2ac1ba269cb_0_0"/>
          <p:cNvSpPr txBox="1"/>
          <p:nvPr/>
        </p:nvSpPr>
        <p:spPr>
          <a:xfrm>
            <a:off x="4264337" y="3384707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5" name="Google Shape;225;g2ac1ba269cb_0_0"/>
          <p:cNvSpPr txBox="1"/>
          <p:nvPr/>
        </p:nvSpPr>
        <p:spPr>
          <a:xfrm>
            <a:off x="4265036" y="4838033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CAPTAR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Éxodo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2:23-3:20) </a:t>
            </a:r>
            <a:endParaRPr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50" name="Picture 2" descr="Green Question Mark PNG Transparent Images Free Download | Vector Files |  Pngtre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22" y="2613882"/>
            <a:ext cx="2780065" cy="278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CAPTAR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Éxodo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2:23-3:20) </a:t>
            </a:r>
            <a:endParaRPr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643738" y="3216495"/>
            <a:ext cx="999407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¿Alguna vez usted ha sentido que</a:t>
            </a:r>
            <a:endParaRPr lang="es-ES" sz="40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a su vida le falta un propósito? 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2" descr="Green Question Mark PNG Transparent Images Free Download | Vector Files |  Pngtre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28" y="362721"/>
            <a:ext cx="1802987" cy="18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g2ac1ba269cb_0_0"/>
          <p:cNvGrpSpPr/>
          <p:nvPr/>
        </p:nvGrpSpPr>
        <p:grpSpPr>
          <a:xfrm>
            <a:off x="4073242" y="545190"/>
            <a:ext cx="5958205" cy="5415279"/>
            <a:chOff x="1084897" y="1693"/>
            <a:chExt cx="5958205" cy="5415279"/>
          </a:xfrm>
        </p:grpSpPr>
        <p:sp>
          <p:nvSpPr>
            <p:cNvPr id="209" name="Google Shape;209;g2ac1ba269cb_0_0"/>
            <p:cNvSpPr/>
            <p:nvPr/>
          </p:nvSpPr>
          <p:spPr>
            <a:xfrm rot="10800000">
              <a:off x="1638002" y="176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0" name="Google Shape;210;g2ac1ba269cb_0_0"/>
            <p:cNvSpPr txBox="1"/>
            <p:nvPr/>
          </p:nvSpPr>
          <p:spPr>
            <a:xfrm>
              <a:off x="1914524" y="169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CAPTAR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1" name="Google Shape;211;g2ac1ba269cb_0_0"/>
            <p:cNvSpPr/>
            <p:nvPr/>
          </p:nvSpPr>
          <p:spPr>
            <a:xfrm>
              <a:off x="1084897" y="169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2" name="Google Shape;212;g2ac1ba269cb_0_0"/>
            <p:cNvSpPr/>
            <p:nvPr/>
          </p:nvSpPr>
          <p:spPr>
            <a:xfrm rot="10800000">
              <a:off x="1638002" y="143813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3" name="Google Shape;213;g2ac1ba269cb_0_0"/>
            <p:cNvSpPr txBox="1"/>
            <p:nvPr/>
          </p:nvSpPr>
          <p:spPr>
            <a:xfrm>
              <a:off x="1914524" y="143806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CONTAR</a:t>
              </a:r>
              <a:endParaRPr sz="4200" dirty="0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4" name="Google Shape;214;g2ac1ba269cb_0_0"/>
            <p:cNvSpPr/>
            <p:nvPr/>
          </p:nvSpPr>
          <p:spPr>
            <a:xfrm>
              <a:off x="1084897" y="143806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5" name="Google Shape;215;g2ac1ba269cb_0_0"/>
            <p:cNvSpPr/>
            <p:nvPr/>
          </p:nvSpPr>
          <p:spPr>
            <a:xfrm rot="10800000">
              <a:off x="1638002" y="287450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7" name="Google Shape;217;g2ac1ba269cb_0_0"/>
            <p:cNvSpPr/>
            <p:nvPr/>
          </p:nvSpPr>
          <p:spPr>
            <a:xfrm>
              <a:off x="1084897" y="287443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8" name="Google Shape;218;g2ac1ba269cb_0_0"/>
            <p:cNvSpPr/>
            <p:nvPr/>
          </p:nvSpPr>
          <p:spPr>
            <a:xfrm rot="10800000">
              <a:off x="1638002" y="431087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20" name="Google Shape;220;g2ac1ba269cb_0_0"/>
            <p:cNvSpPr/>
            <p:nvPr/>
          </p:nvSpPr>
          <p:spPr>
            <a:xfrm>
              <a:off x="1084897" y="431080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221" name="Google Shape;221;g2ac1ba269cb_0_0"/>
          <p:cNvSpPr/>
          <p:nvPr/>
        </p:nvSpPr>
        <p:spPr>
          <a:xfrm>
            <a:off x="887993" y="1015809"/>
            <a:ext cx="3047100" cy="458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B26"/>
              </a:gs>
              <a:gs pos="50000">
                <a:srgbClr val="008437"/>
              </a:gs>
              <a:gs pos="100000">
                <a:srgbClr val="009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Las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 C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2" name="Google Shape;222;g2ac1ba269cb_0_0"/>
          <p:cNvSpPr txBox="1"/>
          <p:nvPr/>
        </p:nvSpPr>
        <p:spPr>
          <a:xfrm>
            <a:off x="4243431" y="461210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3" name="Google Shape;223;g2ac1ba269cb_0_0"/>
          <p:cNvSpPr txBox="1"/>
          <p:nvPr/>
        </p:nvSpPr>
        <p:spPr>
          <a:xfrm>
            <a:off x="4264338" y="1931381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4" name="Google Shape;224;g2ac1ba269cb_0_0"/>
          <p:cNvSpPr txBox="1"/>
          <p:nvPr/>
        </p:nvSpPr>
        <p:spPr>
          <a:xfrm>
            <a:off x="4264337" y="3384707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5" name="Google Shape;225;g2ac1ba269cb_0_0"/>
          <p:cNvSpPr txBox="1"/>
          <p:nvPr/>
        </p:nvSpPr>
        <p:spPr>
          <a:xfrm>
            <a:off x="4265036" y="4838033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Sunday: The God Who Hears | Sabbath School 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0" y="289924"/>
            <a:ext cx="5039728" cy="63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Exodus 3: Lessons from Moses' Encounter with Jesus at the Burning Bus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92" b="8172"/>
          <a:stretch>
            <a:fillRect/>
          </a:stretch>
        </p:blipFill>
        <p:spPr bwMode="auto">
          <a:xfrm>
            <a:off x="3798093" y="22671"/>
            <a:ext cx="4873959" cy="683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sig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CONTAR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Éxodo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2:23-3:20)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170" name="Picture 2" descr="Moses and the Burning Bush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15" y="0"/>
            <a:ext cx="913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g2ac1ba269cb_0_0"/>
          <p:cNvGrpSpPr/>
          <p:nvPr/>
        </p:nvGrpSpPr>
        <p:grpSpPr>
          <a:xfrm>
            <a:off x="4073242" y="545190"/>
            <a:ext cx="5958205" cy="5415279"/>
            <a:chOff x="1084897" y="1693"/>
            <a:chExt cx="5958205" cy="5415279"/>
          </a:xfrm>
        </p:grpSpPr>
        <p:sp>
          <p:nvSpPr>
            <p:cNvPr id="209" name="Google Shape;209;g2ac1ba269cb_0_0"/>
            <p:cNvSpPr/>
            <p:nvPr/>
          </p:nvSpPr>
          <p:spPr>
            <a:xfrm rot="10800000">
              <a:off x="1638002" y="176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0" name="Google Shape;210;g2ac1ba269cb_0_0"/>
            <p:cNvSpPr txBox="1"/>
            <p:nvPr/>
          </p:nvSpPr>
          <p:spPr>
            <a:xfrm>
              <a:off x="1914524" y="169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CAPTAR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1" name="Google Shape;211;g2ac1ba269cb_0_0"/>
            <p:cNvSpPr/>
            <p:nvPr/>
          </p:nvSpPr>
          <p:spPr>
            <a:xfrm>
              <a:off x="1084897" y="169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2" name="Google Shape;212;g2ac1ba269cb_0_0"/>
            <p:cNvSpPr/>
            <p:nvPr/>
          </p:nvSpPr>
          <p:spPr>
            <a:xfrm rot="10800000">
              <a:off x="1638002" y="143813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3" name="Google Shape;213;g2ac1ba269cb_0_0"/>
            <p:cNvSpPr txBox="1"/>
            <p:nvPr/>
          </p:nvSpPr>
          <p:spPr>
            <a:xfrm>
              <a:off x="1914524" y="143806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CONTAR</a:t>
              </a:r>
              <a:endParaRPr sz="4200" dirty="0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4" name="Google Shape;214;g2ac1ba269cb_0_0"/>
            <p:cNvSpPr/>
            <p:nvPr/>
          </p:nvSpPr>
          <p:spPr>
            <a:xfrm>
              <a:off x="1084897" y="143806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5" name="Google Shape;215;g2ac1ba269cb_0_0"/>
            <p:cNvSpPr/>
            <p:nvPr/>
          </p:nvSpPr>
          <p:spPr>
            <a:xfrm rot="10800000">
              <a:off x="1638002" y="287450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6" name="Google Shape;216;g2ac1ba269cb_0_0"/>
            <p:cNvSpPr txBox="1"/>
            <p:nvPr/>
          </p:nvSpPr>
          <p:spPr>
            <a:xfrm>
              <a:off x="1914524" y="287443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CONSIDERAR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7" name="Google Shape;217;g2ac1ba269cb_0_0"/>
            <p:cNvSpPr/>
            <p:nvPr/>
          </p:nvSpPr>
          <p:spPr>
            <a:xfrm>
              <a:off x="1084897" y="287443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8" name="Google Shape;218;g2ac1ba269cb_0_0"/>
            <p:cNvSpPr/>
            <p:nvPr/>
          </p:nvSpPr>
          <p:spPr>
            <a:xfrm rot="10800000">
              <a:off x="1638002" y="431087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20" name="Google Shape;220;g2ac1ba269cb_0_0"/>
            <p:cNvSpPr/>
            <p:nvPr/>
          </p:nvSpPr>
          <p:spPr>
            <a:xfrm>
              <a:off x="1084897" y="431080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221" name="Google Shape;221;g2ac1ba269cb_0_0"/>
          <p:cNvSpPr/>
          <p:nvPr/>
        </p:nvSpPr>
        <p:spPr>
          <a:xfrm>
            <a:off x="887993" y="1015809"/>
            <a:ext cx="3047100" cy="458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B26"/>
              </a:gs>
              <a:gs pos="50000">
                <a:srgbClr val="008437"/>
              </a:gs>
              <a:gs pos="100000">
                <a:srgbClr val="009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Las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 C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2" name="Google Shape;222;g2ac1ba269cb_0_0"/>
          <p:cNvSpPr txBox="1"/>
          <p:nvPr/>
        </p:nvSpPr>
        <p:spPr>
          <a:xfrm>
            <a:off x="4243431" y="461210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3" name="Google Shape;223;g2ac1ba269cb_0_0"/>
          <p:cNvSpPr txBox="1"/>
          <p:nvPr/>
        </p:nvSpPr>
        <p:spPr>
          <a:xfrm>
            <a:off x="4264338" y="1931381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4" name="Google Shape;224;g2ac1ba269cb_0_0"/>
          <p:cNvSpPr txBox="1"/>
          <p:nvPr/>
        </p:nvSpPr>
        <p:spPr>
          <a:xfrm>
            <a:off x="4264337" y="3384707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5" name="Google Shape;225;g2ac1ba269cb_0_0"/>
          <p:cNvSpPr txBox="1"/>
          <p:nvPr/>
        </p:nvSpPr>
        <p:spPr>
          <a:xfrm>
            <a:off x="4265036" y="4838033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2013268"/>
            <a:ext cx="9994079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1. 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Quiénes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son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los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personajes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de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esta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2013268"/>
            <a:ext cx="9994079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indent="-74295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Quiénes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son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personajes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esta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¿Cuáles son los objetos (o animales) de esta historia? </a:t>
            </a:r>
            <a:endParaRPr lang="es-ES" sz="3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2013268"/>
            <a:ext cx="9994079" cy="386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indent="-74295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Quiénes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son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personajes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esta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¿Cuáles son los objetos (o animales) de esta historia? </a:t>
            </a:r>
            <a:endParaRPr lang="es-E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¿Dónde ocurrió la historia?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2013268"/>
            <a:ext cx="9994079" cy="512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indent="-74295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Quiénes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son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los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personajes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esta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¿Cuáles son los objetos (o animales) de esta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¿Dónde ocurrió la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Cuándo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ocurrió</a:t>
            </a:r>
            <a:r>
              <a:rPr lang="en-US" sz="3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la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2013268"/>
            <a:ext cx="9994079" cy="638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indent="-74295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Quiénes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son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los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personajes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esta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¿Cuáles son los objetos (o animales) de esta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¿Dónde ocurrió la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Cuándo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ocurrió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la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Cuál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es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problema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>
              <a:spcBef>
                <a:spcPts val="600"/>
              </a:spcBef>
            </a:pPr>
            <a:endParaRPr lang="en-US" sz="3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2368672" y="466248"/>
            <a:ext cx="768972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CONSIDERAR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sz="36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95" name="Google Shape;195;p8"/>
          <p:cNvCxnSpPr/>
          <p:nvPr/>
        </p:nvCxnSpPr>
        <p:spPr>
          <a:xfrm>
            <a:off x="2368672" y="1464053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8"/>
          <p:cNvSpPr txBox="1"/>
          <p:nvPr/>
        </p:nvSpPr>
        <p:spPr>
          <a:xfrm>
            <a:off x="1905445" y="1902432"/>
            <a:ext cx="9994079" cy="70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indent="-74295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Quiénes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son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los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personajes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esta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¿Cuáles son los objetos (o animales) de esta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s-ES" sz="36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¿Dónde ocurrió la historia? </a:t>
            </a:r>
            <a:endParaRPr lang="es-ES" sz="36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Cuándo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ocurrió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 la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historia</a:t>
            </a:r>
            <a:r>
              <a:rPr lang="en-US" sz="3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¿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Cuál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es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problema</a:t>
            </a:r>
            <a:r>
              <a:rPr lang="en-US" sz="36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¿Se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soluciona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problema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>
              <a:spcBef>
                <a:spcPts val="600"/>
              </a:spcBef>
            </a:pPr>
            <a:endParaRPr lang="en-US" sz="3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 panose="020F0502020204030203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>
              <a:spcBef>
                <a:spcPts val="600"/>
              </a:spcBef>
              <a:buFont typeface="Arial" panose="020B0604020202020204"/>
              <a:buAutoNum type="arabicPeriod"/>
            </a:pP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1" name="Google Shape;201;p8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g2ac1ba269cb_0_0"/>
          <p:cNvGrpSpPr/>
          <p:nvPr/>
        </p:nvGrpSpPr>
        <p:grpSpPr>
          <a:xfrm>
            <a:off x="4073242" y="545190"/>
            <a:ext cx="5958205" cy="5415279"/>
            <a:chOff x="1084897" y="1693"/>
            <a:chExt cx="5958205" cy="5415279"/>
          </a:xfrm>
        </p:grpSpPr>
        <p:sp>
          <p:nvSpPr>
            <p:cNvPr id="209" name="Google Shape;209;g2ac1ba269cb_0_0"/>
            <p:cNvSpPr/>
            <p:nvPr/>
          </p:nvSpPr>
          <p:spPr>
            <a:xfrm rot="10800000">
              <a:off x="1638002" y="176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0" name="Google Shape;210;g2ac1ba269cb_0_0"/>
            <p:cNvSpPr txBox="1"/>
            <p:nvPr/>
          </p:nvSpPr>
          <p:spPr>
            <a:xfrm>
              <a:off x="1914524" y="169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CAPTAR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1" name="Google Shape;211;g2ac1ba269cb_0_0"/>
            <p:cNvSpPr/>
            <p:nvPr/>
          </p:nvSpPr>
          <p:spPr>
            <a:xfrm>
              <a:off x="1084897" y="169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2" name="Google Shape;212;g2ac1ba269cb_0_0"/>
            <p:cNvSpPr/>
            <p:nvPr/>
          </p:nvSpPr>
          <p:spPr>
            <a:xfrm rot="10800000">
              <a:off x="1638002" y="143813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3" name="Google Shape;213;g2ac1ba269cb_0_0"/>
            <p:cNvSpPr txBox="1"/>
            <p:nvPr/>
          </p:nvSpPr>
          <p:spPr>
            <a:xfrm>
              <a:off x="1914524" y="143806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CONTAR</a:t>
              </a:r>
              <a:endParaRPr sz="4200" dirty="0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4" name="Google Shape;214;g2ac1ba269cb_0_0"/>
            <p:cNvSpPr/>
            <p:nvPr/>
          </p:nvSpPr>
          <p:spPr>
            <a:xfrm>
              <a:off x="1084897" y="143806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5" name="Google Shape;215;g2ac1ba269cb_0_0"/>
            <p:cNvSpPr/>
            <p:nvPr/>
          </p:nvSpPr>
          <p:spPr>
            <a:xfrm rot="10800000">
              <a:off x="1638002" y="287450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6" name="Google Shape;216;g2ac1ba269cb_0_0"/>
            <p:cNvSpPr txBox="1"/>
            <p:nvPr/>
          </p:nvSpPr>
          <p:spPr>
            <a:xfrm>
              <a:off x="1914524" y="287443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CONSIDERAR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7" name="Google Shape;217;g2ac1ba269cb_0_0"/>
            <p:cNvSpPr/>
            <p:nvPr/>
          </p:nvSpPr>
          <p:spPr>
            <a:xfrm>
              <a:off x="1084897" y="287443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8" name="Google Shape;218;g2ac1ba269cb_0_0"/>
            <p:cNvSpPr/>
            <p:nvPr/>
          </p:nvSpPr>
          <p:spPr>
            <a:xfrm rot="10800000">
              <a:off x="1638002" y="4310872"/>
              <a:ext cx="5405100" cy="11061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FFDD8B"/>
                </a:gs>
                <a:gs pos="50000">
                  <a:srgbClr val="FFE8B8"/>
                </a:gs>
                <a:gs pos="100000">
                  <a:srgbClr val="FFF2DC"/>
                </a:gs>
              </a:gsLst>
              <a:lin ang="5400012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19" name="Google Shape;219;g2ac1ba269cb_0_0"/>
            <p:cNvSpPr txBox="1"/>
            <p:nvPr/>
          </p:nvSpPr>
          <p:spPr>
            <a:xfrm>
              <a:off x="1914524" y="4310803"/>
              <a:ext cx="5128500" cy="110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7775" tIns="160000" rIns="2987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4200"/>
                <a:buFont typeface="Overlock" panose="020F0502020204030204"/>
                <a:buNone/>
              </a:pPr>
              <a:r>
                <a:rPr lang="en-US" sz="42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CONSOLIDAR</a:t>
              </a:r>
              <a:endParaRPr sz="4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220" name="Google Shape;220;g2ac1ba269cb_0_0"/>
            <p:cNvSpPr/>
            <p:nvPr/>
          </p:nvSpPr>
          <p:spPr>
            <a:xfrm>
              <a:off x="1084897" y="4310803"/>
              <a:ext cx="1106100" cy="1106100"/>
            </a:xfrm>
            <a:prstGeom prst="ellipse">
              <a:avLst/>
            </a:prstGeom>
            <a:solidFill>
              <a:srgbClr val="59595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221" name="Google Shape;221;g2ac1ba269cb_0_0"/>
          <p:cNvSpPr/>
          <p:nvPr/>
        </p:nvSpPr>
        <p:spPr>
          <a:xfrm>
            <a:off x="887993" y="1015809"/>
            <a:ext cx="3047100" cy="4585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5B26"/>
              </a:gs>
              <a:gs pos="50000">
                <a:srgbClr val="008437"/>
              </a:gs>
              <a:gs pos="100000">
                <a:srgbClr val="009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Las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 C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2" name="Google Shape;222;g2ac1ba269cb_0_0"/>
          <p:cNvSpPr txBox="1"/>
          <p:nvPr/>
        </p:nvSpPr>
        <p:spPr>
          <a:xfrm>
            <a:off x="4243431" y="461210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3" name="Google Shape;223;g2ac1ba269cb_0_0"/>
          <p:cNvSpPr txBox="1"/>
          <p:nvPr/>
        </p:nvSpPr>
        <p:spPr>
          <a:xfrm>
            <a:off x="4264338" y="1931381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4" name="Google Shape;224;g2ac1ba269cb_0_0"/>
          <p:cNvSpPr txBox="1"/>
          <p:nvPr/>
        </p:nvSpPr>
        <p:spPr>
          <a:xfrm>
            <a:off x="4264337" y="3384707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25" name="Google Shape;225;g2ac1ba269cb_0_0"/>
          <p:cNvSpPr txBox="1"/>
          <p:nvPr/>
        </p:nvSpPr>
        <p:spPr>
          <a:xfrm>
            <a:off x="4265036" y="4838033"/>
            <a:ext cx="67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3BB3D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</a:t>
            </a:r>
            <a:endParaRPr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/>
          <p:nvPr/>
        </p:nvSpPr>
        <p:spPr>
          <a:xfrm>
            <a:off x="2935891" y="71230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Consolidar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lang="en-US"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3" name="Google Shape;393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8"/>
          <p:cNvSpPr txBox="1"/>
          <p:nvPr/>
        </p:nvSpPr>
        <p:spPr>
          <a:xfrm>
            <a:off x="3602242" y="2890350"/>
            <a:ext cx="74325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1. 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Cuál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es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punto principal de 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   la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2" name="Google Shape;402;p19"/>
          <p:cNvCxnSpPr/>
          <p:nvPr/>
        </p:nvCxnSpPr>
        <p:spPr>
          <a:xfrm>
            <a:off x="2961169" y="180478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/>
        </p:nvSpPr>
        <p:spPr>
          <a:xfrm>
            <a:off x="3602241" y="819595"/>
            <a:ext cx="7152445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Oración</a:t>
            </a:r>
            <a:endParaRPr sz="600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21" name="Google Shape;121;p4"/>
          <p:cNvCxnSpPr/>
          <p:nvPr/>
        </p:nvCxnSpPr>
        <p:spPr>
          <a:xfrm>
            <a:off x="3602241" y="2074387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4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6" name="Google Shape;126;p4" descr="A green bird with leave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/>
          <p:nvPr/>
        </p:nvSpPr>
        <p:spPr>
          <a:xfrm>
            <a:off x="2935891" y="71230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Consolidar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lang="en-US"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3" name="Google Shape;393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8"/>
          <p:cNvSpPr txBox="1"/>
          <p:nvPr/>
        </p:nvSpPr>
        <p:spPr>
          <a:xfrm>
            <a:off x="3602242" y="2890350"/>
            <a:ext cx="74325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2. 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Qué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pecado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veo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en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esta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   y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confieso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en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mi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vida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2" name="Google Shape;402;p19"/>
          <p:cNvCxnSpPr/>
          <p:nvPr/>
        </p:nvCxnSpPr>
        <p:spPr>
          <a:xfrm>
            <a:off x="2961169" y="180478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409;p19" descr="A black background with a black square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44029" y="4720171"/>
            <a:ext cx="1490713" cy="126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/>
          <p:nvPr/>
        </p:nvSpPr>
        <p:spPr>
          <a:xfrm>
            <a:off x="2935891" y="71230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Consolidar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lang="en-US"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3" name="Google Shape;393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8"/>
          <p:cNvSpPr txBox="1"/>
          <p:nvPr/>
        </p:nvSpPr>
        <p:spPr>
          <a:xfrm>
            <a:off x="3602242" y="2890350"/>
            <a:ext cx="74325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3. 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En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qué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versos y palabras de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 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esta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historia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veo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amor de Dios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 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hacia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mí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endParaRPr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2" name="Google Shape;402;p19"/>
          <p:cNvCxnSpPr/>
          <p:nvPr/>
        </p:nvCxnSpPr>
        <p:spPr>
          <a:xfrm>
            <a:off x="2961169" y="180478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oogle Shape;437;p21" descr="A black background with a black square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617030" y="4683093"/>
            <a:ext cx="1016456" cy="103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/>
          <p:nvPr/>
        </p:nvSpPr>
        <p:spPr>
          <a:xfrm>
            <a:off x="2935891" y="712308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Consolidar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endParaRPr lang="en-US" sz="3600" dirty="0">
              <a:solidFill>
                <a:schemeClr val="tx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3" name="Google Shape;393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8"/>
          <p:cNvSpPr txBox="1"/>
          <p:nvPr/>
        </p:nvSpPr>
        <p:spPr>
          <a:xfrm>
            <a:off x="3602242" y="2890350"/>
            <a:ext cx="74325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4. ¿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Qué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pediré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que Dios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obre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en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mí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para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poner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en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práctica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su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Palabra?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endParaRPr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2" name="Google Shape;402;p19"/>
          <p:cNvCxnSpPr/>
          <p:nvPr/>
        </p:nvCxnSpPr>
        <p:spPr>
          <a:xfrm>
            <a:off x="2961169" y="180478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33" name="Google Shape;133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5"/>
          <p:cNvGrpSpPr/>
          <p:nvPr/>
        </p:nvGrpSpPr>
        <p:grpSpPr>
          <a:xfrm>
            <a:off x="745673" y="2011041"/>
            <a:ext cx="10450280" cy="3947713"/>
            <a:chOff x="0" y="0"/>
            <a:chExt cx="10450280" cy="3947713"/>
          </a:xfrm>
        </p:grpSpPr>
        <p:sp>
          <p:nvSpPr>
            <p:cNvPr id="135" name="Google Shape;135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Identificar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propósito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curso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. </a:t>
              </a:r>
              <a:endParaRPr sz="2800" b="0" i="0" u="none" strike="noStrike" cap="none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2" name="Google Shape;142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Usar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método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las Cuatro “C” para leer y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entender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Éxodo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2:23-3:20.</a:t>
              </a:r>
              <a:endParaRPr sz="2800" b="0" i="0" u="none" strike="noStrike" cap="none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 panose="020B0604020202020204"/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Examinar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significado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nombre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Dios.</a:t>
              </a:r>
              <a:endParaRPr sz="28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1643738" y="3216495"/>
            <a:ext cx="999407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¿Qué significa el nombre Dios?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sz="40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1643738" y="3216495"/>
            <a:ext cx="999407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“YO SOY EL QUE SOY.”</a:t>
            </a:r>
            <a:r>
              <a:rPr lang="es-E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44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1643738" y="2597063"/>
            <a:ext cx="999407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s-ES" sz="4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</a:t>
            </a:r>
            <a:r>
              <a:rPr lang="es-ES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es-ES" sz="4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s-ES" sz="4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 ser personal</a:t>
            </a:r>
            <a:r>
              <a:rPr lang="es-E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44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1643738" y="2597063"/>
            <a:ext cx="999407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s-ES" sz="4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 SOY EL QUE SOY.”</a:t>
            </a:r>
            <a:endParaRPr lang="es-ES" sz="4400" b="1" i="1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s-ES" sz="4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4400" i="1" dirty="0">
                <a:latin typeface="Calibri" panose="020F0502020204030204" pitchFamily="34" charset="0"/>
                <a:ea typeface="Calibri" panose="020F0502020204030204" pitchFamily="34" charset="0"/>
              </a:rPr>
              <a:t>Independencia absoluta</a:t>
            </a:r>
            <a:r>
              <a:rPr lang="es-E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44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/>
        </p:nvSpPr>
        <p:spPr>
          <a:xfrm>
            <a:off x="1643738" y="2597063"/>
            <a:ext cx="999407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s-ES" sz="4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 SOY”</a:t>
            </a:r>
            <a:endParaRPr lang="es-ES" sz="4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s-ES" sz="4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Eterno, constante e inmutable</a:t>
            </a:r>
            <a:r>
              <a:rPr lang="es-E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44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" b="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4127382" y="1806843"/>
            <a:ext cx="5017663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Lección 1</a:t>
            </a:r>
            <a:endParaRPr sz="600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98" name="Google Shape;98;p2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"/>
          <p:cNvSpPr txBox="1"/>
          <p:nvPr/>
        </p:nvSpPr>
        <p:spPr>
          <a:xfrm>
            <a:off x="4127382" y="3349413"/>
            <a:ext cx="5017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 </a:t>
            </a:r>
            <a:r>
              <a:rPr lang="en-US" sz="389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Zarza</a:t>
            </a:r>
            <a:r>
              <a:rPr lang="en-US" sz="389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89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Ardiente</a:t>
            </a:r>
            <a:endParaRPr sz="48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4127382" y="4198335"/>
            <a:ext cx="5017800" cy="69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Éxodo</a:t>
            </a:r>
            <a:r>
              <a:rPr lang="en-US" sz="389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2:23 – 3:20</a:t>
            </a:r>
            <a:endParaRPr sz="48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" name="Google Shape;104;p2" descr="A green circle with a white book and a magnifying glas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7" cy="3218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05;p2" descr="A green bird with leave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2000" y="-169649"/>
            <a:ext cx="11430000" cy="60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2275770" y="3814112"/>
            <a:ext cx="822471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 </a:t>
            </a: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tema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principal: Salmo 27:1</a:t>
            </a:r>
            <a:endParaRPr sz="60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56" name="Google Shape;156;p6"/>
          <p:cNvCxnSpPr/>
          <p:nvPr/>
        </p:nvCxnSpPr>
        <p:spPr>
          <a:xfrm>
            <a:off x="2275770" y="484695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6"/>
          <p:cNvSpPr txBox="1"/>
          <p:nvPr/>
        </p:nvSpPr>
        <p:spPr>
          <a:xfrm>
            <a:off x="2275770" y="5039611"/>
            <a:ext cx="91542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Señor </a:t>
            </a:r>
            <a:r>
              <a:rPr lang="es-E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mi luz y mi salvación; ¿a quién podría yo temer? </a:t>
            </a:r>
            <a:r>
              <a:rPr lang="es-ES" sz="32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Señor </a:t>
            </a:r>
            <a:r>
              <a:rPr lang="es-E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la fortaleza de mi vida; ¿quién podría infundirme miedo?</a:t>
            </a:r>
            <a:r>
              <a:rPr lang="es-E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32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0" name="Google Shape;160;p6" descr="A green bird with leave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/>
          <p:nvPr/>
        </p:nvSpPr>
        <p:spPr>
          <a:xfrm>
            <a:off x="279444" y="4823252"/>
            <a:ext cx="114817" cy="2034748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0"/>
          <p:cNvSpPr txBox="1"/>
          <p:nvPr/>
        </p:nvSpPr>
        <p:spPr>
          <a:xfrm>
            <a:off x="2477430" y="1040243"/>
            <a:ext cx="7189367" cy="837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Tarea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para </a:t>
            </a:r>
            <a:r>
              <a:rPr lang="es-CO" alt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la </a:t>
            </a: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Lección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</a:t>
            </a:r>
            <a:endParaRPr sz="60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539" name="Google Shape;539;p30"/>
          <p:cNvCxnSpPr/>
          <p:nvPr/>
        </p:nvCxnSpPr>
        <p:spPr>
          <a:xfrm>
            <a:off x="2477430" y="2248131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1" name="Google Shape;541;p30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4" name="Google Shape;544;p30"/>
          <p:cNvSpPr txBox="1"/>
          <p:nvPr/>
        </p:nvSpPr>
        <p:spPr>
          <a:xfrm>
            <a:off x="2477429" y="2851800"/>
            <a:ext cx="8701847" cy="3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 panose="020F0502020204030203"/>
              <a:buChar char="•"/>
            </a:pP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Vea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video</a:t>
            </a:r>
            <a:endParaRPr sz="3600" dirty="0"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 panose="020F0502020204030203"/>
              <a:buChar char="•"/>
            </a:pP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Lea </a:t>
            </a:r>
            <a:r>
              <a:rPr lang="en-US" sz="3600" b="1" dirty="0" err="1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Éxodo</a:t>
            </a:r>
            <a:r>
              <a:rPr lang="en-US" sz="3600" b="1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10:23-12:47</a:t>
            </a:r>
            <a:endParaRPr lang="en-US"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  <a:p>
            <a:pPr marL="457200" indent="-457200">
              <a:spcBef>
                <a:spcPts val="600"/>
              </a:spcBef>
              <a:buClr>
                <a:schemeClr val="dk1"/>
              </a:buClr>
              <a:buSzPts val="3200"/>
              <a:buFont typeface="Lato" panose="020F0502020204030203"/>
              <a:buChar char="•"/>
            </a:pPr>
            <a:r>
              <a:rPr lang="es-ES" sz="36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¿</a:t>
            </a:r>
            <a:r>
              <a:rPr lang="es-CO" altLang="es-ES" sz="36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Qué pregunta </a:t>
            </a:r>
            <a:r>
              <a:rPr lang="es-ES" sz="36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podrías utilizar para “Captar” la atención de alguien, para luego contarle la historia del Éxodo? 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 panose="020F0502020204030203"/>
              <a:buChar char="•"/>
            </a:pPr>
            <a:endParaRPr sz="3600" b="1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pic>
        <p:nvPicPr>
          <p:cNvPr id="545" name="Google Shape;545;p30" descr="A green bird with leaves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1"/>
          <p:cNvSpPr txBox="1"/>
          <p:nvPr/>
        </p:nvSpPr>
        <p:spPr>
          <a:xfrm>
            <a:off x="3851564" y="719479"/>
            <a:ext cx="7189367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Bendición</a:t>
            </a:r>
            <a:endParaRPr sz="60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551" name="Google Shape;551;p31"/>
          <p:cNvCxnSpPr/>
          <p:nvPr/>
        </p:nvCxnSpPr>
        <p:spPr>
          <a:xfrm>
            <a:off x="3851564" y="1915622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3" name="Google Shape;553;p31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55" name="Google Shape;555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645" y="1552538"/>
            <a:ext cx="3125596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7" name="Google Shape;557;p31" descr="A green bird with leave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80509" y="2353193"/>
            <a:ext cx="7660421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Señor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bendiga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guarde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Señor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resplandecer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rostro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tenga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misericordia. Vuelv</a:t>
            </a:r>
            <a:r>
              <a:rPr lang="es-CO" alt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Señor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rostro a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conceda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paz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3600" i="1" u="none" strike="noStrike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Amén</a:t>
            </a:r>
            <a:r>
              <a:rPr lang="en-US" sz="3600" i="1" u="none" strike="noStrike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3600" i="1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3600" i="1" kern="12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Números</a:t>
            </a:r>
            <a:r>
              <a:rPr lang="en-US" sz="3600" i="1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6:24-26)</a:t>
            </a:r>
            <a:endParaRPr lang="es-ES" sz="3600" kern="1200" dirty="0">
              <a:solidFill>
                <a:schemeClr val="tx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Objetivos de la Lección</a:t>
            </a:r>
            <a:endParaRPr sz="600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33" name="Google Shape;133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5"/>
          <p:cNvGrpSpPr/>
          <p:nvPr/>
        </p:nvGrpSpPr>
        <p:grpSpPr>
          <a:xfrm>
            <a:off x="745673" y="2011041"/>
            <a:ext cx="10450280" cy="3947713"/>
            <a:chOff x="0" y="0"/>
            <a:chExt cx="10450280" cy="3947713"/>
          </a:xfrm>
        </p:grpSpPr>
        <p:sp>
          <p:nvSpPr>
            <p:cNvPr id="135" name="Google Shape;135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Identificar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propósito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dirty="0" err="1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curso</a:t>
              </a:r>
              <a:r>
                <a:rPr lang="en-US" sz="2800" dirty="0">
                  <a:solidFill>
                    <a:schemeClr val="tx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.</a:t>
              </a:r>
              <a:endParaRPr sz="2800" dirty="0">
                <a:solidFill>
                  <a:schemeClr val="tx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2" name="Google Shape;142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Usar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método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las Cuatro “C” 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para leer y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entender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endParaRPr lang="en-US" sz="28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Éxodo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2:23-3:20.</a:t>
              </a:r>
              <a:endParaRPr sz="28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 panose="020F0502020204030204"/>
                <a:buNone/>
              </a:pP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Examinar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el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significado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del </a:t>
              </a:r>
              <a:r>
                <a:rPr lang="en-US" sz="2800" dirty="0" err="1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nombre</a:t>
              </a:r>
              <a:r>
                <a:rPr lang="en-US" sz="2800" dirty="0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Dios. </a:t>
              </a:r>
              <a:endParaRPr sz="28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sig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/>
          <p:nvPr/>
        </p:nvSpPr>
        <p:spPr>
          <a:xfrm>
            <a:off x="8811229" y="1803633"/>
            <a:ext cx="2512632" cy="110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8" name="Google Shape;168;p7"/>
          <p:cNvGrpSpPr/>
          <p:nvPr/>
        </p:nvGrpSpPr>
        <p:grpSpPr>
          <a:xfrm>
            <a:off x="406975" y="815975"/>
            <a:ext cx="10297419" cy="4973409"/>
            <a:chOff x="37158" y="274036"/>
            <a:chExt cx="9935757" cy="4973409"/>
          </a:xfrm>
        </p:grpSpPr>
        <p:sp>
          <p:nvSpPr>
            <p:cNvPr id="169" name="Google Shape;169;p7"/>
            <p:cNvSpPr/>
            <p:nvPr/>
          </p:nvSpPr>
          <p:spPr>
            <a:xfrm>
              <a:off x="2048937" y="2809731"/>
              <a:ext cx="2499444" cy="19141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0094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7"/>
            <p:cNvSpPr txBox="1"/>
            <p:nvPr/>
          </p:nvSpPr>
          <p:spPr>
            <a:xfrm>
              <a:off x="3219954" y="3688124"/>
              <a:ext cx="157411" cy="15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 panose="020F0502020204030204"/>
                <a:buNone/>
              </a:pPr>
              <a:endParaRPr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2048937" y="2809731"/>
              <a:ext cx="2499444" cy="60540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0094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3234367" y="3048141"/>
              <a:ext cx="128585" cy="128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 panose="020F0502020204030204"/>
                <a:buNone/>
              </a:pPr>
              <a:endParaRPr sz="9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2048937" y="2106345"/>
              <a:ext cx="2499444" cy="703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0094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7"/>
            <p:cNvSpPr txBox="1"/>
            <p:nvPr/>
          </p:nvSpPr>
          <p:spPr>
            <a:xfrm>
              <a:off x="3233746" y="2393125"/>
              <a:ext cx="129826" cy="129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 panose="020F0502020204030204"/>
                <a:buNone/>
              </a:pPr>
              <a:endParaRPr sz="9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2048937" y="797553"/>
              <a:ext cx="2499444" cy="20121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0094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7"/>
            <p:cNvSpPr txBox="1"/>
            <p:nvPr/>
          </p:nvSpPr>
          <p:spPr>
            <a:xfrm>
              <a:off x="3218441" y="1723423"/>
              <a:ext cx="160437" cy="160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 panose="020F0502020204030204"/>
                <a:buNone/>
              </a:pPr>
              <a:endParaRPr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7158" y="2163559"/>
              <a:ext cx="2731215" cy="1292343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7"/>
            <p:cNvSpPr txBox="1"/>
            <p:nvPr/>
          </p:nvSpPr>
          <p:spPr>
            <a:xfrm>
              <a:off x="37158" y="2163559"/>
              <a:ext cx="2731215" cy="1292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verlock" panose="020F0502020204030204"/>
                <a:buNone/>
              </a:pPr>
              <a:r>
                <a:rPr lang="en-US" sz="2800" cap="none">
                  <a:solidFill>
                    <a:schemeClr val="lt1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DISCIPULADO</a:t>
              </a:r>
              <a:br>
                <a:rPr lang="en-US" sz="5300">
                  <a:solidFill>
                    <a:srgbClr val="E3BB3D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</a:br>
              <a:r>
                <a:rPr lang="en-US" sz="1600" cap="none">
                  <a:solidFill>
                    <a:srgbClr val="E3BB3D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13 CURSOS EN TOTAL</a:t>
              </a: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4548382" y="274036"/>
              <a:ext cx="5424533" cy="1047033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7"/>
            <p:cNvSpPr txBox="1"/>
            <p:nvPr/>
          </p:nvSpPr>
          <p:spPr>
            <a:xfrm>
              <a:off x="4548382" y="274036"/>
              <a:ext cx="5424533" cy="104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2600"/>
                <a:buFont typeface="Overlock" panose="020F0502020204030204"/>
                <a:buNone/>
              </a:pPr>
              <a:r>
                <a:rPr lang="en-US" sz="26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La Biblia </a:t>
              </a: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 panose="020F0502020204030204"/>
                <a:buNone/>
              </a:pPr>
              <a:r>
                <a:rPr lang="en-US" sz="1600" cap="none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6 CURSOS</a:t>
              </a:r>
              <a:endParaRPr sz="1600" cap="none">
                <a:solidFill>
                  <a:srgbClr val="7F7F7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4548382" y="1582828"/>
              <a:ext cx="5363232" cy="1047033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4548382" y="1582828"/>
              <a:ext cx="5363100" cy="10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2600"/>
                <a:buFont typeface="Overlock" panose="020F0502020204030204"/>
                <a:buNone/>
              </a:pPr>
              <a:r>
                <a:rPr lang="en-US" sz="26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Las </a:t>
              </a:r>
              <a:r>
                <a:rPr lang="en-US" sz="2600" dirty="0" err="1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Enseñanzas</a:t>
              </a:r>
              <a:r>
                <a:rPr lang="en-US" sz="26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de Jesús </a:t>
              </a:r>
              <a:endParaRPr dirty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 panose="020F0502020204030204"/>
                <a:buNone/>
              </a:pPr>
              <a:r>
                <a:rPr lang="en-US" sz="1600" dirty="0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3 </a:t>
              </a:r>
              <a:r>
                <a:rPr lang="en-US" sz="1600" cap="none" dirty="0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CURSOS</a:t>
              </a:r>
              <a:endParaRPr sz="1600" cap="none" dirty="0">
                <a:solidFill>
                  <a:srgbClr val="7F7F7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4548382" y="2891620"/>
              <a:ext cx="5329061" cy="1047033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7"/>
            <p:cNvSpPr txBox="1"/>
            <p:nvPr/>
          </p:nvSpPr>
          <p:spPr>
            <a:xfrm>
              <a:off x="4548382" y="2891620"/>
              <a:ext cx="5329061" cy="104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2600"/>
                <a:buFont typeface="Overlock" panose="020F0502020204030204"/>
                <a:buNone/>
              </a:pPr>
              <a:r>
                <a:rPr lang="en-US" sz="2600" dirty="0" err="1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Identificación</a:t>
              </a:r>
              <a:r>
                <a:rPr lang="en-US" sz="26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r>
                <a:rPr lang="en-US" sz="2600" dirty="0" err="1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Espíritual</a:t>
              </a:r>
              <a:r>
                <a:rPr lang="en-US" sz="26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y </a:t>
              </a:r>
              <a:r>
                <a:rPr lang="en-US" sz="2600" dirty="0" err="1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Legalismo</a:t>
              </a:r>
              <a:r>
                <a:rPr lang="en-US" sz="2600" dirty="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</a:t>
              </a:r>
              <a:endParaRPr dirty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 panose="020F0502020204030204"/>
                <a:buNone/>
              </a:pPr>
              <a:r>
                <a:rPr lang="en-US" sz="1600" dirty="0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2</a:t>
              </a:r>
              <a:r>
                <a:rPr lang="en-US" sz="1600" cap="none" dirty="0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 CURSOS</a:t>
              </a:r>
              <a:endParaRPr sz="1600" cap="none" dirty="0">
                <a:solidFill>
                  <a:srgbClr val="7F7F7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4548382" y="4200412"/>
              <a:ext cx="5311958" cy="1047033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7"/>
            <p:cNvSpPr txBox="1"/>
            <p:nvPr/>
          </p:nvSpPr>
          <p:spPr>
            <a:xfrm>
              <a:off x="4548382" y="4200412"/>
              <a:ext cx="5311958" cy="104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444"/>
                </a:buClr>
                <a:buSzPts val="2600"/>
                <a:buFont typeface="Overlock" panose="020F0502020204030204"/>
                <a:buNone/>
              </a:pPr>
              <a:r>
                <a:rPr lang="en-US" sz="2600">
                  <a:solidFill>
                    <a:srgbClr val="009444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La Palabra Crece </a:t>
              </a:r>
              <a:endPara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 panose="020F0502020204030204"/>
                <a:buNone/>
              </a:pPr>
              <a:r>
                <a:rPr lang="en-US" sz="1600" cap="none">
                  <a:solidFill>
                    <a:srgbClr val="7F7F7F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rPr>
                <a:t>2 CURSOS</a:t>
              </a:r>
              <a:endParaRPr sz="1600" cap="none">
                <a:solidFill>
                  <a:srgbClr val="7F7F7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2000" y="-169649"/>
            <a:ext cx="11430000" cy="60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2275770" y="3814112"/>
            <a:ext cx="8224718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El </a:t>
            </a: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tema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principal: Salmo 27:1</a:t>
            </a:r>
            <a:endParaRPr sz="60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56" name="Google Shape;156;p6"/>
          <p:cNvCxnSpPr/>
          <p:nvPr/>
        </p:nvCxnSpPr>
        <p:spPr>
          <a:xfrm>
            <a:off x="2275770" y="4846956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6"/>
          <p:cNvSpPr txBox="1"/>
          <p:nvPr/>
        </p:nvSpPr>
        <p:spPr>
          <a:xfrm>
            <a:off x="2275770" y="5039611"/>
            <a:ext cx="91542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Señor es mi luz y mi salvación; ¿a quién podría yo temer? El Señor es la fortaleza de mi vida; ¿quién podría infundirme miedo?</a:t>
            </a:r>
            <a:r>
              <a:rPr lang="es-E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sz="3200" dirty="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0" name="Google Shape;160;p6" descr="A green bird with leave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/>
          <p:nvPr/>
        </p:nvSpPr>
        <p:spPr>
          <a:xfrm>
            <a:off x="279444" y="4823252"/>
            <a:ext cx="114817" cy="2034748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2091748" y="492888"/>
            <a:ext cx="718936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Objetivos</a:t>
            </a:r>
            <a:r>
              <a:rPr lang="en-US" sz="4860" dirty="0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del </a:t>
            </a:r>
            <a:r>
              <a:rPr lang="en-US" sz="4860" dirty="0" err="1">
                <a:solidFill>
                  <a:srgbClr val="009444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curso</a:t>
            </a:r>
            <a:endParaRPr sz="6000" dirty="0">
              <a:solidFill>
                <a:srgbClr val="009444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cxnSp>
        <p:nvCxnSpPr>
          <p:cNvPr id="156" name="Google Shape;156;p6"/>
          <p:cNvCxnSpPr/>
          <p:nvPr/>
        </p:nvCxnSpPr>
        <p:spPr>
          <a:xfrm>
            <a:off x="2091748" y="1581670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Google Shape;159;p6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279444" y="4823252"/>
            <a:ext cx="114817" cy="2034748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Picture 2" descr="A black cross and open book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0" y="3155430"/>
            <a:ext cx="3162300" cy="2120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4842" y="3800381"/>
            <a:ext cx="3333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CAPTAR</a:t>
            </a:r>
            <a:endParaRPr lang="en-US" sz="4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3058</Words>
  <Application>WPS Presentation</Application>
  <PresentationFormat>Widescreen</PresentationFormat>
  <Paragraphs>259</Paragraphs>
  <Slides>42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8" baseType="lpstr">
      <vt:lpstr>Arial</vt:lpstr>
      <vt:lpstr>SimSun</vt:lpstr>
      <vt:lpstr>Wingdings</vt:lpstr>
      <vt:lpstr>Arial</vt:lpstr>
      <vt:lpstr>Calibri</vt:lpstr>
      <vt:lpstr>Calibri</vt:lpstr>
      <vt:lpstr>Lato</vt:lpstr>
      <vt:lpstr>Cambria</vt:lpstr>
      <vt:lpstr>Times New Roman</vt:lpstr>
      <vt:lpstr>Overlock</vt:lpstr>
      <vt:lpstr>Microsoft YaHei</vt:lpstr>
      <vt:lpstr>Arial Unicode MS</vt:lpstr>
      <vt:lpstr>Symbol</vt:lpstr>
      <vt:lpstr>Lato</vt:lpstr>
      <vt:lpstr>Courier New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Pfeifer</dc:creator>
  <cp:lastModifiedBy>carola PT</cp:lastModifiedBy>
  <cp:revision>119</cp:revision>
  <dcterms:created xsi:type="dcterms:W3CDTF">2023-11-29T19:33:00Z</dcterms:created>
  <dcterms:modified xsi:type="dcterms:W3CDTF">2025-03-01T18:39:17Z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3EACFF8CB216403F8D62D804D128C95D_12</vt:lpwstr>
  </property>
  <property fmtid="{D5CDD505-2E9C-101B-9397-08002B2CF9AE}" pid="3" name="KSOProductBuildVer">
    <vt:lpwstr>2058-12.2.0.20323</vt:lpwstr>
  </property>
</Properties>
</file>