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257" r:id="rId4"/>
    <p:sldId id="425" r:id="rId6"/>
    <p:sldId id="261" r:id="rId7"/>
    <p:sldId id="325" r:id="rId8"/>
    <p:sldId id="381" r:id="rId9"/>
    <p:sldId id="263"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14" r:id="rId24"/>
    <p:sldId id="409" r:id="rId25"/>
    <p:sldId id="264" r:id="rId26"/>
    <p:sldId id="414" r:id="rId27"/>
    <p:sldId id="419" r:id="rId28"/>
    <p:sldId id="426" r:id="rId29"/>
    <p:sldId id="427" r:id="rId30"/>
    <p:sldId id="379" r:id="rId31"/>
    <p:sldId id="288" r:id="rId32"/>
    <p:sldId id="429" r:id="rId33"/>
    <p:sldId id="289" r:id="rId34"/>
  </p:sldIdLst>
  <p:sldSz cx="12192000" cy="6858000"/>
  <p:notesSz cx="6858000" cy="9144000"/>
  <p:embeddedFontLst>
    <p:embeddedFont>
      <p:font typeface="Calibri" panose="020F0502020204030204"/>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Lato" panose="020F0502020204030203"/>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7"/>
    <p:restoredTop sz="54666"/>
  </p:normalViewPr>
  <p:slideViewPr>
    <p:cSldViewPr snapToGrid="0">
      <p:cViewPr varScale="1">
        <p:scale>
          <a:sx n="43" d="100"/>
          <a:sy n="43" d="100"/>
        </p:scale>
        <p:origin x="212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customXml" Target="../customXml/item3.xml"/><Relationship Id="rId51" Type="http://schemas.openxmlformats.org/officeDocument/2006/relationships/customXml" Target="../customXml/item2.xml"/><Relationship Id="rId50" Type="http://schemas.openxmlformats.org/officeDocument/2006/relationships/customXml" Target="../customXml/item1.xml"/><Relationship Id="rId5" Type="http://schemas.openxmlformats.org/officeDocument/2006/relationships/notesMaster" Target="notesMasters/notesMaster1.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Lm7tc-SwFOY" TargetMode="Externa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Bienvenidos todos! Es una bendición reunirnos nuevamente para escudriñar la Palabra de Dios y aprender juntos.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¿Cuáles son los objetos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V.6 El pozo de Jacob</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V.7 El agua del pozo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28 El cántaro de la mujer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31 La comida que compraron los discípulos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¿Dónde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3-4 Jesús salió de Judea rumbo a Galilea y “le era necesario pasar por Samaria.”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5 Llegó</a:t>
            </a:r>
            <a:r>
              <a:rPr lang="es-CO" altLang="es-ES" sz="1800" dirty="0">
                <a:effectLst/>
                <a:latin typeface="Calibri" panose="020F0502020204030204" pitchFamily="34" charset="0"/>
                <a:ea typeface="Calibri" panose="020F0502020204030204" pitchFamily="34" charset="0"/>
              </a:rPr>
              <a:t> a las </a:t>
            </a:r>
            <a:r>
              <a:rPr lang="es-ES" sz="1800" dirty="0">
                <a:effectLst/>
                <a:latin typeface="Calibri" panose="020F0502020204030204" pitchFamily="34" charset="0"/>
                <a:ea typeface="Calibri" panose="020F0502020204030204" pitchFamily="34" charset="0"/>
              </a:rPr>
              <a:t> afueras de la ciudad de </a:t>
            </a:r>
            <a:r>
              <a:rPr lang="es-ES" sz="1800" dirty="0" err="1">
                <a:effectLst/>
                <a:latin typeface="Calibri" panose="020F0502020204030204" pitchFamily="34" charset="0"/>
                <a:ea typeface="Calibri" panose="020F0502020204030204" pitchFamily="34" charset="0"/>
              </a:rPr>
              <a:t>Sicar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6 Se sentó junto al pozo de Jacob</a:t>
            </a:r>
            <a:endParaRPr lang="en-US" sz="18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¿Cuándo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Durante el ministerio de Jesús, cuando ya había reunido a sus discípulos. </a:t>
            </a:r>
            <a:endParaRPr lang="en-U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V. 6 Era como “la hora sexta” (6 pm o medio día – depende de si Juan estaba calculando según la hora judía o romana)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La enemistad entre los judíos y los samaritanos. </a:t>
            </a:r>
            <a:endParaRPr lang="en-U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La mujer no conocía el agua viva que da vida eterna y estaba atrapada en el pecado. </a:t>
            </a:r>
            <a:endParaRPr lang="en-U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Los discípulos se asombraron de que Jesús ha</a:t>
            </a:r>
            <a:r>
              <a:rPr lang="es-CO" altLang="es-ES" sz="1800" dirty="0">
                <a:effectLst/>
                <a:latin typeface="Calibri" panose="020F0502020204030204" pitchFamily="34" charset="0"/>
                <a:ea typeface="Calibri" panose="020F0502020204030204" pitchFamily="34" charset="0"/>
              </a:rPr>
              <a:t>b</a:t>
            </a:r>
            <a:r>
              <a:rPr lang="es-ES" sz="1800" dirty="0">
                <a:effectLst/>
                <a:latin typeface="Calibri" panose="020F0502020204030204" pitchFamily="34" charset="0"/>
                <a:ea typeface="Calibri" panose="020F0502020204030204" pitchFamily="34" charset="0"/>
              </a:rPr>
              <a:t>lara con una mujer. (Existía una regla rabínica que decía: Que nadie hable con ninguna mujer en la calle, ni siquiera con su propia esposa.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¿Se soluciona el problema? </a:t>
            </a:r>
            <a:endParaRPr lang="en-US" sz="1100" b="1"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El Espíritu Santo obra en la mujer, permitiéndole ver su pecado y a su Salvador. </a:t>
            </a:r>
            <a:endParaRPr lang="en-U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Jesús demuestra que es el Mesías tanto de los judíos como de los samaritanos.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Jesús muestra a una mujer samaritana que es el Mesías que ofrece agua de vida eterna.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 </a:t>
            </a: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Jesús </a:t>
            </a:r>
            <a:r>
              <a:rPr lang="es-ES" sz="1800" dirty="0">
                <a:solidFill>
                  <a:srgbClr val="000000"/>
                </a:solidFill>
                <a:effectLst/>
                <a:latin typeface="Calibri" panose="020F0502020204030204" pitchFamily="34" charset="0"/>
                <a:ea typeface="Calibri" panose="020F0502020204030204" pitchFamily="34" charset="0"/>
              </a:rPr>
              <a:t>reveló el pecado de la mujer. ¿Qué pecado me está mostrando Jesús a través de su Palabra? </a:t>
            </a:r>
            <a:endParaRPr lang="en-US" sz="18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A diferencia de Jesús, a menudo no tenemos los ojos abiertos a las oportunidades de compartir el evangelio. </a:t>
            </a:r>
            <a:endParaRPr lang="en-US" sz="18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Tal vez nos sentimos superiores a personas como la mujer del pozo. </a:t>
            </a:r>
            <a:endParaRPr lang="en-US" sz="18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Quizás, como los discípulos, no vemos la cosecha lista para la siega. </a:t>
            </a:r>
            <a:endParaRPr lang="en-US" sz="1800" dirty="0">
              <a:effectLst/>
              <a:latin typeface="Calibri" panose="020F0502020204030204" pitchFamily="34" charset="0"/>
              <a:ea typeface="Calibri" panose="020F0502020204030204" pitchFamily="34" charset="0"/>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4 “Y le era necesario pasar por Samaria.”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Dios es un Dios misionero. Nos busca. Desea que todos sean salvos.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10 “Respondió Jesús y le dijo, y quién es el que te dice: Dame de beber”, tú le pedirías, y él te daría agua viva.”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un judío, habló con una samaritana y con una mujer, rompiendo las normas sociales de su tiempo. Bajo su cruz, todos somos iguales en su gracia.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Se enfocó en sus necesidades espirituales y le ofreció el agua de vida eterna. Ofrece la misma agua a nosotros también por su Palabra y sacramentos.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23 Pero la hora viene, y ahora es, cuando los verdaderos adoradores adorarán al Padre en espíritu y en verdad.”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estaba llevando a cabo la salvación que había sido prometida por Dios. El templo de Jerusalén con sus sacrificios había anunciado al Mesías, pero con su venida iba a perder su significado, de modo que ahora los que verdaderamente adoraban a Dios lo pueden hacer en espíritu y en verdad.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Ahora podemos acercarnos a Dios en cualquier momento por la obra de Cristo. El lugar no determina ni el valor ni la eficacia de la adoración.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26 Jesús le dijo: Yo soy, el que habla contigo.</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se reveló a la mujer y creó fe en su corazón. Es lo que hace con nosotros también. El Mesías, habla con nosotros por su Palabra.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La mujer dejó su cántaro y fue a la ciudad para testificar de lo que pasó. ¡Vengan </a:t>
            </a:r>
            <a:r>
              <a:rPr lang="es-CO" altLang="es-ES" sz="1100" dirty="0">
                <a:solidFill>
                  <a:srgbClr val="000000"/>
                </a:solidFill>
                <a:effectLst/>
                <a:latin typeface="Calibri" panose="020F0502020204030204" pitchFamily="34" charset="0"/>
                <a:ea typeface="Calibri" panose="020F0502020204030204" pitchFamily="34" charset="0"/>
              </a:rPr>
              <a:t>a</a:t>
            </a:r>
            <a:r>
              <a:rPr lang="es-ES" sz="1100" dirty="0">
                <a:solidFill>
                  <a:srgbClr val="000000"/>
                </a:solidFill>
                <a:effectLst/>
                <a:latin typeface="Calibri" panose="020F0502020204030204" pitchFamily="34" charset="0"/>
                <a:ea typeface="Calibri" panose="020F0502020204030204" pitchFamily="34" charset="0"/>
              </a:rPr>
              <a:t> ver! ¿No será éste el Cristo? Que nosotros también seamos testigos en nuestro entorno.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testimonio de la mujer llevó a mucho samaritanos a creer. Que nuestro testimonio también impacte </a:t>
            </a:r>
            <a:r>
              <a:rPr lang="es-CO" altLang="es-ES" sz="1100" dirty="0">
                <a:solidFill>
                  <a:srgbClr val="000000"/>
                </a:solidFill>
                <a:effectLst/>
                <a:latin typeface="Calibri" panose="020F0502020204030204" pitchFamily="34" charset="0"/>
                <a:ea typeface="Calibri" panose="020F0502020204030204" pitchFamily="34" charset="0"/>
              </a:rPr>
              <a:t>en</a:t>
            </a:r>
            <a:r>
              <a:rPr lang="es-ES" sz="1100" dirty="0">
                <a:solidFill>
                  <a:srgbClr val="000000"/>
                </a:solidFill>
                <a:effectLst/>
                <a:latin typeface="Calibri" panose="020F0502020204030204" pitchFamily="34" charset="0"/>
                <a:ea typeface="Calibri" panose="020F0502020204030204" pitchFamily="34" charset="0"/>
              </a:rPr>
              <a:t> otros.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V.39 Muchos de los samaritanos de aquella ciudad creyeron en él por la palabra de la mujer, que daba testimonio. </a:t>
            </a:r>
            <a:endParaRPr lang="en-US" sz="1100" dirty="0">
              <a:effectLst/>
              <a:latin typeface="Calibri" panose="020F0502020204030204" pitchFamily="34" charset="0"/>
              <a:ea typeface="Calibri" panose="020F0502020204030204" pitchFamily="34" charset="0"/>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estudiaremos la historia de la mujer samaritana y notamos el ejemplo de Jesús al tener sus ojos abiertos siempre a oportunidades </a:t>
            </a:r>
            <a:r>
              <a:rPr lang="es-CO" altLang="es-ES" sz="1800" dirty="0">
                <a:effectLst/>
                <a:latin typeface="Calibri" panose="020F0502020204030204" pitchFamily="34" charset="0"/>
                <a:ea typeface="Calibri" panose="020F0502020204030204" pitchFamily="34" charset="0"/>
              </a:rPr>
              <a:t>para </a:t>
            </a:r>
            <a:r>
              <a:rPr lang="es-ES" sz="1800" dirty="0">
                <a:effectLst/>
                <a:latin typeface="Calibri" panose="020F0502020204030204" pitchFamily="34" charset="0"/>
                <a:ea typeface="Calibri" panose="020F0502020204030204" pitchFamily="34" charset="0"/>
              </a:rPr>
              <a:t>compartir el Evangelio con los a su alrededor.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b="1" dirty="0">
                <a:solidFill>
                  <a:srgbClr val="000000"/>
                </a:solidFill>
                <a:effectLst/>
                <a:latin typeface="Calibri" panose="020F0502020204030204" pitchFamily="34" charset="0"/>
                <a:ea typeface="Calibri" panose="020F0502020204030204" pitchFamily="34" charset="0"/>
              </a:rPr>
              <a:t>OBJECTIVOS DE LA CLASE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de </a:t>
            </a:r>
            <a:r>
              <a:rPr lang="es-ES" sz="1100" dirty="0">
                <a:solidFill>
                  <a:srgbClr val="000000"/>
                </a:solidFill>
                <a:effectLst/>
                <a:latin typeface="Calibri" panose="020F0502020204030204" pitchFamily="34" charset="0"/>
                <a:ea typeface="Calibri" panose="020F0502020204030204" pitchFamily="34" charset="0"/>
              </a:rPr>
              <a:t>hoy ,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Juan 4:1-38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Ojos abiertos.</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Aplicar el hábito 2 a la vida diaria.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buAutoNum type="arabicPeriod"/>
            </a:pPr>
            <a:r>
              <a:rPr lang="es-ES" sz="1800" dirty="0">
                <a:effectLst/>
                <a:latin typeface="Calibri" panose="020F0502020204030204" pitchFamily="34" charset="0"/>
                <a:ea typeface="Calibri" panose="020F0502020204030204" pitchFamily="34" charset="0"/>
              </a:rPr>
              <a:t>Hábitos de un discípulo</a:t>
            </a:r>
            <a:endParaRPr lang="es-ES" sz="1800" dirty="0">
              <a:effectLst/>
              <a:latin typeface="Calibri" panose="020F0502020204030204" pitchFamily="34" charset="0"/>
              <a:ea typeface="Calibri" panose="020F0502020204030204" pitchFamily="34" charset="0"/>
            </a:endParaRPr>
          </a:p>
          <a:p>
            <a:pPr marL="342900" marR="0" indent="-342900">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seguidores de Cristo, confiamos que el Espíritu Santo nos transforma y nos guía a desarrollar hábitos que reflejan nuestra fe en nuestra vida diaria.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la última lección estudiamos Hábito 1: Hacer el bien. El Espíritu Santo nos moldea para que manifestemos el Fruto del Espíritu en nuestro carácter y en la manera en que amamos a Dios y a los demás.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Hoy estudiaremos Hábito 2: Ojos abiertos.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Describir el Hábito 2: Ojos abiertos</a:t>
            </a:r>
            <a:endParaRPr lang="en-US" sz="1800" b="1"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Ojos abiertos = ver con la perspectiva de Jesús.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nos llama a vivir con los ojos abiertos a las oportunidades de compartir su amor.</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Describir el Hábito 2: Ojos abiertos</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Juan 4:35-38 ¿Acaso no dicen ustedes: “Aún faltan cuatro meses para el tiempo de la siega”? Pues yo les digo: Alcen los ojos, y miren los campos, porque ya están blancos para la siega. Y el que siega recibe su salario y recoge fruto para vida eterna, para que se alegren por igual el que siembra y el que siega. Porque en este caso es verdad lo que dice el dicho: “Uno es el que siembra, y otro es el que siega.” Yo los he enviado a segar lo que ustedes no cultivaron; otros cultivaron, y ustedes se han beneficiado de sus trabajos.»</a:t>
            </a:r>
            <a:endParaRPr lang="es-ES" sz="1800" i="1"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usó esta imagen agrícola para enseñarnos una verdad espiritual: hay personas a nuestro alrededor listas para recibir el Evangelio. Pero para verlas, Jesús pide que “Alcen los ojos, miren los campos.” </a:t>
            </a:r>
            <a:endParaRPr lang="en-US" sz="18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Jesús no da un ejemplo poderoso: al detenerse junto al pozo de Jacob y hablar con una mujer samaritana en medio de su rutina diaria. De la misma manera, en nuestro día al día, en interacciones comunes con colegas, vecinos, amigos o incluso desconocidos, Dios nos da oportunidades para sembrar y cosechar.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Tener ojos abiertos significa más que simplemente notar a las personas. Significa estar atentos al obrar de Dios en sus vidas.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Cuando vivimos con los ojos abiertos, vemos a las personas como Dios las ve: almas necesitadas de salvación. Y cuando nos disponemos a actuar, Dios nos usa para compartir el evangelio y llevar fruto para la vida eterna. </a:t>
            </a:r>
            <a:endParaRPr lang="en-US" sz="18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Este hábito parece simple y fácil, pero en realidad no lo es. ¿Por qué es tan difícil?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Historia como ejemplo: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Una iglesia en el campo tenía un problema: cada domingo, cuando</a:t>
            </a:r>
            <a:r>
              <a:rPr lang="es-CO" altLang="es-ES" sz="1100" dirty="0">
                <a:effectLst/>
                <a:latin typeface="Calibri" panose="020F0502020204030204" pitchFamily="34" charset="0"/>
                <a:ea typeface="Calibri" panose="020F0502020204030204" pitchFamily="34" charset="0"/>
              </a:rPr>
              <a:t> se</a:t>
            </a:r>
            <a:r>
              <a:rPr lang="es-ES" sz="1100" dirty="0">
                <a:effectLst/>
                <a:latin typeface="Calibri" panose="020F0502020204030204" pitchFamily="34" charset="0"/>
                <a:ea typeface="Calibri" panose="020F0502020204030204" pitchFamily="34" charset="0"/>
              </a:rPr>
              <a:t> reuni</a:t>
            </a:r>
            <a:r>
              <a:rPr lang="es-CO" altLang="es-ES" sz="1100" dirty="0">
                <a:effectLst/>
                <a:latin typeface="Calibri" panose="020F0502020204030204" pitchFamily="34" charset="0"/>
                <a:ea typeface="Calibri" panose="020F0502020204030204" pitchFamily="34" charset="0"/>
              </a:rPr>
              <a:t>a</a:t>
            </a:r>
            <a:r>
              <a:rPr lang="es-ES" sz="1100" dirty="0">
                <a:effectLst/>
                <a:latin typeface="Calibri" panose="020F0502020204030204" pitchFamily="34" charset="0"/>
                <a:ea typeface="Calibri" panose="020F0502020204030204" pitchFamily="34" charset="0"/>
              </a:rPr>
              <a:t>n para </a:t>
            </a:r>
            <a:r>
              <a:rPr lang="es-CO" altLang="es-ES" sz="1100" dirty="0">
                <a:effectLst/>
                <a:latin typeface="Calibri" panose="020F0502020204030204" pitchFamily="34" charset="0"/>
                <a:ea typeface="Calibri" panose="020F0502020204030204" pitchFamily="34" charset="0"/>
              </a:rPr>
              <a:t>la </a:t>
            </a:r>
            <a:r>
              <a:rPr lang="es-ES" sz="1100" dirty="0">
                <a:effectLst/>
                <a:latin typeface="Calibri" panose="020F0502020204030204" pitchFamily="34" charset="0"/>
                <a:ea typeface="Calibri" panose="020F0502020204030204" pitchFamily="34" charset="0"/>
              </a:rPr>
              <a:t>adoración, el vecino trabajaba en sus campos. El ruido de su tractor y el olor del abono distraían a la congregación. El pastor y los miembros se preguntaban: ¿No sabía que había adoración? ¿No podía esperar para trabajar? Con el paso de los años, el pastor se trasladó a servir en otro lugar. Un domingo, regresó y se sorprendió al ver el vecino en la iglesia con su familia. Al saludarlo, le preguntó: ¿Qué te trajo aquí? El vecino respondió: Alguien me invitó.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 principio, puede parecer tan obvio que es una buena idea mantener los ojos abiertos mientras caminamos. Pero para los discípulos que tienen una naturaleza pecaminosa, a menudo es fácil para nosotros no hacerlo. Nuestra naturaleza pecaminosa nos inclina a enfocarnos en nuestras propias vidas en lugar de las de otros.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veces, vivimos tan ocupados con nuestras responsabilidades diarias – trabajo, familia, compromisos – que pasamos por alto las oportunidades para mostrar y compartir el amor de Cristo. Como los discípulos de Jesús en Samaria, podemos estar distraídos por lo inmediato y no darnos cuenta de que el campo de cosecha está listo.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Las normas sociales y culturales pueden influir en nuestra disposición para ver y acercarnos a quienes necesitan a Jesús. A veces, las normas sociales, los prejuicios o el miedo al rechazo nos impiden ver a las personas que Dios ha puesto en nuestro camino.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¿De qué maneras podemos cultivar el hábito de tener los ojos abiertos?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¿De qué maneras podemos cultivar el hábito de tener los ojos abiertos?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Descansar en la realidad del poder del Espíritu Santo en nosotros que obre en nosotros el deseo y el poder. Por la Palabra de Dios y los sacramentos, estamos conectados a la vid, la fuente de vida, y el poder producir fruto.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Orar pidiendo ayuda del Espíritu Santo que nos ayude </a:t>
            </a:r>
            <a:r>
              <a:rPr lang="es-CO" altLang="es-ES" sz="1100" dirty="0">
                <a:effectLst/>
                <a:latin typeface="Calibri" panose="020F0502020204030204" pitchFamily="34" charset="0"/>
                <a:ea typeface="Calibri" panose="020F0502020204030204" pitchFamily="34" charset="0"/>
              </a:rPr>
              <a:t>a </a:t>
            </a:r>
            <a:r>
              <a:rPr lang="es-ES" sz="1100" dirty="0">
                <a:effectLst/>
                <a:latin typeface="Calibri" panose="020F0502020204030204" pitchFamily="34" charset="0"/>
                <a:ea typeface="Calibri" panose="020F0502020204030204" pitchFamily="34" charset="0"/>
              </a:rPr>
              <a:t>tener </a:t>
            </a:r>
            <a:r>
              <a:rPr lang="es-CO" altLang="es-ES" sz="1100" dirty="0">
                <a:effectLst/>
                <a:latin typeface="Calibri" panose="020F0502020204030204" pitchFamily="34" charset="0"/>
                <a:ea typeface="Calibri" panose="020F0502020204030204" pitchFamily="34" charset="0"/>
              </a:rPr>
              <a:t>los </a:t>
            </a:r>
            <a:r>
              <a:rPr lang="es-ES" sz="1100" dirty="0">
                <a:effectLst/>
                <a:latin typeface="Calibri" panose="020F0502020204030204" pitchFamily="34" charset="0"/>
                <a:ea typeface="Calibri" panose="020F0502020204030204" pitchFamily="34" charset="0"/>
              </a:rPr>
              <a:t>ojos abiertos.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Reducir distracciones, como el uso excesivo del celular o la prisa, para estar presentes en el momento.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Practicar la empatía, escuchando activamente y mostrando interés genuino en los demás.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Salir de nuestra zona de confort, interactuando con personas fuera de nuestro círculo habitual.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cada día como una oportunidad, recordando que Jesús encontró oportunidades en medio de su vida cotidiana.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b="1" dirty="0">
                <a:solidFill>
                  <a:srgbClr val="000000"/>
                </a:solidFill>
                <a:effectLst/>
                <a:latin typeface="Calibri" panose="020F0502020204030204" pitchFamily="34" charset="0"/>
                <a:ea typeface="Calibri" panose="020F0502020204030204" pitchFamily="34" charset="0"/>
              </a:rPr>
              <a:t>OBJECTIVOS DE LA CLASE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Juan 4:1-38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Ojos abiertos.</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Aplicar el hábito 2 a la vida diaria.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Nota para el profesor: Presente la siguiente actividad como una forma de aplicar Juan 4 y lo que han aprendido sobre el Hábito 2 a su propia vida. Anime a los estudiantes a discutir con confianza las siguientes preguntas. Esta actividad se puede realizar en pequeños grupos en Zoom para fomentar una conversación más cercana y reflexiva.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Actividad de Aplicación: Jesús tenía los ojos abiertos a una oportunidad para compartir el evangelio con la mujer en el pozo. </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algunos “pozos” (lugares o situaciones diarias) en tu vida donde podrías encontrar oportunidades para abrir los ojos y compartir el amor de Jesús?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barreras personales enfrentas?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pasos tomarás esta semana para cultivar este hábito de ojos abiertos?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Encargar la tarea para la Lección 6: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https://www.youtube.com/watch?v=Lm7tc-SwFOY</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Leer en sus Biblias la historia de Mateo 9:9-13.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Reflexionar y responder: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 qué se diferencia la forma en que se forma un equipo nacional de fútbol de la manera en que Jesús formó su equipo de discípulos?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¿Por qué sorprendió tanto a los fariseos que Jesús fuer</a:t>
            </a:r>
            <a:r>
              <a:rPr lang="es-CO" altLang="es-ES" sz="1100" dirty="0">
                <a:effectLst/>
                <a:latin typeface="Calibri" panose="020F0502020204030204" pitchFamily="34" charset="0"/>
                <a:ea typeface="Calibri" panose="020F0502020204030204" pitchFamily="34" charset="0"/>
              </a:rPr>
              <a:t>a</a:t>
            </a:r>
            <a:r>
              <a:rPr lang="es-ES" sz="1100" dirty="0">
                <a:effectLst/>
                <a:latin typeface="Calibri" panose="020F0502020204030204" pitchFamily="34" charset="0"/>
                <a:ea typeface="Calibri" panose="020F0502020204030204" pitchFamily="34" charset="0"/>
              </a:rPr>
              <a:t> a comer a la ca</a:t>
            </a:r>
            <a:r>
              <a:rPr lang="es-CO" altLang="es-ES" sz="1100" dirty="0">
                <a:effectLst/>
                <a:latin typeface="Calibri" panose="020F0502020204030204" pitchFamily="34" charset="0"/>
                <a:ea typeface="Calibri" panose="020F0502020204030204" pitchFamily="34" charset="0"/>
              </a:rPr>
              <a:t>s</a:t>
            </a:r>
            <a:r>
              <a:rPr lang="es-ES" sz="1100" dirty="0">
                <a:effectLst/>
                <a:latin typeface="Calibri" panose="020F0502020204030204" pitchFamily="34" charset="0"/>
                <a:ea typeface="Calibri" panose="020F0502020204030204" pitchFamily="34" charset="0"/>
              </a:rPr>
              <a:t>a de Mateo?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¿Quiénes serían hoy en día las personas en nuestra sociedad que ocupan un lugar similar al de los recaudadores de impuestos en tiempos de Jesús?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gracias por este tiempo de estudio. Te pedimos que abras nuestros corazones y nuestras mentes para recibir tu enseñanza hoy. Así como Jesús vio la mujer samaritana y le ofreció el agua de vida, ayúdanos a ver las oportunidades que nos das para compartir tu amor con quienes nos rodean. Danos corazones dispuestos a aprender y a poner en práctica tu Palabra. Todo esto te lo pedimos en el nombre de Jesús.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endParaRPr lang="es-ES"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gracias por abrir nuestros ojos a tu amor y gracia. Hoy hemos aprendido que, como discípulos, deseamos vivir con los ojos abiertos para ver a quienes necesitan conocerte. Perdónanos por las veces en que hemos estado distraídos por nuestras ocupaciones y preocupaciones, y ayúdanos a reconocer las oportunidades que nos das cada día para compartir tu amor. Así como Jesús vio a la mujer en el pozo y le ofreció agua viva, enséñanos a ver con compasión a quienes nos rodean. Señor, danos valentía para superar las barreras que nos impiden ver a otros y ayúdanos a cultivar este hábito en nuestra vida diaria. Que nuestras vidas reflejen el fruto del Espíritu y que cada encuentro con otros sea una oportunidad para mostrar tu luz. En el nombre de Jesús,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a:t>
            </a:r>
            <a:r>
              <a:rPr lang="es-CO" altLang="es-ES" sz="1800" dirty="0">
                <a:solidFill>
                  <a:srgbClr val="000000"/>
                </a:solidFill>
                <a:effectLst/>
                <a:latin typeface="Calibri" panose="020F0502020204030204" pitchFamily="34" charset="0"/>
                <a:ea typeface="Calibri" panose="020F0502020204030204" pitchFamily="34" charset="0"/>
              </a:rPr>
              <a:t> para el día de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Juan 4:1-38 utilizando el método de las 4C.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Ojos abiertos.</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Aplicar el hábito 2 a la vida diaria.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100" b="1" dirty="0">
                <a:effectLst/>
                <a:latin typeface="Calibri" panose="020F0502020204030204" pitchFamily="34" charset="0"/>
                <a:ea typeface="Calibri" panose="020F0502020204030204" pitchFamily="34" charset="0"/>
              </a:rPr>
              <a:t>¿Qué te sorprende sobre</a:t>
            </a:r>
            <a:r>
              <a:rPr lang="es-CO" altLang="es-ES" sz="1100" b="1" dirty="0">
                <a:effectLst/>
                <a:latin typeface="Calibri" panose="020F0502020204030204" pitchFamily="34" charset="0"/>
                <a:ea typeface="Calibri" panose="020F0502020204030204" pitchFamily="34" charset="0"/>
              </a:rPr>
              <a:t> de</a:t>
            </a:r>
            <a:r>
              <a:rPr lang="es-ES" sz="1100" b="1" dirty="0">
                <a:effectLst/>
                <a:latin typeface="Calibri" panose="020F0502020204030204" pitchFamily="34" charset="0"/>
                <a:ea typeface="Calibri" panose="020F0502020204030204" pitchFamily="34" charset="0"/>
              </a:rPr>
              <a:t> la ruta que tomó Jesús entre Jerusalén y Galilea en Juan 4:1-38?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g2bfc8f2a7b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solidFill>
                  <a:srgbClr val="00B050"/>
                </a:solidFill>
                <a:effectLst/>
                <a:latin typeface="Calibri" panose="020F0502020204030204" pitchFamily="34" charset="0"/>
                <a:ea typeface="Calibri" panose="020F0502020204030204" pitchFamily="34" charset="0"/>
              </a:rPr>
              <a:t>Muestra en la pantalla un mapa que ilustre la ruta que tomaron muchos judíos de Judea a Galilea y la ruta que tomó Jesús.</a:t>
            </a:r>
            <a:endParaRPr lang="en-U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Había tres caminos por los que Jesús podía llegar a Galilea. Muchos judíos evitaban pasar por Samaria debido al antagonismo y la hostilidad entre judíos y samaritanos.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enemistad existía desde que Asiria conquistó el reino del norte de Israel, llevó a la mayoría de la población al exilio y repobló la región con extranjeros. Estos extranjeros se mezclaron con los israelitas que quedaron, adoptando sus religiones falsas y combinándolas con la adoración al Señor.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Sin embargo, el texto dice que a Jesús “le era necesario pasar por Samaria”. </a:t>
            </a:r>
            <a:endParaRPr lang="en-US" sz="1100" dirty="0">
              <a:effectLst/>
              <a:latin typeface="Calibri" panose="020F0502020204030204" pitchFamily="34" charset="0"/>
              <a:ea typeface="Calibri" panose="020F0502020204030204" pitchFamily="34" charset="0"/>
            </a:endParaRPr>
          </a:p>
          <a:p>
            <a:pPr marL="914400" marR="1270" lvl="0" indent="-298450" algn="l" rtl="0">
              <a:lnSpc>
                <a:spcPct val="104000"/>
              </a:lnSpc>
              <a:spcBef>
                <a:spcPts val="0"/>
              </a:spcBef>
              <a:spcAft>
                <a:spcPts val="10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6" name="Google Shape;226;g2bfc8f2a7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Juan 4:1-38</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4 Cuando el Señor supo que los fariseos habían oído decir: «Jesús hace y bautiza más discípulos que Juan»2 (aunque en realidad Jesús no bautizaba, sino sus discípulos), 3 salió de Judea, y se fue otra vez a Galilea. 4 Le era necesario pasar por Samaria, 5 así que fue a una ciudad llamada </a:t>
            </a:r>
            <a:r>
              <a:rPr lang="es-ES" sz="1800" i="1" dirty="0" err="1">
                <a:effectLst/>
                <a:latin typeface="Calibri" panose="020F0502020204030204" pitchFamily="34" charset="0"/>
                <a:ea typeface="Calibri" panose="020F0502020204030204" pitchFamily="34" charset="0"/>
              </a:rPr>
              <a:t>Sicar</a:t>
            </a:r>
            <a:r>
              <a:rPr lang="es-ES" sz="1800" i="1" dirty="0">
                <a:effectLst/>
                <a:latin typeface="Calibri" panose="020F0502020204030204" pitchFamily="34" charset="0"/>
                <a:ea typeface="Calibri" panose="020F0502020204030204" pitchFamily="34" charset="0"/>
              </a:rPr>
              <a:t>, la cual está junto a la heredad que Jacob le dio a su hijo José. 6 Allí estaba el pozo de Jacob, y como Jesús estaba cansado del camino, se sentó allí, junto al pozo. Eran casi las doce del día.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7 Una mujer de Samaria vino a sacar agua, y Jesús le dijo: «Dame de beber.» 8 Y es que sus discípulos habían ido a la ciudad para comprar de comer. 9 La samaritana le dijo: «¿Y cómo es que tú, que eres judío, me pides de beber a mí, que soy samaritana?» Y es que los judíos y los samaritanos no se tratan entre sí. 10 Jesús le respondió: «Si conocieras el don de Dios, y quién es el que te dice: “Dame de beber”; tú le pedirías a él, y él te daría agua viva.» 11 La mujer le dijo: «Señor, no tienes con qué sacar agua, y el pozo es hondo. Así que, ¿de dónde tienes el agua viva? 12 ¿Acaso eres tú mayor que nuestro padre Jacob, que nos dio este pozo, del cual bebieron él, sus hijos y sus ganados?» 13 Jesús le respondió: «Todo el que beba de esta agua, volverá a tener sed; 14 pero el que beba del agua que yo le daré, no tendrá sed jamás. Más bien, el agua que yo le daré será en él una fuente de agua que fluya para vida eterna.» 15 La mujer le dijo: «Señor, dame de esa agua, para que yo no tenga sed ni venga aquí a sacarla.»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16 Jesús le dijo: «Ve a llamar a tu marido, y luego vuelve acá.» 17 La mujer le dijo: «No tengo marido.» Jesús le dijo: «Haces bien en decir que no tienes marido, 18 porque ya has tenido cinco maridos, y el que ahora tienes no es tu marido. Esto que has dicho es verdad.» 19 La mujer le dijo: «Señor, me parece que tú eres profeta.20 Nuestros padres adoraron en este monte, y ustedes dicen que el lugar donde se debe adorar es Jerusalén.»21 Jesús le dijo: «Créeme, mujer, que viene la hora cuando ni en este monte ni en Jerusalén adorarán ustedes al Padre. 22 Ustedes adoran lo que no saben; nosotros adoramos lo que sabemos; porque la salvación viene de los judíos. 23 Pero viene la hora, y ya llegó, cuando los verdaderos adoradores adorarán al Padre en espíritu y en verdad; porque también el Padre busca que lo adoren tales adoradores. 24 Dios es Espíritu; y es necesario que los que lo adoran, lo adoren en espíritu y en verdad.» 25 Le dijo la mujer: «Yo sé que el Mesías, llamado el Cristo, ha de venir; y que cuando él venga nos explicará todas las cosas.» 26 Jesús le dijo: «Yo soy, el que habla contigo.»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27 En esto vinieron sus discípulos, y se asombraron de que hablaba con una mujer; sin embargo, ninguno le dijo: «¿Qué pretendes? ¿O de qué hablas con ella?» 28 La mujer dejó entonces su cántaro y fue a la ciudad, y les dijo a los hombres: 29 «Vengan a ver a un hombre que me ha dicho todo cuanto he hecho. ¿No será éste el Cristo?»30 Entonces ellos salieron de la ciudad, y fueron a donde estaba Jesús.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31 Mientras tanto, con ruegos los discípulos le decían: «Rabí, come.» 32 Pero él les dijo: «Para comer, yo tengo una comida que ustedes no conocen.» 33 Los discípulos se decían unos a otros: «¿Alguien le habrá traído algo para comer?» 34 Jesús les dijo: «Mi comida es hacer la voluntad del que me envió, y llevar a cabo su obra.35 ¿Acaso no dicen ustedes: “Aún faltan cuatro meses para el tiempo de la siega”? Pues yo les digo: Alcen los ojos, y miren los campos, porque ya están blancos para la siega. 36 Y el que siega recibe su salario y recoge fruto para vida eterna, para que se alegren por igual el que siembra y el que siega. 37 Porque en este caso es verdad lo que dice el dicho: “Uno es el que siembra, y otro es el que siega.” 38 Yo los he enviado a segar lo que ustedes no cultivaron; otros cultivaron, y ustedes se han beneficiado de sus trabajos.»</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 Jesús, los fariseos, Juan el Bautista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V.7 La mujer samaritana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V.8 Los discípulos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Jacob y su familia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V.16-18 Los maridos de la mujer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V.23-24 Dios Padre y su Espíritu Santo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V.28 La gente de la ciudad de </a:t>
            </a:r>
            <a:r>
              <a:rPr lang="es-ES" sz="1100" dirty="0" err="1">
                <a:effectLst/>
                <a:latin typeface="Calibri" panose="020F0502020204030204" pitchFamily="34" charset="0"/>
                <a:ea typeface="Calibri" panose="020F0502020204030204" pitchFamily="34" charset="0"/>
              </a:rPr>
              <a:t>Sicar</a:t>
            </a:r>
            <a:endParaRPr lang="en-US" sz="11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2"/>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2"/>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2"/>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2"/>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2"/>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Juan 4:1-38</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Juan 4:1-38</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2"/>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2"/>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2"/>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2"/>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5</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2</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Ojos Abiertos</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9" name="Google Shape;179;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Juan 4:1-38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Ojos </a:t>
              </a:r>
              <a:r>
                <a:rPr lang="en-US" sz="2800" dirty="0" err="1">
                  <a:solidFill>
                    <a:schemeClr val="tx1"/>
                  </a:solidFill>
                  <a:latin typeface="Lato" panose="020F0502020204030203"/>
                  <a:ea typeface="Lato" panose="020F0502020204030203"/>
                  <a:cs typeface="Lato" panose="020F0502020204030203"/>
                  <a:sym typeface="Lato" panose="020F0502020204030203"/>
                </a:rPr>
                <a:t>abiertos</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2 a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2335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H</a:t>
            </a:r>
            <a:r>
              <a:rPr lang="en-US" sz="4860" dirty="0" err="1">
                <a:solidFill>
                  <a:srgbClr val="009444"/>
                </a:solidFill>
                <a:latin typeface="Lato" panose="020F0502020204030203"/>
                <a:ea typeface="Lato" panose="020F0502020204030203"/>
                <a:cs typeface="Lato" panose="020F0502020204030203"/>
                <a:sym typeface="Lato" panose="020F0502020204030203"/>
              </a:rPr>
              <a:t>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2: Ojos </a:t>
            </a:r>
            <a:r>
              <a:rPr lang="en-US" sz="4860" dirty="0" err="1">
                <a:solidFill>
                  <a:srgbClr val="009444"/>
                </a:solidFill>
                <a:latin typeface="Lato" panose="020F0502020204030203"/>
                <a:ea typeface="Lato" panose="020F0502020204030203"/>
                <a:cs typeface="Lato" panose="020F0502020204030203"/>
                <a:sym typeface="Lato" panose="020F0502020204030203"/>
              </a:rPr>
              <a:t>abiertos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9" name="Google Shape;239;g2bfc8f2a7ba_0_20"/>
          <p:cNvPicPr preferRelativeResize="0"/>
          <p:nvPr/>
        </p:nvPicPr>
        <p:blipFill>
          <a:blip r:embed="rId2"/>
          <a:stretch>
            <a:fillRect/>
          </a:stretch>
        </p:blipFill>
        <p:spPr>
          <a:xfrm>
            <a:off x="1156213" y="1767832"/>
            <a:ext cx="7016839" cy="4641660"/>
          </a:xfrm>
          <a:prstGeom prst="rect">
            <a:avLst/>
          </a:prstGeom>
          <a:noFill/>
          <a:ln>
            <a:noFill/>
          </a:ln>
        </p:spPr>
      </p:pic>
      <p:sp>
        <p:nvSpPr>
          <p:cNvPr id="2" name="Google Shape;371;p21"/>
          <p:cNvSpPr txBox="1"/>
          <p:nvPr/>
        </p:nvSpPr>
        <p:spPr>
          <a:xfrm>
            <a:off x="1940442" y="463817"/>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2: Ojos </a:t>
            </a:r>
            <a:r>
              <a:rPr lang="en-US" sz="4860" dirty="0" err="1">
                <a:solidFill>
                  <a:srgbClr val="009444"/>
                </a:solidFill>
                <a:latin typeface="Lato" panose="020F0502020204030203"/>
                <a:ea typeface="Lato" panose="020F0502020204030203"/>
                <a:cs typeface="Lato" panose="020F0502020204030203"/>
                <a:sym typeface="Lato" panose="020F0502020204030203"/>
              </a:rPr>
              <a:t>abiertos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576605" y="287659"/>
            <a:ext cx="9158195" cy="6740266"/>
          </a:xfrm>
          <a:prstGeom prst="rect">
            <a:avLst/>
          </a:prstGeom>
          <a:noFill/>
          <a:ln>
            <a:noFill/>
          </a:ln>
        </p:spPr>
        <p:txBody>
          <a:bodyPr spcFirstLastPara="1" wrap="square" lIns="91425" tIns="45700" rIns="91425" bIns="45700" anchor="t" anchorCtr="0">
            <a:spAutoFit/>
          </a:bodyPr>
          <a:lstStyle/>
          <a:p>
            <a:pPr marR="0" lvl="0"/>
            <a:r>
              <a:rPr lang="es-ES" sz="4400" b="1" dirty="0">
                <a:effectLst/>
                <a:latin typeface="Calibri" panose="020F0502020204030204" pitchFamily="34" charset="0"/>
                <a:ea typeface="Calibri" panose="020F0502020204030204" pitchFamily="34" charset="0"/>
              </a:rPr>
              <a:t>Juan 4:35-38 </a:t>
            </a:r>
            <a:endParaRPr lang="es-ES" sz="4400" dirty="0">
              <a:latin typeface="Calibri" panose="020F0502020204030204" pitchFamily="34" charset="0"/>
              <a:ea typeface="Calibri" panose="020F0502020204030204" pitchFamily="34" charset="0"/>
            </a:endParaRPr>
          </a:p>
          <a:p>
            <a:endParaRPr lang="es-ES" sz="3200" dirty="0">
              <a:effectLst/>
              <a:latin typeface="Calibri" panose="020F0502020204030204" pitchFamily="34" charset="0"/>
              <a:ea typeface="Calibri" panose="020F0502020204030204" pitchFamily="34" charset="0"/>
            </a:endParaRPr>
          </a:p>
          <a:p>
            <a:r>
              <a:rPr lang="es-ES" sz="3200" dirty="0">
                <a:effectLst/>
                <a:latin typeface="Calibri" panose="020F0502020204030204" pitchFamily="34" charset="0"/>
                <a:ea typeface="Calibri" panose="020F0502020204030204" pitchFamily="34" charset="0"/>
              </a:rPr>
              <a:t>¿Acaso no dicen ustedes: “Aún faltan cuatro meses para el tiempo de la siega”? </a:t>
            </a:r>
            <a:r>
              <a:rPr lang="es-ES" sz="3200" b="1" dirty="0">
                <a:effectLst/>
                <a:latin typeface="Calibri" panose="020F0502020204030204" pitchFamily="34" charset="0"/>
                <a:ea typeface="Calibri" panose="020F0502020204030204" pitchFamily="34" charset="0"/>
              </a:rPr>
              <a:t>Pues yo les digo: Alcen los ojos, y miren los campos, porque ya están blancos para la siega. </a:t>
            </a:r>
            <a:r>
              <a:rPr lang="es-ES" sz="3200" dirty="0">
                <a:effectLst/>
                <a:latin typeface="Calibri" panose="020F0502020204030204" pitchFamily="34" charset="0"/>
                <a:ea typeface="Calibri" panose="020F0502020204030204" pitchFamily="34" charset="0"/>
              </a:rPr>
              <a:t>Y el que siega recibe su salario y recoge fruto para vida eterna, para que se alegren por igual el que siembra y el que siega. Porque en este caso es verdad lo que dice el dicho: “Uno es el que siembra, y otro es el que siega.” Yo los he enviado a segar lo que ustedes no cultivaron; otros cultivaron, y ustedes se han beneficiado de sus trabajos.»</a:t>
            </a:r>
            <a:endParaRPr lang="en-US" sz="32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151747"/>
            <a:ext cx="77064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dirty="0">
                <a:solidFill>
                  <a:schemeClr val="dk1"/>
                </a:solidFill>
                <a:latin typeface="Lato" panose="020F0502020204030203"/>
                <a:ea typeface="Lato" panose="020F0502020204030203"/>
                <a:cs typeface="Lato" panose="020F0502020204030203"/>
                <a:sym typeface="Lato" panose="020F0502020204030203"/>
              </a:rPr>
              <a:t>Este </a:t>
            </a:r>
            <a:r>
              <a:rPr lang="en-US" sz="4000" dirty="0" err="1">
                <a:solidFill>
                  <a:schemeClr val="dk1"/>
                </a:solidFill>
                <a:latin typeface="Lato" panose="020F0502020204030203"/>
                <a:ea typeface="Lato" panose="020F0502020204030203"/>
                <a:cs typeface="Lato" panose="020F0502020204030203"/>
                <a:sym typeface="Lato" panose="020F0502020204030203"/>
              </a:rPr>
              <a:t>hábito</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parece</a:t>
            </a:r>
            <a:r>
              <a:rPr lang="en-US" sz="4000" dirty="0">
                <a:solidFill>
                  <a:schemeClr val="dk1"/>
                </a:solidFill>
                <a:latin typeface="Lato" panose="020F0502020204030203"/>
                <a:ea typeface="Lato" panose="020F0502020204030203"/>
                <a:cs typeface="Lato" panose="020F0502020204030203"/>
                <a:sym typeface="Lato" panose="020F0502020204030203"/>
              </a:rPr>
              <a:t> simple y </a:t>
            </a:r>
            <a:r>
              <a:rPr lang="en-US" sz="4000" dirty="0" err="1">
                <a:solidFill>
                  <a:schemeClr val="dk1"/>
                </a:solidFill>
                <a:latin typeface="Lato" panose="020F0502020204030203"/>
                <a:ea typeface="Lato" panose="020F0502020204030203"/>
                <a:cs typeface="Lato" panose="020F0502020204030203"/>
                <a:sym typeface="Lato" panose="020F0502020204030203"/>
              </a:rPr>
              <a:t>fácil</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pero</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en</a:t>
            </a:r>
            <a:r>
              <a:rPr lang="en-US" sz="4000" dirty="0">
                <a:solidFill>
                  <a:schemeClr val="dk1"/>
                </a:solidFill>
                <a:latin typeface="Lato" panose="020F0502020204030203"/>
                <a:ea typeface="Lato" panose="020F0502020204030203"/>
                <a:cs typeface="Lato" panose="020F0502020204030203"/>
                <a:sym typeface="Lato" panose="020F0502020204030203"/>
              </a:rPr>
              <a:t> </a:t>
            </a:r>
            <a:r>
              <a:rPr lang="en-US" sz="4000" dirty="0" err="1">
                <a:solidFill>
                  <a:schemeClr val="dk1"/>
                </a:solidFill>
                <a:latin typeface="Lato" panose="020F0502020204030203"/>
                <a:ea typeface="Lato" panose="020F0502020204030203"/>
                <a:cs typeface="Lato" panose="020F0502020204030203"/>
                <a:sym typeface="Lato" panose="020F0502020204030203"/>
              </a:rPr>
              <a:t>realidad</a:t>
            </a:r>
            <a:r>
              <a:rPr lang="en-US" sz="4000" dirty="0">
                <a:solidFill>
                  <a:schemeClr val="dk1"/>
                </a:solidFill>
                <a:latin typeface="Lato" panose="020F0502020204030203"/>
                <a:ea typeface="Lato" panose="020F0502020204030203"/>
                <a:cs typeface="Lato" panose="020F0502020204030203"/>
                <a:sym typeface="Lato" panose="020F0502020204030203"/>
              </a:rPr>
              <a:t> no lo es. </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¿Por </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es tan </a:t>
            </a:r>
            <a:r>
              <a:rPr lang="en-US" sz="4000" b="1" dirty="0" err="1">
                <a:solidFill>
                  <a:schemeClr val="dk1"/>
                </a:solidFill>
                <a:latin typeface="Lato" panose="020F0502020204030203"/>
                <a:ea typeface="Lato" panose="020F0502020204030203"/>
                <a:cs typeface="Lato" panose="020F0502020204030203"/>
                <a:sym typeface="Lato" panose="020F0502020204030203"/>
              </a:rPr>
              <a:t>difícil</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6" y="2459524"/>
            <a:ext cx="8132063"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¿De </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manera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podemos</a:t>
            </a:r>
            <a:r>
              <a:rPr lang="en-US" sz="4000" b="1" dirty="0">
                <a:solidFill>
                  <a:schemeClr val="dk1"/>
                </a:solidFill>
                <a:latin typeface="Lato" panose="020F0502020204030203"/>
                <a:ea typeface="Lato" panose="020F0502020204030203"/>
                <a:cs typeface="Lato" panose="020F0502020204030203"/>
                <a:sym typeface="Lato" panose="020F0502020204030203"/>
              </a:rPr>
              <a:t> cultivar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hábito</a:t>
            </a:r>
            <a:r>
              <a:rPr lang="en-US" sz="4000" b="1" dirty="0">
                <a:solidFill>
                  <a:schemeClr val="dk1"/>
                </a:solidFill>
                <a:latin typeface="Lato" panose="020F0502020204030203"/>
                <a:ea typeface="Lato" panose="020F0502020204030203"/>
                <a:cs typeface="Lato" panose="020F0502020204030203"/>
                <a:sym typeface="Lato" panose="020F0502020204030203"/>
              </a:rPr>
              <a:t> de ojos </a:t>
            </a:r>
            <a:r>
              <a:rPr lang="en-US" sz="4000" b="1" dirty="0" err="1">
                <a:solidFill>
                  <a:schemeClr val="dk1"/>
                </a:solidFill>
                <a:latin typeface="Lato" panose="020F0502020204030203"/>
                <a:ea typeface="Lato" panose="020F0502020204030203"/>
                <a:cs typeface="Lato" panose="020F0502020204030203"/>
                <a:sym typeface="Lato" panose="020F0502020204030203"/>
              </a:rPr>
              <a:t>abiertos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Cómo</a:t>
            </a:r>
            <a:r>
              <a:rPr lang="en-US" sz="4860" dirty="0">
                <a:solidFill>
                  <a:srgbClr val="009444"/>
                </a:solidFill>
                <a:latin typeface="Lato" panose="020F0502020204030203"/>
                <a:ea typeface="Lato" panose="020F0502020204030203"/>
                <a:cs typeface="Lato" panose="020F0502020204030203"/>
                <a:sym typeface="Lato" panose="020F0502020204030203"/>
              </a:rPr>
              <a:t> cultivar “ojos </a:t>
            </a:r>
            <a:r>
              <a:rPr lang="en-US" sz="4860" dirty="0" err="1">
                <a:solidFill>
                  <a:srgbClr val="009444"/>
                </a:solidFill>
                <a:latin typeface="Lato" panose="020F0502020204030203"/>
                <a:ea typeface="Lato" panose="020F0502020204030203"/>
                <a:cs typeface="Lato" panose="020F0502020204030203"/>
                <a:sym typeface="Lato" panose="020F0502020204030203"/>
              </a:rPr>
              <a:t>abiertos</a:t>
            </a:r>
            <a:r>
              <a:rPr lang="en-US" sz="4860"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125595" y="2242035"/>
            <a:ext cx="8380144" cy="407799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Descansar</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el</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Espíritu</a:t>
            </a:r>
            <a:r>
              <a:rPr lang="en-US" sz="3600" i="1" dirty="0">
                <a:solidFill>
                  <a:schemeClr val="dk1"/>
                </a:solidFill>
                <a:latin typeface="Lato" panose="020F0502020204030203"/>
                <a:ea typeface="Lato" panose="020F0502020204030203"/>
                <a:cs typeface="Lato" panose="020F0502020204030203"/>
                <a:sym typeface="Lato" panose="020F0502020204030203"/>
              </a:rPr>
              <a:t> Santo</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Orar</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pidiendo</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ayuda</a:t>
            </a:r>
            <a:r>
              <a:rPr lang="en-US" sz="3600" i="1" dirty="0">
                <a:solidFill>
                  <a:schemeClr val="dk1"/>
                </a:solidFill>
                <a:latin typeface="Lato" panose="020F0502020204030203"/>
                <a:ea typeface="Lato" panose="020F0502020204030203"/>
                <a:cs typeface="Lato" panose="020F0502020204030203"/>
                <a:sym typeface="Lato" panose="020F0502020204030203"/>
              </a:rPr>
              <a:t> del </a:t>
            </a:r>
            <a:r>
              <a:rPr lang="en-US" sz="3600" i="1" dirty="0" err="1">
                <a:solidFill>
                  <a:schemeClr val="dk1"/>
                </a:solidFill>
                <a:latin typeface="Lato" panose="020F0502020204030203"/>
                <a:ea typeface="Lato" panose="020F0502020204030203"/>
                <a:cs typeface="Lato" panose="020F0502020204030203"/>
                <a:sym typeface="Lato" panose="020F0502020204030203"/>
              </a:rPr>
              <a:t>Espíritu</a:t>
            </a:r>
            <a:r>
              <a:rPr lang="en-US" sz="3600" i="1" dirty="0">
                <a:solidFill>
                  <a:schemeClr val="dk1"/>
                </a:solidFill>
                <a:latin typeface="Lato" panose="020F0502020204030203"/>
                <a:ea typeface="Lato" panose="020F0502020204030203"/>
                <a:cs typeface="Lato" panose="020F0502020204030203"/>
                <a:sym typeface="Lato" panose="020F0502020204030203"/>
              </a:rPr>
              <a:t> Santo</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Reducir</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distracciones</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Practicar</a:t>
            </a:r>
            <a:r>
              <a:rPr lang="en-US" sz="3600" i="1" dirty="0">
                <a:solidFill>
                  <a:schemeClr val="dk1"/>
                </a:solidFill>
                <a:latin typeface="Lato" panose="020F0502020204030203"/>
                <a:ea typeface="Lato" panose="020F0502020204030203"/>
                <a:cs typeface="Lato" panose="020F0502020204030203"/>
                <a:sym typeface="Lato" panose="020F0502020204030203"/>
              </a:rPr>
              <a:t> la </a:t>
            </a:r>
            <a:r>
              <a:rPr lang="en-US" sz="3600" i="1" dirty="0" err="1">
                <a:solidFill>
                  <a:schemeClr val="dk1"/>
                </a:solidFill>
                <a:latin typeface="Lato" panose="020F0502020204030203"/>
                <a:ea typeface="Lato" panose="020F0502020204030203"/>
                <a:cs typeface="Lato" panose="020F0502020204030203"/>
                <a:sym typeface="Lato" panose="020F0502020204030203"/>
              </a:rPr>
              <a:t>empatía</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Salir</a:t>
            </a:r>
            <a:r>
              <a:rPr lang="en-US" sz="3600" i="1" dirty="0">
                <a:solidFill>
                  <a:schemeClr val="dk1"/>
                </a:solidFill>
                <a:latin typeface="Lato" panose="020F0502020204030203"/>
                <a:ea typeface="Lato" panose="020F0502020204030203"/>
                <a:cs typeface="Lato" panose="020F0502020204030203"/>
                <a:sym typeface="Lato" panose="020F0502020204030203"/>
              </a:rPr>
              <a:t> de </a:t>
            </a:r>
            <a:r>
              <a:rPr lang="en-US" sz="3600" i="1" dirty="0" err="1">
                <a:solidFill>
                  <a:schemeClr val="dk1"/>
                </a:solidFill>
                <a:latin typeface="Lato" panose="020F0502020204030203"/>
                <a:ea typeface="Lato" panose="020F0502020204030203"/>
                <a:cs typeface="Lato" panose="020F0502020204030203"/>
                <a:sym typeface="Lato" panose="020F0502020204030203"/>
              </a:rPr>
              <a:t>tu</a:t>
            </a:r>
            <a:r>
              <a:rPr lang="en-US" sz="3600" i="1" dirty="0">
                <a:solidFill>
                  <a:schemeClr val="dk1"/>
                </a:solidFill>
                <a:latin typeface="Lato" panose="020F0502020204030203"/>
                <a:ea typeface="Lato" panose="020F0502020204030203"/>
                <a:cs typeface="Lato" panose="020F0502020204030203"/>
                <a:sym typeface="Lato" panose="020F0502020204030203"/>
              </a:rPr>
              <a:t> zona de </a:t>
            </a:r>
            <a:r>
              <a:rPr lang="en-US" sz="3600" i="1" dirty="0" err="1">
                <a:solidFill>
                  <a:schemeClr val="dk1"/>
                </a:solidFill>
                <a:latin typeface="Lato" panose="020F0502020204030203"/>
                <a:ea typeface="Lato" panose="020F0502020204030203"/>
                <a:cs typeface="Lato" panose="020F0502020204030203"/>
                <a:sym typeface="Lato" panose="020F0502020204030203"/>
              </a:rPr>
              <a:t>confort</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Ver </a:t>
            </a:r>
            <a:r>
              <a:rPr lang="en-US" sz="3600" i="1" dirty="0" err="1">
                <a:solidFill>
                  <a:schemeClr val="dk1"/>
                </a:solidFill>
                <a:latin typeface="Lato" panose="020F0502020204030203"/>
                <a:ea typeface="Lato" panose="020F0502020204030203"/>
                <a:cs typeface="Lato" panose="020F0502020204030203"/>
                <a:sym typeface="Lato" panose="020F0502020204030203"/>
              </a:rPr>
              <a:t>cada</a:t>
            </a:r>
            <a:r>
              <a:rPr lang="en-US" sz="3600" i="1" dirty="0">
                <a:solidFill>
                  <a:schemeClr val="dk1"/>
                </a:solidFill>
                <a:latin typeface="Lato" panose="020F0502020204030203"/>
                <a:ea typeface="Lato" panose="020F0502020204030203"/>
                <a:cs typeface="Lato" panose="020F0502020204030203"/>
                <a:sym typeface="Lato" panose="020F0502020204030203"/>
              </a:rPr>
              <a:t> día </a:t>
            </a:r>
            <a:r>
              <a:rPr lang="en-US" sz="3600" i="1" dirty="0" err="1">
                <a:solidFill>
                  <a:schemeClr val="dk1"/>
                </a:solidFill>
                <a:latin typeface="Lato" panose="020F0502020204030203"/>
                <a:ea typeface="Lato" panose="020F0502020204030203"/>
                <a:cs typeface="Lato" panose="020F0502020204030203"/>
                <a:sym typeface="Lato" panose="020F0502020204030203"/>
              </a:rPr>
              <a:t>como</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una</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oportunidad</a:t>
            </a:r>
            <a:endParaRPr sz="36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Juan 4:1-38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2 de la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diaria</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Ojos </a:t>
            </a:r>
            <a:r>
              <a:rPr lang="en-US" sz="2800" dirty="0" err="1">
                <a:solidFill>
                  <a:schemeClr val="lt1"/>
                </a:solidFill>
                <a:latin typeface="Lato" panose="020F0502020204030203"/>
                <a:ea typeface="Lato" panose="020F0502020204030203"/>
                <a:cs typeface="Lato" panose="020F0502020204030203"/>
                <a:sym typeface="Lato" panose="020F0502020204030203"/>
              </a:rPr>
              <a:t>abiertos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55487" y="350956"/>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Actividad</a:t>
            </a:r>
            <a:r>
              <a:rPr lang="en-US" sz="4860" dirty="0">
                <a:solidFill>
                  <a:srgbClr val="009444"/>
                </a:solidFill>
                <a:latin typeface="Lato" panose="020F0502020204030203"/>
                <a:ea typeface="Lato" panose="020F0502020204030203"/>
                <a:cs typeface="Lato" panose="020F0502020204030203"/>
                <a:sym typeface="Lato" panose="020F0502020204030203"/>
              </a:rPr>
              <a:t> de </a:t>
            </a:r>
            <a:r>
              <a:rPr lang="en-US" sz="4860" dirty="0" err="1">
                <a:solidFill>
                  <a:srgbClr val="009444"/>
                </a:solidFill>
                <a:latin typeface="Lato" panose="020F0502020204030203"/>
                <a:ea typeface="Lato" panose="020F0502020204030203"/>
                <a:cs typeface="Lato" panose="020F0502020204030203"/>
                <a:sym typeface="Lato" panose="020F0502020204030203"/>
              </a:rPr>
              <a:t>aplicación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155487" y="14742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55486" y="1757401"/>
            <a:ext cx="9304993" cy="480127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s-ES" sz="3200" dirty="0">
                <a:effectLst/>
                <a:latin typeface="Calibri" panose="020F0502020204030204" pitchFamily="34" charset="0"/>
                <a:ea typeface="Calibri" panose="020F0502020204030204" pitchFamily="34" charset="0"/>
              </a:rPr>
              <a:t>¿Cuáles son algunos “pozos” (lugares o situaciones diarias) en tu vida donde podrías encontrar oportunidades para abrir los ojos y compartir el amor de Jesús? </a:t>
            </a:r>
            <a:endParaRPr lang="en-US" sz="3200" dirty="0">
              <a:effectLst/>
              <a:latin typeface="Calibri" panose="020F0502020204030204" pitchFamily="34" charset="0"/>
              <a:ea typeface="Calibri" panose="020F0502020204030204" pitchFamily="34" charset="0"/>
            </a:endParaRPr>
          </a:p>
          <a:p>
            <a:pPr marR="0" lvl="0"/>
            <a:endParaRPr lang="es-E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¿Qué barreras personales enfrentas? </a:t>
            </a:r>
            <a:endParaRPr lang="en-US" sz="3200" dirty="0">
              <a:effectLst/>
              <a:latin typeface="Calibri" panose="020F0502020204030204" pitchFamily="34" charset="0"/>
              <a:ea typeface="Calibri" panose="020F0502020204030204" pitchFamily="34" charset="0"/>
            </a:endParaRPr>
          </a:p>
          <a:p>
            <a:pPr marR="0" lvl="0"/>
            <a:endParaRPr lang="es-E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¿Qué pasos tomarás esta semana para cultivar este hábito de ojos abiertos? </a:t>
            </a:r>
            <a:endParaRPr sz="32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6</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Juan 4:1-38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Ojos </a:t>
              </a:r>
              <a:r>
                <a:rPr lang="en-US" sz="2800" dirty="0" err="1">
                  <a:solidFill>
                    <a:schemeClr val="lt1"/>
                  </a:solidFill>
                  <a:latin typeface="Lato" panose="020F0502020204030203"/>
                  <a:ea typeface="Lato" panose="020F0502020204030203"/>
                  <a:cs typeface="Lato" panose="020F0502020204030203"/>
                  <a:sym typeface="Lato" panose="020F0502020204030203"/>
                </a:rPr>
                <a:t>abiertos</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2 a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90025" y="146035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52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1"/>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310989" y="2522695"/>
            <a:ext cx="8297400" cy="2305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te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sorprende</a:t>
            </a:r>
            <a:r>
              <a:rPr lang="es-CO" altLang="en-US" sz="3600" b="1" dirty="0" err="1">
                <a:solidFill>
                  <a:schemeClr val="dk1"/>
                </a:solidFill>
                <a:latin typeface="Lato" panose="020F0502020204030203"/>
                <a:ea typeface="Lato" panose="020F0502020204030203"/>
                <a:cs typeface="Lato" panose="020F0502020204030203"/>
                <a:sym typeface="Lato" panose="020F0502020204030203"/>
              </a:rPr>
              <a:t> de</a:t>
            </a: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ruta</a:t>
            </a:r>
            <a:r>
              <a:rPr lang="en-US" sz="3600" b="1" dirty="0">
                <a:solidFill>
                  <a:schemeClr val="dk1"/>
                </a:solidFill>
                <a:latin typeface="Lato" panose="020F0502020204030203"/>
                <a:ea typeface="Lato" panose="020F0502020204030203"/>
                <a:cs typeface="Lato" panose="020F0502020204030203"/>
                <a:sym typeface="Lato" panose="020F0502020204030203"/>
              </a:rPr>
              <a:t> que </a:t>
            </a:r>
            <a:r>
              <a:rPr lang="en-US" sz="3600" b="1" dirty="0" err="1">
                <a:solidFill>
                  <a:schemeClr val="dk1"/>
                </a:solidFill>
                <a:latin typeface="Lato" panose="020F0502020204030203"/>
                <a:ea typeface="Lato" panose="020F0502020204030203"/>
                <a:cs typeface="Lato" panose="020F0502020204030203"/>
                <a:sym typeface="Lato" panose="020F0502020204030203"/>
              </a:rPr>
              <a:t>tomó</a:t>
            </a:r>
            <a:r>
              <a:rPr lang="en-US" sz="3600" b="1" dirty="0">
                <a:solidFill>
                  <a:schemeClr val="dk1"/>
                </a:solidFill>
                <a:latin typeface="Lato" panose="020F0502020204030203"/>
                <a:ea typeface="Lato" panose="020F0502020204030203"/>
                <a:cs typeface="Lato" panose="020F0502020204030203"/>
                <a:sym typeface="Lato" panose="020F0502020204030203"/>
              </a:rPr>
              <a:t> Jesús entre </a:t>
            </a:r>
            <a:r>
              <a:rPr lang="en-US" sz="3600" b="1" dirty="0" err="1">
                <a:solidFill>
                  <a:schemeClr val="dk1"/>
                </a:solidFill>
                <a:latin typeface="Lato" panose="020F0502020204030203"/>
                <a:ea typeface="Lato" panose="020F0502020204030203"/>
                <a:cs typeface="Lato" panose="020F0502020204030203"/>
                <a:sym typeface="Lato" panose="020F0502020204030203"/>
              </a:rPr>
              <a:t>Jerusalén</a:t>
            </a:r>
            <a:r>
              <a:rPr lang="en-US" sz="3600" b="1" dirty="0">
                <a:solidFill>
                  <a:schemeClr val="dk1"/>
                </a:solidFill>
                <a:latin typeface="Lato" panose="020F0502020204030203"/>
                <a:ea typeface="Lato" panose="020F0502020204030203"/>
                <a:cs typeface="Lato" panose="020F0502020204030203"/>
                <a:sym typeface="Lato" panose="020F0502020204030203"/>
              </a:rPr>
              <a:t> y Galilea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Juan 4:1-38?</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bfc8f2a7ba_0_12"/>
          <p:cNvSpPr/>
          <p:nvPr/>
        </p:nvSpPr>
        <p:spPr>
          <a:xfrm>
            <a:off x="0"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0" name="Google Shape;230;g2bfc8f2a7ba_0_12"/>
          <p:cNvSpPr/>
          <p:nvPr/>
        </p:nvSpPr>
        <p:spPr>
          <a:xfrm>
            <a:off x="4042638"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map of israel with a route&#10;&#10;AI-generated content may be incorrect."/>
          <p:cNvPicPr>
            <a:picLocks noChangeAspect="1"/>
          </p:cNvPicPr>
          <p:nvPr/>
        </p:nvPicPr>
        <p:blipFill>
          <a:blip r:embed="rId1"/>
          <a:stretch>
            <a:fillRect/>
          </a:stretch>
        </p:blipFill>
        <p:spPr>
          <a:xfrm>
            <a:off x="2236185" y="308983"/>
            <a:ext cx="8903970" cy="62400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1"/>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Juan 4:1-38</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3" name="Picture 2" descr="The Samaritan Woman | The Word Among Us"/>
          <p:cNvPicPr>
            <a:picLocks noChangeAspect="1" noChangeArrowheads="1"/>
          </p:cNvPicPr>
          <p:nvPr/>
        </p:nvPicPr>
        <p:blipFill rotWithShape="1">
          <a:blip r:embed="rId3">
            <a:extLst>
              <a:ext uri="{28A0092B-C50C-407E-A947-70E740481C1C}">
                <a14:useLocalDpi xmlns:a14="http://schemas.microsoft.com/office/drawing/2010/main" val="0"/>
              </a:ext>
            </a:extLst>
          </a:blip>
          <a:srcRect t="16622" b="6116"/>
          <a:stretch>
            <a:fillRect/>
          </a:stretch>
        </p:blipFill>
        <p:spPr bwMode="auto">
          <a:xfrm>
            <a:off x="3388489" y="1542246"/>
            <a:ext cx="7112000" cy="5298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Juan 4:1-38</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4:1-38</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2"/>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57185ECB-1C1C-4267-8285-C25B9FF862EB}">
  <ds:schemaRefs/>
</ds:datastoreItem>
</file>

<file path=customXml/itemProps2.xml><?xml version="1.0" encoding="utf-8"?>
<ds:datastoreItem xmlns:ds="http://schemas.openxmlformats.org/officeDocument/2006/customXml" ds:itemID="{62EBF4C5-3975-4C38-A89B-0BA3D30E43A9}">
  <ds:schemaRefs/>
</ds:datastoreItem>
</file>

<file path=customXml/itemProps3.xml><?xml version="1.0" encoding="utf-8"?>
<ds:datastoreItem xmlns:ds="http://schemas.openxmlformats.org/officeDocument/2006/customXml" ds:itemID="{D3720224-3868-49BD-A1FD-58D919DFC640}">
  <ds:schemaRefs/>
</ds:datastoreItem>
</file>

<file path=docProps/app.xml><?xml version="1.0" encoding="utf-8"?>
<Properties xmlns="http://schemas.openxmlformats.org/officeDocument/2006/extended-properties" xmlns:vt="http://schemas.openxmlformats.org/officeDocument/2006/docPropsVTypes">
  <TotalTime>0</TotalTime>
  <Words>2675</Words>
  <Application>WPS Presentation</Application>
  <PresentationFormat>Widescreen</PresentationFormat>
  <Paragraphs>153</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Arial</vt:lpstr>
      <vt:lpstr>SimSun</vt:lpstr>
      <vt:lpstr>Wingdings</vt:lpstr>
      <vt:lpstr>Arial</vt:lpstr>
      <vt:lpstr>Calibri</vt:lpstr>
      <vt:lpstr>Calibri</vt:lpstr>
      <vt:lpstr>Lato</vt:lpstr>
      <vt:lpstr>Microsoft YaHei</vt:lpstr>
      <vt:lpstr>Arial Unicode MS</vt:lpstr>
      <vt:lpstr>Symbol</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147</cp:revision>
  <dcterms:created xsi:type="dcterms:W3CDTF">2023-11-29T19:33:00Z</dcterms:created>
  <dcterms:modified xsi:type="dcterms:W3CDTF">2025-04-05T14:50:04Z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739B8C7FF6714A99A454AB48E35A18C7_12</vt:lpwstr>
  </property>
  <property fmtid="{D5CDD505-2E9C-101B-9397-08002B2CF9AE}" pid="4" name="KSOProductBuildVer">
    <vt:lpwstr>2058-12.2.0.20782</vt:lpwstr>
  </property>
</Properties>
</file>