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Overlock"/>
      <p:regular r:id="rId44"/>
      <p:bold r:id="rId45"/>
      <p:italic r:id="rId46"/>
      <p:boldItalic r:id="rId47"/>
    </p:embeddedFont>
    <p:embeddedFont>
      <p:font typeface="La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gFroKxBjW6hFmsC1ECE42qCWSx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Overlock-regular.fntdata"/><Relationship Id="rId43" Type="http://schemas.openxmlformats.org/officeDocument/2006/relationships/slide" Target="slides/slide39.xml"/><Relationship Id="rId46" Type="http://schemas.openxmlformats.org/officeDocument/2006/relationships/font" Target="fonts/Overlock-italic.fntdata"/><Relationship Id="rId45" Type="http://schemas.openxmlformats.org/officeDocument/2006/relationships/font" Target="fonts/Overlock-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Overlock-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BIENVENIDA Y ORACIÓN</a:t>
            </a:r>
            <a:r>
              <a:rPr lang="en-US" sz="1800">
                <a:latin typeface="Calibri"/>
                <a:ea typeface="Calibri"/>
                <a:cs typeface="Calibri"/>
                <a:sym typeface="Calibri"/>
              </a:rPr>
              <a:t> </a:t>
            </a:r>
            <a:r>
              <a:rPr i="1" lang="en-US" sz="1800">
                <a:latin typeface="Calibri"/>
                <a:ea typeface="Calibri"/>
                <a:cs typeface="Calibri"/>
                <a:sym typeface="Calibri"/>
              </a:rPr>
              <a:t>(10 minutos)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Da a los estudiantes una calurosa bienvenida y tome unos minutos para conocerlos y ellos a ti.  Si hay demasiados estudiantes, se puede pedirlos compartir saludos en el chat. Después de los saludos personales, se puede compartir una bienvenida breve a Lección 9.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Sean bienvenidos a Lección 9 de “Legalismo: Enemigo de la gracia”, nuestra última lección. Deseo agradecer primero a Dios por la oportunidad de estudiar junto a ustedes y también agradecerles a ustedes por sus esfuerzos para llevar adelante el presente curso. Hoy estudiaremos un aspecto más del Legalismo – la promesa falsa de prosperidad en este mundo – y terminamos recordando y celebrando la victoria que ya tenemos en Cristo y la promesa de la vida eterna y perfecta.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Juan 5:14 Y ésta es la confianza que tenemos en él: si pedimos algo según su voluntad, él nos oye. Deseamos hacer peticiones con los motivos correctos que corresponden a la voluntad de Dios, lo que es bueno, agradable y perfecto </a:t>
            </a:r>
            <a:endParaRPr/>
          </a:p>
          <a:p>
            <a:pPr indent="-273050" lvl="0" marL="342900" marR="0" rtl="0" algn="l">
              <a:lnSpc>
                <a:spcPct val="100000"/>
              </a:lnSpc>
              <a:spcBef>
                <a:spcPts val="0"/>
              </a:spcBef>
              <a:spcAft>
                <a:spcPts val="0"/>
              </a:spcAft>
              <a:buSzPts val="1100"/>
              <a:buFont typeface="Noto Sans Symbols"/>
              <a:buNone/>
            </a:pPr>
            <a:r>
              <a:t/>
            </a:r>
            <a:endParaRPr sz="1800">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Noto Sans Symbols"/>
              <a:buChar char="∙"/>
            </a:pPr>
            <a:r>
              <a:rPr lang="en-US" sz="1800">
                <a:solidFill>
                  <a:srgbClr val="000000"/>
                </a:solidFill>
                <a:latin typeface="Calibri"/>
                <a:ea typeface="Calibri"/>
                <a:cs typeface="Calibri"/>
                <a:sym typeface="Calibri"/>
              </a:rPr>
              <a:t>Tristemente, iglesias que enseñan a la gente que recibiremos todo lo que pidamos con fe animan el pedir con malas intenciones… en vez de poner primero lo que Dios quiere para mi vida, ponen primera importancia sobre lo que uno quiere para su propia vida. </a:t>
            </a:r>
            <a:endParaRPr sz="1800">
              <a:latin typeface="Calibri"/>
              <a:ea typeface="Calibri"/>
              <a:cs typeface="Calibri"/>
              <a:sym typeface="Calibri"/>
            </a:endParaRPr>
          </a:p>
          <a:p>
            <a:pPr indent="-273050" lvl="0" marL="342900" marR="0" rtl="0" algn="l">
              <a:lnSpc>
                <a:spcPct val="100000"/>
              </a:lnSpc>
              <a:spcBef>
                <a:spcPts val="0"/>
              </a:spcBef>
              <a:spcAft>
                <a:spcPts val="0"/>
              </a:spcAft>
              <a:buSzPts val="1100"/>
              <a:buFont typeface="Noto Sans Symbols"/>
              <a:buNone/>
            </a:pPr>
            <a:r>
              <a:t/>
            </a:r>
            <a:endParaRPr/>
          </a:p>
          <a:p>
            <a:pPr indent="0" lvl="1" marL="457200" rtl="0" algn="l">
              <a:lnSpc>
                <a:spcPct val="100000"/>
              </a:lnSpc>
              <a:spcBef>
                <a:spcPts val="0"/>
              </a:spcBef>
              <a:spcAft>
                <a:spcPts val="0"/>
              </a:spcAft>
              <a:buSzPts val="1100"/>
              <a:buFont typeface="Arial"/>
              <a:buNone/>
            </a:pPr>
            <a:r>
              <a:t/>
            </a:r>
            <a:endParaRPr/>
          </a:p>
          <a:p>
            <a:pPr indent="0" lvl="1" marL="457200" rtl="0" algn="l">
              <a:lnSpc>
                <a:spcPct val="100000"/>
              </a:lnSpc>
              <a:spcBef>
                <a:spcPts val="0"/>
              </a:spcBef>
              <a:spcAft>
                <a:spcPts val="0"/>
              </a:spcAft>
              <a:buSzPts val="1100"/>
              <a:buFont typeface="Arial"/>
              <a:buNone/>
            </a:pPr>
            <a:r>
              <a:rPr b="0" i="0" lang="en-US" u="none" strike="noStrike">
                <a:solidFill>
                  <a:srgbClr val="000000"/>
                </a:solidFill>
                <a:highlight>
                  <a:srgbClr val="FFFFFF"/>
                </a:highlight>
                <a:latin typeface="Arial"/>
                <a:ea typeface="Arial"/>
                <a:cs typeface="Arial"/>
                <a:sym typeface="Arial"/>
              </a:rPr>
              <a:t>Romanos 12:2 Y no adopten las costumbres de este mundo, sino transfórmense por medio de la renovación de su mente, para que comprueben cuál es la voluntad de Dios, lo que es bueno, agradable y perfecto</a:t>
            </a:r>
            <a:endParaRPr/>
          </a:p>
        </p:txBody>
      </p:sp>
      <p:sp>
        <p:nvSpPr>
          <p:cNvPr id="154" name="Google Shape;15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El legalismo y el evangelio de la prosperidad</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legalismo exige lo que la Biblia no exige</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legalismo también promete lo que la Biblia no promete</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Promete prosperidad con tal de que hagamos algo o creamos lo suficiente</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No solo son promesas falsas, sino condiciona las bendiciones de Dios en nuestras obras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61" name="Google Shape;16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Según Isaías 64:6 todos nuestros “actos de justicia” son como…</a:t>
            </a:r>
            <a:r>
              <a:rPr i="1" lang="en-US" sz="1800">
                <a:solidFill>
                  <a:srgbClr val="00B050"/>
                </a:solidFill>
                <a:latin typeface="Calibri"/>
                <a:ea typeface="Calibri"/>
                <a:cs typeface="Calibri"/>
                <a:sym typeface="Calibri"/>
              </a:rPr>
              <a:t> Deja que los estudiantes contesten.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67" name="Google Shape;16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73050" lvl="0" marL="342900" marR="0" rtl="0" algn="l">
              <a:lnSpc>
                <a:spcPct val="100000"/>
              </a:lnSpc>
              <a:spcBef>
                <a:spcPts val="0"/>
              </a:spcBef>
              <a:spcAft>
                <a:spcPts val="0"/>
              </a:spcAft>
              <a:buSzPts val="1100"/>
              <a:buFont typeface="Noto Sans Symbols"/>
              <a:buNone/>
            </a:pPr>
            <a:r>
              <a:t/>
            </a:r>
            <a:endParaRPr/>
          </a:p>
        </p:txBody>
      </p:sp>
      <p:sp>
        <p:nvSpPr>
          <p:cNvPr id="174" name="Google Shape;17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¿Podemos ganar prosperidad de Dios con algo que hacemos?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Isaías 64:6 …todos nuestros actos de justicia son como un trapo lleno de inmundicia.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El hecho es que no existe tal cosa como una buena obra perfectamente realizada ante Dios. No importa cuánto nos esforcemos, ante nuestro perfecto y santo Dios, nuestras “buenas obras” son simplemente “inmundas” en su imperfección.</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Nuestras “buenas” obras también merecen el castigo de Dios.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Solo Cristo nos lava del pecado, a nosotros y a nuestras obras (1 Juan 1:7)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Es solo a través de la fe en Jesús, que nuestro Salvador “limpia” nuestras obras imperfectas, manchadas y sucias y las hace no solo aceptables para Dios, sino también agradables a Él.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b="1" lang="en-US" sz="1100">
                <a:solidFill>
                  <a:srgbClr val="000000"/>
                </a:solidFill>
                <a:latin typeface="Calibri"/>
                <a:ea typeface="Calibri"/>
                <a:cs typeface="Calibri"/>
                <a:sym typeface="Calibri"/>
              </a:rPr>
              <a:t>Un requisito del evangelio de la prosperidad es que tenemos que estar obedeciendo a Dios para prosperar. Prosperidad depende de nuestras obras.</a:t>
            </a:r>
            <a:endParaRPr b="1" sz="1100">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b="0" i="0" sz="1800" u="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b="0" i="0" u="none" strike="noStrike">
              <a:solidFill>
                <a:srgbClr val="000000"/>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SzPts val="1100"/>
              <a:buFont typeface="Arial"/>
              <a:buNone/>
            </a:pPr>
            <a:r>
              <a:rPr b="0" i="0" lang="en-US" u="none" strike="noStrike">
                <a:solidFill>
                  <a:srgbClr val="000000"/>
                </a:solidFill>
                <a:highlight>
                  <a:srgbClr val="FFFFFF"/>
                </a:highlight>
                <a:latin typeface="Arial"/>
                <a:ea typeface="Arial"/>
                <a:cs typeface="Arial"/>
                <a:sym typeface="Arial"/>
              </a:rPr>
              <a:t>1 Juan 1:7 </a:t>
            </a:r>
            <a:r>
              <a:rPr b="1" baseline="30000" i="0" lang="en-US" u="none" strike="noStrike">
                <a:solidFill>
                  <a:srgbClr val="000000"/>
                </a:solidFill>
                <a:latin typeface="Arial"/>
                <a:ea typeface="Arial"/>
                <a:cs typeface="Arial"/>
                <a:sym typeface="Arial"/>
              </a:rPr>
              <a:t>7 </a:t>
            </a:r>
            <a:r>
              <a:rPr b="0" i="0" lang="en-US" u="none" strike="noStrike">
                <a:solidFill>
                  <a:srgbClr val="000000"/>
                </a:solidFill>
                <a:highlight>
                  <a:srgbClr val="FFFFFF"/>
                </a:highlight>
                <a:latin typeface="Arial"/>
                <a:ea typeface="Arial"/>
                <a:cs typeface="Arial"/>
                <a:sym typeface="Arial"/>
              </a:rPr>
              <a:t>Pero si vivimos en la luz, así como él está en la luz, tenemos comunión unos con otros, y la sangre de Jesús, su Hijo, nos limpia de todo pecado.</a:t>
            </a:r>
            <a:endParaRPr/>
          </a:p>
        </p:txBody>
      </p:sp>
      <p:sp>
        <p:nvSpPr>
          <p:cNvPr id="181" name="Google Shape;18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a:p>
        </p:txBody>
      </p:sp>
      <p:sp>
        <p:nvSpPr>
          <p:cNvPr id="187" name="Google Shape;18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¿Por qué es llamativo el evangelio de la prosperidad? </a:t>
            </a: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Todos queremos tener una vida feliz, sin problemas.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Dios nos promete tal vida – pero no aquí, sino en la eternidad</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evangelio de la prosperidad nos trae porque en nuestra naturaleza pecaminosa amamos la prosperidad más que a Dios.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¿Por qué amamos más la prosperidad que a Dios? Lo convertimos en nuestro Dios. “Si solo tuviera…” Más dinero, mejor salud, más estabilidad en mi familia… entonces, estaría contento, seguro. ¡En vez de hallar nuestra seguridad y nuestro contentamiento en Dios!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94" name="Google Shape;19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a:p>
        </p:txBody>
      </p:sp>
      <p:sp>
        <p:nvSpPr>
          <p:cNvPr id="200" name="Google Shape;200;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rgbClr val="000000"/>
                </a:solidFill>
                <a:latin typeface="Calibri"/>
                <a:ea typeface="Calibri"/>
                <a:cs typeface="Calibri"/>
                <a:sym typeface="Calibri"/>
              </a:rPr>
              <a:t>¿Cuáles son los peligros del evangelio de la prosperidad? </a:t>
            </a:r>
            <a:endParaRPr/>
          </a:p>
          <a:p>
            <a:pPr indent="0" lvl="0" marL="0" marR="0" rtl="0" algn="l">
              <a:lnSpc>
                <a:spcPct val="100000"/>
              </a:lnSpc>
              <a:spcBef>
                <a:spcPts val="0"/>
              </a:spcBef>
              <a:spcAft>
                <a:spcPts val="0"/>
              </a:spcAft>
              <a:buSzPts val="1100"/>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Mateo 6:19-2 No acumulen ustedes tesoros en la tierra, donde la polila y el óxido corroen, y donde los ladrones minan y hurtan. Por el contrario, acumulen tesoros en el cielo, donde ni la polilla ni el óxido corroen, y donde los ladrones no minan ni hurtan. Pues donde esté tu tesoro, allí estará también tu corazón.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En términos generales, el evangelio de la prosperidad es peligroso porque se enfoca en las cosas “aquí abajo” (las terrenales) cuando, como cristianos, debemos enfocarnos en las cosas de arriba – el cielo es nuestro hogar.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07" name="Google Shape;20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Mateo 6:24 Nadie puede servir a dos amos, pues odiará a uno y amará al otro, o estimará a uno y menospreciará al otro. Ustedes no pueden servir a Dios y a las riquezas.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El tener dinero o riqueza no es malo en sí. </a:t>
            </a:r>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El amor al dinero es la raíz del mal (1 Timoteo 6:10). </a:t>
            </a:r>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Sin embargo, el no permitir que la riqueza sea el enfoque principal de su vida suele ser más fácil decirlo que hacerlo. </a:t>
            </a:r>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Desafortunadamente, muchas personas que tienen dinero terminan tan enfocadas en lo que tienen que olvidan a Dios el Dador.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13" name="Google Shape;21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Comience con la siguiente oración (o tu propia):</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Señor Dios, Padre celestial, antes que nada, ayúdame a comprender que ya soy rico por mi relación contigo como mi Salvador y con los que me rodean que me aman y cuidan de mí. No permites que caiga en la trampa de la codicia. Dame el don del contentamiento para que, si no pueda tener lo que quiera, querré lo que tengo. En el nombre de Jesús oramos. Amén. </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Mateo 6:33 Busquen primeramente el reino de Dios y su justicia, y todas estas cosas les serán añadidas.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Como cristianos, queremos buscar primero el reino de Dios y su justicia debe ser nuestra meta más alta. El evangelio de la prosperidad suele buscar éxito ante los ojos del mundo en vez de Dios.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Como cristianos, nuestra confianza para el pan de cada día (las necesidades de nuestra vida terrenal), debe ser en el Señor. El evangelio de la prosperidad puede llevar a las personas a confiar en sus posesiones para su pan de cada día. </a:t>
            </a:r>
            <a:endParaRPr sz="1100">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Char char="○"/>
            </a:pPr>
            <a:r>
              <a:rPr lang="en-US" sz="1800">
                <a:solidFill>
                  <a:srgbClr val="000000"/>
                </a:solidFill>
                <a:latin typeface="Calibri"/>
                <a:ea typeface="Calibri"/>
                <a:cs typeface="Calibri"/>
                <a:sym typeface="Calibri"/>
              </a:rPr>
              <a:t>Mateo 6: Abusado por legalistas. ¡Así que busquen a Dios, para enriquecerse! Pero eso no es buscar el reino de Dios y su justicia; es buscar manipular a Dios para conseguir “todas estas cosas.” El verdadero consuelo de este versículo: Ponga de primera prioridad tu vida espiritual. Dios se encargará. Dios se encargará de todas tus necesidades.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19" name="Google Shape;21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Arial"/>
              <a:buNone/>
            </a:pPr>
            <a:r>
              <a:t/>
            </a:r>
            <a:endParaRPr/>
          </a:p>
        </p:txBody>
      </p:sp>
      <p:sp>
        <p:nvSpPr>
          <p:cNvPr id="225" name="Google Shape;22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¿Hay bendiciones terrenales en el vivir una vida cristiana?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¡Si!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Efesios 6:2-3 Honra a tu padre y a tu madre, que es el primer mandamiento con promesa; para que te vaya bien, y tengas una larga vida sobre la tierra.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 Corintios 9:6 Pero recuerden esto: El que poco siembra, poco cosecha; y el que mucho siembra, mucho cosecha.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Estas bendiciones son por pura gracia, no por nuestras obras.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secreto es recordar nuestras prioridades</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Cuando buscamos primero bendiciones terrenales (prosperidad), cometemos idolatría. Obedecemos por amor a la prosperidad, no por amor a Dios.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Cuando buscamos a Dios a su justicia, las bendiciones siguen – no por nuestras obras, sino porque Dios es generoso y misericordioso.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31" name="Google Shape;23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Colosenses 3:1-4 </a:t>
            </a:r>
            <a:r>
              <a:rPr lang="en-US" sz="1800">
                <a:latin typeface="Calibri"/>
                <a:ea typeface="Calibri"/>
                <a:cs typeface="Calibri"/>
                <a:sym typeface="Calibri"/>
              </a:rPr>
              <a:t>3 Puesto que ustedes ya han resucitado con Cristo, busquen las cosas de arriba, donde está Cristo sentado a la derecha de Dios. 2 Pongan la mira en las cosas del cielo, y no en las de la tierra. 3 Porque ustedes ya han muerto, y su vida está escondida con Cristo en Dios. 4 Cuando Cristo, que es la vida de ustedes, se manifieste, entonces también ustedes serán manifestados con él en gloria.</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Confiamos en Cristo como nuestro Señor y Salvador y no como nuestro asesor financiero.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Aprendemos a estar satisfechos en toda circunstancia porque tenemos algo más valioso que todas las riquezas del mundo.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¿Cuál es la recompensa para aquellos que ponen su fe en los méritos de Cristo? Apocalipsis 2:10 Tú sé fiel hasta la muerte, y yo te daré la corona de la vida  </a:t>
            </a:r>
            <a:endParaRPr sz="18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237" name="Google Shape;237;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Font typeface="Arial"/>
              <a:buNone/>
            </a:pPr>
            <a:r>
              <a:t/>
            </a:r>
            <a:endParaRPr sz="11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1.  Describir la falsa enseñanza del “evangelio de la prosperidad” y por qué es peligroso.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1" lang="en-US" sz="1100">
                <a:solidFill>
                  <a:srgbClr val="000000"/>
                </a:solidFill>
                <a:highlight>
                  <a:srgbClr val="F2F2F2"/>
                </a:highlight>
                <a:latin typeface="Calibri"/>
                <a:ea typeface="Calibri"/>
                <a:cs typeface="Calibri"/>
                <a:sym typeface="Calibri"/>
              </a:rPr>
              <a:t>2.  Describir “la teología de la cruz.” </a:t>
            </a:r>
            <a:endParaRPr b="1"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3.  Identificar los pasos para cumplir el proyecto final con éxito. </a:t>
            </a:r>
            <a:endParaRPr b="0" sz="1100">
              <a:highlight>
                <a:srgbClr val="F2F2F2"/>
              </a:highlight>
              <a:latin typeface="Calibri"/>
              <a:ea typeface="Calibri"/>
              <a:cs typeface="Calibri"/>
              <a:sym typeface="Calibri"/>
            </a:endParaRPr>
          </a:p>
          <a:p>
            <a:pPr indent="0" lvl="0" marL="0" rtl="0" algn="l">
              <a:lnSpc>
                <a:spcPct val="100000"/>
              </a:lnSpc>
              <a:spcBef>
                <a:spcPts val="1600"/>
              </a:spcBef>
              <a:spcAft>
                <a:spcPts val="0"/>
              </a:spcAft>
              <a:buSzPts val="1100"/>
              <a:buNone/>
            </a:pPr>
            <a:r>
              <a:t/>
            </a:r>
            <a:endParaRPr/>
          </a:p>
        </p:txBody>
      </p:sp>
      <p:sp>
        <p:nvSpPr>
          <p:cNvPr id="244" name="Google Shape;244;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Lea Mateo 16:21-28 ¿Qué significan las palabras de Jesús sobre cargar nuestra cruz? </a:t>
            </a:r>
            <a:r>
              <a:rPr i="1" lang="en-US" sz="1800">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63" name="Google Shape;263;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Lea Mateo 16:21-28 ¿Qué significan las palabras de Jesús sobre cargar nuestra cruz? </a:t>
            </a: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NO refiere a cualquier sufrimiento</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Es cualquier sufrimiento que experimentamos por causa de nuestra fe en Cristo.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Incluye el sufrimiento de la lucha interna contra “yo” pecaminoso: “Negarse a sí mismo.”</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70" name="Google Shape;27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punto: Jesús no promete una vida próspera aquí. Nos la promete allá, en la eternidad. Aquí cargamos nuestra cruz con gozo, esperando con ansias la vida eterna.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En ese sentido, nuestras vidas imitan la de Jesús. ¿Tuvo una vida terrenal repleta con riqueza, éxito, y popularidad? No.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Jesús nos dará la fortaleza para llevar la cruz y la usará para aumentar nuestro aprecio por la cruz que él llevo por nosotros. Nuestros sufrimientos nunca tienen mérito, pero pueden ser muy beneficiosos. </a:t>
            </a:r>
            <a:endParaRPr/>
          </a:p>
          <a:p>
            <a:pPr indent="-273050" lvl="0" marL="342900" marR="0" rtl="0" algn="l">
              <a:lnSpc>
                <a:spcPct val="100000"/>
              </a:lnSpc>
              <a:spcBef>
                <a:spcPts val="0"/>
              </a:spcBef>
              <a:spcAft>
                <a:spcPts val="0"/>
              </a:spcAft>
              <a:buSzPts val="1100"/>
              <a:buFont typeface="Noto Sans Symbols"/>
              <a:buNone/>
            </a:pPr>
            <a:r>
              <a:t/>
            </a:r>
            <a:endParaRPr sz="1800">
              <a:solidFill>
                <a:srgbClr val="000000"/>
              </a:solidFill>
              <a:latin typeface="Calibri"/>
              <a:ea typeface="Calibri"/>
              <a:cs typeface="Calibri"/>
              <a:sym typeface="Calibri"/>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lang="en-US" sz="1800">
                <a:solidFill>
                  <a:srgbClr val="00B050"/>
                </a:solidFill>
                <a:latin typeface="Calibri"/>
                <a:ea typeface="Calibri"/>
                <a:cs typeface="Calibri"/>
                <a:sym typeface="Calibri"/>
              </a:rPr>
              <a:t>*Es posible que los estudiantes pregunten sobre V.27 “Porque el Hijo del Hombre vendrá en la gloria de su Padre con sus ángeles, y entonces pagará a cada uno conforme a sus obras.” Es en ejemplo de la ley. Es la verdad que seríamos juzgados por nuestras obras. Pero no somos salvados por nuestras obras. (Mateo 25). No es nuestra cruz que nos salva, sino que los salvos lleven cruces.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76" name="Google Shape;27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dicen Jesús y los apóstoles sobre esto?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Marcos 8:34 Si alguno quiere seguirme, niéguese a sí mismo, tome su cruz, y sígame. </a:t>
            </a:r>
            <a:endParaRPr sz="18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282" name="Google Shape;28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Pedro 4:12-13 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sz="18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289" name="Google Shape;289;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1" marL="628650" marR="0" rtl="0" algn="l">
              <a:lnSpc>
                <a:spcPct val="100000"/>
              </a:lnSpc>
              <a:spcBef>
                <a:spcPts val="0"/>
              </a:spcBef>
              <a:spcAft>
                <a:spcPts val="0"/>
              </a:spcAft>
              <a:buClr>
                <a:srgbClr val="000000"/>
              </a:buClr>
              <a:buSzPts val="1100"/>
              <a:buFont typeface="Arial"/>
              <a:buChar char="○"/>
            </a:pPr>
            <a:r>
              <a:rPr lang="en-US" sz="1800">
                <a:solidFill>
                  <a:srgbClr val="000000"/>
                </a:solidFill>
                <a:latin typeface="Calibri"/>
                <a:ea typeface="Calibri"/>
                <a:cs typeface="Calibri"/>
                <a:sym typeface="Calibri"/>
              </a:rPr>
              <a:t>Filipenses 4:11-13 </a:t>
            </a:r>
            <a:r>
              <a:rPr lang="en-US" sz="1800">
                <a:latin typeface="Calibri"/>
                <a:ea typeface="Calibri"/>
                <a:cs typeface="Calibri"/>
                <a:sym typeface="Calibri"/>
              </a:rPr>
              <a:t>11 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a:t>
            </a:r>
            <a:endParaRPr sz="18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296" name="Google Shape;296;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571500" lvl="0" marL="571500" rtl="0" algn="l">
              <a:lnSpc>
                <a:spcPct val="100000"/>
              </a:lnSpc>
              <a:spcBef>
                <a:spcPts val="0"/>
              </a:spcBef>
              <a:spcAft>
                <a:spcPts val="0"/>
              </a:spcAft>
              <a:buClr>
                <a:srgbClr val="018443"/>
              </a:buClr>
              <a:buSzPts val="3800"/>
              <a:buFont typeface="Arial"/>
              <a:buChar char="•"/>
            </a:pPr>
            <a:r>
              <a:rPr lang="en-US" sz="1100">
                <a:solidFill>
                  <a:schemeClr val="dk1"/>
                </a:solidFill>
              </a:rPr>
              <a:t>Es cualquier sufrimiento que experimentamos por causa de nuestra fe en Cristo. </a:t>
            </a:r>
            <a:endParaRPr/>
          </a:p>
          <a:p>
            <a:pPr indent="-330200" lvl="0" marL="571500" rtl="0" algn="l">
              <a:lnSpc>
                <a:spcPct val="100000"/>
              </a:lnSpc>
              <a:spcBef>
                <a:spcPts val="0"/>
              </a:spcBef>
              <a:spcAft>
                <a:spcPts val="0"/>
              </a:spcAft>
              <a:buClr>
                <a:srgbClr val="018443"/>
              </a:buClr>
              <a:buSzPts val="3800"/>
              <a:buFont typeface="Arial"/>
              <a:buNone/>
            </a:pPr>
            <a:r>
              <a:t/>
            </a:r>
            <a:endParaRPr sz="1100">
              <a:solidFill>
                <a:schemeClr val="dk1"/>
              </a:solidFill>
            </a:endParaRPr>
          </a:p>
          <a:p>
            <a:pPr indent="-571500" lvl="0" marL="571500" rtl="0" algn="l">
              <a:lnSpc>
                <a:spcPct val="100000"/>
              </a:lnSpc>
              <a:spcBef>
                <a:spcPts val="0"/>
              </a:spcBef>
              <a:spcAft>
                <a:spcPts val="0"/>
              </a:spcAft>
              <a:buClr>
                <a:srgbClr val="018443"/>
              </a:buClr>
              <a:buSzPts val="3800"/>
              <a:buFont typeface="Arial"/>
              <a:buChar char="•"/>
            </a:pPr>
            <a:r>
              <a:rPr lang="en-US" sz="1100">
                <a:solidFill>
                  <a:schemeClr val="dk1"/>
                </a:solidFill>
              </a:rPr>
              <a:t>Es una perspectiva de vida, basada en el sacrificio humilde y el servicio de Jesús, no en la prosperidad terrenal. </a:t>
            </a:r>
            <a:endParaRPr/>
          </a:p>
          <a:p>
            <a:pPr indent="-273050" lvl="0" marL="342900" marR="0" rtl="0" algn="l">
              <a:lnSpc>
                <a:spcPct val="100000"/>
              </a:lnSpc>
              <a:spcBef>
                <a:spcPts val="0"/>
              </a:spcBef>
              <a:spcAft>
                <a:spcPts val="0"/>
              </a:spcAft>
              <a:buSzPts val="1100"/>
              <a:buFont typeface="Noto Sans Symbols"/>
              <a:buNone/>
            </a:pPr>
            <a:r>
              <a:t/>
            </a:r>
            <a:endParaRPr/>
          </a:p>
        </p:txBody>
      </p:sp>
      <p:sp>
        <p:nvSpPr>
          <p:cNvPr id="303" name="Google Shape;30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Ya tenemos la victoria por fe en Jesucristo, nuestro Salvador que vivió y murió en nuestro lugar. Es por sus méritos que llevamos la corona de vida. Es por su gracia, su amor inmerecido, que tenemos vida en abundancia. La mayor bendición simplemente es Cristo. Cristo todo suficiente.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Juan 16:33 Estas cosas les he hablado para que en mí tengan paz. En el mundo tendrán aflicción; pero confíen. Yo he vencido el mundo.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Corintios 15:57 ¡Pero gracias sean dadas a Dios, de que nos da la victoria por medio de nuestro Señor Jesucristo! </a:t>
            </a:r>
            <a:endParaRPr sz="18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309" name="Google Shape;309;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Toma un minuto para presentarles los objetivos de la lección.</a:t>
            </a:r>
            <a:endParaRPr/>
          </a:p>
          <a:p>
            <a:pPr indent="0" lvl="0" marL="387350" marR="0" rtl="0" algn="l">
              <a:lnSpc>
                <a:spcPct val="100000"/>
              </a:lnSpc>
              <a:spcBef>
                <a:spcPts val="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1.  Describir la falsa enseñanza del “evangelio de la prosperidad” y por qué es peligroso.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2.  Describir “la teología de la cruz.” </a:t>
            </a:r>
            <a:endParaRPr sz="1100">
              <a:latin typeface="Cambria"/>
              <a:ea typeface="Cambria"/>
              <a:cs typeface="Cambria"/>
              <a:sym typeface="Cambria"/>
            </a:endParaRPr>
          </a:p>
          <a:p>
            <a:pPr indent="0" lvl="0" marL="387350" marR="0" rtl="0" algn="l">
              <a:lnSpc>
                <a:spcPct val="100000"/>
              </a:lnSpc>
              <a:spcBef>
                <a:spcPts val="1000"/>
              </a:spcBef>
              <a:spcAft>
                <a:spcPts val="0"/>
              </a:spcAft>
              <a:buSzPts val="1100"/>
              <a:buFont typeface="Calibri"/>
              <a:buNone/>
            </a:pPr>
            <a:r>
              <a:rPr b="1" lang="en-US" sz="1100">
                <a:solidFill>
                  <a:srgbClr val="000000"/>
                </a:solidFill>
                <a:highlight>
                  <a:srgbClr val="F2F2F2"/>
                </a:highlight>
                <a:latin typeface="Calibri"/>
                <a:ea typeface="Calibri"/>
                <a:cs typeface="Calibri"/>
                <a:sym typeface="Calibri"/>
              </a:rPr>
              <a:t>3.  Identificar los pasos para cumplir el proyecto final con éxito. </a:t>
            </a:r>
            <a:endParaRPr b="1" sz="1100">
              <a:highlight>
                <a:srgbClr val="F2F2F2"/>
              </a:highlight>
              <a:latin typeface="Calibri"/>
              <a:ea typeface="Calibri"/>
              <a:cs typeface="Calibri"/>
              <a:sym typeface="Calibri"/>
            </a:endParaRPr>
          </a:p>
          <a:p>
            <a:pPr indent="0" lvl="0" marL="0" rtl="0" algn="l">
              <a:lnSpc>
                <a:spcPct val="100000"/>
              </a:lnSpc>
              <a:spcBef>
                <a:spcPts val="2000"/>
              </a:spcBef>
              <a:spcAft>
                <a:spcPts val="0"/>
              </a:spcAft>
              <a:buSzPts val="1100"/>
              <a:buNone/>
            </a:pPr>
            <a:r>
              <a:t/>
            </a:r>
            <a:endParaRPr/>
          </a:p>
        </p:txBody>
      </p:sp>
      <p:sp>
        <p:nvSpPr>
          <p:cNvPr id="317" name="Google Shape;317;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El propósito del Legalismo: Enemigo de la gracia</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propósito de este curso es identificar qué es el legalismo y la amenaza que es para el Evangelio, para que podamos evitarlo mientras compartimos a Cristo con otros.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br>
              <a:rPr lang="en-US" sz="1800">
                <a:latin typeface="Calibri"/>
                <a:ea typeface="Calibri"/>
                <a:cs typeface="Calibri"/>
                <a:sym typeface="Calibri"/>
              </a:rPr>
            </a:br>
            <a:endParaRPr sz="1800">
              <a:latin typeface="Calibri"/>
              <a:ea typeface="Calibri"/>
              <a:cs typeface="Calibri"/>
              <a:sym typeface="Calibri"/>
            </a:endParaRPr>
          </a:p>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36" name="Google Shape;336;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a:latin typeface="Calibri"/>
                <a:ea typeface="Calibri"/>
                <a:cs typeface="Calibri"/>
                <a:sym typeface="Calibri"/>
              </a:rPr>
              <a:t> Objetivos del curso: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Describiremos conceptos clave como: ley y evangelio, la certeza de la salvación, la vida danta motivada por el evangelio, y la teología de la cruz.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Identificaremos legalismo en sus distintas formas y lo enfrentamos en amor y verdad con la Palabra de Dios.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Char char="●"/>
            </a:pPr>
            <a:r>
              <a:rPr lang="en-US" sz="1800">
                <a:latin typeface="Calibri"/>
                <a:ea typeface="Calibri"/>
                <a:cs typeface="Calibri"/>
                <a:sym typeface="Calibri"/>
              </a:rPr>
              <a:t>Discerniremos lo que se necesita al hablar con un individuo o un grupo: ley o evangelio. </a:t>
            </a:r>
            <a:br>
              <a:rPr lang="en-US" sz="1800">
                <a:latin typeface="Calibri"/>
                <a:ea typeface="Calibri"/>
                <a:cs typeface="Calibri"/>
                <a:sym typeface="Calibri"/>
              </a:rPr>
            </a:br>
            <a:br>
              <a:rPr lang="en-US" sz="1800">
                <a:latin typeface="Calibri"/>
                <a:ea typeface="Calibri"/>
                <a:cs typeface="Calibri"/>
                <a:sym typeface="Calibri"/>
              </a:rPr>
            </a:br>
            <a:endParaRPr sz="1800">
              <a:latin typeface="Calibri"/>
              <a:ea typeface="Calibri"/>
              <a:cs typeface="Calibri"/>
              <a:sym typeface="Calibri"/>
            </a:endParaRPr>
          </a:p>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45" name="Google Shape;34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a:latin typeface="Calibri"/>
                <a:ea typeface="Calibri"/>
                <a:cs typeface="Calibri"/>
                <a:sym typeface="Calibri"/>
              </a:rPr>
              <a:t>Proyecto final del curso: </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El proyecto final del curso será un examen escrito para realizar en casa. Hay 10 preguntas que corresponden con el contenido de las lecciones en esta clase. El proyecto final refleja el propósito de este curso que es considerar las enseñanzas de la Palabra de Dios, su aplicación y el vocabulario necesario para hablar de manera inteligente acerca del legalismo como enemigo de la Gracia.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54" name="Google Shape;354;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solidFill>
                  <a:srgbClr val="000000"/>
                </a:solidFill>
                <a:latin typeface="Calibri"/>
                <a:ea typeface="Calibri"/>
                <a:cs typeface="Calibri"/>
                <a:sym typeface="Calibri"/>
              </a:rPr>
              <a:t>PROYECTO FINAL</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informar a los estudiantes que hay 1 pregunta en el proyecto final que tiene base en Lección 9. Animarlos ya empezar en su proyecto final, contestando en sus propias palabras. </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10. ¿Qué es el evangelio de la prosperidad? ¿Por qué es tan peligroso? (Lección 9)</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63" name="Google Shape;36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chemeClr val="dk1"/>
              </a:buClr>
              <a:buSzPts val="1100"/>
              <a:buFont typeface="Calibri"/>
              <a:buNone/>
            </a:pPr>
            <a:r>
              <a:rPr b="1" lang="en-US" sz="1800" u="sng">
                <a:latin typeface="Calibri"/>
                <a:ea typeface="Calibri"/>
                <a:cs typeface="Calibri"/>
                <a:sym typeface="Calibri"/>
              </a:rPr>
              <a:t>CONCLUSIÓN</a:t>
            </a:r>
            <a:br>
              <a:rPr lang="en-US" sz="1800">
                <a:solidFill>
                  <a:srgbClr val="000000"/>
                </a:solidFill>
                <a:latin typeface="Calibri"/>
                <a:ea typeface="Calibri"/>
                <a:cs typeface="Calibri"/>
                <a:sym typeface="Calibri"/>
              </a:rPr>
            </a:br>
            <a:r>
              <a:rPr lang="en-US" sz="1800">
                <a:latin typeface="Calibri"/>
                <a:ea typeface="Calibri"/>
                <a:cs typeface="Calibri"/>
                <a:sym typeface="Calibri"/>
              </a:rPr>
              <a:t>Gálatas 2:20-21, las palabras inspiradas del apóstol Pablo: </a:t>
            </a:r>
            <a:r>
              <a:rPr i="1" lang="en-US" sz="1800">
                <a:latin typeface="Calibri"/>
                <a:ea typeface="Calibri"/>
                <a:cs typeface="Calibri"/>
                <a:sym typeface="Calibri"/>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sz="1800">
              <a:latin typeface="Cambria"/>
              <a:ea typeface="Cambria"/>
              <a:cs typeface="Cambria"/>
              <a:sym typeface="Cambria"/>
            </a:endParaRPr>
          </a:p>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72" name="Google Shape;372;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Compartir la oración de clausura o la bendición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Despedida</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Font typeface="Arial"/>
              <a:buNone/>
            </a:pPr>
            <a:r>
              <a:rPr b="1" i="0" lang="en-US" u="none" strike="noStrike">
                <a:solidFill>
                  <a:srgbClr val="000000"/>
                </a:solidFill>
                <a:latin typeface="Arial"/>
                <a:ea typeface="Arial"/>
                <a:cs typeface="Arial"/>
                <a:sym typeface="Arial"/>
              </a:rPr>
              <a:t>La multitud vestida de ropas blancas</a:t>
            </a:r>
            <a:endParaRPr b="1"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9 </a:t>
            </a:r>
            <a:r>
              <a:rPr b="0" i="0" lang="en-US" u="none" strike="noStrike">
                <a:solidFill>
                  <a:srgbClr val="000000"/>
                </a:solidFill>
                <a:latin typeface="Arial"/>
                <a:ea typeface="Arial"/>
                <a:cs typeface="Arial"/>
                <a:sym typeface="Arial"/>
              </a:rPr>
              <a:t>Después de esto vi aparecer una gran multitud compuesta de todas las naciones, tribus, pueblos y lenguas. Era imposible saber su número. Estaban de pie ante el trono, en presencia del Cordero, y vestían ropas blancas; en sus manos llevaban ramas de palma, </a:t>
            </a:r>
            <a:r>
              <a:rPr b="1" baseline="30000" i="0" lang="en-US" u="none" strike="noStrike">
                <a:solidFill>
                  <a:srgbClr val="000000"/>
                </a:solidFill>
                <a:latin typeface="Arial"/>
                <a:ea typeface="Arial"/>
                <a:cs typeface="Arial"/>
                <a:sym typeface="Arial"/>
              </a:rPr>
              <a:t>10 </a:t>
            </a:r>
            <a:r>
              <a:rPr b="0" i="0" lang="en-US" u="none" strike="noStrike">
                <a:solidFill>
                  <a:srgbClr val="000000"/>
                </a:solidFill>
                <a:latin typeface="Arial"/>
                <a:ea typeface="Arial"/>
                <a:cs typeface="Arial"/>
                <a:sym typeface="Arial"/>
              </a:rPr>
              <a:t>y a grandes voces gritaban: «La salvación proviene de nuestro Dios, que está sentado en el trono, y del Cordero.» </a:t>
            </a:r>
            <a:r>
              <a:rPr b="1" baseline="30000" i="0" lang="en-US" u="none" strike="noStrike">
                <a:solidFill>
                  <a:srgbClr val="000000"/>
                </a:solidFill>
                <a:latin typeface="Arial"/>
                <a:ea typeface="Arial"/>
                <a:cs typeface="Arial"/>
                <a:sym typeface="Arial"/>
              </a:rPr>
              <a:t>11 </a:t>
            </a:r>
            <a:r>
              <a:rPr b="0" i="0" lang="en-US" u="none" strike="noStrike">
                <a:solidFill>
                  <a:srgbClr val="000000"/>
                </a:solidFill>
                <a:latin typeface="Arial"/>
                <a:ea typeface="Arial"/>
                <a:cs typeface="Arial"/>
                <a:sym typeface="Arial"/>
              </a:rPr>
              <a:t>Todos los ángeles estaban de pie, alrededor del trono y de los ancianos y de los cuatro seres vivientes, y delante del trono inclinaron el rostro y adoraron a Dios. </a:t>
            </a:r>
            <a:r>
              <a:rPr b="1" baseline="30000" i="0" lang="en-US" u="none" strike="noStrike">
                <a:solidFill>
                  <a:srgbClr val="000000"/>
                </a:solidFill>
                <a:latin typeface="Arial"/>
                <a:ea typeface="Arial"/>
                <a:cs typeface="Arial"/>
                <a:sym typeface="Arial"/>
              </a:rPr>
              <a:t>12 </a:t>
            </a:r>
            <a:r>
              <a:rPr b="0" i="0" lang="en-US" u="none" strike="noStrike">
                <a:solidFill>
                  <a:srgbClr val="000000"/>
                </a:solidFill>
                <a:latin typeface="Arial"/>
                <a:ea typeface="Arial"/>
                <a:cs typeface="Arial"/>
                <a:sym typeface="Arial"/>
              </a:rPr>
              <a:t>Decían: «¡Amén! A nuestro Dios sean dadas la bendición y la gloria, la sabiduría y la acción de gracias, y la honra, el poder y la fortaleza, por los siglos de los siglos. ¡Amén!»</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13 </a:t>
            </a:r>
            <a:r>
              <a:rPr b="0" i="0" lang="en-US" u="none" strike="noStrike">
                <a:solidFill>
                  <a:srgbClr val="000000"/>
                </a:solidFill>
                <a:latin typeface="Arial"/>
                <a:ea typeface="Arial"/>
                <a:cs typeface="Arial"/>
                <a:sym typeface="Arial"/>
              </a:rPr>
              <a:t>Entonces uno de los ancianos me dijo: «Y estos que están vestidos de ropas blancas, ¿quiénes son? ¿De dónde vienen?» </a:t>
            </a:r>
            <a:r>
              <a:rPr b="1" baseline="30000" i="0" lang="en-US" u="none" strike="noStrike">
                <a:solidFill>
                  <a:srgbClr val="000000"/>
                </a:solidFill>
                <a:latin typeface="Arial"/>
                <a:ea typeface="Arial"/>
                <a:cs typeface="Arial"/>
                <a:sym typeface="Arial"/>
              </a:rPr>
              <a:t>14 </a:t>
            </a:r>
            <a:r>
              <a:rPr b="0" i="0" lang="en-US" u="none" strike="noStrike">
                <a:solidFill>
                  <a:srgbClr val="000000"/>
                </a:solidFill>
                <a:latin typeface="Arial"/>
                <a:ea typeface="Arial"/>
                <a:cs typeface="Arial"/>
                <a:sym typeface="Arial"/>
              </a:rPr>
              <a:t>Yo le respondí: «Señor, tú lo sabes.» Entonces él me dijo: «Éstos han salido de la gran tribulación. Son los que han lavado y emblanquecido sus ropas en la sangre del Cordero. </a:t>
            </a:r>
            <a:r>
              <a:rPr b="1" baseline="30000" i="0" lang="en-US" u="none" strike="noStrike">
                <a:solidFill>
                  <a:srgbClr val="000000"/>
                </a:solidFill>
                <a:latin typeface="Arial"/>
                <a:ea typeface="Arial"/>
                <a:cs typeface="Arial"/>
                <a:sym typeface="Arial"/>
              </a:rPr>
              <a:t>15 </a:t>
            </a:r>
            <a:r>
              <a:rPr b="0" i="0" lang="en-US" u="none" strike="noStrike">
                <a:solidFill>
                  <a:srgbClr val="000000"/>
                </a:solidFill>
                <a:latin typeface="Arial"/>
                <a:ea typeface="Arial"/>
                <a:cs typeface="Arial"/>
                <a:sym typeface="Arial"/>
              </a:rPr>
              <a:t>Por eso están delante del trono de Dios, y le rinden culto en su templo de día y de noche; y el que está sentado en el trono los protege con su presencia. </a:t>
            </a:r>
            <a:r>
              <a:rPr b="1" baseline="30000" i="0" lang="en-US" u="none" strike="noStrike">
                <a:solidFill>
                  <a:srgbClr val="000000"/>
                </a:solidFill>
                <a:latin typeface="Arial"/>
                <a:ea typeface="Arial"/>
                <a:cs typeface="Arial"/>
                <a:sym typeface="Arial"/>
              </a:rPr>
              <a:t>16 </a:t>
            </a:r>
            <a:r>
              <a:rPr b="0" i="0" lang="en-US" u="none" strike="noStrike">
                <a:solidFill>
                  <a:srgbClr val="000000"/>
                </a:solidFill>
                <a:latin typeface="Arial"/>
                <a:ea typeface="Arial"/>
                <a:cs typeface="Arial"/>
                <a:sym typeface="Arial"/>
              </a:rPr>
              <a:t>No volverán a tener hambre ni sed, ni les hará daño el sol ni el calor los molestará, </a:t>
            </a:r>
            <a:r>
              <a:rPr b="1" baseline="30000" i="0" lang="en-US" u="none" strike="noStrike">
                <a:solidFill>
                  <a:srgbClr val="000000"/>
                </a:solidFill>
                <a:latin typeface="Arial"/>
                <a:ea typeface="Arial"/>
                <a:cs typeface="Arial"/>
                <a:sym typeface="Arial"/>
              </a:rPr>
              <a:t>17 </a:t>
            </a:r>
            <a:r>
              <a:rPr b="0" i="0" lang="en-US" u="none" strike="noStrike">
                <a:solidFill>
                  <a:srgbClr val="000000"/>
                </a:solidFill>
                <a:latin typeface="Arial"/>
                <a:ea typeface="Arial"/>
                <a:cs typeface="Arial"/>
                <a:sym typeface="Arial"/>
              </a:rPr>
              <a:t>porque el Cordero que está en medio del trono los pastoreará y los llevará a fuentes de agua de vida, y Dios mismo secará de sus ojos toda lágrima.»</a:t>
            </a:r>
            <a:endParaRPr/>
          </a:p>
          <a:p>
            <a:pPr indent="0" lvl="0" marL="0" rtl="0" algn="l">
              <a:lnSpc>
                <a:spcPct val="100000"/>
              </a:lnSpc>
              <a:spcBef>
                <a:spcPts val="0"/>
              </a:spcBef>
              <a:spcAft>
                <a:spcPts val="0"/>
              </a:spcAft>
              <a:buSzPts val="1100"/>
              <a:buNone/>
            </a:pPr>
            <a:r>
              <a:t/>
            </a:r>
            <a:endParaRPr/>
          </a:p>
        </p:txBody>
      </p:sp>
      <p:sp>
        <p:nvSpPr>
          <p:cNvPr id="383" name="Google Shape;38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OBJETIVOS DE LA LECCIÓN </a:t>
            </a:r>
            <a:r>
              <a:rPr i="1" lang="en-US" sz="1800">
                <a:latin typeface="Calibri"/>
                <a:ea typeface="Calibri"/>
                <a:cs typeface="Calibri"/>
                <a:sym typeface="Calibri"/>
              </a:rPr>
              <a:t>(1 minuto)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1" lang="en-US" sz="1800">
                <a:solidFill>
                  <a:srgbClr val="000000"/>
                </a:solidFill>
                <a:highlight>
                  <a:srgbClr val="F2F2F2"/>
                </a:highlight>
                <a:latin typeface="Calibri"/>
                <a:ea typeface="Calibri"/>
                <a:cs typeface="Calibri"/>
                <a:sym typeface="Calibri"/>
              </a:rPr>
              <a:t>1.  Describir la falsa enseñanza del “evangelio de la prosperidad” y por qué es peligroso. </a:t>
            </a:r>
            <a:endParaRPr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800">
                <a:solidFill>
                  <a:srgbClr val="000000"/>
                </a:solidFill>
                <a:highlight>
                  <a:srgbClr val="F2F2F2"/>
                </a:highlight>
                <a:latin typeface="Calibri"/>
                <a:ea typeface="Calibri"/>
                <a:cs typeface="Calibri"/>
                <a:sym typeface="Calibri"/>
              </a:rPr>
              <a:t>2.  Describir “la teología de la cruz.” </a:t>
            </a:r>
            <a:endParaRPr b="0"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800">
                <a:solidFill>
                  <a:srgbClr val="000000"/>
                </a:solidFill>
                <a:highlight>
                  <a:srgbClr val="F2F2F2"/>
                </a:highlight>
                <a:latin typeface="Calibri"/>
                <a:ea typeface="Calibri"/>
                <a:cs typeface="Calibri"/>
                <a:sym typeface="Calibri"/>
              </a:rPr>
              <a:t>3.  Identificar los pasos para cumplir el proyecto final con éxito. </a:t>
            </a:r>
            <a:endParaRPr b="0" sz="1800">
              <a:highlight>
                <a:srgbClr val="F2F2F2"/>
              </a:highlight>
              <a:latin typeface="Calibri"/>
              <a:ea typeface="Calibri"/>
              <a:cs typeface="Calibri"/>
              <a:sym typeface="Calibri"/>
            </a:endParaRPr>
          </a:p>
          <a:p>
            <a:pPr indent="0" lvl="0" marL="0" marR="0" rtl="0" algn="l">
              <a:lnSpc>
                <a:spcPct val="100000"/>
              </a:lnSpc>
              <a:spcBef>
                <a:spcPts val="1000"/>
              </a:spcBef>
              <a:spcAft>
                <a:spcPts val="0"/>
              </a:spcAft>
              <a:buSzPts val="1100"/>
              <a:buFont typeface="Arial"/>
              <a:buNone/>
            </a:pPr>
            <a:r>
              <a:t/>
            </a:r>
            <a:endParaRPr/>
          </a:p>
        </p:txBody>
      </p:sp>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¿Qué es el evangelio de la prosperidad? </a:t>
            </a:r>
            <a:r>
              <a:rPr i="1" lang="en-US" sz="1800">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20" name="Google Shape;12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es el evangelio de la prosperidad? </a:t>
            </a: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Una enseñanza falsa</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Enseña que Dios quiere y promete darnos vidas terrenales exitosas y prósperas, si solo creemos, obedecemos o pedimos lo suficiente.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Enseña que Dios nos dará lo que pidamos asumiendo que tengamos suficiente fe y estemos viviendo una vida justa.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27" name="Google Shape;1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Algunos mal usan Santiago 4:2 como prueba para el evangelio de prosperidad: “No obtienen lo que desean, porque no pidan.” ¿Qué aprendemos del versículo siguiente, Santiago 4:3? </a:t>
            </a:r>
            <a:r>
              <a:rPr i="1" lang="en-US" sz="1800">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33" name="Google Shape;13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Santiago está escribiendo “a las doce tribus que están en la dispersión (1:1)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Algunos mal usan un parte pequeño de Santiago 4:2 como prueba para el evangelio de la prosperidad: “Pero no obtienen lo que desean, porque no piden.” </a:t>
            </a:r>
            <a:endParaRPr sz="18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140" name="Google Shape;14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Pero, tomamos un momento para leer esta frase en el contexto, y especialmente considerando el versículo inmediatamente después. </a:t>
            </a:r>
            <a:endParaRPr/>
          </a:p>
          <a:p>
            <a:pPr indent="-273050" lvl="0" marL="342900" marR="0" rtl="0" algn="l">
              <a:lnSpc>
                <a:spcPct val="100000"/>
              </a:lnSpc>
              <a:spcBef>
                <a:spcPts val="0"/>
              </a:spcBef>
              <a:spcAft>
                <a:spcPts val="0"/>
              </a:spcAft>
              <a:buSzPts val="1100"/>
              <a:buFont typeface="Noto Sans Symbols"/>
              <a:buNone/>
            </a:pPr>
            <a:r>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Santiago 4:1-3 ¿De dónde vienen las guerras y las peleas entre ustedes? ¿Acaso no vienen de sus pasiones, las cuales luchan dentro de ustedes mismos? 2 Si ustedes desean algo, y no lo obtienen, entonces matan. Si arden de envidia y no consiguen lo que desean, entonces discuten y luchan. Pero no obtienen lo que desean, porque no piden; 3 </a:t>
            </a:r>
            <a:r>
              <a:rPr lang="en-US" sz="1100" u="sng">
                <a:latin typeface="Calibri"/>
                <a:ea typeface="Calibri"/>
                <a:cs typeface="Calibri"/>
                <a:sym typeface="Calibri"/>
              </a:rPr>
              <a:t>y cuando piden algo, no lo reciben porque lo piden con malas intenciones, para gastarlo en sus propios placeres.</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Santiago está hablando sobre problemas en las congregaciones que tiene base en una mente egoísta y codiciosa</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solidFill>
                  <a:srgbClr val="000000"/>
                </a:solidFill>
                <a:latin typeface="Calibri"/>
                <a:ea typeface="Calibri"/>
                <a:cs typeface="Calibri"/>
                <a:sym typeface="Calibri"/>
              </a:rPr>
              <a:t>El contexto indica que no obtenían, no porque no pedían sino porque pedían con la motivación incorrecta y egoísta.</a:t>
            </a:r>
            <a:endParaRPr sz="11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147" name="Google Shape;14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p:nvPr>
            <p:ph idx="2" type="pic"/>
          </p:nvPr>
        </p:nvSpPr>
        <p:spPr>
          <a:xfrm>
            <a:off x="5183188" y="987425"/>
            <a:ext cx="6172200" cy="4873625"/>
          </a:xfrm>
          <a:prstGeom prst="rect">
            <a:avLst/>
          </a:prstGeom>
          <a:noFill/>
          <a:ln>
            <a:noFill/>
          </a:ln>
        </p:spPr>
      </p:sp>
      <p:sp>
        <p:nvSpPr>
          <p:cNvPr id="58" name="Google Shape;5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jp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9"/>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1 Juan 5:14  </a:t>
            </a:r>
            <a:endParaRPr b="0" i="0" sz="4000" u="none" cap="none" strike="noStrike">
              <a:solidFill>
                <a:schemeClr val="dk1"/>
              </a:solidFill>
              <a:latin typeface="Lato"/>
              <a:ea typeface="Lato"/>
              <a:cs typeface="Lato"/>
              <a:sym typeface="Lato"/>
            </a:endParaRPr>
          </a:p>
        </p:txBody>
      </p:sp>
      <p:cxnSp>
        <p:nvCxnSpPr>
          <p:cNvPr id="157" name="Google Shape;157;p49"/>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58" name="Google Shape;158;p49"/>
          <p:cNvSpPr txBox="1"/>
          <p:nvPr/>
        </p:nvSpPr>
        <p:spPr>
          <a:xfrm>
            <a:off x="678656" y="1852940"/>
            <a:ext cx="10865644"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0" lang="en-US" sz="4000" u="none" cap="none" strike="noStrike">
                <a:solidFill>
                  <a:srgbClr val="000000"/>
                </a:solidFill>
                <a:latin typeface="Arial"/>
                <a:ea typeface="Arial"/>
                <a:cs typeface="Arial"/>
                <a:sym typeface="Arial"/>
              </a:rPr>
              <a:t>14 </a:t>
            </a:r>
            <a:r>
              <a:rPr b="0" i="0" lang="en-US" sz="4000" u="none" cap="none" strike="noStrike">
                <a:solidFill>
                  <a:srgbClr val="000000"/>
                </a:solidFill>
                <a:highlight>
                  <a:srgbClr val="FFFFFF"/>
                </a:highlight>
                <a:latin typeface="Arial"/>
                <a:ea typeface="Arial"/>
                <a:cs typeface="Arial"/>
                <a:sym typeface="Arial"/>
              </a:rPr>
              <a:t>Y ésta es la confianza que tenemos en él: si pedimos algo según su voluntad, él nos oye.</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0"/>
          <p:cNvSpPr txBox="1"/>
          <p:nvPr/>
        </p:nvSpPr>
        <p:spPr>
          <a:xfrm>
            <a:off x="707577" y="1536194"/>
            <a:ext cx="10776900" cy="44022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El legalismo exige lo que la Biblia no exige.</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El legalismo también promete lo que la Biblia no promete.</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Promete prosperidad con tal de que hagamos algo o creamos lo suficiente.</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No solo son promesas falsas, sino condiciona las bendiciones de Dios en nuestras obras.</a:t>
            </a:r>
            <a:endParaRPr/>
          </a:p>
        </p:txBody>
      </p:sp>
      <p:sp>
        <p:nvSpPr>
          <p:cNvPr id="164" name="Google Shape;164;p50"/>
          <p:cNvSpPr txBox="1"/>
          <p:nvPr/>
        </p:nvSpPr>
        <p:spPr>
          <a:xfrm>
            <a:off x="500754" y="350415"/>
            <a:ext cx="11190492"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El legalismo y el evangelio de la prosperidad</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5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5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500"/>
                                        <p:tgtEl>
                                          <p:spTgt spid="1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5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p51"/>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71" name="Google Shape;171;p51"/>
          <p:cNvSpPr txBox="1"/>
          <p:nvPr/>
        </p:nvSpPr>
        <p:spPr>
          <a:xfrm>
            <a:off x="3206536" y="2700091"/>
            <a:ext cx="7949144" cy="1446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Según Isaías 64:6 todos nuestros “actos de justicia” son como…</a:t>
            </a: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2"/>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Isaías 64:6  </a:t>
            </a:r>
            <a:endParaRPr b="0" i="0" sz="4000" u="none" cap="none" strike="noStrike">
              <a:solidFill>
                <a:schemeClr val="dk1"/>
              </a:solidFill>
              <a:latin typeface="Lato"/>
              <a:ea typeface="Lato"/>
              <a:cs typeface="Lato"/>
              <a:sym typeface="Lato"/>
            </a:endParaRPr>
          </a:p>
        </p:txBody>
      </p:sp>
      <p:cxnSp>
        <p:nvCxnSpPr>
          <p:cNvPr id="177" name="Google Shape;177;p52"/>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p52"/>
          <p:cNvSpPr txBox="1"/>
          <p:nvPr/>
        </p:nvSpPr>
        <p:spPr>
          <a:xfrm>
            <a:off x="678656" y="1852940"/>
            <a:ext cx="10865644"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0000"/>
                </a:solidFill>
                <a:highlight>
                  <a:srgbClr val="FFFFFF"/>
                </a:highlight>
                <a:latin typeface="Arial"/>
                <a:ea typeface="Arial"/>
                <a:cs typeface="Arial"/>
                <a:sym typeface="Arial"/>
              </a:rPr>
              <a:t>Todos nosotros estamos llenos de impureza; </a:t>
            </a:r>
            <a:endParaRPr/>
          </a:p>
          <a:p>
            <a:pPr indent="0" lvl="0" marL="0" marR="0" rtl="0" algn="l">
              <a:lnSpc>
                <a:spcPct val="100000"/>
              </a:lnSpc>
              <a:spcBef>
                <a:spcPts val="0"/>
              </a:spcBef>
              <a:spcAft>
                <a:spcPts val="0"/>
              </a:spcAft>
              <a:buNone/>
            </a:pPr>
            <a:r>
              <a:rPr b="0" i="0" lang="en-US" sz="4000" u="none" cap="none" strike="noStrike">
                <a:solidFill>
                  <a:srgbClr val="000000"/>
                </a:solidFill>
                <a:highlight>
                  <a:srgbClr val="FFFFFF"/>
                </a:highlight>
                <a:latin typeface="Arial"/>
                <a:ea typeface="Arial"/>
                <a:cs typeface="Arial"/>
                <a:sym typeface="Arial"/>
              </a:rPr>
              <a:t>todos nuestros actos de justicia son como un </a:t>
            </a:r>
            <a:endParaRPr/>
          </a:p>
          <a:p>
            <a:pPr indent="0" lvl="0" marL="0" marR="0" rtl="0" algn="l">
              <a:lnSpc>
                <a:spcPct val="100000"/>
              </a:lnSpc>
              <a:spcBef>
                <a:spcPts val="0"/>
              </a:spcBef>
              <a:spcAft>
                <a:spcPts val="0"/>
              </a:spcAft>
              <a:buNone/>
            </a:pPr>
            <a:r>
              <a:rPr b="0" i="0" lang="en-US" sz="4000" u="none" cap="none" strike="noStrike">
                <a:solidFill>
                  <a:srgbClr val="000000"/>
                </a:solidFill>
                <a:highlight>
                  <a:srgbClr val="FFFFFF"/>
                </a:highlight>
                <a:latin typeface="Arial"/>
                <a:ea typeface="Arial"/>
                <a:cs typeface="Arial"/>
                <a:sym typeface="Arial"/>
              </a:rPr>
              <a:t>trapo lleno de inmundicia. Todos nosotros somos como hojas caídas; ¡nuestras maldades nos arrastran como el viento!</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3"/>
          <p:cNvSpPr txBox="1"/>
          <p:nvPr/>
        </p:nvSpPr>
        <p:spPr>
          <a:xfrm>
            <a:off x="500754" y="2014981"/>
            <a:ext cx="11190600" cy="37866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Isaías 64:6 … todos nuestros actos de justicia son como un trapo lleno de inmundicia.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Nuestras “buenas” obras también merecen el castigo de Dios.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Solo Cristo nos lava del pecado, a nosotros y a nuestras obras (1 Juan 1:7).</a:t>
            </a:r>
            <a:endParaRPr/>
          </a:p>
        </p:txBody>
      </p:sp>
      <p:sp>
        <p:nvSpPr>
          <p:cNvPr id="184" name="Google Shape;184;p53"/>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¿Podemos ganar prosperidad de Dios con algo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que hacemos?</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5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5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5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0" name="Google Shape;190;p54"/>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91" name="Google Shape;191;p54"/>
          <p:cNvSpPr txBox="1"/>
          <p:nvPr/>
        </p:nvSpPr>
        <p:spPr>
          <a:xfrm>
            <a:off x="3206536" y="2700091"/>
            <a:ext cx="7949144" cy="1446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¿Por qué es llamativo el evangelio de la prosperidad?</a:t>
            </a: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5"/>
          <p:cNvSpPr txBox="1"/>
          <p:nvPr/>
        </p:nvSpPr>
        <p:spPr>
          <a:xfrm>
            <a:off x="706213" y="1926160"/>
            <a:ext cx="10779600" cy="40635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3600" u="none" cap="none" strike="noStrike">
                <a:solidFill>
                  <a:schemeClr val="dk1"/>
                </a:solidFill>
                <a:latin typeface="Overlock"/>
                <a:ea typeface="Overlock"/>
                <a:cs typeface="Overlock"/>
                <a:sym typeface="Overlock"/>
              </a:rPr>
              <a:t>Todas queremos tener una vida feliz, sin problemas.</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600" u="none" cap="none" strike="noStrike">
                <a:solidFill>
                  <a:schemeClr val="dk1"/>
                </a:solidFill>
                <a:latin typeface="Overlock"/>
                <a:ea typeface="Overlock"/>
                <a:cs typeface="Overlock"/>
                <a:sym typeface="Overlock"/>
              </a:rPr>
              <a:t>Dios nos promete tal vida – pero no aquí, sino en la eternidad.</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600" u="none" cap="none" strike="noStrike">
                <a:solidFill>
                  <a:schemeClr val="dk1"/>
                </a:solidFill>
                <a:latin typeface="Overlock"/>
                <a:ea typeface="Overlock"/>
                <a:cs typeface="Overlock"/>
                <a:sym typeface="Overlock"/>
              </a:rPr>
              <a:t>El evangelio de la prosperidad nos trae porque en nuestra naturaleza pecaminosa amamos la prosperidad más que a Dios. </a:t>
            </a:r>
            <a:endParaRPr/>
          </a:p>
          <a:p>
            <a:pPr indent="-330200" lvl="0" marL="571500" marR="0" rtl="0" algn="l">
              <a:lnSpc>
                <a:spcPct val="100000"/>
              </a:lnSpc>
              <a:spcBef>
                <a:spcPts val="0"/>
              </a:spcBef>
              <a:spcAft>
                <a:spcPts val="0"/>
              </a:spcAft>
              <a:buClr>
                <a:srgbClr val="018443"/>
              </a:buClr>
              <a:buSzPts val="3800"/>
              <a:buFont typeface="Arial"/>
              <a:buNone/>
            </a:pPr>
            <a:r>
              <a:t/>
            </a:r>
            <a:endParaRPr b="0" i="0" sz="3600" u="none" cap="none" strike="noStrike">
              <a:solidFill>
                <a:schemeClr val="dk1"/>
              </a:solidFill>
              <a:latin typeface="Overlock"/>
              <a:ea typeface="Overlock"/>
              <a:cs typeface="Overlock"/>
              <a:sym typeface="Overlock"/>
            </a:endParaRPr>
          </a:p>
        </p:txBody>
      </p:sp>
      <p:sp>
        <p:nvSpPr>
          <p:cNvPr id="197" name="Google Shape;197;p55"/>
          <p:cNvSpPr txBox="1"/>
          <p:nvPr/>
        </p:nvSpPr>
        <p:spPr>
          <a:xfrm>
            <a:off x="500754" y="350415"/>
            <a:ext cx="11190492"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¿Por qué es llamativo el evangelio de la prosperidad?</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5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5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500"/>
                                        <p:tgtEl>
                                          <p:spTgt spid="19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5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p56"/>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204" name="Google Shape;204;p56"/>
          <p:cNvSpPr txBox="1"/>
          <p:nvPr/>
        </p:nvSpPr>
        <p:spPr>
          <a:xfrm>
            <a:off x="3206536" y="2700091"/>
            <a:ext cx="7949144" cy="1446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¿Cuáles son los peligros del evangelio de la prosperidad?</a:t>
            </a: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7"/>
          <p:cNvSpPr txBox="1"/>
          <p:nvPr/>
        </p:nvSpPr>
        <p:spPr>
          <a:xfrm>
            <a:off x="706213" y="1983310"/>
            <a:ext cx="107796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00B050"/>
                </a:solidFill>
                <a:latin typeface="Arial"/>
                <a:ea typeface="Arial"/>
                <a:cs typeface="Arial"/>
                <a:sym typeface="Arial"/>
              </a:rPr>
              <a:t>Mateo 6:19-2 </a:t>
            </a:r>
            <a:endParaRPr/>
          </a:p>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No acumulen ustedes tesoros en la tierra, donde la </a:t>
            </a:r>
            <a:r>
              <a:rPr lang="en-US" sz="3600"/>
              <a:t>polilla</a:t>
            </a:r>
            <a:r>
              <a:rPr b="0" i="0" lang="en-US" sz="3600" u="none" cap="none" strike="noStrike">
                <a:solidFill>
                  <a:srgbClr val="000000"/>
                </a:solidFill>
                <a:latin typeface="Arial"/>
                <a:ea typeface="Arial"/>
                <a:cs typeface="Arial"/>
                <a:sym typeface="Arial"/>
              </a:rPr>
              <a:t> y el óxido corroen, y donde los ladrones minan y hurtan. Por el contrario, acumulen tesoros en el cielo, donde ni la polilla ni el óxido corroen, y donde los ladrones no minan ni hurtan. Pues donde esté tu tesoro, allí estará también tu corazón. </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p:txBody>
      </p:sp>
      <p:sp>
        <p:nvSpPr>
          <p:cNvPr id="210" name="Google Shape;210;p57"/>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¿Cuáles son los peligros del evangelio de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la prosperidad?</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5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500"/>
                                        <p:tgtEl>
                                          <p:spTgt spid="2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8"/>
          <p:cNvSpPr txBox="1"/>
          <p:nvPr/>
        </p:nvSpPr>
        <p:spPr>
          <a:xfrm>
            <a:off x="706213" y="2211910"/>
            <a:ext cx="107796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00B050"/>
                </a:solidFill>
                <a:latin typeface="Arial"/>
                <a:ea typeface="Arial"/>
                <a:cs typeface="Arial"/>
                <a:sym typeface="Arial"/>
              </a:rPr>
              <a:t>Mateo 6:24</a:t>
            </a:r>
            <a:endParaRPr/>
          </a:p>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Nadie puede servir a dos amos, pues odiará a uno y amará al otro, o estimará </a:t>
            </a:r>
            <a:r>
              <a:rPr lang="en-US" sz="3600"/>
              <a:t>a</a:t>
            </a:r>
            <a:r>
              <a:rPr b="0" i="0" lang="en-US" sz="3600" u="none" cap="none" strike="noStrike">
                <a:solidFill>
                  <a:srgbClr val="000000"/>
                </a:solidFill>
                <a:latin typeface="Arial"/>
                <a:ea typeface="Arial"/>
                <a:cs typeface="Arial"/>
                <a:sym typeface="Arial"/>
              </a:rPr>
              <a:t> uno y menospreciará al otro. Ustedes no pueden servir a Dios y a las riquezas. </a:t>
            </a:r>
            <a:endParaRPr b="0" i="0" sz="3600" u="none" cap="none" strike="noStrike">
              <a:solidFill>
                <a:schemeClr val="dk1"/>
              </a:solidFill>
              <a:latin typeface="Overlock"/>
              <a:ea typeface="Overlock"/>
              <a:cs typeface="Overlock"/>
              <a:sym typeface="Overlock"/>
            </a:endParaRPr>
          </a:p>
        </p:txBody>
      </p:sp>
      <p:sp>
        <p:nvSpPr>
          <p:cNvPr id="216" name="Google Shape;216;p58"/>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¿Cuáles son los peligros del evangelio de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la prosperidad?</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4"/>
          <p:cNvSpPr txBox="1"/>
          <p:nvPr/>
        </p:nvSpPr>
        <p:spPr>
          <a:xfrm>
            <a:off x="3602241" y="819595"/>
            <a:ext cx="7152445"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cxnSp>
        <p:nvCxnSpPr>
          <p:cNvPr id="84" name="Google Shape;84;p4"/>
          <p:cNvCxnSpPr/>
          <p:nvPr/>
        </p:nvCxnSpPr>
        <p:spPr>
          <a:xfrm>
            <a:off x="3602241" y="2074387"/>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85" name="Google Shape;85;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87" name="Google Shape;87;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9"/>
          <p:cNvSpPr txBox="1"/>
          <p:nvPr/>
        </p:nvSpPr>
        <p:spPr>
          <a:xfrm>
            <a:off x="706213" y="2211910"/>
            <a:ext cx="10779573"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00B050"/>
                </a:solidFill>
                <a:latin typeface="Arial"/>
                <a:ea typeface="Arial"/>
                <a:cs typeface="Arial"/>
                <a:sym typeface="Arial"/>
              </a:rPr>
              <a:t>Mateo 6:33</a:t>
            </a:r>
            <a:endParaRPr/>
          </a:p>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Busquen primeramente el reino de Dios y su justicia, y todas estas cosas les serán añadidas. </a:t>
            </a:r>
            <a:endParaRPr b="0" i="0" sz="3600" u="none" cap="none" strike="noStrike">
              <a:solidFill>
                <a:schemeClr val="dk1"/>
              </a:solidFill>
              <a:latin typeface="Overlock"/>
              <a:ea typeface="Overlock"/>
              <a:cs typeface="Overlock"/>
              <a:sym typeface="Overlock"/>
            </a:endParaRPr>
          </a:p>
        </p:txBody>
      </p:sp>
      <p:sp>
        <p:nvSpPr>
          <p:cNvPr id="222" name="Google Shape;222;p59"/>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¿Cuáles son los peligros del evangelio de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la prosperidad?</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5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500"/>
                                        <p:tgtEl>
                                          <p:spTgt spid="22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60"/>
          <p:cNvSpPr txBox="1"/>
          <p:nvPr/>
        </p:nvSpPr>
        <p:spPr>
          <a:xfrm>
            <a:off x="603483" y="2126185"/>
            <a:ext cx="109851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00B050"/>
                </a:solidFill>
                <a:latin typeface="Arial"/>
                <a:ea typeface="Arial"/>
                <a:cs typeface="Arial"/>
                <a:sym typeface="Arial"/>
              </a:rPr>
              <a:t>Efesios 6:2-3 </a:t>
            </a:r>
            <a:r>
              <a:rPr b="0" i="0" lang="en-US" sz="3600" u="none" cap="none" strike="noStrike">
                <a:solidFill>
                  <a:srgbClr val="000000"/>
                </a:solidFill>
                <a:latin typeface="Arial"/>
                <a:ea typeface="Arial"/>
                <a:cs typeface="Arial"/>
                <a:sym typeface="Arial"/>
              </a:rPr>
              <a:t>Honra a tu padre y a tu madre, que es el primer mandamiento con promesa; para que te vaya bien, y tengas una larga vida sobre la tierra. </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3600" u="none" cap="none" strike="noStrike">
                <a:solidFill>
                  <a:srgbClr val="00B050"/>
                </a:solidFill>
                <a:latin typeface="Arial"/>
                <a:ea typeface="Arial"/>
                <a:cs typeface="Arial"/>
                <a:sym typeface="Arial"/>
              </a:rPr>
              <a:t>2 Corintios 9:6 </a:t>
            </a:r>
            <a:r>
              <a:rPr b="0" i="0" lang="en-US" sz="3600" u="none" cap="none" strike="noStrike">
                <a:solidFill>
                  <a:schemeClr val="dk1"/>
                </a:solidFill>
                <a:latin typeface="Arial"/>
                <a:ea typeface="Arial"/>
                <a:cs typeface="Arial"/>
                <a:sym typeface="Arial"/>
              </a:rPr>
              <a:t>Pero recuerden esto: El que poco </a:t>
            </a:r>
            <a:r>
              <a:rPr lang="en-US" sz="3600">
                <a:solidFill>
                  <a:schemeClr val="dk1"/>
                </a:solidFill>
              </a:rPr>
              <a:t>siembra</a:t>
            </a:r>
            <a:r>
              <a:rPr b="0" i="0" lang="en-US" sz="3600" u="none" cap="none" strike="noStrike">
                <a:solidFill>
                  <a:schemeClr val="dk1"/>
                </a:solidFill>
                <a:latin typeface="Arial"/>
                <a:ea typeface="Arial"/>
                <a:cs typeface="Arial"/>
                <a:sym typeface="Arial"/>
              </a:rPr>
              <a:t>, poco cosecha; y el que mucho siembra, mucho cosecha. </a:t>
            </a:r>
            <a:endParaRPr/>
          </a:p>
        </p:txBody>
      </p:sp>
      <p:sp>
        <p:nvSpPr>
          <p:cNvPr id="228" name="Google Shape;228;p60"/>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¿Hay bendiciones terrenales en el vivir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una vida cristiana?</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500"/>
                                        <p:tgtEl>
                                          <p:spTgt spid="22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1"/>
          <p:cNvSpPr txBox="1"/>
          <p:nvPr/>
        </p:nvSpPr>
        <p:spPr>
          <a:xfrm>
            <a:off x="603483" y="2126185"/>
            <a:ext cx="10985100" cy="44022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Las bendiciones que tenemos son por pura gracia, no por nuestras obras.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El secreto es recordar nuestras prioridades.</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Cuando buscamos primero bendiciones terrenales, obedecemos por amor a la prosperidad.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Cuando buscamos a Dios a su justicia, las bendiciones siguen – no por nuestras obras, sino porque dios es generoso y misericordioso.</a:t>
            </a:r>
            <a:endParaRPr b="0" i="0" sz="3200" u="none" cap="none" strike="noStrike">
              <a:solidFill>
                <a:schemeClr val="dk1"/>
              </a:solidFill>
              <a:latin typeface="Arial"/>
              <a:ea typeface="Arial"/>
              <a:cs typeface="Arial"/>
              <a:sym typeface="Arial"/>
            </a:endParaRPr>
          </a:p>
        </p:txBody>
      </p:sp>
      <p:sp>
        <p:nvSpPr>
          <p:cNvPr id="234" name="Google Shape;234;p61"/>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¿Hay bendiciones terrenales en el vivir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una vida cristiana?</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500"/>
                                        <p:tgtEl>
                                          <p:spTgt spid="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500"/>
                                        <p:tgtEl>
                                          <p:spTgt spid="23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2"/>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Colosenses 3:1-4  </a:t>
            </a:r>
            <a:endParaRPr b="0" i="0" sz="4000" u="none" cap="none" strike="noStrike">
              <a:solidFill>
                <a:schemeClr val="dk1"/>
              </a:solidFill>
              <a:latin typeface="Lato"/>
              <a:ea typeface="Lato"/>
              <a:cs typeface="Lato"/>
              <a:sym typeface="Lato"/>
            </a:endParaRPr>
          </a:p>
        </p:txBody>
      </p:sp>
      <p:cxnSp>
        <p:nvCxnSpPr>
          <p:cNvPr id="240" name="Google Shape;240;p62"/>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1" name="Google Shape;241;p62"/>
          <p:cNvSpPr txBox="1"/>
          <p:nvPr/>
        </p:nvSpPr>
        <p:spPr>
          <a:xfrm>
            <a:off x="745414" y="1718996"/>
            <a:ext cx="11027486"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3 Puesto que ustedes ya han resucitado con Cristo, busquen las cosas de arriba, donde está Cristo sentado a la derecha de Dios. 2 Pongan la mira en las cosas del cielo, y no en las de la tierra. 3 Porque ustedes ya han muerto, y su vida está escondida con Cristo en Dios. 4 Cuando Cristo, que es la vida de ustedes, se manifieste, entonces también ustedes serán manifestados con él en gloria.</a:t>
            </a:r>
            <a:r>
              <a:rPr b="0" i="0" lang="en-US" sz="3600" u="none" cap="none" strike="noStrike">
                <a:solidFill>
                  <a:srgbClr val="000000"/>
                </a:solidFill>
                <a:latin typeface="Arial"/>
                <a:ea typeface="Arial"/>
                <a:cs typeface="Arial"/>
                <a:sym typeface="Arial"/>
              </a:rPr>
              <a:t>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3"/>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47" name="Google Shape;247;p63"/>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248" name="Google Shape;248;p63"/>
          <p:cNvGrpSpPr/>
          <p:nvPr/>
        </p:nvGrpSpPr>
        <p:grpSpPr>
          <a:xfrm>
            <a:off x="745673" y="2011041"/>
            <a:ext cx="10450280" cy="3947713"/>
            <a:chOff x="0" y="0"/>
            <a:chExt cx="10450280" cy="3947713"/>
          </a:xfrm>
        </p:grpSpPr>
        <p:sp>
          <p:nvSpPr>
            <p:cNvPr id="249" name="Google Shape;249;p63"/>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0" name="Google Shape;250;p63"/>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1" name="Google Shape;251;p63"/>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2" name="Google Shape;252;p63"/>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Describir la falsa enseñanza del “evangelio de la prosperidad” y por qué es peligroso. </a:t>
              </a:r>
              <a:endParaRPr b="0" i="0" sz="2800" u="none" cap="none" strike="noStrike">
                <a:solidFill>
                  <a:schemeClr val="lt1"/>
                </a:solidFill>
                <a:latin typeface="Lato"/>
                <a:ea typeface="Lato"/>
                <a:cs typeface="Lato"/>
                <a:sym typeface="Lato"/>
              </a:endParaRPr>
            </a:p>
          </p:txBody>
        </p:sp>
        <p:sp>
          <p:nvSpPr>
            <p:cNvPr id="253" name="Google Shape;253;p63"/>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4" name="Google Shape;254;p63"/>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5" name="Google Shape;255;p63"/>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6" name="Google Shape;256;p63"/>
            <p:cNvSpPr txBox="1"/>
            <p:nvPr/>
          </p:nvSpPr>
          <p:spPr>
            <a:xfrm>
              <a:off x="1302586" y="1410207"/>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Describir “la </a:t>
              </a:r>
              <a:r>
                <a:rPr lang="en-US" sz="2800">
                  <a:solidFill>
                    <a:schemeClr val="dk1"/>
                  </a:solidFill>
                  <a:latin typeface="Lato"/>
                  <a:ea typeface="Lato"/>
                  <a:cs typeface="Lato"/>
                  <a:sym typeface="Lato"/>
                </a:rPr>
                <a:t>teología</a:t>
              </a:r>
              <a:r>
                <a:rPr b="0" i="0" lang="en-US" sz="2800" u="none" cap="none" strike="noStrike">
                  <a:solidFill>
                    <a:schemeClr val="dk1"/>
                  </a:solidFill>
                  <a:latin typeface="Lato"/>
                  <a:ea typeface="Lato"/>
                  <a:cs typeface="Lato"/>
                  <a:sym typeface="Lato"/>
                </a:rPr>
                <a:t> de la cruz”.  </a:t>
              </a:r>
              <a:endParaRPr b="0" i="0" sz="2800" u="none" cap="none" strike="noStrike">
                <a:solidFill>
                  <a:schemeClr val="dk1"/>
                </a:solidFill>
                <a:latin typeface="Lato"/>
                <a:ea typeface="Lato"/>
                <a:cs typeface="Lato"/>
                <a:sym typeface="Lato"/>
              </a:endParaRPr>
            </a:p>
          </p:txBody>
        </p:sp>
        <p:sp>
          <p:nvSpPr>
            <p:cNvPr id="257" name="Google Shape;257;p63"/>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8" name="Google Shape;258;p63"/>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9" name="Google Shape;259;p63"/>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0" name="Google Shape;260;p63"/>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Identificar los pasos para cumplir el Proyecto final con éxito. </a:t>
              </a:r>
              <a:endParaRPr b="0" i="0" sz="2800" u="none" cap="none" strike="noStrike">
                <a:solidFill>
                  <a:schemeClr val="lt1"/>
                </a:solidFill>
                <a:latin typeface="Lato"/>
                <a:ea typeface="Lato"/>
                <a:cs typeface="Lato"/>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6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p64"/>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267" name="Google Shape;267;p64"/>
          <p:cNvSpPr txBox="1"/>
          <p:nvPr/>
        </p:nvSpPr>
        <p:spPr>
          <a:xfrm>
            <a:off x="3206536" y="1814128"/>
            <a:ext cx="8652955"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400" u="none" cap="none" strike="noStrike">
                <a:solidFill>
                  <a:schemeClr val="dk1"/>
                </a:solidFill>
                <a:latin typeface="Lato"/>
                <a:ea typeface="Lato"/>
                <a:cs typeface="Lato"/>
                <a:sym typeface="Lato"/>
              </a:rPr>
              <a:t>Lea Mateo 16:21-28</a:t>
            </a:r>
            <a:endParaRPr/>
          </a:p>
          <a:p>
            <a:pPr indent="0" lvl="0" marL="0" marR="0" rtl="0" algn="l">
              <a:lnSpc>
                <a:spcPct val="100000"/>
              </a:lnSpc>
              <a:spcBef>
                <a:spcPts val="0"/>
              </a:spcBef>
              <a:spcAft>
                <a:spcPts val="0"/>
              </a:spcAft>
              <a:buNone/>
            </a:pPr>
            <a:r>
              <a:t/>
            </a:r>
            <a:endParaRPr b="1" i="0" sz="4400" u="none" cap="none" strike="noStrike">
              <a:solidFill>
                <a:srgbClr val="00B050"/>
              </a:solidFill>
              <a:latin typeface="Lato"/>
              <a:ea typeface="Lato"/>
              <a:cs typeface="Lato"/>
              <a:sym typeface="Lato"/>
            </a:endParaRPr>
          </a:p>
          <a:p>
            <a:pPr indent="0" lvl="0" marL="0" marR="0" rtl="0" algn="l">
              <a:lnSpc>
                <a:spcPct val="100000"/>
              </a:lnSpc>
              <a:spcBef>
                <a:spcPts val="0"/>
              </a:spcBef>
              <a:spcAft>
                <a:spcPts val="0"/>
              </a:spcAft>
              <a:buNone/>
            </a:pPr>
            <a:r>
              <a:rPr b="1" i="0" lang="en-US" sz="4400" u="none" cap="none" strike="noStrike">
                <a:solidFill>
                  <a:srgbClr val="00B050"/>
                </a:solidFill>
                <a:latin typeface="Lato"/>
                <a:ea typeface="Lato"/>
                <a:cs typeface="Lato"/>
                <a:sym typeface="Lato"/>
              </a:rPr>
              <a:t>¿Qué significan las palabras de Jesús sobre cargar nuestra cruz?</a:t>
            </a:r>
            <a:endParaRPr b="1" i="0" sz="4400" u="none" cap="none" strike="noStrike">
              <a:solidFill>
                <a:srgbClr val="00B05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5"/>
          <p:cNvSpPr txBox="1"/>
          <p:nvPr/>
        </p:nvSpPr>
        <p:spPr>
          <a:xfrm>
            <a:off x="603483" y="2126185"/>
            <a:ext cx="10985100" cy="39096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rgbClr val="00B050"/>
                </a:solidFill>
                <a:latin typeface="Arial"/>
                <a:ea typeface="Arial"/>
                <a:cs typeface="Arial"/>
                <a:sym typeface="Arial"/>
              </a:rPr>
              <a:t>Si alguno quiere seguirme, niéguese a sí mismo, tome su cruz, y sígame.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NO refiere a cualquier sufrimiento.</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Es cualquier sufrimiento que experimentamos por causa de nuestra fe en Cristo.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Incluye el sufrimiento de la lucha interna contra “yo” pecaminoso: “Negarse a sí mismo”.</a:t>
            </a:r>
            <a:endParaRPr/>
          </a:p>
        </p:txBody>
      </p:sp>
      <p:sp>
        <p:nvSpPr>
          <p:cNvPr id="273" name="Google Shape;273;p65"/>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¿Qué significan las palabras de Jesús sobre cargar nuestra cruz?</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animEffect filter="fade" transition="in">
                                      <p:cBhvr>
                                        <p:cTn dur="500"/>
                                        <p:tgtEl>
                                          <p:spTgt spid="2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animEffect filter="fade" transition="in">
                                      <p:cBhvr>
                                        <p:cTn dur="500"/>
                                        <p:tgtEl>
                                          <p:spTgt spid="2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animEffect filter="fade" transition="in">
                                      <p:cBhvr>
                                        <p:cTn dur="500"/>
                                        <p:tgtEl>
                                          <p:spTgt spid="27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6"/>
          <p:cNvSpPr txBox="1"/>
          <p:nvPr/>
        </p:nvSpPr>
        <p:spPr>
          <a:xfrm>
            <a:off x="603483" y="2126185"/>
            <a:ext cx="10985033" cy="4031833"/>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Jesús no promete una vida próspera aquí. Nos la promete allá, en la eternidad.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Aquí cargamos nuestra cruz con gozo, esperando con ansias la vida eterna.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En ese sentido, nuestras vidas imitan a Jesús. ¿Tuvo una vida terrenal repleta con riqueza, éxito y popularidad? No.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Jesús nos dará la fortaleza para llevar la cruz. </a:t>
            </a:r>
            <a:endParaRPr/>
          </a:p>
        </p:txBody>
      </p:sp>
      <p:sp>
        <p:nvSpPr>
          <p:cNvPr id="279" name="Google Shape;279;p66"/>
          <p:cNvSpPr txBox="1"/>
          <p:nvPr/>
        </p:nvSpPr>
        <p:spPr>
          <a:xfrm>
            <a:off x="500754" y="350415"/>
            <a:ext cx="11190492" cy="1323399"/>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¿Qué significan las palabras de Jesús sobre cargar nuestra cruz?</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5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5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500"/>
                                        <p:tgtEl>
                                          <p:spTgt spid="2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Effect filter="fade" transition="in">
                                      <p:cBhvr>
                                        <p:cTn dur="500"/>
                                        <p:tgtEl>
                                          <p:spTgt spid="27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67"/>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Marcos 8:34  </a:t>
            </a:r>
            <a:endParaRPr b="0" i="0" sz="4000" u="none" cap="none" strike="noStrike">
              <a:solidFill>
                <a:schemeClr val="dk1"/>
              </a:solidFill>
              <a:latin typeface="Lato"/>
              <a:ea typeface="Lato"/>
              <a:cs typeface="Lato"/>
              <a:sym typeface="Lato"/>
            </a:endParaRPr>
          </a:p>
        </p:txBody>
      </p:sp>
      <p:cxnSp>
        <p:nvCxnSpPr>
          <p:cNvPr id="285" name="Google Shape;285;p67"/>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6" name="Google Shape;286;p67"/>
          <p:cNvSpPr txBox="1"/>
          <p:nvPr/>
        </p:nvSpPr>
        <p:spPr>
          <a:xfrm>
            <a:off x="924051" y="1720840"/>
            <a:ext cx="1007645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Si alguno quiere seguirme, niéguese a sí mismo, tome su cruz, y sígame.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8"/>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1 Pedro 4:12-13 </a:t>
            </a:r>
            <a:endParaRPr b="0" i="0" sz="4000" u="none" cap="none" strike="noStrike">
              <a:solidFill>
                <a:schemeClr val="dk1"/>
              </a:solidFill>
              <a:latin typeface="Lato"/>
              <a:ea typeface="Lato"/>
              <a:cs typeface="Lato"/>
              <a:sym typeface="Lato"/>
            </a:endParaRPr>
          </a:p>
        </p:txBody>
      </p:sp>
      <p:cxnSp>
        <p:nvCxnSpPr>
          <p:cNvPr id="292" name="Google Shape;292;p68"/>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3" name="Google Shape;293;p68"/>
          <p:cNvSpPr txBox="1"/>
          <p:nvPr/>
        </p:nvSpPr>
        <p:spPr>
          <a:xfrm>
            <a:off x="924051" y="1720840"/>
            <a:ext cx="10076458"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
          <p:cNvSpPr txBox="1"/>
          <p:nvPr/>
        </p:nvSpPr>
        <p:spPr>
          <a:xfrm>
            <a:off x="4078888" y="10402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9</a:t>
            </a:r>
            <a:endParaRPr b="0" i="0" sz="6000" u="none" cap="none" strike="noStrike">
              <a:solidFill>
                <a:srgbClr val="009444"/>
              </a:solidFill>
              <a:latin typeface="Lato"/>
              <a:ea typeface="Lato"/>
              <a:cs typeface="Lato"/>
              <a:sym typeface="Lato"/>
            </a:endParaRPr>
          </a:p>
        </p:txBody>
      </p:sp>
      <p:cxnSp>
        <p:nvCxnSpPr>
          <p:cNvPr id="93" name="Google Shape;93;p2"/>
          <p:cNvCxnSpPr/>
          <p:nvPr/>
        </p:nvCxnSpPr>
        <p:spPr>
          <a:xfrm>
            <a:off x="4127245" y="216500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94" name="Google Shape;94;p2"/>
          <p:cNvSpPr txBox="1"/>
          <p:nvPr/>
        </p:nvSpPr>
        <p:spPr>
          <a:xfrm>
            <a:off x="4078888" y="2666960"/>
            <a:ext cx="6421601" cy="12889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La promesa de una cruz, no de prosperidad terrenal</a:t>
            </a:r>
            <a:endParaRPr b="0" i="0" sz="3888" u="none" cap="none" strike="noStrike">
              <a:solidFill>
                <a:schemeClr val="dk1"/>
              </a:solidFill>
              <a:latin typeface="Lato"/>
              <a:ea typeface="Lato"/>
              <a:cs typeface="Lato"/>
              <a:sym typeface="Lato"/>
            </a:endParaRPr>
          </a:p>
        </p:txBody>
      </p:sp>
      <p:sp>
        <p:nvSpPr>
          <p:cNvPr id="95" name="Google Shape;95;p2"/>
          <p:cNvSpPr txBox="1"/>
          <p:nvPr/>
        </p:nvSpPr>
        <p:spPr>
          <a:xfrm>
            <a:off x="4137177" y="5127159"/>
            <a:ext cx="7379687" cy="6905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Mateo 6:19-34; Mateo 16:21-28</a:t>
            </a:r>
            <a:endParaRPr b="0" i="0" sz="4800" u="none" cap="none" strike="noStrike">
              <a:solidFill>
                <a:schemeClr val="dk1"/>
              </a:solidFill>
              <a:latin typeface="Lato"/>
              <a:ea typeface="Lato"/>
              <a:cs typeface="Lato"/>
              <a:sym typeface="Lato"/>
            </a:endParaRPr>
          </a:p>
        </p:txBody>
      </p:sp>
      <p:sp>
        <p:nvSpPr>
          <p:cNvPr id="96" name="Google Shape;96;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97" name="Google Shape;97;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98" name="Google Shape;98;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69"/>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Filipenses 4:11-13 </a:t>
            </a:r>
            <a:endParaRPr b="0" i="0" sz="4000" u="none" cap="none" strike="noStrike">
              <a:solidFill>
                <a:schemeClr val="dk1"/>
              </a:solidFill>
              <a:latin typeface="Lato"/>
              <a:ea typeface="Lato"/>
              <a:cs typeface="Lato"/>
              <a:sym typeface="Lato"/>
            </a:endParaRPr>
          </a:p>
        </p:txBody>
      </p:sp>
      <p:cxnSp>
        <p:nvCxnSpPr>
          <p:cNvPr id="299" name="Google Shape;299;p69"/>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0" name="Google Shape;300;p69"/>
          <p:cNvSpPr txBox="1"/>
          <p:nvPr/>
        </p:nvSpPr>
        <p:spPr>
          <a:xfrm>
            <a:off x="924050" y="1635910"/>
            <a:ext cx="10505949"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11 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a:t>
            </a:r>
            <a:r>
              <a:rPr b="0" i="0" lang="en-US" sz="3600" u="none" cap="none" strike="noStrike">
                <a:solidFill>
                  <a:srgbClr val="000000"/>
                </a:solidFill>
                <a:latin typeface="Arial"/>
                <a:ea typeface="Arial"/>
                <a:cs typeface="Arial"/>
                <a:sym typeface="Arial"/>
              </a:rPr>
              <a:t>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70"/>
          <p:cNvSpPr txBox="1"/>
          <p:nvPr/>
        </p:nvSpPr>
        <p:spPr>
          <a:xfrm>
            <a:off x="603483" y="2126185"/>
            <a:ext cx="10985033" cy="3046948"/>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Es cualquier sufrimiento que experimentamos por causa de nuestra fe en Cristo. </a:t>
            </a:r>
            <a:endParaRPr/>
          </a:p>
          <a:p>
            <a:pPr indent="-330200" lvl="0" marL="571500" marR="0" rtl="0" algn="l">
              <a:lnSpc>
                <a:spcPct val="100000"/>
              </a:lnSpc>
              <a:spcBef>
                <a:spcPts val="0"/>
              </a:spcBef>
              <a:spcAft>
                <a:spcPts val="0"/>
              </a:spcAft>
              <a:buClr>
                <a:srgbClr val="018443"/>
              </a:buClr>
              <a:buSzPts val="3800"/>
              <a:buFont typeface="Arial"/>
              <a:buNone/>
            </a:pPr>
            <a:r>
              <a:t/>
            </a:r>
            <a:endParaRPr b="0" i="0" sz="3200" u="none" cap="none" strike="noStrike">
              <a:solidFill>
                <a:schemeClr val="dk1"/>
              </a:solidFill>
              <a:latin typeface="Arial"/>
              <a:ea typeface="Arial"/>
              <a:cs typeface="Arial"/>
              <a:sym typeface="Arial"/>
            </a:endParaRPr>
          </a:p>
          <a:p>
            <a:pPr indent="-571500" lvl="0" marL="571500" marR="0" rtl="0" algn="l">
              <a:lnSpc>
                <a:spcPct val="100000"/>
              </a:lnSpc>
              <a:spcBef>
                <a:spcPts val="0"/>
              </a:spcBef>
              <a:spcAft>
                <a:spcPts val="0"/>
              </a:spcAft>
              <a:buClr>
                <a:srgbClr val="018443"/>
              </a:buClr>
              <a:buSzPts val="3800"/>
              <a:buFont typeface="Arial"/>
              <a:buChar char="•"/>
            </a:pPr>
            <a:r>
              <a:rPr b="0" i="0" lang="en-US" sz="3200" u="none" cap="none" strike="noStrike">
                <a:solidFill>
                  <a:schemeClr val="dk1"/>
                </a:solidFill>
                <a:latin typeface="Arial"/>
                <a:ea typeface="Arial"/>
                <a:cs typeface="Arial"/>
                <a:sym typeface="Arial"/>
              </a:rPr>
              <a:t>Es una perspectiva de vida, basada en el sacrificio humilde y el servicio de Jesús, no en la prosperidad terrenal. </a:t>
            </a:r>
            <a:endParaRPr/>
          </a:p>
        </p:txBody>
      </p:sp>
      <p:sp>
        <p:nvSpPr>
          <p:cNvPr id="306" name="Google Shape;306;p70"/>
          <p:cNvSpPr txBox="1"/>
          <p:nvPr/>
        </p:nvSpPr>
        <p:spPr>
          <a:xfrm>
            <a:off x="500754" y="350415"/>
            <a:ext cx="11190492"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La teología de la cruz</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5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500"/>
                                        <p:tgtEl>
                                          <p:spTgt spid="30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71"/>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Juan 16:33 </a:t>
            </a:r>
            <a:endParaRPr b="0" i="0" sz="4000" u="none" cap="none" strike="noStrike">
              <a:solidFill>
                <a:schemeClr val="dk1"/>
              </a:solidFill>
              <a:latin typeface="Lato"/>
              <a:ea typeface="Lato"/>
              <a:cs typeface="Lato"/>
              <a:sym typeface="Lato"/>
            </a:endParaRPr>
          </a:p>
        </p:txBody>
      </p:sp>
      <p:sp>
        <p:nvSpPr>
          <p:cNvPr id="312" name="Google Shape;312;p71"/>
          <p:cNvSpPr txBox="1"/>
          <p:nvPr/>
        </p:nvSpPr>
        <p:spPr>
          <a:xfrm>
            <a:off x="843025" y="1113924"/>
            <a:ext cx="10505949"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0000"/>
                </a:solidFill>
                <a:latin typeface="Calibri"/>
                <a:ea typeface="Calibri"/>
                <a:cs typeface="Calibri"/>
                <a:sym typeface="Calibri"/>
              </a:rPr>
              <a:t>Estas cosas les he hablado para que en mí tengan paz. En el mundo tendrán aflicción; pero confíen. Yo he vencido el mundo. </a:t>
            </a:r>
            <a:endParaRPr b="0" i="0" sz="4000" u="none" cap="none" strike="noStrike">
              <a:solidFill>
                <a:srgbClr val="000000"/>
              </a:solidFill>
              <a:latin typeface="Arial"/>
              <a:ea typeface="Arial"/>
              <a:cs typeface="Arial"/>
              <a:sym typeface="Arial"/>
            </a:endParaRPr>
          </a:p>
        </p:txBody>
      </p:sp>
      <p:sp>
        <p:nvSpPr>
          <p:cNvPr id="313" name="Google Shape;313;p71"/>
          <p:cNvSpPr txBox="1"/>
          <p:nvPr/>
        </p:nvSpPr>
        <p:spPr>
          <a:xfrm>
            <a:off x="924050" y="3821729"/>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1 Corintios 15:57 </a:t>
            </a:r>
            <a:endParaRPr b="0" i="0" sz="4000" u="none" cap="none" strike="noStrike">
              <a:solidFill>
                <a:schemeClr val="dk1"/>
              </a:solidFill>
              <a:latin typeface="Lato"/>
              <a:ea typeface="Lato"/>
              <a:cs typeface="Lato"/>
              <a:sym typeface="Lato"/>
            </a:endParaRPr>
          </a:p>
        </p:txBody>
      </p:sp>
      <p:sp>
        <p:nvSpPr>
          <p:cNvPr id="314" name="Google Shape;314;p71"/>
          <p:cNvSpPr txBox="1"/>
          <p:nvPr/>
        </p:nvSpPr>
        <p:spPr>
          <a:xfrm>
            <a:off x="924050" y="4636668"/>
            <a:ext cx="10424924"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0000"/>
                </a:solidFill>
                <a:latin typeface="Calibri"/>
                <a:ea typeface="Calibri"/>
                <a:cs typeface="Calibri"/>
                <a:sym typeface="Calibri"/>
              </a:rPr>
              <a:t>¡Pero gracias sean dadas a Dios, de que nos da la victoria por medio de nuestro Señor Jesucristo!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72"/>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320" name="Google Shape;320;p72"/>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321" name="Google Shape;321;p72"/>
          <p:cNvGrpSpPr/>
          <p:nvPr/>
        </p:nvGrpSpPr>
        <p:grpSpPr>
          <a:xfrm>
            <a:off x="745673" y="2011041"/>
            <a:ext cx="10450280" cy="3947713"/>
            <a:chOff x="0" y="0"/>
            <a:chExt cx="10450280" cy="3947713"/>
          </a:xfrm>
        </p:grpSpPr>
        <p:sp>
          <p:nvSpPr>
            <p:cNvPr id="322" name="Google Shape;322;p72"/>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3" name="Google Shape;323;p72"/>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4" name="Google Shape;324;p72"/>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5" name="Google Shape;325;p72"/>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Describir la falsa enseñanza del “evangelio de la prosperidad” y por qué es peligroso. </a:t>
              </a:r>
              <a:endParaRPr b="0" i="0" sz="2800" u="none" cap="none" strike="noStrike">
                <a:solidFill>
                  <a:schemeClr val="lt1"/>
                </a:solidFill>
                <a:latin typeface="Lato"/>
                <a:ea typeface="Lato"/>
                <a:cs typeface="Lato"/>
                <a:sym typeface="Lato"/>
              </a:endParaRPr>
            </a:p>
          </p:txBody>
        </p:sp>
        <p:sp>
          <p:nvSpPr>
            <p:cNvPr id="326" name="Google Shape;326;p72"/>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7" name="Google Shape;327;p72"/>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8" name="Google Shape;328;p72"/>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9" name="Google Shape;329;p72"/>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Describir “la teología de la cruz”. </a:t>
              </a:r>
              <a:endParaRPr b="0" i="0" sz="2800" u="none" cap="none" strike="noStrike">
                <a:solidFill>
                  <a:schemeClr val="lt1"/>
                </a:solidFill>
                <a:latin typeface="Lato"/>
                <a:ea typeface="Lato"/>
                <a:cs typeface="Lato"/>
                <a:sym typeface="Lato"/>
              </a:endParaRPr>
            </a:p>
          </p:txBody>
        </p:sp>
        <p:sp>
          <p:nvSpPr>
            <p:cNvPr id="330" name="Google Shape;330;p72"/>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1" name="Google Shape;331;p72"/>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2" name="Google Shape;332;p72"/>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3" name="Google Shape;333;p72"/>
            <p:cNvSpPr txBox="1"/>
            <p:nvPr/>
          </p:nvSpPr>
          <p:spPr>
            <a:xfrm>
              <a:off x="1302586" y="2819933"/>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Lato"/>
                  <a:ea typeface="Lato"/>
                  <a:cs typeface="Lato"/>
                  <a:sym typeface="Lato"/>
                </a:rPr>
                <a:t>Identificar los pasos para cumplir el proyecto final con éxito. </a:t>
              </a:r>
              <a:endParaRPr b="0" i="0" sz="2800" u="none" cap="none" strike="noStrike">
                <a:solidFill>
                  <a:schemeClr val="dk1"/>
                </a:solidFill>
                <a:latin typeface="Lato"/>
                <a:ea typeface="Lato"/>
                <a:cs typeface="Lato"/>
                <a:sym typeface="Lat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73"/>
          <p:cNvSpPr txBox="1"/>
          <p:nvPr/>
        </p:nvSpPr>
        <p:spPr>
          <a:xfrm>
            <a:off x="2091748" y="309843"/>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propósito del curso</a:t>
            </a:r>
            <a:endParaRPr b="0" i="0" sz="6000" u="none" cap="none" strike="noStrike">
              <a:solidFill>
                <a:srgbClr val="009444"/>
              </a:solidFill>
              <a:latin typeface="Lato"/>
              <a:ea typeface="Lato"/>
              <a:cs typeface="Lato"/>
              <a:sym typeface="Lato"/>
            </a:endParaRPr>
          </a:p>
        </p:txBody>
      </p:sp>
      <p:cxnSp>
        <p:nvCxnSpPr>
          <p:cNvPr id="339" name="Google Shape;339;p73"/>
          <p:cNvCxnSpPr/>
          <p:nvPr/>
        </p:nvCxnSpPr>
        <p:spPr>
          <a:xfrm>
            <a:off x="2091748" y="115007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0" name="Google Shape;340;p7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p73"/>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p73"/>
          <p:cNvSpPr txBox="1"/>
          <p:nvPr/>
        </p:nvSpPr>
        <p:spPr>
          <a:xfrm>
            <a:off x="2091748" y="1768427"/>
            <a:ext cx="9237203"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b="0" i="0" lang="en-US" sz="4000" u="none" cap="none" strike="noStrike">
                <a:solidFill>
                  <a:srgbClr val="000000"/>
                </a:solidFill>
                <a:latin typeface="Calibri"/>
                <a:ea typeface="Calibri"/>
                <a:cs typeface="Calibri"/>
                <a:sym typeface="Calibri"/>
              </a:rPr>
              <a:t>El propósito de este curso es identificar qué es el legalismo y la amenaza que es para el Evangelio, para que podamos evitarlo mientras compartimos a Cristo con otros. </a:t>
            </a:r>
            <a:endParaRPr b="0" i="0" sz="40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4000"/>
              <a:buFont typeface="Arial"/>
              <a:buNone/>
            </a:pPr>
            <a:r>
              <a:t/>
            </a:r>
            <a:endParaRPr b="0" i="0" sz="4000" u="none" cap="none" strike="noStrik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74"/>
          <p:cNvSpPr txBox="1"/>
          <p:nvPr/>
        </p:nvSpPr>
        <p:spPr>
          <a:xfrm>
            <a:off x="2091748" y="309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Objetivos del curso</a:t>
            </a:r>
            <a:endParaRPr b="0" i="0" sz="6000" u="none" cap="none" strike="noStrike">
              <a:solidFill>
                <a:srgbClr val="009444"/>
              </a:solidFill>
              <a:latin typeface="Lato"/>
              <a:ea typeface="Lato"/>
              <a:cs typeface="Lato"/>
              <a:sym typeface="Lato"/>
            </a:endParaRPr>
          </a:p>
        </p:txBody>
      </p:sp>
      <p:cxnSp>
        <p:nvCxnSpPr>
          <p:cNvPr id="348" name="Google Shape;348;p74"/>
          <p:cNvCxnSpPr/>
          <p:nvPr/>
        </p:nvCxnSpPr>
        <p:spPr>
          <a:xfrm>
            <a:off x="2091748" y="115007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9" name="Google Shape;349;p7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74"/>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74"/>
          <p:cNvSpPr txBox="1"/>
          <p:nvPr/>
        </p:nvSpPr>
        <p:spPr>
          <a:xfrm>
            <a:off x="1918477" y="1514504"/>
            <a:ext cx="9994200" cy="4833300"/>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0000"/>
              </a:lnSpc>
              <a:spcBef>
                <a:spcPts val="600"/>
              </a:spcBef>
              <a:spcAft>
                <a:spcPts val="0"/>
              </a:spcAft>
              <a:buClr>
                <a:srgbClr val="000000"/>
              </a:buClr>
              <a:buSzPts val="3600"/>
              <a:buFont typeface="Arial"/>
              <a:buAutoNum type="arabicPeriod"/>
            </a:pPr>
            <a:r>
              <a:rPr b="1" i="0" lang="en-US" sz="3600" u="none" cap="none" strike="noStrike">
                <a:solidFill>
                  <a:schemeClr val="dk1"/>
                </a:solidFill>
                <a:latin typeface="Lato"/>
                <a:ea typeface="Lato"/>
                <a:cs typeface="Lato"/>
                <a:sym typeface="Lato"/>
              </a:rPr>
              <a:t>Describiremos conceptos clave.</a:t>
            </a:r>
            <a:endParaRPr/>
          </a:p>
          <a:p>
            <a:pPr indent="-514350" lvl="0" marL="742950" marR="0" rtl="0" algn="l">
              <a:lnSpc>
                <a:spcPct val="100000"/>
              </a:lnSpc>
              <a:spcBef>
                <a:spcPts val="600"/>
              </a:spcBef>
              <a:spcAft>
                <a:spcPts val="0"/>
              </a:spcAft>
              <a:buClr>
                <a:srgbClr val="000000"/>
              </a:buClr>
              <a:buSzPts val="3600"/>
              <a:buFont typeface="Arial"/>
              <a:buNone/>
            </a:pPr>
            <a:r>
              <a:t/>
            </a:r>
            <a:endParaRPr b="1" i="0" sz="3600" u="none" cap="none" strike="noStrike">
              <a:solidFill>
                <a:schemeClr val="dk1"/>
              </a:solidFill>
              <a:latin typeface="Lato"/>
              <a:ea typeface="Lato"/>
              <a:cs typeface="Lato"/>
              <a:sym typeface="Lato"/>
            </a:endParaRPr>
          </a:p>
          <a:p>
            <a:pPr indent="-742950" lvl="0" marL="742950" marR="0" rtl="0" algn="l">
              <a:lnSpc>
                <a:spcPct val="100000"/>
              </a:lnSpc>
              <a:spcBef>
                <a:spcPts val="600"/>
              </a:spcBef>
              <a:spcAft>
                <a:spcPts val="0"/>
              </a:spcAft>
              <a:buClr>
                <a:srgbClr val="000000"/>
              </a:buClr>
              <a:buSzPts val="3600"/>
              <a:buFont typeface="Arial"/>
              <a:buAutoNum type="arabicPeriod"/>
            </a:pPr>
            <a:r>
              <a:rPr b="1" i="0" lang="en-US" sz="3600" u="none" cap="none" strike="noStrike">
                <a:solidFill>
                  <a:schemeClr val="dk1"/>
                </a:solidFill>
                <a:latin typeface="Lato"/>
                <a:ea typeface="Lato"/>
                <a:cs typeface="Lato"/>
                <a:sym typeface="Lato"/>
              </a:rPr>
              <a:t>Identificaremos legalismo en sus distintas formas y lo enfrentamos en amor y verdad con la Palabra de Dios.</a:t>
            </a:r>
            <a:endParaRPr/>
          </a:p>
          <a:p>
            <a:pPr indent="-514350" lvl="0" marL="742950" marR="0" rtl="0" algn="l">
              <a:lnSpc>
                <a:spcPct val="100000"/>
              </a:lnSpc>
              <a:spcBef>
                <a:spcPts val="600"/>
              </a:spcBef>
              <a:spcAft>
                <a:spcPts val="0"/>
              </a:spcAft>
              <a:buClr>
                <a:srgbClr val="000000"/>
              </a:buClr>
              <a:buSzPts val="3600"/>
              <a:buFont typeface="Arial"/>
              <a:buNone/>
            </a:pPr>
            <a:r>
              <a:t/>
            </a:r>
            <a:endParaRPr b="1" i="0" sz="3600" u="none" cap="none" strike="noStrike">
              <a:solidFill>
                <a:schemeClr val="dk1"/>
              </a:solidFill>
              <a:latin typeface="Lato"/>
              <a:ea typeface="Lato"/>
              <a:cs typeface="Lato"/>
              <a:sym typeface="Lato"/>
            </a:endParaRPr>
          </a:p>
          <a:p>
            <a:pPr indent="-742950" lvl="0" marL="742950" marR="0" rtl="0" algn="l">
              <a:lnSpc>
                <a:spcPct val="100000"/>
              </a:lnSpc>
              <a:spcBef>
                <a:spcPts val="600"/>
              </a:spcBef>
              <a:spcAft>
                <a:spcPts val="0"/>
              </a:spcAft>
              <a:buClr>
                <a:srgbClr val="000000"/>
              </a:buClr>
              <a:buSzPts val="3600"/>
              <a:buFont typeface="Arial"/>
              <a:buAutoNum type="arabicPeriod"/>
            </a:pPr>
            <a:r>
              <a:rPr b="1" i="0" lang="en-US" sz="3600" u="none" cap="none" strike="noStrike">
                <a:solidFill>
                  <a:schemeClr val="dk1"/>
                </a:solidFill>
                <a:latin typeface="Lato"/>
                <a:ea typeface="Lato"/>
                <a:cs typeface="Lato"/>
                <a:sym typeface="Lato"/>
              </a:rPr>
              <a:t>Discerniremos lo que se necesita al hablar con otros: ley o evangelio.</a:t>
            </a:r>
            <a:endParaRPr b="0" i="0" sz="4000" u="none" cap="none" strike="noStrike">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75"/>
          <p:cNvSpPr txBox="1"/>
          <p:nvPr/>
        </p:nvSpPr>
        <p:spPr>
          <a:xfrm>
            <a:off x="2091748" y="309843"/>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Proyecto Final</a:t>
            </a:r>
            <a:endParaRPr b="0" i="0" sz="6000" u="none" cap="none" strike="noStrike">
              <a:solidFill>
                <a:srgbClr val="009444"/>
              </a:solidFill>
              <a:latin typeface="Lato"/>
              <a:ea typeface="Lato"/>
              <a:cs typeface="Lato"/>
              <a:sym typeface="Lato"/>
            </a:endParaRPr>
          </a:p>
        </p:txBody>
      </p:sp>
      <p:cxnSp>
        <p:nvCxnSpPr>
          <p:cNvPr id="357" name="Google Shape;357;p75"/>
          <p:cNvCxnSpPr/>
          <p:nvPr/>
        </p:nvCxnSpPr>
        <p:spPr>
          <a:xfrm>
            <a:off x="2091748" y="115007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58" name="Google Shape;358;p7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75"/>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75"/>
          <p:cNvSpPr txBox="1"/>
          <p:nvPr/>
        </p:nvSpPr>
        <p:spPr>
          <a:xfrm>
            <a:off x="1918477" y="1514504"/>
            <a:ext cx="9994200" cy="47100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600"/>
              </a:spcBef>
              <a:spcAft>
                <a:spcPts val="0"/>
              </a:spcAft>
              <a:buClr>
                <a:srgbClr val="000000"/>
              </a:buClr>
              <a:buSzPts val="4000"/>
              <a:buFont typeface="Arial"/>
              <a:buChar char="•"/>
            </a:pPr>
            <a:r>
              <a:rPr b="0" i="0" lang="en-US" sz="4000" u="none" cap="none" strike="noStrike">
                <a:solidFill>
                  <a:schemeClr val="dk1"/>
                </a:solidFill>
                <a:latin typeface="Lato"/>
                <a:ea typeface="Lato"/>
                <a:cs typeface="Lato"/>
                <a:sym typeface="Lato"/>
              </a:rPr>
              <a:t>Proyecto escrito; 10 preguntas</a:t>
            </a:r>
            <a:endParaRPr b="0" i="0" sz="4000" u="none" cap="none" strike="noStrike">
              <a:solidFill>
                <a:schemeClr val="dk1"/>
              </a:solidFill>
              <a:latin typeface="Lato"/>
              <a:ea typeface="Lato"/>
              <a:cs typeface="Lato"/>
              <a:sym typeface="Lato"/>
            </a:endParaRPr>
          </a:p>
          <a:p>
            <a:pPr indent="-571500" lvl="0" marL="571500" marR="0" rtl="0" algn="l">
              <a:lnSpc>
                <a:spcPct val="100000"/>
              </a:lnSpc>
              <a:spcBef>
                <a:spcPts val="600"/>
              </a:spcBef>
              <a:spcAft>
                <a:spcPts val="0"/>
              </a:spcAft>
              <a:buClr>
                <a:srgbClr val="000000"/>
              </a:buClr>
              <a:buSzPts val="4000"/>
              <a:buFont typeface="Arial"/>
              <a:buChar char="•"/>
            </a:pPr>
            <a:r>
              <a:rPr b="0" i="0" lang="en-US" sz="4000" u="none" cap="none" strike="noStrike">
                <a:solidFill>
                  <a:schemeClr val="dk1"/>
                </a:solidFill>
                <a:latin typeface="Lato"/>
                <a:ea typeface="Lato"/>
                <a:cs typeface="Lato"/>
                <a:sym typeface="Lato"/>
              </a:rPr>
              <a:t>Es una oportunidad meditar y crecer en lo que has aprendido</a:t>
            </a:r>
            <a:endParaRPr b="0" i="0" sz="4000" u="none" cap="none" strike="noStrike">
              <a:solidFill>
                <a:schemeClr val="dk1"/>
              </a:solidFill>
              <a:latin typeface="Lato"/>
              <a:ea typeface="Lato"/>
              <a:cs typeface="Lato"/>
              <a:sym typeface="Lato"/>
            </a:endParaRPr>
          </a:p>
          <a:p>
            <a:pPr indent="-571500" lvl="0" marL="571500" marR="0" rtl="0" algn="l">
              <a:lnSpc>
                <a:spcPct val="100000"/>
              </a:lnSpc>
              <a:spcBef>
                <a:spcPts val="600"/>
              </a:spcBef>
              <a:spcAft>
                <a:spcPts val="0"/>
              </a:spcAft>
              <a:buClr>
                <a:srgbClr val="000000"/>
              </a:buClr>
              <a:buSzPts val="4000"/>
              <a:buFont typeface="Arial"/>
              <a:buChar char="•"/>
            </a:pPr>
            <a:r>
              <a:rPr b="0" i="0" lang="en-US" sz="4000" u="none" cap="none" strike="noStrike">
                <a:solidFill>
                  <a:schemeClr val="dk1"/>
                </a:solidFill>
                <a:latin typeface="Lato"/>
                <a:ea typeface="Lato"/>
                <a:cs typeface="Lato"/>
                <a:sym typeface="Lato"/>
              </a:rPr>
              <a:t>Con toda la confianza, </a:t>
            </a:r>
            <a:r>
              <a:rPr lang="en-US" sz="4000">
                <a:solidFill>
                  <a:schemeClr val="dk1"/>
                </a:solidFill>
                <a:latin typeface="Lato"/>
                <a:ea typeface="Lato"/>
                <a:cs typeface="Lato"/>
                <a:sym typeface="Lato"/>
              </a:rPr>
              <a:t>compartir.</a:t>
            </a:r>
            <a:r>
              <a:rPr b="0" i="0" lang="en-US" sz="4000" u="none" cap="none" strike="noStrike">
                <a:solidFill>
                  <a:schemeClr val="dk1"/>
                </a:solidFill>
                <a:latin typeface="Lato"/>
                <a:ea typeface="Lato"/>
                <a:cs typeface="Lato"/>
                <a:sym typeface="Lato"/>
              </a:rPr>
              <a:t> preguntas con el </a:t>
            </a:r>
            <a:r>
              <a:rPr lang="en-US" sz="4000">
                <a:solidFill>
                  <a:schemeClr val="dk1"/>
                </a:solidFill>
                <a:latin typeface="Lato"/>
                <a:ea typeface="Lato"/>
                <a:cs typeface="Lato"/>
                <a:sym typeface="Lato"/>
              </a:rPr>
              <a:t>profesor</a:t>
            </a:r>
            <a:r>
              <a:rPr b="0" i="0" lang="en-US" sz="4000" u="none" cap="none" strike="noStrike">
                <a:solidFill>
                  <a:schemeClr val="dk1"/>
                </a:solidFill>
                <a:latin typeface="Lato"/>
                <a:ea typeface="Lato"/>
                <a:cs typeface="Lato"/>
                <a:sym typeface="Lato"/>
              </a:rPr>
              <a:t>. </a:t>
            </a:r>
            <a:endParaRPr/>
          </a:p>
          <a:p>
            <a:pPr indent="-571500" lvl="0" marL="571500" marR="0" rtl="0" algn="l">
              <a:lnSpc>
                <a:spcPct val="100000"/>
              </a:lnSpc>
              <a:spcBef>
                <a:spcPts val="600"/>
              </a:spcBef>
              <a:spcAft>
                <a:spcPts val="0"/>
              </a:spcAft>
              <a:buClr>
                <a:srgbClr val="000000"/>
              </a:buClr>
              <a:buSzPts val="4000"/>
              <a:buFont typeface="Arial"/>
              <a:buChar char="•"/>
            </a:pPr>
            <a:r>
              <a:rPr b="1" i="0" lang="en-US" sz="4000" u="none" cap="none" strike="noStrike">
                <a:solidFill>
                  <a:schemeClr val="dk1"/>
                </a:solidFill>
                <a:latin typeface="Lato"/>
                <a:ea typeface="Lato"/>
                <a:cs typeface="Lato"/>
                <a:sym typeface="Lato"/>
              </a:rPr>
              <a:t>Fecha limite = 6 de junio</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600"/>
              </a:spcBef>
              <a:spcAft>
                <a:spcPts val="0"/>
              </a:spcAft>
              <a:buNone/>
            </a:pPr>
            <a:r>
              <a:t/>
            </a:r>
            <a:endParaRPr b="0" i="0" sz="4000" u="none" cap="none" strike="noStrike">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30"/>
          <p:cNvSpPr txBox="1"/>
          <p:nvPr/>
        </p:nvSpPr>
        <p:spPr>
          <a:xfrm>
            <a:off x="2017577" y="455046"/>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Proyecto Final</a:t>
            </a:r>
            <a:endParaRPr b="0" i="0" sz="6000" u="none" cap="none" strike="noStrike">
              <a:solidFill>
                <a:srgbClr val="009444"/>
              </a:solidFill>
              <a:latin typeface="Lato"/>
              <a:ea typeface="Lato"/>
              <a:cs typeface="Lato"/>
              <a:sym typeface="Lato"/>
            </a:endParaRPr>
          </a:p>
        </p:txBody>
      </p:sp>
      <p:cxnSp>
        <p:nvCxnSpPr>
          <p:cNvPr id="366" name="Google Shape;366;p30"/>
          <p:cNvCxnSpPr/>
          <p:nvPr/>
        </p:nvCxnSpPr>
        <p:spPr>
          <a:xfrm>
            <a:off x="2017577"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67" name="Google Shape;367;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8" name="Google Shape;368;p30"/>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369" name="Google Shape;369;p30"/>
          <p:cNvSpPr txBox="1"/>
          <p:nvPr/>
        </p:nvSpPr>
        <p:spPr>
          <a:xfrm>
            <a:off x="2102025" y="2008975"/>
            <a:ext cx="9393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0000"/>
                </a:solidFill>
                <a:latin typeface="Calibri"/>
                <a:ea typeface="Calibri"/>
                <a:cs typeface="Calibri"/>
                <a:sym typeface="Calibri"/>
              </a:rPr>
              <a:t>10. ¿Qué es el evangelio de la prosperidad?  </a:t>
            </a:r>
            <a:endParaRPr b="0" i="0" sz="4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US" sz="4000">
                <a:latin typeface="Calibri"/>
                <a:ea typeface="Calibri"/>
                <a:cs typeface="Calibri"/>
                <a:sym typeface="Calibri"/>
              </a:rPr>
              <a:t>     </a:t>
            </a:r>
            <a:r>
              <a:rPr b="0" i="0" lang="en-US" sz="4000" u="none" cap="none" strike="noStrike">
                <a:solidFill>
                  <a:srgbClr val="000000"/>
                </a:solidFill>
                <a:latin typeface="Calibri"/>
                <a:ea typeface="Calibri"/>
                <a:cs typeface="Calibri"/>
                <a:sym typeface="Calibri"/>
              </a:rPr>
              <a:t> ¿Por qué es tan peligroso? </a:t>
            </a:r>
            <a:endParaRPr b="0" i="0" sz="4000" u="none" cap="none" strike="noStrike">
              <a:solidFill>
                <a:srgbClr val="000000"/>
              </a:solidFill>
              <a:latin typeface="Cambria"/>
              <a:ea typeface="Cambria"/>
              <a:cs typeface="Cambria"/>
              <a:sym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76"/>
          <p:cNvPicPr preferRelativeResize="0"/>
          <p:nvPr/>
        </p:nvPicPr>
        <p:blipFill rotWithShape="1">
          <a:blip r:embed="rId3">
            <a:alphaModFix/>
          </a:blip>
          <a:srcRect b="0" l="0" r="0" t="0"/>
          <a:stretch/>
        </p:blipFill>
        <p:spPr>
          <a:xfrm>
            <a:off x="762000" y="-1187023"/>
            <a:ext cx="11430000" cy="6010275"/>
          </a:xfrm>
          <a:prstGeom prst="rect">
            <a:avLst/>
          </a:prstGeom>
          <a:noFill/>
          <a:ln>
            <a:noFill/>
          </a:ln>
        </p:spPr>
      </p:pic>
      <p:sp>
        <p:nvSpPr>
          <p:cNvPr id="375" name="Google Shape;375;p76"/>
          <p:cNvSpPr txBox="1"/>
          <p:nvPr/>
        </p:nvSpPr>
        <p:spPr>
          <a:xfrm>
            <a:off x="1908030" y="2639624"/>
            <a:ext cx="9521969"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tema principal: Gálatas 2:20-21</a:t>
            </a:r>
            <a:endParaRPr b="0" i="0" sz="6000" u="none" cap="none" strike="noStrike">
              <a:solidFill>
                <a:srgbClr val="009444"/>
              </a:solidFill>
              <a:latin typeface="Lato"/>
              <a:ea typeface="Lato"/>
              <a:cs typeface="Lato"/>
              <a:sym typeface="Lato"/>
            </a:endParaRPr>
          </a:p>
        </p:txBody>
      </p:sp>
      <p:cxnSp>
        <p:nvCxnSpPr>
          <p:cNvPr id="376" name="Google Shape;376;p76"/>
          <p:cNvCxnSpPr/>
          <p:nvPr/>
        </p:nvCxnSpPr>
        <p:spPr>
          <a:xfrm>
            <a:off x="1989802" y="350291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77" name="Google Shape;377;p76"/>
          <p:cNvSpPr txBox="1"/>
          <p:nvPr/>
        </p:nvSpPr>
        <p:spPr>
          <a:xfrm>
            <a:off x="1899884" y="3681604"/>
            <a:ext cx="99996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1" lang="en-US" sz="3200">
                <a:latin typeface="Calibri"/>
                <a:ea typeface="Calibri"/>
                <a:cs typeface="Calibri"/>
                <a:sym typeface="Calibri"/>
              </a:rPr>
              <a:t>“</a:t>
            </a:r>
            <a:r>
              <a:rPr b="0" i="1" lang="en-US" sz="3200" u="none" cap="none" strike="noStrike">
                <a:solidFill>
                  <a:srgbClr val="000000"/>
                </a:solidFill>
                <a:latin typeface="Calibri"/>
                <a:ea typeface="Calibri"/>
                <a:cs typeface="Calibri"/>
                <a:sym typeface="Calibri"/>
              </a:rPr>
              <a:t>Con Cristo estoy juntamente crucificado, y ya no vivo yo, sino Cristo vive en mí; y lo que ahora vivo en la carne, lo vivo en la fe del Hijo de Dios, el cual me amó y se entregó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a sí mismo por mí. No desecho la gracia de Dios;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pues si la justicia dependiera de la ley, entonces por demás habría muerto Cristo”. </a:t>
            </a:r>
            <a:endParaRPr b="0" i="0" sz="3200" u="none" cap="none" strike="noStrike">
              <a:solidFill>
                <a:schemeClr val="dk1"/>
              </a:solidFill>
              <a:latin typeface="Lato"/>
              <a:ea typeface="Lato"/>
              <a:cs typeface="Lato"/>
              <a:sym typeface="Lato"/>
            </a:endParaRPr>
          </a:p>
        </p:txBody>
      </p:sp>
      <p:sp>
        <p:nvSpPr>
          <p:cNvPr id="378" name="Google Shape;378;p7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79" name="Google Shape;379;p76"/>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80" name="Google Shape;380;p76"/>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31"/>
          <p:cNvSpPr txBox="1"/>
          <p:nvPr/>
        </p:nvSpPr>
        <p:spPr>
          <a:xfrm>
            <a:off x="3851564" y="719479"/>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Bendición</a:t>
            </a:r>
            <a:endParaRPr b="0" i="0" sz="6000" u="none" cap="none" strike="noStrike">
              <a:solidFill>
                <a:srgbClr val="009444"/>
              </a:solidFill>
              <a:latin typeface="Lato"/>
              <a:ea typeface="Lato"/>
              <a:cs typeface="Lato"/>
              <a:sym typeface="Lato"/>
            </a:endParaRPr>
          </a:p>
        </p:txBody>
      </p:sp>
      <p:cxnSp>
        <p:nvCxnSpPr>
          <p:cNvPr id="386" name="Google Shape;386;p31"/>
          <p:cNvCxnSpPr/>
          <p:nvPr/>
        </p:nvCxnSpPr>
        <p:spPr>
          <a:xfrm>
            <a:off x="3851564" y="191562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87" name="Google Shape;387;p3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8" name="Google Shape;388;p31"/>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9" name="Google Shape;389;p31"/>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90" name="Google Shape;390;p31"/>
          <p:cNvSpPr txBox="1"/>
          <p:nvPr/>
        </p:nvSpPr>
        <p:spPr>
          <a:xfrm>
            <a:off x="3380509" y="2353193"/>
            <a:ext cx="7660421" cy="341632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400"/>
              <a:buFont typeface="Arial"/>
              <a:buNone/>
            </a:pPr>
            <a:r>
              <a:rPr b="0" i="1" lang="en-US" sz="3600" u="none" cap="none" strike="noStrike">
                <a:solidFill>
                  <a:schemeClr val="dk1"/>
                </a:solidFill>
                <a:latin typeface="Arial"/>
                <a:ea typeface="Arial"/>
                <a:cs typeface="Arial"/>
                <a:sym typeface="Arial"/>
              </a:rPr>
              <a:t>El Señor te bendiga y te guarde. Haga el Señor resplandecer su rostro sobre ti y tenga de ti misericordia. Vuelve el Señor su rostro a ti, y te conceda la paz. Amén. (Números 6:24-26)</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04" name="Google Shape;104;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05" name="Google Shape;105;p5"/>
          <p:cNvGrpSpPr/>
          <p:nvPr/>
        </p:nvGrpSpPr>
        <p:grpSpPr>
          <a:xfrm>
            <a:off x="745673" y="2011041"/>
            <a:ext cx="10450280" cy="3947713"/>
            <a:chOff x="0" y="0"/>
            <a:chExt cx="10450280" cy="3947713"/>
          </a:xfrm>
        </p:grpSpPr>
        <p:sp>
          <p:nvSpPr>
            <p:cNvPr id="106" name="Google Shape;106;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7" name="Google Shape;107;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8" name="Google Shape;108;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9" name="Google Shape;109;p5"/>
            <p:cNvSpPr txBox="1"/>
            <p:nvPr/>
          </p:nvSpPr>
          <p:spPr>
            <a:xfrm>
              <a:off x="1302586" y="0"/>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dk1"/>
                  </a:solidFill>
                  <a:latin typeface="Lato"/>
                  <a:ea typeface="Lato"/>
                  <a:cs typeface="Lato"/>
                  <a:sym typeface="Lato"/>
                </a:rPr>
                <a:t>Describir la falsa enseñanza del “evangelio de la prosperidad” y por qué es peligroso. </a:t>
              </a:r>
              <a:endParaRPr b="0" i="0" sz="2800" u="none" cap="none" strike="noStrike">
                <a:solidFill>
                  <a:schemeClr val="dk1"/>
                </a:solidFill>
                <a:latin typeface="Lato"/>
                <a:ea typeface="Lato"/>
                <a:cs typeface="Lato"/>
                <a:sym typeface="Lato"/>
              </a:endParaRPr>
            </a:p>
          </p:txBody>
        </p:sp>
        <p:sp>
          <p:nvSpPr>
            <p:cNvPr id="110" name="Google Shape;110;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1" name="Google Shape;111;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2" name="Google Shape;112;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3" name="Google Shape;113;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Describir ”la teología de la cruz”. </a:t>
              </a:r>
              <a:endParaRPr b="0" i="0" sz="2800" u="none" cap="none" strike="noStrike">
                <a:solidFill>
                  <a:schemeClr val="lt1"/>
                </a:solidFill>
                <a:latin typeface="Lato"/>
                <a:ea typeface="Lato"/>
                <a:cs typeface="Lato"/>
                <a:sym typeface="Lato"/>
              </a:endParaRPr>
            </a:p>
          </p:txBody>
        </p:sp>
        <p:sp>
          <p:nvSpPr>
            <p:cNvPr id="114" name="Google Shape;114;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5" name="Google Shape;115;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6" name="Google Shape;116;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7" name="Google Shape;117;p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Identificar los pasos para cumplir el Proyecto final con éxito.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3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3"/>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24" name="Google Shape;124;p33"/>
          <p:cNvSpPr txBox="1"/>
          <p:nvPr/>
        </p:nvSpPr>
        <p:spPr>
          <a:xfrm>
            <a:off x="3206536" y="2759855"/>
            <a:ext cx="7949144" cy="21236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¿Qué es el evangelio de la prosperidad?</a:t>
            </a:r>
            <a:br>
              <a:rPr b="1" i="0" lang="en-US" sz="4400" u="none" cap="none" strike="noStrike">
                <a:solidFill>
                  <a:srgbClr val="000000"/>
                </a:solidFill>
                <a:latin typeface="Calibri"/>
                <a:ea typeface="Calibri"/>
                <a:cs typeface="Calibri"/>
                <a:sym typeface="Calibri"/>
              </a:rPr>
            </a:b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nvSpPr>
        <p:spPr>
          <a:xfrm>
            <a:off x="707577" y="1536194"/>
            <a:ext cx="107769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dk1"/>
                </a:solidFill>
                <a:latin typeface="Overlock"/>
                <a:ea typeface="Overlock"/>
                <a:cs typeface="Overlock"/>
                <a:sym typeface="Overlock"/>
              </a:rPr>
              <a:t>El evangelio de la prosperidad</a:t>
            </a:r>
            <a:endParaRPr/>
          </a:p>
          <a:p>
            <a:pPr indent="0" lvl="0" marL="0" marR="0" rtl="0" algn="l">
              <a:lnSpc>
                <a:spcPct val="100000"/>
              </a:lnSpc>
              <a:spcBef>
                <a:spcPts val="0"/>
              </a:spcBef>
              <a:spcAft>
                <a:spcPts val="0"/>
              </a:spcAft>
              <a:buNone/>
            </a:pPr>
            <a:r>
              <a:rPr b="1" i="0" lang="en-US" sz="4000" u="none" cap="none" strike="noStrike">
                <a:solidFill>
                  <a:schemeClr val="dk1"/>
                </a:solidFill>
                <a:latin typeface="Overlock"/>
                <a:ea typeface="Overlock"/>
                <a:cs typeface="Overlock"/>
                <a:sym typeface="Overlock"/>
              </a:rPr>
              <a:t> </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Una enseñanza falsa.</a:t>
            </a:r>
            <a:endParaRPr/>
          </a:p>
          <a:p>
            <a:pPr indent="-571500" lvl="0" marL="571500" marR="0" rtl="0" algn="l">
              <a:lnSpc>
                <a:spcPct val="100000"/>
              </a:lnSpc>
              <a:spcBef>
                <a:spcPts val="0"/>
              </a:spcBef>
              <a:spcAft>
                <a:spcPts val="0"/>
              </a:spcAft>
              <a:buClr>
                <a:srgbClr val="018443"/>
              </a:buClr>
              <a:buSzPts val="3800"/>
              <a:buFont typeface="Arial"/>
              <a:buChar char="•"/>
            </a:pPr>
            <a:r>
              <a:rPr b="0" i="0" lang="en-US" sz="4000" u="none" cap="none" strike="noStrike">
                <a:solidFill>
                  <a:schemeClr val="dk1"/>
                </a:solidFill>
                <a:latin typeface="Overlock"/>
                <a:ea typeface="Overlock"/>
                <a:cs typeface="Overlock"/>
                <a:sym typeface="Overlock"/>
              </a:rPr>
              <a:t>Enseña que Dios quiere y promete darnos vidas terrenales exitosas y prósperas, si solo creemos, obedecemos o pedimos lo suficiente. </a:t>
            </a:r>
            <a:endParaRPr/>
          </a:p>
        </p:txBody>
      </p:sp>
      <p:sp>
        <p:nvSpPr>
          <p:cNvPr id="130" name="Google Shape;130;p16"/>
          <p:cNvSpPr txBox="1"/>
          <p:nvPr/>
        </p:nvSpPr>
        <p:spPr>
          <a:xfrm>
            <a:off x="500754" y="350415"/>
            <a:ext cx="11190492"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Overlock"/>
                <a:ea typeface="Overlock"/>
                <a:cs typeface="Overlock"/>
                <a:sym typeface="Overlock"/>
              </a:rPr>
              <a:t>¿Qué es el evangelio de la prosperidad? </a:t>
            </a:r>
            <a:endParaRPr b="0" i="0" sz="40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5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5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5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500"/>
                                        <p:tgtEl>
                                          <p:spTgt spid="12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6" name="Google Shape;136;p46"/>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37" name="Google Shape;137;p46"/>
          <p:cNvSpPr txBox="1"/>
          <p:nvPr/>
        </p:nvSpPr>
        <p:spPr>
          <a:xfrm>
            <a:off x="3048002" y="902480"/>
            <a:ext cx="79491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400" u="none" cap="none" strike="noStrike">
                <a:solidFill>
                  <a:schemeClr val="dk1"/>
                </a:solidFill>
                <a:latin typeface="Calibri"/>
                <a:ea typeface="Calibri"/>
                <a:cs typeface="Calibri"/>
                <a:sym typeface="Calibri"/>
              </a:rPr>
              <a:t>Algunos usan</a:t>
            </a:r>
            <a:r>
              <a:rPr lang="en-US" sz="4400">
                <a:solidFill>
                  <a:schemeClr val="dk1"/>
                </a:solidFill>
                <a:latin typeface="Calibri"/>
                <a:ea typeface="Calibri"/>
                <a:cs typeface="Calibri"/>
                <a:sym typeface="Calibri"/>
              </a:rPr>
              <a:t> mal</a:t>
            </a:r>
            <a:r>
              <a:rPr b="0" i="0" lang="en-US" sz="4400" u="none" cap="none" strike="noStrike">
                <a:solidFill>
                  <a:schemeClr val="dk1"/>
                </a:solidFill>
                <a:latin typeface="Calibri"/>
                <a:ea typeface="Calibri"/>
                <a:cs typeface="Calibri"/>
                <a:sym typeface="Calibri"/>
              </a:rPr>
              <a:t> Santiago 4:2 como prueba para el evangelio de la prosperidad: </a:t>
            </a:r>
            <a:r>
              <a:rPr lang="en-US" sz="4400">
                <a:solidFill>
                  <a:schemeClr val="dk1"/>
                </a:solidFill>
                <a:latin typeface="Calibri"/>
                <a:ea typeface="Calibri"/>
                <a:cs typeface="Calibri"/>
                <a:sym typeface="Calibri"/>
              </a:rPr>
              <a:t>“</a:t>
            </a:r>
            <a:r>
              <a:rPr b="0" i="0" lang="en-US" sz="4400" u="none" cap="none" strike="noStrike">
                <a:solidFill>
                  <a:schemeClr val="dk1"/>
                </a:solidFill>
                <a:latin typeface="Calibri"/>
                <a:ea typeface="Calibri"/>
                <a:cs typeface="Calibri"/>
                <a:sym typeface="Calibri"/>
              </a:rPr>
              <a:t>No obtienen lo que desean, porque no pid</a:t>
            </a:r>
            <a:r>
              <a:rPr lang="en-US" sz="4400">
                <a:solidFill>
                  <a:schemeClr val="dk1"/>
                </a:solidFill>
                <a:latin typeface="Calibri"/>
                <a:ea typeface="Calibri"/>
                <a:cs typeface="Calibri"/>
                <a:sym typeface="Calibri"/>
              </a:rPr>
              <a:t>e</a:t>
            </a:r>
            <a:r>
              <a:rPr b="0" i="0" lang="en-US" sz="4400" u="none" cap="none" strike="noStrike">
                <a:solidFill>
                  <a:schemeClr val="dk1"/>
                </a:solidFill>
                <a:latin typeface="Calibri"/>
                <a:ea typeface="Calibri"/>
                <a:cs typeface="Calibri"/>
                <a:sym typeface="Calibri"/>
              </a:rPr>
              <a:t>n”. </a:t>
            </a:r>
            <a:endParaRPr/>
          </a:p>
          <a:p>
            <a:pPr indent="0" lvl="0" marL="0" marR="0" rtl="0" algn="l">
              <a:lnSpc>
                <a:spcPct val="100000"/>
              </a:lnSpc>
              <a:spcBef>
                <a:spcPts val="0"/>
              </a:spcBef>
              <a:spcAft>
                <a:spcPts val="0"/>
              </a:spcAft>
              <a:buNone/>
            </a:pPr>
            <a:r>
              <a:t/>
            </a:r>
            <a:endParaRPr b="0" i="0" sz="4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¿Qué aprendemos del versículo siguiente, Santiago 4:3?</a:t>
            </a:r>
            <a:endParaRPr b="1" i="0" sz="4400" u="none" cap="none" strike="noStrike">
              <a:solidFill>
                <a:srgbClr val="00B05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7"/>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Santiago 4:2  </a:t>
            </a:r>
            <a:endParaRPr b="0" i="0" sz="4000" u="none" cap="none" strike="noStrike">
              <a:solidFill>
                <a:schemeClr val="dk1"/>
              </a:solidFill>
              <a:latin typeface="Lato"/>
              <a:ea typeface="Lato"/>
              <a:cs typeface="Lato"/>
              <a:sym typeface="Lato"/>
            </a:endParaRPr>
          </a:p>
        </p:txBody>
      </p:sp>
      <p:cxnSp>
        <p:nvCxnSpPr>
          <p:cNvPr id="143" name="Google Shape;143;p47"/>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44" name="Google Shape;144;p47"/>
          <p:cNvSpPr txBox="1"/>
          <p:nvPr/>
        </p:nvSpPr>
        <p:spPr>
          <a:xfrm>
            <a:off x="924051" y="1720840"/>
            <a:ext cx="10076458"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0000"/>
                </a:solidFill>
                <a:latin typeface="Calibri"/>
                <a:ea typeface="Calibri"/>
                <a:cs typeface="Calibri"/>
                <a:sym typeface="Calibri"/>
              </a:rPr>
              <a:t>Pero no obtienen lo que desean, porque no piden.</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8"/>
          <p:cNvSpPr txBox="1"/>
          <p:nvPr/>
        </p:nvSpPr>
        <p:spPr>
          <a:xfrm>
            <a:off x="924051" y="40607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Santiago 4:1-3  </a:t>
            </a:r>
            <a:endParaRPr b="0" i="0" sz="4000" u="none" cap="none" strike="noStrike">
              <a:solidFill>
                <a:schemeClr val="dk1"/>
              </a:solidFill>
              <a:latin typeface="Lato"/>
              <a:ea typeface="Lato"/>
              <a:cs typeface="Lato"/>
              <a:sym typeface="Lato"/>
            </a:endParaRPr>
          </a:p>
        </p:txBody>
      </p:sp>
      <p:cxnSp>
        <p:nvCxnSpPr>
          <p:cNvPr id="150" name="Google Shape;150;p48"/>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51" name="Google Shape;151;p48"/>
          <p:cNvSpPr txBox="1"/>
          <p:nvPr/>
        </p:nvSpPr>
        <p:spPr>
          <a:xfrm>
            <a:off x="728725" y="1611049"/>
            <a:ext cx="10734549"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¿De dónde vienen las guerras y las peleas entre ustedes? ¿Acaso no vienen de sus pasiones, las cuales luchan dentro de ustedes mismos?</a:t>
            </a:r>
            <a:r>
              <a:rPr b="0" i="0" lang="en-US" sz="3600" u="none" cap="none" strike="noStrike">
                <a:solidFill>
                  <a:srgbClr val="000000"/>
                </a:solidFill>
                <a:highlight>
                  <a:srgbClr val="FFFFFF"/>
                </a:highlight>
                <a:latin typeface="Arial"/>
                <a:ea typeface="Arial"/>
                <a:cs typeface="Arial"/>
                <a:sym typeface="Arial"/>
              </a:rPr>
              <a:t> </a:t>
            </a:r>
            <a:r>
              <a:rPr b="1" baseline="30000" i="0" lang="en-US" sz="3600" u="none" cap="none" strike="noStrike">
                <a:solidFill>
                  <a:srgbClr val="000000"/>
                </a:solidFill>
                <a:latin typeface="Arial"/>
                <a:ea typeface="Arial"/>
                <a:cs typeface="Arial"/>
                <a:sym typeface="Arial"/>
              </a:rPr>
              <a:t>2 </a:t>
            </a:r>
            <a:r>
              <a:rPr b="0" i="0" lang="en-US" sz="3600" u="none" cap="none" strike="noStrike">
                <a:solidFill>
                  <a:srgbClr val="000000"/>
                </a:solidFill>
                <a:latin typeface="Arial"/>
                <a:ea typeface="Arial"/>
                <a:cs typeface="Arial"/>
                <a:sym typeface="Arial"/>
              </a:rPr>
              <a:t>Si ustedes desean algo, y no lo obtienen, entonces matan. Si arden de envidia y no consiguen lo que desean, entonces discuten y luchan. Pero no obtienen lo que desean, porque no piden;</a:t>
            </a:r>
            <a:r>
              <a:rPr b="0" i="0" lang="en-US" sz="3600" u="none" cap="none" strike="noStrike">
                <a:solidFill>
                  <a:srgbClr val="000000"/>
                </a:solidFill>
                <a:highlight>
                  <a:srgbClr val="FFFFFF"/>
                </a:highlight>
                <a:latin typeface="Arial"/>
                <a:ea typeface="Arial"/>
                <a:cs typeface="Arial"/>
                <a:sym typeface="Arial"/>
              </a:rPr>
              <a:t> </a:t>
            </a:r>
            <a:r>
              <a:rPr b="1" baseline="30000" i="0" lang="en-US" sz="3600" u="none" cap="none" strike="noStrike">
                <a:solidFill>
                  <a:srgbClr val="000000"/>
                </a:solidFill>
                <a:latin typeface="Arial"/>
                <a:ea typeface="Arial"/>
                <a:cs typeface="Arial"/>
                <a:sym typeface="Arial"/>
              </a:rPr>
              <a:t>3 </a:t>
            </a:r>
            <a:r>
              <a:rPr b="0" i="0" lang="en-US" sz="3600" u="none" cap="none" strike="noStrike">
                <a:solidFill>
                  <a:srgbClr val="000000"/>
                </a:solidFill>
                <a:latin typeface="Arial"/>
                <a:ea typeface="Arial"/>
                <a:cs typeface="Arial"/>
                <a:sym typeface="Arial"/>
              </a:rPr>
              <a:t>y cuando piden algo, no lo reciben porque lo piden con malas intenciones, para gastarlo en sus propios placeres.</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