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90" r:id="rId2"/>
    <p:sldId id="259" r:id="rId3"/>
    <p:sldId id="257" r:id="rId4"/>
    <p:sldId id="260" r:id="rId5"/>
    <p:sldId id="263" r:id="rId6"/>
    <p:sldId id="342" r:id="rId7"/>
    <p:sldId id="374" r:id="rId8"/>
    <p:sldId id="375" r:id="rId9"/>
    <p:sldId id="296" r:id="rId10"/>
    <p:sldId id="297" r:id="rId11"/>
    <p:sldId id="310" r:id="rId12"/>
    <p:sldId id="298" r:id="rId13"/>
    <p:sldId id="299" r:id="rId14"/>
    <p:sldId id="300" r:id="rId15"/>
    <p:sldId id="275" r:id="rId16"/>
    <p:sldId id="311" r:id="rId17"/>
    <p:sldId id="301" r:id="rId18"/>
    <p:sldId id="302" r:id="rId19"/>
    <p:sldId id="303" r:id="rId20"/>
    <p:sldId id="291" r:id="rId21"/>
    <p:sldId id="376" r:id="rId22"/>
    <p:sldId id="292" r:id="rId23"/>
    <p:sldId id="377" r:id="rId24"/>
    <p:sldId id="378" r:id="rId25"/>
    <p:sldId id="322" r:id="rId26"/>
    <p:sldId id="355" r:id="rId27"/>
    <p:sldId id="289" r:id="rId28"/>
  </p:sldIdLst>
  <p:sldSz cx="12192000" cy="6858000"/>
  <p:notesSz cx="6858000" cy="9144000"/>
  <p:embeddedFontLst>
    <p:embeddedFont>
      <p:font typeface="Lato" panose="020F05020202040302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hUnneEO/LAV5SPzMt1eWCnuH72/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62"/>
    <p:restoredTop sz="45139"/>
  </p:normalViewPr>
  <p:slideViewPr>
    <p:cSldViewPr snapToGrid="0">
      <p:cViewPr varScale="1">
        <p:scale>
          <a:sx n="34" d="100"/>
          <a:sy n="34" d="100"/>
        </p:scale>
        <p:origin x="1418" y="18"/>
      </p:cViewPr>
      <p:guideLst/>
    </p:cSldViewPr>
  </p:slideViewPr>
  <p:notesTextViewPr>
    <p:cViewPr>
      <p:scale>
        <a:sx n="1" d="1"/>
        <a:sy n="1" d="1"/>
      </p:scale>
      <p:origin x="0" y="-176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56" Type="http://schemas.openxmlformats.org/officeDocument/2006/relationships/tableStyles" Target="tableStyles.xml"/><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Saludos </a:t>
            </a:r>
            <a:r>
              <a:rPr lang="es-ES" sz="1800" i="1" dirty="0">
                <a:solidFill>
                  <a:srgbClr val="00B050"/>
                </a:solidFill>
                <a:effectLst/>
                <a:latin typeface="Calibri" panose="020F0502020204030204" pitchFamily="34" charset="0"/>
                <a:ea typeface="Times New Roman" panose="02020603050405020304" pitchFamily="18" charset="0"/>
              </a:rPr>
              <a:t>Abre el curso 10 minutos antes para empezar con los saludos temprano.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Bienvenida </a:t>
            </a:r>
            <a:r>
              <a:rPr lang="es-ES" sz="1800" i="1" dirty="0">
                <a:solidFill>
                  <a:srgbClr val="00B050"/>
                </a:solidFill>
                <a:effectLst/>
                <a:latin typeface="Calibri" panose="020F0502020204030204" pitchFamily="34" charset="0"/>
                <a:ea typeface="Times New Roman" panose="02020603050405020304" pitchFamily="18" charset="0"/>
              </a:rPr>
              <a:t>Después de saludos personales, se puede compartir una bienvenida al curso:</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En la lección de hoy, aprenderemos cómo Dios continúa cumpliendo su promesa, dando descendencia a Isaac con dos gemelos muy distintos, de los cuales nacerían dos naciones y de una de ella vendría el Salvador del mundo.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A pesar de que las actitudes pecadoras están presentes, la promesa perfecta del Señor se lleva a cabo aun usando esos eventos mostrando su infinita gracia.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Cómo tu </a:t>
            </a:r>
            <a:r>
              <a:rPr lang="es-ES" sz="1800" dirty="0" err="1">
                <a:solidFill>
                  <a:srgbClr val="000000"/>
                </a:solidFill>
                <a:effectLst/>
                <a:latin typeface="Calibri" panose="020F0502020204030204" pitchFamily="34" charset="0"/>
                <a:ea typeface="Times New Roman" panose="02020603050405020304" pitchFamily="18" charset="0"/>
              </a:rPr>
              <a:t>maestr</a:t>
            </a:r>
            <a:r>
              <a:rPr lang="es-ES" sz="1800" dirty="0">
                <a:solidFill>
                  <a:srgbClr val="000000"/>
                </a:solidFill>
                <a:effectLst/>
                <a:latin typeface="Calibri" panose="020F0502020204030204" pitchFamily="34" charset="0"/>
                <a:ea typeface="Times New Roman" panose="02020603050405020304" pitchFamily="18" charset="0"/>
              </a:rPr>
              <a:t>@, oro la Palabras de Salmo 19:14: </a:t>
            </a:r>
            <a:r>
              <a:rPr lang="es-ES" sz="1800" b="1" dirty="0">
                <a:solidFill>
                  <a:srgbClr val="000000"/>
                </a:solidFill>
                <a:effectLst/>
                <a:latin typeface="Calibri" panose="020F0502020204030204" pitchFamily="34" charset="0"/>
                <a:ea typeface="Times New Roman" panose="02020603050405020304" pitchFamily="18" charset="0"/>
              </a:rPr>
              <a:t>Sean, pues, aceptables anti ti mis palabras y mis pensamientos, oh Señor, roca mía y redentor mío.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1510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2. ¿Cuáles son los objetos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Las armas, aljaba y arco de Esaú (v.3)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Guisado (v.4)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Dos buenos cabritos (v.9)</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Guiso y pan de Rebeca (v.9 y v.17)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ropa de Esaú (v.15)</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piel de los cabritos (v.16)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Vino (v.25)</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552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Entre las tiendas de Isaac</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85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200" b="1" dirty="0">
                <a:solidFill>
                  <a:srgbClr val="000000"/>
                </a:solidFill>
                <a:effectLst/>
                <a:latin typeface="Calibri" panose="020F0502020204030204" pitchFamily="34" charset="0"/>
                <a:ea typeface="Times New Roman" panose="02020603050405020304" pitchFamily="18" charset="0"/>
              </a:rPr>
              <a:t>4. ¿Cuándo ocurrió la historia?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Isaac ya está muy grande y casi ciego (v.1)</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Esaú y Jacob ya tienen entre 73 y 77 años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Contexto de otros capítulos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Cuando Rebeca estaba embarazada con los gemelos, el Señor le dijo, “En tu seno hay dos naciones. Dos pueblos serán divididos desde tus entrañas; un pueblo será más fuerte que el otro, y el mayor servirá al menor.” (Génesis 25:23)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Esaú le había vendido a Jacob su primogenitura por un guiso de lentejas (Génesis 25:32-34)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Esaú ya se había casado con dos mujeres hititas. Eso no les agradó a sus padres (Génesis 26:34)</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550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5. ¿Cuál es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favoritismo en la casa de Isaac y Rebecca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patrón de engañar y manipular en la familia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Dios había prometido que el “mayor servirá al menor.”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7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 de favoritismo, no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Dios obra para el bien de los suyos y su salvación aun en medio de una situación triste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533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ac1ba269c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0" algn="l" defTabSz="914400" rtl="0" eaLnBrk="1" fontAlgn="auto" latinLnBrk="0" hangingPunct="1">
              <a:lnSpc>
                <a:spcPct val="100000"/>
              </a:lnSpc>
              <a:spcBef>
                <a:spcPts val="0"/>
              </a:spcBef>
              <a:spcAft>
                <a:spcPts val="600"/>
              </a:spcAft>
              <a:buClr>
                <a:schemeClr val="dk1"/>
              </a:buClr>
              <a:buSzPts val="1100"/>
              <a:buFont typeface="Arial"/>
              <a:buNone/>
              <a:tabLst/>
              <a:defRPr/>
            </a:pPr>
            <a:r>
              <a:rPr lang="es-ES" sz="1800" b="1" dirty="0">
                <a:solidFill>
                  <a:srgbClr val="000000"/>
                </a:solidFill>
                <a:effectLst/>
                <a:latin typeface="Calibri" panose="020F0502020204030204" pitchFamily="34" charset="0"/>
                <a:ea typeface="Times New Roman" panose="02020603050405020304" pitchFamily="18" charset="0"/>
              </a:rPr>
              <a:t>Consolidar </a:t>
            </a:r>
            <a:r>
              <a:rPr lang="es-ES" sz="1800" i="1" dirty="0">
                <a:solidFill>
                  <a:srgbClr val="00B050"/>
                </a:solidFill>
                <a:effectLst/>
                <a:latin typeface="Calibri" panose="020F0502020204030204" pitchFamily="34" charset="0"/>
                <a:ea typeface="Times New Roman" panose="02020603050405020304" pitchFamily="18" charset="0"/>
              </a:rPr>
              <a:t>Estas preguntas son muy útiles para aplicar cualquier historia bíblica a la vida personal. Es la oración de Academia Cristo que ustedes las usen para aplicar ley y evangelio a tus vidas propias. </a:t>
            </a:r>
            <a:endParaRPr lang="en-US" sz="1800" dirty="0">
              <a:effectLst/>
              <a:latin typeface="Times New Roman" panose="02020603050405020304" pitchFamily="18" charset="0"/>
              <a:ea typeface="Times New Roman" panose="02020603050405020304" pitchFamily="18" charset="0"/>
            </a:endParaRPr>
          </a:p>
          <a:p>
            <a:pPr marL="228600" lvl="0" indent="0" algn="l" rtl="0">
              <a:spcBef>
                <a:spcPts val="0"/>
              </a:spcBef>
              <a:spcAft>
                <a:spcPts val="600"/>
              </a:spcAft>
              <a:buClr>
                <a:schemeClr val="dk1"/>
              </a:buClr>
              <a:buSzPts val="1100"/>
              <a:buFont typeface="Arial"/>
              <a:buNone/>
            </a:pPr>
            <a:endParaRPr dirty="0"/>
          </a:p>
        </p:txBody>
      </p:sp>
      <p:sp>
        <p:nvSpPr>
          <p:cNvPr id="373" name="Google Shape;373;g2ac1ba269c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Jacob y Rebeca engañan a Isaac y a Esaú.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Manipular, controlar, engañar</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No confiar en Dios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784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da sus promesas divinas a gente pecaminosa, defectuosa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Romanos 8:28 – En todo, Dios está obrando para el bien de los que lo aman y han sido llamados.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De una familia así, viene mi Salvador. El Salvador perfecto viene de gente así para salvarme a mí y a ustedes también.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684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 confiar en sus tiempos y sus caminos.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Saber que Él es Dios, y yo no.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Ser honesto y sincero con la gente.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Estar contento con las bendiciones que tengo, no sentir que tengo que defraudar, mentir para recibir una bendición</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215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Oración </a:t>
            </a:r>
            <a:r>
              <a:rPr lang="es-ES" sz="1800" i="1" dirty="0" err="1">
                <a:solidFill>
                  <a:srgbClr val="00B050"/>
                </a:solidFill>
                <a:effectLst/>
                <a:latin typeface="Calibri" panose="020F0502020204030204" pitchFamily="34" charset="0"/>
                <a:ea typeface="Times New Roman" panose="02020603050405020304" pitchFamily="18" charset="0"/>
              </a:rPr>
              <a:t>Herman@s</a:t>
            </a:r>
            <a:r>
              <a:rPr lang="es-ES" sz="1800" i="1" dirty="0">
                <a:solidFill>
                  <a:srgbClr val="00B050"/>
                </a:solidFill>
                <a:effectLst/>
                <a:latin typeface="Calibri" panose="020F0502020204030204" pitchFamily="34" charset="0"/>
                <a:ea typeface="Times New Roman" panose="02020603050405020304" pitchFamily="18" charset="0"/>
              </a:rPr>
              <a:t>, empezaremos con una oración</a:t>
            </a:r>
            <a:r>
              <a:rPr lang="es-ES" sz="1800"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Times New Roman" panose="02020603050405020304" pitchFamily="18" charset="0"/>
              </a:rPr>
              <a:t>Dios de amor – leemos las historias de los patriarcas, nuestros ancestros espirituales, y vemos sus pecados y sus debilidades muy claramente. Nosotros también somos seres pecaminosos y débiles. Pero en tu gracia no los rechazaste, y tampoco nos rechazas a nosotros. De verdad eres un Dios de amor. Que el mundo vea tu amor en nosotros. Amén.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8: Isaac Bendice a Jacob</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27:1-29.</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u="sng" dirty="0">
                <a:solidFill>
                  <a:srgbClr val="000000"/>
                </a:solidFill>
                <a:effectLst/>
                <a:latin typeface="Calibri" panose="020F0502020204030204" pitchFamily="34" charset="0"/>
                <a:ea typeface="Times New Roman" panose="02020603050405020304" pitchFamily="18" charset="0"/>
              </a:rPr>
              <a:t>Analizar el punto principal de las historias de Génesis.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Identificar los dos propósitos de Academia Cristo.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3133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Amigas, creemos en Dios Padre Todopoderoso. En el principio, lo hizo todo en seis días. Cuando pecaron los seres humanos, Dios intervino. Implementó su plan para la salvación del mundo. El mundo se llenó de violencia, y Dios envió un diluvio. Pero Dios no descuidó de su plan. Salvó a Noé, a su familia, y la promesa. Llamó a Abram, prometió hacer de él una gran nación. En las vidas de Adán, Eva, Noé y su familia, Abraham, Sara, Isaac y Jacob, vemos la gracia de Dios. El Señor no los escogió porque eran perfectos. Es por gracia.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Nuestro Dios es el Dios de ellos. Es el Dios de gracia. Es el Dios que salva. Es el Dios que promete y cumple.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El propósito especifico de Génesis es describir la actividad salvadora de Dios. Génesis es el primer capítulo en la magnífica historia de la operación de rescate de Dios al que nosotros llamaos su plan de salvación. Es interesante e instructivo notar cómo describe Génesis la obra redentora de Dios, sin formular declaraciones doctrinales, pero narrando las biografías de las personas. En la vida de estas gentes podemos ver a Dios en acción con el mensaje de su ley y amor.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279036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8: Isaac Bendice a Jacob</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27:1-29.</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Analizar el punto principal de las historias de Génesis.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u="sng" dirty="0">
                <a:solidFill>
                  <a:srgbClr val="000000"/>
                </a:solidFill>
                <a:effectLst/>
                <a:latin typeface="Calibri" panose="020F0502020204030204" pitchFamily="34" charset="0"/>
                <a:ea typeface="Times New Roman" panose="02020603050405020304" pitchFamily="18" charset="0"/>
              </a:rPr>
              <a:t>Identificar los dos propósitos de Academia Cristo.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7045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61923d557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0000"/>
              </a:lnSpc>
              <a:spcAft>
                <a:spcPts val="0"/>
              </a:spcAft>
              <a:buNone/>
            </a:pPr>
            <a:r>
              <a:rPr lang="es-ES_tradnl" dirty="0"/>
              <a:t>Tema para los últimos 20 minutos de clase: El propósito de Academia Cristo.</a:t>
            </a:r>
            <a:endParaRPr lang="en-US" dirty="0"/>
          </a:p>
          <a:p>
            <a:pPr marL="0" marR="0" indent="0">
              <a:lnSpc>
                <a:spcPct val="100000"/>
              </a:lnSpc>
              <a:spcAft>
                <a:spcPts val="0"/>
              </a:spcAft>
              <a:buNone/>
            </a:pPr>
            <a:endParaRPr lang="en-US" dirty="0"/>
          </a:p>
          <a:p>
            <a:pPr marL="0" marR="0" lvl="0" indent="0">
              <a:lnSpc>
                <a:spcPct val="100000"/>
              </a:lnSpc>
              <a:spcAft>
                <a:spcPts val="0"/>
              </a:spcAft>
              <a:buNone/>
              <a:tabLst>
                <a:tab pos="457200" algn="l"/>
              </a:tabLst>
            </a:pPr>
            <a:r>
              <a:rPr lang="es-ES_tradnl" dirty="0"/>
              <a:t>1. Academia Cristo brinda capacitación para cumplir con la Gran Comisión de Jesucristo (vayan y hagan discípulos en todas las naciones), ayudando a las personas a que crezcan en su conocimiento de la Biblia, y guiándolas con respecto a la forma de compartir la Palabra con los demás.</a:t>
            </a:r>
          </a:p>
          <a:p>
            <a:pPr marL="0" marR="0" lvl="0" indent="0">
              <a:lnSpc>
                <a:spcPct val="100000"/>
              </a:lnSpc>
              <a:spcAft>
                <a:spcPts val="0"/>
              </a:spcAft>
              <a:tabLst>
                <a:tab pos="457200" algn="l"/>
              </a:tabLst>
            </a:pPr>
            <a:endParaRPr lang="en-US" dirty="0"/>
          </a:p>
          <a:p>
            <a:pPr marL="0" marR="0" lvl="0" indent="0">
              <a:lnSpc>
                <a:spcPct val="100000"/>
              </a:lnSpc>
              <a:spcAft>
                <a:spcPts val="0"/>
              </a:spcAft>
              <a:buNone/>
              <a:tabLst>
                <a:tab pos="457200" algn="l"/>
              </a:tabLst>
            </a:pPr>
            <a:r>
              <a:rPr lang="es-ES_tradnl" dirty="0"/>
              <a:t>2. Estamos dedicados a ayudarles a las personas a que conozcan y entiendan las Escrituras, porque, a través de ellas, el Espíritu Santo nos muestra nuestro pecado y nos revela la gracia de Jesucristo.</a:t>
            </a:r>
          </a:p>
          <a:p>
            <a:pPr marL="0" marR="0" lvl="0" indent="0">
              <a:lnSpc>
                <a:spcPct val="100000"/>
              </a:lnSpc>
              <a:spcAft>
                <a:spcPts val="0"/>
              </a:spcAft>
              <a:tabLst>
                <a:tab pos="457200" algn="l"/>
              </a:tabLst>
            </a:pPr>
            <a:endParaRPr lang="en-US" dirty="0"/>
          </a:p>
          <a:p>
            <a:pPr marL="0" marR="0" lvl="0" indent="0">
              <a:lnSpc>
                <a:spcPct val="100000"/>
              </a:lnSpc>
              <a:spcAft>
                <a:spcPts val="0"/>
              </a:spcAft>
              <a:buNone/>
              <a:tabLst>
                <a:tab pos="457200" algn="l"/>
              </a:tabLst>
            </a:pPr>
            <a:r>
              <a:rPr lang="es-ES_tradnl" dirty="0"/>
              <a:t>3. Al afianzar ese conocimiento del amor de Cristo, comprendemos que este no puede quedarse solo en nosotros y, así como Jesús nos llama, anhelamos compartir la Palabra con los demás.</a:t>
            </a:r>
            <a:endParaRPr lang="en-US" dirty="0"/>
          </a:p>
          <a:p>
            <a:pPr algn="l" fontAlgn="base"/>
            <a:endParaRPr lang="en-US" sz="1800" b="0" i="0" u="none" strike="noStrike" dirty="0">
              <a:solidFill>
                <a:srgbClr val="000000"/>
              </a:solidFill>
              <a:effectLst/>
              <a:latin typeface="inherit"/>
            </a:endParaRPr>
          </a:p>
        </p:txBody>
      </p:sp>
      <p:sp>
        <p:nvSpPr>
          <p:cNvPr id="336" name="Google Shape;336;g2661923d557_0_3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661923d557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Aft>
                <a:spcPts val="800"/>
              </a:spcAft>
              <a:buNone/>
            </a:pPr>
            <a:r>
              <a:rPr lang="es-ES_tradnl"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¿Te interesa descubrir si compartimos las mismas creencias?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s-CO" sz="1800" b="1"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Jesús hizo la siguiente oración en el huerto de Getsemaní:</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800" b="0" kern="100" baseline="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indent="0">
              <a:lnSpc>
                <a:spcPct val="107000"/>
              </a:lnSpc>
              <a:spcAft>
                <a:spcPts val="800"/>
              </a:spcAft>
              <a:buNone/>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"Pero no ruego solamente por estos, sino también por los que han de creer en mí por la palabra de ellos, </a:t>
            </a:r>
            <a:r>
              <a:rPr lang="es-ES_tradnl" sz="1800" b="1" kern="1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21 </a:t>
            </a: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para que todos sean uno; como tú, oh Padre, en mí, y yo en ti, que también ellos sean uno en nosotros; para que el mundo crea que tú me enviaste" (Juan 17:20-21).</a:t>
            </a:r>
            <a:endParaRPr lang="en-US"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indent="0">
              <a:lnSpc>
                <a:spcPct val="107000"/>
              </a:lnSpc>
              <a:spcAft>
                <a:spcPts val="800"/>
              </a:spcAft>
              <a:buNone/>
            </a:pPr>
            <a:r>
              <a:rPr lang="es-ES"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Dios quiere que nos unamos a quienes comparten nuestras mismas creencias. El Espíritu Santo obra esa unidad de fe en la verdad cuando estudiamos juntos la palabra de Dios. ¿Al estudiar con nosotros te has dado cuenta de que crees en lo que nosotros creemos? Si es así, y te interesa unirte a nosotros, avísanos. Hacia el final de Discipulado, todos los participantes tienen la oportunidad de revisar lo que han aprendido con un profesor de forma personalizada para descubrir si compartimos la misma doctrina. Pero, si tienes alguna pregunta en cualquier momento de tu interacción con Academia Cristo, avísanos. A cualquiera de los profesores le encantará charlar contigo o remitirte a la persona adecuada para que lo haga.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073150" lvl="1" indent="0" algn="just" rtl="0">
              <a:spcBef>
                <a:spcPct val="0"/>
              </a:spcBef>
              <a:spcAft>
                <a:spcPct val="0"/>
              </a:spcAft>
              <a:buClr>
                <a:schemeClr val="dk1"/>
              </a:buClr>
              <a:buSzPts val="1100"/>
              <a:buFont typeface="Calibri"/>
              <a:buNone/>
            </a:pPr>
            <a:endParaRPr lang="es-ES" b="0" i="0" dirty="0">
              <a:solidFill>
                <a:srgbClr val="000000"/>
              </a:solidFill>
              <a:effectLst/>
              <a:latin typeface="system-ui"/>
            </a:endParaRPr>
          </a:p>
        </p:txBody>
      </p:sp>
      <p:sp>
        <p:nvSpPr>
          <p:cNvPr id="393" name="Google Shape;393;g2661923d557_0_19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B010AC4E-C517-BBA4-C74F-D561BCA02E29}"/>
            </a:ext>
          </a:extLst>
        </p:cNvPr>
        <p:cNvGrpSpPr/>
        <p:nvPr/>
      </p:nvGrpSpPr>
      <p:grpSpPr>
        <a:xfrm>
          <a:off x="0" y="0"/>
          <a:ext cx="0" cy="0"/>
          <a:chOff x="0" y="0"/>
          <a:chExt cx="0" cy="0"/>
        </a:xfrm>
      </p:grpSpPr>
      <p:sp>
        <p:nvSpPr>
          <p:cNvPr id="147" name="Google Shape;147;g26ba99a7413_0_221:notes">
            <a:extLst>
              <a:ext uri="{FF2B5EF4-FFF2-40B4-BE49-F238E27FC236}">
                <a16:creationId xmlns:a16="http://schemas.microsoft.com/office/drawing/2014/main" id="{02F8AE94-B4D4-00C9-C0D8-9A41BBF7452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endParaRPr lang="en-US" sz="1800" dirty="0">
              <a:effectLst/>
              <a:latin typeface="Calibri" panose="020F0502020204030204" pitchFamily="34" charset="0"/>
              <a:ea typeface="Calibri" panose="020F0502020204030204" pitchFamily="34" charset="0"/>
            </a:endParaRPr>
          </a:p>
          <a:p>
            <a:pPr marL="0" marR="0" indent="0">
              <a:lnSpc>
                <a:spcPct val="107000"/>
              </a:lnSpc>
              <a:spcAft>
                <a:spcPts val="800"/>
              </a:spcAft>
              <a:buNone/>
            </a:pPr>
            <a:r>
              <a:rPr lang="es-ES_tradnl"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¿Te interesa compartir la Palabra a través de un Grupo Sembrador?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La Gran Comisión es para todos los creyentes. En la iglesia primitiva, los apóstoles no eran los únicos que enseñaban la Palabra de Dios; eran todos los creyentes los que compartían el Evangelio con otros dondequiera que iban. Mientras tanto, los que se habían dispersado iban por todas las partes anunciando el evangelio (Hechos 8:1). Academia Cristo también existe para capacitarte para que hagas justamente eso. ¿Te interesa implementar la Gran Comisión en tu comunidad? ¿Te gustaría invitar a otras personas a que estudien la palabra de Dios contigo regularmente? Si es así, avísanos. Te explicaremos cómo te ofrecemos toda la formación y el apoyo que necesitas para formar y brindarle capacitación a lo que llamamos un Grupo Sembrador.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¿Qué es un Grupo Sembrador? Es un grupo de personas que estudian la Palabra, oran y comparten con otros mientras alaban al Señor. Su objetivo es crecer juntos en las buenas noticias de Jesucristo y es el primer paso de la plantación de una iglesia. A través de las clases en Academia Cristo, y especialmente en Nivel Sembrador (que se toma después de Discipulado), recibirás capacitación con respecto a las habilidades y los conocimientos para formar un Grupo Sembrador.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¡Pero no te dé miedo compartir de inmediato lo que estás aprendiendo! Algunos estudiantes ya tienen grupos con los que están estudiando. Otros estudiantes los forman de inmediato. Si estás usando lo que estás aprendiendo en este momento, cuéntanos y podemos brindarte orientación específica sobre algunos pasos que puedes seguir. Si no estás seguro de formar un grupo, ¡no hay ningún problema! Sigue tomando clases y aprendiendo sobre la palabra de Dios, lo cual te bendecirá, crees o no un grupo formal.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s-ES_tradnl"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Nota para los maestros:</a:t>
            </a:r>
          </a:p>
          <a:p>
            <a:pPr marL="0" marR="0" indent="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Escucha atentamente la forma como hablan las personas. Es posible que no digan directamente: "quiero ser luterano" o "quiero formar una iglesia" (¡aunque algunos sí lo hacen!). Muchas veces dicen algo menos directo como: "me encanta lo que estoy aprendiendo aquí, es diferente a lo que he aprendido en otras iglesias" u "ojalá pudiera compartir esto con alguien". En esos casos, haz preguntas de seguimiento. Sé curioso y motivador.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b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Si alguien menciona específicamente el deseo de suscribir un acuerdo doctrinal o de formar un Grupo Sembrador (o ya tiene un grupo), haz lo siguiente: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AutoNum type="arabicPeriod"/>
              <a:tabLst>
                <a:tab pos="457200" algn="l"/>
              </a:tabLst>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Notifica inmediatamente al director estudiantil, al director académico o a cualquiera de nuestros misioneros o representantes de Academia Cristo.</a:t>
            </a:r>
          </a:p>
          <a:p>
            <a:pPr marL="342900" marR="0" lvl="0" indent="-342900">
              <a:lnSpc>
                <a:spcPct val="107000"/>
              </a:lnSpc>
              <a:spcAft>
                <a:spcPts val="800"/>
              </a:spcAft>
              <a:buAutoNum type="arabicPeriod"/>
              <a:tabLst>
                <a:tab pos="457200" algn="l"/>
              </a:tabLst>
            </a:pPr>
            <a:r>
              <a:rPr lang="es-ES_tradnl" sz="1800" dirty="0">
                <a:effectLst/>
                <a:latin typeface="Times New Roman" panose="02020603050405020304" pitchFamily="18" charset="0"/>
                <a:ea typeface="Times New Roman" panose="02020603050405020304" pitchFamily="18" charset="0"/>
              </a:rPr>
              <a:t>Incluye tus comentarios sobre el estudiante en el informe que envías al final de cada clase.</a:t>
            </a:r>
            <a:endParaRPr b="1" dirty="0">
              <a:solidFill>
                <a:schemeClr val="dk1"/>
              </a:solidFill>
              <a:latin typeface="Calibri"/>
              <a:ea typeface="Calibri"/>
              <a:cs typeface="Calibri"/>
              <a:sym typeface="Calibri"/>
            </a:endParaRPr>
          </a:p>
        </p:txBody>
      </p:sp>
      <p:sp>
        <p:nvSpPr>
          <p:cNvPr id="148" name="Google Shape;148;g26ba99a7413_0_221:notes">
            <a:extLst>
              <a:ext uri="{FF2B5EF4-FFF2-40B4-BE49-F238E27FC236}">
                <a16:creationId xmlns:a16="http://schemas.microsoft.com/office/drawing/2014/main" id="{DDA8694E-B033-C73D-2F8A-4A6FD5346540}"/>
              </a:ext>
            </a:extLst>
          </p:cNvPr>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437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a:extLst>
            <a:ext uri="{FF2B5EF4-FFF2-40B4-BE49-F238E27FC236}">
              <a16:creationId xmlns:a16="http://schemas.microsoft.com/office/drawing/2014/main" id="{BB6C614F-9CD9-6852-0B19-FF63C88460C2}"/>
            </a:ext>
          </a:extLst>
        </p:cNvPr>
        <p:cNvGrpSpPr/>
        <p:nvPr/>
      </p:nvGrpSpPr>
      <p:grpSpPr>
        <a:xfrm>
          <a:off x="0" y="0"/>
          <a:ext cx="0" cy="0"/>
          <a:chOff x="0" y="0"/>
          <a:chExt cx="0" cy="0"/>
        </a:xfrm>
      </p:grpSpPr>
      <p:sp>
        <p:nvSpPr>
          <p:cNvPr id="495" name="Google Shape;495;p30:notes">
            <a:extLst>
              <a:ext uri="{FF2B5EF4-FFF2-40B4-BE49-F238E27FC236}">
                <a16:creationId xmlns:a16="http://schemas.microsoft.com/office/drawing/2014/main" id="{339BE69D-7F8D-2039-1E85-71FFAD930DF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96" name="Google Shape;496;p30:notes">
            <a:extLst>
              <a:ext uri="{FF2B5EF4-FFF2-40B4-BE49-F238E27FC236}">
                <a16:creationId xmlns:a16="http://schemas.microsoft.com/office/drawing/2014/main" id="{A7396F71-C088-5E69-DB3C-C0FE58AA95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8843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Bendición o Oración y Despedida</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Padre celestial. Te damos gracias por tu gracia. Nos escogiste para ser tuyos antes de la creación, no por ningún mérito nuestro. Y ahora, por la fe somos hijos de Abraham, hijos tuyos, y herederos de la promesa. Que tu amor nos impulse a llevar este bello mensaje de misericordia a los demás. Te doy gracias por los que participaron en esta lección. Que sigan creciendo en la gracia de tu hijo Jesucristo, Amén.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8: Isaac Bendice a Jacob</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u="sng"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27:1-29.</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Analizar el punto principal de las historias de Génesis.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Identificar los dos propósitos de Academia Cristo.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Captar </a:t>
            </a:r>
            <a:r>
              <a:rPr lang="es-ES" sz="1800" i="1" dirty="0">
                <a:solidFill>
                  <a:srgbClr val="00B050"/>
                </a:solidFill>
                <a:effectLst/>
                <a:latin typeface="Calibri" panose="020F0502020204030204" pitchFamily="34" charset="0"/>
                <a:ea typeface="Times New Roman" panose="02020603050405020304" pitchFamily="18" charset="0"/>
              </a:rPr>
              <a:t>Un “Captar” es la introducción. Es algo interesante que capte la atención y los pone a pensar en el tema del día</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Nuestro Captar de hoy día es la pregunta de nuestra tarea: </a:t>
            </a:r>
            <a:r>
              <a:rPr lang="es-ES" sz="1800" b="1" dirty="0">
                <a:effectLst/>
                <a:latin typeface="Calibri" panose="020F0502020204030204" pitchFamily="34" charset="0"/>
                <a:ea typeface="Times New Roman" panose="02020603050405020304" pitchFamily="18" charset="0"/>
              </a:rPr>
              <a:t>¿Qué patrón vemos en los personajes principales de Génesis?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Pide que los estudiantes comparten sus respuestas en voz alto o por chat.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Imperfectos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Adán, Eva, Noé, Abraham y Sara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Isaac y Jacob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Son “héroes de la fe” pero a la vez humanos falibles necesitados de la gracias de Dios y el perdón de sus pecados.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s-E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23A8F974-19FF-7BC0-3ECE-0AFFC1FA4418}"/>
            </a:ext>
          </a:extLst>
        </p:cNvPr>
        <p:cNvGrpSpPr/>
        <p:nvPr/>
      </p:nvGrpSpPr>
      <p:grpSpPr>
        <a:xfrm>
          <a:off x="0" y="0"/>
          <a:ext cx="0" cy="0"/>
          <a:chOff x="0" y="0"/>
          <a:chExt cx="0" cy="0"/>
        </a:xfrm>
      </p:grpSpPr>
      <p:sp>
        <p:nvSpPr>
          <p:cNvPr id="191" name="Google Shape;191;p8:notes">
            <a:extLst>
              <a:ext uri="{FF2B5EF4-FFF2-40B4-BE49-F238E27FC236}">
                <a16:creationId xmlns:a16="http://schemas.microsoft.com/office/drawing/2014/main" id="{7304C331-6B63-0123-72DB-93DFBE7F39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Génesis 27:1-29 (Reina Valera Contemporánea)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27 Un día, cuando Isaac ya era anciano y ciego, llamó a Esaú, su hijo mayor, y le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«¡Hijo mío!»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Y Esaú respondió: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«¡Aquí estoy!»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 Isaac le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«Mira, ya soy viejo, y puedo morir en cualquier momento. 3 Así que toma tus armas, es decir, tu aljaba y tu arco, y ve al campo y caza algo para mí; 4 hazme luego un guisado, como a mí me gusta, y tráemelo para que lo coma. </a:t>
            </a:r>
          </a:p>
          <a:p>
            <a:pPr marL="0" marR="0" indent="0">
              <a:spcBef>
                <a:spcPts val="0"/>
              </a:spcBef>
              <a:spcAft>
                <a:spcPts val="0"/>
              </a:spcAft>
              <a:buFontTx/>
              <a:buNone/>
            </a:pP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Así, yo te bendeciré antes de que muera.»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5 Mientras Isaac hablaba con su hijo Esaú, Rebeca escuchaba. Y Esaú se fue al campo para cazar algo y traerlo.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2" name="Google Shape;192;p8:notes">
            <a:extLst>
              <a:ext uri="{FF2B5EF4-FFF2-40B4-BE49-F238E27FC236}">
                <a16:creationId xmlns:a16="http://schemas.microsoft.com/office/drawing/2014/main" id="{5CFAC7D2-AC98-2CF7-4C48-A40B2219B3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8433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0C031868-A5E3-33B3-63E1-27D26B1625B0}"/>
            </a:ext>
          </a:extLst>
        </p:cNvPr>
        <p:cNvGrpSpPr/>
        <p:nvPr/>
      </p:nvGrpSpPr>
      <p:grpSpPr>
        <a:xfrm>
          <a:off x="0" y="0"/>
          <a:ext cx="0" cy="0"/>
          <a:chOff x="0" y="0"/>
          <a:chExt cx="0" cy="0"/>
        </a:xfrm>
      </p:grpSpPr>
      <p:sp>
        <p:nvSpPr>
          <p:cNvPr id="191" name="Google Shape;191;p8:notes">
            <a:extLst>
              <a:ext uri="{FF2B5EF4-FFF2-40B4-BE49-F238E27FC236}">
                <a16:creationId xmlns:a16="http://schemas.microsoft.com/office/drawing/2014/main" id="{A3E2A291-F2A4-4A22-AE11-CF6C4BCF0C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6 Entonces Rebeca fue a hablar con su hijo Jacob, y le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«Acabo de oír a tu padre hablar con tu hermano Esaú. Le dijo: 7 “Caza algo, y tráemelo; hazme un guisado, para que yo lo coma y ante el Señor te bendiga antes de que muera.” </a:t>
            </a:r>
          </a:p>
          <a:p>
            <a:pPr marL="0" marR="0" indent="0">
              <a:spcBef>
                <a:spcPts val="0"/>
              </a:spcBef>
              <a:spcAft>
                <a:spcPts val="0"/>
              </a:spcAft>
              <a:buFontTx/>
              <a:buNone/>
            </a:pP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8 Así que, hijo mío, escúchame y haz lo que voy a ordenarte: 9 Ve al ganado ahora mismo, y de entre las cabras tráeme de allí dos buenos cabritos. Con ellos haré para tu padre un guiso, como a él le gusta. 10 Luego tú se lo llevarás a tu padre, para que él coma y te bendiga antes de que muera.»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11 Pero Jacob le dijo a su madre: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«Si te fijas, mi hermano Esaú es muy velludo, pero yo soy lampiño. 12 Puede ser que mi padre me palpe; entonces creerá que me estoy burlando de él, y en vez de bendición recibiré maldición.»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13 Y su madre le respondió: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«Hijo mío, ¡que caiga sobre mí tu maldición! Tú, hazme caso y ve a traerme los cabritos.»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14 Jacob fue por los cabritos, y se los llevó a su madre; y ella hizo un guisado, como le gustaba a Isaac. </a:t>
            </a: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15 Luego, tomó Rebeca la ropa de Esaú, su hijo mayor, la mejor ropa que ella tenía en casa, y con ella vistió a Jacob, su hijo menor; 16 además, con la piel de los cabritos le cubrió las manos y la parte del cuello donde no tenía vello, 17 y puso en las manos de Jacob, su hijo, el guisado y el pan que ella había preparado.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2" name="Google Shape;192;p8:notes">
            <a:extLst>
              <a:ext uri="{FF2B5EF4-FFF2-40B4-BE49-F238E27FC236}">
                <a16:creationId xmlns:a16="http://schemas.microsoft.com/office/drawing/2014/main" id="{6047D0DC-7A6A-FF15-42AD-535BCF3D4B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8309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A240762E-1DDB-A165-6615-2B08EEBFE8E8}"/>
            </a:ext>
          </a:extLst>
        </p:cNvPr>
        <p:cNvGrpSpPr/>
        <p:nvPr/>
      </p:nvGrpSpPr>
      <p:grpSpPr>
        <a:xfrm>
          <a:off x="0" y="0"/>
          <a:ext cx="0" cy="0"/>
          <a:chOff x="0" y="0"/>
          <a:chExt cx="0" cy="0"/>
        </a:xfrm>
      </p:grpSpPr>
      <p:sp>
        <p:nvSpPr>
          <p:cNvPr id="191" name="Google Shape;191;p8:notes">
            <a:extLst>
              <a:ext uri="{FF2B5EF4-FFF2-40B4-BE49-F238E27FC236}">
                <a16:creationId xmlns:a16="http://schemas.microsoft.com/office/drawing/2014/main" id="{7ECBCC05-36FB-E9AD-D5C5-B5666407BF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18 Entonces Jacob fue a ver a su padre, y le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«¡Padre mío!»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Isaac respondió: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«Aquí estoy. ¿Quién eres tú, hijo mío?»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19 Jacob le dijo a su padre: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«Soy Esaú, tu hijo primogénito. Ya hice lo que me pediste. Así que ven y siéntate a comer de lo que he cazado, para que me bendigas.»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20 Isaac le dijo a su hijo: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«¿Cómo fue que tan pronto hallaste algo que cazar, hijo mío?»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Y él respondió: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«Es porque el Señor, tu Dios, me permitió encontrarlo.»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21 Isaac le dijo a Jacob: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«Acércate, hijo mío, que voy a palparte para saber si eres mi hijo Esaú, o 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22 Jacob se acercó a Isaac, su padre, y éste lo palpó y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«La voz es la de Jacob, pero las manos son las de Esaú.»</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23 Y no lo reconoció, pues tenía las manos velludas como las de Esaú, así que lo bendijo, 24 aunque le preguntó: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«¿Eres tú mi hijo Esaú?»</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Y Jacob respondió: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«Sí, yo soy.»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25 Dijo también Isaac: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«Acércame lo que cazaste, hijo mío, para que yo coma y luego te bendiga.»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Y Jacob le acercó el guiso, y además le llevó vino, e Isaac comió y bebió. 26 Entonces Isaac le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«Ahora, hijo mío, acércate y dame un beso.»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27 Jacob se acercó y lo besó. Cuando Isaac percibió el olor de su ropa, lo bendijo así:</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«¡Fíjense en el aroma de mi hijo!</a:t>
            </a:r>
            <a:br>
              <a:rPr lang="es-ES" sz="1800" b="1" dirty="0">
                <a:effectLst/>
                <a:latin typeface="Calibri" panose="020F0502020204030204" pitchFamily="34" charset="0"/>
                <a:ea typeface="Calibri" panose="020F0502020204030204" pitchFamily="34" charset="0"/>
                <a:cs typeface="Times New Roman" panose="02020603050405020304" pitchFamily="18" charset="0"/>
              </a:rPr>
            </a:br>
            <a:r>
              <a:rPr lang="es-ES" sz="1800" b="1" dirty="0">
                <a:effectLst/>
                <a:latin typeface="Calibri" panose="020F0502020204030204" pitchFamily="34" charset="0"/>
                <a:ea typeface="Calibri" panose="020F0502020204030204" pitchFamily="34" charset="0"/>
                <a:cs typeface="Times New Roman" panose="02020603050405020304" pitchFamily="18" charset="0"/>
              </a:rPr>
              <a:t>¡Es como el aroma del campo que el Señor ha bendecido!</a:t>
            </a:r>
            <a:br>
              <a:rPr lang="es-ES" sz="1800" b="1" dirty="0">
                <a:effectLst/>
                <a:latin typeface="Calibri" panose="020F0502020204030204" pitchFamily="34" charset="0"/>
                <a:ea typeface="Calibri" panose="020F0502020204030204" pitchFamily="34" charset="0"/>
                <a:cs typeface="Times New Roman" panose="02020603050405020304" pitchFamily="18" charset="0"/>
              </a:rPr>
            </a:br>
            <a:r>
              <a:rPr lang="es-ES" sz="1800" b="1" dirty="0">
                <a:effectLst/>
                <a:latin typeface="Calibri" panose="020F0502020204030204" pitchFamily="34" charset="0"/>
                <a:ea typeface="Calibri" panose="020F0502020204030204" pitchFamily="34" charset="0"/>
                <a:cs typeface="Times New Roman" panose="02020603050405020304" pitchFamily="18" charset="0"/>
              </a:rPr>
              <a:t>28 ¡Que Dios te dé del rocío del cielo</a:t>
            </a:r>
            <a:br>
              <a:rPr lang="es-ES" sz="1800" b="1" dirty="0">
                <a:effectLst/>
                <a:latin typeface="Calibri" panose="020F0502020204030204" pitchFamily="34" charset="0"/>
                <a:ea typeface="Calibri" panose="020F0502020204030204" pitchFamily="34" charset="0"/>
                <a:cs typeface="Times New Roman" panose="02020603050405020304" pitchFamily="18" charset="0"/>
              </a:rPr>
            </a:br>
            <a:r>
              <a:rPr lang="es-ES" sz="1800" b="1" dirty="0">
                <a:effectLst/>
                <a:latin typeface="Calibri" panose="020F0502020204030204" pitchFamily="34" charset="0"/>
                <a:ea typeface="Calibri" panose="020F0502020204030204" pitchFamily="34" charset="0"/>
                <a:cs typeface="Times New Roman" panose="02020603050405020304" pitchFamily="18" charset="0"/>
              </a:rPr>
              <a:t>y de las grosuras de la tierra!</a:t>
            </a:r>
            <a:br>
              <a:rPr lang="es-ES" sz="1800" b="1" dirty="0">
                <a:effectLst/>
                <a:latin typeface="Calibri" panose="020F0502020204030204" pitchFamily="34" charset="0"/>
                <a:ea typeface="Calibri" panose="020F0502020204030204" pitchFamily="34" charset="0"/>
                <a:cs typeface="Times New Roman" panose="02020603050405020304" pitchFamily="18" charset="0"/>
              </a:rPr>
            </a:br>
            <a:r>
              <a:rPr lang="es-ES" sz="1800" b="1" dirty="0">
                <a:effectLst/>
                <a:latin typeface="Calibri" panose="020F0502020204030204" pitchFamily="34" charset="0"/>
                <a:ea typeface="Calibri" panose="020F0502020204030204" pitchFamily="34" charset="0"/>
                <a:cs typeface="Times New Roman" panose="02020603050405020304" pitchFamily="18" charset="0"/>
              </a:rPr>
              <a:t>¡Que te dé abundante trigo y vino!</a:t>
            </a:r>
            <a:br>
              <a:rPr lang="es-ES" sz="1800" b="1" dirty="0">
                <a:effectLst/>
                <a:latin typeface="Calibri" panose="020F0502020204030204" pitchFamily="34" charset="0"/>
                <a:ea typeface="Calibri" panose="020F0502020204030204" pitchFamily="34" charset="0"/>
                <a:cs typeface="Times New Roman" panose="02020603050405020304" pitchFamily="18" charset="0"/>
              </a:rPr>
            </a:br>
            <a:r>
              <a:rPr lang="es-ES" sz="1800" b="1" dirty="0">
                <a:effectLst/>
                <a:latin typeface="Calibri" panose="020F0502020204030204" pitchFamily="34" charset="0"/>
                <a:ea typeface="Calibri" panose="020F0502020204030204" pitchFamily="34" charset="0"/>
                <a:cs typeface="Times New Roman" panose="02020603050405020304" pitchFamily="18" charset="0"/>
              </a:rPr>
              <a:t>29 ¡Que te sirvan los pueblos!</a:t>
            </a:r>
            <a:br>
              <a:rPr lang="es-ES" sz="1800" b="1" dirty="0">
                <a:effectLst/>
                <a:latin typeface="Calibri" panose="020F0502020204030204" pitchFamily="34" charset="0"/>
                <a:ea typeface="Calibri" panose="020F0502020204030204" pitchFamily="34" charset="0"/>
                <a:cs typeface="Times New Roman" panose="02020603050405020304" pitchFamily="18" charset="0"/>
              </a:rPr>
            </a:br>
            <a:r>
              <a:rPr lang="es-ES" sz="1800" b="1" dirty="0">
                <a:effectLst/>
                <a:latin typeface="Calibri" panose="020F0502020204030204" pitchFamily="34" charset="0"/>
                <a:ea typeface="Calibri" panose="020F0502020204030204" pitchFamily="34" charset="0"/>
                <a:cs typeface="Times New Roman" panose="02020603050405020304" pitchFamily="18" charset="0"/>
              </a:rPr>
              <a:t>¡Que las naciones se inclinen ante ti!</a:t>
            </a:r>
            <a:br>
              <a:rPr lang="es-ES" sz="1800" b="1" dirty="0">
                <a:effectLst/>
                <a:latin typeface="Calibri" panose="020F0502020204030204" pitchFamily="34" charset="0"/>
                <a:ea typeface="Calibri" panose="020F0502020204030204" pitchFamily="34" charset="0"/>
                <a:cs typeface="Times New Roman" panose="02020603050405020304" pitchFamily="18" charset="0"/>
              </a:rPr>
            </a:br>
            <a:r>
              <a:rPr lang="es-ES" sz="1800" b="1" dirty="0">
                <a:effectLst/>
                <a:latin typeface="Calibri" panose="020F0502020204030204" pitchFamily="34" charset="0"/>
                <a:ea typeface="Calibri" panose="020F0502020204030204" pitchFamily="34" charset="0"/>
                <a:cs typeface="Times New Roman" panose="02020603050405020304" pitchFamily="18" charset="0"/>
              </a:rPr>
              <a:t>¡Conviértete en señor de tus hermanos,</a:t>
            </a:r>
            <a:br>
              <a:rPr lang="es-ES" sz="1800" b="1" dirty="0">
                <a:effectLst/>
                <a:latin typeface="Calibri" panose="020F0502020204030204" pitchFamily="34" charset="0"/>
                <a:ea typeface="Calibri" panose="020F0502020204030204" pitchFamily="34" charset="0"/>
                <a:cs typeface="Times New Roman" panose="02020603050405020304" pitchFamily="18" charset="0"/>
              </a:rPr>
            </a:br>
            <a:r>
              <a:rPr lang="es-ES" sz="1800" b="1" dirty="0">
                <a:effectLst/>
                <a:latin typeface="Calibri" panose="020F0502020204030204" pitchFamily="34" charset="0"/>
                <a:ea typeface="Calibri" panose="020F0502020204030204" pitchFamily="34" charset="0"/>
                <a:cs typeface="Times New Roman" panose="02020603050405020304" pitchFamily="18" charset="0"/>
              </a:rPr>
              <a:t>y que ante ti se inclinen los hijos de tu madre!</a:t>
            </a:r>
            <a:br>
              <a:rPr lang="es-ES" sz="1800" b="1" dirty="0">
                <a:effectLst/>
                <a:latin typeface="Calibri" panose="020F0502020204030204" pitchFamily="34" charset="0"/>
                <a:ea typeface="Calibri" panose="020F0502020204030204" pitchFamily="34" charset="0"/>
                <a:cs typeface="Times New Roman" panose="02020603050405020304" pitchFamily="18" charset="0"/>
              </a:rPr>
            </a:br>
            <a:r>
              <a:rPr lang="es-ES" sz="1800" b="1" dirty="0">
                <a:effectLst/>
                <a:latin typeface="Calibri" panose="020F0502020204030204" pitchFamily="34" charset="0"/>
                <a:ea typeface="Calibri" panose="020F0502020204030204" pitchFamily="34" charset="0"/>
                <a:cs typeface="Times New Roman" panose="02020603050405020304" pitchFamily="18" charset="0"/>
              </a:rPr>
              <a:t>¡Malditos sean los que te maldigan,</a:t>
            </a:r>
            <a:br>
              <a:rPr lang="es-ES" sz="1800" b="1" dirty="0">
                <a:effectLst/>
                <a:latin typeface="Calibri" panose="020F0502020204030204" pitchFamily="34" charset="0"/>
                <a:ea typeface="Calibri" panose="020F0502020204030204" pitchFamily="34" charset="0"/>
                <a:cs typeface="Times New Roman" panose="02020603050405020304" pitchFamily="18" charset="0"/>
              </a:rPr>
            </a:br>
            <a:r>
              <a:rPr lang="es-ES" sz="1800" b="1" dirty="0">
                <a:effectLst/>
                <a:latin typeface="Calibri" panose="020F0502020204030204" pitchFamily="34" charset="0"/>
                <a:ea typeface="Calibri" panose="020F0502020204030204" pitchFamily="34" charset="0"/>
                <a:cs typeface="Times New Roman" panose="02020603050405020304" pitchFamily="18" charset="0"/>
              </a:rPr>
              <a:t>y benditos sean los que te bendigan!»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2" name="Google Shape;192;p8:notes">
            <a:extLst>
              <a:ext uri="{FF2B5EF4-FFF2-40B4-BE49-F238E27FC236}">
                <a16:creationId xmlns:a16="http://schemas.microsoft.com/office/drawing/2014/main" id="{9E58BF39-348A-92B4-4EE1-AF371A5108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1187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1. </a:t>
            </a:r>
            <a:r>
              <a:rPr lang="es-ES" sz="1800" b="1" dirty="0">
                <a:solidFill>
                  <a:srgbClr val="000000"/>
                </a:solidFill>
                <a:effectLst/>
                <a:latin typeface="Calibri" panose="020F0502020204030204" pitchFamily="34" charset="0"/>
                <a:ea typeface="Times New Roman" panose="02020603050405020304" pitchFamily="18" charset="0"/>
              </a:rPr>
              <a:t>¿Quiénes son los personajes de esta historia?</a:t>
            </a: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Isaac: ya es anciano y ciego (v.1)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Esaú: hijo mayor de Isaac (v.1)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Rebeca: Una de las esposas de Isaac (v.5)</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Jacob: hijo de Isaac, gemelo de Esaú, menor</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263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1121-962D-00D5-6BCC-19C061240DC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19C382B-7208-6604-D61D-08A337964D8F}"/>
              </a:ext>
            </a:extLst>
          </p:cNvPr>
          <p:cNvSpPr>
            <a:spLocks noGrp="1"/>
          </p:cNvSpPr>
          <p:nvPr>
            <p:ph type="subTitle" idx="1"/>
          </p:nvPr>
        </p:nvSpPr>
        <p:spPr/>
        <p:txBody>
          <a:bodyPr/>
          <a:lstStyle/>
          <a:p>
            <a:endParaRPr lang="en-US"/>
          </a:p>
        </p:txBody>
      </p:sp>
      <p:pic>
        <p:nvPicPr>
          <p:cNvPr id="4" name="Picture 3" descr="A book open with a tree in the background&#10;&#10;Description automatically generated with low confidence">
            <a:extLst>
              <a:ext uri="{FF2B5EF4-FFF2-40B4-BE49-F238E27FC236}">
                <a16:creationId xmlns:a16="http://schemas.microsoft.com/office/drawing/2014/main" id="{256370AC-3522-3CC9-530A-192346A067B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82056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5445" y="365957"/>
            <a:ext cx="89470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27:1-29)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2677616"/>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de esta historia? </a:t>
            </a:r>
          </a:p>
          <a:p>
            <a:pPr>
              <a:spcBef>
                <a:spcPts val="600"/>
              </a:spcBef>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792965" y="181201"/>
            <a:ext cx="1399035" cy="1170434"/>
          </a:xfrm>
          <a:prstGeom prst="rect">
            <a:avLst/>
          </a:prstGeom>
          <a:noFill/>
          <a:ln>
            <a:noFill/>
          </a:ln>
        </p:spPr>
      </p:pic>
    </p:spTree>
    <p:extLst>
      <p:ext uri="{BB962C8B-B14F-4D97-AF65-F5344CB8AC3E}">
        <p14:creationId xmlns:p14="http://schemas.microsoft.com/office/powerpoint/2010/main" val="3683882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5445" y="494744"/>
            <a:ext cx="8918454"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27:1-29)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976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5445" y="494744"/>
            <a:ext cx="89470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27:1-29)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792965" y="301126"/>
            <a:ext cx="1399035" cy="1170434"/>
          </a:xfrm>
          <a:prstGeom prst="rect">
            <a:avLst/>
          </a:prstGeom>
          <a:noFill/>
          <a:ln>
            <a:noFill/>
          </a:ln>
        </p:spPr>
      </p:pic>
    </p:spTree>
    <p:extLst>
      <p:ext uri="{BB962C8B-B14F-4D97-AF65-F5344CB8AC3E}">
        <p14:creationId xmlns:p14="http://schemas.microsoft.com/office/powerpoint/2010/main" val="824164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9825" y="474680"/>
            <a:ext cx="877557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27:1-29)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392414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5445" y="402826"/>
            <a:ext cx="888987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27:1-29)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Cuál</a:t>
            </a:r>
            <a:r>
              <a:rPr lang="en-US" sz="3600" dirty="0">
                <a:solidFill>
                  <a:schemeClr val="dk1"/>
                </a:solidFill>
                <a:latin typeface="Lato"/>
                <a:ea typeface="Lato"/>
                <a:cs typeface="Lato"/>
                <a:sym typeface="Lato"/>
              </a:rPr>
              <a:t> es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problema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¿Se </a:t>
            </a:r>
            <a:r>
              <a:rPr lang="en-US" sz="3600" b="1" dirty="0" err="1">
                <a:solidFill>
                  <a:schemeClr val="dk1"/>
                </a:solidFill>
                <a:latin typeface="Lato"/>
                <a:ea typeface="Lato"/>
                <a:cs typeface="Lato"/>
                <a:sym typeface="Lato"/>
              </a:rPr>
              <a:t>resuelve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840495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2ac1ba269cb_0_35"/>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a:ea typeface="Lato"/>
                <a:cs typeface="Lato"/>
                <a:sym typeface="Lato"/>
              </a:rPr>
              <a:t>Consolidar</a:t>
            </a:r>
            <a:endParaRPr sz="6000">
              <a:solidFill>
                <a:srgbClr val="009444"/>
              </a:solidFill>
              <a:latin typeface="Lato"/>
              <a:ea typeface="Lato"/>
              <a:cs typeface="Lato"/>
              <a:sym typeface="Lato"/>
            </a:endParaRPr>
          </a:p>
        </p:txBody>
      </p:sp>
      <p:cxnSp>
        <p:nvCxnSpPr>
          <p:cNvPr id="376" name="Google Shape;376;g2ac1ba269cb_0_35"/>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77" name="Google Shape;377;g2ac1ba269cb_0_35"/>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dirty="0" err="1">
                <a:solidFill>
                  <a:schemeClr val="dk1"/>
                </a:solidFill>
                <a:latin typeface="Lato"/>
                <a:ea typeface="Lato"/>
                <a:cs typeface="Lato"/>
                <a:sym typeface="Lato"/>
              </a:rPr>
              <a:t>Génesis</a:t>
            </a:r>
            <a:r>
              <a:rPr lang="en-US" sz="3888" dirty="0">
                <a:solidFill>
                  <a:schemeClr val="dk1"/>
                </a:solidFill>
                <a:latin typeface="Lato"/>
                <a:ea typeface="Lato"/>
                <a:cs typeface="Lato"/>
                <a:sym typeface="Lato"/>
              </a:rPr>
              <a:t> 27:1-29</a:t>
            </a:r>
            <a:endParaRPr sz="4800" dirty="0">
              <a:solidFill>
                <a:schemeClr val="dk1"/>
              </a:solidFill>
              <a:latin typeface="Lato"/>
              <a:ea typeface="Lato"/>
              <a:cs typeface="Lato"/>
              <a:sym typeface="Lato"/>
            </a:endParaRPr>
          </a:p>
        </p:txBody>
      </p:sp>
      <p:sp>
        <p:nvSpPr>
          <p:cNvPr id="379" name="Google Shape;379;g2ac1ba269cb_0_35"/>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0" name="Google Shape;380;g2ac1ba269cb_0_3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81" name="Google Shape;381;g2ac1ba269cb_0_35"/>
          <p:cNvPicPr preferRelativeResize="0"/>
          <p:nvPr/>
        </p:nvPicPr>
        <p:blipFill rotWithShape="1">
          <a:blip r:embed="rId4">
            <a:alphaModFix/>
          </a:blip>
          <a:srcRect l="4044" r="4044"/>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382" name="Google Shape;382;g2ac1ba269cb_0_35"/>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098851"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27:1-29)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punto principal de </a:t>
            </a:r>
          </a:p>
          <a:p>
            <a:pPr marL="0" marR="0" lvl="0" indent="0" algn="l" rtl="0">
              <a:spcBef>
                <a:spcPts val="0"/>
              </a:spcBef>
              <a:spcAft>
                <a:spcPts val="0"/>
              </a:spcAft>
              <a:buNone/>
            </a:pPr>
            <a:r>
              <a:rPr lang="en-US" sz="3600" b="1" dirty="0">
                <a:solidFill>
                  <a:schemeClr val="dk1"/>
                </a:solidFill>
                <a:latin typeface="Lato"/>
                <a:ea typeface="Lato"/>
                <a:cs typeface="Lato"/>
                <a:sym typeface="Lato"/>
              </a:rPr>
              <a:t>     la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098851"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27:1-29)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2.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pecado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endParaRPr lang="en-US" sz="3600" b="1" dirty="0">
              <a:solidFill>
                <a:schemeClr val="dk1"/>
              </a:solidFill>
              <a:latin typeface="Lato"/>
              <a:ea typeface="Lato"/>
              <a:cs typeface="Lato"/>
              <a:sym typeface="Lato"/>
            </a:endParaRPr>
          </a:p>
          <a:p>
            <a:r>
              <a:rPr lang="en-US" sz="3600" b="1" dirty="0">
                <a:solidFill>
                  <a:schemeClr val="dk1"/>
                </a:solidFill>
                <a:latin typeface="Lato"/>
                <a:ea typeface="Lato"/>
                <a:cs typeface="Lato"/>
                <a:sym typeface="Lato"/>
              </a:rPr>
              <a:t>     y </a:t>
            </a:r>
            <a:r>
              <a:rPr lang="en-US" sz="3600" b="1" dirty="0" err="1">
                <a:solidFill>
                  <a:schemeClr val="dk1"/>
                </a:solidFill>
                <a:latin typeface="Lato"/>
                <a:ea typeface="Lato"/>
                <a:cs typeface="Lato"/>
                <a:sym typeface="Lato"/>
              </a:rPr>
              <a:t>confieso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mi </a:t>
            </a:r>
            <a:r>
              <a:rPr lang="en-US" sz="3600" b="1" dirty="0" err="1">
                <a:solidFill>
                  <a:schemeClr val="dk1"/>
                </a:solidFill>
                <a:latin typeface="Lato"/>
                <a:ea typeface="Lato"/>
                <a:cs typeface="Lato"/>
                <a:sym typeface="Lato"/>
              </a:rPr>
              <a:t>vida</a:t>
            </a:r>
            <a:r>
              <a:rPr lang="en-US" sz="3600" b="1" dirty="0">
                <a:solidFill>
                  <a:schemeClr val="dk1"/>
                </a:solidFill>
                <a:latin typeface="Lato"/>
                <a:ea typeface="Lato"/>
                <a:cs typeface="Lato"/>
                <a:sym typeface="Lato"/>
              </a:rPr>
              <a:t>?</a:t>
            </a:r>
          </a:p>
          <a:p>
            <a:pPr marL="0" marR="0" lvl="0" indent="0" algn="l" rtl="0">
              <a:spcBef>
                <a:spcPts val="0"/>
              </a:spcBef>
              <a:spcAft>
                <a:spcPts val="0"/>
              </a:spcAft>
              <a:buNone/>
            </a:pP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a:extLst>
              <a:ext uri="{FF2B5EF4-FFF2-40B4-BE49-F238E27FC236}">
                <a16:creationId xmlns:a16="http://schemas.microsoft.com/office/drawing/2014/main" id="{A668FA56-6068-D0CC-9D0E-FF17BBD8915A}"/>
              </a:ext>
            </a:extLst>
          </p:cNvPr>
          <p:cNvPicPr preferRelativeResize="0"/>
          <p:nvPr/>
        </p:nvPicPr>
        <p:blipFill rotWithShape="1">
          <a:blip r:embed="rId4">
            <a:alphaModFix/>
          </a:blip>
          <a:srcRect/>
          <a:stretch/>
        </p:blipFill>
        <p:spPr>
          <a:xfrm>
            <a:off x="9544029" y="4720171"/>
            <a:ext cx="1490713" cy="1262317"/>
          </a:xfrm>
          <a:prstGeom prst="rect">
            <a:avLst/>
          </a:prstGeom>
          <a:noFill/>
          <a:ln>
            <a:noFill/>
          </a:ln>
        </p:spPr>
      </p:pic>
    </p:spTree>
    <p:extLst>
      <p:ext uri="{BB962C8B-B14F-4D97-AF65-F5344CB8AC3E}">
        <p14:creationId xmlns:p14="http://schemas.microsoft.com/office/powerpoint/2010/main" val="379894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322659"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27:1-29)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3.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versos y palabras de</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amor de Dios</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hacia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a:extLst>
              <a:ext uri="{FF2B5EF4-FFF2-40B4-BE49-F238E27FC236}">
                <a16:creationId xmlns:a16="http://schemas.microsoft.com/office/drawing/2014/main" id="{7B9C62A8-3FE6-9F21-74AB-CEBF8E61C74B}"/>
              </a:ext>
            </a:extLst>
          </p:cNvPr>
          <p:cNvPicPr preferRelativeResize="0"/>
          <p:nvPr/>
        </p:nvPicPr>
        <p:blipFill rotWithShape="1">
          <a:blip r:embed="rId4">
            <a:alphaModFix/>
          </a:blip>
          <a:srcRect/>
          <a:stretch/>
        </p:blipFill>
        <p:spPr>
          <a:xfrm>
            <a:off x="9617030" y="4683093"/>
            <a:ext cx="1016456" cy="1031081"/>
          </a:xfrm>
          <a:prstGeom prst="rect">
            <a:avLst/>
          </a:prstGeom>
          <a:noFill/>
          <a:ln>
            <a:noFill/>
          </a:ln>
        </p:spPr>
      </p:pic>
    </p:spTree>
    <p:extLst>
      <p:ext uri="{BB962C8B-B14F-4D97-AF65-F5344CB8AC3E}">
        <p14:creationId xmlns:p14="http://schemas.microsoft.com/office/powerpoint/2010/main" val="1946676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865459"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27:1-29)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4.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pediré</a:t>
            </a:r>
            <a:r>
              <a:rPr lang="en-US" sz="3600" b="1" dirty="0">
                <a:solidFill>
                  <a:schemeClr val="dk1"/>
                </a:solidFill>
                <a:latin typeface="Lato"/>
                <a:ea typeface="Lato"/>
                <a:cs typeface="Lato"/>
                <a:sym typeface="Lato"/>
              </a:rPr>
              <a:t> que Dios </a:t>
            </a:r>
            <a:r>
              <a:rPr lang="en-US" sz="3600" b="1" dirty="0" err="1">
                <a:solidFill>
                  <a:schemeClr val="dk1"/>
                </a:solidFill>
                <a:latin typeface="Lato"/>
                <a:ea typeface="Lato"/>
                <a:cs typeface="Lato"/>
                <a:sym typeface="Lato"/>
              </a:rPr>
              <a:t>obre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 para </a:t>
            </a:r>
            <a:r>
              <a:rPr lang="en-US" sz="3600" b="1" dirty="0" err="1">
                <a:solidFill>
                  <a:schemeClr val="dk1"/>
                </a:solidFill>
                <a:latin typeface="Lato"/>
                <a:ea typeface="Lato"/>
                <a:cs typeface="Lato"/>
                <a:sym typeface="Lato"/>
              </a:rPr>
              <a:t>poner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práctica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su</a:t>
            </a:r>
            <a:r>
              <a:rPr lang="en-US" sz="3600" b="1" dirty="0">
                <a:solidFill>
                  <a:schemeClr val="dk1"/>
                </a:solidFill>
                <a:latin typeface="Lato"/>
                <a:ea typeface="Lato"/>
                <a:cs typeface="Lato"/>
                <a:sym typeface="Lato"/>
              </a:rPr>
              <a:t> Palabra?</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5681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602241" y="819595"/>
            <a:ext cx="7152445"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cxnSp>
        <p:nvCxnSpPr>
          <p:cNvPr id="121" name="Google Shape;121;p4"/>
          <p:cNvCxnSpPr/>
          <p:nvPr/>
        </p:nvCxnSpPr>
        <p:spPr>
          <a:xfrm>
            <a:off x="3602241" y="207438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4" name="Google Shape;124;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lt1"/>
                  </a:solidFill>
                  <a:latin typeface="Lato"/>
                  <a:ea typeface="Lato"/>
                  <a:cs typeface="Lato"/>
                  <a:sym typeface="Lato"/>
                </a:rPr>
                <a:t>Usar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con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27:1-29</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b="0" i="0" u="none" strike="noStrike" cap="none" dirty="0" err="1">
                  <a:solidFill>
                    <a:schemeClr val="tx1"/>
                  </a:solidFill>
                  <a:latin typeface="Lato"/>
                  <a:ea typeface="Lato"/>
                  <a:cs typeface="Lato"/>
                  <a:sym typeface="Lato"/>
                </a:rPr>
                <a:t>Anali</a:t>
              </a:r>
              <a:r>
                <a:rPr lang="en-US" sz="2800" dirty="0" err="1">
                  <a:solidFill>
                    <a:schemeClr val="tx1"/>
                  </a:solidFill>
                  <a:latin typeface="Lato"/>
                  <a:ea typeface="Lato"/>
                  <a:cs typeface="Lato"/>
                  <a:sym typeface="Lato"/>
                </a:rPr>
                <a:t>zar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punto principal de las </a:t>
              </a:r>
              <a:r>
                <a:rPr lang="en-US" sz="2800" dirty="0" err="1">
                  <a:solidFill>
                    <a:schemeClr val="tx1"/>
                  </a:solidFill>
                  <a:latin typeface="Lato"/>
                  <a:ea typeface="Lato"/>
                  <a:cs typeface="Lato"/>
                  <a:sym typeface="Lato"/>
                </a:rPr>
                <a:t>historias</a:t>
              </a:r>
              <a:r>
                <a:rPr lang="en-US" sz="2800" dirty="0">
                  <a:solidFill>
                    <a:schemeClr val="tx1"/>
                  </a:solidFill>
                  <a:latin typeface="Lato"/>
                  <a:ea typeface="Lato"/>
                  <a:cs typeface="Lato"/>
                  <a:sym typeface="Lato"/>
                </a:rPr>
                <a:t> de </a:t>
              </a:r>
              <a:r>
                <a:rPr lang="en-US" sz="2800" dirty="0" err="1">
                  <a:solidFill>
                    <a:schemeClr val="tx1"/>
                  </a:solidFill>
                  <a:latin typeface="Lato"/>
                  <a:ea typeface="Lato"/>
                  <a:cs typeface="Lato"/>
                  <a:sym typeface="Lato"/>
                </a:rPr>
                <a:t>Génesis</a:t>
              </a:r>
              <a:endParaRPr sz="2800" b="0" i="0" u="none" strike="noStrike" cap="none"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los</a:t>
              </a:r>
              <a:r>
                <a:rPr lang="en-US" sz="2800" dirty="0">
                  <a:solidFill>
                    <a:schemeClr val="lt1"/>
                  </a:solidFill>
                  <a:latin typeface="Lato"/>
                  <a:ea typeface="Lato"/>
                  <a:cs typeface="Lato"/>
                  <a:sym typeface="Lato"/>
                </a:rPr>
                <a:t> dos  </a:t>
              </a:r>
              <a:r>
                <a:rPr lang="en-US" sz="2800" dirty="0" err="1">
                  <a:solidFill>
                    <a:schemeClr val="lt1"/>
                  </a:solidFill>
                  <a:latin typeface="Lato"/>
                  <a:ea typeface="Lato"/>
                  <a:cs typeface="Lato"/>
                  <a:sym typeface="Lato"/>
                </a:rPr>
                <a:t>propósitos</a:t>
              </a:r>
              <a:r>
                <a:rPr lang="en-US" sz="2800" dirty="0">
                  <a:solidFill>
                    <a:schemeClr val="lt1"/>
                  </a:solidFill>
                  <a:latin typeface="Lato"/>
                  <a:ea typeface="Lato"/>
                  <a:cs typeface="Lato"/>
                  <a:sym typeface="Lato"/>
                </a:rPr>
                <a:t> de Academia Cristo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594764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3C51-8BAC-90AC-EDB2-FE6AC31F0ED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383A959-0509-0A4B-461B-B1A5CD016229}"/>
              </a:ext>
            </a:extLst>
          </p:cNvPr>
          <p:cNvSpPr>
            <a:spLocks noGrp="1"/>
          </p:cNvSpPr>
          <p:nvPr>
            <p:ph type="subTitle" idx="1"/>
          </p:nvPr>
        </p:nvSpPr>
        <p:spPr/>
        <p:txBody>
          <a:bodyPr/>
          <a:lstStyle/>
          <a:p>
            <a:endParaRPr lang="en-US"/>
          </a:p>
        </p:txBody>
      </p:sp>
      <p:pic>
        <p:nvPicPr>
          <p:cNvPr id="5" name="Picture 4" descr="A book open with a tree in the background&#10;&#10;Description automatically generated with low confidence">
            <a:extLst>
              <a:ext uri="{FF2B5EF4-FFF2-40B4-BE49-F238E27FC236}">
                <a16:creationId xmlns:a16="http://schemas.microsoft.com/office/drawing/2014/main" id="{CDE3DF96-8849-170A-C448-F3BF1CC7A67A}"/>
              </a:ext>
            </a:extLst>
          </p:cNvPr>
          <p:cNvPicPr>
            <a:picLocks noChangeAspect="1"/>
          </p:cNvPicPr>
          <p:nvPr/>
        </p:nvPicPr>
        <p:blipFill rotWithShape="1">
          <a:blip r:embed="rId3"/>
          <a:srcRect l="-1" r="-229" b="19635"/>
          <a:stretch/>
        </p:blipFill>
        <p:spPr>
          <a:xfrm>
            <a:off x="0" y="685800"/>
            <a:ext cx="12164291" cy="5486400"/>
          </a:xfrm>
          <a:prstGeom prst="rect">
            <a:avLst/>
          </a:prstGeom>
        </p:spPr>
      </p:pic>
    </p:spTree>
    <p:extLst>
      <p:ext uri="{BB962C8B-B14F-4D97-AF65-F5344CB8AC3E}">
        <p14:creationId xmlns:p14="http://schemas.microsoft.com/office/powerpoint/2010/main" val="2105660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lt1"/>
                  </a:solidFill>
                  <a:latin typeface="Lato"/>
                  <a:ea typeface="Lato"/>
                  <a:cs typeface="Lato"/>
                  <a:sym typeface="Lato"/>
                </a:rPr>
                <a:t>Usar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con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27:1-29</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b="0" i="0" u="none" strike="noStrike" cap="none" dirty="0" err="1">
                  <a:solidFill>
                    <a:schemeClr val="lt1"/>
                  </a:solidFill>
                  <a:latin typeface="Lato"/>
                  <a:ea typeface="Lato"/>
                  <a:cs typeface="Lato"/>
                  <a:sym typeface="Lato"/>
                </a:rPr>
                <a:t>Analizar</a:t>
              </a:r>
              <a:r>
                <a:rPr lang="en-US" sz="2800" b="0" i="0" u="none" strike="noStrike" cap="none" dirty="0">
                  <a:solidFill>
                    <a:schemeClr val="lt1"/>
                  </a:solidFill>
                  <a:latin typeface="Lato"/>
                  <a:ea typeface="Lato"/>
                  <a:cs typeface="Lato"/>
                  <a:sym typeface="Lato"/>
                </a:rPr>
                <a:t> </a:t>
              </a:r>
              <a:r>
                <a:rPr lang="en-US" sz="2800" b="0" i="0" u="none" strike="noStrike" cap="none" dirty="0" err="1">
                  <a:solidFill>
                    <a:schemeClr val="lt1"/>
                  </a:solidFill>
                  <a:latin typeface="Lato"/>
                  <a:ea typeface="Lato"/>
                  <a:cs typeface="Lato"/>
                  <a:sym typeface="Lato"/>
                </a:rPr>
                <a:t>el</a:t>
              </a:r>
              <a:r>
                <a:rPr lang="en-US" sz="2800" b="0" i="0" u="none" strike="noStrike" cap="none" dirty="0">
                  <a:solidFill>
                    <a:schemeClr val="lt1"/>
                  </a:solidFill>
                  <a:latin typeface="Lato"/>
                  <a:ea typeface="Lato"/>
                  <a:cs typeface="Lato"/>
                  <a:sym typeface="Lato"/>
                </a:rPr>
                <a:t> punto principal de las </a:t>
              </a:r>
              <a:r>
                <a:rPr lang="en-US" sz="2800" b="0" i="0" u="none" strike="noStrike" cap="none" dirty="0" err="1">
                  <a:solidFill>
                    <a:schemeClr val="lt1"/>
                  </a:solidFill>
                  <a:latin typeface="Lato"/>
                  <a:ea typeface="Lato"/>
                  <a:cs typeface="Lato"/>
                  <a:sym typeface="Lato"/>
                </a:rPr>
                <a:t>his</a:t>
              </a:r>
              <a:r>
                <a:rPr lang="en-US" sz="2800" dirty="0" err="1">
                  <a:solidFill>
                    <a:schemeClr val="lt1"/>
                  </a:solidFill>
                  <a:latin typeface="Lato"/>
                  <a:ea typeface="Lato"/>
                  <a:cs typeface="Lato"/>
                  <a:sym typeface="Lato"/>
                </a:rPr>
                <a:t>torias</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Génesis</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Identificar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los</a:t>
              </a:r>
              <a:r>
                <a:rPr lang="en-US" sz="2800" dirty="0">
                  <a:solidFill>
                    <a:schemeClr val="tx1"/>
                  </a:solidFill>
                  <a:latin typeface="Lato"/>
                  <a:ea typeface="Lato"/>
                  <a:cs typeface="Lato"/>
                  <a:sym typeface="Lato"/>
                </a:rPr>
                <a:t> dos </a:t>
              </a:r>
              <a:r>
                <a:rPr lang="en-US" sz="2800" dirty="0" err="1">
                  <a:solidFill>
                    <a:schemeClr val="tx1"/>
                  </a:solidFill>
                  <a:latin typeface="Lato"/>
                  <a:ea typeface="Lato"/>
                  <a:cs typeface="Lato"/>
                  <a:sym typeface="Lato"/>
                </a:rPr>
                <a:t>propósitos</a:t>
              </a:r>
              <a:r>
                <a:rPr lang="en-US" sz="2800" dirty="0">
                  <a:solidFill>
                    <a:schemeClr val="tx1"/>
                  </a:solidFill>
                  <a:latin typeface="Lato"/>
                  <a:ea typeface="Lato"/>
                  <a:cs typeface="Lato"/>
                  <a:sym typeface="Lato"/>
                </a:rPr>
                <a:t> de Academia Cristo</a:t>
              </a:r>
              <a:endParaRPr sz="2800" dirty="0">
                <a:solidFill>
                  <a:schemeClr val="tx1"/>
                </a:solidFill>
                <a:latin typeface="Lato"/>
                <a:ea typeface="Lato"/>
                <a:cs typeface="Lato"/>
                <a:sym typeface="Lato"/>
              </a:endParaRPr>
            </a:p>
          </p:txBody>
        </p:sp>
      </p:grpSp>
    </p:spTree>
    <p:extLst>
      <p:ext uri="{BB962C8B-B14F-4D97-AF65-F5344CB8AC3E}">
        <p14:creationId xmlns:p14="http://schemas.microsoft.com/office/powerpoint/2010/main" val="1271652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 name="Picture 2">
            <a:extLst>
              <a:ext uri="{FF2B5EF4-FFF2-40B4-BE49-F238E27FC236}">
                <a16:creationId xmlns:a16="http://schemas.microsoft.com/office/drawing/2014/main" id="{6A990C6C-613F-F661-1139-816A49568454}"/>
              </a:ext>
            </a:extLst>
          </p:cNvPr>
          <p:cNvPicPr>
            <a:picLocks noChangeAspect="1"/>
          </p:cNvPicPr>
          <p:nvPr/>
        </p:nvPicPr>
        <p:blipFill>
          <a:blip r:embed="rId3">
            <a:extLst>
              <a:ext uri="{28A0092B-C50C-407E-A947-70E740481C1C}">
                <a14:useLocalDpi xmlns:a14="http://schemas.microsoft.com/office/drawing/2010/main" val="0"/>
              </a:ext>
            </a:extLst>
          </a:blip>
          <a:srcRect t="-397" b="54274"/>
          <a:stretch/>
        </p:blipFill>
        <p:spPr>
          <a:xfrm>
            <a:off x="1593556" y="2908738"/>
            <a:ext cx="10582723" cy="3949262"/>
          </a:xfrm>
          <a:prstGeom prst="rect">
            <a:avLst/>
          </a:prstGeom>
        </p:spPr>
      </p:pic>
      <p:sp>
        <p:nvSpPr>
          <p:cNvPr id="339" name="Google Shape;339;g2661923d557_0_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1" name="Google Shape;341;g2661923d557_0_33"/>
          <p:cNvSpPr txBox="1"/>
          <p:nvPr/>
        </p:nvSpPr>
        <p:spPr>
          <a:xfrm>
            <a:off x="2074190" y="1413301"/>
            <a:ext cx="9838349" cy="100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6500"/>
              <a:buFont typeface="Arial"/>
              <a:buNone/>
            </a:pPr>
            <a:r>
              <a:rPr lang="es" sz="6000" b="1" i="0" strike="noStrike" cap="none" spc="0" baseline="0" dirty="0">
                <a:solidFill>
                  <a:srgbClr val="603813"/>
                </a:solidFill>
                <a:effectLst/>
                <a:latin typeface="Lato"/>
                <a:ea typeface="Lato"/>
                <a:cs typeface="Lato"/>
              </a:rPr>
              <a:t>ACADEMIA CRISTO</a:t>
            </a:r>
            <a:endParaRPr sz="6000" b="1" i="0" u="none" strike="noStrike" cap="none" dirty="0">
              <a:solidFill>
                <a:srgbClr val="603813"/>
              </a:solidFill>
              <a:latin typeface="Lato"/>
              <a:ea typeface="Lato"/>
              <a:cs typeface="Lato"/>
              <a:sym typeface="Lato"/>
            </a:endParaRPr>
          </a:p>
        </p:txBody>
      </p:sp>
      <p:sp>
        <p:nvSpPr>
          <p:cNvPr id="344" name="Google Shape;344;g2661923d557_0_33"/>
          <p:cNvSpPr txBox="1"/>
          <p:nvPr/>
        </p:nvSpPr>
        <p:spPr>
          <a:xfrm>
            <a:off x="1914363" y="582301"/>
            <a:ext cx="6741900" cy="8229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4800"/>
              <a:buFont typeface="Arial"/>
              <a:buNone/>
            </a:pPr>
            <a:r>
              <a:rPr lang="es" sz="4800" b="0" i="0" strike="noStrike" cap="none" spc="0" baseline="0" dirty="0">
                <a:solidFill>
                  <a:srgbClr val="009444"/>
                </a:solidFill>
                <a:effectLst/>
                <a:latin typeface="Lato"/>
                <a:ea typeface="Lato"/>
                <a:cs typeface="Lato"/>
              </a:rPr>
              <a:t> El </a:t>
            </a:r>
            <a:r>
              <a:rPr lang="es" sz="4800" b="0" i="0" strike="noStrike" cap="none" spc="0" baseline="0" dirty="0">
                <a:solidFill>
                  <a:srgbClr val="00B050"/>
                </a:solidFill>
                <a:effectLst/>
                <a:latin typeface="Lato"/>
                <a:ea typeface="Lato"/>
                <a:cs typeface="Lato"/>
              </a:rPr>
              <a:t>propósito de</a:t>
            </a:r>
            <a:endParaRPr sz="4800" b="0" i="0" u="none" strike="noStrike" cap="none" dirty="0">
              <a:solidFill>
                <a:srgbClr val="00B050"/>
              </a:solidFill>
              <a:latin typeface="Lato"/>
              <a:ea typeface="Lato"/>
              <a:cs typeface="Lato"/>
              <a:sym typeface="Lato"/>
            </a:endParaRPr>
          </a:p>
        </p:txBody>
      </p:sp>
      <p:pic>
        <p:nvPicPr>
          <p:cNvPr id="345" name="Google Shape;345;g2661923d557_0_33" descr="A logo with a cross and a bird&#10;&#10;Description automatically generated"/>
          <p:cNvPicPr preferRelativeResize="0"/>
          <p:nvPr/>
        </p:nvPicPr>
        <p:blipFill>
          <a:blip r:embed="rId4">
            <a:alphaModFix/>
          </a:blip>
          <a:stretch>
            <a:fillRect/>
          </a:stretch>
        </p:blipFill>
        <p:spPr>
          <a:xfrm>
            <a:off x="9821913" y="637747"/>
            <a:ext cx="1964499" cy="1348711"/>
          </a:xfrm>
          <a:prstGeom prst="rect">
            <a:avLst/>
          </a:prstGeom>
          <a:noFill/>
          <a:ln>
            <a:noFill/>
          </a:ln>
        </p:spPr>
      </p:pic>
      <p:pic>
        <p:nvPicPr>
          <p:cNvPr id="7" name="Picture 6" descr="A black background with a black square&#10;&#10;Description automatically generated with medium confidence">
            <a:extLst>
              <a:ext uri="{FF2B5EF4-FFF2-40B4-BE49-F238E27FC236}">
                <a16:creationId xmlns:a16="http://schemas.microsoft.com/office/drawing/2014/main" id="{55111B77-5DC2-7046-B4F8-9399F22A7A7F}"/>
              </a:ext>
            </a:extLst>
          </p:cNvPr>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4543737" y="2576485"/>
            <a:ext cx="4753179" cy="2452715"/>
          </a:xfrm>
          <a:prstGeom prst="rect">
            <a:avLst/>
          </a:prstGeom>
        </p:spPr>
      </p:pic>
      <p:sp>
        <p:nvSpPr>
          <p:cNvPr id="2" name="Google Shape;156;g26ba99a7413_0_221">
            <a:extLst>
              <a:ext uri="{FF2B5EF4-FFF2-40B4-BE49-F238E27FC236}">
                <a16:creationId xmlns:a16="http://schemas.microsoft.com/office/drawing/2014/main" id="{ABD5B58D-7AC2-E07E-2794-BAD067C9936A}"/>
              </a:ext>
            </a:extLst>
          </p:cNvPr>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 name="Picture 2">
            <a:extLst>
              <a:ext uri="{FF2B5EF4-FFF2-40B4-BE49-F238E27FC236}">
                <a16:creationId xmlns:a16="http://schemas.microsoft.com/office/drawing/2014/main" id="{D0C1E094-57F0-913A-1168-6FBB928D9002}"/>
              </a:ext>
            </a:extLst>
          </p:cNvPr>
          <p:cNvPicPr>
            <a:picLocks noChangeAspect="1"/>
          </p:cNvPicPr>
          <p:nvPr/>
        </p:nvPicPr>
        <p:blipFill>
          <a:blip r:embed="rId3">
            <a:extLst>
              <a:ext uri="{28A0092B-C50C-407E-A947-70E740481C1C}">
                <a14:useLocalDpi xmlns:a14="http://schemas.microsoft.com/office/drawing/2010/main" val="0"/>
              </a:ext>
            </a:extLst>
          </a:blip>
          <a:srcRect t="29448" b="36661"/>
          <a:stretch/>
        </p:blipFill>
        <p:spPr>
          <a:xfrm>
            <a:off x="1608861" y="3407377"/>
            <a:ext cx="10592502" cy="3450623"/>
          </a:xfrm>
          <a:prstGeom prst="rect">
            <a:avLst/>
          </a:prstGeom>
        </p:spPr>
      </p:pic>
      <p:sp>
        <p:nvSpPr>
          <p:cNvPr id="396" name="Google Shape;396;g2661923d557_0_19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0" name="Google Shape;400;g2661923d557_0_192" descr="A green bird with leaves&#10;&#10;Description automatically generated"/>
          <p:cNvPicPr preferRelativeResize="0"/>
          <p:nvPr/>
        </p:nvPicPr>
        <p:blipFill>
          <a:blip r:embed="rId4">
            <a:alphaModFix/>
          </a:blip>
          <a:stretch>
            <a:fillRect/>
          </a:stretch>
        </p:blipFill>
        <p:spPr>
          <a:xfrm>
            <a:off x="10468957" y="676182"/>
            <a:ext cx="1399034" cy="1170434"/>
          </a:xfrm>
          <a:prstGeom prst="rect">
            <a:avLst/>
          </a:prstGeom>
          <a:noFill/>
          <a:ln>
            <a:noFill/>
          </a:ln>
        </p:spPr>
      </p:pic>
      <p:sp>
        <p:nvSpPr>
          <p:cNvPr id="2" name="Google Shape;344;g2661923d557_0_33">
            <a:extLst>
              <a:ext uri="{FF2B5EF4-FFF2-40B4-BE49-F238E27FC236}">
                <a16:creationId xmlns:a16="http://schemas.microsoft.com/office/drawing/2014/main" id="{37C8E427-8CE3-9F17-B07F-80BBC54EB03D}"/>
              </a:ext>
            </a:extLst>
          </p:cNvPr>
          <p:cNvSpPr txBox="1"/>
          <p:nvPr/>
        </p:nvSpPr>
        <p:spPr>
          <a:xfrm>
            <a:off x="1968553" y="772061"/>
            <a:ext cx="9365180" cy="43396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4800"/>
              <a:buFont typeface="Arial"/>
              <a:buNone/>
            </a:pPr>
            <a:r>
              <a:rPr lang="es" sz="3600" b="0" i="0" strike="noStrike" cap="none" spc="0" baseline="0" dirty="0">
                <a:solidFill>
                  <a:srgbClr val="009444"/>
                </a:solidFill>
                <a:effectLst/>
                <a:latin typeface="Lato"/>
                <a:ea typeface="Lato"/>
                <a:cs typeface="Lato"/>
              </a:rPr>
              <a:t>¿Te interesa descubrir si compartimos </a:t>
            </a:r>
            <a:br>
              <a:rPr lang="es" sz="3600" b="0" i="0" strike="noStrike" cap="none" spc="0" baseline="0" dirty="0">
                <a:solidFill>
                  <a:srgbClr val="009444"/>
                </a:solidFill>
                <a:effectLst/>
                <a:latin typeface="Lato"/>
                <a:ea typeface="Lato"/>
                <a:cs typeface="Lato"/>
              </a:rPr>
            </a:br>
            <a:r>
              <a:rPr lang="es" sz="3600" b="0" i="0" strike="noStrike" cap="none" spc="0" baseline="0" dirty="0">
                <a:solidFill>
                  <a:srgbClr val="009444"/>
                </a:solidFill>
                <a:effectLst/>
                <a:latin typeface="Lato"/>
                <a:ea typeface="Lato"/>
                <a:cs typeface="Lato"/>
              </a:rPr>
              <a:t>las mismas creencias? </a:t>
            </a:r>
            <a:endParaRPr lang="en-US" sz="3600" dirty="0">
              <a:solidFill>
                <a:srgbClr val="009444"/>
              </a:solidFill>
              <a:latin typeface="Lato"/>
              <a:ea typeface="Lato"/>
              <a:cs typeface="Lato"/>
              <a:sym typeface="Lato"/>
            </a:endParaRPr>
          </a:p>
          <a:p>
            <a:pPr marL="0" marR="0" lvl="0" indent="0" algn="l" rtl="0">
              <a:lnSpc>
                <a:spcPct val="100000"/>
              </a:lnSpc>
              <a:spcBef>
                <a:spcPct val="0"/>
              </a:spcBef>
              <a:spcAft>
                <a:spcPct val="0"/>
              </a:spcAft>
              <a:buClr>
                <a:srgbClr val="000000"/>
              </a:buClr>
              <a:buSzPts val="4800"/>
              <a:buFont typeface="Arial"/>
              <a:buNone/>
            </a:pPr>
            <a:endParaRPr lang="en-US" sz="2400" kern="100" dirty="0">
              <a:solidFill>
                <a:srgbClr val="009444"/>
              </a:solidFill>
              <a:effectLst/>
              <a:latin typeface="Lato"/>
              <a:ea typeface="Lato"/>
              <a:cs typeface="Lato"/>
              <a:sym typeface="Lato"/>
            </a:endParaRPr>
          </a:p>
          <a:p>
            <a:pPr marL="574675" marR="0" lvl="0" algn="l" rtl="0">
              <a:lnSpc>
                <a:spcPct val="100000"/>
              </a:lnSpc>
              <a:spcBef>
                <a:spcPct val="0"/>
              </a:spcBef>
              <a:spcAft>
                <a:spcPct val="0"/>
              </a:spcAft>
              <a:buClr>
                <a:srgbClr val="000000"/>
              </a:buClr>
              <a:buSzPts val="4800"/>
              <a:buFont typeface="Arial"/>
              <a:buNone/>
            </a:pPr>
            <a:r>
              <a:rPr lang="es" sz="3000" dirty="0">
                <a:solidFill>
                  <a:schemeClr val="bg2">
                    <a:lumMod val="50000"/>
                  </a:schemeClr>
                </a:solidFill>
                <a:latin typeface="Lato"/>
                <a:ea typeface="Lato"/>
                <a:cs typeface="Lato"/>
              </a:rPr>
              <a:t>“</a:t>
            </a:r>
            <a:r>
              <a:rPr lang="es" sz="3000" b="0" i="0" strike="noStrike" cap="none" spc="0" baseline="0" dirty="0">
                <a:solidFill>
                  <a:schemeClr val="bg2">
                    <a:lumMod val="50000"/>
                  </a:schemeClr>
                </a:solidFill>
                <a:effectLst/>
                <a:latin typeface="Lato"/>
                <a:ea typeface="Lato"/>
                <a:cs typeface="Lato"/>
              </a:rPr>
              <a:t>Pero no ruego solamente por éstos, sino también por los que han de creer en mí por la palabra de ellos, 21 para que todos sean uno; como tú, oh Padre, en mí, y yo en ti, que también ellos sean uno en nosotros; para que el mundo crea que tú me enviaste (</a:t>
            </a:r>
            <a:r>
              <a:rPr lang="es" sz="3000" b="1" i="0" strike="noStrike" cap="none" spc="0" baseline="0" dirty="0">
                <a:solidFill>
                  <a:schemeClr val="bg2">
                    <a:lumMod val="50000"/>
                  </a:schemeClr>
                </a:solidFill>
                <a:effectLst/>
                <a:latin typeface="Lato"/>
                <a:ea typeface="Lato"/>
                <a:cs typeface="Lato"/>
              </a:rPr>
              <a:t>Juan 17:20-21</a:t>
            </a:r>
            <a:r>
              <a:rPr lang="es" sz="3000" b="0" i="0" strike="noStrike" cap="none" spc="0" baseline="0" dirty="0">
                <a:solidFill>
                  <a:schemeClr val="bg2">
                    <a:lumMod val="50000"/>
                  </a:schemeClr>
                </a:solidFill>
                <a:effectLst/>
                <a:latin typeface="Lato"/>
                <a:ea typeface="Lato"/>
                <a:cs typeface="Lato"/>
              </a:rPr>
              <a:t>).</a:t>
            </a:r>
            <a:endParaRPr lang="en-US" sz="3000" dirty="0">
              <a:solidFill>
                <a:schemeClr val="bg2">
                  <a:lumMod val="50000"/>
                </a:schemeClr>
              </a:solidFill>
              <a:latin typeface="Lato"/>
              <a:ea typeface="Lato"/>
              <a:cs typeface="Lato"/>
            </a:endParaRPr>
          </a:p>
        </p:txBody>
      </p:sp>
      <p:sp>
        <p:nvSpPr>
          <p:cNvPr id="4" name="Google Shape;156;g26ba99a7413_0_221">
            <a:extLst>
              <a:ext uri="{FF2B5EF4-FFF2-40B4-BE49-F238E27FC236}">
                <a16:creationId xmlns:a16="http://schemas.microsoft.com/office/drawing/2014/main" id="{893CD826-806B-B770-0B85-144E58AAF411}"/>
              </a:ext>
            </a:extLst>
          </p:cNvPr>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7E85502B-0E7E-2A25-1429-298B9E026EB3}"/>
            </a:ext>
          </a:extLst>
        </p:cNvPr>
        <p:cNvGrpSpPr/>
        <p:nvPr/>
      </p:nvGrpSpPr>
      <p:grpSpPr>
        <a:xfrm>
          <a:off x="0" y="0"/>
          <a:ext cx="0" cy="0"/>
          <a:chOff x="0" y="0"/>
          <a:chExt cx="0" cy="0"/>
        </a:xfrm>
      </p:grpSpPr>
      <p:sp>
        <p:nvSpPr>
          <p:cNvPr id="154" name="Google Shape;154;g26ba99a7413_0_221">
            <a:extLst>
              <a:ext uri="{FF2B5EF4-FFF2-40B4-BE49-F238E27FC236}">
                <a16:creationId xmlns:a16="http://schemas.microsoft.com/office/drawing/2014/main" id="{932F0AEF-0140-1CEA-DE3E-A0640E6A776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g26ba99a7413_0_221">
            <a:extLst>
              <a:ext uri="{FF2B5EF4-FFF2-40B4-BE49-F238E27FC236}">
                <a16:creationId xmlns:a16="http://schemas.microsoft.com/office/drawing/2014/main" id="{8DFAC53D-7DDC-A7CD-8EB4-62069ACDBEE3}"/>
              </a:ext>
            </a:extLst>
          </p:cNvPr>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B687186B-16D1-FDA6-786F-5133A2330910}"/>
              </a:ext>
            </a:extLst>
          </p:cNvPr>
          <p:cNvPicPr>
            <a:picLocks noChangeAspect="1"/>
          </p:cNvPicPr>
          <p:nvPr/>
        </p:nvPicPr>
        <p:blipFill>
          <a:blip r:embed="rId3">
            <a:extLst>
              <a:ext uri="{28A0092B-C50C-407E-A947-70E740481C1C}">
                <a14:useLocalDpi xmlns:a14="http://schemas.microsoft.com/office/drawing/2010/main" val="0"/>
              </a:ext>
            </a:extLst>
          </a:blip>
          <a:srcRect t="-5483" b="-12400"/>
          <a:stretch/>
        </p:blipFill>
        <p:spPr>
          <a:xfrm>
            <a:off x="2300134" y="585628"/>
            <a:ext cx="9115118" cy="6041204"/>
          </a:xfrm>
          <a:prstGeom prst="rect">
            <a:avLst/>
          </a:prstGeom>
        </p:spPr>
      </p:pic>
      <p:sp>
        <p:nvSpPr>
          <p:cNvPr id="5" name="TextBox 4">
            <a:extLst>
              <a:ext uri="{FF2B5EF4-FFF2-40B4-BE49-F238E27FC236}">
                <a16:creationId xmlns:a16="http://schemas.microsoft.com/office/drawing/2014/main" id="{ADC17210-5212-EA88-EFB8-578DA5214263}"/>
              </a:ext>
            </a:extLst>
          </p:cNvPr>
          <p:cNvSpPr txBox="1"/>
          <p:nvPr/>
        </p:nvSpPr>
        <p:spPr>
          <a:xfrm>
            <a:off x="2587842" y="4620589"/>
            <a:ext cx="8539701" cy="1477328"/>
          </a:xfrm>
          <a:prstGeom prst="rect">
            <a:avLst/>
          </a:prstGeom>
          <a:noFill/>
        </p:spPr>
        <p:txBody>
          <a:bodyPr wrap="square" rtlCol="0">
            <a:spAutoFit/>
          </a:bodyPr>
          <a:lstStyle/>
          <a:p>
            <a:pPr algn="ctr"/>
            <a:r>
              <a:rPr lang="es" sz="3600" b="0" i="0" strike="noStrike" cap="none" spc="0" baseline="0" dirty="0">
                <a:solidFill>
                  <a:srgbClr val="FFFFFF"/>
                </a:solidFill>
                <a:effectLst/>
                <a:latin typeface="Lato"/>
                <a:ea typeface="Lato"/>
                <a:cs typeface="Lato"/>
              </a:rPr>
              <a:t>¿Te interesa compartir la Palabra </a:t>
            </a:r>
            <a:br>
              <a:rPr lang="es" sz="3600" b="0" i="0" strike="noStrike" cap="none" spc="0" baseline="0" dirty="0">
                <a:solidFill>
                  <a:srgbClr val="FFFFFF"/>
                </a:solidFill>
                <a:effectLst/>
                <a:latin typeface="Lato"/>
                <a:ea typeface="Lato"/>
                <a:cs typeface="Lato"/>
              </a:rPr>
            </a:br>
            <a:r>
              <a:rPr lang="es" sz="3600" b="0" i="0" strike="noStrike" cap="none" spc="0" baseline="0" dirty="0">
                <a:solidFill>
                  <a:srgbClr val="FFFFFF"/>
                </a:solidFill>
                <a:effectLst/>
                <a:latin typeface="Lato"/>
                <a:ea typeface="Lato"/>
                <a:cs typeface="Lato"/>
              </a:rPr>
              <a:t>a través de un Grupo Sembrador?</a:t>
            </a:r>
          </a:p>
          <a:p>
            <a:endParaRPr lang="en-US" dirty="0"/>
          </a:p>
        </p:txBody>
      </p:sp>
      <p:pic>
        <p:nvPicPr>
          <p:cNvPr id="4" name="Picture 3" descr="A white bird with a black background&#10;&#10;Description automatically generated">
            <a:extLst>
              <a:ext uri="{FF2B5EF4-FFF2-40B4-BE49-F238E27FC236}">
                <a16:creationId xmlns:a16="http://schemas.microsoft.com/office/drawing/2014/main" id="{E051ECA8-D0E3-BB69-E384-6501F57543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5871" y="1066977"/>
            <a:ext cx="1399035" cy="1170434"/>
          </a:xfrm>
          <a:prstGeom prst="rect">
            <a:avLst/>
          </a:prstGeom>
        </p:spPr>
      </p:pic>
    </p:spTree>
    <p:extLst>
      <p:ext uri="{BB962C8B-B14F-4D97-AF65-F5344CB8AC3E}">
        <p14:creationId xmlns:p14="http://schemas.microsoft.com/office/powerpoint/2010/main" val="4244144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7">
          <a:extLst>
            <a:ext uri="{FF2B5EF4-FFF2-40B4-BE49-F238E27FC236}">
              <a16:creationId xmlns:a16="http://schemas.microsoft.com/office/drawing/2014/main" id="{E3AE527D-8617-3883-2A70-041686E54161}"/>
            </a:ext>
          </a:extLst>
        </p:cNvPr>
        <p:cNvGrpSpPr/>
        <p:nvPr/>
      </p:nvGrpSpPr>
      <p:grpSpPr>
        <a:xfrm>
          <a:off x="0" y="0"/>
          <a:ext cx="0" cy="0"/>
          <a:chOff x="0" y="0"/>
          <a:chExt cx="0" cy="0"/>
        </a:xfrm>
      </p:grpSpPr>
      <p:sp>
        <p:nvSpPr>
          <p:cNvPr id="498" name="Google Shape;498;p30">
            <a:extLst>
              <a:ext uri="{FF2B5EF4-FFF2-40B4-BE49-F238E27FC236}">
                <a16:creationId xmlns:a16="http://schemas.microsoft.com/office/drawing/2014/main" id="{392F3F62-64CA-73D6-1946-3B97B43C4522}"/>
              </a:ext>
            </a:extLst>
          </p:cNvPr>
          <p:cNvSpPr txBox="1"/>
          <p:nvPr/>
        </p:nvSpPr>
        <p:spPr>
          <a:xfrm>
            <a:off x="2270873" y="3008885"/>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Proyecto Final</a:t>
            </a:r>
            <a:endParaRPr sz="6000" b="0" i="0" u="none" strike="noStrike" cap="none" dirty="0">
              <a:solidFill>
                <a:srgbClr val="009444"/>
              </a:solidFill>
              <a:latin typeface="Lato"/>
              <a:ea typeface="Lato"/>
              <a:cs typeface="Lato"/>
              <a:sym typeface="Lato"/>
            </a:endParaRPr>
          </a:p>
        </p:txBody>
      </p:sp>
      <p:cxnSp>
        <p:nvCxnSpPr>
          <p:cNvPr id="499" name="Google Shape;499;p30">
            <a:extLst>
              <a:ext uri="{FF2B5EF4-FFF2-40B4-BE49-F238E27FC236}">
                <a16:creationId xmlns:a16="http://schemas.microsoft.com/office/drawing/2014/main" id="{7886A2FB-CC9A-4F33-FC9D-48E766F5B444}"/>
              </a:ext>
            </a:extLst>
          </p:cNvPr>
          <p:cNvCxnSpPr/>
          <p:nvPr/>
        </p:nvCxnSpPr>
        <p:spPr>
          <a:xfrm>
            <a:off x="2270873" y="4160058"/>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01" name="Google Shape;501;p30">
            <a:extLst>
              <a:ext uri="{FF2B5EF4-FFF2-40B4-BE49-F238E27FC236}">
                <a16:creationId xmlns:a16="http://schemas.microsoft.com/office/drawing/2014/main" id="{73C53318-E112-4DCB-07AD-C42843D1D084}"/>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05" name="Google Shape;505;p30" descr="A green bird with leaves&#10;&#10;Description automatically generated">
            <a:extLst>
              <a:ext uri="{FF2B5EF4-FFF2-40B4-BE49-F238E27FC236}">
                <a16:creationId xmlns:a16="http://schemas.microsoft.com/office/drawing/2014/main" id="{7141D981-F666-482B-08F2-B1138CEC5E3B}"/>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2992124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Bendición</a:t>
            </a:r>
            <a:endParaRPr sz="6000" dirty="0">
              <a:solidFill>
                <a:srgbClr val="009444"/>
              </a:solidFill>
              <a:latin typeface="Lato"/>
              <a:ea typeface="Lato"/>
              <a:cs typeface="Lato"/>
              <a:sym typeface="Lato"/>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TextBox 2">
            <a:extLst>
              <a:ext uri="{FF2B5EF4-FFF2-40B4-BE49-F238E27FC236}">
                <a16:creationId xmlns:a16="http://schemas.microsoft.com/office/drawing/2014/main" id="{C145673C-55E9-1408-6501-2544C59FC768}"/>
              </a:ext>
            </a:extLst>
          </p:cNvPr>
          <p:cNvSpPr txBox="1"/>
          <p:nvPr/>
        </p:nvSpPr>
        <p:spPr>
          <a:xfrm>
            <a:off x="3380509" y="2353193"/>
            <a:ext cx="7660421" cy="341632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3600" i="1" u="none" strike="noStrike" kern="1200" dirty="0">
                <a:solidFill>
                  <a:schemeClr val="tx1">
                    <a:lumMod val="50000"/>
                  </a:schemeClr>
                </a:solidFill>
                <a:effectLst/>
                <a:latin typeface="+mn-lt"/>
                <a:ea typeface="+mn-ea"/>
                <a:cs typeface="+mn-cs"/>
              </a:rPr>
              <a:t>El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bendiga</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guarde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Haga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resplandecer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t>
            </a:r>
            <a:r>
              <a:rPr lang="en-US" sz="3600" i="1" u="none" strike="noStrike" kern="1200" dirty="0" err="1">
                <a:solidFill>
                  <a:schemeClr val="tx1">
                    <a:lumMod val="50000"/>
                  </a:schemeClr>
                </a:solidFill>
                <a:effectLst/>
                <a:latin typeface="+mn-lt"/>
                <a:ea typeface="+mn-ea"/>
                <a:cs typeface="+mn-cs"/>
              </a:rPr>
              <a:t>sobre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tenga</a:t>
            </a:r>
            <a:r>
              <a:rPr lang="en-US" sz="3600" i="1" u="none" strike="noStrike" kern="1200" dirty="0">
                <a:solidFill>
                  <a:schemeClr val="tx1">
                    <a:lumMod val="50000"/>
                  </a:schemeClr>
                </a:solidFill>
                <a:effectLst/>
                <a:latin typeface="+mn-lt"/>
                <a:ea typeface="+mn-ea"/>
                <a:cs typeface="+mn-cs"/>
              </a:rPr>
              <a:t> de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misericordia. Vuelve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conceda</a:t>
            </a:r>
            <a:r>
              <a:rPr lang="en-US" sz="3600" i="1" u="none" strike="noStrike" kern="1200" dirty="0">
                <a:solidFill>
                  <a:schemeClr val="tx1">
                    <a:lumMod val="50000"/>
                  </a:schemeClr>
                </a:solidFill>
                <a:effectLst/>
                <a:latin typeface="+mn-lt"/>
                <a:ea typeface="+mn-ea"/>
                <a:cs typeface="+mn-cs"/>
              </a:rPr>
              <a:t> la </a:t>
            </a:r>
            <a:r>
              <a:rPr lang="en-US" sz="3600" i="1" u="none" strike="noStrike" kern="1200" dirty="0" err="1">
                <a:solidFill>
                  <a:schemeClr val="tx1">
                    <a:lumMod val="50000"/>
                  </a:schemeClr>
                </a:solidFill>
                <a:effectLst/>
                <a:latin typeface="+mn-lt"/>
                <a:ea typeface="+mn-ea"/>
                <a:cs typeface="+mn-cs"/>
              </a:rPr>
              <a:t>paz</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Amén</a:t>
            </a:r>
            <a:r>
              <a:rPr lang="en-US" sz="3600" i="1" u="none" strike="noStrike" kern="1200" dirty="0">
                <a:solidFill>
                  <a:schemeClr val="tx1">
                    <a:lumMod val="50000"/>
                  </a:schemeClr>
                </a:solidFill>
                <a:effectLst/>
                <a:latin typeface="+mn-lt"/>
                <a:ea typeface="+mn-ea"/>
                <a:cs typeface="+mn-cs"/>
              </a:rPr>
              <a:t>. </a:t>
            </a:r>
            <a:r>
              <a:rPr lang="en-US" sz="3600" i="1" kern="1200" dirty="0">
                <a:solidFill>
                  <a:schemeClr val="tx1">
                    <a:lumMod val="50000"/>
                  </a:schemeClr>
                </a:solidFill>
                <a:latin typeface="+mn-lt"/>
                <a:ea typeface="+mn-ea"/>
                <a:cs typeface="+mn-cs"/>
              </a:rPr>
              <a:t>(</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effectLst/>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8</a:t>
            </a:r>
            <a:endParaRPr sz="6000" b="0" i="0" u="none" strike="noStrike" cap="none" dirty="0">
              <a:solidFill>
                <a:srgbClr val="009444"/>
              </a:solidFill>
              <a:latin typeface="Lato"/>
              <a:ea typeface="Lato"/>
              <a:cs typeface="Lato"/>
              <a:sym typeface="Lato"/>
            </a:endParaRPr>
          </a:p>
        </p:txBody>
      </p:sp>
      <p:cxnSp>
        <p:nvCxnSpPr>
          <p:cNvPr id="98" name="Google Shape;98;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4127371" y="3349425"/>
            <a:ext cx="77721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Isaac </a:t>
            </a:r>
            <a:r>
              <a:rPr lang="en-US" sz="3888" dirty="0" err="1">
                <a:solidFill>
                  <a:schemeClr val="dk1"/>
                </a:solidFill>
                <a:latin typeface="Lato"/>
                <a:ea typeface="Lato"/>
                <a:cs typeface="Lato"/>
                <a:sym typeface="Lato"/>
              </a:rPr>
              <a:t>Bendice</a:t>
            </a:r>
            <a:r>
              <a:rPr lang="en-US" sz="3888" dirty="0">
                <a:solidFill>
                  <a:schemeClr val="dk1"/>
                </a:solidFill>
                <a:latin typeface="Lato"/>
                <a:ea typeface="Lato"/>
                <a:cs typeface="Lato"/>
                <a:sym typeface="Lato"/>
              </a:rPr>
              <a:t> a Jacob</a:t>
            </a:r>
            <a:endParaRPr sz="3888" dirty="0">
              <a:solidFill>
                <a:schemeClr val="dk1"/>
              </a:solidFill>
              <a:latin typeface="Lato"/>
              <a:ea typeface="Lato"/>
              <a:cs typeface="Lato"/>
              <a:sym typeface="Lato"/>
            </a:endParaRPr>
          </a:p>
        </p:txBody>
      </p:sp>
      <p:sp>
        <p:nvSpPr>
          <p:cNvPr id="100" name="Google Shape;100;p2"/>
          <p:cNvSpPr txBox="1"/>
          <p:nvPr/>
        </p:nvSpPr>
        <p:spPr>
          <a:xfrm>
            <a:off x="4127382" y="4198335"/>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b="0" i="0" u="none" strike="noStrike" cap="none" dirty="0" err="1">
                <a:solidFill>
                  <a:schemeClr val="dk1"/>
                </a:solidFill>
                <a:latin typeface="Lato"/>
                <a:ea typeface="Lato"/>
                <a:cs typeface="Lato"/>
                <a:sym typeface="Lato"/>
              </a:rPr>
              <a:t>Génesis</a:t>
            </a:r>
            <a:r>
              <a:rPr lang="en-US" sz="3888" b="0" i="0" u="none" strike="noStrike" cap="none" dirty="0">
                <a:solidFill>
                  <a:schemeClr val="dk1"/>
                </a:solidFill>
                <a:latin typeface="Lato"/>
                <a:ea typeface="Lato"/>
                <a:cs typeface="Lato"/>
                <a:sym typeface="Lato"/>
              </a:rPr>
              <a:t> 27:1-29</a:t>
            </a:r>
            <a:endParaRPr sz="4800" b="0" i="0" u="none" strike="noStrike" cap="none" dirty="0">
              <a:solidFill>
                <a:schemeClr val="dk1"/>
              </a:solidFill>
              <a:latin typeface="Lato"/>
              <a:ea typeface="Lato"/>
              <a:cs typeface="Lato"/>
              <a:sym typeface="Lato"/>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tx1"/>
                  </a:solidFill>
                  <a:latin typeface="Lato"/>
                  <a:ea typeface="Lato"/>
                  <a:cs typeface="Lato"/>
                  <a:sym typeface="Lato"/>
                </a:rPr>
                <a:t>Usar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método</a:t>
              </a:r>
              <a:r>
                <a:rPr lang="en-US" sz="2800" dirty="0">
                  <a:solidFill>
                    <a:schemeClr val="tx1"/>
                  </a:solidFill>
                  <a:latin typeface="Lato"/>
                  <a:ea typeface="Lato"/>
                  <a:cs typeface="Lato"/>
                  <a:sym typeface="Lato"/>
                </a:rPr>
                <a:t> de las Cuatro “C” con </a:t>
              </a:r>
              <a:r>
                <a:rPr lang="en-US" sz="2800" dirty="0" err="1">
                  <a:solidFill>
                    <a:schemeClr val="tx1"/>
                  </a:solidFill>
                  <a:latin typeface="Lato"/>
                  <a:ea typeface="Lato"/>
                  <a:cs typeface="Lato"/>
                  <a:sym typeface="Lato"/>
                </a:rPr>
                <a:t>Génesis</a:t>
              </a:r>
              <a:r>
                <a:rPr lang="en-US" sz="2800" dirty="0">
                  <a:solidFill>
                    <a:schemeClr val="tx1"/>
                  </a:solidFill>
                  <a:latin typeface="Lato"/>
                  <a:ea typeface="Lato"/>
                  <a:cs typeface="Lato"/>
                  <a:sym typeface="Lato"/>
                </a:rPr>
                <a:t> 27:1-29</a:t>
              </a:r>
              <a:endParaRPr sz="2800" b="0" i="0" u="none" strike="noStrike" cap="none"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b="0" i="0" u="none" strike="noStrike" cap="none" dirty="0" err="1">
                  <a:solidFill>
                    <a:schemeClr val="lt1"/>
                  </a:solidFill>
                  <a:latin typeface="Lato"/>
                  <a:ea typeface="Lato"/>
                  <a:cs typeface="Lato"/>
                  <a:sym typeface="Lato"/>
                </a:rPr>
                <a:t>Analizar</a:t>
              </a:r>
              <a:r>
                <a:rPr lang="en-US" sz="2800" b="0" i="0" u="none" strike="noStrike" cap="none" dirty="0">
                  <a:solidFill>
                    <a:schemeClr val="lt1"/>
                  </a:solidFill>
                  <a:latin typeface="Lato"/>
                  <a:ea typeface="Lato"/>
                  <a:cs typeface="Lato"/>
                  <a:sym typeface="Lato"/>
                </a:rPr>
                <a:t> </a:t>
              </a:r>
              <a:r>
                <a:rPr lang="en-US" sz="2800" b="0" i="0" u="none" strike="noStrike" cap="none" dirty="0" err="1">
                  <a:solidFill>
                    <a:schemeClr val="lt1"/>
                  </a:solidFill>
                  <a:latin typeface="Lato"/>
                  <a:ea typeface="Lato"/>
                  <a:cs typeface="Lato"/>
                  <a:sym typeface="Lato"/>
                </a:rPr>
                <a:t>el</a:t>
              </a:r>
              <a:r>
                <a:rPr lang="en-US" sz="2800" b="0" i="0" u="none" strike="noStrike" cap="none" dirty="0">
                  <a:solidFill>
                    <a:schemeClr val="lt1"/>
                  </a:solidFill>
                  <a:latin typeface="Lato"/>
                  <a:ea typeface="Lato"/>
                  <a:cs typeface="Lato"/>
                  <a:sym typeface="Lato"/>
                </a:rPr>
                <a:t> punto principal de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los</a:t>
              </a:r>
              <a:r>
                <a:rPr lang="en-US" sz="2800" dirty="0">
                  <a:solidFill>
                    <a:schemeClr val="lt1"/>
                  </a:solidFill>
                  <a:latin typeface="Lato"/>
                  <a:ea typeface="Lato"/>
                  <a:cs typeface="Lato"/>
                  <a:sym typeface="Lato"/>
                </a:rPr>
                <a:t> dos </a:t>
              </a:r>
              <a:r>
                <a:rPr lang="en-US" sz="2800" dirty="0" err="1">
                  <a:solidFill>
                    <a:schemeClr val="lt1"/>
                  </a:solidFill>
                  <a:latin typeface="Lato"/>
                  <a:ea typeface="Lato"/>
                  <a:cs typeface="Lato"/>
                  <a:sym typeface="Lato"/>
                </a:rPr>
                <a:t>propósitos</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Génnesis</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CAPTAR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27:1-29) </a:t>
            </a:r>
            <a:endParaRPr sz="3600" dirty="0">
              <a:solidFill>
                <a:schemeClr val="tx1"/>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821060" y="2898058"/>
            <a:ext cx="9910953"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b="1" dirty="0">
                <a:effectLst/>
                <a:latin typeface="Calibri" panose="020F0502020204030204" pitchFamily="34" charset="0"/>
                <a:ea typeface="Times New Roman" panose="02020603050405020304" pitchFamily="18" charset="0"/>
              </a:rPr>
              <a:t>¿Qué patrón vemos en los personajes principales de Génesis? </a:t>
            </a:r>
            <a:endParaRPr sz="44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332978" y="325439"/>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1D8044A7-BAE8-2781-D94A-5D00C531332F}"/>
            </a:ext>
          </a:extLst>
        </p:cNvPr>
        <p:cNvGrpSpPr/>
        <p:nvPr/>
      </p:nvGrpSpPr>
      <p:grpSpPr>
        <a:xfrm>
          <a:off x="0" y="0"/>
          <a:ext cx="0" cy="0"/>
          <a:chOff x="0" y="0"/>
          <a:chExt cx="0" cy="0"/>
        </a:xfrm>
      </p:grpSpPr>
      <p:sp>
        <p:nvSpPr>
          <p:cNvPr id="194" name="Google Shape;194;p8">
            <a:extLst>
              <a:ext uri="{FF2B5EF4-FFF2-40B4-BE49-F238E27FC236}">
                <a16:creationId xmlns:a16="http://schemas.microsoft.com/office/drawing/2014/main" id="{1D145482-A37C-70D1-D8EE-FE39F5097D9E}"/>
              </a:ext>
            </a:extLst>
          </p:cNvPr>
          <p:cNvSpPr txBox="1"/>
          <p:nvPr/>
        </p:nvSpPr>
        <p:spPr>
          <a:xfrm>
            <a:off x="2368672" y="466248"/>
            <a:ext cx="813181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27:1-29) </a:t>
            </a:r>
            <a:endParaRPr sz="3600" dirty="0">
              <a:solidFill>
                <a:srgbClr val="009444"/>
              </a:solidFill>
              <a:latin typeface="Lato"/>
              <a:ea typeface="Lato"/>
              <a:cs typeface="Lato"/>
              <a:sym typeface="Lato"/>
            </a:endParaRPr>
          </a:p>
        </p:txBody>
      </p:sp>
      <p:cxnSp>
        <p:nvCxnSpPr>
          <p:cNvPr id="195" name="Google Shape;195;p8">
            <a:extLst>
              <a:ext uri="{FF2B5EF4-FFF2-40B4-BE49-F238E27FC236}">
                <a16:creationId xmlns:a16="http://schemas.microsoft.com/office/drawing/2014/main" id="{376780A8-B9C5-1301-4FBC-87E24C4A49CC}"/>
              </a:ext>
            </a:extLst>
          </p:cNvPr>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a:extLst>
              <a:ext uri="{FF2B5EF4-FFF2-40B4-BE49-F238E27FC236}">
                <a16:creationId xmlns:a16="http://schemas.microsoft.com/office/drawing/2014/main" id="{0B467737-A7BB-4D6F-B647-6A691A629635}"/>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a:extLst>
              <a:ext uri="{FF2B5EF4-FFF2-40B4-BE49-F238E27FC236}">
                <a16:creationId xmlns:a16="http://schemas.microsoft.com/office/drawing/2014/main" id="{D858F4F7-B07C-94B8-5F4A-94318F85DAE5}"/>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1026" name="Picture 2" descr="Now Rebekah was listening as Isaac spoke to Esau. When Esau had gone, she  told Jacob to get two choice yo… | Bible illustrations, Kids church  lessons, Bible stories">
            <a:extLst>
              <a:ext uri="{FF2B5EF4-FFF2-40B4-BE49-F238E27FC236}">
                <a16:creationId xmlns:a16="http://schemas.microsoft.com/office/drawing/2014/main" id="{D01E0A07-C74D-8485-8A9C-EDFEDB4CE4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6087" y="1621669"/>
            <a:ext cx="6476985" cy="4857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04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B237D9A5-E89E-0B13-A197-3E0D77038A75}"/>
            </a:ext>
          </a:extLst>
        </p:cNvPr>
        <p:cNvGrpSpPr/>
        <p:nvPr/>
      </p:nvGrpSpPr>
      <p:grpSpPr>
        <a:xfrm>
          <a:off x="0" y="0"/>
          <a:ext cx="0" cy="0"/>
          <a:chOff x="0" y="0"/>
          <a:chExt cx="0" cy="0"/>
        </a:xfrm>
      </p:grpSpPr>
      <p:sp>
        <p:nvSpPr>
          <p:cNvPr id="198" name="Google Shape;198;p8">
            <a:extLst>
              <a:ext uri="{FF2B5EF4-FFF2-40B4-BE49-F238E27FC236}">
                <a16:creationId xmlns:a16="http://schemas.microsoft.com/office/drawing/2014/main" id="{B7E52027-7564-B23F-E17C-8394DD167C79}"/>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a:extLst>
              <a:ext uri="{FF2B5EF4-FFF2-40B4-BE49-F238E27FC236}">
                <a16:creationId xmlns:a16="http://schemas.microsoft.com/office/drawing/2014/main" id="{C2B6D60C-1F92-719D-1DFE-974756894810}"/>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3074" name="Picture 2" descr="Genesis 27 | Devotionary">
            <a:extLst>
              <a:ext uri="{FF2B5EF4-FFF2-40B4-BE49-F238E27FC236}">
                <a16:creationId xmlns:a16="http://schemas.microsoft.com/office/drawing/2014/main" id="{43D019B4-A2C7-744E-0D9B-A92F6903CC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7213" y="0"/>
            <a:ext cx="5997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088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88CEBD47-203B-CDC7-E38E-2845AA322673}"/>
            </a:ext>
          </a:extLst>
        </p:cNvPr>
        <p:cNvGrpSpPr/>
        <p:nvPr/>
      </p:nvGrpSpPr>
      <p:grpSpPr>
        <a:xfrm>
          <a:off x="0" y="0"/>
          <a:ext cx="0" cy="0"/>
          <a:chOff x="0" y="0"/>
          <a:chExt cx="0" cy="0"/>
        </a:xfrm>
      </p:grpSpPr>
      <p:sp>
        <p:nvSpPr>
          <p:cNvPr id="198" name="Google Shape;198;p8">
            <a:extLst>
              <a:ext uri="{FF2B5EF4-FFF2-40B4-BE49-F238E27FC236}">
                <a16:creationId xmlns:a16="http://schemas.microsoft.com/office/drawing/2014/main" id="{CD78624C-E4C0-35A5-A439-CEC281239129}"/>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a:extLst>
              <a:ext uri="{FF2B5EF4-FFF2-40B4-BE49-F238E27FC236}">
                <a16:creationId xmlns:a16="http://schemas.microsoft.com/office/drawing/2014/main" id="{B72B968F-14D7-48D9-11B2-A63DC3D9AFF4}"/>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5122" name="Picture 2" descr="FreeBibleimages :: Jacob deceives Isaac :: Jacob tricks Isaac into giving  him Esau's blessing (Genesis 27:1-28:5)">
            <a:extLst>
              <a:ext uri="{FF2B5EF4-FFF2-40B4-BE49-F238E27FC236}">
                <a16:creationId xmlns:a16="http://schemas.microsoft.com/office/drawing/2014/main" id="{EBB7BCBC-3EEA-421D-7B5B-6D215D89E5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721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94744"/>
            <a:ext cx="89470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27:1-29) </a:t>
            </a:r>
            <a:endParaRPr lang="en-US"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Quiénes</a:t>
            </a:r>
            <a:r>
              <a:rPr lang="en-US" sz="3600" b="1" dirty="0">
                <a:solidFill>
                  <a:schemeClr val="dk1"/>
                </a:solidFill>
                <a:latin typeface="Lato"/>
                <a:ea typeface="Lato"/>
                <a:cs typeface="Lato"/>
                <a:sym typeface="Lato"/>
              </a:rPr>
              <a:t> son </a:t>
            </a:r>
            <a:r>
              <a:rPr lang="en-US" sz="3600" b="1" dirty="0" err="1">
                <a:solidFill>
                  <a:schemeClr val="dk1"/>
                </a:solidFill>
                <a:latin typeface="Lato"/>
                <a:ea typeface="Lato"/>
                <a:cs typeface="Lato"/>
                <a:sym typeface="Lato"/>
              </a:rPr>
              <a:t>los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personajes</a:t>
            </a:r>
            <a:r>
              <a:rPr lang="en-US" sz="3600" b="1" dirty="0">
                <a:solidFill>
                  <a:schemeClr val="dk1"/>
                </a:solidFill>
                <a:latin typeface="Lato"/>
                <a:ea typeface="Lato"/>
                <a:cs typeface="Lato"/>
                <a:sym typeface="Lato"/>
              </a:rPr>
              <a:t> de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843389" y="363772"/>
            <a:ext cx="1399035" cy="1170434"/>
          </a:xfrm>
          <a:prstGeom prst="rect">
            <a:avLst/>
          </a:prstGeom>
          <a:noFill/>
          <a:ln>
            <a:noFill/>
          </a:ln>
        </p:spPr>
      </p:pic>
    </p:spTree>
    <p:extLst>
      <p:ext uri="{BB962C8B-B14F-4D97-AF65-F5344CB8AC3E}">
        <p14:creationId xmlns:p14="http://schemas.microsoft.com/office/powerpoint/2010/main" val="397047672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4071</TotalTime>
  <Words>3624</Words>
  <Application>Microsoft Office PowerPoint</Application>
  <PresentationFormat>Widescreen</PresentationFormat>
  <Paragraphs>228</Paragraphs>
  <Slides>27</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Courier New</vt:lpstr>
      <vt:lpstr>inherit</vt:lpstr>
      <vt:lpstr>Arial</vt:lpstr>
      <vt:lpstr>Calibri</vt:lpstr>
      <vt:lpstr>Aptos</vt:lpstr>
      <vt:lpstr>Lato</vt:lpstr>
      <vt:lpstr>Times New Roman</vt:lpstr>
      <vt:lpstr>system-ui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Nathan Schulte</cp:lastModifiedBy>
  <cp:revision>191</cp:revision>
  <dcterms:created xsi:type="dcterms:W3CDTF">2023-11-29T19:33:05Z</dcterms:created>
  <dcterms:modified xsi:type="dcterms:W3CDTF">2024-12-17T17:32:26Z</dcterms:modified>
</cp:coreProperties>
</file>