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Lst>
  <p:sldSz cy="6858000" cx="12192000"/>
  <p:notesSz cx="6858000" cy="9144000"/>
  <p:embeddedFontLst>
    <p:embeddedFont>
      <p:font typeface="Lato"/>
      <p:regular r:id="rId37"/>
      <p:bold r:id="rId38"/>
      <p:italic r:id="rId39"/>
      <p:boldItalic r:id="rId40"/>
    </p:embeddedFont>
    <p:embeddedFont>
      <p:font typeface="Lato Black"/>
      <p:bold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3" roundtripDataSignature="AMtx7miVwx+19ohfw68uRXe9yxqer3HfF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Lato-boldItalic.fntdata"/><Relationship Id="rId20" Type="http://schemas.openxmlformats.org/officeDocument/2006/relationships/slide" Target="slides/slide16.xml"/><Relationship Id="rId42" Type="http://schemas.openxmlformats.org/officeDocument/2006/relationships/font" Target="fonts/LatoBlack-boldItalic.fntdata"/><Relationship Id="rId41" Type="http://schemas.openxmlformats.org/officeDocument/2006/relationships/font" Target="fonts/LatoBlack-bold.fntdata"/><Relationship Id="rId22" Type="http://schemas.openxmlformats.org/officeDocument/2006/relationships/slide" Target="slides/slide18.xml"/><Relationship Id="rId21" Type="http://schemas.openxmlformats.org/officeDocument/2006/relationships/slide" Target="slides/slide17.xml"/><Relationship Id="rId43" Type="http://customschemas.google.com/relationships/presentationmetadata" Target="metadata"/><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font" Target="fonts/Lato-regular.fntdata"/><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font" Target="fonts/Lato-italic.fntdata"/><Relationship Id="rId16" Type="http://schemas.openxmlformats.org/officeDocument/2006/relationships/slide" Target="slides/slide12.xml"/><Relationship Id="rId38" Type="http://schemas.openxmlformats.org/officeDocument/2006/relationships/font" Target="fonts/Lato-bold.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sFBPQeD5c-c" TargetMode="External"/><Relationship Id="rId3" Type="http://schemas.openxmlformats.org/officeDocument/2006/relationships/hyperlink" Target="https://vimeo.com/academiacristo/review/477416052/7c08097bfd?sort=lastUserActionEventDate&amp;direction=desc"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Z70Ny73HmWg" TargetMode="External"/><Relationship Id="rId3" Type="http://schemas.openxmlformats.org/officeDocument/2006/relationships/hyperlink" Target="https://vimeo.com/academiacristo/review/477710751/31cf0fc192?sort=%20lastUserActionEventDate&amp;direction=desc"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cademiacristo.com/Musica/La-gran-comision" TargetMode="External"/><Relationship Id="rId3" Type="http://schemas.openxmlformats.org/officeDocument/2006/relationships/hyperlink" Target="https://www.academiacristo.com/Musica/Himno-de-gloria-ya-cantad" TargetMode="External"/><Relationship Id="rId4" Type="http://schemas.openxmlformats.org/officeDocument/2006/relationships/hyperlink" Target="https://www.academiacristo.com/Musica/Himno-de-clausura-Vayan-con-Dios"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171450" rtl="0" algn="l">
              <a:lnSpc>
                <a:spcPct val="107916"/>
              </a:lnSpc>
              <a:spcBef>
                <a:spcPts val="1200"/>
              </a:spcBef>
              <a:spcAft>
                <a:spcPts val="0"/>
              </a:spcAft>
              <a:buClr>
                <a:schemeClr val="dk1"/>
              </a:buClr>
              <a:buSzPts val="1100"/>
              <a:buFont typeface="Arial"/>
              <a:buNone/>
            </a:pPr>
            <a:r>
              <a:rPr b="1" lang="en-US">
                <a:solidFill>
                  <a:schemeClr val="dk1"/>
                </a:solidFill>
                <a:latin typeface="Calibri"/>
                <a:ea typeface="Calibri"/>
                <a:cs typeface="Calibri"/>
                <a:sym typeface="Calibri"/>
              </a:rPr>
              <a:t>Antes de la clase en vivo, el profesor hará lo siguiente en el grupo de WhatsApp:</a:t>
            </a:r>
            <a:endParaRPr b="1">
              <a:solidFill>
                <a:schemeClr val="dk1"/>
              </a:solidFill>
              <a:latin typeface="Calibri"/>
              <a:ea typeface="Calibri"/>
              <a:cs typeface="Calibri"/>
              <a:sym typeface="Calibri"/>
            </a:endParaRPr>
          </a:p>
          <a:p>
            <a:pPr indent="-298450" lvl="0" marL="4572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Compartir un video personal de bienvenida al curso.</a:t>
            </a:r>
            <a:endParaRPr>
              <a:solidFill>
                <a:schemeClr val="dk1"/>
              </a:solidFill>
              <a:latin typeface="Calibri"/>
              <a:ea typeface="Calibri"/>
              <a:cs typeface="Calibri"/>
              <a:sym typeface="Calibri"/>
            </a:endParaRPr>
          </a:p>
          <a:p>
            <a:pPr indent="-298450" lvl="0" marL="4572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Compartir las instrucciones para conectarse, el horario para la clase en vivo, y el plan de estudios (el plan de estudios se encuentra en páginas 2-3 de este documento).</a:t>
            </a:r>
            <a:endParaRPr>
              <a:solidFill>
                <a:schemeClr val="dk1"/>
              </a:solidFill>
              <a:latin typeface="Calibri"/>
              <a:ea typeface="Calibri"/>
              <a:cs typeface="Calibri"/>
              <a:sym typeface="Calibri"/>
            </a:endParaRPr>
          </a:p>
          <a:p>
            <a:pPr indent="-298450" lvl="0" marL="4572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Compartir la tarea para Lección 1: </a:t>
            </a:r>
            <a:endParaRPr>
              <a:solidFill>
                <a:schemeClr val="dk1"/>
              </a:solidFill>
              <a:latin typeface="Calibri"/>
              <a:ea typeface="Calibri"/>
              <a:cs typeface="Calibri"/>
              <a:sym typeface="Calibri"/>
            </a:endParaRPr>
          </a:p>
          <a:p>
            <a:pPr indent="-298450" lvl="1" marL="914400" marR="17145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Mirar el siguiente breve video de instrucción: </a:t>
            </a:r>
            <a:r>
              <a:rPr lang="en-US" u="sng">
                <a:solidFill>
                  <a:srgbClr val="0563C1"/>
                </a:solidFill>
                <a:latin typeface="Calibri"/>
                <a:ea typeface="Calibri"/>
                <a:cs typeface="Calibri"/>
                <a:sym typeface="Calibri"/>
                <a:hlinkClick r:id="rId2">
                  <a:extLst>
                    <a:ext uri="{A12FA001-AC4F-418D-AE19-62706E023703}">
                      <ahyp:hlinkClr val="tx"/>
                    </a:ext>
                  </a:extLst>
                </a:hlinkClick>
              </a:rPr>
              <a:t>https://www.youtube.com/watch?v=sFBPQeD5c-c</a:t>
            </a:r>
            <a:r>
              <a:rPr lang="en-US">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914400" rtl="0" algn="l">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(Nota para el profesor: En el video también se incluyen Mateo 28:16-20; Lucas 24:49-52; Juan 20:30-31; Juan 21:25)</a:t>
            </a:r>
            <a:endParaRPr>
              <a:solidFill>
                <a:schemeClr val="dk1"/>
              </a:solidFill>
              <a:latin typeface="Calibri"/>
              <a:ea typeface="Calibri"/>
              <a:cs typeface="Calibri"/>
              <a:sym typeface="Calibri"/>
            </a:endParaRPr>
          </a:p>
          <a:p>
            <a:pPr indent="-298450" lvl="1" marL="914400" marR="17145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Lea la historia de Lucas 24:36-53 y Hechos 1:3-12 en sus Biblias</a:t>
            </a:r>
            <a:endParaRPr>
              <a:solidFill>
                <a:schemeClr val="dk1"/>
              </a:solidFill>
              <a:latin typeface="Calibri"/>
              <a:ea typeface="Calibri"/>
              <a:cs typeface="Calibri"/>
              <a:sym typeface="Calibri"/>
            </a:endParaRPr>
          </a:p>
          <a:p>
            <a:pPr indent="-298450" lvl="1" marL="914400" marR="17145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Preparar respuestas a las siguientes preguntas: </a:t>
            </a:r>
            <a:endParaRPr>
              <a:solidFill>
                <a:schemeClr val="dk1"/>
              </a:solidFill>
              <a:latin typeface="Calibri"/>
              <a:ea typeface="Calibri"/>
              <a:cs typeface="Calibri"/>
              <a:sym typeface="Calibri"/>
            </a:endParaRPr>
          </a:p>
          <a:p>
            <a:pPr indent="-255269" lvl="2" marL="1371600" marR="171450" rtl="0" algn="l">
              <a:spcBef>
                <a:spcPts val="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¿Qué nos sorprende de la ascensión de Jesucristo? </a:t>
            </a:r>
            <a:endParaRPr>
              <a:solidFill>
                <a:schemeClr val="dk1"/>
              </a:solidFill>
              <a:latin typeface="Calibri"/>
              <a:ea typeface="Calibri"/>
              <a:cs typeface="Calibri"/>
              <a:sym typeface="Calibri"/>
            </a:endParaRPr>
          </a:p>
          <a:p>
            <a:pPr indent="-255269" lvl="2" marL="1371600" rtl="0" algn="l">
              <a:spcBef>
                <a:spcPts val="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¿Algún detalle que nunca antes había notado? </a:t>
            </a:r>
            <a:endParaRPr>
              <a:solidFill>
                <a:schemeClr val="dk1"/>
              </a:solidFill>
              <a:latin typeface="Calibri"/>
              <a:ea typeface="Calibri"/>
              <a:cs typeface="Calibri"/>
              <a:sym typeface="Calibri"/>
            </a:endParaRPr>
          </a:p>
          <a:p>
            <a:pPr indent="-298450" lvl="1" marL="91440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También, como un extra opcional, el profesor puede compartir este video antes de la primera clase: </a:t>
            </a:r>
            <a:r>
              <a:rPr lang="en-US" u="sng">
                <a:solidFill>
                  <a:srgbClr val="0563C1"/>
                </a:solidFill>
                <a:latin typeface="Calibri"/>
                <a:ea typeface="Calibri"/>
                <a:cs typeface="Calibri"/>
                <a:sym typeface="Calibri"/>
                <a:hlinkClick r:id="rId3">
                  <a:extLst>
                    <a:ext uri="{A12FA001-AC4F-418D-AE19-62706E023703}">
                      <ahyp:hlinkClr val="tx"/>
                    </a:ext>
                  </a:extLst>
                </a:hlinkClick>
              </a:rPr>
              <a:t>https://vimeo.com/academiacristo/review/477416052/7c08097bfd?sort=lastUserActionEventDate&amp;direction=desc</a:t>
            </a:r>
            <a:endParaRPr>
              <a:solidFill>
                <a:schemeClr val="dk1"/>
              </a:solidFill>
              <a:latin typeface="Calibri"/>
              <a:ea typeface="Calibri"/>
              <a:cs typeface="Calibri"/>
              <a:sym typeface="Calibri"/>
            </a:endParaRPr>
          </a:p>
          <a:p>
            <a:pPr indent="0" lvl="0" marL="0" marR="171450" rtl="0" algn="l">
              <a:lnSpc>
                <a:spcPct val="100000"/>
              </a:lnSpc>
              <a:spcBef>
                <a:spcPts val="0"/>
              </a:spcBef>
              <a:spcAft>
                <a:spcPts val="0"/>
              </a:spcAft>
              <a:buSzPts val="1100"/>
              <a:buNone/>
            </a:pPr>
            <a:r>
              <a:t/>
            </a:r>
            <a:endParaRPr b="1">
              <a:solidFill>
                <a:schemeClr val="dk1"/>
              </a:solidFill>
              <a:latin typeface="Calibri"/>
              <a:ea typeface="Calibri"/>
              <a:cs typeface="Calibri"/>
              <a:sym typeface="Calibri"/>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c7cd4f111b_0_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Esquema del curso</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Compartir la gráfica de los temas de cada lección. Lo puedes encontrar en la página 2 de este documento. </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SzPts val="1100"/>
              <a:buNone/>
            </a:pPr>
            <a:r>
              <a:t/>
            </a:r>
            <a:endParaRPr>
              <a:solidFill>
                <a:schemeClr val="dk1"/>
              </a:solidFill>
              <a:latin typeface="Calibri"/>
              <a:ea typeface="Calibri"/>
              <a:cs typeface="Calibri"/>
              <a:sym typeface="Calibri"/>
            </a:endParaRPr>
          </a:p>
        </p:txBody>
      </p:sp>
      <p:sp>
        <p:nvSpPr>
          <p:cNvPr id="188" name="Google Shape;188;g2c7cd4f111b_0_9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6c0eec2cfd_0_1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Encuesta de Zoom </a:t>
            </a:r>
            <a:r>
              <a:rPr i="1" lang="en-US">
                <a:solidFill>
                  <a:schemeClr val="dk1"/>
                </a:solidFill>
                <a:latin typeface="Calibri"/>
                <a:ea typeface="Calibri"/>
                <a:cs typeface="Calibri"/>
                <a:sym typeface="Calibri"/>
              </a:rPr>
              <a:t>(Las respuestas son anónimas. Mostrar los resultados a la clase en vivo y conversar sobre ellos. Ojo: Hay que crear esta encuesta en Zoom antes de la clase para poder compartirla.)</a:t>
            </a:r>
            <a:endParaRPr i="1">
              <a:solidFill>
                <a:schemeClr val="dk1"/>
              </a:solidFill>
              <a:latin typeface="Calibri"/>
              <a:ea typeface="Calibri"/>
              <a:cs typeface="Calibri"/>
              <a:sym typeface="Calibri"/>
            </a:endParaRPr>
          </a:p>
          <a:p>
            <a:pPr indent="-298450" lvl="0" marL="914400" marR="171450" rtl="0" algn="l">
              <a:spcBef>
                <a:spcPts val="6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En una escala de 1 al 5, ¿qué tan cómodo se siente al encontrar ejemplos específicos de ley y evangelio en una historia bíblica?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1-Completamente incómodo</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2-Incómodo</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3-¡No sé! Nunca lo he intentado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4-Cómodo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5- Extremadamente cómodo</a:t>
            </a:r>
            <a:endParaRPr>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En una escala de 1 al 5, ¿qué tan cómodo se siente al aplicar ley y evangelio a su vida personal?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1-Completamente incómodo</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2-Incómodo</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3-¡No sé! Nunca lo he intentado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4-Cómodo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5- Extremadamente cómodo</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None/>
            </a:pPr>
            <a:r>
              <a:t/>
            </a:r>
            <a:endParaRPr b="1">
              <a:solidFill>
                <a:schemeClr val="dk1"/>
              </a:solidFill>
              <a:latin typeface="Calibri"/>
              <a:ea typeface="Calibri"/>
              <a:cs typeface="Calibri"/>
              <a:sym typeface="Calibri"/>
            </a:endParaRPr>
          </a:p>
        </p:txBody>
      </p:sp>
      <p:sp>
        <p:nvSpPr>
          <p:cNvPr id="197" name="Google Shape;197;g26c0eec2cfd_0_1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6c0eec2cfd_0_2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“Captar”</a:t>
            </a:r>
            <a:endParaRPr b="1">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Nuestro Captar de hoy día son preguntas de nuestra tarea. (Pide que los estudiantes compartan sus respuestas en voz alto o por chat)</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¿Qué nos sorprende de la ascensión de Jesucristo?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¿Algún detalle que nunca antes había notado?</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600"/>
              </a:spcAft>
              <a:buSzPts val="1100"/>
              <a:buNone/>
            </a:pPr>
            <a:r>
              <a:t/>
            </a:r>
            <a:endParaRPr b="1">
              <a:solidFill>
                <a:schemeClr val="dk1"/>
              </a:solidFill>
              <a:latin typeface="Calibri"/>
              <a:ea typeface="Calibri"/>
              <a:cs typeface="Calibri"/>
              <a:sym typeface="Calibri"/>
            </a:endParaRPr>
          </a:p>
        </p:txBody>
      </p:sp>
      <p:sp>
        <p:nvSpPr>
          <p:cNvPr id="218" name="Google Shape;218;g26c0eec2cfd_0_2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6c0eec2cfd_0_2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“Contar”</a:t>
            </a:r>
            <a:endParaRPr b="1">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Explique que ahora va a repasar la historia de Hechos 1:3-12 y que demostrará cómo contar una historia bíblica. Deseamos que los oyentes sepan la historia. También deseamos contar la historia sin explicar, sin añadir comentarios, sin dar opiniones… </a:t>
            </a:r>
            <a:endParaRPr>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Trate de tener la historia memorizada. Concéntrese en contar la historia con sus propias palabras, PERO asegúrese de que los detalles sean precisos. </a:t>
            </a:r>
            <a:endParaRPr>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&lt;Se cuenta la historia de Hechos 1:3-12.&gt;</a:t>
            </a:r>
            <a:endParaRPr>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b="1">
              <a:solidFill>
                <a:schemeClr val="dk1"/>
              </a:solidFill>
              <a:latin typeface="Calibri"/>
              <a:ea typeface="Calibri"/>
              <a:cs typeface="Calibri"/>
              <a:sym typeface="Calibri"/>
            </a:endParaRPr>
          </a:p>
        </p:txBody>
      </p:sp>
      <p:sp>
        <p:nvSpPr>
          <p:cNvPr id="228" name="Google Shape;228;g26c0eec2cfd_0_2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26ba99a7413_0_4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lnSpc>
                <a:spcPct val="100000"/>
              </a:lnSpc>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Platicar las seis preguntas para “Considerar.” </a:t>
            </a:r>
            <a:endParaRPr b="1">
              <a:solidFill>
                <a:schemeClr val="dk1"/>
              </a:solidFill>
              <a:latin typeface="Calibri"/>
              <a:ea typeface="Calibri"/>
              <a:cs typeface="Calibri"/>
              <a:sym typeface="Calibri"/>
            </a:endParaRPr>
          </a:p>
        </p:txBody>
      </p:sp>
      <p:sp>
        <p:nvSpPr>
          <p:cNvPr id="239" name="Google Shape;239;g26ba99a7413_0_4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¿Quiénes son los personajes de esta historia?</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Los personajes principales: Los 11 discípulos y Jesús</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Jesús (se les presentó dándoles muchas pruebas de que estaba vivo), Dios (Reino de Dios, la promesa del Padre), el Espíritu (serán bautizados con el Espíritu Santo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Juan el Bautista (v.5 Juan bautizó con agua, pero dentro de pocos días ustedes serán bautizados con el Espíritu Santo)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Dos varones vestidos en blanco (v. 10 De repente, se les acercaron dos hombres vestidos en blanco)</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None/>
            </a:pPr>
            <a:r>
              <a:t/>
            </a:r>
            <a:endParaRPr>
              <a:solidFill>
                <a:schemeClr val="dk1"/>
              </a:solidFill>
              <a:latin typeface="Calibri"/>
              <a:ea typeface="Calibri"/>
              <a:cs typeface="Calibri"/>
              <a:sym typeface="Calibri"/>
            </a:endParaRPr>
          </a:p>
        </p:txBody>
      </p:sp>
      <p:sp>
        <p:nvSpPr>
          <p:cNvPr id="250" name="Google Shape;250;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¿Cuáles son los objetos de esta historia?</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Una Agua; (v.5) Juan bautizó con agua</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Tierra; (v.8) Hasta los confines de la tierra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Una nube; (v.9) una nube lo ocultó de su vista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Vestidos de blanco; (v.10) Dos hombres les acercaron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Al cielo; (v. 11). ¿Qué hacen aquí mirando al cielo?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monte (v.12) </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None/>
            </a:pPr>
            <a:r>
              <a:t/>
            </a:r>
            <a:endParaRPr>
              <a:solidFill>
                <a:schemeClr val="dk1"/>
              </a:solidFill>
              <a:latin typeface="Calibri"/>
              <a:ea typeface="Calibri"/>
              <a:cs typeface="Calibri"/>
              <a:sym typeface="Calibri"/>
            </a:endParaRPr>
          </a:p>
        </p:txBody>
      </p:sp>
      <p:sp>
        <p:nvSpPr>
          <p:cNvPr id="262" name="Google Shape;262;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¿Dónde ocurrió la historia?</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En el monte de Olivos, cerca de Jerusalén (v. 12) Entonces regresaron a Jerusalén desde el monte llamado Olivos, situado aproximadamente a un kilómetro de la ciudad. </a:t>
            </a:r>
            <a:endParaRPr>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274" name="Google Shape;274;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¿Cuándo ocurrió la historia?</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40 días después de la resurrección de Jesús V. Durante cuarenta días se les apareció y les habló acerca del reino de Dios.</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286" name="Google Shape;286;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¿Cuál es el problema?</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Algunos dudaban</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Todavía no entienden bien el reino de Dios. (V. 6) Señor, ¿es ahora cuando vas a restablecer el reino a Israel?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Jesús ascendió (v. 9) Fue llevado a las alturas. </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298" name="Google Shape;298;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ae621378b2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g2ae621378b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¿Se resuelve el problema? ¿Cómo?</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Jesús les explica el reino de Dios (V. 7-8) No les toca a ustedes conocer la hora ni el momento determinados por la autoridad misma del Padre. Pero cuando venga el Espíritu Santo sobre ustedes, recibirán poder y serán mis testigos tanto en Jerusalén como en toda Judea, Samaria, y hasta los confines de la tierra.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Jesús les promete el Espíritu Santo (V.8)</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Les encarga una misión sumamente importante (V.8)</a:t>
            </a:r>
            <a:endParaRPr>
              <a:solidFill>
                <a:schemeClr val="dk1"/>
              </a:solidFill>
              <a:latin typeface="Calibri"/>
              <a:ea typeface="Calibri"/>
              <a:cs typeface="Calibri"/>
              <a:sym typeface="Calibri"/>
            </a:endParaRPr>
          </a:p>
          <a:p>
            <a:pPr indent="-184150" lvl="2" marL="1371600" marR="171450" rtl="0" algn="l">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Jesús va a venir de nuevo (V.11) Este mismo Jesús, que ha sido llevado de entre ustedes al cielo, vendrá otra vez de la misma manera que lo han visto irse. </a:t>
            </a:r>
            <a:endParaRPr>
              <a:solidFill>
                <a:schemeClr val="dk1"/>
              </a:solidFill>
              <a:latin typeface="Calibri"/>
              <a:ea typeface="Calibri"/>
              <a:cs typeface="Calibri"/>
              <a:sym typeface="Calibri"/>
            </a:endParaRPr>
          </a:p>
        </p:txBody>
      </p:sp>
      <p:sp>
        <p:nvSpPr>
          <p:cNvPr id="310" name="Google Shape;310;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26ba99a7413_0_5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lnSpc>
                <a:spcPct val="100000"/>
              </a:lnSpc>
              <a:spcBef>
                <a:spcPts val="0"/>
              </a:spcBef>
              <a:spcAft>
                <a:spcPts val="600"/>
              </a:spcAft>
              <a:buClr>
                <a:schemeClr val="dk1"/>
              </a:buClr>
              <a:buSzPts val="1100"/>
              <a:buFont typeface="Arial"/>
              <a:buNone/>
            </a:pPr>
            <a:r>
              <a:rPr b="1" lang="en-US">
                <a:solidFill>
                  <a:schemeClr val="dk1"/>
                </a:solidFill>
                <a:latin typeface="Calibri"/>
                <a:ea typeface="Calibri"/>
                <a:cs typeface="Calibri"/>
                <a:sym typeface="Calibri"/>
              </a:rPr>
              <a:t>Platicar las cuatro preguntas de “Consolidar.”</a:t>
            </a:r>
            <a:endParaRPr/>
          </a:p>
        </p:txBody>
      </p:sp>
      <p:sp>
        <p:nvSpPr>
          <p:cNvPr id="322" name="Google Shape;322;g26ba99a7413_0_5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¿Cuál es el punto principal de la historia?</a:t>
            </a:r>
            <a:endParaRPr>
              <a:solidFill>
                <a:schemeClr val="dk1"/>
              </a:solidFill>
              <a:latin typeface="Calibri"/>
              <a:ea typeface="Calibri"/>
              <a:cs typeface="Calibri"/>
              <a:sym typeface="Calibri"/>
            </a:endParaRPr>
          </a:p>
          <a:p>
            <a:pPr indent="-184150" lvl="1" marL="1371600" marR="171450" rtl="0" algn="l">
              <a:spcBef>
                <a:spcPts val="6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Antes de ascender al cielo, Jesús prepara a sus discípulos para ser sus testigos al mundo. </a:t>
            </a:r>
            <a:endParaRPr>
              <a:solidFill>
                <a:schemeClr val="dk1"/>
              </a:solidFill>
              <a:latin typeface="Calibri"/>
              <a:ea typeface="Calibri"/>
              <a:cs typeface="Calibri"/>
              <a:sym typeface="Calibri"/>
            </a:endParaRPr>
          </a:p>
          <a:p>
            <a:pPr indent="0" lvl="0" marL="0" rtl="0" algn="l">
              <a:lnSpc>
                <a:spcPct val="100000"/>
              </a:lnSpc>
              <a:spcBef>
                <a:spcPts val="600"/>
              </a:spcBef>
              <a:spcAft>
                <a:spcPts val="0"/>
              </a:spcAft>
              <a:buSzPts val="1100"/>
              <a:buNone/>
            </a:pPr>
            <a:r>
              <a:t/>
            </a:r>
            <a:endParaRPr>
              <a:solidFill>
                <a:schemeClr val="dk1"/>
              </a:solidFill>
              <a:latin typeface="Calibri"/>
              <a:ea typeface="Calibri"/>
              <a:cs typeface="Calibri"/>
              <a:sym typeface="Calibri"/>
            </a:endParaRPr>
          </a:p>
        </p:txBody>
      </p:sp>
      <p:sp>
        <p:nvSpPr>
          <p:cNvPr id="333" name="Google Shape;333;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¿Qué pecado veo en esta historia y confieso en mi vida?</a:t>
            </a:r>
            <a:endParaRPr>
              <a:solidFill>
                <a:schemeClr val="dk1"/>
              </a:solidFill>
              <a:latin typeface="Calibri"/>
              <a:ea typeface="Calibri"/>
              <a:cs typeface="Calibri"/>
              <a:sym typeface="Calibri"/>
            </a:endParaRPr>
          </a:p>
          <a:p>
            <a:pPr indent="-184150" lvl="1" marL="1371600" marR="171450" rtl="0" algn="l">
              <a:spcBef>
                <a:spcPts val="6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Aun cuando Jesús estaba a punto de ascender al cielo, los discípulos todavía reflejaban confusión sobre el reino de Dios; necesitaban más instrucción. (v.6) </a:t>
            </a:r>
            <a:endParaRPr>
              <a:solidFill>
                <a:schemeClr val="dk1"/>
              </a:solidFill>
              <a:latin typeface="Calibri"/>
              <a:ea typeface="Calibri"/>
              <a:cs typeface="Calibri"/>
              <a:sym typeface="Calibri"/>
            </a:endParaRPr>
          </a:p>
          <a:p>
            <a:pPr indent="-184150" lvl="1" marL="1371600" marR="171450" rtl="0" algn="l">
              <a:spcBef>
                <a:spcPts val="6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Al igual que los discípulos somos tentados continuamente a pecar acomodando la enseñanza de Jesús en su Palabra para que cuadre con nuestras ideas preconcebidas. </a:t>
            </a:r>
            <a:endParaRPr>
              <a:solidFill>
                <a:schemeClr val="dk1"/>
              </a:solidFill>
              <a:latin typeface="Calibri"/>
              <a:ea typeface="Calibri"/>
              <a:cs typeface="Calibri"/>
              <a:sym typeface="Calibri"/>
            </a:endParaRPr>
          </a:p>
          <a:p>
            <a:pPr indent="-184150" lvl="1" marL="1371600" marR="171450" rtl="0" algn="l">
              <a:spcBef>
                <a:spcPts val="6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A veces no damos testimonio de Jesucristo. (v. 8) serán mis testigos </a:t>
            </a:r>
            <a:endParaRPr>
              <a:solidFill>
                <a:schemeClr val="dk1"/>
              </a:solidFill>
              <a:latin typeface="Calibri"/>
              <a:ea typeface="Calibri"/>
              <a:cs typeface="Calibri"/>
              <a:sym typeface="Calibri"/>
            </a:endParaRPr>
          </a:p>
          <a:p>
            <a:pPr indent="0" lvl="0" marL="0" marR="171450" rtl="0" algn="l">
              <a:lnSpc>
                <a:spcPct val="100000"/>
              </a:lnSpc>
              <a:spcBef>
                <a:spcPts val="600"/>
              </a:spcBef>
              <a:spcAft>
                <a:spcPts val="0"/>
              </a:spcAft>
              <a:buNone/>
            </a:pPr>
            <a:r>
              <a:t/>
            </a:r>
            <a:endParaRPr>
              <a:solidFill>
                <a:schemeClr val="dk1"/>
              </a:solidFill>
              <a:latin typeface="Calibri"/>
              <a:ea typeface="Calibri"/>
              <a:cs typeface="Calibri"/>
              <a:sym typeface="Calibri"/>
            </a:endParaRPr>
          </a:p>
        </p:txBody>
      </p:sp>
      <p:sp>
        <p:nvSpPr>
          <p:cNvPr id="345" name="Google Shape;345;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¿En qué versos y palabras de esta historia veo el amor de Dios hacia mi?</a:t>
            </a:r>
            <a:endParaRPr>
              <a:solidFill>
                <a:schemeClr val="dk1"/>
              </a:solidFill>
              <a:latin typeface="Calibri"/>
              <a:ea typeface="Calibri"/>
              <a:cs typeface="Calibri"/>
              <a:sym typeface="Calibri"/>
            </a:endParaRPr>
          </a:p>
          <a:p>
            <a:pPr indent="-184150" lvl="1"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¡Cristo ha resucitado! Los fortaleció durante 40 días con muchas pruebas que no admiten duda de su resurrección. (V. 3)</a:t>
            </a:r>
            <a:endParaRPr>
              <a:solidFill>
                <a:schemeClr val="dk1"/>
              </a:solidFill>
              <a:latin typeface="Calibri"/>
              <a:ea typeface="Calibri"/>
              <a:cs typeface="Calibri"/>
              <a:sym typeface="Calibri"/>
            </a:endParaRPr>
          </a:p>
          <a:p>
            <a:pPr indent="-184150" lvl="1"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Él les estaba enviando al Espíritu Santo para guiarles. (V. 4, 8) </a:t>
            </a:r>
            <a:endParaRPr>
              <a:solidFill>
                <a:schemeClr val="dk1"/>
              </a:solidFill>
              <a:latin typeface="Calibri"/>
              <a:ea typeface="Calibri"/>
              <a:cs typeface="Calibri"/>
              <a:sym typeface="Calibri"/>
            </a:endParaRPr>
          </a:p>
          <a:p>
            <a:pPr indent="-184150" lvl="1"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¡Cristo ha resucitado! </a:t>
            </a:r>
            <a:endParaRPr>
              <a:solidFill>
                <a:schemeClr val="dk1"/>
              </a:solidFill>
              <a:latin typeface="Calibri"/>
              <a:ea typeface="Calibri"/>
              <a:cs typeface="Calibri"/>
              <a:sym typeface="Calibri"/>
            </a:endParaRPr>
          </a:p>
          <a:p>
            <a:pPr indent="-184150" lvl="1"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También tenemos el Espíritu Santo </a:t>
            </a:r>
            <a:endParaRPr>
              <a:solidFill>
                <a:schemeClr val="dk1"/>
              </a:solidFill>
              <a:latin typeface="Calibri"/>
              <a:ea typeface="Calibri"/>
              <a:cs typeface="Calibri"/>
              <a:sym typeface="Calibri"/>
            </a:endParaRPr>
          </a:p>
          <a:p>
            <a:pPr indent="-184150" lvl="1"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Espíritu Santo inspiraría a varios discípulos y apóstoles para escribir el Nuevo Testamento, por el cual todavía nos guía hoy. </a:t>
            </a:r>
            <a:endParaRPr>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357" name="Google Shape;357;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¿Qué pediré que Dios obre en mí para poner en práctica su Palabra?</a:t>
            </a:r>
            <a:endParaRPr>
              <a:solidFill>
                <a:schemeClr val="dk1"/>
              </a:solidFill>
              <a:latin typeface="Calibri"/>
              <a:ea typeface="Calibri"/>
              <a:cs typeface="Calibri"/>
              <a:sym typeface="Calibri"/>
            </a:endParaRPr>
          </a:p>
          <a:p>
            <a:pPr indent="-184150" lvl="1" marL="1371600" marR="171450" rtl="0" algn="l">
              <a:lnSpc>
                <a:spcPct val="107916"/>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 misión que Jesús les dio a los apóstoles ha sido dada a todos aquellos que confían en él para la salvación, la misión de ser sus testigos entre las naciones a través del bautismo y enseñando la Palabra. </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None/>
            </a:pPr>
            <a:r>
              <a:t/>
            </a:r>
            <a:endParaRPr>
              <a:solidFill>
                <a:schemeClr val="dk1"/>
              </a:solidFill>
              <a:latin typeface="Calibri"/>
              <a:ea typeface="Calibri"/>
              <a:cs typeface="Calibri"/>
              <a:sym typeface="Calibri"/>
            </a:endParaRPr>
          </a:p>
        </p:txBody>
      </p:sp>
      <p:sp>
        <p:nvSpPr>
          <p:cNvPr id="369" name="Google Shape;369;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2c7cd4f111b_0_1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La ascensión de Jesús deja en claro la finalidad de la iglesia</a:t>
            </a:r>
            <a:endParaRPr b="1">
              <a:solidFill>
                <a:schemeClr val="dk1"/>
              </a:solidFill>
              <a:latin typeface="Calibri"/>
              <a:ea typeface="Calibri"/>
              <a:cs typeface="Calibri"/>
              <a:sym typeface="Calibri"/>
            </a:endParaRPr>
          </a:p>
          <a:p>
            <a:pPr indent="-298450" lvl="0" marL="91440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La presencia visible de Cristo ya no era necesaria. Ya dio su vida en obediencia perfecta y en la muerte. Ya resucitó. Y les había dicho a sus discípulos: </a:t>
            </a:r>
            <a:endParaRPr>
              <a:solidFill>
                <a:schemeClr val="dk1"/>
              </a:solidFill>
              <a:latin typeface="Calibri"/>
              <a:ea typeface="Calibri"/>
              <a:cs typeface="Calibri"/>
              <a:sym typeface="Calibri"/>
            </a:endParaRPr>
          </a:p>
          <a:p>
            <a:pPr indent="0" lvl="0" marL="0" rtl="0" algn="l">
              <a:lnSpc>
                <a:spcPct val="100000"/>
              </a:lnSpc>
              <a:spcBef>
                <a:spcPts val="1000"/>
              </a:spcBef>
              <a:spcAft>
                <a:spcPts val="1000"/>
              </a:spcAft>
              <a:buNone/>
            </a:pPr>
            <a:r>
              <a:t/>
            </a:r>
            <a:endParaRPr b="1">
              <a:solidFill>
                <a:schemeClr val="dk1"/>
              </a:solidFill>
              <a:latin typeface="Calibri"/>
              <a:ea typeface="Calibri"/>
              <a:cs typeface="Calibri"/>
              <a:sym typeface="Calibri"/>
            </a:endParaRPr>
          </a:p>
        </p:txBody>
      </p:sp>
      <p:sp>
        <p:nvSpPr>
          <p:cNvPr id="381" name="Google Shape;381;g2c7cd4f111b_0_18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26e56d05998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84150" lvl="2" marL="137160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Hechos 1:6-8, “Entonces los que estaban reunidos con él le preguntaron: - ¿Señor, es ahora cuando vas a restablecer el reino a Israel? No les toca a ustedes conocer la hora ni el momento determinados por la autoridad misma del Padre – les contestó Jesús – Pero, cuando venga el Espíritu Santo sobre ustedes, recibirán poder y serán mis testigos tanto en Jerusalén, como en toda Judea y Samaria, y hasta los confines de la tierra.”</a:t>
            </a:r>
            <a:endParaRPr>
              <a:solidFill>
                <a:schemeClr val="dk1"/>
              </a:solidFill>
              <a:latin typeface="Calibri"/>
              <a:ea typeface="Calibri"/>
              <a:cs typeface="Calibri"/>
              <a:sym typeface="Calibri"/>
            </a:endParaRPr>
          </a:p>
          <a:p>
            <a:pPr indent="0" lvl="0" marL="0" rtl="0" algn="l">
              <a:lnSpc>
                <a:spcPct val="100000"/>
              </a:lnSpc>
              <a:spcBef>
                <a:spcPts val="1000"/>
              </a:spcBef>
              <a:spcAft>
                <a:spcPts val="0"/>
              </a:spcAft>
              <a:buNone/>
            </a:pPr>
            <a:r>
              <a:t/>
            </a:r>
            <a:endParaRPr>
              <a:solidFill>
                <a:schemeClr val="dk1"/>
              </a:solidFill>
              <a:latin typeface="Calibri"/>
              <a:ea typeface="Calibri"/>
              <a:cs typeface="Calibri"/>
              <a:sym typeface="Calibri"/>
            </a:endParaRPr>
          </a:p>
        </p:txBody>
      </p:sp>
      <p:sp>
        <p:nvSpPr>
          <p:cNvPr id="389" name="Google Shape;389;g26e56d05998_0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26f54ec5443_0_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84150" lvl="2" marL="137160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Mateo 28:18-20, “Se me ha dado toda autoridad en el cielo y en la tierra. Por tanto, vayan y hagan discípulos de todas las naciones, bautizándoles en el nombre del Padre y del Hijo y del Espíritu Santo, enseñándoles a obedecer todo lo que les he mandado a ustedes. Y les aseguro que estaré con ustedes siempre, hasta el fin del mundo. </a:t>
            </a:r>
            <a:endParaRPr>
              <a:solidFill>
                <a:schemeClr val="dk1"/>
              </a:solidFill>
              <a:latin typeface="Calibri"/>
              <a:ea typeface="Calibri"/>
              <a:cs typeface="Calibri"/>
              <a:sym typeface="Calibri"/>
            </a:endParaRPr>
          </a:p>
          <a:p>
            <a:pPr indent="-298450" lvl="0" marL="45720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Jesús, al irse, nos hizo copartícipes en su misión, y en su obra. ¡Qué gran bendición! Esta es la finalidad de la iglesia. </a:t>
            </a:r>
            <a:endParaRPr>
              <a:solidFill>
                <a:schemeClr val="dk1"/>
              </a:solidFill>
              <a:latin typeface="Calibri"/>
              <a:ea typeface="Calibri"/>
              <a:cs typeface="Calibri"/>
              <a:sym typeface="Calibri"/>
            </a:endParaRPr>
          </a:p>
          <a:p>
            <a:pPr indent="-298450" lvl="0" marL="45720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Las herramientas que Dios nos ha dado para llevar a cabo esta obra: </a:t>
            </a:r>
            <a:endParaRPr>
              <a:solidFill>
                <a:schemeClr val="dk1"/>
              </a:solidFill>
              <a:latin typeface="Calibri"/>
              <a:ea typeface="Calibri"/>
              <a:cs typeface="Calibri"/>
              <a:sym typeface="Calibri"/>
            </a:endParaRPr>
          </a:p>
          <a:p>
            <a:pPr indent="-298450" lvl="1" marL="9144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Espíritu Santo. Promete nunca dejarnos solos en esta obra hasta su regreso. </a:t>
            </a:r>
            <a:endParaRPr>
              <a:solidFill>
                <a:schemeClr val="dk1"/>
              </a:solidFill>
              <a:latin typeface="Calibri"/>
              <a:ea typeface="Calibri"/>
              <a:cs typeface="Calibri"/>
              <a:sym typeface="Calibri"/>
            </a:endParaRPr>
          </a:p>
          <a:p>
            <a:pPr indent="-298450" lvl="1" marL="9144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Bautizar en el nombre del Dios trino. </a:t>
            </a:r>
            <a:endParaRPr>
              <a:solidFill>
                <a:schemeClr val="dk1"/>
              </a:solidFill>
              <a:latin typeface="Calibri"/>
              <a:ea typeface="Calibri"/>
              <a:cs typeface="Calibri"/>
              <a:sym typeface="Calibri"/>
            </a:endParaRPr>
          </a:p>
          <a:p>
            <a:pPr indent="-298450" lvl="1" marL="914400" rtl="0" algn="l">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Enseñar la Palabra.</a:t>
            </a:r>
            <a:endParaRPr>
              <a:solidFill>
                <a:schemeClr val="dk1"/>
              </a:solidFill>
              <a:latin typeface="Calibri"/>
              <a:ea typeface="Calibri"/>
              <a:cs typeface="Calibri"/>
              <a:sym typeface="Calibri"/>
            </a:endParaRPr>
          </a:p>
        </p:txBody>
      </p:sp>
      <p:sp>
        <p:nvSpPr>
          <p:cNvPr id="397" name="Google Shape;397;g26f54ec5443_0_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26ba99a7413_0_6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Conclusión</a:t>
            </a:r>
            <a:r>
              <a:rPr lang="en-US">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Encargar la tarea</a:t>
            </a:r>
            <a:endParaRPr>
              <a:solidFill>
                <a:schemeClr val="dk1"/>
              </a:solidFill>
              <a:latin typeface="Calibri"/>
              <a:ea typeface="Calibri"/>
              <a:cs typeface="Calibri"/>
              <a:sym typeface="Calibri"/>
            </a:endParaRPr>
          </a:p>
          <a:p>
            <a:pPr indent="-184150" lvl="0" marL="1143000" marR="171450" rtl="0" algn="l">
              <a:spcBef>
                <a:spcPts val="600"/>
              </a:spcBef>
              <a:spcAft>
                <a:spcPts val="0"/>
              </a:spcAft>
              <a:buClr>
                <a:schemeClr val="dk1"/>
              </a:buClr>
              <a:buSzPts val="1100"/>
              <a:buFont typeface="Calibri"/>
              <a:buChar char="●"/>
            </a:pPr>
            <a:r>
              <a:rPr b="1" lang="en-US">
                <a:solidFill>
                  <a:schemeClr val="dk1"/>
                </a:solidFill>
                <a:latin typeface="Calibri"/>
                <a:ea typeface="Calibri"/>
                <a:cs typeface="Calibri"/>
                <a:sym typeface="Calibri"/>
              </a:rPr>
              <a:t>Ver el video de lección 2: </a:t>
            </a:r>
            <a:r>
              <a:rPr lang="en-US" u="sng">
                <a:solidFill>
                  <a:srgbClr val="0563C1"/>
                </a:solidFill>
                <a:latin typeface="Calibri"/>
                <a:ea typeface="Calibri"/>
                <a:cs typeface="Calibri"/>
                <a:sym typeface="Calibri"/>
                <a:hlinkClick r:id="rId2">
                  <a:extLst>
                    <a:ext uri="{A12FA001-AC4F-418D-AE19-62706E023703}">
                      <ahyp:hlinkClr val="tx"/>
                    </a:ext>
                  </a:extLst>
                </a:hlinkClick>
              </a:rPr>
              <a:t>https://www.youtube.com/watch?v=Z70Ny73HmWg</a:t>
            </a:r>
            <a:endParaRPr>
              <a:solidFill>
                <a:schemeClr val="dk1"/>
              </a:solidFill>
              <a:latin typeface="Calibri"/>
              <a:ea typeface="Calibri"/>
              <a:cs typeface="Calibri"/>
              <a:sym typeface="Calibri"/>
            </a:endParaRPr>
          </a:p>
          <a:p>
            <a:pPr indent="-184150" lvl="0" marL="1143000" marR="171450" rtl="0" algn="l">
              <a:spcBef>
                <a:spcPts val="600"/>
              </a:spcBef>
              <a:spcAft>
                <a:spcPts val="0"/>
              </a:spcAft>
              <a:buClr>
                <a:schemeClr val="dk1"/>
              </a:buClr>
              <a:buSzPts val="1100"/>
              <a:buFont typeface="Calibri"/>
              <a:buChar char="●"/>
            </a:pPr>
            <a:r>
              <a:rPr b="1" lang="en-US">
                <a:solidFill>
                  <a:schemeClr val="dk1"/>
                </a:solidFill>
                <a:latin typeface="Calibri"/>
                <a:ea typeface="Calibri"/>
                <a:cs typeface="Calibri"/>
                <a:sym typeface="Calibri"/>
              </a:rPr>
              <a:t>Leer Hechos desde 1:13 hasta 2:21 en sus Biblias (en la clase en vivo, solamente vamos a enfocarnos en la parte de hechos 2:1-21) </a:t>
            </a:r>
            <a:endParaRPr b="1">
              <a:solidFill>
                <a:schemeClr val="dk1"/>
              </a:solidFill>
              <a:latin typeface="Calibri"/>
              <a:ea typeface="Calibri"/>
              <a:cs typeface="Calibri"/>
              <a:sym typeface="Calibri"/>
            </a:endParaRPr>
          </a:p>
          <a:p>
            <a:pPr indent="-184150" lvl="0" marL="1143000" marR="171450" rtl="0" algn="l">
              <a:spcBef>
                <a:spcPts val="600"/>
              </a:spcBef>
              <a:spcAft>
                <a:spcPts val="0"/>
              </a:spcAft>
              <a:buClr>
                <a:schemeClr val="dk1"/>
              </a:buClr>
              <a:buSzPts val="1100"/>
              <a:buFont typeface="Noto Sans Symbols"/>
              <a:buChar char="●"/>
            </a:pPr>
            <a:r>
              <a:rPr b="1" lang="en-US">
                <a:solidFill>
                  <a:schemeClr val="dk1"/>
                </a:solidFill>
                <a:latin typeface="Calibri"/>
                <a:ea typeface="Calibri"/>
                <a:cs typeface="Calibri"/>
                <a:sym typeface="Calibri"/>
              </a:rPr>
              <a:t>Hagan una mini-investigación del día de Pentecostés (o la Fiesta de Semanas) en el Antiguo Testamento (pista: Levítico, y pongan atención a los primeros minutos del video para esta lección)</a:t>
            </a:r>
            <a:endParaRPr b="1">
              <a:solidFill>
                <a:schemeClr val="dk1"/>
              </a:solidFill>
              <a:latin typeface="Calibri"/>
              <a:ea typeface="Calibri"/>
              <a:cs typeface="Calibri"/>
              <a:sym typeface="Calibri"/>
            </a:endParaRPr>
          </a:p>
          <a:p>
            <a:pPr indent="-184150" lvl="0" marL="1143000" marR="171450" rtl="0" algn="l">
              <a:spcBef>
                <a:spcPts val="600"/>
              </a:spcBef>
              <a:spcAft>
                <a:spcPts val="0"/>
              </a:spcAft>
              <a:buClr>
                <a:schemeClr val="dk1"/>
              </a:buClr>
              <a:buSzPts val="1100"/>
              <a:buFont typeface="Noto Sans Symbols"/>
              <a:buChar char="●"/>
            </a:pPr>
            <a:r>
              <a:rPr b="1" lang="en-US">
                <a:solidFill>
                  <a:schemeClr val="dk1"/>
                </a:solidFill>
                <a:latin typeface="Calibri"/>
                <a:ea typeface="Calibri"/>
                <a:cs typeface="Calibri"/>
                <a:sym typeface="Calibri"/>
              </a:rPr>
              <a:t>Un extra opcional: pueden ver este video acerca del Monte de Olivos: </a:t>
            </a:r>
            <a:r>
              <a:rPr lang="en-US" u="sng">
                <a:solidFill>
                  <a:srgbClr val="0563C1"/>
                </a:solidFill>
                <a:latin typeface="Calibri"/>
                <a:ea typeface="Calibri"/>
                <a:cs typeface="Calibri"/>
                <a:sym typeface="Calibri"/>
                <a:hlinkClick r:id="rId3">
                  <a:extLst>
                    <a:ext uri="{A12FA001-AC4F-418D-AE19-62706E023703}">
                      <ahyp:hlinkClr val="tx"/>
                    </a:ext>
                  </a:extLst>
                </a:hlinkClick>
              </a:rPr>
              <a:t>https://vimeo.com/academiacristo/review/477710751/31cf0fc192?sort= lastUserActionEventDate&amp;direction=desc</a:t>
            </a:r>
            <a:endParaRPr>
              <a:solidFill>
                <a:schemeClr val="dk1"/>
              </a:solidFill>
              <a:latin typeface="Calibri"/>
              <a:ea typeface="Calibri"/>
              <a:cs typeface="Calibri"/>
              <a:sym typeface="Calibri"/>
            </a:endParaRPr>
          </a:p>
          <a:p>
            <a:pPr indent="-184150" lvl="0" marL="1143000" marR="171450" rtl="0" algn="l">
              <a:spcBef>
                <a:spcPts val="600"/>
              </a:spcBef>
              <a:spcAft>
                <a:spcPts val="600"/>
              </a:spcAft>
              <a:buClr>
                <a:schemeClr val="dk1"/>
              </a:buClr>
              <a:buSzPts val="1100"/>
              <a:buFont typeface="Noto Sans Symbols"/>
              <a:buChar char="●"/>
            </a:pPr>
            <a:r>
              <a:rPr b="1" lang="en-US">
                <a:solidFill>
                  <a:schemeClr val="dk1"/>
                </a:solidFill>
                <a:latin typeface="Calibri"/>
                <a:ea typeface="Calibri"/>
                <a:cs typeface="Calibri"/>
                <a:sym typeface="Calibri"/>
              </a:rPr>
              <a:t>Proyecto Final: La Pregunta de Lección 1: ¿Qué finalidad o propósito tiene la iglesia?</a:t>
            </a:r>
            <a:endParaRPr b="1">
              <a:solidFill>
                <a:schemeClr val="dk1"/>
              </a:solidFill>
              <a:latin typeface="Calibri"/>
              <a:ea typeface="Calibri"/>
              <a:cs typeface="Calibri"/>
              <a:sym typeface="Calibri"/>
            </a:endParaRPr>
          </a:p>
        </p:txBody>
      </p:sp>
      <p:sp>
        <p:nvSpPr>
          <p:cNvPr id="405" name="Google Shape;405;g26ba99a7413_0_6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 name="Google Shape;9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2adf147660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lnSpc>
                <a:spcPct val="100000"/>
              </a:lnSpc>
              <a:spcBef>
                <a:spcPts val="0"/>
              </a:spcBef>
              <a:spcAft>
                <a:spcPts val="1000"/>
              </a:spcAft>
              <a:buClr>
                <a:schemeClr val="dk1"/>
              </a:buClr>
              <a:buSzPts val="1100"/>
              <a:buFont typeface="Calibri"/>
              <a:buAutoNum type="arabicPeriod" startAt="2"/>
            </a:pPr>
            <a:r>
              <a:rPr lang="en-US">
                <a:solidFill>
                  <a:schemeClr val="dk1"/>
                </a:solidFill>
                <a:latin typeface="Calibri"/>
                <a:ea typeface="Calibri"/>
                <a:cs typeface="Calibri"/>
                <a:sym typeface="Calibri"/>
              </a:rPr>
              <a:t>Oración de clausura</a:t>
            </a:r>
            <a:endParaRPr/>
          </a:p>
        </p:txBody>
      </p:sp>
      <p:sp>
        <p:nvSpPr>
          <p:cNvPr id="415" name="Google Shape;415;g2adf1476608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2adf1476608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lnSpc>
                <a:spcPct val="100000"/>
              </a:lnSpc>
              <a:spcBef>
                <a:spcPts val="0"/>
              </a:spcBef>
              <a:spcAft>
                <a:spcPts val="600"/>
              </a:spcAft>
              <a:buClr>
                <a:schemeClr val="dk1"/>
              </a:buClr>
              <a:buSzPts val="1100"/>
              <a:buFont typeface="Calibri"/>
              <a:buAutoNum type="arabicPeriod" startAt="3"/>
            </a:pPr>
            <a:r>
              <a:rPr lang="en-US">
                <a:solidFill>
                  <a:schemeClr val="dk1"/>
                </a:solidFill>
                <a:latin typeface="Calibri"/>
                <a:ea typeface="Calibri"/>
                <a:cs typeface="Calibri"/>
                <a:sym typeface="Calibri"/>
              </a:rPr>
              <a:t>Despedida</a:t>
            </a:r>
            <a:endParaRPr/>
          </a:p>
        </p:txBody>
      </p:sp>
      <p:sp>
        <p:nvSpPr>
          <p:cNvPr id="423" name="Google Shape;423;g2adf1476608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2ac1ba269cb_0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171450" rtl="0" algn="l">
              <a:spcBef>
                <a:spcPts val="0"/>
              </a:spcBef>
              <a:spcAft>
                <a:spcPts val="0"/>
              </a:spcAft>
              <a:buClr>
                <a:schemeClr val="dk1"/>
              </a:buClr>
              <a:buSzPts val="1100"/>
              <a:buFont typeface="Arial"/>
              <a:buNone/>
            </a:pPr>
            <a:r>
              <a:rPr b="1" lang="en-US" u="sng">
                <a:solidFill>
                  <a:schemeClr val="dk1"/>
                </a:solidFill>
                <a:latin typeface="Calibri"/>
                <a:ea typeface="Calibri"/>
                <a:cs typeface="Calibri"/>
                <a:sym typeface="Calibri"/>
              </a:rPr>
              <a:t>Material extra</a:t>
            </a:r>
            <a:r>
              <a:rPr b="1" lang="en-US">
                <a:solidFill>
                  <a:schemeClr val="dk1"/>
                </a:solidFill>
                <a:latin typeface="Calibri"/>
                <a:ea typeface="Calibri"/>
                <a:cs typeface="Calibri"/>
                <a:sym typeface="Calibri"/>
              </a:rPr>
              <a:t>: </a:t>
            </a:r>
            <a:endParaRPr b="1" u="sng">
              <a:solidFill>
                <a:schemeClr val="dk1"/>
              </a:solidFill>
              <a:latin typeface="Calibri"/>
              <a:ea typeface="Calibri"/>
              <a:cs typeface="Calibri"/>
              <a:sym typeface="Calibri"/>
            </a:endParaRPr>
          </a:p>
          <a:p>
            <a:pPr indent="-298450" lvl="0" marL="457200" marR="171450" rtl="0" algn="l">
              <a:spcBef>
                <a:spcPts val="6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¿Por qué se fue al cielo Jesús? ¿Por qué no se quedó aquí con nosotros? ¿Qué está haciendo? </a:t>
            </a:r>
            <a:endParaRPr>
              <a:solidFill>
                <a:schemeClr val="dk1"/>
              </a:solidFill>
              <a:latin typeface="Calibri"/>
              <a:ea typeface="Calibri"/>
              <a:cs typeface="Calibri"/>
              <a:sym typeface="Calibri"/>
            </a:endParaRPr>
          </a:p>
          <a:p>
            <a:pPr indent="-1841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Cristo es el Señor. Su ascensión certifica el señorío de Cristo sobre toda la creación, a la que gobierna como Señor exaltado para beneficio de su iglesia. (Efesios 1:20-22) </a:t>
            </a:r>
            <a:endParaRPr>
              <a:solidFill>
                <a:schemeClr val="dk1"/>
              </a:solidFill>
              <a:latin typeface="Calibri"/>
              <a:ea typeface="Calibri"/>
              <a:cs typeface="Calibri"/>
              <a:sym typeface="Calibri"/>
            </a:endParaRPr>
          </a:p>
          <a:p>
            <a:pPr indent="-1841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Jesús fue al cielo para preparar un lugar para nosotros (Juan 14:2,3). Porque Jesús vino del cielo y regresó al cielo (Juan 3:13; 6:33,38), tenemos la seguridad de que nos llevará allá cuando vuelva. </a:t>
            </a:r>
            <a:endParaRPr>
              <a:solidFill>
                <a:schemeClr val="dk1"/>
              </a:solidFill>
              <a:latin typeface="Calibri"/>
              <a:ea typeface="Calibri"/>
              <a:cs typeface="Calibri"/>
              <a:sym typeface="Calibri"/>
            </a:endParaRPr>
          </a:p>
          <a:p>
            <a:pPr indent="-1841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Jesús defiende nuestro caso e intercede por nosotros ante Dios en el cielo. El que es Dios y es también el hombre que sufrió y fue tentado como nosotros. Por eso tiene afinidad con nosotros y aboga por nosotros delante de Dios en el cielo (1 Juan 2:1,2; Hebreos 4:15,16). </a:t>
            </a:r>
            <a:endParaRPr>
              <a:solidFill>
                <a:schemeClr val="dk1"/>
              </a:solidFill>
              <a:latin typeface="Calibri"/>
              <a:ea typeface="Calibri"/>
              <a:cs typeface="Calibri"/>
              <a:sym typeface="Calibri"/>
            </a:endParaRPr>
          </a:p>
          <a:p>
            <a:pPr indent="-1841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Cristo, en su estado de exaltación, gobierna y dirige los asuntos de este mundo. Todas las cosas obrarán para el bien de los hijos de Dios (Romanos 8:28). Jesús que dio su vida por nosotros, dirige todos los asuntos de este mundo de modo que estaremos con él en el cielo. Por eso, no tenemos temor del demonio y del mundo con su hostilidad hacia Cristo y su iglesia. ¡Cristo vive! ¡Reina! El mismo Jesús que dio su vida por nosotros, hará que todas las cosas obren para nuestro eterno bien. </a:t>
            </a:r>
            <a:endParaRPr>
              <a:solidFill>
                <a:schemeClr val="dk1"/>
              </a:solidFill>
              <a:latin typeface="Calibri"/>
              <a:ea typeface="Calibri"/>
              <a:cs typeface="Calibri"/>
              <a:sym typeface="Calibri"/>
            </a:endParaRPr>
          </a:p>
          <a:p>
            <a:pPr indent="-1841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 ascensión de Jesús deja en claro la finalidad de la iglesia. La presencia visible de Cristo ya no era necesaria. Ya dio su vida en obediencia perfecta y en la muerte. Ya resucitó. Y les había dicho a sus discípulos: “Ciertamente les aseguro que el que cree en mí la obras que yo hago también él las hará, y aun las hará mayores, porque yo vuelvo al Padre.” (Juan 14:12) “Serán mis testigos… hasta los confines de la tierra.” “Vayan y hagan discípulos a todas las naciones.” Jesús, al irse, nos hizo copartícipes en su misión, y en su obra. ¡Qué gran bendición! Esta es la finalidad de la iglesia. </a:t>
            </a:r>
            <a:endParaRPr>
              <a:solidFill>
                <a:schemeClr val="dk1"/>
              </a:solidFill>
              <a:latin typeface="Calibri"/>
              <a:ea typeface="Calibri"/>
              <a:cs typeface="Calibri"/>
              <a:sym typeface="Calibri"/>
            </a:endParaRPr>
          </a:p>
          <a:p>
            <a:pPr indent="-298450" lvl="3" marL="14859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Las herramientas que Dios nos ha dado para llevar a cabo esta obra: Por tanto, vayan y hagan discípulos en todas las naciones, y bautícenlos en el nombre del Padre, y del Hijo, y del Espíritu Santo. Enséñenles a cumplir todas las cosas que les he mandado. Y yo estaré con ustedes todos los días, hasta el fin del mundo. Amén. (Mateo 28:19-20)</a:t>
            </a:r>
            <a:endParaRPr>
              <a:solidFill>
                <a:schemeClr val="dk1"/>
              </a:solidFill>
              <a:latin typeface="Calibri"/>
              <a:ea typeface="Calibri"/>
              <a:cs typeface="Calibri"/>
              <a:sym typeface="Calibri"/>
            </a:endParaRPr>
          </a:p>
          <a:p>
            <a:pPr indent="-298450" lvl="3" marL="14859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En sencillo: Bautizar en el nombre del Dios trino. Enseñar la Palabra. Y promete nunca dejarnos solos en esta obra hasta su regreso. </a:t>
            </a:r>
            <a:endParaRPr>
              <a:solidFill>
                <a:schemeClr val="dk1"/>
              </a:solidFill>
              <a:latin typeface="Calibri"/>
              <a:ea typeface="Calibri"/>
              <a:cs typeface="Calibri"/>
              <a:sym typeface="Calibri"/>
            </a:endParaRPr>
          </a:p>
          <a:p>
            <a:pPr indent="-1841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Pablo les dijo a los atenienses: “Él (Dios) ha fijado un día en que juzgará al mundo con justicia, por medio del hombre que ha designado.” De ello ha dado pruebas a todos al levantarlo de entre los muertos” (Hechos 17:31). </a:t>
            </a:r>
            <a:endParaRPr>
              <a:solidFill>
                <a:schemeClr val="dk1"/>
              </a:solidFill>
              <a:latin typeface="Calibri"/>
              <a:ea typeface="Calibri"/>
              <a:cs typeface="Calibri"/>
              <a:sym typeface="Calibri"/>
            </a:endParaRPr>
          </a:p>
          <a:p>
            <a:pPr indent="-1841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En conclusión, Cristo nos prepara un lugar en el cielo, intercede, gobierna, edifica la iglesia, y pronto juzgará todo con justicia. </a:t>
            </a:r>
            <a:endParaRPr>
              <a:solidFill>
                <a:schemeClr val="dk1"/>
              </a:solidFill>
              <a:latin typeface="Calibri"/>
              <a:ea typeface="Calibri"/>
              <a:cs typeface="Calibri"/>
              <a:sym typeface="Calibri"/>
            </a:endParaRPr>
          </a:p>
          <a:p>
            <a:pPr indent="-298450" lvl="0" marL="4572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Les compartimos canciones gratuitas de Iglesia Luterana Cristo, una es la gran comisión que Jesús nos ha encargado. La segunda en un himno apto al estilo mariachi, apto para uso por las fechas de la ascensión de Jesús. La última es una canción de alegría que se llama “Vayan con Dios” </a:t>
            </a:r>
            <a:endParaRPr>
              <a:solidFill>
                <a:schemeClr val="dk1"/>
              </a:solidFill>
              <a:latin typeface="Calibri"/>
              <a:ea typeface="Calibri"/>
              <a:cs typeface="Calibri"/>
              <a:sym typeface="Calibri"/>
            </a:endParaRPr>
          </a:p>
          <a:p>
            <a:pPr indent="-1841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  </a:t>
            </a:r>
            <a:r>
              <a:rPr lang="en-US" u="sng">
                <a:solidFill>
                  <a:srgbClr val="0563C1"/>
                </a:solidFill>
                <a:latin typeface="Calibri"/>
                <a:ea typeface="Calibri"/>
                <a:cs typeface="Calibri"/>
                <a:sym typeface="Calibri"/>
                <a:hlinkClick r:id="rId2">
                  <a:extLst>
                    <a:ext uri="{A12FA001-AC4F-418D-AE19-62706E023703}">
                      <ahyp:hlinkClr val="tx"/>
                    </a:ext>
                  </a:extLst>
                </a:hlinkClick>
              </a:rPr>
              <a:t>https://www.academiacristo.com/Musica/La-gran-comision</a:t>
            </a:r>
            <a:endParaRPr u="sng">
              <a:solidFill>
                <a:schemeClr val="dk1"/>
              </a:solidFill>
              <a:latin typeface="Calibri"/>
              <a:ea typeface="Calibri"/>
              <a:cs typeface="Calibri"/>
              <a:sym typeface="Calibri"/>
            </a:endParaRPr>
          </a:p>
          <a:p>
            <a:pPr indent="-241300" lvl="2" marL="971550" rtl="0" algn="l">
              <a:spcBef>
                <a:spcPts val="1000"/>
              </a:spcBef>
              <a:spcAft>
                <a:spcPts val="0"/>
              </a:spcAft>
              <a:buClr>
                <a:schemeClr val="dk1"/>
              </a:buClr>
              <a:buSzPts val="1100"/>
              <a:buFont typeface="Calibri"/>
              <a:buAutoNum type="romanLcPeriod"/>
            </a:pPr>
            <a:r>
              <a:rPr lang="en-US" u="sng">
                <a:solidFill>
                  <a:srgbClr val="0563C1"/>
                </a:solidFill>
                <a:latin typeface="Calibri"/>
                <a:ea typeface="Calibri"/>
                <a:cs typeface="Calibri"/>
                <a:sym typeface="Calibri"/>
                <a:hlinkClick r:id="rId3">
                  <a:extLst>
                    <a:ext uri="{A12FA001-AC4F-418D-AE19-62706E023703}">
                      <ahyp:hlinkClr val="tx"/>
                    </a:ext>
                  </a:extLst>
                </a:hlinkClick>
              </a:rPr>
              <a:t>https://www.academiacristo.com/Musica/Himno-de-gloria-ya-cantad</a:t>
            </a:r>
            <a:endParaRPr u="sng">
              <a:solidFill>
                <a:srgbClr val="0563C1"/>
              </a:solidFill>
              <a:latin typeface="Calibri"/>
              <a:ea typeface="Calibri"/>
              <a:cs typeface="Calibri"/>
              <a:sym typeface="Calibri"/>
            </a:endParaRPr>
          </a:p>
          <a:p>
            <a:pPr indent="-241300" lvl="2" marL="971550" rtl="0" algn="l">
              <a:spcBef>
                <a:spcPts val="1000"/>
              </a:spcBef>
              <a:spcAft>
                <a:spcPts val="0"/>
              </a:spcAft>
              <a:buClr>
                <a:schemeClr val="dk1"/>
              </a:buClr>
              <a:buSzPts val="1100"/>
              <a:buFont typeface="Calibri"/>
              <a:buAutoNum type="romanLcPeriod"/>
            </a:pPr>
            <a:r>
              <a:rPr lang="en-US" u="sng">
                <a:solidFill>
                  <a:srgbClr val="0563C1"/>
                </a:solidFill>
                <a:latin typeface="Calibri"/>
                <a:ea typeface="Calibri"/>
                <a:cs typeface="Calibri"/>
                <a:sym typeface="Calibri"/>
                <a:hlinkClick r:id="rId4">
                  <a:extLst>
                    <a:ext uri="{A12FA001-AC4F-418D-AE19-62706E023703}">
                      <ahyp:hlinkClr val="tx"/>
                    </a:ext>
                  </a:extLst>
                </a:hlinkClick>
              </a:rPr>
              <a:t>https://www.academiacristo.com/Musica/Himno-de-clausura-Vayan-con-Dios</a:t>
            </a:r>
            <a:r>
              <a:rPr lang="en-US">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None/>
            </a:pPr>
            <a:r>
              <a:t/>
            </a:r>
            <a:endParaRPr b="1" u="sng">
              <a:solidFill>
                <a:schemeClr val="dk1"/>
              </a:solidFill>
              <a:latin typeface="Calibri"/>
              <a:ea typeface="Calibri"/>
              <a:cs typeface="Calibri"/>
              <a:sym typeface="Calibri"/>
            </a:endParaRPr>
          </a:p>
        </p:txBody>
      </p:sp>
      <p:sp>
        <p:nvSpPr>
          <p:cNvPr id="431" name="Google Shape;431;g2ac1ba269cb_0_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9" name="Google Shape;10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1000"/>
              </a:spcAft>
              <a:buClr>
                <a:schemeClr val="dk1"/>
              </a:buClr>
              <a:buSzPts val="1100"/>
              <a:buFont typeface="Arial"/>
              <a:buNone/>
            </a:pPr>
            <a:r>
              <a:rPr b="1" lang="en-US">
                <a:solidFill>
                  <a:schemeClr val="dk1"/>
                </a:solidFill>
                <a:latin typeface="Calibri"/>
                <a:ea typeface="Calibri"/>
                <a:cs typeface="Calibri"/>
                <a:sym typeface="Calibri"/>
              </a:rPr>
              <a:t>Oración: </a:t>
            </a:r>
            <a:r>
              <a:rPr lang="en-US">
                <a:solidFill>
                  <a:schemeClr val="dk1"/>
                </a:solidFill>
                <a:latin typeface="Calibri"/>
                <a:ea typeface="Calibri"/>
                <a:cs typeface="Calibri"/>
                <a:sym typeface="Calibri"/>
              </a:rPr>
              <a:t>Amado Jesús que estás en el cielo, te doy gracias por tu gran amor por mí, que soy pecador; te doy gracias porque has hecho que todas estas maravillosas verdades sobre ti se hayan escrito, para que yo pueda creer tantos años después de que tú viviste en esta tierra. Te pido que dispongas todo para que tu Palabra sea leída y predicada a muchas personas más, para que ellas también puedan creer y tener la alegría de la vida eterna. Ayúdame, Señor a ser fiel discípulo que lleva tu Palabra, fortaléceme en ella y dame consuelo en la aflicción. Amén. </a:t>
            </a:r>
            <a:endParaRPr b="1">
              <a:solidFill>
                <a:schemeClr val="dk1"/>
              </a:solidFill>
              <a:latin typeface="Calibri"/>
              <a:ea typeface="Calibri"/>
              <a:cs typeface="Calibri"/>
              <a:sym typeface="Calibri"/>
            </a:endParaRPr>
          </a:p>
        </p:txBody>
      </p:sp>
      <p:sp>
        <p:nvSpPr>
          <p:cNvPr id="117" name="Google Shape;11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Objetivos de la Lección</a:t>
            </a:r>
            <a:endParaRPr b="1">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Presentarnos</a:t>
            </a:r>
            <a:endParaRPr b="1">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Identificar el propósito y los objetivos del curso</a:t>
            </a:r>
            <a:endParaRPr b="1">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Usar el método de las Cuatro “C” para leer y entender Hechos 1:3-12</a:t>
            </a:r>
            <a:endParaRPr b="1">
              <a:solidFill>
                <a:schemeClr val="dk1"/>
              </a:solidFill>
              <a:latin typeface="Calibri"/>
              <a:ea typeface="Calibri"/>
              <a:cs typeface="Calibri"/>
              <a:sym typeface="Calibri"/>
            </a:endParaRPr>
          </a:p>
          <a:p>
            <a:pPr indent="-298450" lvl="1" marL="914400" marR="171450" rtl="0" algn="l">
              <a:spcBef>
                <a:spcPts val="1000"/>
              </a:spcBef>
              <a:spcAft>
                <a:spcPts val="1000"/>
              </a:spcAft>
              <a:buClr>
                <a:schemeClr val="dk1"/>
              </a:buClr>
              <a:buSzPts val="1100"/>
              <a:buFont typeface="Calibri"/>
              <a:buAutoNum type="arabicPeriod"/>
            </a:pPr>
            <a:r>
              <a:rPr b="1" lang="en-US">
                <a:solidFill>
                  <a:schemeClr val="dk1"/>
                </a:solidFill>
                <a:latin typeface="Calibri"/>
                <a:ea typeface="Calibri"/>
                <a:cs typeface="Calibri"/>
                <a:sym typeface="Calibri"/>
              </a:rPr>
              <a:t>Identificar el propósito de la iglesia con evidencia del libro de Hechos. </a:t>
            </a:r>
            <a:endParaRPr b="1">
              <a:solidFill>
                <a:schemeClr val="dk1"/>
              </a:solidFill>
              <a:latin typeface="Calibri"/>
              <a:ea typeface="Calibri"/>
              <a:cs typeface="Calibri"/>
              <a:sym typeface="Calibri"/>
            </a:endParaRPr>
          </a:p>
        </p:txBody>
      </p:sp>
      <p:sp>
        <p:nvSpPr>
          <p:cNvPr id="125" name="Google Shape;12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6ba99a7413_0_2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lnSpc>
                <a:spcPct val="100000"/>
              </a:lnSpc>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Descripción del curso: </a:t>
            </a:r>
            <a:endParaRPr b="1">
              <a:solidFill>
                <a:schemeClr val="dk1"/>
              </a:solidFill>
              <a:latin typeface="Calibri"/>
              <a:ea typeface="Calibri"/>
              <a:cs typeface="Calibri"/>
              <a:sym typeface="Calibri"/>
            </a:endParaRPr>
          </a:p>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Este curso fue diseñado para enseñarnos más sobre la iglesia en el primer siglo y también con el fin de preparar a discípulos capacitados en compartir la Palabra de Dios por medio de historias bíblicas siempre considerando la ley (pecado) y el evangelio (la gracia que es amor inmerecido). Mi oración es que Dios nos enseñe por medio de Su Palabra, y que Dios nos use para ser sus testigos hasta los confines de la tierra. </a:t>
            </a:r>
            <a:endParaRPr>
              <a:solidFill>
                <a:schemeClr val="dk1"/>
              </a:solidFill>
              <a:latin typeface="Calibri"/>
              <a:ea typeface="Calibri"/>
              <a:cs typeface="Calibri"/>
              <a:sym typeface="Calibri"/>
            </a:endParaRPr>
          </a:p>
          <a:p>
            <a:pPr indent="0" lvl="0" marL="228600" marR="171450" rtl="0" algn="l">
              <a:lnSpc>
                <a:spcPct val="100000"/>
              </a:lnSpc>
              <a:spcBef>
                <a:spcPts val="1000"/>
              </a:spcBef>
              <a:spcAft>
                <a:spcPts val="0"/>
              </a:spcAft>
              <a:buClr>
                <a:schemeClr val="dk1"/>
              </a:buClr>
              <a:buSzPts val="1100"/>
              <a:buFont typeface="Arial"/>
              <a:buNone/>
            </a:pPr>
            <a:r>
              <a:t/>
            </a:r>
            <a:endParaRPr b="1">
              <a:solidFill>
                <a:schemeClr val="dk1"/>
              </a:solidFill>
              <a:latin typeface="Calibri"/>
              <a:ea typeface="Calibri"/>
              <a:cs typeface="Calibri"/>
              <a:sym typeface="Calibri"/>
            </a:endParaRPr>
          </a:p>
        </p:txBody>
      </p:sp>
      <p:sp>
        <p:nvSpPr>
          <p:cNvPr id="148" name="Google Shape;148;g26ba99a7413_0_2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6c0eec2cfd_0_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Objetivos del curso</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Leer y entender historias clave de los sucesos después de la resurrección de Jesucristo utilizando el método de las Cuatro “C”: Captar, Contar, Considerar, Consolidar.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Considerar ley específica y evangelio específico en historias de la Biblia y aplicarlos a sus vidas personales.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Identificar el propósito de la iglesia cristiana y desear ser un miembro activo del cuerpo de Cristo. </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None/>
            </a:pPr>
            <a:r>
              <a:t/>
            </a:r>
            <a:endParaRPr>
              <a:solidFill>
                <a:schemeClr val="dk1"/>
              </a:solidFill>
              <a:latin typeface="Calibri"/>
              <a:ea typeface="Calibri"/>
              <a:cs typeface="Calibri"/>
              <a:sym typeface="Calibri"/>
            </a:endParaRPr>
          </a:p>
        </p:txBody>
      </p:sp>
      <p:sp>
        <p:nvSpPr>
          <p:cNvPr id="159" name="Google Shape;159;g26c0eec2cfd_0_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c7cd4f111b_0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Proyecto Final</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proyecto final es un examen escrito. Habrá 8 preguntas clave, una que va con cada lección. Simplemente hay que responder a las preguntas. Además, el proyecto final incluye una oportunidad para demostrar tu habilidad de encontrar ley y evangelio en un texto y aplicarlo a su vida personal. </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 pregunta para hoy es: ¿Qué finalidad o propósito tiene la iglesia? Esta pregunta la vamos a responder al final de la clase hoy. </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SzPts val="1100"/>
              <a:buNone/>
            </a:pPr>
            <a:r>
              <a:t/>
            </a:r>
            <a:endParaRPr>
              <a:solidFill>
                <a:schemeClr val="dk1"/>
              </a:solidFill>
              <a:latin typeface="Calibri"/>
              <a:ea typeface="Calibri"/>
              <a:cs typeface="Calibri"/>
              <a:sym typeface="Calibri"/>
            </a:endParaRPr>
          </a:p>
        </p:txBody>
      </p:sp>
      <p:sp>
        <p:nvSpPr>
          <p:cNvPr id="178" name="Google Shape;178;g2c7cd4f111b_0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4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3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4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4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4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4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4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4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3"/>
          <p:cNvSpPr/>
          <p:nvPr>
            <p:ph idx="2" type="pic"/>
          </p:nvPr>
        </p:nvSpPr>
        <p:spPr>
          <a:xfrm>
            <a:off x="5183188" y="987425"/>
            <a:ext cx="6172200" cy="4873625"/>
          </a:xfrm>
          <a:prstGeom prst="rect">
            <a:avLst/>
          </a:prstGeom>
          <a:noFill/>
          <a:ln>
            <a:noFill/>
          </a:ln>
        </p:spPr>
      </p:sp>
      <p:sp>
        <p:nvSpPr>
          <p:cNvPr id="64" name="Google Shape;64;p4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 Id="rId4" Type="http://schemas.openxmlformats.org/officeDocument/2006/relationships/image" Target="../media/image3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1.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3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0.png"/><Relationship Id="rId4" Type="http://schemas.openxmlformats.org/officeDocument/2006/relationships/image" Target="../media/image20.png"/><Relationship Id="rId5"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0.png"/><Relationship Id="rId4" Type="http://schemas.openxmlformats.org/officeDocument/2006/relationships/image" Target="../media/image9.png"/><Relationship Id="rId5"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0.png"/><Relationship Id="rId4" Type="http://schemas.openxmlformats.org/officeDocument/2006/relationships/image" Target="../media/image15.png"/><Relationship Id="rId5"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0.png"/><Relationship Id="rId4" Type="http://schemas.openxmlformats.org/officeDocument/2006/relationships/image" Target="../media/image13.png"/><Relationship Id="rId5"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0.png"/><Relationship Id="rId4" Type="http://schemas.openxmlformats.org/officeDocument/2006/relationships/image" Target="../media/image14.png"/><Relationship Id="rId5"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0.png"/><Relationship Id="rId4" Type="http://schemas.openxmlformats.org/officeDocument/2006/relationships/image" Target="../media/image17.png"/><Relationship Id="rId5"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6.pn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0.png"/><Relationship Id="rId4" Type="http://schemas.openxmlformats.org/officeDocument/2006/relationships/image" Target="../media/image18.png"/><Relationship Id="rId5"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0.png"/><Relationship Id="rId4" Type="http://schemas.openxmlformats.org/officeDocument/2006/relationships/image" Target="../media/image26.png"/><Relationship Id="rId5"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0.png"/><Relationship Id="rId4" Type="http://schemas.openxmlformats.org/officeDocument/2006/relationships/image" Target="../media/image23.png"/><Relationship Id="rId5"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0.png"/><Relationship Id="rId4" Type="http://schemas.openxmlformats.org/officeDocument/2006/relationships/image" Target="../media/image25.png"/><Relationship Id="rId5"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6.png"/><Relationship Id="rId4" Type="http://schemas.openxmlformats.org/officeDocument/2006/relationships/image" Target="../media/image3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3.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3.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2.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5.pn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8.jp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9.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jp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9.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5" name="Google Shape;85;p1"/>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b="8248" l="17157" r="29534" t="8248"/>
          <a:stretch/>
        </p:blipFill>
        <p:spPr>
          <a:xfrm>
            <a:off x="6580094" y="810985"/>
            <a:ext cx="5007429" cy="5236029"/>
          </a:xfrm>
          <a:prstGeom prst="rect">
            <a:avLst/>
          </a:prstGeom>
          <a:noFill/>
          <a:ln>
            <a:noFill/>
          </a:ln>
        </p:spPr>
      </p:pic>
      <p:pic>
        <p:nvPicPr>
          <p:cNvPr descr="A logo with a cross and a bird&#10;&#10;Description automatically generated" id="87" name="Google Shape;87;p1"/>
          <p:cNvPicPr preferRelativeResize="0"/>
          <p:nvPr/>
        </p:nvPicPr>
        <p:blipFill rotWithShape="1">
          <a:blip r:embed="rId4">
            <a:alphaModFix/>
          </a:blip>
          <a:srcRect b="0" l="0" r="0" t="0"/>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ACADEMIA</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CRISTO</a:t>
            </a:r>
            <a:endParaRPr b="0" i="0" sz="900" u="none" cap="none" strike="noStrike">
              <a:solidFill>
                <a:srgbClr val="000000"/>
              </a:solidFill>
              <a:latin typeface="Lato"/>
              <a:ea typeface="Lato"/>
              <a:cs typeface="Lato"/>
              <a:sym typeface="Lato"/>
            </a:endParaRPr>
          </a:p>
        </p:txBody>
      </p:sp>
      <p:sp>
        <p:nvSpPr>
          <p:cNvPr id="89" name="Google Shape;89;p1"/>
          <p:cNvSpPr/>
          <p:nvPr/>
        </p:nvSpPr>
        <p:spPr>
          <a:xfrm>
            <a:off x="1264510" y="2818701"/>
            <a:ext cx="114817" cy="2143283"/>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0" name="Google Shape;90;p1"/>
          <p:cNvSpPr/>
          <p:nvPr/>
        </p:nvSpPr>
        <p:spPr>
          <a:xfrm>
            <a:off x="1379327" y="2818702"/>
            <a:ext cx="424306" cy="214328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9" name="Shape 189"/>
        <p:cNvGrpSpPr/>
        <p:nvPr/>
      </p:nvGrpSpPr>
      <p:grpSpPr>
        <a:xfrm>
          <a:off x="0" y="0"/>
          <a:ext cx="0" cy="0"/>
          <a:chOff x="0" y="0"/>
          <a:chExt cx="0" cy="0"/>
        </a:xfrm>
      </p:grpSpPr>
      <p:sp>
        <p:nvSpPr>
          <p:cNvPr id="190" name="Google Shape;190;g2c7cd4f111b_0_97"/>
          <p:cNvSpPr txBox="1"/>
          <p:nvPr/>
        </p:nvSpPr>
        <p:spPr>
          <a:xfrm>
            <a:off x="2272082" y="915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Esquema del Curso</a:t>
            </a:r>
            <a:endParaRPr b="0" i="0" sz="6000" u="none" cap="none" strike="noStrike">
              <a:solidFill>
                <a:srgbClr val="009444"/>
              </a:solidFill>
              <a:latin typeface="Lato"/>
              <a:ea typeface="Lato"/>
              <a:cs typeface="Lato"/>
              <a:sym typeface="Lato"/>
            </a:endParaRPr>
          </a:p>
        </p:txBody>
      </p:sp>
      <p:sp>
        <p:nvSpPr>
          <p:cNvPr id="191" name="Google Shape;191;g2c7cd4f111b_0_97"/>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192" name="Google Shape;192;g2c7cd4f111b_0_97"/>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cxnSp>
        <p:nvCxnSpPr>
          <p:cNvPr id="193" name="Google Shape;193;g2c7cd4f111b_0_97"/>
          <p:cNvCxnSpPr/>
          <p:nvPr/>
        </p:nvCxnSpPr>
        <p:spPr>
          <a:xfrm>
            <a:off x="2375527" y="19318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194" name="Google Shape;194;g2c7cd4f111b_0_97"/>
          <p:cNvSpPr txBox="1"/>
          <p:nvPr/>
        </p:nvSpPr>
        <p:spPr>
          <a:xfrm>
            <a:off x="2272075" y="2281350"/>
            <a:ext cx="8064600" cy="4032900"/>
          </a:xfrm>
          <a:prstGeom prst="rect">
            <a:avLst/>
          </a:prstGeom>
          <a:noFill/>
          <a:ln>
            <a:noFill/>
          </a:ln>
        </p:spPr>
        <p:txBody>
          <a:bodyPr anchorCtr="0" anchor="t" bIns="45700" lIns="91425" spcFirstLastPara="1" rIns="91425" wrap="square" tIns="45700">
            <a:spAutoFit/>
          </a:bodyPr>
          <a:lstStyle/>
          <a:p>
            <a:pPr indent="-431800" lvl="0" marL="457200" marR="0" rtl="0" algn="l">
              <a:lnSpc>
                <a:spcPct val="100000"/>
              </a:lnSpc>
              <a:spcBef>
                <a:spcPts val="0"/>
              </a:spcBef>
              <a:spcAft>
                <a:spcPts val="0"/>
              </a:spcAft>
              <a:buClr>
                <a:schemeClr val="dk1"/>
              </a:buClr>
              <a:buSzPts val="3200"/>
              <a:buFont typeface="Lato"/>
              <a:buAutoNum type="arabicPeriod"/>
            </a:pPr>
            <a:r>
              <a:rPr lang="en-US" sz="3200">
                <a:solidFill>
                  <a:schemeClr val="dk1"/>
                </a:solidFill>
                <a:latin typeface="Lato"/>
                <a:ea typeface="Lato"/>
                <a:cs typeface="Lato"/>
                <a:sym typeface="Lato"/>
              </a:rPr>
              <a:t>Jesús Sube al Cielo</a:t>
            </a:r>
            <a:endParaRPr sz="3200">
              <a:solidFill>
                <a:schemeClr val="dk1"/>
              </a:solidFill>
              <a:latin typeface="Lato"/>
              <a:ea typeface="Lato"/>
              <a:cs typeface="Lato"/>
              <a:sym typeface="Lato"/>
            </a:endParaRPr>
          </a:p>
          <a:p>
            <a:pPr indent="-431800" lvl="0" marL="457200" marR="0" rtl="0" algn="l">
              <a:lnSpc>
                <a:spcPct val="100000"/>
              </a:lnSpc>
              <a:spcBef>
                <a:spcPts val="0"/>
              </a:spcBef>
              <a:spcAft>
                <a:spcPts val="0"/>
              </a:spcAft>
              <a:buClr>
                <a:schemeClr val="dk1"/>
              </a:buClr>
              <a:buSzPts val="3200"/>
              <a:buFont typeface="Lato"/>
              <a:buAutoNum type="arabicPeriod"/>
            </a:pPr>
            <a:r>
              <a:rPr lang="en-US" sz="3200">
                <a:solidFill>
                  <a:schemeClr val="dk1"/>
                </a:solidFill>
                <a:latin typeface="Lato"/>
                <a:ea typeface="Lato"/>
                <a:cs typeface="Lato"/>
                <a:sym typeface="Lato"/>
              </a:rPr>
              <a:t>Pentecostés</a:t>
            </a:r>
            <a:endParaRPr sz="3200">
              <a:solidFill>
                <a:schemeClr val="dk1"/>
              </a:solidFill>
              <a:latin typeface="Lato"/>
              <a:ea typeface="Lato"/>
              <a:cs typeface="Lato"/>
              <a:sym typeface="Lato"/>
            </a:endParaRPr>
          </a:p>
          <a:p>
            <a:pPr indent="-431800" lvl="0" marL="457200" marR="0" rtl="0" algn="l">
              <a:lnSpc>
                <a:spcPct val="100000"/>
              </a:lnSpc>
              <a:spcBef>
                <a:spcPts val="0"/>
              </a:spcBef>
              <a:spcAft>
                <a:spcPts val="0"/>
              </a:spcAft>
              <a:buClr>
                <a:schemeClr val="dk1"/>
              </a:buClr>
              <a:buSzPts val="3200"/>
              <a:buFont typeface="Lato"/>
              <a:buAutoNum type="arabicPeriod"/>
            </a:pPr>
            <a:r>
              <a:rPr lang="en-US" sz="3200">
                <a:solidFill>
                  <a:schemeClr val="dk1"/>
                </a:solidFill>
                <a:latin typeface="Lato"/>
                <a:ea typeface="Lato"/>
                <a:cs typeface="Lato"/>
                <a:sym typeface="Lato"/>
              </a:rPr>
              <a:t>Pedro Testifica de Jesús</a:t>
            </a:r>
            <a:endParaRPr sz="3200">
              <a:solidFill>
                <a:schemeClr val="dk1"/>
              </a:solidFill>
              <a:latin typeface="Lato"/>
              <a:ea typeface="Lato"/>
              <a:cs typeface="Lato"/>
              <a:sym typeface="Lato"/>
            </a:endParaRPr>
          </a:p>
          <a:p>
            <a:pPr indent="-431800" lvl="0" marL="457200" marR="0" rtl="0" algn="l">
              <a:lnSpc>
                <a:spcPct val="100000"/>
              </a:lnSpc>
              <a:spcBef>
                <a:spcPts val="0"/>
              </a:spcBef>
              <a:spcAft>
                <a:spcPts val="0"/>
              </a:spcAft>
              <a:buClr>
                <a:schemeClr val="dk1"/>
              </a:buClr>
              <a:buSzPts val="3200"/>
              <a:buFont typeface="Lato"/>
              <a:buAutoNum type="arabicPeriod"/>
            </a:pPr>
            <a:r>
              <a:rPr lang="en-US" sz="3200">
                <a:solidFill>
                  <a:schemeClr val="dk1"/>
                </a:solidFill>
                <a:latin typeface="Lato"/>
                <a:ea typeface="Lato"/>
                <a:cs typeface="Lato"/>
                <a:sym typeface="Lato"/>
              </a:rPr>
              <a:t>Jesús Cambia a Pablo</a:t>
            </a:r>
            <a:endParaRPr sz="3200">
              <a:solidFill>
                <a:schemeClr val="dk1"/>
              </a:solidFill>
              <a:latin typeface="Lato"/>
              <a:ea typeface="Lato"/>
              <a:cs typeface="Lato"/>
              <a:sym typeface="Lato"/>
            </a:endParaRPr>
          </a:p>
          <a:p>
            <a:pPr indent="-431800" lvl="0" marL="457200" marR="0" rtl="0" algn="l">
              <a:lnSpc>
                <a:spcPct val="100000"/>
              </a:lnSpc>
              <a:spcBef>
                <a:spcPts val="0"/>
              </a:spcBef>
              <a:spcAft>
                <a:spcPts val="0"/>
              </a:spcAft>
              <a:buClr>
                <a:schemeClr val="dk1"/>
              </a:buClr>
              <a:buSzPts val="3200"/>
              <a:buFont typeface="Lato"/>
              <a:buAutoNum type="arabicPeriod"/>
            </a:pPr>
            <a:r>
              <a:rPr lang="en-US" sz="3200">
                <a:solidFill>
                  <a:schemeClr val="dk1"/>
                </a:solidFill>
                <a:latin typeface="Lato"/>
                <a:ea typeface="Lato"/>
                <a:cs typeface="Lato"/>
                <a:sym typeface="Lato"/>
              </a:rPr>
              <a:t>Antioquía cerca de Pisidia</a:t>
            </a:r>
            <a:endParaRPr sz="3200">
              <a:solidFill>
                <a:schemeClr val="dk1"/>
              </a:solidFill>
              <a:latin typeface="Lato"/>
              <a:ea typeface="Lato"/>
              <a:cs typeface="Lato"/>
              <a:sym typeface="Lato"/>
            </a:endParaRPr>
          </a:p>
          <a:p>
            <a:pPr indent="-431800" lvl="0" marL="457200" marR="0" rtl="0" algn="l">
              <a:lnSpc>
                <a:spcPct val="100000"/>
              </a:lnSpc>
              <a:spcBef>
                <a:spcPts val="0"/>
              </a:spcBef>
              <a:spcAft>
                <a:spcPts val="0"/>
              </a:spcAft>
              <a:buClr>
                <a:schemeClr val="dk1"/>
              </a:buClr>
              <a:buSzPts val="3200"/>
              <a:buFont typeface="Lato"/>
              <a:buAutoNum type="arabicPeriod"/>
            </a:pPr>
            <a:r>
              <a:rPr lang="en-US" sz="3200">
                <a:solidFill>
                  <a:schemeClr val="dk1"/>
                </a:solidFill>
                <a:latin typeface="Lato"/>
                <a:ea typeface="Lato"/>
                <a:cs typeface="Lato"/>
                <a:sym typeface="Lato"/>
              </a:rPr>
              <a:t>Un Mensaje a los No Judios</a:t>
            </a:r>
            <a:endParaRPr sz="3200">
              <a:solidFill>
                <a:schemeClr val="dk1"/>
              </a:solidFill>
              <a:latin typeface="Lato"/>
              <a:ea typeface="Lato"/>
              <a:cs typeface="Lato"/>
              <a:sym typeface="Lato"/>
            </a:endParaRPr>
          </a:p>
          <a:p>
            <a:pPr indent="-431800" lvl="0" marL="457200" marR="0" rtl="0" algn="l">
              <a:lnSpc>
                <a:spcPct val="100000"/>
              </a:lnSpc>
              <a:spcBef>
                <a:spcPts val="0"/>
              </a:spcBef>
              <a:spcAft>
                <a:spcPts val="0"/>
              </a:spcAft>
              <a:buClr>
                <a:schemeClr val="dk1"/>
              </a:buClr>
              <a:buSzPts val="3200"/>
              <a:buFont typeface="Lato"/>
              <a:buAutoNum type="arabicPeriod"/>
            </a:pPr>
            <a:r>
              <a:rPr lang="en-US" sz="3200">
                <a:solidFill>
                  <a:schemeClr val="dk1"/>
                </a:solidFill>
                <a:latin typeface="Lato"/>
                <a:ea typeface="Lato"/>
                <a:cs typeface="Lato"/>
                <a:sym typeface="Lato"/>
              </a:rPr>
              <a:t>En Filipos</a:t>
            </a:r>
            <a:endParaRPr sz="3200">
              <a:solidFill>
                <a:schemeClr val="dk1"/>
              </a:solidFill>
              <a:latin typeface="Lato"/>
              <a:ea typeface="Lato"/>
              <a:cs typeface="Lato"/>
              <a:sym typeface="Lato"/>
            </a:endParaRPr>
          </a:p>
          <a:p>
            <a:pPr indent="-431800" lvl="0" marL="457200" marR="0" rtl="0" algn="l">
              <a:lnSpc>
                <a:spcPct val="100000"/>
              </a:lnSpc>
              <a:spcBef>
                <a:spcPts val="0"/>
              </a:spcBef>
              <a:spcAft>
                <a:spcPts val="0"/>
              </a:spcAft>
              <a:buClr>
                <a:schemeClr val="dk1"/>
              </a:buClr>
              <a:buSzPts val="3200"/>
              <a:buFont typeface="Lato"/>
              <a:buAutoNum type="arabicPeriod"/>
            </a:pPr>
            <a:r>
              <a:rPr lang="en-US" sz="3200">
                <a:solidFill>
                  <a:schemeClr val="dk1"/>
                </a:solidFill>
                <a:latin typeface="Lato"/>
                <a:ea typeface="Lato"/>
                <a:cs typeface="Lato"/>
                <a:sym typeface="Lato"/>
              </a:rPr>
              <a:t>Los Últimos Días de Pablo</a:t>
            </a:r>
            <a:endParaRPr sz="3200">
              <a:solidFill>
                <a:schemeClr val="dk1"/>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8" name="Shape 198"/>
        <p:cNvGrpSpPr/>
        <p:nvPr/>
      </p:nvGrpSpPr>
      <p:grpSpPr>
        <a:xfrm>
          <a:off x="0" y="0"/>
          <a:ext cx="0" cy="0"/>
          <a:chOff x="0" y="0"/>
          <a:chExt cx="0" cy="0"/>
        </a:xfrm>
      </p:grpSpPr>
      <p:pic>
        <p:nvPicPr>
          <p:cNvPr descr="A green bird with leaves&#10;&#10;Description automatically generated" id="199" name="Google Shape;199;g26c0eec2cfd_0_111"/>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cxnSp>
        <p:nvCxnSpPr>
          <p:cNvPr id="200" name="Google Shape;200;g26c0eec2cfd_0_111"/>
          <p:cNvCxnSpPr/>
          <p:nvPr/>
        </p:nvCxnSpPr>
        <p:spPr>
          <a:xfrm>
            <a:off x="905575" y="3235750"/>
            <a:ext cx="10469100" cy="0"/>
          </a:xfrm>
          <a:prstGeom prst="straightConnector1">
            <a:avLst/>
          </a:prstGeom>
          <a:noFill/>
          <a:ln cap="flat" cmpd="sng" w="28575">
            <a:solidFill>
              <a:schemeClr val="dk2"/>
            </a:solidFill>
            <a:prstDash val="solid"/>
            <a:round/>
            <a:headEnd len="sm" w="sm" type="none"/>
            <a:tailEnd len="sm" w="sm" type="none"/>
          </a:ln>
        </p:spPr>
      </p:cxnSp>
      <p:cxnSp>
        <p:nvCxnSpPr>
          <p:cNvPr id="201" name="Google Shape;201;g26c0eec2cfd_0_111"/>
          <p:cNvCxnSpPr/>
          <p:nvPr/>
        </p:nvCxnSpPr>
        <p:spPr>
          <a:xfrm flipH="1" rot="10800000">
            <a:off x="9922200" y="2783650"/>
            <a:ext cx="8100" cy="833100"/>
          </a:xfrm>
          <a:prstGeom prst="straightConnector1">
            <a:avLst/>
          </a:prstGeom>
          <a:noFill/>
          <a:ln cap="flat" cmpd="sng" w="28575">
            <a:solidFill>
              <a:schemeClr val="dk2"/>
            </a:solidFill>
            <a:prstDash val="solid"/>
            <a:round/>
            <a:headEnd len="sm" w="sm" type="none"/>
            <a:tailEnd len="sm" w="sm" type="none"/>
          </a:ln>
        </p:spPr>
      </p:cxnSp>
      <p:cxnSp>
        <p:nvCxnSpPr>
          <p:cNvPr id="202" name="Google Shape;202;g26c0eec2cfd_0_111"/>
          <p:cNvCxnSpPr/>
          <p:nvPr/>
        </p:nvCxnSpPr>
        <p:spPr>
          <a:xfrm flipH="1" rot="10800000">
            <a:off x="2303500" y="2783650"/>
            <a:ext cx="8100" cy="833100"/>
          </a:xfrm>
          <a:prstGeom prst="straightConnector1">
            <a:avLst/>
          </a:prstGeom>
          <a:noFill/>
          <a:ln cap="flat" cmpd="sng" w="28575">
            <a:solidFill>
              <a:schemeClr val="dk2"/>
            </a:solidFill>
            <a:prstDash val="solid"/>
            <a:round/>
            <a:headEnd len="sm" w="sm" type="none"/>
            <a:tailEnd len="sm" w="sm" type="none"/>
          </a:ln>
        </p:spPr>
      </p:cxnSp>
      <p:cxnSp>
        <p:nvCxnSpPr>
          <p:cNvPr id="203" name="Google Shape;203;g26c0eec2cfd_0_111"/>
          <p:cNvCxnSpPr/>
          <p:nvPr/>
        </p:nvCxnSpPr>
        <p:spPr>
          <a:xfrm flipH="1" rot="10800000">
            <a:off x="4232150" y="2783650"/>
            <a:ext cx="8100" cy="833100"/>
          </a:xfrm>
          <a:prstGeom prst="straightConnector1">
            <a:avLst/>
          </a:prstGeom>
          <a:noFill/>
          <a:ln cap="flat" cmpd="sng" w="28575">
            <a:solidFill>
              <a:schemeClr val="dk2"/>
            </a:solidFill>
            <a:prstDash val="solid"/>
            <a:round/>
            <a:headEnd len="sm" w="sm" type="none"/>
            <a:tailEnd len="sm" w="sm" type="none"/>
          </a:ln>
        </p:spPr>
      </p:cxnSp>
      <p:cxnSp>
        <p:nvCxnSpPr>
          <p:cNvPr id="204" name="Google Shape;204;g26c0eec2cfd_0_111"/>
          <p:cNvCxnSpPr/>
          <p:nvPr/>
        </p:nvCxnSpPr>
        <p:spPr>
          <a:xfrm flipH="1" rot="10800000">
            <a:off x="8120488" y="2783650"/>
            <a:ext cx="8100" cy="833100"/>
          </a:xfrm>
          <a:prstGeom prst="straightConnector1">
            <a:avLst/>
          </a:prstGeom>
          <a:noFill/>
          <a:ln cap="flat" cmpd="sng" w="28575">
            <a:solidFill>
              <a:schemeClr val="dk2"/>
            </a:solidFill>
            <a:prstDash val="solid"/>
            <a:round/>
            <a:headEnd len="sm" w="sm" type="none"/>
            <a:tailEnd len="sm" w="sm" type="none"/>
          </a:ln>
        </p:spPr>
      </p:cxnSp>
      <p:cxnSp>
        <p:nvCxnSpPr>
          <p:cNvPr id="205" name="Google Shape;205;g26c0eec2cfd_0_111"/>
          <p:cNvCxnSpPr/>
          <p:nvPr/>
        </p:nvCxnSpPr>
        <p:spPr>
          <a:xfrm flipH="1" rot="10800000">
            <a:off x="6207975" y="2795050"/>
            <a:ext cx="8100" cy="833100"/>
          </a:xfrm>
          <a:prstGeom prst="straightConnector1">
            <a:avLst/>
          </a:prstGeom>
          <a:noFill/>
          <a:ln cap="flat" cmpd="sng" w="28575">
            <a:solidFill>
              <a:schemeClr val="dk2"/>
            </a:solidFill>
            <a:prstDash val="solid"/>
            <a:round/>
            <a:headEnd len="sm" w="sm" type="none"/>
            <a:tailEnd len="sm" w="sm" type="none"/>
          </a:ln>
        </p:spPr>
      </p:cxnSp>
      <p:sp>
        <p:nvSpPr>
          <p:cNvPr id="206" name="Google Shape;206;g26c0eec2cfd_0_111"/>
          <p:cNvSpPr txBox="1"/>
          <p:nvPr/>
        </p:nvSpPr>
        <p:spPr>
          <a:xfrm>
            <a:off x="1906750" y="1746000"/>
            <a:ext cx="801600" cy="833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0"/>
              <a:buFont typeface="Arial"/>
              <a:buNone/>
            </a:pPr>
            <a:r>
              <a:rPr b="0" i="0" lang="en-US" sz="5000" u="none" cap="none" strike="noStrike">
                <a:solidFill>
                  <a:srgbClr val="009444"/>
                </a:solidFill>
                <a:latin typeface="Lato Black"/>
                <a:ea typeface="Lato Black"/>
                <a:cs typeface="Lato Black"/>
                <a:sym typeface="Lato Black"/>
              </a:rPr>
              <a:t>1</a:t>
            </a:r>
            <a:endParaRPr b="0" i="0" sz="5000" u="none" cap="none" strike="noStrike">
              <a:solidFill>
                <a:srgbClr val="009444"/>
              </a:solidFill>
              <a:latin typeface="Lato Black"/>
              <a:ea typeface="Lato Black"/>
              <a:cs typeface="Lato Black"/>
              <a:sym typeface="Lato Black"/>
            </a:endParaRPr>
          </a:p>
        </p:txBody>
      </p:sp>
      <p:sp>
        <p:nvSpPr>
          <p:cNvPr id="207" name="Google Shape;207;g26c0eec2cfd_0_111"/>
          <p:cNvSpPr txBox="1"/>
          <p:nvPr/>
        </p:nvSpPr>
        <p:spPr>
          <a:xfrm>
            <a:off x="3835400" y="1746000"/>
            <a:ext cx="801600" cy="833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0"/>
              <a:buFont typeface="Arial"/>
              <a:buNone/>
            </a:pPr>
            <a:r>
              <a:rPr b="0" i="0" lang="en-US" sz="5000" u="none" cap="none" strike="noStrike">
                <a:solidFill>
                  <a:srgbClr val="009444"/>
                </a:solidFill>
                <a:latin typeface="Lato Black"/>
                <a:ea typeface="Lato Black"/>
                <a:cs typeface="Lato Black"/>
                <a:sym typeface="Lato Black"/>
              </a:rPr>
              <a:t>2</a:t>
            </a:r>
            <a:endParaRPr b="0" i="0" sz="5000" u="none" cap="none" strike="noStrike">
              <a:solidFill>
                <a:srgbClr val="009444"/>
              </a:solidFill>
              <a:latin typeface="Lato Black"/>
              <a:ea typeface="Lato Black"/>
              <a:cs typeface="Lato Black"/>
              <a:sym typeface="Lato Black"/>
            </a:endParaRPr>
          </a:p>
        </p:txBody>
      </p:sp>
      <p:sp>
        <p:nvSpPr>
          <p:cNvPr id="208" name="Google Shape;208;g26c0eec2cfd_0_111"/>
          <p:cNvSpPr txBox="1"/>
          <p:nvPr/>
        </p:nvSpPr>
        <p:spPr>
          <a:xfrm>
            <a:off x="5811225" y="1746000"/>
            <a:ext cx="801600" cy="833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0"/>
              <a:buFont typeface="Arial"/>
              <a:buNone/>
            </a:pPr>
            <a:r>
              <a:rPr b="0" i="0" lang="en-US" sz="5000" u="none" cap="none" strike="noStrike">
                <a:solidFill>
                  <a:srgbClr val="009444"/>
                </a:solidFill>
                <a:latin typeface="Lato Black"/>
                <a:ea typeface="Lato Black"/>
                <a:cs typeface="Lato Black"/>
                <a:sym typeface="Lato Black"/>
              </a:rPr>
              <a:t>3</a:t>
            </a:r>
            <a:endParaRPr b="0" i="0" sz="5000" u="none" cap="none" strike="noStrike">
              <a:solidFill>
                <a:srgbClr val="009444"/>
              </a:solidFill>
              <a:latin typeface="Lato Black"/>
              <a:ea typeface="Lato Black"/>
              <a:cs typeface="Lato Black"/>
              <a:sym typeface="Lato Black"/>
            </a:endParaRPr>
          </a:p>
        </p:txBody>
      </p:sp>
      <p:sp>
        <p:nvSpPr>
          <p:cNvPr id="209" name="Google Shape;209;g26c0eec2cfd_0_111"/>
          <p:cNvSpPr txBox="1"/>
          <p:nvPr/>
        </p:nvSpPr>
        <p:spPr>
          <a:xfrm>
            <a:off x="7723750" y="1746000"/>
            <a:ext cx="801600" cy="833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0"/>
              <a:buFont typeface="Arial"/>
              <a:buNone/>
            </a:pPr>
            <a:r>
              <a:rPr b="0" i="0" lang="en-US" sz="5000" u="none" cap="none" strike="noStrike">
                <a:solidFill>
                  <a:srgbClr val="009444"/>
                </a:solidFill>
                <a:latin typeface="Lato Black"/>
                <a:ea typeface="Lato Black"/>
                <a:cs typeface="Lato Black"/>
                <a:sym typeface="Lato Black"/>
              </a:rPr>
              <a:t>4</a:t>
            </a:r>
            <a:endParaRPr b="0" i="0" sz="5000" u="none" cap="none" strike="noStrike">
              <a:solidFill>
                <a:srgbClr val="009444"/>
              </a:solidFill>
              <a:latin typeface="Lato Black"/>
              <a:ea typeface="Lato Black"/>
              <a:cs typeface="Lato Black"/>
              <a:sym typeface="Lato Black"/>
            </a:endParaRPr>
          </a:p>
        </p:txBody>
      </p:sp>
      <p:sp>
        <p:nvSpPr>
          <p:cNvPr id="210" name="Google Shape;210;g26c0eec2cfd_0_111"/>
          <p:cNvSpPr txBox="1"/>
          <p:nvPr/>
        </p:nvSpPr>
        <p:spPr>
          <a:xfrm>
            <a:off x="9525450" y="1746000"/>
            <a:ext cx="801600" cy="833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0"/>
              <a:buFont typeface="Arial"/>
              <a:buNone/>
            </a:pPr>
            <a:r>
              <a:rPr b="0" i="0" lang="en-US" sz="5000" u="none" cap="none" strike="noStrike">
                <a:solidFill>
                  <a:srgbClr val="009444"/>
                </a:solidFill>
                <a:latin typeface="Lato Black"/>
                <a:ea typeface="Lato Black"/>
                <a:cs typeface="Lato Black"/>
                <a:sym typeface="Lato Black"/>
              </a:rPr>
              <a:t>5</a:t>
            </a:r>
            <a:endParaRPr b="0" i="0" sz="5000" u="none" cap="none" strike="noStrike">
              <a:solidFill>
                <a:srgbClr val="009444"/>
              </a:solidFill>
              <a:latin typeface="Lato Black"/>
              <a:ea typeface="Lato Black"/>
              <a:cs typeface="Lato Black"/>
              <a:sym typeface="Lato Black"/>
            </a:endParaRPr>
          </a:p>
        </p:txBody>
      </p:sp>
      <p:sp>
        <p:nvSpPr>
          <p:cNvPr id="211" name="Google Shape;211;g26c0eec2cfd_0_111"/>
          <p:cNvSpPr txBox="1"/>
          <p:nvPr/>
        </p:nvSpPr>
        <p:spPr>
          <a:xfrm>
            <a:off x="1118350" y="3821300"/>
            <a:ext cx="2378400" cy="999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Lato"/>
                <a:ea typeface="Lato"/>
                <a:cs typeface="Lato"/>
                <a:sym typeface="Lato"/>
              </a:rPr>
              <a:t>Completamente incómodo</a:t>
            </a:r>
            <a:endParaRPr b="0" i="0" sz="2000" u="none" cap="none" strike="noStrike">
              <a:solidFill>
                <a:schemeClr val="dk1"/>
              </a:solidFill>
              <a:latin typeface="Lato"/>
              <a:ea typeface="Lato"/>
              <a:cs typeface="Lato"/>
              <a:sym typeface="Lato"/>
            </a:endParaRPr>
          </a:p>
        </p:txBody>
      </p:sp>
      <p:sp>
        <p:nvSpPr>
          <p:cNvPr id="212" name="Google Shape;212;g26c0eec2cfd_0_111"/>
          <p:cNvSpPr txBox="1"/>
          <p:nvPr/>
        </p:nvSpPr>
        <p:spPr>
          <a:xfrm>
            <a:off x="3047000" y="3821300"/>
            <a:ext cx="2378400" cy="999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Lato"/>
                <a:ea typeface="Lato"/>
                <a:cs typeface="Lato"/>
                <a:sym typeface="Lato"/>
              </a:rPr>
              <a:t>Incómodo</a:t>
            </a:r>
            <a:endParaRPr b="0" i="0" sz="2000" u="none" cap="none" strike="noStrike">
              <a:solidFill>
                <a:schemeClr val="dk1"/>
              </a:solidFill>
              <a:latin typeface="Lato"/>
              <a:ea typeface="Lato"/>
              <a:cs typeface="Lato"/>
              <a:sym typeface="Lato"/>
            </a:endParaRPr>
          </a:p>
        </p:txBody>
      </p:sp>
      <p:sp>
        <p:nvSpPr>
          <p:cNvPr id="213" name="Google Shape;213;g26c0eec2cfd_0_111"/>
          <p:cNvSpPr txBox="1"/>
          <p:nvPr/>
        </p:nvSpPr>
        <p:spPr>
          <a:xfrm>
            <a:off x="5022825" y="3844100"/>
            <a:ext cx="2378400" cy="999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Lato"/>
                <a:ea typeface="Lato"/>
                <a:cs typeface="Lato"/>
                <a:sym typeface="Lato"/>
              </a:rPr>
              <a:t>¡No sé! Nunca </a:t>
            </a:r>
            <a:endParaRPr b="0" i="0" sz="2000" u="none" cap="none" strike="noStrike">
              <a:solidFill>
                <a:schemeClr val="dk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Lato"/>
                <a:ea typeface="Lato"/>
                <a:cs typeface="Lato"/>
                <a:sym typeface="Lato"/>
              </a:rPr>
              <a:t>lo he intentado </a:t>
            </a:r>
            <a:endParaRPr b="0" i="0" sz="2000" u="none" cap="none" strike="noStrike">
              <a:solidFill>
                <a:schemeClr val="dk1"/>
              </a:solidFill>
              <a:latin typeface="Lato"/>
              <a:ea typeface="Lato"/>
              <a:cs typeface="Lato"/>
              <a:sym typeface="Lato"/>
            </a:endParaRPr>
          </a:p>
        </p:txBody>
      </p:sp>
      <p:sp>
        <p:nvSpPr>
          <p:cNvPr id="214" name="Google Shape;214;g26c0eec2cfd_0_111"/>
          <p:cNvSpPr txBox="1"/>
          <p:nvPr/>
        </p:nvSpPr>
        <p:spPr>
          <a:xfrm>
            <a:off x="6935350" y="3821300"/>
            <a:ext cx="2378400" cy="999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Lato"/>
                <a:ea typeface="Lato"/>
                <a:cs typeface="Lato"/>
                <a:sym typeface="Lato"/>
              </a:rPr>
              <a:t>Cómodo </a:t>
            </a:r>
            <a:endParaRPr b="0" i="0" sz="2000" u="none" cap="none" strike="noStrike">
              <a:solidFill>
                <a:schemeClr val="dk1"/>
              </a:solidFill>
              <a:latin typeface="Lato"/>
              <a:ea typeface="Lato"/>
              <a:cs typeface="Lato"/>
              <a:sym typeface="Lato"/>
            </a:endParaRPr>
          </a:p>
        </p:txBody>
      </p:sp>
      <p:sp>
        <p:nvSpPr>
          <p:cNvPr id="215" name="Google Shape;215;g26c0eec2cfd_0_111"/>
          <p:cNvSpPr txBox="1"/>
          <p:nvPr/>
        </p:nvSpPr>
        <p:spPr>
          <a:xfrm>
            <a:off x="8737050" y="3821300"/>
            <a:ext cx="2378400" cy="999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Lato"/>
                <a:ea typeface="Lato"/>
                <a:cs typeface="Lato"/>
                <a:sym typeface="Lato"/>
              </a:rPr>
              <a:t>Extremadamente cómodo</a:t>
            </a:r>
            <a:endParaRPr b="0" i="0" sz="2000" u="none" cap="none" strike="noStrike">
              <a:solidFill>
                <a:schemeClr val="dk1"/>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9" name="Shape 219"/>
        <p:cNvGrpSpPr/>
        <p:nvPr/>
      </p:nvGrpSpPr>
      <p:grpSpPr>
        <a:xfrm>
          <a:off x="0" y="0"/>
          <a:ext cx="0" cy="0"/>
          <a:chOff x="0" y="0"/>
          <a:chExt cx="0" cy="0"/>
        </a:xfrm>
      </p:grpSpPr>
      <p:sp>
        <p:nvSpPr>
          <p:cNvPr id="220" name="Google Shape;220;g26c0eec2cfd_0_221"/>
          <p:cNvSpPr txBox="1"/>
          <p:nvPr/>
        </p:nvSpPr>
        <p:spPr>
          <a:xfrm>
            <a:off x="4127382" y="14258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Captar</a:t>
            </a:r>
            <a:endParaRPr b="0" i="0" sz="6000" u="none" cap="none" strike="noStrike">
              <a:solidFill>
                <a:srgbClr val="009444"/>
              </a:solidFill>
              <a:latin typeface="Lato"/>
              <a:ea typeface="Lato"/>
              <a:cs typeface="Lato"/>
              <a:sym typeface="Lato"/>
            </a:endParaRPr>
          </a:p>
        </p:txBody>
      </p:sp>
      <p:cxnSp>
        <p:nvCxnSpPr>
          <p:cNvPr id="221" name="Google Shape;221;g26c0eec2cfd_0_221"/>
          <p:cNvCxnSpPr/>
          <p:nvPr/>
        </p:nvCxnSpPr>
        <p:spPr>
          <a:xfrm>
            <a:off x="4230827" y="25944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222" name="Google Shape;222;g26c0eec2cfd_0_221"/>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23" name="Google Shape;223;g26c0eec2cfd_0_221"/>
          <p:cNvPicPr preferRelativeResize="0"/>
          <p:nvPr/>
        </p:nvPicPr>
        <p:blipFill rotWithShape="1">
          <a:blip r:embed="rId3">
            <a:alphaModFix/>
          </a:blip>
          <a:srcRect b="0" l="1446" r="1435" t="0"/>
          <a:stretch/>
        </p:blipFill>
        <p:spPr>
          <a:xfrm>
            <a:off x="248051" y="1400152"/>
            <a:ext cx="3650724" cy="3759145"/>
          </a:xfrm>
          <a:prstGeom prst="rect">
            <a:avLst/>
          </a:prstGeom>
          <a:noFill/>
          <a:ln>
            <a:noFill/>
          </a:ln>
          <a:effectLst>
            <a:outerShdw blurRad="50800" rotWithShape="0" algn="tl" dir="2700000" dist="38100">
              <a:srgbClr val="000000">
                <a:alpha val="40000"/>
              </a:srgbClr>
            </a:outerShdw>
          </a:effectLst>
        </p:spPr>
      </p:pic>
      <p:sp>
        <p:nvSpPr>
          <p:cNvPr id="224" name="Google Shape;224;g26c0eec2cfd_0_221"/>
          <p:cNvSpPr txBox="1"/>
          <p:nvPr/>
        </p:nvSpPr>
        <p:spPr>
          <a:xfrm>
            <a:off x="4127381" y="3020146"/>
            <a:ext cx="7432500" cy="2555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lang="en-US" sz="3200">
                <a:solidFill>
                  <a:schemeClr val="dk1"/>
                </a:solidFill>
                <a:latin typeface="Lato"/>
                <a:ea typeface="Lato"/>
                <a:cs typeface="Lato"/>
                <a:sym typeface="Lato"/>
              </a:rPr>
              <a:t>¿Qué nos sorprende de la ascensión de Jesucristo? </a:t>
            </a:r>
            <a:endParaRPr b="1" sz="3200">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3200"/>
              <a:buFont typeface="Arial"/>
              <a:buNone/>
            </a:pPr>
            <a:r>
              <a:t/>
            </a:r>
            <a:endParaRPr b="1" sz="3200">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3200"/>
              <a:buFont typeface="Arial"/>
              <a:buNone/>
            </a:pPr>
            <a:r>
              <a:rPr b="1" lang="en-US" sz="3200">
                <a:solidFill>
                  <a:schemeClr val="dk1"/>
                </a:solidFill>
                <a:latin typeface="Lato"/>
                <a:ea typeface="Lato"/>
                <a:cs typeface="Lato"/>
                <a:sym typeface="Lato"/>
              </a:rPr>
              <a:t>¿Algún detalle que nunca antes había notado?</a:t>
            </a:r>
            <a:endParaRPr b="1" sz="3200">
              <a:solidFill>
                <a:schemeClr val="dk1"/>
              </a:solidFill>
              <a:latin typeface="Lato"/>
              <a:ea typeface="Lato"/>
              <a:cs typeface="Lato"/>
              <a:sym typeface="Lato"/>
            </a:endParaRPr>
          </a:p>
        </p:txBody>
      </p:sp>
      <p:pic>
        <p:nvPicPr>
          <p:cNvPr descr="A green bird with leaves&#10;&#10;Description automatically generated" id="225" name="Google Shape;225;g26c0eec2cfd_0_221"/>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9" name="Shape 229"/>
        <p:cNvGrpSpPr/>
        <p:nvPr/>
      </p:nvGrpSpPr>
      <p:grpSpPr>
        <a:xfrm>
          <a:off x="0" y="0"/>
          <a:ext cx="0" cy="0"/>
          <a:chOff x="0" y="0"/>
          <a:chExt cx="0" cy="0"/>
        </a:xfrm>
      </p:grpSpPr>
      <p:sp>
        <p:nvSpPr>
          <p:cNvPr id="230" name="Google Shape;230;g26c0eec2cfd_0_235"/>
          <p:cNvSpPr txBox="1"/>
          <p:nvPr/>
        </p:nvSpPr>
        <p:spPr>
          <a:xfrm>
            <a:off x="4127382" y="14258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Contar</a:t>
            </a:r>
            <a:endParaRPr b="0" i="0" sz="6000" u="none" cap="none" strike="noStrike">
              <a:solidFill>
                <a:srgbClr val="009444"/>
              </a:solidFill>
              <a:latin typeface="Lato"/>
              <a:ea typeface="Lato"/>
              <a:cs typeface="Lato"/>
              <a:sym typeface="Lato"/>
            </a:endParaRPr>
          </a:p>
        </p:txBody>
      </p:sp>
      <p:cxnSp>
        <p:nvCxnSpPr>
          <p:cNvPr id="231" name="Google Shape;231;g26c0eec2cfd_0_235"/>
          <p:cNvCxnSpPr/>
          <p:nvPr/>
        </p:nvCxnSpPr>
        <p:spPr>
          <a:xfrm>
            <a:off x="4230827" y="37374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232" name="Google Shape;232;g26c0eec2cfd_0_235"/>
          <p:cNvSpPr txBox="1"/>
          <p:nvPr/>
        </p:nvSpPr>
        <p:spPr>
          <a:xfrm>
            <a:off x="4157625" y="2342050"/>
            <a:ext cx="8034300" cy="107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b="0" i="1" lang="en-US" sz="3200" u="none" cap="none" strike="noStrike">
                <a:solidFill>
                  <a:schemeClr val="dk1"/>
                </a:solidFill>
                <a:latin typeface="Lato"/>
                <a:ea typeface="Lato"/>
                <a:cs typeface="Lato"/>
                <a:sym typeface="Lato"/>
              </a:rPr>
              <a:t>Repasar la historia (de </a:t>
            </a:r>
            <a:r>
              <a:rPr i="1" lang="en-US" sz="3200">
                <a:solidFill>
                  <a:schemeClr val="dk1"/>
                </a:solidFill>
                <a:latin typeface="Lato"/>
                <a:ea typeface="Lato"/>
                <a:cs typeface="Lato"/>
                <a:sym typeface="Lato"/>
              </a:rPr>
              <a:t>Hechos 1:3-12</a:t>
            </a:r>
            <a:r>
              <a:rPr b="0" i="1" lang="en-US" sz="3200" u="none" cap="none" strike="noStrike">
                <a:solidFill>
                  <a:schemeClr val="dk1"/>
                </a:solidFill>
                <a:latin typeface="Lato"/>
                <a:ea typeface="Lato"/>
                <a:cs typeface="Lato"/>
                <a:sym typeface="Lato"/>
              </a:rPr>
              <a:t>)</a:t>
            </a:r>
            <a:r>
              <a:rPr b="0" i="1" lang="en-US" sz="3200" u="none" cap="none" strike="noStrike">
                <a:solidFill>
                  <a:schemeClr val="dk1"/>
                </a:solidFill>
                <a:latin typeface="Lato"/>
                <a:ea typeface="Lato"/>
                <a:cs typeface="Lato"/>
                <a:sym typeface="Lato"/>
              </a:rPr>
              <a:t>; </a:t>
            </a:r>
            <a:endParaRPr b="0" i="1" sz="32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3888"/>
              <a:buFont typeface="Arial"/>
              <a:buNone/>
            </a:pPr>
            <a:r>
              <a:rPr b="0" i="1" lang="en-US" sz="3200" u="none" cap="none" strike="noStrike">
                <a:solidFill>
                  <a:schemeClr val="dk1"/>
                </a:solidFill>
                <a:latin typeface="Lato"/>
                <a:ea typeface="Lato"/>
                <a:cs typeface="Lato"/>
                <a:sym typeface="Lato"/>
              </a:rPr>
              <a:t>demostrará cómo contar una historia bíblica</a:t>
            </a:r>
            <a:endParaRPr b="0" i="1" sz="3200" u="none" cap="none" strike="noStrike">
              <a:solidFill>
                <a:schemeClr val="dk1"/>
              </a:solidFill>
              <a:latin typeface="Lato"/>
              <a:ea typeface="Lato"/>
              <a:cs typeface="Lato"/>
              <a:sym typeface="Lato"/>
            </a:endParaRPr>
          </a:p>
        </p:txBody>
      </p:sp>
      <p:sp>
        <p:nvSpPr>
          <p:cNvPr id="233" name="Google Shape;233;g26c0eec2cfd_0_235"/>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34" name="Google Shape;234;g26c0eec2cfd_0_235"/>
          <p:cNvPicPr preferRelativeResize="0"/>
          <p:nvPr/>
        </p:nvPicPr>
        <p:blipFill rotWithShape="1">
          <a:blip r:embed="rId3">
            <a:alphaModFix/>
          </a:blip>
          <a:srcRect b="0" l="1436" r="1447" t="0"/>
          <a:stretch/>
        </p:blipFill>
        <p:spPr>
          <a:xfrm>
            <a:off x="95650" y="1323950"/>
            <a:ext cx="3982775" cy="4101062"/>
          </a:xfrm>
          <a:prstGeom prst="rect">
            <a:avLst/>
          </a:prstGeom>
          <a:noFill/>
          <a:ln>
            <a:noFill/>
          </a:ln>
          <a:effectLst>
            <a:outerShdw blurRad="50800" rotWithShape="0" algn="tl" dir="2700000" dist="38100">
              <a:srgbClr val="000000">
                <a:alpha val="40000"/>
              </a:srgbClr>
            </a:outerShdw>
          </a:effectLst>
        </p:spPr>
      </p:pic>
      <p:sp>
        <p:nvSpPr>
          <p:cNvPr id="235" name="Google Shape;235;g26c0eec2cfd_0_235"/>
          <p:cNvSpPr txBox="1"/>
          <p:nvPr/>
        </p:nvSpPr>
        <p:spPr>
          <a:xfrm>
            <a:off x="4127381" y="41631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Se cuenta la historia de </a:t>
            </a:r>
            <a:r>
              <a:rPr b="1" lang="en-US" sz="3200">
                <a:solidFill>
                  <a:schemeClr val="dk1"/>
                </a:solidFill>
                <a:latin typeface="Lato"/>
                <a:ea typeface="Lato"/>
                <a:cs typeface="Lato"/>
                <a:sym typeface="Lato"/>
              </a:rPr>
              <a:t>Hechos 1:3-12</a:t>
            </a:r>
            <a:endParaRPr b="1" i="0" sz="3200" u="none" cap="none" strike="noStrike">
              <a:solidFill>
                <a:schemeClr val="dk1"/>
              </a:solidFill>
              <a:latin typeface="Lato"/>
              <a:ea typeface="Lato"/>
              <a:cs typeface="Lato"/>
              <a:sym typeface="Lato"/>
            </a:endParaRPr>
          </a:p>
        </p:txBody>
      </p:sp>
      <p:pic>
        <p:nvPicPr>
          <p:cNvPr descr="A green bird with leaves&#10;&#10;Description automatically generated" id="236" name="Google Shape;236;g26c0eec2cfd_0_235"/>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0" name="Shape 240"/>
        <p:cNvGrpSpPr/>
        <p:nvPr/>
      </p:nvGrpSpPr>
      <p:grpSpPr>
        <a:xfrm>
          <a:off x="0" y="0"/>
          <a:ext cx="0" cy="0"/>
          <a:chOff x="0" y="0"/>
          <a:chExt cx="0" cy="0"/>
        </a:xfrm>
      </p:grpSpPr>
      <p:sp>
        <p:nvSpPr>
          <p:cNvPr id="241" name="Google Shape;241;g26ba99a7413_0_427"/>
          <p:cNvSpPr txBox="1"/>
          <p:nvPr/>
        </p:nvSpPr>
        <p:spPr>
          <a:xfrm>
            <a:off x="5838738" y="2050124"/>
            <a:ext cx="54780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242" name="Google Shape;242;g26ba99a7413_0_427"/>
          <p:cNvCxnSpPr/>
          <p:nvPr/>
        </p:nvCxnSpPr>
        <p:spPr>
          <a:xfrm>
            <a:off x="4230827" y="3294976"/>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243" name="Google Shape;243;g26ba99a7413_0_427"/>
          <p:cNvSpPr txBox="1"/>
          <p:nvPr/>
        </p:nvSpPr>
        <p:spPr>
          <a:xfrm>
            <a:off x="5838738" y="3592694"/>
            <a:ext cx="48573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888"/>
              <a:buFont typeface="Arial"/>
              <a:buNone/>
            </a:pPr>
            <a:r>
              <a:rPr lang="en-US" sz="3888">
                <a:solidFill>
                  <a:schemeClr val="dk1"/>
                </a:solidFill>
                <a:latin typeface="Lato"/>
                <a:ea typeface="Lato"/>
                <a:cs typeface="Lato"/>
                <a:sym typeface="Lato"/>
              </a:rPr>
              <a:t>Hechos 1:3-12</a:t>
            </a:r>
            <a:endParaRPr b="0" i="0" sz="4800" u="none" cap="none" strike="noStrike">
              <a:solidFill>
                <a:schemeClr val="dk1"/>
              </a:solidFill>
              <a:latin typeface="Lato"/>
              <a:ea typeface="Lato"/>
              <a:cs typeface="Lato"/>
              <a:sym typeface="Lato"/>
            </a:endParaRPr>
          </a:p>
        </p:txBody>
      </p:sp>
      <p:sp>
        <p:nvSpPr>
          <p:cNvPr id="244" name="Google Shape;244;g26ba99a7413_0_427"/>
          <p:cNvSpPr/>
          <p:nvPr/>
        </p:nvSpPr>
        <p:spPr>
          <a:xfrm>
            <a:off x="0" y="0"/>
            <a:ext cx="704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245" name="Google Shape;245;g26ba99a7413_0_427"/>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246" name="Google Shape;246;g26ba99a7413_0_427"/>
          <p:cNvPicPr preferRelativeResize="0"/>
          <p:nvPr/>
        </p:nvPicPr>
        <p:blipFill rotWithShape="1">
          <a:blip r:embed="rId4">
            <a:alphaModFix/>
          </a:blip>
          <a:srcRect b="0" l="16675" r="16675" t="0"/>
          <a:stretch/>
        </p:blipFill>
        <p:spPr>
          <a:xfrm>
            <a:off x="1034702" y="1136927"/>
            <a:ext cx="4316100" cy="4316100"/>
          </a:xfrm>
          <a:prstGeom prst="roundRect">
            <a:avLst>
              <a:gd fmla="val 4167" name="adj"/>
            </a:avLst>
          </a:prstGeom>
          <a:solidFill>
            <a:srgbClr val="FFFFFF"/>
          </a:solidFill>
          <a:ln cap="sq" cmpd="sng" w="76200">
            <a:solidFill>
              <a:srgbClr val="EAEAEA"/>
            </a:solidFill>
            <a:prstDash val="solid"/>
            <a:miter lim="800000"/>
            <a:headEnd len="sm" w="sm" type="none"/>
            <a:tailEnd len="sm" w="sm" type="none"/>
          </a:ln>
        </p:spPr>
      </p:pic>
      <p:sp>
        <p:nvSpPr>
          <p:cNvPr id="247" name="Google Shape;247;g26ba99a7413_0_427"/>
          <p:cNvSpPr/>
          <p:nvPr/>
        </p:nvSpPr>
        <p:spPr>
          <a:xfrm>
            <a:off x="279444" y="4823252"/>
            <a:ext cx="114900" cy="20346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1" name="Shape 251"/>
        <p:cNvGrpSpPr/>
        <p:nvPr/>
      </p:nvGrpSpPr>
      <p:grpSpPr>
        <a:xfrm>
          <a:off x="0" y="0"/>
          <a:ext cx="0" cy="0"/>
          <a:chOff x="0" y="0"/>
          <a:chExt cx="0" cy="0"/>
        </a:xfrm>
      </p:grpSpPr>
      <p:sp>
        <p:nvSpPr>
          <p:cNvPr id="252" name="Google Shape;252;p11"/>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253" name="Google Shape;253;p11"/>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54" name="Google Shape;254;p11"/>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Hechos 1:3-12</a:t>
            </a:r>
            <a:endParaRPr b="0" i="0" sz="4800" u="none" cap="none" strike="noStrike">
              <a:solidFill>
                <a:schemeClr val="dk1"/>
              </a:solidFill>
              <a:latin typeface="Lato"/>
              <a:ea typeface="Lato"/>
              <a:cs typeface="Lato"/>
              <a:sym typeface="Lato"/>
            </a:endParaRPr>
          </a:p>
        </p:txBody>
      </p:sp>
      <p:sp>
        <p:nvSpPr>
          <p:cNvPr id="255" name="Google Shape;255;p11"/>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56" name="Google Shape;256;p11"/>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57" name="Google Shape;257;p11"/>
          <p:cNvSpPr txBox="1"/>
          <p:nvPr/>
        </p:nvSpPr>
        <p:spPr>
          <a:xfrm>
            <a:off x="4127381" y="4163146"/>
            <a:ext cx="7432648"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¿Quiénes son los personajes de esta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58" name="Google Shape;258;p11"/>
          <p:cNvPicPr preferRelativeResize="0"/>
          <p:nvPr/>
        </p:nvPicPr>
        <p:blipFill rotWithShape="1">
          <a:blip r:embed="rId4">
            <a:alphaModFix/>
          </a:blip>
          <a:srcRect b="23587" l="7105" r="7634" t="10153"/>
          <a:stretch/>
        </p:blipFill>
        <p:spPr>
          <a:xfrm>
            <a:off x="8577182" y="1617635"/>
            <a:ext cx="1662993" cy="1292389"/>
          </a:xfrm>
          <a:prstGeom prst="rect">
            <a:avLst/>
          </a:prstGeom>
          <a:noFill/>
          <a:ln>
            <a:noFill/>
          </a:ln>
        </p:spPr>
      </p:pic>
      <p:pic>
        <p:nvPicPr>
          <p:cNvPr descr="A green bird with leaves&#10;&#10;Description automatically generated" id="259" name="Google Shape;259;p11"/>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3" name="Shape 263"/>
        <p:cNvGrpSpPr/>
        <p:nvPr/>
      </p:nvGrpSpPr>
      <p:grpSpPr>
        <a:xfrm>
          <a:off x="0" y="0"/>
          <a:ext cx="0" cy="0"/>
          <a:chOff x="0" y="0"/>
          <a:chExt cx="0" cy="0"/>
        </a:xfrm>
      </p:grpSpPr>
      <p:sp>
        <p:nvSpPr>
          <p:cNvPr id="264" name="Google Shape;264;p12"/>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265" name="Google Shape;265;p12"/>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66" name="Google Shape;266;p12"/>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Hechos 1:3-12</a:t>
            </a:r>
            <a:endParaRPr b="0" i="0" sz="4800" u="none" cap="none" strike="noStrike">
              <a:solidFill>
                <a:schemeClr val="dk1"/>
              </a:solidFill>
              <a:latin typeface="Lato"/>
              <a:ea typeface="Lato"/>
              <a:cs typeface="Lato"/>
              <a:sym typeface="Lato"/>
            </a:endParaRPr>
          </a:p>
        </p:txBody>
      </p:sp>
      <p:sp>
        <p:nvSpPr>
          <p:cNvPr id="267" name="Google Shape;267;p12"/>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68" name="Google Shape;268;p12"/>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69" name="Google Shape;269;p12"/>
          <p:cNvSpPr txBox="1"/>
          <p:nvPr/>
        </p:nvSpPr>
        <p:spPr>
          <a:xfrm>
            <a:off x="4127381" y="4163146"/>
            <a:ext cx="6727973"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¿Cuáles son los objetos (o animales) de esta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70" name="Google Shape;270;p12"/>
          <p:cNvPicPr preferRelativeResize="0"/>
          <p:nvPr/>
        </p:nvPicPr>
        <p:blipFill rotWithShape="1">
          <a:blip r:embed="rId4">
            <a:alphaModFix/>
          </a:blip>
          <a:srcRect b="0" l="0" r="0" t="0"/>
          <a:stretch/>
        </p:blipFill>
        <p:spPr>
          <a:xfrm>
            <a:off x="8919859" y="1460358"/>
            <a:ext cx="1266321" cy="1389026"/>
          </a:xfrm>
          <a:prstGeom prst="rect">
            <a:avLst/>
          </a:prstGeom>
          <a:noFill/>
          <a:ln>
            <a:noFill/>
          </a:ln>
        </p:spPr>
      </p:pic>
      <p:pic>
        <p:nvPicPr>
          <p:cNvPr descr="A green bird with leaves&#10;&#10;Description automatically generated" id="271" name="Google Shape;271;p12"/>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5" name="Shape 275"/>
        <p:cNvGrpSpPr/>
        <p:nvPr/>
      </p:nvGrpSpPr>
      <p:grpSpPr>
        <a:xfrm>
          <a:off x="0" y="0"/>
          <a:ext cx="0" cy="0"/>
          <a:chOff x="0" y="0"/>
          <a:chExt cx="0" cy="0"/>
        </a:xfrm>
      </p:grpSpPr>
      <p:sp>
        <p:nvSpPr>
          <p:cNvPr id="276" name="Google Shape;276;p13"/>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277" name="Google Shape;277;p13"/>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78" name="Google Shape;278;p13"/>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Hechos 1:3-12</a:t>
            </a:r>
            <a:endParaRPr b="0" i="0" sz="4800" u="none" cap="none" strike="noStrike">
              <a:solidFill>
                <a:schemeClr val="dk1"/>
              </a:solidFill>
              <a:latin typeface="Lato"/>
              <a:ea typeface="Lato"/>
              <a:cs typeface="Lato"/>
              <a:sym typeface="Lato"/>
            </a:endParaRPr>
          </a:p>
        </p:txBody>
      </p:sp>
      <p:sp>
        <p:nvSpPr>
          <p:cNvPr id="279" name="Google Shape;279;p13"/>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80" name="Google Shape;280;p13"/>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81" name="Google Shape;281;p13"/>
          <p:cNvSpPr txBox="1"/>
          <p:nvPr/>
        </p:nvSpPr>
        <p:spPr>
          <a:xfrm>
            <a:off x="4127381" y="41631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¿Dónde ocurrió la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82" name="Google Shape;282;p13"/>
          <p:cNvPicPr preferRelativeResize="0"/>
          <p:nvPr/>
        </p:nvPicPr>
        <p:blipFill rotWithShape="1">
          <a:blip r:embed="rId4">
            <a:alphaModFix/>
          </a:blip>
          <a:srcRect b="0" l="0" r="0" t="0"/>
          <a:stretch/>
        </p:blipFill>
        <p:spPr>
          <a:xfrm>
            <a:off x="9076083" y="1470749"/>
            <a:ext cx="1127705" cy="1374727"/>
          </a:xfrm>
          <a:prstGeom prst="rect">
            <a:avLst/>
          </a:prstGeom>
          <a:noFill/>
          <a:ln>
            <a:noFill/>
          </a:ln>
        </p:spPr>
      </p:pic>
      <p:pic>
        <p:nvPicPr>
          <p:cNvPr descr="A green bird with leaves&#10;&#10;Description automatically generated" id="283" name="Google Shape;283;p13"/>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7" name="Shape 287"/>
        <p:cNvGrpSpPr/>
        <p:nvPr/>
      </p:nvGrpSpPr>
      <p:grpSpPr>
        <a:xfrm>
          <a:off x="0" y="0"/>
          <a:ext cx="0" cy="0"/>
          <a:chOff x="0" y="0"/>
          <a:chExt cx="0" cy="0"/>
        </a:xfrm>
      </p:grpSpPr>
      <p:sp>
        <p:nvSpPr>
          <p:cNvPr id="288" name="Google Shape;288;p14"/>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289" name="Google Shape;289;p14"/>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90" name="Google Shape;290;p14"/>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Hechos 1:3-12</a:t>
            </a:r>
            <a:endParaRPr b="0" i="0" sz="4800" u="none" cap="none" strike="noStrike">
              <a:solidFill>
                <a:schemeClr val="dk1"/>
              </a:solidFill>
              <a:latin typeface="Lato"/>
              <a:ea typeface="Lato"/>
              <a:cs typeface="Lato"/>
              <a:sym typeface="Lato"/>
            </a:endParaRPr>
          </a:p>
        </p:txBody>
      </p:sp>
      <p:sp>
        <p:nvSpPr>
          <p:cNvPr id="291" name="Google Shape;291;p14"/>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92" name="Google Shape;292;p14"/>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93" name="Google Shape;293;p14"/>
          <p:cNvSpPr txBox="1"/>
          <p:nvPr/>
        </p:nvSpPr>
        <p:spPr>
          <a:xfrm>
            <a:off x="4127381" y="41631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¿Cuándo ocurrió la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94" name="Google Shape;294;p14"/>
          <p:cNvPicPr preferRelativeResize="0"/>
          <p:nvPr/>
        </p:nvPicPr>
        <p:blipFill rotWithShape="1">
          <a:blip r:embed="rId4">
            <a:alphaModFix/>
          </a:blip>
          <a:srcRect b="0" l="0" r="0" t="0"/>
          <a:stretch/>
        </p:blipFill>
        <p:spPr>
          <a:xfrm>
            <a:off x="9269912" y="1743573"/>
            <a:ext cx="824369" cy="950227"/>
          </a:xfrm>
          <a:prstGeom prst="rect">
            <a:avLst/>
          </a:prstGeom>
          <a:noFill/>
          <a:ln>
            <a:noFill/>
          </a:ln>
        </p:spPr>
      </p:pic>
      <p:pic>
        <p:nvPicPr>
          <p:cNvPr descr="A green bird with leaves&#10;&#10;Description automatically generated" id="295" name="Google Shape;295;p14"/>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9" name="Shape 299"/>
        <p:cNvGrpSpPr/>
        <p:nvPr/>
      </p:nvGrpSpPr>
      <p:grpSpPr>
        <a:xfrm>
          <a:off x="0" y="0"/>
          <a:ext cx="0" cy="0"/>
          <a:chOff x="0" y="0"/>
          <a:chExt cx="0" cy="0"/>
        </a:xfrm>
      </p:grpSpPr>
      <p:sp>
        <p:nvSpPr>
          <p:cNvPr id="300" name="Google Shape;300;p15"/>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301" name="Google Shape;301;p15"/>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302" name="Google Shape;302;p15"/>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Hechos 1:3-12</a:t>
            </a:r>
            <a:endParaRPr b="0" i="0" sz="4800" u="none" cap="none" strike="noStrike">
              <a:solidFill>
                <a:schemeClr val="dk1"/>
              </a:solidFill>
              <a:latin typeface="Lato"/>
              <a:ea typeface="Lato"/>
              <a:cs typeface="Lato"/>
              <a:sym typeface="Lato"/>
            </a:endParaRPr>
          </a:p>
        </p:txBody>
      </p:sp>
      <p:sp>
        <p:nvSpPr>
          <p:cNvPr id="303" name="Google Shape;303;p15"/>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04" name="Google Shape;304;p15"/>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305" name="Google Shape;305;p15"/>
          <p:cNvSpPr txBox="1"/>
          <p:nvPr/>
        </p:nvSpPr>
        <p:spPr>
          <a:xfrm>
            <a:off x="4127381" y="41631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¿Cuál es el problema?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306" name="Google Shape;306;p15"/>
          <p:cNvPicPr preferRelativeResize="0"/>
          <p:nvPr/>
        </p:nvPicPr>
        <p:blipFill rotWithShape="1">
          <a:blip r:embed="rId4">
            <a:alphaModFix/>
          </a:blip>
          <a:srcRect b="0" l="0" r="0" t="0"/>
          <a:stretch/>
        </p:blipFill>
        <p:spPr>
          <a:xfrm>
            <a:off x="8884044" y="1460358"/>
            <a:ext cx="1405304" cy="1389026"/>
          </a:xfrm>
          <a:prstGeom prst="rect">
            <a:avLst/>
          </a:prstGeom>
          <a:noFill/>
          <a:ln>
            <a:noFill/>
          </a:ln>
        </p:spPr>
      </p:pic>
      <p:pic>
        <p:nvPicPr>
          <p:cNvPr descr="A green bird with leaves&#10;&#10;Description automatically generated" id="307" name="Google Shape;307;p15"/>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g2ae621378b2_0_0"/>
          <p:cNvPicPr preferRelativeResize="0"/>
          <p:nvPr/>
        </p:nvPicPr>
        <p:blipFill>
          <a:blip r:embed="rId3">
            <a:alphaModFix/>
          </a:blip>
          <a:stretch>
            <a:fillRect/>
          </a:stretch>
        </p:blipFill>
        <p:spPr>
          <a:xfrm>
            <a:off x="0" y="0"/>
            <a:ext cx="12191990"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1" name="Shape 311"/>
        <p:cNvGrpSpPr/>
        <p:nvPr/>
      </p:nvGrpSpPr>
      <p:grpSpPr>
        <a:xfrm>
          <a:off x="0" y="0"/>
          <a:ext cx="0" cy="0"/>
          <a:chOff x="0" y="0"/>
          <a:chExt cx="0" cy="0"/>
        </a:xfrm>
      </p:grpSpPr>
      <p:sp>
        <p:nvSpPr>
          <p:cNvPr id="312" name="Google Shape;312;p16"/>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313" name="Google Shape;313;p16"/>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314" name="Google Shape;314;p16"/>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Hechos 1:3-12</a:t>
            </a:r>
            <a:endParaRPr b="0" i="0" sz="4800" u="none" cap="none" strike="noStrike">
              <a:solidFill>
                <a:schemeClr val="dk1"/>
              </a:solidFill>
              <a:latin typeface="Lato"/>
              <a:ea typeface="Lato"/>
              <a:cs typeface="Lato"/>
              <a:sym typeface="Lato"/>
            </a:endParaRPr>
          </a:p>
        </p:txBody>
      </p:sp>
      <p:sp>
        <p:nvSpPr>
          <p:cNvPr id="315" name="Google Shape;315;p16"/>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16" name="Google Shape;316;p16"/>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317" name="Google Shape;317;p16"/>
          <p:cNvSpPr txBox="1"/>
          <p:nvPr/>
        </p:nvSpPr>
        <p:spPr>
          <a:xfrm>
            <a:off x="4127381" y="41631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¿Se resuelve el problema? ¿Cómo?</a:t>
            </a:r>
            <a:endParaRPr b="1" i="0" sz="3200" u="none" cap="none" strike="noStrike">
              <a:solidFill>
                <a:schemeClr val="dk1"/>
              </a:solidFill>
              <a:latin typeface="Lato"/>
              <a:ea typeface="Lato"/>
              <a:cs typeface="Lato"/>
              <a:sym typeface="Lato"/>
            </a:endParaRPr>
          </a:p>
        </p:txBody>
      </p:sp>
      <p:pic>
        <p:nvPicPr>
          <p:cNvPr id="318" name="Google Shape;318;p16"/>
          <p:cNvPicPr preferRelativeResize="0"/>
          <p:nvPr/>
        </p:nvPicPr>
        <p:blipFill rotWithShape="1">
          <a:blip r:embed="rId4">
            <a:alphaModFix/>
          </a:blip>
          <a:srcRect b="0" l="0" r="0" t="0"/>
          <a:stretch/>
        </p:blipFill>
        <p:spPr>
          <a:xfrm>
            <a:off x="9202567" y="1460358"/>
            <a:ext cx="1078769" cy="1379086"/>
          </a:xfrm>
          <a:prstGeom prst="rect">
            <a:avLst/>
          </a:prstGeom>
          <a:noFill/>
          <a:ln>
            <a:noFill/>
          </a:ln>
        </p:spPr>
      </p:pic>
      <p:pic>
        <p:nvPicPr>
          <p:cNvPr descr="A green bird with leaves&#10;&#10;Description automatically generated" id="319" name="Google Shape;319;p16"/>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3" name="Shape 323"/>
        <p:cNvGrpSpPr/>
        <p:nvPr/>
      </p:nvGrpSpPr>
      <p:grpSpPr>
        <a:xfrm>
          <a:off x="0" y="0"/>
          <a:ext cx="0" cy="0"/>
          <a:chOff x="0" y="0"/>
          <a:chExt cx="0" cy="0"/>
        </a:xfrm>
      </p:grpSpPr>
      <p:sp>
        <p:nvSpPr>
          <p:cNvPr id="324" name="Google Shape;324;g26ba99a7413_0_523"/>
          <p:cNvSpPr txBox="1"/>
          <p:nvPr/>
        </p:nvSpPr>
        <p:spPr>
          <a:xfrm>
            <a:off x="5838738" y="2050124"/>
            <a:ext cx="54780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325" name="Google Shape;325;g26ba99a7413_0_523"/>
          <p:cNvCxnSpPr/>
          <p:nvPr/>
        </p:nvCxnSpPr>
        <p:spPr>
          <a:xfrm>
            <a:off x="4230827" y="3294976"/>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326" name="Google Shape;326;g26ba99a7413_0_523"/>
          <p:cNvSpPr txBox="1"/>
          <p:nvPr/>
        </p:nvSpPr>
        <p:spPr>
          <a:xfrm>
            <a:off x="5838738" y="3592694"/>
            <a:ext cx="48573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lang="en-US" sz="3888">
                <a:solidFill>
                  <a:schemeClr val="dk1"/>
                </a:solidFill>
                <a:latin typeface="Lato"/>
                <a:ea typeface="Lato"/>
                <a:cs typeface="Lato"/>
                <a:sym typeface="Lato"/>
              </a:rPr>
              <a:t>Hechos 1:3-12</a:t>
            </a:r>
            <a:endParaRPr b="0" i="0" sz="3888" u="none" cap="none" strike="noStrike">
              <a:solidFill>
                <a:schemeClr val="dk1"/>
              </a:solidFill>
              <a:latin typeface="Lato"/>
              <a:ea typeface="Lato"/>
              <a:cs typeface="Lato"/>
              <a:sym typeface="Lato"/>
            </a:endParaRPr>
          </a:p>
        </p:txBody>
      </p:sp>
      <p:sp>
        <p:nvSpPr>
          <p:cNvPr id="327" name="Google Shape;327;g26ba99a7413_0_523"/>
          <p:cNvSpPr/>
          <p:nvPr/>
        </p:nvSpPr>
        <p:spPr>
          <a:xfrm>
            <a:off x="0" y="0"/>
            <a:ext cx="704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328" name="Google Shape;328;g26ba99a7413_0_523"/>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329" name="Google Shape;329;g26ba99a7413_0_523"/>
          <p:cNvPicPr preferRelativeResize="0"/>
          <p:nvPr/>
        </p:nvPicPr>
        <p:blipFill rotWithShape="1">
          <a:blip r:embed="rId4">
            <a:alphaModFix/>
          </a:blip>
          <a:srcRect b="0" l="16675" r="16675" t="0"/>
          <a:stretch/>
        </p:blipFill>
        <p:spPr>
          <a:xfrm>
            <a:off x="1037477" y="1136927"/>
            <a:ext cx="4316100" cy="4316100"/>
          </a:xfrm>
          <a:prstGeom prst="roundRect">
            <a:avLst>
              <a:gd fmla="val 4167" name="adj"/>
            </a:avLst>
          </a:prstGeom>
          <a:solidFill>
            <a:srgbClr val="FFFFFF"/>
          </a:solidFill>
          <a:ln cap="sq" cmpd="sng" w="76200">
            <a:solidFill>
              <a:srgbClr val="EAEAEA"/>
            </a:solidFill>
            <a:prstDash val="solid"/>
            <a:miter lim="800000"/>
            <a:headEnd len="sm" w="sm" type="none"/>
            <a:tailEnd len="sm" w="sm" type="none"/>
          </a:ln>
        </p:spPr>
      </p:pic>
      <p:sp>
        <p:nvSpPr>
          <p:cNvPr id="330" name="Google Shape;330;g26ba99a7413_0_523"/>
          <p:cNvSpPr/>
          <p:nvPr/>
        </p:nvSpPr>
        <p:spPr>
          <a:xfrm>
            <a:off x="279444" y="4823252"/>
            <a:ext cx="114900" cy="20346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4" name="Shape 334"/>
        <p:cNvGrpSpPr/>
        <p:nvPr/>
      </p:nvGrpSpPr>
      <p:grpSpPr>
        <a:xfrm>
          <a:off x="0" y="0"/>
          <a:ext cx="0" cy="0"/>
          <a:chOff x="0" y="0"/>
          <a:chExt cx="0" cy="0"/>
        </a:xfrm>
      </p:grpSpPr>
      <p:sp>
        <p:nvSpPr>
          <p:cNvPr id="335" name="Google Shape;335;p18"/>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336" name="Google Shape;336;p18"/>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337" name="Google Shape;337;p18"/>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Hechos 1:3-12</a:t>
            </a:r>
            <a:endParaRPr b="0" i="0" sz="3888" u="none" cap="none" strike="noStrike">
              <a:solidFill>
                <a:schemeClr val="dk1"/>
              </a:solidFill>
              <a:latin typeface="Lato"/>
              <a:ea typeface="Lato"/>
              <a:cs typeface="Lato"/>
              <a:sym typeface="Lato"/>
            </a:endParaRPr>
          </a:p>
        </p:txBody>
      </p:sp>
      <p:sp>
        <p:nvSpPr>
          <p:cNvPr id="338" name="Google Shape;338;p18"/>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39" name="Google Shape;339;p18"/>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340" name="Google Shape;340;p18"/>
          <p:cNvSpPr txBox="1"/>
          <p:nvPr/>
        </p:nvSpPr>
        <p:spPr>
          <a:xfrm>
            <a:off x="4127381" y="4163146"/>
            <a:ext cx="7432500" cy="107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¿Cuál es el punto principal de la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341" name="Google Shape;341;p18"/>
          <p:cNvPicPr preferRelativeResize="0"/>
          <p:nvPr/>
        </p:nvPicPr>
        <p:blipFill rotWithShape="1">
          <a:blip r:embed="rId4">
            <a:alphaModFix/>
          </a:blip>
          <a:srcRect b="0" l="0" r="0" t="0"/>
          <a:stretch/>
        </p:blipFill>
        <p:spPr>
          <a:xfrm>
            <a:off x="9253057" y="1681917"/>
            <a:ext cx="1247432" cy="1167468"/>
          </a:xfrm>
          <a:prstGeom prst="rect">
            <a:avLst/>
          </a:prstGeom>
          <a:noFill/>
          <a:ln>
            <a:noFill/>
          </a:ln>
        </p:spPr>
      </p:pic>
      <p:pic>
        <p:nvPicPr>
          <p:cNvPr descr="A green bird with leaves&#10;&#10;Description automatically generated" id="342" name="Google Shape;342;p18"/>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6" name="Shape 346"/>
        <p:cNvGrpSpPr/>
        <p:nvPr/>
      </p:nvGrpSpPr>
      <p:grpSpPr>
        <a:xfrm>
          <a:off x="0" y="0"/>
          <a:ext cx="0" cy="0"/>
          <a:chOff x="0" y="0"/>
          <a:chExt cx="0" cy="0"/>
        </a:xfrm>
      </p:grpSpPr>
      <p:sp>
        <p:nvSpPr>
          <p:cNvPr id="347" name="Google Shape;347;p19"/>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348" name="Google Shape;348;p19"/>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349" name="Google Shape;349;p19"/>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Hechos 1:3-12</a:t>
            </a:r>
            <a:endParaRPr b="0" i="0" sz="3888" u="none" cap="none" strike="noStrike">
              <a:solidFill>
                <a:schemeClr val="dk1"/>
              </a:solidFill>
              <a:latin typeface="Lato"/>
              <a:ea typeface="Lato"/>
              <a:cs typeface="Lato"/>
              <a:sym typeface="Lato"/>
            </a:endParaRPr>
          </a:p>
        </p:txBody>
      </p:sp>
      <p:sp>
        <p:nvSpPr>
          <p:cNvPr id="350" name="Google Shape;350;p19"/>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51" name="Google Shape;351;p19"/>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352" name="Google Shape;352;p19"/>
          <p:cNvSpPr txBox="1"/>
          <p:nvPr/>
        </p:nvSpPr>
        <p:spPr>
          <a:xfrm>
            <a:off x="4127381" y="4163146"/>
            <a:ext cx="7432648"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¿Qué pecado veo en esta historia y confieso en mi vida?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353" name="Google Shape;353;p19"/>
          <p:cNvPicPr preferRelativeResize="0"/>
          <p:nvPr/>
        </p:nvPicPr>
        <p:blipFill rotWithShape="1">
          <a:blip r:embed="rId4">
            <a:alphaModFix/>
          </a:blip>
          <a:srcRect b="0" l="0" r="0" t="0"/>
          <a:stretch/>
        </p:blipFill>
        <p:spPr>
          <a:xfrm>
            <a:off x="9009776" y="1619490"/>
            <a:ext cx="1490713" cy="1262317"/>
          </a:xfrm>
          <a:prstGeom prst="rect">
            <a:avLst/>
          </a:prstGeom>
          <a:noFill/>
          <a:ln>
            <a:noFill/>
          </a:ln>
        </p:spPr>
      </p:pic>
      <p:pic>
        <p:nvPicPr>
          <p:cNvPr descr="A green bird with leaves&#10;&#10;Description automatically generated" id="354" name="Google Shape;354;p19"/>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8" name="Shape 358"/>
        <p:cNvGrpSpPr/>
        <p:nvPr/>
      </p:nvGrpSpPr>
      <p:grpSpPr>
        <a:xfrm>
          <a:off x="0" y="0"/>
          <a:ext cx="0" cy="0"/>
          <a:chOff x="0" y="0"/>
          <a:chExt cx="0" cy="0"/>
        </a:xfrm>
      </p:grpSpPr>
      <p:sp>
        <p:nvSpPr>
          <p:cNvPr id="359" name="Google Shape;359;p20"/>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360" name="Google Shape;360;p20"/>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361" name="Google Shape;361;p20"/>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Hechos 1:3-12</a:t>
            </a:r>
            <a:endParaRPr b="0" i="0" sz="3888" u="none" cap="none" strike="noStrike">
              <a:solidFill>
                <a:schemeClr val="dk1"/>
              </a:solidFill>
              <a:latin typeface="Lato"/>
              <a:ea typeface="Lato"/>
              <a:cs typeface="Lato"/>
              <a:sym typeface="Lato"/>
            </a:endParaRPr>
          </a:p>
        </p:txBody>
      </p:sp>
      <p:sp>
        <p:nvSpPr>
          <p:cNvPr id="362" name="Google Shape;362;p20"/>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63" name="Google Shape;363;p20"/>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364" name="Google Shape;364;p20"/>
          <p:cNvSpPr txBox="1"/>
          <p:nvPr/>
        </p:nvSpPr>
        <p:spPr>
          <a:xfrm>
            <a:off x="4127381" y="4163146"/>
            <a:ext cx="7432648"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¿En qué versos y palabras de esta historia veo el amor de Dios hacia mí?</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365" name="Google Shape;365;p20"/>
          <p:cNvPicPr preferRelativeResize="0"/>
          <p:nvPr/>
        </p:nvPicPr>
        <p:blipFill rotWithShape="1">
          <a:blip r:embed="rId4">
            <a:alphaModFix/>
          </a:blip>
          <a:srcRect b="0" l="0" r="0" t="0"/>
          <a:stretch/>
        </p:blipFill>
        <p:spPr>
          <a:xfrm>
            <a:off x="9384328" y="1686187"/>
            <a:ext cx="751710" cy="1092264"/>
          </a:xfrm>
          <a:prstGeom prst="rect">
            <a:avLst/>
          </a:prstGeom>
          <a:noFill/>
          <a:ln>
            <a:noFill/>
          </a:ln>
        </p:spPr>
      </p:pic>
      <p:pic>
        <p:nvPicPr>
          <p:cNvPr descr="A green bird with leaves&#10;&#10;Description automatically generated" id="366" name="Google Shape;366;p20"/>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0" name="Shape 370"/>
        <p:cNvGrpSpPr/>
        <p:nvPr/>
      </p:nvGrpSpPr>
      <p:grpSpPr>
        <a:xfrm>
          <a:off x="0" y="0"/>
          <a:ext cx="0" cy="0"/>
          <a:chOff x="0" y="0"/>
          <a:chExt cx="0" cy="0"/>
        </a:xfrm>
      </p:grpSpPr>
      <p:sp>
        <p:nvSpPr>
          <p:cNvPr id="371" name="Google Shape;371;p21"/>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372" name="Google Shape;372;p21"/>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373" name="Google Shape;373;p21"/>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Hechos 1:3-12</a:t>
            </a:r>
            <a:endParaRPr b="0" i="0" sz="3888" u="none" cap="none" strike="noStrike">
              <a:solidFill>
                <a:schemeClr val="dk1"/>
              </a:solidFill>
              <a:latin typeface="Lato"/>
              <a:ea typeface="Lato"/>
              <a:cs typeface="Lato"/>
              <a:sym typeface="Lato"/>
            </a:endParaRPr>
          </a:p>
        </p:txBody>
      </p:sp>
      <p:sp>
        <p:nvSpPr>
          <p:cNvPr id="374" name="Google Shape;374;p21"/>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75" name="Google Shape;375;p21"/>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376" name="Google Shape;376;p21"/>
          <p:cNvSpPr txBox="1"/>
          <p:nvPr/>
        </p:nvSpPr>
        <p:spPr>
          <a:xfrm>
            <a:off x="4127381" y="4163146"/>
            <a:ext cx="7432648"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¿Qué pediré que Dios obre en mí para poner en práctica su Palabra?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377" name="Google Shape;377;p21"/>
          <p:cNvPicPr preferRelativeResize="0"/>
          <p:nvPr/>
        </p:nvPicPr>
        <p:blipFill rotWithShape="1">
          <a:blip r:embed="rId4">
            <a:alphaModFix/>
          </a:blip>
          <a:srcRect b="0" l="0" r="0" t="0"/>
          <a:stretch/>
        </p:blipFill>
        <p:spPr>
          <a:xfrm>
            <a:off x="9227862" y="1722897"/>
            <a:ext cx="1016456" cy="1031081"/>
          </a:xfrm>
          <a:prstGeom prst="rect">
            <a:avLst/>
          </a:prstGeom>
          <a:noFill/>
          <a:ln>
            <a:noFill/>
          </a:ln>
        </p:spPr>
      </p:pic>
      <p:pic>
        <p:nvPicPr>
          <p:cNvPr descr="A green bird with leaves&#10;&#10;Description automatically generated" id="378" name="Google Shape;378;p21"/>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2" name="Shape 382"/>
        <p:cNvGrpSpPr/>
        <p:nvPr/>
      </p:nvGrpSpPr>
      <p:grpSpPr>
        <a:xfrm>
          <a:off x="0" y="0"/>
          <a:ext cx="0" cy="0"/>
          <a:chOff x="0" y="0"/>
          <a:chExt cx="0" cy="0"/>
        </a:xfrm>
      </p:grpSpPr>
      <p:sp>
        <p:nvSpPr>
          <p:cNvPr id="383" name="Google Shape;383;g2c7cd4f111b_0_185"/>
          <p:cNvSpPr txBox="1"/>
          <p:nvPr/>
        </p:nvSpPr>
        <p:spPr>
          <a:xfrm>
            <a:off x="6317277" y="2933825"/>
            <a:ext cx="5118300" cy="196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4050">
                <a:solidFill>
                  <a:srgbClr val="009444"/>
                </a:solidFill>
                <a:latin typeface="Lato"/>
                <a:ea typeface="Lato"/>
                <a:cs typeface="Lato"/>
                <a:sym typeface="Lato"/>
              </a:rPr>
              <a:t>La ascensión de Jesús deja en claro la finalidad de la iglesia</a:t>
            </a:r>
            <a:endParaRPr b="0" i="0" sz="4050" u="none" cap="none" strike="noStrike">
              <a:solidFill>
                <a:srgbClr val="009444"/>
              </a:solidFill>
              <a:latin typeface="Lato"/>
              <a:ea typeface="Lato"/>
              <a:cs typeface="Lato"/>
              <a:sym typeface="Lato"/>
            </a:endParaRPr>
          </a:p>
        </p:txBody>
      </p:sp>
      <p:sp>
        <p:nvSpPr>
          <p:cNvPr id="384" name="Google Shape;384;g2c7cd4f111b_0_185"/>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385" name="Google Shape;385;g2c7cd4f111b_0_185"/>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386" name="Google Shape;386;g2c7cd4f111b_0_185"/>
          <p:cNvPicPr preferRelativeResize="0"/>
          <p:nvPr/>
        </p:nvPicPr>
        <p:blipFill rotWithShape="1">
          <a:blip r:embed="rId4">
            <a:alphaModFix/>
          </a:blip>
          <a:srcRect b="0" l="8457" r="8457" t="0"/>
          <a:stretch/>
        </p:blipFill>
        <p:spPr>
          <a:xfrm>
            <a:off x="432175" y="1254550"/>
            <a:ext cx="5277300" cy="4764000"/>
          </a:xfrm>
          <a:prstGeom prst="roundRect">
            <a:avLst>
              <a:gd fmla="val 4167" name="adj"/>
            </a:avLst>
          </a:prstGeom>
          <a:solidFill>
            <a:srgbClr val="FFFFFF"/>
          </a:solidFill>
          <a:ln cap="sq" cmpd="sng" w="76200">
            <a:solidFill>
              <a:srgbClr val="EAEAEA"/>
            </a:solidFill>
            <a:prstDash val="solid"/>
            <a:miter lim="800000"/>
            <a:headEnd len="sm" w="sm" type="none"/>
            <a:tailEnd len="sm" w="sm" type="none"/>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0" name="Shape 390"/>
        <p:cNvGrpSpPr/>
        <p:nvPr/>
      </p:nvGrpSpPr>
      <p:grpSpPr>
        <a:xfrm>
          <a:off x="0" y="0"/>
          <a:ext cx="0" cy="0"/>
          <a:chOff x="0" y="0"/>
          <a:chExt cx="0" cy="0"/>
        </a:xfrm>
      </p:grpSpPr>
      <p:sp>
        <p:nvSpPr>
          <p:cNvPr id="391" name="Google Shape;391;g26e56d05998_0_20"/>
          <p:cNvSpPr txBox="1"/>
          <p:nvPr/>
        </p:nvSpPr>
        <p:spPr>
          <a:xfrm>
            <a:off x="3723900" y="768100"/>
            <a:ext cx="8315700" cy="572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300">
                <a:solidFill>
                  <a:schemeClr val="dk1"/>
                </a:solidFill>
                <a:latin typeface="Lato"/>
                <a:ea typeface="Lato"/>
                <a:cs typeface="Lato"/>
                <a:sym typeface="Lato"/>
              </a:rPr>
              <a:t>Entonces los que estaban reunidos </a:t>
            </a:r>
            <a:endParaRPr sz="33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US" sz="3300">
                <a:solidFill>
                  <a:schemeClr val="dk1"/>
                </a:solidFill>
                <a:latin typeface="Lato"/>
                <a:ea typeface="Lato"/>
                <a:cs typeface="Lato"/>
                <a:sym typeface="Lato"/>
              </a:rPr>
              <a:t>con él le preguntaron: - ¿Señor, es ahora cuando vas a restablecer el reino a Israel? </a:t>
            </a:r>
            <a:endParaRPr sz="33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US" sz="3300">
                <a:solidFill>
                  <a:schemeClr val="dk1"/>
                </a:solidFill>
                <a:latin typeface="Lato"/>
                <a:ea typeface="Lato"/>
                <a:cs typeface="Lato"/>
                <a:sym typeface="Lato"/>
              </a:rPr>
              <a:t>No les toca a ustedes conocer la hora ni el momento determinados por la autoridad misma del Padre – les contestó Jesús – </a:t>
            </a:r>
            <a:endParaRPr sz="33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US" sz="3300">
                <a:solidFill>
                  <a:schemeClr val="dk1"/>
                </a:solidFill>
                <a:latin typeface="Lato"/>
                <a:ea typeface="Lato"/>
                <a:cs typeface="Lato"/>
                <a:sym typeface="Lato"/>
              </a:rPr>
              <a:t>Pero, cuando venga el Espíritu Santo sobre ustedes, recibirán poder y serán mis testigos tanto en Jerusalén, como en toda Judea y Samaria, y hasta los confines de la tierra.</a:t>
            </a:r>
            <a:endParaRPr b="0" i="0" sz="33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b="0" i="0" sz="8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2800"/>
              <a:buFont typeface="Arial"/>
              <a:buNone/>
            </a:pPr>
            <a:r>
              <a:rPr b="0" i="1" lang="en-US" sz="2800" u="none" cap="none" strike="noStrike">
                <a:solidFill>
                  <a:schemeClr val="dk1"/>
                </a:solidFill>
                <a:latin typeface="Lato"/>
                <a:ea typeface="Lato"/>
                <a:cs typeface="Lato"/>
                <a:sym typeface="Lato"/>
              </a:rPr>
              <a:t>Hebreos </a:t>
            </a:r>
            <a:r>
              <a:rPr i="1" lang="en-US" sz="2800">
                <a:solidFill>
                  <a:schemeClr val="dk1"/>
                </a:solidFill>
                <a:latin typeface="Lato"/>
                <a:ea typeface="Lato"/>
                <a:cs typeface="Lato"/>
                <a:sym typeface="Lato"/>
              </a:rPr>
              <a:t>1:6-8</a:t>
            </a:r>
            <a:endParaRPr b="0" i="0" sz="3600" u="none" cap="none" strike="noStrike">
              <a:solidFill>
                <a:schemeClr val="dk1"/>
              </a:solidFill>
              <a:latin typeface="Lato"/>
              <a:ea typeface="Lato"/>
              <a:cs typeface="Lato"/>
              <a:sym typeface="Lato"/>
            </a:endParaRPr>
          </a:p>
        </p:txBody>
      </p:sp>
      <p:sp>
        <p:nvSpPr>
          <p:cNvPr id="392" name="Google Shape;392;g26e56d05998_0_20"/>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93" name="Google Shape;393;g26e56d05998_0_20"/>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394" name="Google Shape;394;g26e56d05998_0_20"/>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8" name="Shape 398"/>
        <p:cNvGrpSpPr/>
        <p:nvPr/>
      </p:nvGrpSpPr>
      <p:grpSpPr>
        <a:xfrm>
          <a:off x="0" y="0"/>
          <a:ext cx="0" cy="0"/>
          <a:chOff x="0" y="0"/>
          <a:chExt cx="0" cy="0"/>
        </a:xfrm>
      </p:grpSpPr>
      <p:sp>
        <p:nvSpPr>
          <p:cNvPr id="399" name="Google Shape;399;g26f54ec5443_0_48"/>
          <p:cNvSpPr txBox="1"/>
          <p:nvPr/>
        </p:nvSpPr>
        <p:spPr>
          <a:xfrm>
            <a:off x="3723900" y="1149100"/>
            <a:ext cx="8315700" cy="4710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300">
                <a:solidFill>
                  <a:schemeClr val="dk1"/>
                </a:solidFill>
                <a:latin typeface="Lato"/>
                <a:ea typeface="Lato"/>
                <a:cs typeface="Lato"/>
                <a:sym typeface="Lato"/>
              </a:rPr>
              <a:t>Se me ha dado toda autoridad en el </a:t>
            </a:r>
            <a:endParaRPr sz="33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US" sz="3300">
                <a:solidFill>
                  <a:schemeClr val="dk1"/>
                </a:solidFill>
                <a:latin typeface="Lato"/>
                <a:ea typeface="Lato"/>
                <a:cs typeface="Lato"/>
                <a:sym typeface="Lato"/>
              </a:rPr>
              <a:t>cielo y en la tierra. Por tanto, vayan y </a:t>
            </a:r>
            <a:endParaRPr sz="33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US" sz="3300">
                <a:solidFill>
                  <a:schemeClr val="dk1"/>
                </a:solidFill>
                <a:latin typeface="Lato"/>
                <a:ea typeface="Lato"/>
                <a:cs typeface="Lato"/>
                <a:sym typeface="Lato"/>
              </a:rPr>
              <a:t>hagan discípulos de todas las naciones, bautizándoles en el nombre del Padre y del Hijo y del Espíritu Santo, enseñándoles a obedecer todo lo que les he mandado a ustedes. Y les aseguro que estaré con ustedes siempre, hasta el fin del mundo. </a:t>
            </a:r>
            <a:endParaRPr b="0" i="0" sz="33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b="0" i="0" sz="8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2800"/>
              <a:buFont typeface="Arial"/>
              <a:buNone/>
            </a:pPr>
            <a:r>
              <a:rPr i="1" lang="en-US" sz="2800">
                <a:solidFill>
                  <a:schemeClr val="dk1"/>
                </a:solidFill>
                <a:latin typeface="Lato"/>
                <a:ea typeface="Lato"/>
                <a:cs typeface="Lato"/>
                <a:sym typeface="Lato"/>
              </a:rPr>
              <a:t>Mateo 28:18-20</a:t>
            </a:r>
            <a:endParaRPr b="0" i="0" sz="3600" u="none" cap="none" strike="noStrike">
              <a:solidFill>
                <a:schemeClr val="dk1"/>
              </a:solidFill>
              <a:latin typeface="Lato"/>
              <a:ea typeface="Lato"/>
              <a:cs typeface="Lato"/>
              <a:sym typeface="Lato"/>
            </a:endParaRPr>
          </a:p>
        </p:txBody>
      </p:sp>
      <p:sp>
        <p:nvSpPr>
          <p:cNvPr id="400" name="Google Shape;400;g26f54ec5443_0_48"/>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01" name="Google Shape;401;g26f54ec5443_0_48"/>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402" name="Google Shape;402;g26f54ec5443_0_48"/>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6" name="Shape 406"/>
        <p:cNvGrpSpPr/>
        <p:nvPr/>
      </p:nvGrpSpPr>
      <p:grpSpPr>
        <a:xfrm>
          <a:off x="0" y="0"/>
          <a:ext cx="0" cy="0"/>
          <a:chOff x="0" y="0"/>
          <a:chExt cx="0" cy="0"/>
        </a:xfrm>
      </p:grpSpPr>
      <p:sp>
        <p:nvSpPr>
          <p:cNvPr id="407" name="Google Shape;407;g26ba99a7413_0_633"/>
          <p:cNvSpPr txBox="1"/>
          <p:nvPr/>
        </p:nvSpPr>
        <p:spPr>
          <a:xfrm>
            <a:off x="4127382" y="7400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Tarea</a:t>
            </a:r>
            <a:endParaRPr b="0" i="0" sz="6000" u="none" cap="none" strike="noStrike">
              <a:solidFill>
                <a:srgbClr val="009444"/>
              </a:solidFill>
              <a:latin typeface="Lato"/>
              <a:ea typeface="Lato"/>
              <a:cs typeface="Lato"/>
              <a:sym typeface="Lato"/>
            </a:endParaRPr>
          </a:p>
        </p:txBody>
      </p:sp>
      <p:cxnSp>
        <p:nvCxnSpPr>
          <p:cNvPr id="408" name="Google Shape;408;g26ba99a7413_0_633"/>
          <p:cNvCxnSpPr/>
          <p:nvPr/>
        </p:nvCxnSpPr>
        <p:spPr>
          <a:xfrm>
            <a:off x="4230827" y="18324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409" name="Google Shape;409;g26ba99a7413_0_633"/>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10" name="Google Shape;410;g26ba99a7413_0_633"/>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sp>
        <p:nvSpPr>
          <p:cNvPr id="411" name="Google Shape;411;g26ba99a7413_0_633"/>
          <p:cNvSpPr txBox="1"/>
          <p:nvPr/>
        </p:nvSpPr>
        <p:spPr>
          <a:xfrm>
            <a:off x="4127375" y="2109850"/>
            <a:ext cx="7772100" cy="4263600"/>
          </a:xfrm>
          <a:prstGeom prst="rect">
            <a:avLst/>
          </a:prstGeom>
          <a:noFill/>
          <a:ln>
            <a:noFill/>
          </a:ln>
        </p:spPr>
        <p:txBody>
          <a:bodyPr anchorCtr="0" anchor="t" bIns="45700" lIns="91425" spcFirstLastPara="1" rIns="91425" wrap="square" tIns="45700">
            <a:spAutoFit/>
          </a:bodyPr>
          <a:lstStyle/>
          <a:p>
            <a:pPr indent="-431800" lvl="0" marL="457200" marR="0" rtl="0" algn="l">
              <a:lnSpc>
                <a:spcPct val="100000"/>
              </a:lnSpc>
              <a:spcBef>
                <a:spcPts val="600"/>
              </a:spcBef>
              <a:spcAft>
                <a:spcPts val="0"/>
              </a:spcAft>
              <a:buClr>
                <a:schemeClr val="dk1"/>
              </a:buClr>
              <a:buSzPts val="3200"/>
              <a:buFont typeface="Lato"/>
              <a:buChar char="•"/>
            </a:pPr>
            <a:r>
              <a:rPr b="1" i="0" lang="en-US" sz="3200" u="none" cap="none" strike="noStrike">
                <a:solidFill>
                  <a:schemeClr val="dk1"/>
                </a:solidFill>
                <a:latin typeface="Lato"/>
                <a:ea typeface="Lato"/>
                <a:cs typeface="Lato"/>
                <a:sym typeface="Lato"/>
              </a:rPr>
              <a:t>Ver el video de lección 2</a:t>
            </a:r>
            <a:endParaRPr b="1" i="0" sz="3200" u="none" cap="none" strike="noStrike">
              <a:solidFill>
                <a:schemeClr val="dk1"/>
              </a:solidFill>
              <a:latin typeface="Lato"/>
              <a:ea typeface="Lato"/>
              <a:cs typeface="Lato"/>
              <a:sym typeface="Lato"/>
            </a:endParaRPr>
          </a:p>
          <a:p>
            <a:pPr indent="-431800" lvl="0" marL="457200" marR="0" rtl="0" algn="l">
              <a:lnSpc>
                <a:spcPct val="100000"/>
              </a:lnSpc>
              <a:spcBef>
                <a:spcPts val="600"/>
              </a:spcBef>
              <a:spcAft>
                <a:spcPts val="0"/>
              </a:spcAft>
              <a:buClr>
                <a:schemeClr val="dk1"/>
              </a:buClr>
              <a:buSzPts val="3200"/>
              <a:buFont typeface="Lato"/>
              <a:buChar char="•"/>
            </a:pPr>
            <a:r>
              <a:rPr b="1" i="0" lang="en-US" sz="3200" u="none" cap="none" strike="noStrike">
                <a:solidFill>
                  <a:schemeClr val="dk1"/>
                </a:solidFill>
                <a:latin typeface="Lato"/>
                <a:ea typeface="Lato"/>
                <a:cs typeface="Lato"/>
                <a:sym typeface="Lato"/>
              </a:rPr>
              <a:t>Leer </a:t>
            </a:r>
            <a:r>
              <a:rPr b="1" lang="en-US" sz="3200">
                <a:solidFill>
                  <a:schemeClr val="dk1"/>
                </a:solidFill>
                <a:latin typeface="Lato"/>
                <a:ea typeface="Lato"/>
                <a:cs typeface="Lato"/>
                <a:sym typeface="Lato"/>
              </a:rPr>
              <a:t>Hechos desde 1:13 hasta 2:21 </a:t>
            </a:r>
            <a:r>
              <a:rPr b="1" i="0" lang="en-US" sz="3200" u="none" cap="none" strike="noStrike">
                <a:solidFill>
                  <a:schemeClr val="dk1"/>
                </a:solidFill>
                <a:latin typeface="Lato"/>
                <a:ea typeface="Lato"/>
                <a:cs typeface="Lato"/>
                <a:sym typeface="Lato"/>
              </a:rPr>
              <a:t>en sus Biblias</a:t>
            </a:r>
            <a:endParaRPr b="1" i="0" sz="3200" u="none" cap="none" strike="noStrike">
              <a:solidFill>
                <a:schemeClr val="dk1"/>
              </a:solidFill>
              <a:latin typeface="Lato"/>
              <a:ea typeface="Lato"/>
              <a:cs typeface="Lato"/>
              <a:sym typeface="Lato"/>
            </a:endParaRPr>
          </a:p>
          <a:p>
            <a:pPr indent="-431800" lvl="0" marL="457200" marR="0" rtl="0" algn="l">
              <a:lnSpc>
                <a:spcPct val="100000"/>
              </a:lnSpc>
              <a:spcBef>
                <a:spcPts val="600"/>
              </a:spcBef>
              <a:spcAft>
                <a:spcPts val="0"/>
              </a:spcAft>
              <a:buClr>
                <a:schemeClr val="dk1"/>
              </a:buClr>
              <a:buSzPts val="3200"/>
              <a:buFont typeface="Lato"/>
              <a:buChar char="•"/>
            </a:pPr>
            <a:r>
              <a:rPr b="1" lang="en-US" sz="3200">
                <a:solidFill>
                  <a:schemeClr val="dk1"/>
                </a:solidFill>
                <a:latin typeface="Lato"/>
                <a:ea typeface="Lato"/>
                <a:cs typeface="Lato"/>
                <a:sym typeface="Lato"/>
              </a:rPr>
              <a:t>Hagan una mini-investigación del día de Pentecostés (o la Fiesta de Semanas) en el Antiguo Testamento </a:t>
            </a:r>
            <a:endParaRPr b="1" sz="3200">
              <a:solidFill>
                <a:schemeClr val="dk1"/>
              </a:solidFill>
              <a:latin typeface="Lato"/>
              <a:ea typeface="Lato"/>
              <a:cs typeface="Lato"/>
              <a:sym typeface="Lato"/>
            </a:endParaRPr>
          </a:p>
          <a:p>
            <a:pPr indent="-431800" lvl="0" marL="457200" rtl="0" algn="l">
              <a:spcBef>
                <a:spcPts val="600"/>
              </a:spcBef>
              <a:spcAft>
                <a:spcPts val="0"/>
              </a:spcAft>
              <a:buClr>
                <a:schemeClr val="dk1"/>
              </a:buClr>
              <a:buSzPts val="3200"/>
              <a:buFont typeface="Lato"/>
              <a:buChar char="•"/>
            </a:pPr>
            <a:r>
              <a:rPr b="1" lang="en-US" sz="3200">
                <a:solidFill>
                  <a:schemeClr val="dk1"/>
                </a:solidFill>
                <a:latin typeface="Lato"/>
                <a:ea typeface="Lato"/>
                <a:cs typeface="Lato"/>
                <a:sym typeface="Lato"/>
              </a:rPr>
              <a:t>Pregunta de Lección 1: ¿Qué finalidad o propósito tiene la iglesia? </a:t>
            </a:r>
            <a:endParaRPr b="1" sz="3200">
              <a:solidFill>
                <a:schemeClr val="dk1"/>
              </a:solidFill>
              <a:latin typeface="Lato"/>
              <a:ea typeface="Lato"/>
              <a:cs typeface="Lato"/>
              <a:sym typeface="Lato"/>
            </a:endParaRPr>
          </a:p>
        </p:txBody>
      </p:sp>
      <p:pic>
        <p:nvPicPr>
          <p:cNvPr descr="A green bird with leaves&#10;&#10;Description automatically generated" id="412" name="Google Shape;412;g26ba99a7413_0_633"/>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9" name="Shape 99"/>
        <p:cNvGrpSpPr/>
        <p:nvPr/>
      </p:nvGrpSpPr>
      <p:grpSpPr>
        <a:xfrm>
          <a:off x="0" y="0"/>
          <a:ext cx="0" cy="0"/>
          <a:chOff x="0" y="0"/>
          <a:chExt cx="0" cy="0"/>
        </a:xfrm>
      </p:grpSpPr>
      <p:sp>
        <p:nvSpPr>
          <p:cNvPr id="100" name="Google Shape;100;p2"/>
          <p:cNvSpPr txBox="1"/>
          <p:nvPr/>
        </p:nvSpPr>
        <p:spPr>
          <a:xfrm>
            <a:off x="4127382" y="1806843"/>
            <a:ext cx="5017663"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Lección 1</a:t>
            </a:r>
            <a:endParaRPr b="0" i="0" sz="6000" u="none" cap="none" strike="noStrike">
              <a:solidFill>
                <a:srgbClr val="009444"/>
              </a:solidFill>
              <a:latin typeface="Lato"/>
              <a:ea typeface="Lato"/>
              <a:cs typeface="Lato"/>
              <a:sym typeface="Lato"/>
            </a:endParaRPr>
          </a:p>
        </p:txBody>
      </p:sp>
      <p:cxnSp>
        <p:nvCxnSpPr>
          <p:cNvPr id="101" name="Google Shape;101;p2"/>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102" name="Google Shape;102;p2"/>
          <p:cNvSpPr txBox="1"/>
          <p:nvPr/>
        </p:nvSpPr>
        <p:spPr>
          <a:xfrm>
            <a:off x="4127371" y="3349425"/>
            <a:ext cx="77721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Jesús Sube al Cielo</a:t>
            </a:r>
            <a:endParaRPr b="0" i="0" sz="3888" u="none" cap="none" strike="noStrike">
              <a:solidFill>
                <a:schemeClr val="dk1"/>
              </a:solidFill>
              <a:latin typeface="Lato"/>
              <a:ea typeface="Lato"/>
              <a:cs typeface="Lato"/>
              <a:sym typeface="Lato"/>
            </a:endParaRPr>
          </a:p>
        </p:txBody>
      </p:sp>
      <p:sp>
        <p:nvSpPr>
          <p:cNvPr id="103" name="Google Shape;103;p2"/>
          <p:cNvSpPr txBox="1"/>
          <p:nvPr/>
        </p:nvSpPr>
        <p:spPr>
          <a:xfrm>
            <a:off x="4127382" y="4045935"/>
            <a:ext cx="50178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888"/>
              <a:buFont typeface="Arial"/>
              <a:buNone/>
            </a:pPr>
            <a:r>
              <a:rPr lang="en-US" sz="3888">
                <a:solidFill>
                  <a:schemeClr val="dk1"/>
                </a:solidFill>
                <a:latin typeface="Lato"/>
                <a:ea typeface="Lato"/>
                <a:cs typeface="Lato"/>
                <a:sym typeface="Lato"/>
              </a:rPr>
              <a:t>Hechos 1:3-12 </a:t>
            </a:r>
            <a:endParaRPr b="0" i="0" sz="4800" u="none" cap="none" strike="noStrike">
              <a:solidFill>
                <a:schemeClr val="dk1"/>
              </a:solidFill>
              <a:latin typeface="Lato"/>
              <a:ea typeface="Lato"/>
              <a:cs typeface="Lato"/>
              <a:sym typeface="Lato"/>
            </a:endParaRPr>
          </a:p>
        </p:txBody>
      </p:sp>
      <p:sp>
        <p:nvSpPr>
          <p:cNvPr id="104" name="Google Shape;104;p2"/>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circle with a white book and a magnifying glass&#10;&#10;Description automatically generated" id="105" name="Google Shape;105;p2"/>
          <p:cNvPicPr preferRelativeResize="0"/>
          <p:nvPr/>
        </p:nvPicPr>
        <p:blipFill rotWithShape="1">
          <a:blip r:embed="rId3">
            <a:alphaModFix/>
          </a:blip>
          <a:srcRect b="0" l="0" r="0" t="0"/>
          <a:stretch/>
        </p:blipFill>
        <p:spPr>
          <a:xfrm>
            <a:off x="476645" y="1552538"/>
            <a:ext cx="3125597" cy="3218437"/>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06" name="Google Shape;106;p2"/>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6" name="Shape 416"/>
        <p:cNvGrpSpPr/>
        <p:nvPr/>
      </p:nvGrpSpPr>
      <p:grpSpPr>
        <a:xfrm>
          <a:off x="0" y="0"/>
          <a:ext cx="0" cy="0"/>
          <a:chOff x="0" y="0"/>
          <a:chExt cx="0" cy="0"/>
        </a:xfrm>
      </p:grpSpPr>
      <p:sp>
        <p:nvSpPr>
          <p:cNvPr id="417" name="Google Shape;417;g2adf1476608_0_0"/>
          <p:cNvSpPr txBox="1"/>
          <p:nvPr/>
        </p:nvSpPr>
        <p:spPr>
          <a:xfrm>
            <a:off x="4127382" y="2873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Oración</a:t>
            </a:r>
            <a:endParaRPr b="0" i="0" sz="6000" u="none" cap="none" strike="noStrike">
              <a:solidFill>
                <a:srgbClr val="009444"/>
              </a:solidFill>
              <a:latin typeface="Lato"/>
              <a:ea typeface="Lato"/>
              <a:cs typeface="Lato"/>
              <a:sym typeface="Lato"/>
            </a:endParaRPr>
          </a:p>
        </p:txBody>
      </p:sp>
      <p:sp>
        <p:nvSpPr>
          <p:cNvPr id="418" name="Google Shape;418;g2adf1476608_0_0"/>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19" name="Google Shape;419;g2adf1476608_0_0"/>
          <p:cNvPicPr preferRelativeResize="0"/>
          <p:nvPr/>
        </p:nvPicPr>
        <p:blipFill rotWithShape="1">
          <a:blip r:embed="rId3">
            <a:alphaModFix/>
          </a:blip>
          <a:srcRect b="0" l="0" r="0" t="0"/>
          <a:stretch/>
        </p:blipFill>
        <p:spPr>
          <a:xfrm>
            <a:off x="476645" y="1552538"/>
            <a:ext cx="3125596"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420" name="Google Shape;420;g2adf1476608_0_0"/>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4" name="Shape 424"/>
        <p:cNvGrpSpPr/>
        <p:nvPr/>
      </p:nvGrpSpPr>
      <p:grpSpPr>
        <a:xfrm>
          <a:off x="0" y="0"/>
          <a:ext cx="0" cy="0"/>
          <a:chOff x="0" y="0"/>
          <a:chExt cx="0" cy="0"/>
        </a:xfrm>
      </p:grpSpPr>
      <p:sp>
        <p:nvSpPr>
          <p:cNvPr id="425" name="Google Shape;425;g2adf1476608_0_9"/>
          <p:cNvSpPr txBox="1"/>
          <p:nvPr/>
        </p:nvSpPr>
        <p:spPr>
          <a:xfrm>
            <a:off x="4127382" y="2873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Despedida</a:t>
            </a:r>
            <a:endParaRPr b="0" i="0" sz="6000" u="none" cap="none" strike="noStrike">
              <a:solidFill>
                <a:srgbClr val="009444"/>
              </a:solidFill>
              <a:latin typeface="Lato"/>
              <a:ea typeface="Lato"/>
              <a:cs typeface="Lato"/>
              <a:sym typeface="Lato"/>
            </a:endParaRPr>
          </a:p>
        </p:txBody>
      </p:sp>
      <p:sp>
        <p:nvSpPr>
          <p:cNvPr id="426" name="Google Shape;426;g2adf1476608_0_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27" name="Google Shape;427;g2adf1476608_0_9"/>
          <p:cNvPicPr preferRelativeResize="0"/>
          <p:nvPr/>
        </p:nvPicPr>
        <p:blipFill rotWithShape="1">
          <a:blip r:embed="rId3">
            <a:alphaModFix/>
          </a:blip>
          <a:srcRect b="0" l="0" r="0" t="0"/>
          <a:stretch/>
        </p:blipFill>
        <p:spPr>
          <a:xfrm>
            <a:off x="476645" y="1552538"/>
            <a:ext cx="3125595"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428" name="Google Shape;428;g2adf1476608_0_9"/>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g2ac1ba269cb_0_46"/>
          <p:cNvSpPr/>
          <p:nvPr/>
        </p:nvSpPr>
        <p:spPr>
          <a:xfrm>
            <a:off x="9145768" y="-1"/>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4" name="Google Shape;434;g2ac1ba269cb_0_4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35" name="Google Shape;435;g2ac1ba269cb_0_46"/>
          <p:cNvPicPr preferRelativeResize="0"/>
          <p:nvPr/>
        </p:nvPicPr>
        <p:blipFill rotWithShape="1">
          <a:blip r:embed="rId3">
            <a:alphaModFix/>
          </a:blip>
          <a:srcRect b="8239" l="17158" r="29536" t="8250"/>
          <a:stretch/>
        </p:blipFill>
        <p:spPr>
          <a:xfrm>
            <a:off x="6580094" y="810985"/>
            <a:ext cx="5007428" cy="5236027"/>
          </a:xfrm>
          <a:prstGeom prst="rect">
            <a:avLst/>
          </a:prstGeom>
          <a:noFill/>
          <a:ln>
            <a:noFill/>
          </a:ln>
        </p:spPr>
      </p:pic>
      <p:pic>
        <p:nvPicPr>
          <p:cNvPr descr="A logo with a cross and a bird&#10;&#10;Description automatically generated" id="436" name="Google Shape;436;g2ac1ba269cb_0_46"/>
          <p:cNvPicPr preferRelativeResize="0"/>
          <p:nvPr/>
        </p:nvPicPr>
        <p:blipFill rotWithShape="1">
          <a:blip r:embed="rId4">
            <a:alphaModFix/>
          </a:blip>
          <a:srcRect b="0" l="0" r="0" t="0"/>
          <a:stretch/>
        </p:blipFill>
        <p:spPr>
          <a:xfrm>
            <a:off x="1978426" y="548168"/>
            <a:ext cx="2230986" cy="1555706"/>
          </a:xfrm>
          <a:prstGeom prst="rect">
            <a:avLst/>
          </a:prstGeom>
          <a:noFill/>
          <a:ln>
            <a:noFill/>
          </a:ln>
        </p:spPr>
      </p:pic>
      <p:sp>
        <p:nvSpPr>
          <p:cNvPr id="437" name="Google Shape;437;g2ac1ba269cb_0_46"/>
          <p:cNvSpPr txBox="1"/>
          <p:nvPr/>
        </p:nvSpPr>
        <p:spPr>
          <a:xfrm>
            <a:off x="1706430" y="2862567"/>
            <a:ext cx="5260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ACADEMIA</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CRISTO</a:t>
            </a:r>
            <a:endParaRPr b="0" i="0" sz="900" u="none" cap="none" strike="noStrike">
              <a:solidFill>
                <a:srgbClr val="000000"/>
              </a:solidFill>
              <a:latin typeface="Lato"/>
              <a:ea typeface="Lato"/>
              <a:cs typeface="Lato"/>
              <a:sym typeface="Lato"/>
            </a:endParaRPr>
          </a:p>
        </p:txBody>
      </p:sp>
      <p:sp>
        <p:nvSpPr>
          <p:cNvPr id="438" name="Google Shape;438;g2ac1ba269cb_0_46"/>
          <p:cNvSpPr/>
          <p:nvPr/>
        </p:nvSpPr>
        <p:spPr>
          <a:xfrm>
            <a:off x="1264510" y="2818701"/>
            <a:ext cx="114900" cy="21432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9" name="Google Shape;439;g2ac1ba269cb_0_46"/>
          <p:cNvSpPr/>
          <p:nvPr/>
        </p:nvSpPr>
        <p:spPr>
          <a:xfrm>
            <a:off x="1379327" y="2818702"/>
            <a:ext cx="424200" cy="2143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0" name="Shape 110"/>
        <p:cNvGrpSpPr/>
        <p:nvPr/>
      </p:nvGrpSpPr>
      <p:grpSpPr>
        <a:xfrm>
          <a:off x="0" y="0"/>
          <a:ext cx="0" cy="0"/>
          <a:chOff x="0" y="0"/>
          <a:chExt cx="0" cy="0"/>
        </a:xfrm>
      </p:grpSpPr>
      <p:sp>
        <p:nvSpPr>
          <p:cNvPr id="111" name="Google Shape;111;p3"/>
          <p:cNvSpPr txBox="1"/>
          <p:nvPr/>
        </p:nvSpPr>
        <p:spPr>
          <a:xfrm>
            <a:off x="4078888" y="2741641"/>
            <a:ext cx="6627304"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Saludos y bienvenidos</a:t>
            </a:r>
            <a:endParaRPr b="0" i="0" sz="6000" u="none" cap="none" strike="noStrike">
              <a:solidFill>
                <a:srgbClr val="009444"/>
              </a:solidFill>
              <a:latin typeface="Lato"/>
              <a:ea typeface="Lato"/>
              <a:cs typeface="Lato"/>
              <a:sym typeface="Lato"/>
            </a:endParaRPr>
          </a:p>
        </p:txBody>
      </p:sp>
      <p:sp>
        <p:nvSpPr>
          <p:cNvPr id="112" name="Google Shape;112;p3"/>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13" name="Google Shape;113;p3"/>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14" name="Google Shape;114;p3"/>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8" name="Shape 118"/>
        <p:cNvGrpSpPr/>
        <p:nvPr/>
      </p:nvGrpSpPr>
      <p:grpSpPr>
        <a:xfrm>
          <a:off x="0" y="0"/>
          <a:ext cx="0" cy="0"/>
          <a:chOff x="0" y="0"/>
          <a:chExt cx="0" cy="0"/>
        </a:xfrm>
      </p:grpSpPr>
      <p:sp>
        <p:nvSpPr>
          <p:cNvPr id="119" name="Google Shape;119;p4"/>
          <p:cNvSpPr txBox="1"/>
          <p:nvPr/>
        </p:nvSpPr>
        <p:spPr>
          <a:xfrm>
            <a:off x="4135641" y="2724595"/>
            <a:ext cx="71523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Oración</a:t>
            </a:r>
            <a:endParaRPr b="0" i="0" sz="6000" u="none" cap="none" strike="noStrike">
              <a:solidFill>
                <a:srgbClr val="009444"/>
              </a:solidFill>
              <a:latin typeface="Lato"/>
              <a:ea typeface="Lato"/>
              <a:cs typeface="Lato"/>
              <a:sym typeface="Lato"/>
            </a:endParaRPr>
          </a:p>
        </p:txBody>
      </p:sp>
      <p:sp>
        <p:nvSpPr>
          <p:cNvPr id="120" name="Google Shape;120;p4"/>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21" name="Google Shape;121;p4"/>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22" name="Google Shape;122;p4"/>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5"/>
          <p:cNvSpPr txBox="1"/>
          <p:nvPr/>
        </p:nvSpPr>
        <p:spPr>
          <a:xfrm>
            <a:off x="2237027" y="403125"/>
            <a:ext cx="89589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0" i="0" lang="en-US" sz="6000" u="none" cap="none" strike="noStrike">
                <a:solidFill>
                  <a:srgbClr val="009444"/>
                </a:solidFill>
                <a:latin typeface="Lato"/>
                <a:ea typeface="Lato"/>
                <a:cs typeface="Lato"/>
                <a:sym typeface="Lato"/>
              </a:rPr>
              <a:t>Objetivos de la Lección</a:t>
            </a:r>
            <a:endParaRPr b="0" i="0" sz="6000" u="none" cap="none" strike="noStrike">
              <a:solidFill>
                <a:srgbClr val="009444"/>
              </a:solidFill>
              <a:latin typeface="Lato"/>
              <a:ea typeface="Lato"/>
              <a:cs typeface="Lato"/>
              <a:sym typeface="Lato"/>
            </a:endParaRPr>
          </a:p>
        </p:txBody>
      </p:sp>
      <p:cxnSp>
        <p:nvCxnSpPr>
          <p:cNvPr id="128" name="Google Shape;128;p5"/>
          <p:cNvCxnSpPr/>
          <p:nvPr/>
        </p:nvCxnSpPr>
        <p:spPr>
          <a:xfrm>
            <a:off x="2373086" y="1597768"/>
            <a:ext cx="7195457" cy="0"/>
          </a:xfrm>
          <a:prstGeom prst="straightConnector1">
            <a:avLst/>
          </a:prstGeom>
          <a:noFill/>
          <a:ln cap="flat" cmpd="sng" w="38100">
            <a:solidFill>
              <a:srgbClr val="7F7F7F"/>
            </a:solidFill>
            <a:prstDash val="solid"/>
            <a:miter lim="800000"/>
            <a:headEnd len="sm" w="sm" type="none"/>
            <a:tailEnd len="sm" w="sm" type="none"/>
          </a:ln>
        </p:spPr>
      </p:cxnSp>
      <p:sp>
        <p:nvSpPr>
          <p:cNvPr id="129" name="Google Shape;129;p5"/>
          <p:cNvSpPr/>
          <p:nvPr/>
        </p:nvSpPr>
        <p:spPr>
          <a:xfrm>
            <a:off x="745673" y="1935322"/>
            <a:ext cx="10450200" cy="11277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0" name="Google Shape;130;p5"/>
          <p:cNvSpPr/>
          <p:nvPr/>
        </p:nvSpPr>
        <p:spPr>
          <a:xfrm>
            <a:off x="1086826" y="2189073"/>
            <a:ext cx="620400" cy="620400"/>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1" name="Google Shape;131;p5"/>
          <p:cNvSpPr/>
          <p:nvPr/>
        </p:nvSpPr>
        <p:spPr>
          <a:xfrm>
            <a:off x="2048259" y="1934841"/>
            <a:ext cx="9147600" cy="11277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2" name="Google Shape;132;p5"/>
          <p:cNvSpPr txBox="1"/>
          <p:nvPr/>
        </p:nvSpPr>
        <p:spPr>
          <a:xfrm>
            <a:off x="2048259" y="1934841"/>
            <a:ext cx="9147600" cy="112770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lt1"/>
              </a:buClr>
              <a:buSzPts val="2500"/>
              <a:buFont typeface="Calibri"/>
              <a:buNone/>
            </a:pPr>
            <a:r>
              <a:rPr b="0" i="0" lang="en-US" sz="2500" u="none" cap="none" strike="noStrike">
                <a:solidFill>
                  <a:schemeClr val="lt1"/>
                </a:solidFill>
                <a:latin typeface="Lato"/>
                <a:ea typeface="Lato"/>
                <a:cs typeface="Lato"/>
                <a:sym typeface="Lato"/>
              </a:rPr>
              <a:t>Presentarnos</a:t>
            </a:r>
            <a:endParaRPr b="0" i="0" sz="2500" u="none" cap="none" strike="noStrike">
              <a:solidFill>
                <a:schemeClr val="lt1"/>
              </a:solidFill>
              <a:latin typeface="Lato"/>
              <a:ea typeface="Lato"/>
              <a:cs typeface="Lato"/>
              <a:sym typeface="Lato"/>
            </a:endParaRPr>
          </a:p>
        </p:txBody>
      </p:sp>
      <p:sp>
        <p:nvSpPr>
          <p:cNvPr id="133" name="Google Shape;133;p5"/>
          <p:cNvSpPr/>
          <p:nvPr/>
        </p:nvSpPr>
        <p:spPr>
          <a:xfrm>
            <a:off x="745673" y="3192648"/>
            <a:ext cx="10450200" cy="11277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4" name="Google Shape;134;p5"/>
          <p:cNvSpPr/>
          <p:nvPr/>
        </p:nvSpPr>
        <p:spPr>
          <a:xfrm>
            <a:off x="1086826" y="3446399"/>
            <a:ext cx="620400" cy="620400"/>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5" name="Google Shape;135;p5"/>
          <p:cNvSpPr/>
          <p:nvPr/>
        </p:nvSpPr>
        <p:spPr>
          <a:xfrm>
            <a:off x="2048259" y="3192648"/>
            <a:ext cx="9147600" cy="11277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6" name="Google Shape;136;p5"/>
          <p:cNvSpPr txBox="1"/>
          <p:nvPr/>
        </p:nvSpPr>
        <p:spPr>
          <a:xfrm>
            <a:off x="2048259" y="3192648"/>
            <a:ext cx="9147600" cy="112770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dk1"/>
              </a:buClr>
              <a:buSzPts val="1100"/>
              <a:buFont typeface="Arial"/>
              <a:buNone/>
            </a:pPr>
            <a:r>
              <a:rPr b="0" i="0" lang="en-US" sz="2500" u="none" cap="none" strike="noStrike">
                <a:solidFill>
                  <a:schemeClr val="lt1"/>
                </a:solidFill>
                <a:latin typeface="Lato"/>
                <a:ea typeface="Lato"/>
                <a:cs typeface="Lato"/>
                <a:sym typeface="Lato"/>
              </a:rPr>
              <a:t>Identificar el propósito y los objetivos del curso</a:t>
            </a:r>
            <a:endParaRPr b="0" i="0" sz="2500" u="none" cap="none" strike="noStrike">
              <a:solidFill>
                <a:schemeClr val="lt1"/>
              </a:solidFill>
              <a:latin typeface="Lato"/>
              <a:ea typeface="Lato"/>
              <a:cs typeface="Lato"/>
              <a:sym typeface="Lato"/>
            </a:endParaRPr>
          </a:p>
        </p:txBody>
      </p:sp>
      <p:sp>
        <p:nvSpPr>
          <p:cNvPr id="137" name="Google Shape;137;p5"/>
          <p:cNvSpPr/>
          <p:nvPr/>
        </p:nvSpPr>
        <p:spPr>
          <a:xfrm>
            <a:off x="745673" y="4449974"/>
            <a:ext cx="10450200" cy="11277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8" name="Google Shape;138;p5"/>
          <p:cNvSpPr/>
          <p:nvPr/>
        </p:nvSpPr>
        <p:spPr>
          <a:xfrm>
            <a:off x="1086826" y="4703725"/>
            <a:ext cx="620400" cy="620400"/>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9" name="Google Shape;139;p5"/>
          <p:cNvSpPr/>
          <p:nvPr/>
        </p:nvSpPr>
        <p:spPr>
          <a:xfrm>
            <a:off x="2048259" y="4449974"/>
            <a:ext cx="9147600" cy="11277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40" name="Google Shape;140;p5"/>
          <p:cNvSpPr txBox="1"/>
          <p:nvPr/>
        </p:nvSpPr>
        <p:spPr>
          <a:xfrm>
            <a:off x="2048259" y="4449974"/>
            <a:ext cx="9147600" cy="1127700"/>
          </a:xfrm>
          <a:prstGeom prst="rect">
            <a:avLst/>
          </a:prstGeom>
          <a:noFill/>
          <a:ln>
            <a:noFill/>
          </a:ln>
        </p:spPr>
        <p:txBody>
          <a:bodyPr anchorCtr="0" anchor="ctr" bIns="119350" lIns="119350" spcFirstLastPara="1" rIns="119350" wrap="square" tIns="119350">
            <a:noAutofit/>
          </a:bodyPr>
          <a:lstStyle/>
          <a:p>
            <a:pPr indent="0" lvl="0" marL="0" rtl="0" algn="l">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Usar el método de las Cuatro “C” para leer y entender Hechos 1:3-12</a:t>
            </a:r>
            <a:endParaRPr sz="2500">
              <a:solidFill>
                <a:schemeClr val="lt1"/>
              </a:solidFill>
              <a:latin typeface="Lato"/>
              <a:ea typeface="Lato"/>
              <a:cs typeface="Lato"/>
              <a:sym typeface="Lato"/>
            </a:endParaRPr>
          </a:p>
        </p:txBody>
      </p:sp>
      <p:pic>
        <p:nvPicPr>
          <p:cNvPr descr="A green bird with leaves&#10;&#10;Description automatically generated" id="141" name="Google Shape;141;p5"/>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
        <p:nvSpPr>
          <p:cNvPr id="142" name="Google Shape;142;p5"/>
          <p:cNvSpPr/>
          <p:nvPr/>
        </p:nvSpPr>
        <p:spPr>
          <a:xfrm>
            <a:off x="794698" y="5707299"/>
            <a:ext cx="10450200" cy="11277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43" name="Google Shape;143;p5"/>
          <p:cNvSpPr/>
          <p:nvPr/>
        </p:nvSpPr>
        <p:spPr>
          <a:xfrm>
            <a:off x="1135851" y="5961050"/>
            <a:ext cx="620400" cy="620400"/>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44" name="Google Shape;144;p5"/>
          <p:cNvSpPr/>
          <p:nvPr/>
        </p:nvSpPr>
        <p:spPr>
          <a:xfrm>
            <a:off x="2097284" y="5707299"/>
            <a:ext cx="9147600" cy="11277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45" name="Google Shape;145;p5"/>
          <p:cNvSpPr txBox="1"/>
          <p:nvPr/>
        </p:nvSpPr>
        <p:spPr>
          <a:xfrm>
            <a:off x="2097284" y="5707299"/>
            <a:ext cx="9147600" cy="1127700"/>
          </a:xfrm>
          <a:prstGeom prst="rect">
            <a:avLst/>
          </a:prstGeom>
          <a:noFill/>
          <a:ln>
            <a:noFill/>
          </a:ln>
        </p:spPr>
        <p:txBody>
          <a:bodyPr anchorCtr="0" anchor="ctr" bIns="119350" lIns="119350" spcFirstLastPara="1" rIns="119350" wrap="square" tIns="119350">
            <a:noAutofit/>
          </a:bodyPr>
          <a:lstStyle/>
          <a:p>
            <a:pPr indent="0" lvl="0" marL="0" rtl="0" algn="l">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Identificar el propósito de la iglesia con evidencia del libro de Hechos. </a:t>
            </a:r>
            <a:endParaRPr sz="2500">
              <a:solidFill>
                <a:schemeClr val="lt1"/>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9" name="Shape 149"/>
        <p:cNvGrpSpPr/>
        <p:nvPr/>
      </p:nvGrpSpPr>
      <p:grpSpPr>
        <a:xfrm>
          <a:off x="0" y="0"/>
          <a:ext cx="0" cy="0"/>
          <a:chOff x="0" y="0"/>
          <a:chExt cx="0" cy="0"/>
        </a:xfrm>
      </p:grpSpPr>
      <p:pic>
        <p:nvPicPr>
          <p:cNvPr id="150" name="Google Shape;150;g26ba99a7413_0_221"/>
          <p:cNvPicPr preferRelativeResize="0"/>
          <p:nvPr/>
        </p:nvPicPr>
        <p:blipFill rotWithShape="1">
          <a:blip r:embed="rId3">
            <a:alphaModFix/>
          </a:blip>
          <a:srcRect b="0" l="0" r="0" t="0"/>
          <a:stretch/>
        </p:blipFill>
        <p:spPr>
          <a:xfrm>
            <a:off x="762000" y="0"/>
            <a:ext cx="11430000" cy="6010275"/>
          </a:xfrm>
          <a:prstGeom prst="rect">
            <a:avLst/>
          </a:prstGeom>
          <a:noFill/>
          <a:ln>
            <a:noFill/>
          </a:ln>
        </p:spPr>
      </p:pic>
      <p:sp>
        <p:nvSpPr>
          <p:cNvPr id="151" name="Google Shape;151;g26ba99a7413_0_221"/>
          <p:cNvSpPr txBox="1"/>
          <p:nvPr/>
        </p:nvSpPr>
        <p:spPr>
          <a:xfrm>
            <a:off x="2275771" y="4137794"/>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Descripción del curso</a:t>
            </a:r>
            <a:endParaRPr b="0" i="0" sz="6000" u="none" cap="none" strike="noStrike">
              <a:solidFill>
                <a:srgbClr val="009444"/>
              </a:solidFill>
              <a:latin typeface="Lato"/>
              <a:ea typeface="Lato"/>
              <a:cs typeface="Lato"/>
              <a:sym typeface="Lato"/>
            </a:endParaRPr>
          </a:p>
        </p:txBody>
      </p:sp>
      <p:cxnSp>
        <p:nvCxnSpPr>
          <p:cNvPr id="152" name="Google Shape;152;g26ba99a7413_0_221"/>
          <p:cNvCxnSpPr/>
          <p:nvPr/>
        </p:nvCxnSpPr>
        <p:spPr>
          <a:xfrm>
            <a:off x="2379216" y="5156143"/>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153" name="Google Shape;153;g26ba99a7413_0_221"/>
          <p:cNvSpPr txBox="1"/>
          <p:nvPr/>
        </p:nvSpPr>
        <p:spPr>
          <a:xfrm>
            <a:off x="2275776" y="5319625"/>
            <a:ext cx="77739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888"/>
              <a:buFont typeface="Arial"/>
              <a:buNone/>
            </a:pPr>
            <a:r>
              <a:rPr b="0" i="0" lang="en-US" sz="3888" u="none" cap="none" strike="noStrike">
                <a:solidFill>
                  <a:schemeClr val="dk1"/>
                </a:solidFill>
                <a:latin typeface="Lato"/>
                <a:ea typeface="Lato"/>
                <a:cs typeface="Lato"/>
                <a:sym typeface="Lato"/>
              </a:rPr>
              <a:t>La Biblia: La </a:t>
            </a:r>
            <a:r>
              <a:rPr lang="en-US" sz="3888">
                <a:solidFill>
                  <a:schemeClr val="dk1"/>
                </a:solidFill>
                <a:latin typeface="Lato"/>
                <a:ea typeface="Lato"/>
                <a:cs typeface="Lato"/>
                <a:sym typeface="Lato"/>
              </a:rPr>
              <a:t>Iglesia Cristiana</a:t>
            </a:r>
            <a:endParaRPr b="0" i="0" sz="4800" u="none" cap="none" strike="noStrike">
              <a:solidFill>
                <a:schemeClr val="dk1"/>
              </a:solidFill>
              <a:latin typeface="Lato"/>
              <a:ea typeface="Lato"/>
              <a:cs typeface="Lato"/>
              <a:sym typeface="Lato"/>
            </a:endParaRPr>
          </a:p>
        </p:txBody>
      </p:sp>
      <p:sp>
        <p:nvSpPr>
          <p:cNvPr id="154" name="Google Shape;154;g26ba99a7413_0_221"/>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155" name="Google Shape;155;g26ba99a7413_0_221"/>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
        <p:nvSpPr>
          <p:cNvPr id="156" name="Google Shape;156;g26ba99a7413_0_221"/>
          <p:cNvSpPr/>
          <p:nvPr/>
        </p:nvSpPr>
        <p:spPr>
          <a:xfrm>
            <a:off x="279444" y="4823252"/>
            <a:ext cx="114900" cy="20346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g26c0eec2cfd_0_89"/>
          <p:cNvSpPr txBox="1"/>
          <p:nvPr/>
        </p:nvSpPr>
        <p:spPr>
          <a:xfrm>
            <a:off x="1475027" y="403125"/>
            <a:ext cx="89589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000"/>
              <a:buFont typeface="Arial"/>
              <a:buNone/>
            </a:pPr>
            <a:r>
              <a:rPr b="0" i="0" lang="en-US" sz="6000" u="none" cap="none" strike="noStrike">
                <a:solidFill>
                  <a:srgbClr val="009444"/>
                </a:solidFill>
                <a:latin typeface="Lato"/>
                <a:ea typeface="Lato"/>
                <a:cs typeface="Lato"/>
                <a:sym typeface="Lato"/>
              </a:rPr>
              <a:t>Objetivos del Curso</a:t>
            </a:r>
            <a:endParaRPr b="0" i="0" sz="6000" u="none" cap="none" strike="noStrike">
              <a:solidFill>
                <a:srgbClr val="009444"/>
              </a:solidFill>
              <a:latin typeface="Lato"/>
              <a:ea typeface="Lato"/>
              <a:cs typeface="Lato"/>
              <a:sym typeface="Lato"/>
            </a:endParaRPr>
          </a:p>
        </p:txBody>
      </p:sp>
      <p:cxnSp>
        <p:nvCxnSpPr>
          <p:cNvPr id="162" name="Google Shape;162;g26c0eec2cfd_0_89"/>
          <p:cNvCxnSpPr/>
          <p:nvPr/>
        </p:nvCxnSpPr>
        <p:spPr>
          <a:xfrm>
            <a:off x="2373086" y="1597768"/>
            <a:ext cx="7195500" cy="0"/>
          </a:xfrm>
          <a:prstGeom prst="straightConnector1">
            <a:avLst/>
          </a:prstGeom>
          <a:noFill/>
          <a:ln cap="flat" cmpd="sng" w="38100">
            <a:solidFill>
              <a:srgbClr val="7F7F7F"/>
            </a:solidFill>
            <a:prstDash val="solid"/>
            <a:miter lim="800000"/>
            <a:headEnd len="sm" w="sm" type="none"/>
            <a:tailEnd len="sm" w="sm" type="none"/>
          </a:ln>
        </p:spPr>
      </p:cxnSp>
      <p:sp>
        <p:nvSpPr>
          <p:cNvPr id="163" name="Google Shape;163;g26c0eec2cfd_0_89"/>
          <p:cNvSpPr/>
          <p:nvPr/>
        </p:nvSpPr>
        <p:spPr>
          <a:xfrm>
            <a:off x="745675" y="2011694"/>
            <a:ext cx="10450200" cy="14994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64" name="Google Shape;164;g26c0eec2cfd_0_89"/>
          <p:cNvSpPr/>
          <p:nvPr/>
        </p:nvSpPr>
        <p:spPr>
          <a:xfrm>
            <a:off x="1086826" y="2417673"/>
            <a:ext cx="620400" cy="620400"/>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65" name="Google Shape;165;g26c0eec2cfd_0_89"/>
          <p:cNvSpPr/>
          <p:nvPr/>
        </p:nvSpPr>
        <p:spPr>
          <a:xfrm>
            <a:off x="2048261" y="2011054"/>
            <a:ext cx="9147600" cy="14994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66" name="Google Shape;166;g26c0eec2cfd_0_89"/>
          <p:cNvSpPr txBox="1"/>
          <p:nvPr/>
        </p:nvSpPr>
        <p:spPr>
          <a:xfrm>
            <a:off x="2048261" y="2011054"/>
            <a:ext cx="9147600" cy="149940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Leer y entender historias clave de los sucesos después de la resurrección de Jesucristo utilizando el método de las Cuatro “C”: Captar, Contar, Considerar, Consolidar. </a:t>
            </a:r>
            <a:endParaRPr b="0" i="0" sz="2500" u="none" cap="none" strike="noStrike">
              <a:solidFill>
                <a:schemeClr val="lt1"/>
              </a:solidFill>
              <a:latin typeface="Lato"/>
              <a:ea typeface="Lato"/>
              <a:cs typeface="Lato"/>
              <a:sym typeface="Lato"/>
            </a:endParaRPr>
          </a:p>
        </p:txBody>
      </p:sp>
      <p:sp>
        <p:nvSpPr>
          <p:cNvPr id="167" name="Google Shape;167;g26c0eec2cfd_0_89"/>
          <p:cNvSpPr/>
          <p:nvPr/>
        </p:nvSpPr>
        <p:spPr>
          <a:xfrm>
            <a:off x="745675" y="3726050"/>
            <a:ext cx="10450200" cy="13551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68" name="Google Shape;168;g26c0eec2cfd_0_89"/>
          <p:cNvSpPr/>
          <p:nvPr/>
        </p:nvSpPr>
        <p:spPr>
          <a:xfrm>
            <a:off x="1086826" y="4132199"/>
            <a:ext cx="620400" cy="620400"/>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69" name="Google Shape;169;g26c0eec2cfd_0_89"/>
          <p:cNvSpPr/>
          <p:nvPr/>
        </p:nvSpPr>
        <p:spPr>
          <a:xfrm>
            <a:off x="2048261" y="3726050"/>
            <a:ext cx="9147600" cy="13551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70" name="Google Shape;170;g26c0eec2cfd_0_89"/>
          <p:cNvSpPr txBox="1"/>
          <p:nvPr/>
        </p:nvSpPr>
        <p:spPr>
          <a:xfrm>
            <a:off x="2048261" y="3726050"/>
            <a:ext cx="9147600" cy="135510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Considerar ley específica y evangelio específico en historias de la Biblia y aplicarlos a sus vidas personales. </a:t>
            </a:r>
            <a:endParaRPr b="0" i="0" sz="2500" u="none" cap="none" strike="noStrike">
              <a:solidFill>
                <a:schemeClr val="lt1"/>
              </a:solidFill>
              <a:latin typeface="Lato"/>
              <a:ea typeface="Lato"/>
              <a:cs typeface="Lato"/>
              <a:sym typeface="Lato"/>
            </a:endParaRPr>
          </a:p>
        </p:txBody>
      </p:sp>
      <p:pic>
        <p:nvPicPr>
          <p:cNvPr descr="A green bird with leaves&#10;&#10;Description automatically generated" id="171" name="Google Shape;171;g26c0eec2cfd_0_89"/>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
        <p:nvSpPr>
          <p:cNvPr id="172" name="Google Shape;172;g26c0eec2cfd_0_89"/>
          <p:cNvSpPr/>
          <p:nvPr/>
        </p:nvSpPr>
        <p:spPr>
          <a:xfrm>
            <a:off x="745725" y="5274300"/>
            <a:ext cx="10450200" cy="13551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73" name="Google Shape;173;g26c0eec2cfd_0_89"/>
          <p:cNvSpPr/>
          <p:nvPr/>
        </p:nvSpPr>
        <p:spPr>
          <a:xfrm>
            <a:off x="1086876" y="5680449"/>
            <a:ext cx="620400" cy="620400"/>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74" name="Google Shape;174;g26c0eec2cfd_0_89"/>
          <p:cNvSpPr/>
          <p:nvPr/>
        </p:nvSpPr>
        <p:spPr>
          <a:xfrm>
            <a:off x="2048311" y="5274300"/>
            <a:ext cx="9147600" cy="13551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75" name="Google Shape;175;g26c0eec2cfd_0_89"/>
          <p:cNvSpPr txBox="1"/>
          <p:nvPr/>
        </p:nvSpPr>
        <p:spPr>
          <a:xfrm>
            <a:off x="2048311" y="5274300"/>
            <a:ext cx="9147600" cy="135510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Identificar el propósito de la iglesia cristiana y desear ser un miembro activo del cuerpo de Cristo. </a:t>
            </a:r>
            <a:endParaRPr b="0" i="0" sz="2500" u="none" cap="none" strike="noStrike">
              <a:solidFill>
                <a:schemeClr val="lt1"/>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9" name="Shape 179"/>
        <p:cNvGrpSpPr/>
        <p:nvPr/>
      </p:nvGrpSpPr>
      <p:grpSpPr>
        <a:xfrm>
          <a:off x="0" y="0"/>
          <a:ext cx="0" cy="0"/>
          <a:chOff x="0" y="0"/>
          <a:chExt cx="0" cy="0"/>
        </a:xfrm>
      </p:grpSpPr>
      <p:sp>
        <p:nvSpPr>
          <p:cNvPr id="180" name="Google Shape;180;g2c7cd4f111b_0_12"/>
          <p:cNvSpPr txBox="1"/>
          <p:nvPr/>
        </p:nvSpPr>
        <p:spPr>
          <a:xfrm>
            <a:off x="4127382" y="18068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El Proyecto Final</a:t>
            </a:r>
            <a:endParaRPr b="0" i="0" sz="6000" u="none" cap="none" strike="noStrike">
              <a:solidFill>
                <a:srgbClr val="009444"/>
              </a:solidFill>
              <a:latin typeface="Lato"/>
              <a:ea typeface="Lato"/>
              <a:cs typeface="Lato"/>
              <a:sym typeface="Lato"/>
            </a:endParaRPr>
          </a:p>
        </p:txBody>
      </p:sp>
      <p:sp>
        <p:nvSpPr>
          <p:cNvPr id="181" name="Google Shape;181;g2c7cd4f111b_0_12"/>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182" name="Google Shape;182;g2c7cd4f111b_0_12"/>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183" name="Google Shape;183;g2c7cd4f111b_0_12"/>
          <p:cNvPicPr preferRelativeResize="0"/>
          <p:nvPr/>
        </p:nvPicPr>
        <p:blipFill rotWithShape="1">
          <a:blip r:embed="rId4">
            <a:alphaModFix/>
          </a:blip>
          <a:srcRect b="0" l="0" r="0" t="0"/>
          <a:stretch/>
        </p:blipFill>
        <p:spPr>
          <a:xfrm rot="5400000">
            <a:off x="4281" y="1168550"/>
            <a:ext cx="4051701" cy="4051701"/>
          </a:xfrm>
          <a:prstGeom prst="rect">
            <a:avLst/>
          </a:prstGeom>
          <a:noFill/>
          <a:ln>
            <a:noFill/>
          </a:ln>
        </p:spPr>
      </p:pic>
      <p:cxnSp>
        <p:nvCxnSpPr>
          <p:cNvPr id="184" name="Google Shape;184;g2c7cd4f111b_0_12"/>
          <p:cNvCxnSpPr/>
          <p:nvPr/>
        </p:nvCxnSpPr>
        <p:spPr>
          <a:xfrm>
            <a:off x="4230827" y="28230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185" name="Google Shape;185;g2c7cd4f111b_0_12"/>
          <p:cNvSpPr txBox="1"/>
          <p:nvPr/>
        </p:nvSpPr>
        <p:spPr>
          <a:xfrm>
            <a:off x="4127375" y="3172550"/>
            <a:ext cx="8064600" cy="2062500"/>
          </a:xfrm>
          <a:prstGeom prst="rect">
            <a:avLst/>
          </a:prstGeom>
          <a:noFill/>
          <a:ln>
            <a:noFill/>
          </a:ln>
        </p:spPr>
        <p:txBody>
          <a:bodyPr anchorCtr="0" anchor="t" bIns="45700" lIns="91425" spcFirstLastPara="1" rIns="91425" wrap="square" tIns="45700">
            <a:spAutoFit/>
          </a:bodyPr>
          <a:lstStyle/>
          <a:p>
            <a:pPr indent="-431800" lvl="0" marL="457200" marR="0" rtl="0" algn="l">
              <a:lnSpc>
                <a:spcPct val="100000"/>
              </a:lnSpc>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Examen escrito </a:t>
            </a:r>
            <a:endParaRPr sz="3200">
              <a:solidFill>
                <a:schemeClr val="dk1"/>
              </a:solidFill>
              <a:latin typeface="Lato"/>
              <a:ea typeface="Lato"/>
              <a:cs typeface="Lato"/>
              <a:sym typeface="Lato"/>
            </a:endParaRPr>
          </a:p>
          <a:p>
            <a:pPr indent="-431800" lvl="0" marL="457200" marR="0" rtl="0" algn="l">
              <a:lnSpc>
                <a:spcPct val="100000"/>
              </a:lnSpc>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8 preguntas clave</a:t>
            </a:r>
            <a:endParaRPr sz="3200">
              <a:solidFill>
                <a:schemeClr val="dk1"/>
              </a:solidFill>
              <a:latin typeface="Lato"/>
              <a:ea typeface="Lato"/>
              <a:cs typeface="Lato"/>
              <a:sym typeface="Lato"/>
            </a:endParaRPr>
          </a:p>
          <a:p>
            <a:pPr indent="-431800" lvl="0" marL="457200" marR="0" rtl="0" algn="l">
              <a:lnSpc>
                <a:spcPct val="100000"/>
              </a:lnSpc>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Encontrar ley y evangelio en un texto </a:t>
            </a:r>
            <a:endParaRPr sz="3200">
              <a:solidFill>
                <a:schemeClr val="dk1"/>
              </a:solidFill>
              <a:latin typeface="Lato"/>
              <a:ea typeface="Lato"/>
              <a:cs typeface="Lato"/>
              <a:sym typeface="Lato"/>
            </a:endParaRPr>
          </a:p>
          <a:p>
            <a:pPr indent="0" lvl="0" marL="457200" marR="0" rtl="0" algn="l">
              <a:lnSpc>
                <a:spcPct val="100000"/>
              </a:lnSpc>
              <a:spcBef>
                <a:spcPts val="0"/>
              </a:spcBef>
              <a:spcAft>
                <a:spcPts val="0"/>
              </a:spcAft>
              <a:buNone/>
            </a:pPr>
            <a:r>
              <a:rPr lang="en-US" sz="3200">
                <a:solidFill>
                  <a:schemeClr val="dk1"/>
                </a:solidFill>
                <a:latin typeface="Lato"/>
                <a:ea typeface="Lato"/>
                <a:cs typeface="Lato"/>
                <a:sym typeface="Lato"/>
              </a:rPr>
              <a:t>y aplicarlo a su vida personal</a:t>
            </a:r>
            <a:endParaRPr sz="3200">
              <a:solidFill>
                <a:schemeClr val="dk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2023-11-29T19:33:05Z</dcterms:created>
  <dc:creator>Michele Pfeifer</dc:creator>
</cp:coreProperties>
</file>