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g"/>
  <Default Extension="rels" ContentType="application/vnd.openxmlformats-package.relationshi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92" r:id="rId3"/>
    <p:sldId id="259" r:id="rId5"/>
    <p:sldId id="257" r:id="rId6"/>
    <p:sldId id="260" r:id="rId7"/>
    <p:sldId id="263" r:id="rId8"/>
    <p:sldId id="294" r:id="rId9"/>
    <p:sldId id="314" r:id="rId10"/>
    <p:sldId id="315" r:id="rId11"/>
    <p:sldId id="316" r:id="rId12"/>
    <p:sldId id="295" r:id="rId13"/>
    <p:sldId id="426" r:id="rId14"/>
    <p:sldId id="427" r:id="rId15"/>
    <p:sldId id="428" r:id="rId16"/>
    <p:sldId id="429" r:id="rId17"/>
    <p:sldId id="319" r:id="rId18"/>
    <p:sldId id="296" r:id="rId19"/>
    <p:sldId id="297" r:id="rId20"/>
    <p:sldId id="310" r:id="rId21"/>
    <p:sldId id="298" r:id="rId22"/>
    <p:sldId id="299" r:id="rId23"/>
    <p:sldId id="300" r:id="rId24"/>
    <p:sldId id="320" r:id="rId25"/>
    <p:sldId id="276" r:id="rId26"/>
    <p:sldId id="301" r:id="rId27"/>
    <p:sldId id="302" r:id="rId28"/>
    <p:sldId id="303" r:id="rId29"/>
    <p:sldId id="305" r:id="rId30"/>
    <p:sldId id="420" r:id="rId31"/>
    <p:sldId id="430" r:id="rId32"/>
    <p:sldId id="422" r:id="rId33"/>
    <p:sldId id="431" r:id="rId34"/>
    <p:sldId id="432" r:id="rId35"/>
    <p:sldId id="371" r:id="rId36"/>
    <p:sldId id="281" r:id="rId37"/>
    <p:sldId id="322" r:id="rId38"/>
    <p:sldId id="346" r:id="rId39"/>
    <p:sldId id="288" r:id="rId40"/>
    <p:sldId id="289" r:id="rId41"/>
  </p:sldIdLst>
  <p:sldSz cx="12192000" cy="6858000"/>
  <p:notesSz cx="6858000" cy="9144000"/>
  <p:embeddedFontLst>
    <p:embeddedFont>
      <p:font typeface="Calibri" panose="020F0502020204030204"/>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Lato" panose="020F0502020204030203"/>
      <p:regular r:id="rId54"/>
      <p:bold r:id="rId55"/>
      <p:italic r:id="rId56"/>
      <p:boldItalic r:id="rId57"/>
    </p:embeddedFont>
    <p:embeddedFont>
      <p:font typeface="Cambria" panose="02040503050406030204" pitchFamily="18" charset="0"/>
      <p:regular r:id="rId58"/>
      <p:bold r:id="rId59"/>
      <p:italic r:id="rId60"/>
      <p:boldItalic r:id="rId61"/>
    </p:embeddedFont>
    <p:embeddedFont>
      <p:font typeface="Overlock" panose="020F0502020204030204"/>
      <p:regular r:id="rId62"/>
    </p:embeddedFont>
    <p:embeddedFont>
      <p:font typeface="Lato" panose="020F0502020204030203" pitchFamily="3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ena Jensen"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47"/>
    <p:restoredTop sz="45602"/>
  </p:normalViewPr>
  <p:slideViewPr>
    <p:cSldViewPr snapToGrid="0">
      <p:cViewPr varScale="1">
        <p:scale>
          <a:sx n="34" d="100"/>
          <a:sy n="34" d="100"/>
        </p:scale>
        <p:origin x="1584"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9" Type="http://schemas.openxmlformats.org/officeDocument/2006/relationships/customXml" Target="../customXml/item3.xml"/><Relationship Id="rId68" Type="http://schemas.openxmlformats.org/officeDocument/2006/relationships/customXml" Target="../customXml/item2.xml"/><Relationship Id="rId67" Type="http://schemas.openxmlformats.org/officeDocument/2006/relationships/customXml" Target="../customXml/item1.xml"/><Relationship Id="rId66" Type="http://schemas.openxmlformats.org/officeDocument/2006/relationships/font" Target="fonts/font21.fntdata"/><Relationship Id="rId65" Type="http://schemas.openxmlformats.org/officeDocument/2006/relationships/font" Target="fonts/font20.fntdata"/><Relationship Id="rId64" Type="http://schemas.openxmlformats.org/officeDocument/2006/relationships/font" Target="fonts/font19.fntdata"/><Relationship Id="rId63" Type="http://schemas.openxmlformats.org/officeDocument/2006/relationships/font" Target="fonts/font18.fntdata"/><Relationship Id="rId62" Type="http://schemas.openxmlformats.org/officeDocument/2006/relationships/font" Target="fonts/font17.fntdata"/><Relationship Id="rId61" Type="http://schemas.openxmlformats.org/officeDocument/2006/relationships/font" Target="fonts/font16.fntdata"/><Relationship Id="rId60" Type="http://schemas.openxmlformats.org/officeDocument/2006/relationships/font" Target="fonts/font15.fntdata"/><Relationship Id="rId6" Type="http://schemas.openxmlformats.org/officeDocument/2006/relationships/slide" Target="slides/slide3.xml"/><Relationship Id="rId59" Type="http://schemas.openxmlformats.org/officeDocument/2006/relationships/font" Target="fonts/font14.fntdata"/><Relationship Id="rId58" Type="http://schemas.openxmlformats.org/officeDocument/2006/relationships/font" Target="fonts/font13.fntdata"/><Relationship Id="rId57" Type="http://schemas.openxmlformats.org/officeDocument/2006/relationships/font" Target="fonts/font12.fntdata"/><Relationship Id="rId56" Type="http://schemas.openxmlformats.org/officeDocument/2006/relationships/font" Target="fonts/font11.fntdata"/><Relationship Id="rId55" Type="http://schemas.openxmlformats.org/officeDocument/2006/relationships/font" Target="fonts/font10.fntdata"/><Relationship Id="rId54" Type="http://schemas.openxmlformats.org/officeDocument/2006/relationships/font" Target="fonts/font9.fntdata"/><Relationship Id="rId53" Type="http://schemas.openxmlformats.org/officeDocument/2006/relationships/font" Target="fonts/font8.fntdata"/><Relationship Id="rId52" Type="http://schemas.openxmlformats.org/officeDocument/2006/relationships/font" Target="fonts/font7.fntdata"/><Relationship Id="rId51" Type="http://schemas.openxmlformats.org/officeDocument/2006/relationships/font" Target="fonts/font6.fntdata"/><Relationship Id="rId50" Type="http://schemas.openxmlformats.org/officeDocument/2006/relationships/font" Target="fonts/font5.fntdata"/><Relationship Id="rId5" Type="http://schemas.openxmlformats.org/officeDocument/2006/relationships/slide" Target="slides/slide2.xml"/><Relationship Id="rId49" Type="http://schemas.openxmlformats.org/officeDocument/2006/relationships/font" Target="fonts/font4.fntdata"/><Relationship Id="rId48" Type="http://schemas.openxmlformats.org/officeDocument/2006/relationships/font" Target="fonts/font3.fntdata"/><Relationship Id="rId47" Type="http://schemas.openxmlformats.org/officeDocument/2006/relationships/font" Target="fonts/font2.fntdata"/><Relationship Id="rId46" Type="http://schemas.openxmlformats.org/officeDocument/2006/relationships/font" Target="fonts/font1.fntdata"/><Relationship Id="rId45" Type="http://schemas.openxmlformats.org/officeDocument/2006/relationships/commentAuthors" Target="commentAuthors.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4" Type="http://schemas.openxmlformats.org/officeDocument/2006/relationships/hyperlink" Target="https://www.youtube.com/watch?v=mdhoYNzBEGk" TargetMode="External"/><Relationship Id="rId3" Type="http://schemas.openxmlformats.org/officeDocument/2006/relationships/hyperlink" Target="https://www.youtube.com/watch?v=qCpdik7jW5U" TargetMode="External"/><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spcBef>
                <a:spcPts val="0"/>
              </a:spcBef>
              <a:spcAft>
                <a:spcPts val="0"/>
              </a:spcAft>
              <a:buFontTx/>
              <a:buNone/>
            </a:pPr>
            <a:r>
              <a:rPr lang="es-ES" sz="1800" b="1" u="sng" dirty="0">
                <a:effectLst/>
                <a:latin typeface="Calibri" panose="020F0502020204030204" pitchFamily="34" charset="0"/>
                <a:ea typeface="Calibri" panose="020F0502020204030204" pitchFamily="34" charset="0"/>
              </a:rPr>
              <a:t>BIENVENIDA Y ORACIÓN</a:t>
            </a:r>
            <a:r>
              <a:rPr lang="es-ES" sz="1800" dirty="0">
                <a:effectLst/>
                <a:latin typeface="Calibri" panose="020F0502020204030204" pitchFamily="34" charset="0"/>
                <a:ea typeface="Calibri" panose="020F0502020204030204" pitchFamily="34" charset="0"/>
              </a:rPr>
              <a:t> </a:t>
            </a:r>
            <a:r>
              <a:rPr lang="es-ES" sz="1800" i="1" dirty="0">
                <a:effectLst/>
                <a:latin typeface="Calibri" panose="020F0502020204030204" pitchFamily="34" charset="0"/>
                <a:ea typeface="Calibri" panose="020F0502020204030204" pitchFamily="34" charset="0"/>
              </a:rPr>
              <a:t>(9 minutos)</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libri" panose="020F0502020204030204" pitchFamily="34" charset="0"/>
              </a:rPr>
              <a:t>Da</a:t>
            </a:r>
            <a:r>
              <a:rPr lang="es-CO" altLang="es-ES" sz="1800" i="1" dirty="0">
                <a:solidFill>
                  <a:srgbClr val="00B050"/>
                </a:solidFill>
                <a:effectLst/>
                <a:latin typeface="Calibri" panose="020F0502020204030204" pitchFamily="34" charset="0"/>
                <a:ea typeface="Calibri" panose="020F0502020204030204" pitchFamily="34" charset="0"/>
              </a:rPr>
              <a:t>les</a:t>
            </a:r>
            <a:r>
              <a:rPr lang="es-ES" sz="1800" i="1" dirty="0">
                <a:solidFill>
                  <a:srgbClr val="00B050"/>
                </a:solidFill>
                <a:effectLst/>
                <a:latin typeface="Calibri" panose="020F0502020204030204" pitchFamily="34" charset="0"/>
                <a:ea typeface="Calibri" panose="020F0502020204030204" pitchFamily="34" charset="0"/>
              </a:rPr>
              <a:t> a los estudiantes una calurosa bienvenida. Si hay demasiados estudiantes,  puede</a:t>
            </a:r>
            <a:r>
              <a:rPr lang="es-CO" altLang="es-ES" sz="1800" i="1" dirty="0">
                <a:solidFill>
                  <a:srgbClr val="00B050"/>
                </a:solidFill>
                <a:effectLst/>
                <a:latin typeface="Calibri" panose="020F0502020204030204" pitchFamily="34" charset="0"/>
                <a:ea typeface="Calibri" panose="020F0502020204030204" pitchFamily="34" charset="0"/>
              </a:rPr>
              <a:t>s</a:t>
            </a:r>
            <a:r>
              <a:rPr lang="es-ES" sz="1800" i="1" dirty="0">
                <a:solidFill>
                  <a:srgbClr val="00B050"/>
                </a:solidFill>
                <a:effectLst/>
                <a:latin typeface="Calibri" panose="020F0502020204030204" pitchFamily="34" charset="0"/>
                <a:ea typeface="Calibri" panose="020F0502020204030204" pitchFamily="34" charset="0"/>
              </a:rPr>
              <a:t> pedirl</a:t>
            </a:r>
            <a:r>
              <a:rPr lang="es-CO" altLang="es-ES" sz="1800" i="1" dirty="0">
                <a:solidFill>
                  <a:srgbClr val="00B050"/>
                </a:solidFill>
                <a:effectLst/>
                <a:latin typeface="Calibri" panose="020F0502020204030204" pitchFamily="34" charset="0"/>
                <a:ea typeface="Calibri" panose="020F0502020204030204" pitchFamily="34" charset="0"/>
              </a:rPr>
              <a:t>e que</a:t>
            </a:r>
            <a:r>
              <a:rPr lang="es-ES" sz="1800" i="1" dirty="0">
                <a:solidFill>
                  <a:srgbClr val="00B050"/>
                </a:solidFill>
                <a:effectLst/>
                <a:latin typeface="Calibri" panose="020F0502020204030204" pitchFamily="34" charset="0"/>
                <a:ea typeface="Calibri" panose="020F0502020204030204" pitchFamily="34" charset="0"/>
              </a:rPr>
              <a:t>s compart</a:t>
            </a:r>
            <a:r>
              <a:rPr lang="es-CO" altLang="es-ES" sz="1800" i="1" dirty="0">
                <a:solidFill>
                  <a:srgbClr val="00B050"/>
                </a:solidFill>
                <a:effectLst/>
                <a:latin typeface="Calibri" panose="020F0502020204030204" pitchFamily="34" charset="0"/>
                <a:ea typeface="Calibri" panose="020F0502020204030204" pitchFamily="34" charset="0"/>
              </a:rPr>
              <a:t>an sus</a:t>
            </a:r>
            <a:r>
              <a:rPr lang="es-ES" sz="1800" i="1" dirty="0">
                <a:solidFill>
                  <a:srgbClr val="00B050"/>
                </a:solidFill>
                <a:effectLst/>
                <a:latin typeface="Calibri" panose="020F0502020204030204" pitchFamily="34" charset="0"/>
                <a:ea typeface="Calibri" panose="020F0502020204030204" pitchFamily="34" charset="0"/>
              </a:rPr>
              <a:t> saludos en el chat. Después de los saludos personales, se puede compartir una bienvenida breve al Lección </a:t>
            </a:r>
            <a:r>
              <a:rPr lang="es-CO" altLang="es-ES" sz="1800" i="1" dirty="0">
                <a:solidFill>
                  <a:srgbClr val="00B050"/>
                </a:solidFill>
                <a:effectLst/>
                <a:latin typeface="Calibri" panose="020F0502020204030204" pitchFamily="34" charset="0"/>
                <a:ea typeface="Calibri" panose="020F0502020204030204" pitchFamily="34" charset="0"/>
              </a:rPr>
              <a:t>8</a:t>
            </a:r>
            <a:r>
              <a:rPr lang="es-ES" sz="1800" i="1" dirty="0">
                <a:solidFill>
                  <a:srgbClr val="00B050"/>
                </a:solidFill>
                <a:effectLst/>
                <a:latin typeface="Calibri" panose="020F0502020204030204" pitchFamily="34" charset="0"/>
                <a:ea typeface="Calibri" panose="020F0502020204030204" pitchFamily="34" charset="0"/>
              </a:rPr>
              <a:t>. </a:t>
            </a:r>
            <a:endParaRPr lang="es-ES" sz="1800" i="1" dirty="0">
              <a:solidFill>
                <a:srgbClr val="00B050"/>
              </a:solidFill>
              <a:effectLst/>
              <a:latin typeface="Calibri" panose="020F0502020204030204" pitchFamily="34" charset="0"/>
              <a:ea typeface="Calibri" panose="020F0502020204030204" pitchFamily="34" charset="0"/>
            </a:endParaRPr>
          </a:p>
          <a:p>
            <a:pPr marL="0" marR="0" indent="0">
              <a:spcBef>
                <a:spcPts val="0"/>
              </a:spcBef>
              <a:spcAft>
                <a:spcPts val="0"/>
              </a:spcAft>
              <a:buFontTx/>
              <a:buNone/>
            </a:pP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FontTx/>
              <a:buNone/>
            </a:pPr>
            <a:r>
              <a:rPr lang="es-ES" sz="1800" dirty="0">
                <a:solidFill>
                  <a:srgbClr val="000000"/>
                </a:solidFill>
                <a:effectLst/>
                <a:latin typeface="Calibri" panose="020F0502020204030204" pitchFamily="34" charset="0"/>
                <a:ea typeface="Calibri" panose="020F0502020204030204" pitchFamily="34" charset="0"/>
              </a:rPr>
              <a:t>¡Bienvenidos a </a:t>
            </a:r>
            <a:r>
              <a:rPr lang="es-CO" altLang="es-ES" sz="1800" dirty="0">
                <a:solidFill>
                  <a:srgbClr val="000000"/>
                </a:solidFill>
                <a:effectLst/>
                <a:latin typeface="Calibri" panose="020F0502020204030204" pitchFamily="34" charset="0"/>
                <a:ea typeface="Calibri" panose="020F0502020204030204" pitchFamily="34" charset="0"/>
              </a:rPr>
              <a:t>la </a:t>
            </a:r>
            <a:r>
              <a:rPr lang="es-ES" sz="1800" dirty="0">
                <a:solidFill>
                  <a:srgbClr val="000000"/>
                </a:solidFill>
                <a:effectLst/>
                <a:latin typeface="Calibri" panose="020F0502020204030204" pitchFamily="34" charset="0"/>
                <a:ea typeface="Calibri" panose="020F0502020204030204" pitchFamily="34" charset="0"/>
              </a:rPr>
              <a:t>Lección 8 del curso La Nación Elegida, la última lección! Hoy vamos a conocer a Salomón, hijo de David quién llegó ser el rey de Israel y quién edificó el primer templo a Dios. </a:t>
            </a:r>
            <a:endParaRPr lang="en-US" sz="1800" dirty="0">
              <a:effectLst/>
              <a:latin typeface="Calibri" panose="020F0502020204030204" pitchFamily="34" charset="0"/>
              <a:ea typeface="Calibri" panose="020F0502020204030204" pitchFamily="34" charset="0"/>
            </a:endParaRPr>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050" b="1" dirty="0">
                <a:effectLst/>
                <a:latin typeface="Calibri" panose="020F0502020204030204" pitchFamily="34" charset="0"/>
                <a:ea typeface="Cambria" panose="02040503050406030204" pitchFamily="18" charset="0"/>
                <a:cs typeface="Times New Roman" panose="02020603050405020304" pitchFamily="18" charset="0"/>
              </a:rPr>
              <a:t>1 Reyes 8 (Reina Valera Contemporánea)</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r>
              <a:rPr lang="es-ES" sz="1050" dirty="0">
                <a:effectLst/>
                <a:latin typeface="Calibri" panose="020F0502020204030204" pitchFamily="34" charset="0"/>
                <a:ea typeface="Cambria" panose="02040503050406030204" pitchFamily="18" charset="0"/>
                <a:cs typeface="Times New Roman" panose="02020603050405020304" pitchFamily="18" charset="0"/>
              </a:rPr>
              <a:t>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r>
              <a:rPr lang="es-ES" sz="1050" dirty="0">
                <a:effectLst/>
                <a:latin typeface="Calibri" panose="020F0502020204030204" pitchFamily="34" charset="0"/>
                <a:ea typeface="Cambria" panose="02040503050406030204" pitchFamily="18" charset="0"/>
                <a:cs typeface="Times New Roman" panose="02020603050405020304" pitchFamily="18" charset="0"/>
              </a:rPr>
              <a:t>Salomón lleva el arca al templo</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Reunió </a:t>
            </a:r>
            <a:r>
              <a:rPr lang="es-CO" altLang="es-ES" sz="1050" dirty="0">
                <a:effectLst/>
                <a:latin typeface="Calibri" panose="020F0502020204030204" pitchFamily="34" charset="0"/>
                <a:ea typeface="Cambria" panose="02040503050406030204" pitchFamily="18" charset="0"/>
                <a:cs typeface="Times New Roman" panose="02020603050405020304" pitchFamily="18" charset="0"/>
              </a:rPr>
              <a:t>a </a:t>
            </a:r>
            <a:r>
              <a:rPr lang="es-ES" sz="1050" dirty="0">
                <a:effectLst/>
                <a:latin typeface="Calibri" panose="020F0502020204030204" pitchFamily="34" charset="0"/>
                <a:ea typeface="Cambria" panose="02040503050406030204" pitchFamily="18" charset="0"/>
                <a:cs typeface="Times New Roman" panose="02020603050405020304" pitchFamily="18" charset="0"/>
              </a:rPr>
              <a:t>todos los jefes de las tribus, jefes de las familias israelitas, los ancianos de Israel en Jerusalén para llevar el arca del pacto del Señor, de </a:t>
            </a:r>
            <a:r>
              <a:rPr lang="es-ES" sz="1050" dirty="0" err="1">
                <a:effectLst/>
                <a:latin typeface="Calibri" panose="020F0502020204030204" pitchFamily="34" charset="0"/>
                <a:ea typeface="Cambria" panose="02040503050406030204" pitchFamily="18" charset="0"/>
                <a:cs typeface="Times New Roman" panose="02020603050405020304" pitchFamily="18" charset="0"/>
              </a:rPr>
              <a:t>Sión</a:t>
            </a:r>
            <a:r>
              <a:rPr lang="es-ES" sz="1050" dirty="0">
                <a:effectLst/>
                <a:latin typeface="Calibri" panose="020F0502020204030204" pitchFamily="34" charset="0"/>
                <a:ea typeface="Cambria" panose="02040503050406030204" pitchFamily="18" charset="0"/>
                <a:cs typeface="Times New Roman" panose="02020603050405020304" pitchFamily="18" charset="0"/>
              </a:rPr>
              <a:t> a la ciudad de David.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Durante la fiesta solemne del mes de </a:t>
            </a:r>
            <a:r>
              <a:rPr lang="es-ES" sz="1050" dirty="0" err="1">
                <a:effectLst/>
                <a:latin typeface="Calibri" panose="020F0502020204030204" pitchFamily="34" charset="0"/>
                <a:ea typeface="Cambria" panose="02040503050406030204" pitchFamily="18" charset="0"/>
                <a:cs typeface="Times New Roman" panose="02020603050405020304" pitchFamily="18" charset="0"/>
              </a:rPr>
              <a:t>Etanín</a:t>
            </a:r>
            <a:r>
              <a:rPr lang="es-ES" sz="1050" dirty="0">
                <a:effectLst/>
                <a:latin typeface="Calibri" panose="020F0502020204030204" pitchFamily="34" charset="0"/>
                <a:ea typeface="Cambria" panose="02040503050406030204" pitchFamily="18" charset="0"/>
                <a:cs typeface="Times New Roman" panose="02020603050405020304" pitchFamily="18" charset="0"/>
              </a:rPr>
              <a:t>.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Los sacerdotes tomaron el arce y el tabernáculo de reunión, y todos los utensilios sagrados, los cuales llevaban los sacerdotes y los levitas.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Ofrecieron ovejas y bueyes – tantos que no se podían contar.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Colocaron el arca en el Lugar santísimo. Dentro del arca solamente estaban las dos tablas de piedra de Moisés.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050" b="1" dirty="0">
                <a:effectLst/>
                <a:latin typeface="Calibri" panose="020F0502020204030204" pitchFamily="34" charset="0"/>
                <a:ea typeface="Cambria" panose="02040503050406030204" pitchFamily="18" charset="0"/>
                <a:cs typeface="Times New Roman" panose="02020603050405020304" pitchFamily="18" charset="0"/>
              </a:rPr>
              <a:t>1 Reyes 8 (Reina Valera Contemporánea)</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r>
              <a:rPr lang="es-ES" sz="1050" dirty="0">
                <a:effectLst/>
                <a:latin typeface="Calibri" panose="020F0502020204030204" pitchFamily="34" charset="0"/>
                <a:ea typeface="Cambria" panose="02040503050406030204" pitchFamily="18" charset="0"/>
                <a:cs typeface="Times New Roman" panose="02020603050405020304" pitchFamily="18" charset="0"/>
              </a:rPr>
              <a:t>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r>
              <a:rPr lang="es-ES" sz="1050" dirty="0">
                <a:effectLst/>
                <a:latin typeface="Calibri" panose="020F0502020204030204" pitchFamily="34" charset="0"/>
                <a:ea typeface="Cambria" panose="02040503050406030204" pitchFamily="18" charset="0"/>
                <a:cs typeface="Times New Roman" panose="02020603050405020304" pitchFamily="18" charset="0"/>
              </a:rPr>
              <a:t>Salomón lleva el arca al templo</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En el momento en que los sacerdotes salieron del santuario, la nube llenó el templo del Señor, así que ellos no pudieron quedarse para cumplir su ministerio, pues el Señor había llenado el templo con su gloria.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r>
              <a:rPr lang="es-ES" sz="1050" dirty="0">
                <a:effectLst/>
                <a:latin typeface="Calibri" panose="020F0502020204030204" pitchFamily="34" charset="0"/>
                <a:ea typeface="Cambria" panose="02040503050406030204" pitchFamily="18" charset="0"/>
                <a:cs typeface="Times New Roman" panose="02020603050405020304" pitchFamily="18" charset="0"/>
              </a:rPr>
              <a:t>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050" b="1" dirty="0">
                <a:effectLst/>
                <a:latin typeface="Calibri" panose="020F0502020204030204" pitchFamily="34" charset="0"/>
                <a:ea typeface="Cambria" panose="02040503050406030204" pitchFamily="18" charset="0"/>
                <a:cs typeface="Times New Roman" panose="02020603050405020304" pitchFamily="18" charset="0"/>
              </a:rPr>
              <a:t>1 Reyes 8 (Reina Valera Contemporánea)</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r>
              <a:rPr lang="es-ES" sz="1050" dirty="0">
                <a:effectLst/>
                <a:latin typeface="Calibri" panose="020F0502020204030204" pitchFamily="34" charset="0"/>
                <a:ea typeface="Cambria" panose="02040503050406030204" pitchFamily="18" charset="0"/>
                <a:cs typeface="Times New Roman" panose="02020603050405020304" pitchFamily="18" charset="0"/>
              </a:rPr>
              <a:t>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r>
              <a:rPr lang="es-ES" sz="1050" dirty="0">
                <a:effectLst/>
                <a:latin typeface="Calibri" panose="020F0502020204030204" pitchFamily="34" charset="0"/>
                <a:ea typeface="Cambria" panose="02040503050406030204" pitchFamily="18" charset="0"/>
                <a:cs typeface="Times New Roman" panose="02020603050405020304" pitchFamily="18" charset="0"/>
              </a:rPr>
              <a:t>Dedicación del templo</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Salomón le dio una bendición al pueblo de Israel: Bendito sea el Señor, Dios de Israel. Ha cumplido con su promesa a David.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Salomón se paró frente al altar del Señor, y en presencia de todo el pueblo de Israel extendió los brazos al cielo y dijo: Dios no hay nada como tú. Cumples su pacto y tienes misericordia de quienes te honran y te obedecen de todo corazón. Has cumplido la promesa a David. Lo que sigue es que también cumplas la promesa que nunca faltará delante de Dios un descendiente de David que ocupe el trono de Israel. Este templo no es suficiente para ti. Que cuando vengan a este lugar, tú, desde el cielo donde habitas, escuches su clamor y los perdones.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Luego compartió Salomón los clamores que el pueblo iba a traer a Dios y pidió que Dios escuch</a:t>
            </a:r>
            <a:r>
              <a:rPr lang="es-CO" altLang="es-ES" sz="1050" dirty="0">
                <a:effectLst/>
                <a:latin typeface="Calibri" panose="020F0502020204030204" pitchFamily="34" charset="0"/>
                <a:ea typeface="Cambria" panose="02040503050406030204" pitchFamily="18" charset="0"/>
                <a:cs typeface="Times New Roman" panose="02020603050405020304" pitchFamily="18" charset="0"/>
              </a:rPr>
              <a:t>e</a:t>
            </a:r>
            <a:r>
              <a:rPr lang="es-ES" sz="1050" dirty="0">
                <a:effectLst/>
                <a:latin typeface="Calibri" panose="020F0502020204030204" pitchFamily="34" charset="0"/>
                <a:ea typeface="Cambria" panose="02040503050406030204" pitchFamily="18" charset="0"/>
                <a:cs typeface="Times New Roman" panose="02020603050405020304" pitchFamily="18" charset="0"/>
              </a:rPr>
              <a:t> y sea misericordioso.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“Perdona a tu pueblo por todos sus pecados, por haberse rebelado contra ti y por desobedecer tus mandatos, y haz que sus opresores les tengan compasión. ¡Ellos son tu pueblo! Te pertenecen, pues tú los sacaste de Egipto… Señor y Dios, Tú los apartaste para que fueran tuyos; tú los elegiste de entre todos los pueblos de la tierra.”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Luego Salomón bendijo a todo el pueblo de Israel. Que Dios esté con nosotros. Que nuestra voluntad se rinda ante él para que podamos andar por sus caminos y cumplamos sus mandamientos, estatutos y decretos. Que protege a su pueblo para que en todas las naciones de la tierra sepan que el Señor es Dios, y que no hay otro. Que el corazón de todos ustedes sea totalmente sincero con el Señor nuestro Dios. Que siempre cumplan ustedes sus estatutos y obedezcan sus mandamientos.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050" b="1" dirty="0">
                <a:effectLst/>
                <a:latin typeface="Calibri" panose="020F0502020204030204" pitchFamily="34" charset="0"/>
                <a:ea typeface="Cambria" panose="02040503050406030204" pitchFamily="18" charset="0"/>
                <a:cs typeface="Times New Roman" panose="02020603050405020304" pitchFamily="18" charset="0"/>
              </a:rPr>
              <a:t>1 Reyes 8 (Reina Valera Contemporánea)</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r>
              <a:rPr lang="es-ES" sz="1050" dirty="0">
                <a:effectLst/>
                <a:latin typeface="Calibri" panose="020F0502020204030204" pitchFamily="34" charset="0"/>
                <a:ea typeface="Cambria" panose="02040503050406030204" pitchFamily="18" charset="0"/>
                <a:cs typeface="Times New Roman" panose="02020603050405020304" pitchFamily="18" charset="0"/>
              </a:rPr>
              <a:t>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r>
              <a:rPr lang="es-ES" sz="1050" dirty="0">
                <a:effectLst/>
                <a:latin typeface="Calibri" panose="020F0502020204030204" pitchFamily="34" charset="0"/>
                <a:ea typeface="Cambria" panose="02040503050406030204" pitchFamily="18" charset="0"/>
                <a:cs typeface="Times New Roman" panose="02020603050405020304" pitchFamily="18" charset="0"/>
              </a:rPr>
              <a:t>Dedicación del templo</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Ofrecieron sacrificios, holocaustos, ofrendas</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Hicieron fiesta en honor al Señor por 14 días</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Luego cada uno se fue a su ciudad, rebosando de gozo y alegría por todas las buenas cosas que el Señor había hecho.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050" dirty="0">
                <a:effectLst/>
                <a:latin typeface="Calibri" panose="020F0502020204030204" pitchFamily="34" charset="0"/>
                <a:ea typeface="Cambria" panose="02040503050406030204" pitchFamily="18" charset="0"/>
                <a:cs typeface="Times New Roman" panose="02020603050405020304" pitchFamily="18" charset="0"/>
              </a:rPr>
              <a:t>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050" b="1" dirty="0">
                <a:effectLst/>
                <a:latin typeface="Calibri" panose="020F0502020204030204" pitchFamily="34" charset="0"/>
                <a:ea typeface="Cambria" panose="02040503050406030204" pitchFamily="18" charset="0"/>
                <a:cs typeface="Times New Roman" panose="02020603050405020304" pitchFamily="18" charset="0"/>
              </a:rPr>
              <a:t>1 Reyes 9:1-9 (Reina Valera Contemporánea)</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r>
              <a:rPr lang="es-ES" sz="1050" dirty="0">
                <a:effectLst/>
                <a:latin typeface="Calibri" panose="020F0502020204030204" pitchFamily="34" charset="0"/>
                <a:ea typeface="Cambria" panose="02040503050406030204" pitchFamily="18" charset="0"/>
                <a:cs typeface="Times New Roman" panose="02020603050405020304" pitchFamily="18" charset="0"/>
              </a:rPr>
              <a:t>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r>
              <a:rPr lang="es-ES" sz="1050" dirty="0">
                <a:effectLst/>
                <a:latin typeface="Calibri" panose="020F0502020204030204" pitchFamily="34" charset="0"/>
                <a:ea typeface="Cambria" panose="02040503050406030204" pitchFamily="18" charset="0"/>
                <a:cs typeface="Times New Roman" panose="02020603050405020304" pitchFamily="18" charset="0"/>
              </a:rPr>
              <a:t>Pacto del Señor con Salomón</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El Señor apareció a él: Si tú me sigas de todo corazón, y cumples con todo lo que yo te he mandado, yo afirmaré tu reinado sobre mi pueblo Israel. “Nunca faltará un descendiente tuyo en el trono de Israel.”</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Pero si ustedes se rebelan y apártense de mí, yo arrancaré al pueblo de la tierra y abandonaré este templo.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2"/>
        <p:cNvGrpSpPr/>
        <p:nvPr/>
      </p:nvGrpSpPr>
      <p:grpSpPr>
        <a:xfrm>
          <a:off x="0" y="0"/>
          <a:ext cx="0" cy="0"/>
          <a:chOff x="0" y="0"/>
          <a:chExt cx="0" cy="0"/>
        </a:xfrm>
      </p:grpSpPr>
      <p:sp>
        <p:nvSpPr>
          <p:cNvPr id="203" name="Google Shape;203;g2ac1ba269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Considerar </a:t>
            </a:r>
            <a:r>
              <a:rPr lang="es-ES" sz="1800" i="1" dirty="0">
                <a:effectLst/>
                <a:latin typeface="Calibri" panose="020F0502020204030204" pitchFamily="34" charset="0"/>
                <a:ea typeface="Cambria" panose="02040503050406030204" pitchFamily="18" charset="0"/>
                <a:cs typeface="Times New Roman" panose="02020603050405020304" pitchFamily="18" charset="0"/>
              </a:rPr>
              <a:t>(10 minutos)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Explica que el tercer paso del método de las 4 “C” es Considerar. Son seis preguntas que nos ayudan a considerar o repasar la historia en detalle. Este paso nos da la base de conocimiento para que la apliquemos bien.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28600" lvl="0" indent="0" algn="l" rtl="0">
              <a:spcBef>
                <a:spcPts val="0"/>
              </a:spcBef>
              <a:spcAft>
                <a:spcPts val="0"/>
              </a:spcAft>
              <a:buClr>
                <a:schemeClr val="dk1"/>
              </a:buClr>
              <a:buSzPts val="1100"/>
              <a:buFont typeface="Arial" panose="020B0604020202020204"/>
              <a:buNone/>
            </a:pPr>
            <a:endParaRPr dirty="0"/>
          </a:p>
        </p:txBody>
      </p:sp>
      <p:sp>
        <p:nvSpPr>
          <p:cNvPr id="204" name="Google Shape;204;g2ac1ba269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1. </a:t>
            </a:r>
            <a:r>
              <a:rPr lang="en-US" sz="1800" b="1" dirty="0">
                <a:effectLst/>
                <a:latin typeface="Cambria" panose="02040503050406030204" pitchFamily="18" charset="0"/>
                <a:ea typeface="Cambria" panose="02040503050406030204" pitchFamily="18" charset="0"/>
                <a:cs typeface="Times New Roman" panose="02020603050405020304" pitchFamily="18" charset="0"/>
              </a:rPr>
              <a:t>¿</a:t>
            </a:r>
            <a:r>
              <a:rPr lang="es-ES" sz="1800" b="1" dirty="0">
                <a:effectLst/>
                <a:latin typeface="Calibri" panose="020F0502020204030204" pitchFamily="34" charset="0"/>
                <a:ea typeface="Cambria" panose="02040503050406030204" pitchFamily="18" charset="0"/>
                <a:cs typeface="Times New Roman" panose="02020603050405020304" pitchFamily="18" charset="0"/>
              </a:rPr>
              <a:t>Quiénes son los personajes de esta historia? </a:t>
            </a: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Rey Salomón (8:1)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Los ancianos de Israel, los jefes de las tribus y de las familias israelitas (8:1)</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Los sacerdotes y los levitas (18:3-4)</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Señor (8:11; 9:2)</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David (8:15)</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La multitud que venía a la fiesta desde la entrada de </a:t>
            </a:r>
            <a:r>
              <a:rPr lang="es-ES" sz="1800" dirty="0" err="1">
                <a:effectLst/>
                <a:latin typeface="Calibri" panose="020F0502020204030204" pitchFamily="34" charset="0"/>
                <a:ea typeface="Cambria" panose="02040503050406030204" pitchFamily="18" charset="0"/>
                <a:cs typeface="Times New Roman" panose="02020603050405020304" pitchFamily="18" charset="0"/>
              </a:rPr>
              <a:t>Jamat</a:t>
            </a:r>
            <a:r>
              <a:rPr lang="es-ES" sz="1800" dirty="0">
                <a:effectLst/>
                <a:latin typeface="Calibri" panose="020F0502020204030204" pitchFamily="34" charset="0"/>
                <a:ea typeface="Cambria" panose="02040503050406030204" pitchFamily="18" charset="0"/>
                <a:cs typeface="Times New Roman" panose="02020603050405020304" pitchFamily="18" charset="0"/>
              </a:rPr>
              <a:t> hasta el río de Egipto.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2. </a:t>
            </a:r>
            <a:r>
              <a:rPr lang="en-US" sz="1800" b="1" dirty="0">
                <a:effectLst/>
                <a:latin typeface="Cambria" panose="02040503050406030204" pitchFamily="18" charset="0"/>
                <a:ea typeface="Cambria" panose="02040503050406030204" pitchFamily="18" charset="0"/>
                <a:cs typeface="Times New Roman" panose="02020603050405020304" pitchFamily="18" charset="0"/>
              </a:rPr>
              <a:t>¿</a:t>
            </a:r>
            <a:r>
              <a:rPr lang="es-ES" sz="1800" b="1" dirty="0">
                <a:effectLst/>
                <a:latin typeface="Calibri" panose="020F0502020204030204" pitchFamily="34" charset="0"/>
                <a:ea typeface="Cambria" panose="02040503050406030204" pitchFamily="18" charset="0"/>
                <a:cs typeface="Times New Roman" panose="02020603050405020304" pitchFamily="18" charset="0"/>
              </a:rPr>
              <a:t>Cuáles son los objetos de esta historia? </a:t>
            </a:r>
            <a:endParaRPr lang="es-ES" sz="1800" b="1" dirty="0">
              <a:effectLst/>
              <a:latin typeface="Calibri" panose="020F0502020204030204" pitchFamily="34"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arca del pacto del Señor (8:1)</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tabernáculo de reunión y todos los utensilios sagrados (8:4)</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Las ovejas y bueyes que sacrificaron; tantos que no se podían contar (8:5)</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Los querubines en el Lugar santísimo con alas que cubrían el arca (8:6-7)</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Las 2 tablas de piedra que Moisés había colocado en Horeb (8:9)</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La nube que llenó el templo del Señor (8:10)</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altar (8:54)</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Los sacrificios del día de dedicación del templo: ovejas, bueyes, holocaustos, las ofrendas de cereales y la grasa de las ofrendas de reconciliación (8:62-64)</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br>
              <a:rPr lang="es-ES" sz="1800" dirty="0">
                <a:effectLst/>
                <a:latin typeface="Calibri" panose="020F0502020204030204" pitchFamily="34" charset="0"/>
                <a:ea typeface="Cambria" panose="02040503050406030204" pitchFamily="18" charset="0"/>
                <a:cs typeface="Times New Roman" panose="02020603050405020304" pitchFamily="18" charset="0"/>
              </a:rPr>
            </a:b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3. ¿Dónde ocurrió la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Jerusalén (8:1)</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Llevaron el arca de </a:t>
            </a:r>
            <a:r>
              <a:rPr lang="es-ES" sz="1800" dirty="0" err="1">
                <a:effectLst/>
                <a:latin typeface="Calibri" panose="020F0502020204030204" pitchFamily="34" charset="0"/>
                <a:ea typeface="Cambria" panose="02040503050406030204" pitchFamily="18" charset="0"/>
                <a:cs typeface="Times New Roman" panose="02020603050405020304" pitchFamily="18" charset="0"/>
              </a:rPr>
              <a:t>Sión</a:t>
            </a:r>
            <a:r>
              <a:rPr lang="es-ES" sz="1800" dirty="0">
                <a:effectLst/>
                <a:latin typeface="Calibri" panose="020F0502020204030204" pitchFamily="34" charset="0"/>
                <a:ea typeface="Cambria" panose="02040503050406030204" pitchFamily="18" charset="0"/>
                <a:cs typeface="Times New Roman" panose="02020603050405020304" pitchFamily="18" charset="0"/>
              </a:rPr>
              <a:t> a la ciudad de David (8:1)</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4. ¿Cuándo ocurrió la historia? </a:t>
            </a:r>
            <a:endParaRPr lang="es-E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Durante el reinado de Salomón, después de la muerte de David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Durante la fiesta solemne del mes de </a:t>
            </a:r>
            <a:r>
              <a:rPr lang="es-ES" sz="1800" dirty="0" err="1">
                <a:effectLst/>
                <a:latin typeface="Calibri" panose="020F0502020204030204" pitchFamily="34" charset="0"/>
                <a:ea typeface="Cambria" panose="02040503050406030204" pitchFamily="18" charset="0"/>
                <a:cs typeface="Times New Roman" panose="02020603050405020304" pitchFamily="18" charset="0"/>
              </a:rPr>
              <a:t>Etanín</a:t>
            </a:r>
            <a:r>
              <a:rPr lang="es-ES" sz="1800" dirty="0">
                <a:effectLst/>
                <a:latin typeface="Calibri" panose="020F0502020204030204" pitchFamily="34" charset="0"/>
                <a:ea typeface="Cambria" panose="02040503050406030204" pitchFamily="18" charset="0"/>
                <a:cs typeface="Times New Roman" panose="02020603050405020304" pitchFamily="18" charset="0"/>
              </a:rPr>
              <a:t>, que es el séptimo mes del año (8:2)</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Lugar santísimo, en el santuario del templo (8:6)</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La fiesta duró catorce días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endParaRPr lang="es-ES"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libri" panose="020F0502020204030204" pitchFamily="34" charset="0"/>
              </a:rPr>
              <a:t>Comience con la siguiente oración (o tu propia):</a:t>
            </a:r>
            <a:endParaRPr lang="es-ES" sz="1800" i="1" dirty="0">
              <a:solidFill>
                <a:srgbClr val="00B050"/>
              </a:solidFill>
              <a:effectLst/>
              <a:latin typeface="Calibri" panose="020F0502020204030204" pitchFamily="34" charset="0"/>
              <a:ea typeface="Calibri" panose="020F0502020204030204" pitchFamily="34" charset="0"/>
            </a:endParaRPr>
          </a:p>
          <a:p>
            <a:pPr marL="0" marR="0" indent="0">
              <a:spcBef>
                <a:spcPts val="0"/>
              </a:spcBef>
              <a:spcAft>
                <a:spcPts val="0"/>
              </a:spcAft>
              <a:buFontTx/>
              <a:buNone/>
            </a:pP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Amado Señor, Dios y Salvador mío, yo también quiero amar la casa donde tú vives. Dame la fuerza para resistir la tentación de alejarme de los servicios de la iglesia y de los estudios bíblicos. Dame el amor por tu Palabra y el amor para reunirme con tu pueblo, recordando que al reunirme en este lugar lo hago buscando el evangelio de Cristo Jesús y no el sitio donde me reúno. Te pido todo eso en el nombre de Jesús. Amén.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lvl="0" indent="0" algn="l" rtl="0">
              <a:spcBef>
                <a:spcPts val="0"/>
              </a:spcBef>
              <a:spcAft>
                <a:spcPts val="0"/>
              </a:spcAft>
              <a:buNone/>
            </a:pPr>
            <a:endParaRPr dirty="0"/>
          </a:p>
        </p:txBody>
      </p:sp>
      <p:sp>
        <p:nvSpPr>
          <p:cNvPr id="118" name="Google Shape;11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5. ¿Cuál es el problema?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Señor dio una promesa a David, que su hijo va a construir un templo. ¿Va a cumplir la promesa?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¿Quién va a edificar el templo del Señor? ¿El Señor desea habitar el templo? </a:t>
            </a: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El</a:t>
            </a:r>
            <a:r>
              <a:rPr lang="es-ES" sz="1800" dirty="0">
                <a:effectLst/>
                <a:latin typeface="Calibri" panose="020F0502020204030204" pitchFamily="34" charset="0"/>
                <a:ea typeface="Calibri" panose="020F0502020204030204" pitchFamily="34" charset="0"/>
              </a:rPr>
              <a:t> Señor también dio otra promesa a David, que iba a mantener su descendencia en el trono “siempre y cuando vaya por mis sendas y me obedezca.” ¿Va a cumplir la promesa?</a:t>
            </a:r>
            <a:r>
              <a:rPr lang="en-US" dirty="0">
                <a:effectLst/>
              </a:rPr>
              <a:t> </a:t>
            </a:r>
            <a:endParaRPr lang="en-US"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6. ¿Se soluciona el problema?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Señor cumplió su palabra colocando Salomón en el trono y concediendo a él la obra del templo.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Dios provee a Salomón la sabiduría y los recursos necesarios para la construcción del templo. El Señor habitó el templo.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Señor cumplió su palabra enviando Jesucristo, nuestro Rey de reyes, de la línea de David. Incluso cuando su pueblo no fue fiel.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2"/>
        <p:cNvGrpSpPr/>
        <p:nvPr/>
      </p:nvGrpSpPr>
      <p:grpSpPr>
        <a:xfrm>
          <a:off x="0" y="0"/>
          <a:ext cx="0" cy="0"/>
          <a:chOff x="0" y="0"/>
          <a:chExt cx="0" cy="0"/>
        </a:xfrm>
      </p:grpSpPr>
      <p:sp>
        <p:nvSpPr>
          <p:cNvPr id="203" name="Google Shape;203;g2ac1ba269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Consolidar </a:t>
            </a:r>
            <a:r>
              <a:rPr lang="es-ES" sz="1800" i="1" dirty="0">
                <a:effectLst/>
                <a:latin typeface="Calibri" panose="020F0502020204030204" pitchFamily="34" charset="0"/>
                <a:ea typeface="Cambria" panose="02040503050406030204" pitchFamily="18" charset="0"/>
                <a:cs typeface="Times New Roman" panose="02020603050405020304" pitchFamily="18" charset="0"/>
              </a:rPr>
              <a:t>(10 minutos)</a:t>
            </a:r>
            <a:r>
              <a:rPr lang="es-ES" sz="1800" i="1" u="sng" dirty="0">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Explica que el cuarto paso del método de las 4 “C” es Consolidar. Es este paso, hacemos cuatro preguntas para dar firmeza, o aplicar la Palabra de Dios a nuestros corazones y a nuestras vidas. Las preguntas nos guían </a:t>
            </a:r>
            <a:r>
              <a:rPr lang="es-CO" alt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 a </a:t>
            </a: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usar la ley y el evangelio correctamente.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28600" lvl="0" indent="0" algn="l" rtl="0">
              <a:spcBef>
                <a:spcPts val="0"/>
              </a:spcBef>
              <a:spcAft>
                <a:spcPts val="0"/>
              </a:spcAft>
              <a:buClr>
                <a:schemeClr val="dk1"/>
              </a:buClr>
              <a:buSzPts val="1100"/>
              <a:buFont typeface="Arial" panose="020B0604020202020204"/>
              <a:buNone/>
            </a:pPr>
            <a:endParaRPr dirty="0"/>
          </a:p>
        </p:txBody>
      </p:sp>
      <p:sp>
        <p:nvSpPr>
          <p:cNvPr id="204" name="Google Shape;204;g2ac1ba269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solidFill>
                  <a:srgbClr val="000000"/>
                </a:solidFill>
                <a:effectLst/>
                <a:latin typeface="Calibri" panose="020F0502020204030204" pitchFamily="34" charset="0"/>
                <a:ea typeface="Times New Roman" panose="02020603050405020304" pitchFamily="18" charset="0"/>
              </a:rPr>
              <a:t>1. ¿Cuál es el punto principal de la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anose="05050102010706020507" pitchFamily="2" charset="2"/>
              <a:buChar char=""/>
              <a:defRPr/>
            </a:pPr>
            <a:r>
              <a:rPr lang="es-ES" sz="1800" dirty="0">
                <a:effectLst/>
                <a:latin typeface="Calibri" panose="020F0502020204030204" pitchFamily="34" charset="0"/>
                <a:ea typeface="Cambria" panose="02040503050406030204" pitchFamily="18" charset="0"/>
                <a:cs typeface="Times New Roman" panose="02020603050405020304" pitchFamily="18" charset="0"/>
              </a:rPr>
              <a:t>Salomón dedicó el tempo a Dios, quién lo ocupó mostrando su gloriosa presencia entre su pueblo de Israel.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anose="05050102010706020507" pitchFamily="2" charset="2"/>
              <a:buChar char=""/>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solidFill>
                  <a:srgbClr val="000000"/>
                </a:solidFill>
                <a:effectLst/>
                <a:latin typeface="Calibri" panose="020F0502020204030204" pitchFamily="34" charset="0"/>
                <a:ea typeface="Times New Roman" panose="02020603050405020304" pitchFamily="18" charset="0"/>
              </a:rPr>
              <a:t>2. ¿Qué pecado veo en esta historia y confieso en mi vida?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libri" panose="020F0502020204030204" pitchFamily="34" charset="0"/>
              </a:rPr>
              <a:t>Cuando los ancianos, los jefes de gobernaciones y los jefes de familias no están dedicados a la Palabra de Dios (8:1)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libri" panose="020F0502020204030204" pitchFamily="34" charset="0"/>
              </a:rPr>
              <a:t>Cuando ofendemos a nuestro prójimo (8:31). Cuando s</a:t>
            </a:r>
            <a:r>
              <a:rPr lang="es-CO" altLang="es-ES" sz="1800" dirty="0">
                <a:effectLst/>
                <a:latin typeface="Calibri" panose="020F0502020204030204" pitchFamily="34" charset="0"/>
                <a:ea typeface="Calibri" panose="020F0502020204030204" pitchFamily="34" charset="0"/>
              </a:rPr>
              <a:t>o</a:t>
            </a:r>
            <a:r>
              <a:rPr lang="es-ES" sz="1800" dirty="0">
                <a:effectLst/>
                <a:latin typeface="Calibri" panose="020F0502020204030204" pitchFamily="34" charset="0"/>
                <a:ea typeface="Calibri" panose="020F0502020204030204" pitchFamily="34" charset="0"/>
              </a:rPr>
              <a:t>mos derrotados por nuestros enemigos por haber pecado contra Dios (8:33). Cuando pecamos contra Dios (8:35).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libri" panose="020F0502020204030204" pitchFamily="34" charset="0"/>
              </a:rPr>
              <a:t>Cuando abandonamos al Señor y no priorizamos la adoración, la iglesia y oportunidades para crecer en su Palabra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libri" panose="020F0502020204030204" pitchFamily="34" charset="0"/>
              </a:rPr>
              <a:t>No he honrado de todo corazón. No he sido justo. No he cumplido con todo lo que Dios ha mandado. (9:4)</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2" charset="2"/>
              <a:buChar cha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solidFill>
                  <a:srgbClr val="000000"/>
                </a:solidFill>
                <a:effectLst/>
                <a:latin typeface="Calibri" panose="020F0502020204030204" pitchFamily="34" charset="0"/>
                <a:ea typeface="Times New Roman" panose="02020603050405020304" pitchFamily="18" charset="0"/>
              </a:rPr>
              <a:t>3. ¿En qué versos y palabras de esta historia veo el amor de Dios para conmigo?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Dios había hecho rey a Salomón y le permitió construir el templo, no por sus méritos, pero simplemente porque lo amaba y por su gracia. Dios nos ama también y su gracia no depende de nuestros méritos.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8:10-11 “la nube llenó el templo del Señor… pues el Señor había llenado el templo con su gloria.” Dios se hizo presente con su pueblo en el nuevo templo. Hoy Dios también está presente cuando nos reunimos con hermanos y hermanas en la fe en su nombre. “Donde están dos o tres congregados en mi nombre, allí estoy yo en medio de ellos.” Mateo 18:20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8:20 “El Señor ha cumplido su palabra.” Dios es fiel. Dios cumple sus promesas. El fiel Dios de David y Salomón es nuestro fiel Dios también.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8:27 “En verdad, Señor, ¿quieres vivir en este mundo? Si ni la gran expansión de los cielos es capaz de contenerte, ¡mucho menos este templo que he edificado en tu honor! En Su gran amor, Dios nos acerca. Se hizo carne para nuestra victoria. Ahora el pecado no nos separa de Él. Y en el cielo, no habrá ningún templo porque el Señor todopoderoso y el Cordero son el templo.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8:51-53 Ellos son tu pueblo! Te pertenecen, pues tú los sacaste de Egipto…Mira con atención a tu pueblo y a este siervo tuyo, y escucha su oración cuando te invoquen. Señor y Dios, Tú los apartaste para que fueran tuyos; tú los elegiste de entre los pueblos de la tierra.” Nosotros también formamos parte del pueblo de Dios por Jesucristo. Pertenecemos a él y Él está con nosotros.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8:66 “Luego cada uno de fue de la ciudad, rebosando de gozo y alegría por todas las cosas buenas que el Señor había hecho a su siervo David y a su pueblo Israel.” Dios ha sido bueno con su pueblo. Dios ha sido bueno con nosotros.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9:3 “He escuchado las oraciones y ruegos.” Dios promete escuchar las oraciones ofrecidas en el templo. Dios también nos escucha hoy en día.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9:5 “Yo le dije: Nunca faltará un descendiente tuyo (David) en el trono de Israel.” Dios si envió Jesucristo, descendiente de David y nuestro Salvador. Incluso cuando el pueblo de Israel le abandonó.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Ciertamente el tener un templo para dar honra y gloria a Dios es una gran bendición. Pero lo exterior del templo no cambia el propósito, ni quienes forma a la verdadera iglesia</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Bien dice Pablo, ¿No saben que ustedes son templo de Dios, y que el Espíritu de Dios habita en ustedes? … el templo de Dios es santo, y ustedes son ese templo.” (1 Corintios 3:16-17)</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Dios dice que mi cuerpo es su templo a causa de la obra redentora de Jesús. ¡Su Espíritu habita en mí!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solidFill>
                  <a:srgbClr val="000000"/>
                </a:solidFill>
                <a:effectLst/>
                <a:latin typeface="Calibri" panose="020F0502020204030204" pitchFamily="34" charset="0"/>
                <a:ea typeface="Times New Roman" panose="02020603050405020304" pitchFamily="18" charset="0"/>
              </a:rPr>
              <a:t>4. ¿Qué pediré que Dios obre en mi para poner en práctica esta palabra de Dios?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8:57-61</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Que el Señor nuestro Dios esté con nosotros, como estuvo con nuestros primeros padres</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Que nuestra voluntad se rinda ante él para que podamos andar por sus caminos y cumplamos sus mandamientos</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Que nuestras oraciones permanezcan ante su presencia en todo tiempo</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Que él a su tiempo proteja la causa de sus hijos, para que en todas las naciones de la tierra sepan que el Señor es Dios, y que no hay otro.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Que nuestros corazones sean totalmente sinceros con el Señor nuestro Dios.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spcBef>
                <a:spcPts val="0"/>
              </a:spcBef>
              <a:spcAft>
                <a:spcPts val="0"/>
              </a:spcAft>
              <a:buFontTx/>
              <a:buNone/>
            </a:pPr>
            <a:r>
              <a:rPr lang="es-ES" sz="1100" b="1" u="sng" dirty="0">
                <a:effectLst/>
                <a:latin typeface="Calibri" panose="020F0502020204030204" pitchFamily="34" charset="0"/>
                <a:ea typeface="Cambria" panose="02040503050406030204" pitchFamily="18" charset="0"/>
                <a:cs typeface="Times New Roman" panose="02020603050405020304" pitchFamily="18" charset="0"/>
              </a:rPr>
              <a:t>OBJETIVOS DE LA LECCIÓN </a:t>
            </a:r>
            <a:r>
              <a:rPr lang="es-ES" sz="1100" i="1" dirty="0">
                <a:effectLst/>
                <a:latin typeface="Calibri" panose="020F0502020204030204" pitchFamily="34" charset="0"/>
                <a:ea typeface="Cambria" panose="02040503050406030204" pitchFamily="18" charset="0"/>
                <a:cs typeface="Times New Roman" panose="02020603050405020304" pitchFamily="18" charset="0"/>
              </a:rPr>
              <a:t>(1 minuto)</a:t>
            </a:r>
            <a:endParaRPr lang="en-US" sz="11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1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Toma un minuto para presentarles los objetivos de la lección.</a:t>
            </a:r>
            <a:endParaRPr lang="es-ES" sz="11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100" dirty="0">
              <a:effectLst/>
              <a:latin typeface="Cambria" panose="02040503050406030204" pitchFamily="18" charset="0"/>
              <a:ea typeface="Cambria" panose="02040503050406030204" pitchFamily="18" charset="0"/>
              <a:cs typeface="Times New Roman" panose="02020603050405020304" pitchFamily="18" charset="0"/>
            </a:endParaRPr>
          </a:p>
          <a:p>
            <a:pPr marL="387350" marR="0" indent="0">
              <a:spcBef>
                <a:spcPts val="0"/>
              </a:spcBef>
              <a:spcAft>
                <a:spcPts val="1000"/>
              </a:spcAft>
              <a:buFontTx/>
              <a:buNone/>
            </a:pPr>
            <a:r>
              <a:rPr lang="es-ES" sz="1100" b="1" dirty="0">
                <a:solidFill>
                  <a:srgbClr val="000000"/>
                </a:solidFill>
                <a:effectLst/>
                <a:highlight>
                  <a:srgbClr val="F2F2F2"/>
                </a:highlight>
                <a:latin typeface="Calibri" panose="020F0502020204030204" pitchFamily="34" charset="0"/>
                <a:ea typeface="Calibri" panose="020F0502020204030204" pitchFamily="34" charset="0"/>
              </a:rPr>
              <a:t>1.    Compartir un “Captar” para la historia del templo de Salomón.</a:t>
            </a:r>
            <a:endParaRPr lang="en-US" sz="1100" dirty="0">
              <a:effectLst/>
              <a:highlight>
                <a:srgbClr val="F2F2F2"/>
              </a:highlight>
              <a:latin typeface="Calibri" panose="020F0502020204030204" pitchFamily="34" charset="0"/>
              <a:ea typeface="Calibri" panose="020F0502020204030204" pitchFamily="34" charset="0"/>
            </a:endParaRPr>
          </a:p>
          <a:p>
            <a:pPr marL="387350" marR="0" indent="0">
              <a:spcBef>
                <a:spcPts val="0"/>
              </a:spcBef>
              <a:spcAft>
                <a:spcPts val="1000"/>
              </a:spcAft>
              <a:buFontTx/>
              <a:buNone/>
            </a:pPr>
            <a:r>
              <a:rPr lang="es-ES" sz="1100" b="1" dirty="0">
                <a:solidFill>
                  <a:srgbClr val="000000"/>
                </a:solidFill>
                <a:effectLst/>
                <a:highlight>
                  <a:srgbClr val="F2F2F2"/>
                </a:highlight>
                <a:latin typeface="Calibri" panose="020F0502020204030204" pitchFamily="34" charset="0"/>
                <a:ea typeface="Calibri" panose="020F0502020204030204" pitchFamily="34" charset="0"/>
              </a:rPr>
              <a:t>2.    Usar el método de las 4 “C” para leer y entender 1 Reyes 8-9:1-9.</a:t>
            </a:r>
            <a:endParaRPr lang="en-US" sz="1100" dirty="0">
              <a:effectLst/>
              <a:highlight>
                <a:srgbClr val="F2F2F2"/>
              </a:highlight>
              <a:latin typeface="Calibri" panose="020F0502020204030204" pitchFamily="34" charset="0"/>
              <a:ea typeface="Calibri" panose="020F0502020204030204" pitchFamily="34" charset="0"/>
            </a:endParaRPr>
          </a:p>
          <a:p>
            <a:pPr marL="387350" marR="0" indent="0">
              <a:spcBef>
                <a:spcPts val="0"/>
              </a:spcBef>
              <a:spcAft>
                <a:spcPts val="1000"/>
              </a:spcAft>
              <a:buFontTx/>
              <a:buNone/>
            </a:pPr>
            <a:r>
              <a:rPr lang="es-ES" sz="1100" b="1" dirty="0">
                <a:solidFill>
                  <a:srgbClr val="000000"/>
                </a:solidFill>
                <a:effectLst/>
                <a:highlight>
                  <a:srgbClr val="F2F2F2"/>
                </a:highlight>
                <a:latin typeface="Calibri" panose="020F0502020204030204" pitchFamily="34" charset="0"/>
                <a:ea typeface="Calibri" panose="020F0502020204030204" pitchFamily="34" charset="0"/>
              </a:rPr>
              <a:t>3.    Describir el templo del Nuevo Testamento. </a:t>
            </a:r>
            <a:endParaRPr lang="en-US" sz="1100" dirty="0">
              <a:effectLst/>
              <a:highlight>
                <a:srgbClr val="F2F2F2"/>
              </a:highlight>
              <a:latin typeface="Calibri" panose="020F0502020204030204" pitchFamily="34" charset="0"/>
              <a:ea typeface="Calibri" panose="020F0502020204030204" pitchFamily="34" charset="0"/>
            </a:endParaRPr>
          </a:p>
          <a:p>
            <a:pPr marL="0" lvl="0" indent="0" algn="l" rtl="0">
              <a:lnSpc>
                <a:spcPct val="100000"/>
              </a:lnSpc>
              <a:spcBef>
                <a:spcPts val="1000"/>
              </a:spcBef>
              <a:spcAft>
                <a:spcPts val="0"/>
              </a:spcAft>
              <a:buSzPts val="1100"/>
              <a:buNone/>
            </a:pPr>
            <a:endParaRPr dirty="0"/>
          </a:p>
        </p:txBody>
      </p:sp>
      <p:sp>
        <p:nvSpPr>
          <p:cNvPr id="130" name="Google Shape;13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¿Dónde vemos el templo de Jerusalén en el Nuevo Testamento?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Jesucristo fue allí de bebé, joven y como adulto. Fue a orar, alabar, y enseñar.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En su ministerio, Jesucristo limpió el templo dos veces y profetizó la destrucción del templo (literalmente).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La iglesia primitiva se juntaba en el templo a diario (Hechos 2:46).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Los apóstoles predicaban allí y fueron arrestados en el templo (Hechos 4:21)</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anose="05050102010706020507" pitchFamily="2" charset="2"/>
              <a:buChar char=""/>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anose="05050102010706020507" pitchFamily="2" charset="2"/>
              <a:buChar char=""/>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¿Qué es el templo del Nuevo Testamento?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Efesios 2:19-22 Por lo tanto, ustedes ya no son extranjeros ni advenedizos, sino conciudadanos de los santos y miembros de la familia de Dios, y están edificados sobre el fundamento de los apóstoles y profetas, cuya principal piedra angular es Jesucristo mismo. En Cristo, todo el edificio, bien coordinado, va creciendo para llegar a ser un templo santo en el Señor; en Cristo, también ustedes son edificados en unión con él, para que allí habite Dios en el Espíritu.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anose="05050102010706020507" pitchFamily="2" charset="2"/>
              <a:buChar char=""/>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anose="05050102010706020507" pitchFamily="2" charset="2"/>
              <a:buChar char=""/>
              <a:defRPr/>
            </a:pPr>
            <a:r>
              <a:rPr lang="es-ES" sz="1100" dirty="0">
                <a:effectLst/>
                <a:latin typeface="Calibri" panose="020F0502020204030204" pitchFamily="34" charset="0"/>
                <a:ea typeface="Cambria" panose="02040503050406030204" pitchFamily="18" charset="0"/>
                <a:cs typeface="Times New Roman" panose="02020603050405020304" pitchFamily="18" charset="0"/>
              </a:rPr>
              <a:t>1 Pedro 2:4-6 Acérquense a él, a la piedra viva que los hombres desecharon, pero que para Dios es una piedra escogida y preciosa. Y ustedes también, como piedras vivas, sean edificados como casa espiritual y sacerdocio santo, para ofrecer sacrificios espirituales que Dios acepte por medio de Jesucristo. Por eso dice la Escritura: “Miren! Yo pongo en </a:t>
            </a:r>
            <a:r>
              <a:rPr lang="es-ES" sz="1100" dirty="0" err="1">
                <a:effectLst/>
                <a:latin typeface="Calibri" panose="020F0502020204030204" pitchFamily="34" charset="0"/>
                <a:ea typeface="Cambria" panose="02040503050406030204" pitchFamily="18" charset="0"/>
                <a:cs typeface="Times New Roman" panose="02020603050405020304" pitchFamily="18" charset="0"/>
              </a:rPr>
              <a:t>Sión</a:t>
            </a:r>
            <a:r>
              <a:rPr lang="es-ES" sz="1100" dirty="0">
                <a:effectLst/>
                <a:latin typeface="Calibri" panose="020F0502020204030204" pitchFamily="34" charset="0"/>
                <a:ea typeface="Cambria" panose="02040503050406030204" pitchFamily="18" charset="0"/>
                <a:cs typeface="Times New Roman" panose="02020603050405020304" pitchFamily="18" charset="0"/>
              </a:rPr>
              <a:t> la principal piedra angular, escogida y preciosa; y el que crea en ella no será avergonzado.”</a:t>
            </a:r>
            <a:endParaRPr lang="en-US" sz="11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anose="05050102010706020507" pitchFamily="2" charset="2"/>
              <a:buChar char=""/>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defRP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templo era una sombre de la aún más gloriosa Santa Iglesia Cristiana descrita por los apóstoles Pablo y Pedro respectivamente.</a:t>
            </a: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defRPr/>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defRPr/>
            </a:pPr>
            <a:r>
              <a:rPr lang="es-ES" sz="1800" dirty="0">
                <a:effectLst/>
                <a:latin typeface="Calibri" panose="020F0502020204030204" pitchFamily="34" charset="0"/>
                <a:ea typeface="Cambria" panose="02040503050406030204" pitchFamily="18" charset="0"/>
                <a:cs typeface="Times New Roman" panose="02020603050405020304" pitchFamily="18" charset="0"/>
              </a:rPr>
              <a:t>Mientras que el sumo sacerdote entraba al lugar santísimo en el templo una vez al año en el Día de Expiación, nuestro Gran Sumo Sacerdote entró el cielo mismo después de dar su vida como el sacrificio una vez para siempre por los pecados del mundo entero. </a:t>
            </a: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defRPr/>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defRPr/>
            </a:pPr>
            <a:r>
              <a:rPr lang="es-ES" sz="1800" dirty="0">
                <a:effectLst/>
                <a:latin typeface="Calibri" panose="020F0502020204030204" pitchFamily="34" charset="0"/>
                <a:ea typeface="Cambria" panose="02040503050406030204" pitchFamily="18" charset="0"/>
                <a:cs typeface="Times New Roman" panose="02020603050405020304" pitchFamily="18" charset="0"/>
              </a:rPr>
              <a:t>Por la fe en nuestro Salvador nos convertimos en miembros de la Santa Iglesia Cristiana y esperamos con ansia la vida eterna en el cielo. (Hebreos 9)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anose="05050102010706020507" pitchFamily="2" charset="2"/>
              <a:buChar char=""/>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34"/>
        <p:cNvGrpSpPr/>
        <p:nvPr/>
      </p:nvGrpSpPr>
      <p:grpSpPr>
        <a:xfrm>
          <a:off x="0" y="0"/>
          <a:ext cx="0" cy="0"/>
          <a:chOff x="0" y="0"/>
          <a:chExt cx="0" cy="0"/>
        </a:xfrm>
      </p:grpSpPr>
      <p:sp>
        <p:nvSpPr>
          <p:cNvPr id="335" name="Google Shape;335;g2661923d557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lnSpc>
                <a:spcPct val="100000"/>
              </a:lnSpc>
              <a:spcAft>
                <a:spcPts val="0"/>
              </a:spcAft>
              <a:buNone/>
            </a:pPr>
            <a:r>
              <a:rPr lang="es-ES_tradnl" dirty="0"/>
              <a:t>Tema para los últimos 20 minutos de clase: El propósito de Academia Cristo.</a:t>
            </a:r>
            <a:endParaRPr lang="en-US" dirty="0"/>
          </a:p>
          <a:p>
            <a:pPr marL="0" marR="0" indent="0">
              <a:lnSpc>
                <a:spcPct val="100000"/>
              </a:lnSpc>
              <a:spcAft>
                <a:spcPts val="0"/>
              </a:spcAft>
              <a:buNone/>
            </a:pPr>
            <a:endParaRPr lang="en-US" dirty="0"/>
          </a:p>
          <a:p>
            <a:pPr marL="0" marR="0" lvl="0" indent="0">
              <a:lnSpc>
                <a:spcPct val="100000"/>
              </a:lnSpc>
              <a:spcAft>
                <a:spcPts val="0"/>
              </a:spcAft>
              <a:buNone/>
              <a:tabLst>
                <a:tab pos="457200" algn="l"/>
              </a:tabLst>
            </a:pPr>
            <a:r>
              <a:rPr lang="es-ES_tradnl" dirty="0"/>
              <a:t>1. Academia Cristo brinda capacitación para cumplir con la Gran Comisión de Jesucristo (vayan y hagan discípulos en todas las naciones), ayudando a las personas a que crezcan en su conocimiento de la Biblia, y guiándolas con respecto a la forma de compartir la Palabra con los demás.</a:t>
            </a:r>
            <a:endParaRPr lang="es-ES_tradnl" dirty="0"/>
          </a:p>
          <a:p>
            <a:pPr marL="0" marR="0" lvl="0" indent="0">
              <a:lnSpc>
                <a:spcPct val="100000"/>
              </a:lnSpc>
              <a:spcAft>
                <a:spcPts val="0"/>
              </a:spcAft>
              <a:tabLst>
                <a:tab pos="457200" algn="l"/>
              </a:tabLst>
            </a:pPr>
            <a:endParaRPr lang="en-US" dirty="0"/>
          </a:p>
          <a:p>
            <a:pPr marL="0" marR="0" lvl="0" indent="0">
              <a:lnSpc>
                <a:spcPct val="100000"/>
              </a:lnSpc>
              <a:spcAft>
                <a:spcPts val="0"/>
              </a:spcAft>
              <a:buNone/>
              <a:tabLst>
                <a:tab pos="457200" algn="l"/>
              </a:tabLst>
            </a:pPr>
            <a:r>
              <a:rPr lang="es-ES_tradnl" dirty="0"/>
              <a:t>2. Estamos dedicados a ayudarles a las personas a que conozcan y entiendan las Escrituras, porque, a través de ellas, el Espíritu Santo nos muestra nuestro pecado y nos revela la gracia de Jesucristo.</a:t>
            </a:r>
            <a:endParaRPr lang="es-ES_tradnl" dirty="0"/>
          </a:p>
          <a:p>
            <a:pPr marL="0" marR="0" lvl="0" indent="0">
              <a:lnSpc>
                <a:spcPct val="100000"/>
              </a:lnSpc>
              <a:spcAft>
                <a:spcPts val="0"/>
              </a:spcAft>
              <a:tabLst>
                <a:tab pos="457200" algn="l"/>
              </a:tabLst>
            </a:pPr>
            <a:endParaRPr lang="en-US" dirty="0"/>
          </a:p>
          <a:p>
            <a:pPr marL="0" marR="0" lvl="0" indent="0">
              <a:lnSpc>
                <a:spcPct val="100000"/>
              </a:lnSpc>
              <a:spcAft>
                <a:spcPts val="0"/>
              </a:spcAft>
              <a:buNone/>
              <a:tabLst>
                <a:tab pos="457200" algn="l"/>
              </a:tabLst>
            </a:pPr>
            <a:r>
              <a:rPr lang="es-ES_tradnl" dirty="0"/>
              <a:t>3. Al afianzar ese conocimiento del amor de Cristo, comprendemos que este no puede quedarse solo en nosotros y, así como Jesús nos llama, anhelamos compartir la Palabra con los demás.</a:t>
            </a:r>
            <a:endParaRPr lang="en-US" dirty="0"/>
          </a:p>
          <a:p>
            <a:pPr algn="l" fontAlgn="base"/>
            <a:endParaRPr lang="en-US" sz="1800" b="0" i="0" u="none" strike="noStrike" dirty="0">
              <a:solidFill>
                <a:srgbClr val="000000"/>
              </a:solidFill>
              <a:effectLst/>
              <a:latin typeface="inherit"/>
            </a:endParaRPr>
          </a:p>
        </p:txBody>
      </p:sp>
      <p:sp>
        <p:nvSpPr>
          <p:cNvPr id="336" name="Google Shape;336;g2661923d557_0_3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1"/>
        <p:cNvGrpSpPr/>
        <p:nvPr/>
      </p:nvGrpSpPr>
      <p:grpSpPr>
        <a:xfrm>
          <a:off x="0" y="0"/>
          <a:ext cx="0" cy="0"/>
          <a:chOff x="0" y="0"/>
          <a:chExt cx="0" cy="0"/>
        </a:xfrm>
      </p:grpSpPr>
      <p:sp>
        <p:nvSpPr>
          <p:cNvPr id="392" name="Google Shape;392;g2661923d557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lnSpc>
                <a:spcPct val="107000"/>
              </a:lnSpc>
              <a:spcAft>
                <a:spcPts val="800"/>
              </a:spcAft>
              <a:buNone/>
            </a:pPr>
            <a:r>
              <a:rPr lang="es-ES_tradnl" sz="1800" b="1" kern="100" dirty="0">
                <a:effectLst/>
                <a:latin typeface="Times New Roman" panose="02020603050405020304" pitchFamily="18" charset="0"/>
                <a:ea typeface="Times New Roman" panose="02020603050405020304" pitchFamily="18" charset="0"/>
                <a:cs typeface="Times New Roman" panose="02020603050405020304" pitchFamily="18" charset="0"/>
              </a:rPr>
              <a:t>¿Te interesa descubrir si compartimos las mismas creencias?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indent="0">
              <a:lnSpc>
                <a:spcPct val="107000"/>
              </a:lnSpc>
              <a:spcAft>
                <a:spcPts val="800"/>
              </a:spcAft>
              <a:buNone/>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Jesús hizo la siguiente oración en el huerto de Getsemaní:</a:t>
            </a:r>
            <a:r>
              <a:rPr lang="es-ES_tradnl" sz="1800" b="1" kern="100" baseline="30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"Pero no ruego solamente por estos, sino también por los que han de creer en mí por la palabra de ellos, </a:t>
            </a:r>
            <a:r>
              <a:rPr lang="es-ES_tradnl" sz="1800" b="1" kern="1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21 </a:t>
            </a: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para que todos sean uno; como tú, oh Padre, en mí, y yo en ti, que también ellos sean uno en nosotros; para que el mundo crea que tú me enviaste" (Juan 17:20-21).</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Dios quiere que nos unamos a quienes comparten nuestras mismas creencias. El Espíritu Santo obra esa unidad de fe en la verdad cuando estudiamos juntos la palabra de Dios. ¿Al estudiar con nosotros te has dado cuenta de que crees en lo que nosotros creemos? Si es así, y te interesa unirte a nosotros, avísanos. Hacia el final de Discipulado, todos los participantes tienen la oportunidad de revisar lo que han aprendido con un profesor de forma personalizada para descubrir si compartimos la misma doctrina. Pero, si tienes alguna pregunta en cualquier momento de tu interacción con Academia Cristo, avísanos. A cualquiera de los profesores le encantará charlar contigo o remitirte a la persona adecuada para que lo haga.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1073150" lvl="1" indent="0" algn="just" rtl="0">
              <a:spcBef>
                <a:spcPct val="0"/>
              </a:spcBef>
              <a:spcAft>
                <a:spcPct val="0"/>
              </a:spcAft>
              <a:buClr>
                <a:schemeClr val="dk1"/>
              </a:buClr>
              <a:buSzPts val="1100"/>
              <a:buFont typeface="Calibri" panose="020F0502020204030204"/>
              <a:buNone/>
            </a:pPr>
            <a:endParaRPr lang="es-ES" b="0" i="0" dirty="0">
              <a:solidFill>
                <a:srgbClr val="000000"/>
              </a:solidFill>
              <a:effectLst/>
              <a:latin typeface="system-ui"/>
            </a:endParaRPr>
          </a:p>
        </p:txBody>
      </p:sp>
      <p:sp>
        <p:nvSpPr>
          <p:cNvPr id="393" name="Google Shape;393;g2661923d557_0_19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6"/>
        <p:cNvGrpSpPr/>
        <p:nvPr/>
      </p:nvGrpSpPr>
      <p:grpSpPr>
        <a:xfrm>
          <a:off x="0" y="0"/>
          <a:ext cx="0" cy="0"/>
          <a:chOff x="0" y="0"/>
          <a:chExt cx="0" cy="0"/>
        </a:xfrm>
      </p:grpSpPr>
      <p:sp>
        <p:nvSpPr>
          <p:cNvPr id="147" name="Google Shape;147;g26ba99a7413_0_2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endParaRPr lang="en-US" sz="1800" dirty="0">
              <a:effectLst/>
              <a:latin typeface="Calibri" panose="020F0502020204030204" pitchFamily="34" charset="0"/>
              <a:ea typeface="Calibri" panose="020F0502020204030204" pitchFamily="34" charset="0"/>
            </a:endParaRPr>
          </a:p>
          <a:p>
            <a:pPr marL="0" marR="0" indent="0">
              <a:lnSpc>
                <a:spcPct val="107000"/>
              </a:lnSpc>
              <a:spcAft>
                <a:spcPts val="800"/>
              </a:spcAft>
              <a:buNone/>
            </a:pPr>
            <a:r>
              <a:rPr lang="es-ES_tradnl" sz="1800" b="1" kern="100" dirty="0">
                <a:effectLst/>
                <a:latin typeface="Times New Roman" panose="02020603050405020304" pitchFamily="18" charset="0"/>
                <a:ea typeface="Times New Roman" panose="02020603050405020304" pitchFamily="18" charset="0"/>
                <a:cs typeface="Times New Roman" panose="02020603050405020304" pitchFamily="18" charset="0"/>
              </a:rPr>
              <a:t>¿Te interesa compartir la Palabra a través de un Grupo Sembrador?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La Gran Comisión es para todos los creyentes. En la iglesia primitiva, los apóstoles no eran los únicos que enseñaban la Palabra de Dios; eran todos los creyentes los que compartían el Evangelio con otros dondequiera que iban. Mientras tanto, los que se habían dispersado iban por todas las partes anunciando el evangelio (Hechos 8:1). Academia Cristo también existe para capacitarte para que hagas justamente eso. ¿Te interesa implementar la Gran Comisión en tu comunidad? ¿Te gustaría invitar a otras personas a que estudien la palabra de Dios contigo regularmente? Si es así, avísanos. Te explicaremos cómo te ofrecemos toda la formación y el apoyo que necesitas para formar y brindarle capacitación a lo que llamamos un Grupo Sembrador.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¿Qué es un Grupo Sembrador? Es un grupo de personas que estudian la Palabra, oran y comparten con otros mientras alaban al Señor. Su objetivo es crecer juntos en las buenas noticias de Jesucristo y es el primer paso de la plantación de una iglesia. A través de las clases en Academia Cristo, y especialmente en Nivel Sembrador (que se toma después de Discipulado), recibirás capacitación con respecto a las habilidades y los conocimientos para formar un Grupo Sembrador.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¡Pero no te dé miedo compartir de inmediato lo que estás aprendiendo! Algunos estudiantes ya tienen grupos con los que están estudiando. Otros estudiantes los forman de inmediato. Si estás usando lo que estás aprendiendo en este momento, cuéntanos y podemos brindarte orientación específica sobre algunos pasos que puedes seguir. Si no estás seguro de formar un grupo, ¡no hay ningún problema! Sigue tomando clases y aprendiendo sobre la palabra de Dios, lo cual te bendecirá, crees o no un grupo formal.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r>
              <a:rPr lang="es-ES_tradnl" sz="1800" b="1" kern="100" dirty="0">
                <a:effectLst/>
                <a:latin typeface="Times New Roman" panose="02020603050405020304" pitchFamily="18" charset="0"/>
                <a:ea typeface="Times New Roman" panose="02020603050405020304" pitchFamily="18" charset="0"/>
                <a:cs typeface="Times New Roman" panose="02020603050405020304" pitchFamily="18" charset="0"/>
              </a:rPr>
              <a:t>Nota para los maestros: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Escucha atentamente la forma como hablan las personas. Es posible que no digan directamente: "quiero ser luterano" o "quiero formar una iglesia" (¡aunque algunos sí lo hacen!). Muchas veces dicen algo menos directo como: "me encanta lo que estoy aprendiendo aquí, es diferente a lo que he aprendido en otras iglesias" u "ojalá pudiera compartir esto con alguien". En esos casos, haz preguntas de seguimiento. Sé curioso y motivador.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b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Si alguien menciona específicamente el deseo de suscribir un acuerdo doctrinal o de formar un Grupo Sembrador (o ya tiene un grupo), haz lo siguiente: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AutoNum type="arabicPeriod"/>
              <a:tabLst>
                <a:tab pos="457200" algn="l"/>
              </a:tabLst>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Notifica inmediatamente al director estudiantil, al director académico o a cualquiera de nuestros misioneros o representantes de Academia Cristo.</a:t>
            </a:r>
            <a:endPar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AutoNum type="arabicPeriod"/>
              <a:tabLst>
                <a:tab pos="457200" algn="l"/>
              </a:tabLst>
            </a:pPr>
            <a:r>
              <a:rPr lang="es-ES_tradnl" sz="1800" dirty="0">
                <a:effectLst/>
                <a:latin typeface="Times New Roman" panose="02020603050405020304" pitchFamily="18" charset="0"/>
                <a:ea typeface="Times New Roman" panose="02020603050405020304" pitchFamily="18" charset="0"/>
              </a:rPr>
              <a:t>Incluye tus comentarios sobre el estudiante en el informe que envías al final de cada clase.</a:t>
            </a:r>
            <a:endParaRPr b="1"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8" name="Google Shape;148;g26ba99a7413_0_22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0"/>
        <p:cNvGrpSpPr/>
        <p:nvPr/>
      </p:nvGrpSpPr>
      <p:grpSpPr>
        <a:xfrm>
          <a:off x="0" y="0"/>
          <a:ext cx="0" cy="0"/>
          <a:chOff x="0" y="0"/>
          <a:chExt cx="0" cy="0"/>
        </a:xfrm>
      </p:grpSpPr>
      <p:sp>
        <p:nvSpPr>
          <p:cNvPr id="151" name="Google Shape;15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u="sng" dirty="0">
                <a:effectLst/>
                <a:latin typeface="Calibri" panose="020F0502020204030204" pitchFamily="34" charset="0"/>
                <a:ea typeface="Cambria" panose="02040503050406030204" pitchFamily="18" charset="0"/>
                <a:cs typeface="Times New Roman" panose="02020603050405020304" pitchFamily="18" charset="0"/>
              </a:rPr>
              <a:t>CONCLUSIÓN Y ORACIÓN</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En las historias de Moisés, la Pascua y el Éxodo, el Monte Sinaí, Josué y </a:t>
            </a:r>
            <a:r>
              <a:rPr lang="es-ES" sz="1800" dirty="0" err="1">
                <a:effectLst/>
                <a:latin typeface="Calibri" panose="020F0502020204030204" pitchFamily="34" charset="0"/>
                <a:ea typeface="Cambria" panose="02040503050406030204" pitchFamily="18" charset="0"/>
                <a:cs typeface="Times New Roman" panose="02020603050405020304" pitchFamily="18" charset="0"/>
              </a:rPr>
              <a:t>Rajab</a:t>
            </a:r>
            <a:r>
              <a:rPr lang="es-ES" sz="1800" dirty="0">
                <a:effectLst/>
                <a:latin typeface="Calibri" panose="020F0502020204030204" pitchFamily="34" charset="0"/>
                <a:ea typeface="Cambria" panose="02040503050406030204" pitchFamily="18" charset="0"/>
                <a:cs typeface="Times New Roman" panose="02020603050405020304" pitchFamily="18" charset="0"/>
              </a:rPr>
              <a:t>, Samuel, David y Salomón, hemos visto la mano salvadora de Dios, cuidado a su Nación Elegida y su promesa de enviar un Salvador. En Antiguo Testamento nos apunta a Jesucristo, nuestro Salvador. ¿Y que decimos en respuesta?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Salmo 27:1 </a:t>
            </a:r>
            <a:r>
              <a:rPr lang="es-ES" sz="1800" i="1"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El Señor es mi luz y mi salvación; ¿a quién podría yo temer? </a:t>
            </a:r>
            <a:r>
              <a:rPr lang="es-ES" sz="1800" i="1" u="sng"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El Señor es la fortaleza de mi vida;</a:t>
            </a:r>
            <a:r>
              <a:rPr lang="es-ES" sz="1800" i="1"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 ¿quién podría infundirme miedo?</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457200" marR="0" lvl="0" indent="-298450" algn="l" rtl="0">
              <a:spcBef>
                <a:spcPts val="0"/>
              </a:spcBef>
              <a:spcAft>
                <a:spcPts val="0"/>
              </a:spcAft>
              <a:buClr>
                <a:schemeClr val="dk1"/>
              </a:buClr>
              <a:buSzPts val="1100"/>
              <a:buFont typeface="Calibri" panose="020F0502020204030204"/>
              <a:buAutoNum type="arabicPeriod"/>
            </a:pPr>
            <a:endParaRPr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2" name="Google Shape;15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4"/>
        <p:cNvGrpSpPr/>
        <p:nvPr/>
      </p:nvGrpSpPr>
      <p:grpSpPr>
        <a:xfrm>
          <a:off x="0" y="0"/>
          <a:ext cx="0" cy="0"/>
          <a:chOff x="0" y="0"/>
          <a:chExt cx="0" cy="0"/>
        </a:xfrm>
      </p:grpSpPr>
      <p:sp>
        <p:nvSpPr>
          <p:cNvPr id="535" name="Google Shape;535;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kern="100" dirty="0">
                <a:effectLst/>
                <a:latin typeface="Aptos" panose="020B0004020202020204" pitchFamily="34" charset="0"/>
                <a:ea typeface="Aptos" panose="020B0004020202020204" pitchFamily="34" charset="0"/>
                <a:cs typeface="Times New Roman" panose="02020603050405020304" pitchFamily="18" charset="0"/>
              </a:rPr>
              <a:t>El Proyecto Final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FontTx/>
              <a:buNone/>
            </a:pPr>
            <a:r>
              <a:rPr lang="es-E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El curso, </a:t>
            </a:r>
            <a:r>
              <a:rPr lang="es-ES" sz="1800" i="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La Nación Elegida,</a:t>
            </a:r>
            <a:r>
              <a:rPr lang="es-E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nos enseña más sobre “La Nación Elegida” desde Moisés y el Éxodo hasta el Rey Salomón y la construcción del templo. El curso también fue diseñado con el fin de prepararnos para compartir la Palabra de Dios por medio de historias bíblicas. Utilizamos el método de las Cuatro “C”: Captar, Contar, Considerar y Consolidar para leer, entender y compartir con otros. El fin es capacitarnos para evangelizar utilizando la Palabra de Dios que tiene el poder de salvar.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FontTx/>
              <a:buNone/>
            </a:pPr>
            <a:r>
              <a:rPr lang="es-E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FontTx/>
              <a:buNone/>
            </a:pPr>
            <a:r>
              <a:rPr lang="es-E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El Proyecto Final del curso es </a:t>
            </a:r>
            <a:r>
              <a:rPr lang="es-ES" sz="1800" u="sng"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crear dos ejemplos de “Captar”</a:t>
            </a:r>
            <a:r>
              <a:rPr lang="es-E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para compartir una historia de Salomón, utilizando la siguiente guía.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FontTx/>
              <a:buNone/>
            </a:pPr>
            <a:r>
              <a:rPr lang="es-E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FontTx/>
              <a:buNone/>
            </a:pPr>
            <a:r>
              <a:rPr lang="es-E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¡Que Dios en su infinita gracia les conceda sabiduría y entendimiento mientras realizan su Proyecto Final! Bendiciones en Cristo.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FontTx/>
              <a:buNone/>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600"/>
              </a:spcBef>
              <a:spcAft>
                <a:spcPts val="0"/>
              </a:spcAft>
              <a:buNone/>
            </a:pPr>
            <a:endParaRPr dirty="0"/>
          </a:p>
        </p:txBody>
      </p:sp>
      <p:sp>
        <p:nvSpPr>
          <p:cNvPr id="536" name="Google Shape;5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46"/>
        <p:cNvGrpSpPr/>
        <p:nvPr/>
      </p:nvGrpSpPr>
      <p:grpSpPr>
        <a:xfrm>
          <a:off x="0" y="0"/>
          <a:ext cx="0" cy="0"/>
          <a:chOff x="0" y="0"/>
          <a:chExt cx="0" cy="0"/>
        </a:xfrm>
      </p:grpSpPr>
      <p:sp>
        <p:nvSpPr>
          <p:cNvPr id="547" name="Google Shape;547;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2. Compartir la oración de clausura o la bendición</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3. Despedida</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lvl="0" indent="0" algn="l" rtl="0">
              <a:spcBef>
                <a:spcPts val="0"/>
              </a:spcBef>
              <a:spcAft>
                <a:spcPts val="0"/>
              </a:spcAft>
              <a:buNone/>
            </a:pPr>
            <a:endParaRPr dirty="0"/>
          </a:p>
        </p:txBody>
      </p:sp>
      <p:sp>
        <p:nvSpPr>
          <p:cNvPr id="548" name="Google Shape;54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u="sng" dirty="0">
                <a:effectLst/>
                <a:latin typeface="Calibri" panose="020F0502020204030204" pitchFamily="34" charset="0"/>
                <a:ea typeface="Cambria" panose="02040503050406030204" pitchFamily="18" charset="0"/>
                <a:cs typeface="Times New Roman" panose="02020603050405020304" pitchFamily="18" charset="0"/>
              </a:rPr>
              <a:t>OBJETIVOS DE LA LECCIÓN </a:t>
            </a:r>
            <a:r>
              <a:rPr lang="es-ES" sz="1800" i="1" dirty="0">
                <a:effectLst/>
                <a:latin typeface="Calibri" panose="020F0502020204030204" pitchFamily="34" charset="0"/>
                <a:ea typeface="Cambria" panose="02040503050406030204" pitchFamily="18" charset="0"/>
                <a:cs typeface="Times New Roman" panose="02020603050405020304" pitchFamily="18" charset="0"/>
              </a:rPr>
              <a:t>(1 minuto)</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Toma un minuto para presentarles los objetivos de la lección.</a:t>
            </a:r>
            <a:endPar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87350" marR="0" indent="0">
              <a:spcBef>
                <a:spcPts val="0"/>
              </a:spcBef>
              <a:spcAft>
                <a:spcPts val="1000"/>
              </a:spcAft>
              <a:buFontTx/>
              <a:buNone/>
            </a:pPr>
            <a:r>
              <a:rPr lang="es-ES" sz="1800" b="1" dirty="0">
                <a:solidFill>
                  <a:srgbClr val="000000"/>
                </a:solidFill>
                <a:effectLst/>
                <a:highlight>
                  <a:srgbClr val="F2F2F2"/>
                </a:highlight>
                <a:latin typeface="Calibri" panose="020F0502020204030204" pitchFamily="34" charset="0"/>
                <a:ea typeface="Calibri" panose="020F0502020204030204" pitchFamily="34" charset="0"/>
              </a:rPr>
              <a:t>1.    Compartir un “Captar” para la historia del templo de Salomón.</a:t>
            </a:r>
            <a:endParaRPr lang="en-US" sz="1800" dirty="0">
              <a:effectLst/>
              <a:highlight>
                <a:srgbClr val="F2F2F2"/>
              </a:highlight>
              <a:latin typeface="Calibri" panose="020F0502020204030204" pitchFamily="34" charset="0"/>
              <a:ea typeface="Calibri" panose="020F0502020204030204" pitchFamily="34" charset="0"/>
            </a:endParaRPr>
          </a:p>
          <a:p>
            <a:pPr marL="387350" marR="0" indent="0">
              <a:spcBef>
                <a:spcPts val="0"/>
              </a:spcBef>
              <a:spcAft>
                <a:spcPts val="1000"/>
              </a:spcAft>
              <a:buFontTx/>
              <a:buNone/>
            </a:pPr>
            <a:r>
              <a:rPr lang="es-ES" sz="1800" b="1" dirty="0">
                <a:solidFill>
                  <a:srgbClr val="000000"/>
                </a:solidFill>
                <a:effectLst/>
                <a:highlight>
                  <a:srgbClr val="F2F2F2"/>
                </a:highlight>
                <a:latin typeface="Calibri" panose="020F0502020204030204" pitchFamily="34" charset="0"/>
                <a:ea typeface="Calibri" panose="020F0502020204030204" pitchFamily="34" charset="0"/>
              </a:rPr>
              <a:t>2.    Usar el método de las 4 “C” para leer y entender 1 Reyes 8-9:1-9.</a:t>
            </a:r>
            <a:endParaRPr lang="en-US" sz="1800" dirty="0">
              <a:effectLst/>
              <a:highlight>
                <a:srgbClr val="F2F2F2"/>
              </a:highlight>
              <a:latin typeface="Calibri" panose="020F0502020204030204" pitchFamily="34" charset="0"/>
              <a:ea typeface="Calibri" panose="020F0502020204030204" pitchFamily="34" charset="0"/>
            </a:endParaRPr>
          </a:p>
          <a:p>
            <a:pPr marL="387350" marR="0" indent="0">
              <a:spcBef>
                <a:spcPts val="0"/>
              </a:spcBef>
              <a:spcAft>
                <a:spcPts val="1000"/>
              </a:spcAft>
              <a:buFontTx/>
              <a:buNone/>
            </a:pPr>
            <a:r>
              <a:rPr lang="es-ES" sz="1800" b="1" dirty="0">
                <a:solidFill>
                  <a:srgbClr val="000000"/>
                </a:solidFill>
                <a:effectLst/>
                <a:highlight>
                  <a:srgbClr val="F2F2F2"/>
                </a:highlight>
                <a:latin typeface="Calibri" panose="020F0502020204030204" pitchFamily="34" charset="0"/>
                <a:ea typeface="Calibri" panose="020F0502020204030204" pitchFamily="34" charset="0"/>
              </a:rPr>
              <a:t>3.    Describir el templo del Nuevo Testamento. </a:t>
            </a:r>
            <a:endParaRPr lang="en-US" sz="1800" dirty="0">
              <a:effectLst/>
              <a:highlight>
                <a:srgbClr val="F2F2F2"/>
              </a:highlight>
              <a:latin typeface="Calibri" panose="020F0502020204030204" pitchFamily="34" charset="0"/>
              <a:ea typeface="Calibri" panose="020F0502020204030204" pitchFamily="34" charset="0"/>
            </a:endParaRPr>
          </a:p>
          <a:p>
            <a:pPr marL="0" lvl="0" indent="0" algn="l" rtl="0">
              <a:spcBef>
                <a:spcPts val="600"/>
              </a:spcBef>
              <a:spcAft>
                <a:spcPts val="0"/>
              </a:spcAft>
              <a:buNone/>
            </a:pPr>
            <a:endParaRPr lang="en-US" dirty="0"/>
          </a:p>
        </p:txBody>
      </p:sp>
      <p:sp>
        <p:nvSpPr>
          <p:cNvPr id="130" name="Google Shape;13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u="sng" dirty="0">
                <a:effectLst/>
                <a:latin typeface="Calibri" panose="020F0502020204030204" pitchFamily="34" charset="0"/>
                <a:ea typeface="Cambria" panose="02040503050406030204" pitchFamily="18" charset="0"/>
                <a:cs typeface="Times New Roman" panose="02020603050405020304" pitchFamily="18" charset="0"/>
              </a:rPr>
              <a:t>OBJETIVO 1:</a:t>
            </a:r>
            <a:r>
              <a:rPr lang="es-ES" sz="1800" b="1" dirty="0">
                <a:effectLst/>
                <a:latin typeface="Calibri" panose="020F0502020204030204" pitchFamily="34" charset="0"/>
                <a:ea typeface="Cambria" panose="02040503050406030204" pitchFamily="18" charset="0"/>
                <a:cs typeface="Times New Roman" panose="02020603050405020304" pitchFamily="18" charset="0"/>
              </a:rPr>
              <a:t> Compartir un “Captar” para la historia del templo de Salomón. </a:t>
            </a:r>
            <a:r>
              <a:rPr lang="es-ES" sz="1800" i="1" dirty="0">
                <a:effectLst/>
                <a:latin typeface="Calibri" panose="020F0502020204030204" pitchFamily="34" charset="0"/>
                <a:ea typeface="Cambria" panose="02040503050406030204" pitchFamily="18" charset="0"/>
                <a:cs typeface="Times New Roman" panose="02020603050405020304" pitchFamily="18" charset="0"/>
              </a:rPr>
              <a:t>(10 minutos)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Record</a:t>
            </a:r>
            <a:r>
              <a:rPr lang="es-CO" altLang="es-ES" sz="1800" dirty="0">
                <a:effectLst/>
                <a:latin typeface="Calibri" panose="020F0502020204030204" pitchFamily="34" charset="0"/>
                <a:ea typeface="Cambria" panose="02040503050406030204" pitchFamily="18" charset="0"/>
                <a:cs typeface="Times New Roman" panose="02020603050405020304" pitchFamily="18" charset="0"/>
              </a:rPr>
              <a:t>e</a:t>
            </a:r>
            <a:r>
              <a:rPr lang="es-ES" sz="1800" dirty="0">
                <a:effectLst/>
                <a:latin typeface="Calibri" panose="020F0502020204030204" pitchFamily="34" charset="0"/>
                <a:ea typeface="Cambria" panose="02040503050406030204" pitchFamily="18" charset="0"/>
                <a:cs typeface="Times New Roman" panose="02020603050405020304" pitchFamily="18" charset="0"/>
              </a:rPr>
              <a:t>mos que un</a:t>
            </a:r>
            <a:r>
              <a:rPr lang="es-ES" sz="1800" b="1" dirty="0">
                <a:effectLst/>
                <a:latin typeface="Calibri" panose="020F0502020204030204" pitchFamily="34" charset="0"/>
                <a:ea typeface="Cambria" panose="02040503050406030204" pitchFamily="18" charset="0"/>
                <a:cs typeface="Times New Roman" panose="02020603050405020304" pitchFamily="18" charset="0"/>
              </a:rPr>
              <a:t> </a:t>
            </a:r>
            <a:r>
              <a:rPr lang="es-ES" sz="1800" dirty="0">
                <a:effectLst/>
                <a:latin typeface="Calibri" panose="020F0502020204030204" pitchFamily="34" charset="0"/>
                <a:ea typeface="Cambria" panose="02040503050406030204" pitchFamily="18" charset="0"/>
                <a:cs typeface="Times New Roman" panose="02020603050405020304" pitchFamily="18" charset="0"/>
              </a:rPr>
              <a:t>“Captar” es un gancho, un anzuelo para llamar la atención. Usamos un “Captar” para luego poder compartir una historia de la Biblia.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Durante </a:t>
            </a:r>
            <a:r>
              <a:rPr lang="es-CO" altLang="es-ES" sz="1800" dirty="0">
                <a:effectLst/>
                <a:latin typeface="Calibri" panose="020F0502020204030204" pitchFamily="34" charset="0"/>
                <a:ea typeface="Cambria" panose="02040503050406030204" pitchFamily="18" charset="0"/>
                <a:cs typeface="Times New Roman" panose="02020603050405020304" pitchFamily="18" charset="0"/>
              </a:rPr>
              <a:t>las leciones </a:t>
            </a:r>
            <a:r>
              <a:rPr lang="es-ES" sz="1800" dirty="0">
                <a:effectLst/>
                <a:latin typeface="Calibri" panose="020F0502020204030204" pitchFamily="34" charset="0"/>
                <a:ea typeface="Cambria" panose="02040503050406030204" pitchFamily="18" charset="0"/>
                <a:cs typeface="Times New Roman" panose="02020603050405020304" pitchFamily="18" charset="0"/>
              </a:rPr>
              <a:t>1-7, hemos visto diversas formas de “Captar” como preguntas, dichos o costumbres, las últimas noticias, canciones, imágenes, momentos de consejería y actividades. Son tipos de “Captar” que funcionan en grupos grandes o pequeños, o en momentos formales o informales.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En la tarea para hoy día, les p</a:t>
            </a:r>
            <a:r>
              <a:rPr lang="es-CO" altLang="es-E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e</a:t>
            </a:r>
            <a:r>
              <a:rPr lang="es-E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di crear un “captar” para la historia del templo de Salomón. Les invito a compartir ahora sus ideas.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D</a:t>
            </a:r>
            <a:r>
              <a:rPr lang="es-CO" alt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ales a los</a:t>
            </a: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 estudiantes la oportunidad de compartir en el chat o en voz alta. Invita a ellos a compartir no solo el captar, pero también el público para el captar.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85750" marR="0" lvl="0" indent="-285750">
              <a:spcBef>
                <a:spcPts val="0"/>
              </a:spcBef>
              <a:spcAft>
                <a:spcPts val="0"/>
              </a:spcAft>
            </a:pPr>
            <a:r>
              <a:rPr lang="es-ES" sz="18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¿Puede imaginar a un presidente dirigiendo a su nación en oración a Dios? ¿Por qué debe orar un presidente?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85750" marR="0" lvl="0" indent="-285750">
              <a:spcBef>
                <a:spcPts val="0"/>
              </a:spcBef>
              <a:spcAft>
                <a:spcPts val="0"/>
              </a:spcAft>
            </a:pPr>
            <a:r>
              <a:rPr lang="es-ES" sz="18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¿Qué hace que una iglesia sea una iglesia?</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85750" marR="0" lvl="0" indent="-285750">
              <a:spcBef>
                <a:spcPts val="0"/>
              </a:spcBef>
              <a:spcAft>
                <a:spcPts val="0"/>
              </a:spcAft>
            </a:pPr>
            <a:r>
              <a:rPr lang="es-ES" sz="18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Haz una lista de todos los tipos de edificios de iglesias que existen en tu país.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85750" marR="0" lvl="0" indent="-285750">
              <a:spcBef>
                <a:spcPts val="0"/>
              </a:spcBef>
              <a:spcAft>
                <a:spcPts val="0"/>
              </a:spcAft>
            </a:pPr>
            <a:r>
              <a:rPr lang="es-ES" sz="18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Ultimas noticias de la construcción de un templo (España – Iglesia de la Sagrada Familia)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85750" marR="0" lvl="0" indent="-285750">
              <a:spcBef>
                <a:spcPts val="0"/>
              </a:spcBef>
              <a:spcAft>
                <a:spcPts val="0"/>
              </a:spcAft>
            </a:pPr>
            <a:r>
              <a:rPr lang="es-ES" sz="18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Canción Bienvenidos: </a:t>
            </a:r>
            <a:r>
              <a:rPr lang="es-ES" sz="1800" u="sng"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hlinkClick r:id="rId3"/>
              </a:rPr>
              <a:t>https://www.youtube.com/watch?v=qCpdik7jW5U</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85750" marR="0" lvl="0" indent="-285750">
              <a:spcBef>
                <a:spcPts val="0"/>
              </a:spcBef>
              <a:spcAft>
                <a:spcPts val="0"/>
              </a:spcAft>
            </a:pPr>
            <a:r>
              <a:rPr lang="es-ES" sz="18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Canción Vamos a la casa del Señor: </a:t>
            </a:r>
            <a:r>
              <a:rPr lang="es-ES" sz="1800" u="sng"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hlinkClick r:id="rId4"/>
              </a:rPr>
              <a:t>https://www.youtube.com/watch?v=mdhoYNzBEGk</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85750" marR="0" lvl="0" indent="-285750">
              <a:spcBef>
                <a:spcPts val="0"/>
              </a:spcBef>
              <a:spcAft>
                <a:spcPts val="0"/>
              </a:spcAft>
            </a:pPr>
            <a:r>
              <a:rPr lang="es-ES" sz="18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Imágenes de diversas iglesias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85750" marR="0" lvl="0" indent="-285750">
              <a:spcBef>
                <a:spcPts val="0"/>
              </a:spcBef>
              <a:spcAft>
                <a:spcPts val="0"/>
              </a:spcAft>
            </a:pPr>
            <a:r>
              <a:rPr lang="es-ES" sz="18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Momento de consejería – ¿Dios desea que nos congrega con otros creyentes?</a:t>
            </a:r>
            <a:endPar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marL="285750" marR="0" lvl="0" indent="-285750">
              <a:spcBef>
                <a:spcPts val="0"/>
              </a:spcBef>
              <a:spcAft>
                <a:spcPts val="0"/>
              </a:spcAft>
            </a:pPr>
            <a:r>
              <a:rPr lang="es-ES" sz="1800" dirty="0">
                <a:solidFill>
                  <a:srgbClr val="00B050"/>
                </a:solidFill>
                <a:effectLst/>
                <a:latin typeface="Calibri" panose="020F0502020204030204" pitchFamily="34" charset="0"/>
                <a:ea typeface="Calibri" panose="020F0502020204030204" pitchFamily="34" charset="0"/>
              </a:rPr>
              <a:t>Actividad – dibujar el Lugar Santísimo juntos usando los detalles de 1 Reyes 8</a:t>
            </a:r>
            <a:r>
              <a:rPr lang="en-US" dirty="0">
                <a:effectLst/>
              </a:rPr>
              <a:t> </a:t>
            </a:r>
            <a:endParaRPr lang="en-US"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100" b="1" u="sng" dirty="0">
                <a:effectLst/>
                <a:latin typeface="Calibri" panose="020F0502020204030204" pitchFamily="34" charset="0"/>
                <a:ea typeface="Cambria" panose="02040503050406030204" pitchFamily="18" charset="0"/>
                <a:cs typeface="Times New Roman" panose="02020603050405020304" pitchFamily="18" charset="0"/>
              </a:rPr>
              <a:t>OBJETIVOS DE LA LECCIÓN </a:t>
            </a:r>
            <a:r>
              <a:rPr lang="es-ES" sz="1100" i="1" dirty="0">
                <a:effectLst/>
                <a:latin typeface="Calibri" panose="020F0502020204030204" pitchFamily="34" charset="0"/>
                <a:ea typeface="Cambria" panose="02040503050406030204" pitchFamily="18" charset="0"/>
                <a:cs typeface="Times New Roman" panose="02020603050405020304" pitchFamily="18" charset="0"/>
              </a:rPr>
              <a:t>(1 minuto)</a:t>
            </a:r>
            <a:endParaRPr lang="en-US" sz="11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1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Toma un minuto para presentarles los objetivos de la lección.</a:t>
            </a:r>
            <a:endParaRPr lang="es-ES" sz="11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100" dirty="0">
              <a:effectLst/>
              <a:latin typeface="Cambria" panose="02040503050406030204" pitchFamily="18" charset="0"/>
              <a:ea typeface="Cambria" panose="02040503050406030204" pitchFamily="18" charset="0"/>
              <a:cs typeface="Times New Roman" panose="02020603050405020304" pitchFamily="18" charset="0"/>
            </a:endParaRPr>
          </a:p>
          <a:p>
            <a:pPr marL="387350" marR="0" indent="0">
              <a:spcBef>
                <a:spcPts val="0"/>
              </a:spcBef>
              <a:spcAft>
                <a:spcPts val="1000"/>
              </a:spcAft>
              <a:buFontTx/>
              <a:buNone/>
            </a:pPr>
            <a:r>
              <a:rPr lang="es-ES" sz="1100" b="1" dirty="0">
                <a:solidFill>
                  <a:srgbClr val="000000"/>
                </a:solidFill>
                <a:effectLst/>
                <a:highlight>
                  <a:srgbClr val="F2F2F2"/>
                </a:highlight>
                <a:latin typeface="Calibri" panose="020F0502020204030204" pitchFamily="34" charset="0"/>
                <a:ea typeface="Calibri" panose="020F0502020204030204" pitchFamily="34" charset="0"/>
              </a:rPr>
              <a:t>1.    Compartir un “Captar” para la historia del templo de Salomón.</a:t>
            </a:r>
            <a:endParaRPr lang="en-US" sz="1100" dirty="0">
              <a:effectLst/>
              <a:highlight>
                <a:srgbClr val="F2F2F2"/>
              </a:highlight>
              <a:latin typeface="Calibri" panose="020F0502020204030204" pitchFamily="34" charset="0"/>
              <a:ea typeface="Calibri" panose="020F0502020204030204" pitchFamily="34" charset="0"/>
            </a:endParaRPr>
          </a:p>
          <a:p>
            <a:pPr marL="387350" marR="0" indent="0">
              <a:spcBef>
                <a:spcPts val="0"/>
              </a:spcBef>
              <a:spcAft>
                <a:spcPts val="1000"/>
              </a:spcAft>
              <a:buFontTx/>
              <a:buNone/>
            </a:pPr>
            <a:r>
              <a:rPr lang="es-ES" sz="1100" b="1" dirty="0">
                <a:solidFill>
                  <a:srgbClr val="000000"/>
                </a:solidFill>
                <a:effectLst/>
                <a:highlight>
                  <a:srgbClr val="F2F2F2"/>
                </a:highlight>
                <a:latin typeface="Calibri" panose="020F0502020204030204" pitchFamily="34" charset="0"/>
                <a:ea typeface="Calibri" panose="020F0502020204030204" pitchFamily="34" charset="0"/>
              </a:rPr>
              <a:t>2.    Usar el método de las 4 “C” para leer y entender 1 Reyes 8-9:1-9.</a:t>
            </a:r>
            <a:endParaRPr lang="en-US" sz="1100" dirty="0">
              <a:effectLst/>
              <a:highlight>
                <a:srgbClr val="F2F2F2"/>
              </a:highlight>
              <a:latin typeface="Calibri" panose="020F0502020204030204" pitchFamily="34" charset="0"/>
              <a:ea typeface="Calibri" panose="020F0502020204030204" pitchFamily="34" charset="0"/>
            </a:endParaRPr>
          </a:p>
          <a:p>
            <a:pPr marL="387350" marR="0" indent="0">
              <a:spcBef>
                <a:spcPts val="0"/>
              </a:spcBef>
              <a:spcAft>
                <a:spcPts val="1000"/>
              </a:spcAft>
              <a:buFontTx/>
              <a:buNone/>
            </a:pPr>
            <a:r>
              <a:rPr lang="es-ES" sz="1100" b="1" dirty="0">
                <a:solidFill>
                  <a:srgbClr val="000000"/>
                </a:solidFill>
                <a:effectLst/>
                <a:highlight>
                  <a:srgbClr val="F2F2F2"/>
                </a:highlight>
                <a:latin typeface="Calibri" panose="020F0502020204030204" pitchFamily="34" charset="0"/>
                <a:ea typeface="Calibri" panose="020F0502020204030204" pitchFamily="34" charset="0"/>
              </a:rPr>
              <a:t>3.    Describir el templo del Nuevo Testamento. </a:t>
            </a:r>
            <a:endParaRPr lang="en-US" sz="1100" dirty="0">
              <a:effectLst/>
              <a:highlight>
                <a:srgbClr val="F2F2F2"/>
              </a:highlight>
              <a:latin typeface="Calibri" panose="020F0502020204030204" pitchFamily="34" charset="0"/>
              <a:ea typeface="Calibri" panose="020F0502020204030204" pitchFamily="34" charset="0"/>
            </a:endParaRPr>
          </a:p>
          <a:p>
            <a:pPr marL="0" lvl="0" indent="0" algn="l" rtl="0">
              <a:spcBef>
                <a:spcPts val="600"/>
              </a:spcBef>
              <a:spcAft>
                <a:spcPts val="0"/>
              </a:spcAft>
              <a:buNone/>
            </a:pPr>
            <a:endParaRPr dirty="0"/>
          </a:p>
        </p:txBody>
      </p:sp>
      <p:sp>
        <p:nvSpPr>
          <p:cNvPr id="130" name="Google Shape;13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2"/>
        <p:cNvGrpSpPr/>
        <p:nvPr/>
      </p:nvGrpSpPr>
      <p:grpSpPr>
        <a:xfrm>
          <a:off x="0" y="0"/>
          <a:ext cx="0" cy="0"/>
          <a:chOff x="0" y="0"/>
          <a:chExt cx="0" cy="0"/>
        </a:xfrm>
      </p:grpSpPr>
      <p:sp>
        <p:nvSpPr>
          <p:cNvPr id="203" name="Google Shape;203;g2ac1ba269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60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 </a:t>
            </a:r>
            <a:r>
              <a:rPr lang="es-ES" sz="1800" b="1" u="sng" dirty="0">
                <a:effectLst/>
                <a:latin typeface="Calibri" panose="020F0502020204030204" pitchFamily="34" charset="0"/>
                <a:ea typeface="Calibri" panose="020F0502020204030204" pitchFamily="34" charset="0"/>
              </a:rPr>
              <a:t>OBJETIVO 2</a:t>
            </a:r>
            <a:r>
              <a:rPr lang="es-ES" sz="1800" b="1" dirty="0">
                <a:effectLst/>
                <a:latin typeface="Calibri" panose="020F0502020204030204" pitchFamily="34" charset="0"/>
                <a:ea typeface="Calibri" panose="020F0502020204030204" pitchFamily="34" charset="0"/>
              </a:rPr>
              <a:t>: Usar el método de las 4 “C” para leer y entender 1 Reyes 8-9:1-9</a:t>
            </a:r>
            <a:r>
              <a:rPr lang="es-ES" sz="1800" b="1" dirty="0">
                <a:effectLst/>
                <a:latin typeface="Calibri" panose="020F0502020204030204" pitchFamily="34" charset="0"/>
                <a:ea typeface="Cambria" panose="02040503050406030204" pitchFamily="18" charset="0"/>
                <a:cs typeface="Times New Roman" panose="02020603050405020304" pitchFamily="18" charset="0"/>
              </a:rPr>
              <a:t> </a:t>
            </a:r>
            <a:r>
              <a:rPr lang="es-ES" sz="1800" i="1" dirty="0">
                <a:effectLst/>
                <a:latin typeface="Calibri" panose="020F0502020204030204" pitchFamily="34" charset="0"/>
                <a:ea typeface="Cambria" panose="02040503050406030204" pitchFamily="18" charset="0"/>
                <a:cs typeface="Times New Roman" panose="02020603050405020304" pitchFamily="18" charset="0"/>
              </a:rPr>
              <a:t>(5 minutos) </a:t>
            </a:r>
            <a:endParaRPr lang="es-ES" sz="1800" i="1"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Explique que, en Academia Cristo, usamos el método de las 4 “C” para leer, entender, aplicar, y compartir la Palabra de una forma </a:t>
            </a:r>
            <a:r>
              <a:rPr lang="es-ES" sz="1800" i="1" dirty="0" err="1">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Cristocéntrica</a:t>
            </a: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 El primer paso del método de las 4 “C” es Captar.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28600" lvl="0" indent="0" algn="l" rtl="0">
              <a:spcBef>
                <a:spcPts val="0"/>
              </a:spcBef>
              <a:spcAft>
                <a:spcPts val="0"/>
              </a:spcAft>
              <a:buClr>
                <a:schemeClr val="dk1"/>
              </a:buClr>
              <a:buSzPts val="1100"/>
              <a:buFont typeface="Arial" panose="020B0604020202020204"/>
              <a:buNone/>
            </a:pPr>
            <a:endParaRPr dirty="0"/>
          </a:p>
        </p:txBody>
      </p:sp>
      <p:sp>
        <p:nvSpPr>
          <p:cNvPr id="204" name="Google Shape;204;g2ac1ba269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600"/>
              </a:spcAft>
              <a:buFontTx/>
              <a:buNone/>
            </a:pPr>
            <a:r>
              <a:rPr lang="es-ES" sz="1800" b="1" u="sng" dirty="0">
                <a:effectLst/>
                <a:latin typeface="Calibri" panose="020F0502020204030204" pitchFamily="34" charset="0"/>
                <a:ea typeface="Calibri" panose="020F0502020204030204" pitchFamily="34" charset="0"/>
              </a:rPr>
              <a:t>OBJETIVO 2</a:t>
            </a:r>
            <a:r>
              <a:rPr lang="es-ES" sz="1800" b="1" dirty="0">
                <a:effectLst/>
                <a:latin typeface="Calibri" panose="020F0502020204030204" pitchFamily="34" charset="0"/>
                <a:ea typeface="Calibri" panose="020F0502020204030204" pitchFamily="34" charset="0"/>
              </a:rPr>
              <a:t>: Usar el método de las 4 “C” para leer y entender 1 Reyes 8-9:1-9</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FontTx/>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Captar </a:t>
            </a:r>
            <a:r>
              <a:rPr lang="es-ES" sz="1800" i="1" dirty="0">
                <a:effectLst/>
                <a:latin typeface="Calibri" panose="020F0502020204030204" pitchFamily="34" charset="0"/>
                <a:ea typeface="Cambria" panose="02040503050406030204" pitchFamily="18" charset="0"/>
                <a:cs typeface="Times New Roman" panose="02020603050405020304" pitchFamily="18" charset="0"/>
              </a:rPr>
              <a:t>(5 minutos)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Explique que, en Academia Cristo, usamos el método de las 4 “C” para leer, entender, aplicar, y compartir la Palabra de una forma </a:t>
            </a:r>
            <a:r>
              <a:rPr lang="es-ES" sz="1800" i="1" dirty="0" err="1">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Cristocéntrica</a:t>
            </a: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 El primer paso del método de las 4 “C” es Captar.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85750" marR="0" indent="-285750">
              <a:spcBef>
                <a:spcPts val="0"/>
              </a:spcBef>
              <a:spcAft>
                <a:spcPts val="0"/>
              </a:spcAft>
            </a:pPr>
            <a:r>
              <a:rPr lang="es-E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Les invito a observar las imágenes en la pantalla. ¿Cuál es la iglesia?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85750" marR="0" indent="-285750">
              <a:spcBef>
                <a:spcPts val="0"/>
              </a:spcBef>
              <a:spcAft>
                <a:spcPts val="0"/>
              </a:spcAft>
            </a:pP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De </a:t>
            </a:r>
            <a:r>
              <a:rPr lang="es-CO" alt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a los </a:t>
            </a: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estudiantes la oportunidad de compartir en el chat o en voz alta. Avísales que vamos a regresar a esta pregunta al final de la clase.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2"/>
        <p:cNvGrpSpPr/>
        <p:nvPr/>
      </p:nvGrpSpPr>
      <p:grpSpPr>
        <a:xfrm>
          <a:off x="0" y="0"/>
          <a:ext cx="0" cy="0"/>
          <a:chOff x="0" y="0"/>
          <a:chExt cx="0" cy="0"/>
        </a:xfrm>
      </p:grpSpPr>
      <p:sp>
        <p:nvSpPr>
          <p:cNvPr id="203" name="Google Shape;203;g2ac1ba269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Contar</a:t>
            </a:r>
            <a:r>
              <a:rPr lang="es-ES" sz="1800" dirty="0">
                <a:effectLst/>
                <a:latin typeface="Calibri" panose="020F0502020204030204" pitchFamily="34" charset="0"/>
                <a:ea typeface="Cambria" panose="02040503050406030204" pitchFamily="18" charset="0"/>
                <a:cs typeface="Times New Roman" panose="02020603050405020304" pitchFamily="18" charset="0"/>
              </a:rPr>
              <a:t> </a:t>
            </a:r>
            <a:r>
              <a:rPr lang="es-ES" sz="1800" i="1" dirty="0">
                <a:effectLst/>
                <a:latin typeface="Calibri" panose="020F0502020204030204" pitchFamily="34" charset="0"/>
                <a:ea typeface="Cambria" panose="02040503050406030204" pitchFamily="18" charset="0"/>
                <a:cs typeface="Times New Roman" panose="02020603050405020304" pitchFamily="18" charset="0"/>
              </a:rPr>
              <a:t>(5 minutos)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Explique que el segundo paso del método de las 4 “C” es Contar. Es el momento para leer la historia bíblica directamente de la Biblia o contarla en sus propias palabras. La Palabra de Dios es viva, eficaz y la autoridad en nuestras vidas.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28600" lvl="0" indent="0" algn="l" rtl="0">
              <a:spcBef>
                <a:spcPts val="0"/>
              </a:spcBef>
              <a:spcAft>
                <a:spcPts val="0"/>
              </a:spcAft>
              <a:buClr>
                <a:schemeClr val="dk1"/>
              </a:buClr>
              <a:buSzPts val="1100"/>
              <a:buFont typeface="Arial" panose="020B0604020202020204"/>
              <a:buNone/>
            </a:pPr>
            <a:endParaRPr dirty="0"/>
          </a:p>
        </p:txBody>
      </p:sp>
      <p:sp>
        <p:nvSpPr>
          <p:cNvPr id="204" name="Google Shape;204;g2ac1ba269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11"/>
        <p:cNvGrpSpPr/>
        <p:nvPr/>
      </p:nvGrpSpPr>
      <p:grpSpPr>
        <a:xfrm>
          <a:off x="0" y="0"/>
          <a:ext cx="0" cy="0"/>
          <a:chOff x="0" y="0"/>
          <a:chExt cx="0" cy="0"/>
        </a:xfrm>
      </p:grpSpPr>
      <p:sp>
        <p:nvSpPr>
          <p:cNvPr id="12" name="Google Shape;1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_TITLE_AND_VERTICAL_TEXT">
    <p:spTree>
      <p:nvGrpSpPr>
        <p:cNvPr id="1" name="Shape 74"/>
        <p:cNvGrpSpPr/>
        <p:nvPr/>
      </p:nvGrpSpPr>
      <p:grpSpPr>
        <a:xfrm>
          <a:off x="0" y="0"/>
          <a:ext cx="0" cy="0"/>
          <a:chOff x="0" y="0"/>
          <a:chExt cx="0" cy="0"/>
        </a:xfrm>
      </p:grpSpPr>
      <p:sp>
        <p:nvSpPr>
          <p:cNvPr id="75" name="Google Shape;75;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7" name="Google Shape;7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15"/>
        <p:cNvGrpSpPr/>
        <p:nvPr/>
      </p:nvGrpSpPr>
      <p:grpSpPr>
        <a:xfrm>
          <a:off x="0" y="0"/>
          <a:ext cx="0" cy="0"/>
          <a:chOff x="0" y="0"/>
          <a:chExt cx="0" cy="0"/>
        </a:xfrm>
      </p:grpSpPr>
      <p:sp>
        <p:nvSpPr>
          <p:cNvPr id="16" name="Google Shape;16;p3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27"/>
        <p:cNvGrpSpPr/>
        <p:nvPr/>
      </p:nvGrpSpPr>
      <p:grpSpPr>
        <a:xfrm>
          <a:off x="0" y="0"/>
          <a:ext cx="0" cy="0"/>
          <a:chOff x="0" y="0"/>
          <a:chExt cx="0" cy="0"/>
        </a:xfrm>
      </p:grpSpPr>
      <p:sp>
        <p:nvSpPr>
          <p:cNvPr id="28" name="Google Shape;28;p3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matchingName="Two Content">
  <p:cSld name="TWO_OBJECTS">
    <p:spTree>
      <p:nvGrpSpPr>
        <p:cNvPr id="1" name="Shape 33"/>
        <p:cNvGrpSpPr/>
        <p:nvPr/>
      </p:nvGrpSpPr>
      <p:grpSpPr>
        <a:xfrm>
          <a:off x="0" y="0"/>
          <a:ext cx="0" cy="0"/>
          <a:chOff x="0" y="0"/>
          <a:chExt cx="0" cy="0"/>
        </a:xfrm>
      </p:grpSpPr>
      <p:sp>
        <p:nvSpPr>
          <p:cNvPr id="34" name="Google Shape;3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6" name="Google Shape;36;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7" name="Google Shape;3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spTree>
      <p:nvGrpSpPr>
        <p:cNvPr id="1" name="Shape 40"/>
        <p:cNvGrpSpPr/>
        <p:nvPr/>
      </p:nvGrpSpPr>
      <p:grpSpPr>
        <a:xfrm>
          <a:off x="0" y="0"/>
          <a:ext cx="0" cy="0"/>
          <a:chOff x="0" y="0"/>
          <a:chExt cx="0" cy="0"/>
        </a:xfrm>
      </p:grpSpPr>
      <p:sp>
        <p:nvSpPr>
          <p:cNvPr id="41" name="Google Shape;41;p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4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3" name="Google Shape;43;p4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4" name="Google Shape;44;p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5" name="Google Shape;45;p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6" name="Google Shape;4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49"/>
        <p:cNvGrpSpPr/>
        <p:nvPr/>
      </p:nvGrpSpPr>
      <p:grpSpPr>
        <a:xfrm>
          <a:off x="0" y="0"/>
          <a:ext cx="0" cy="0"/>
          <a:chOff x="0" y="0"/>
          <a:chExt cx="0" cy="0"/>
        </a:xfrm>
      </p:grpSpPr>
      <p:sp>
        <p:nvSpPr>
          <p:cNvPr id="50" name="Google Shape;5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matchingName="Content with Caption">
  <p:cSld name="OBJECT_WITH_CAPTION_TEXT">
    <p:spTree>
      <p:nvGrpSpPr>
        <p:cNvPr id="1" name="Shape 54"/>
        <p:cNvGrpSpPr/>
        <p:nvPr/>
      </p:nvGrpSpPr>
      <p:grpSpPr>
        <a:xfrm>
          <a:off x="0" y="0"/>
          <a:ext cx="0" cy="0"/>
          <a:chOff x="0" y="0"/>
          <a:chExt cx="0" cy="0"/>
        </a:xfrm>
      </p:grpSpPr>
      <p:sp>
        <p:nvSpPr>
          <p:cNvPr id="55" name="Google Shape;55;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p:txBody>
      </p:sp>
      <p:sp>
        <p:nvSpPr>
          <p:cNvPr id="57" name="Google Shape;57;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58" name="Google Shape;5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matchingName="Picture with Caption">
  <p:cSld name="PICTURE_WITH_CAPTION_TEXT">
    <p:spTree>
      <p:nvGrpSpPr>
        <p:cNvPr id="1" name="Shape 61"/>
        <p:cNvGrpSpPr/>
        <p:nvPr/>
      </p:nvGrpSpPr>
      <p:grpSpPr>
        <a:xfrm>
          <a:off x="0" y="0"/>
          <a:ext cx="0" cy="0"/>
          <a:chOff x="0" y="0"/>
          <a:chExt cx="0" cy="0"/>
        </a:xfrm>
      </p:grpSpPr>
      <p:sp>
        <p:nvSpPr>
          <p:cNvPr id="62" name="Google Shape;62;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43"/>
          <p:cNvSpPr>
            <a:spLocks noGrp="1"/>
          </p:cNvSpPr>
          <p:nvPr>
            <p:ph type="pic" idx="2"/>
          </p:nvPr>
        </p:nvSpPr>
        <p:spPr>
          <a:xfrm>
            <a:off x="5183188" y="987425"/>
            <a:ext cx="6172200" cy="4873625"/>
          </a:xfrm>
          <a:prstGeom prst="rect">
            <a:avLst/>
          </a:prstGeom>
          <a:noFill/>
          <a:ln>
            <a:noFill/>
          </a:ln>
        </p:spPr>
      </p:sp>
      <p:sp>
        <p:nvSpPr>
          <p:cNvPr id="64" name="Google Shape;64;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65" name="Google Shape;6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matchingName="Title and Vertical Text">
  <p:cSld name="VERTICAL_TEXT">
    <p:spTree>
      <p:nvGrpSpPr>
        <p:cNvPr id="1" name="Shape 68"/>
        <p:cNvGrpSpPr/>
        <p:nvPr/>
      </p:nvGrpSpPr>
      <p:grpSpPr>
        <a:xfrm>
          <a:off x="0" y="0"/>
          <a:ext cx="0" cy="0"/>
          <a:chOff x="0" y="0"/>
          <a:chExt cx="0" cy="0"/>
        </a:xfrm>
      </p:grpSpPr>
      <p:sp>
        <p:nvSpPr>
          <p:cNvPr id="69" name="Google Shape;69;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1" name="Google Shape;7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22.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xml"/><Relationship Id="rId2" Type="http://schemas.openxmlformats.org/officeDocument/2006/relationships/image" Target="../media/image23.png"/><Relationship Id="rId1" Type="http://schemas.openxmlformats.org/officeDocument/2006/relationships/image" Target="../media/image22.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xml"/><Relationship Id="rId2" Type="http://schemas.openxmlformats.org/officeDocument/2006/relationships/image" Target="../media/image24.png"/><Relationship Id="rId1"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1.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jpe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8.jpe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1.xml"/><Relationship Id="rId2" Type="http://schemas.openxmlformats.org/officeDocument/2006/relationships/image" Target="../media/image30.png"/><Relationship Id="rId1" Type="http://schemas.openxmlformats.org/officeDocument/2006/relationships/image" Target="../media/image29.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31.jpe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1.xml"/><Relationship Id="rId2" Type="http://schemas.openxmlformats.org/officeDocument/2006/relationships/image" Target="../media/image32.png"/><Relationship Id="rId1" Type="http://schemas.openxmlformats.org/officeDocument/2006/relationships/image" Target="../media/image3.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1.xml"/><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 sign&#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074" name="Picture 2" descr="2 Chronicles 5 Bible Pictures: Solomon moving the Ark of the Covenant into  the templ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28291" y="158496"/>
            <a:ext cx="5892800" cy="65410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5122" name="Picture 2" descr="Sabbath School August 201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64174" y="111522"/>
            <a:ext cx="8858007" cy="66349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7170" name="Picture 2" descr="Æ Dedication of Solomon's Templ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46475" y="0"/>
            <a:ext cx="509746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9218" name="Picture 2" descr="Solomon Dedicates the Templ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28009" y="336550"/>
            <a:ext cx="8001000" cy="6184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10242" name="Picture 2" descr="1 Kings 3:1-15 Wise Prayer | If I Walked With Jesu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62238" y="0"/>
            <a:ext cx="6865937"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pSp>
        <p:nvGrpSpPr>
          <p:cNvPr id="208" name="Google Shape;208;g2ac1ba269cb_0_0"/>
          <p:cNvGrpSpPr/>
          <p:nvPr/>
        </p:nvGrpSpPr>
        <p:grpSpPr>
          <a:xfrm>
            <a:off x="4073242" y="545190"/>
            <a:ext cx="5958205" cy="5415279"/>
            <a:chOff x="1084897" y="1693"/>
            <a:chExt cx="5958205" cy="5415279"/>
          </a:xfrm>
        </p:grpSpPr>
        <p:sp>
          <p:nvSpPr>
            <p:cNvPr id="209" name="Google Shape;209;g2ac1ba269cb_0_0"/>
            <p:cNvSpPr/>
            <p:nvPr/>
          </p:nvSpPr>
          <p:spPr>
            <a:xfrm rot="10800000">
              <a:off x="1638002" y="176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0" name="Google Shape;210;g2ac1ba269cb_0_0"/>
            <p:cNvSpPr txBox="1"/>
            <p:nvPr/>
          </p:nvSpPr>
          <p:spPr>
            <a:xfrm>
              <a:off x="1914524" y="169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panose="020F0502020204030204"/>
                <a:buNone/>
              </a:pPr>
              <a:r>
                <a:rPr lang="en-US" sz="4200">
                  <a:solidFill>
                    <a:srgbClr val="009444"/>
                  </a:solidFill>
                  <a:latin typeface="Lato" panose="020F0502020204030203"/>
                  <a:ea typeface="Lato" panose="020F0502020204030203"/>
                  <a:cs typeface="Lato" panose="020F0502020204030203"/>
                  <a:sym typeface="Lato" panose="020F0502020204030203"/>
                </a:rPr>
                <a:t>CAPTAR</a:t>
              </a:r>
              <a:endParaRPr sz="4200">
                <a:solidFill>
                  <a:schemeClr val="dk1"/>
                </a:solidFill>
                <a:latin typeface="Lato" panose="020F0502020204030203"/>
                <a:ea typeface="Lato" panose="020F0502020204030203"/>
                <a:cs typeface="Lato" panose="020F0502020204030203"/>
                <a:sym typeface="Lato" panose="020F0502020204030203"/>
              </a:endParaRPr>
            </a:p>
          </p:txBody>
        </p:sp>
        <p:sp>
          <p:nvSpPr>
            <p:cNvPr id="211" name="Google Shape;211;g2ac1ba269cb_0_0"/>
            <p:cNvSpPr/>
            <p:nvPr/>
          </p:nvSpPr>
          <p:spPr>
            <a:xfrm>
              <a:off x="1084897" y="169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2" name="Google Shape;212;g2ac1ba269cb_0_0"/>
            <p:cNvSpPr/>
            <p:nvPr/>
          </p:nvSpPr>
          <p:spPr>
            <a:xfrm rot="10800000">
              <a:off x="1638002" y="143813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3" name="Google Shape;213;g2ac1ba269cb_0_0"/>
            <p:cNvSpPr txBox="1"/>
            <p:nvPr/>
          </p:nvSpPr>
          <p:spPr>
            <a:xfrm>
              <a:off x="1914524" y="143806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panose="020F0502020204030204"/>
                <a:buNone/>
              </a:pPr>
              <a:r>
                <a:rPr lang="en-US" sz="4200" dirty="0">
                  <a:solidFill>
                    <a:srgbClr val="009444"/>
                  </a:solidFill>
                  <a:latin typeface="Lato" panose="020F0502020204030203"/>
                  <a:ea typeface="Lato" panose="020F0502020204030203"/>
                  <a:cs typeface="Lato" panose="020F0502020204030203"/>
                  <a:sym typeface="Lato" panose="020F0502020204030203"/>
                </a:rPr>
                <a:t>CONTAR</a:t>
              </a:r>
              <a:endParaRPr sz="4200" dirty="0">
                <a:solidFill>
                  <a:srgbClr val="000000"/>
                </a:solidFill>
                <a:latin typeface="Lato" panose="020F0502020204030203"/>
                <a:ea typeface="Lato" panose="020F0502020204030203"/>
                <a:cs typeface="Lato" panose="020F0502020204030203"/>
                <a:sym typeface="Lato" panose="020F0502020204030203"/>
              </a:endParaRPr>
            </a:p>
          </p:txBody>
        </p:sp>
        <p:sp>
          <p:nvSpPr>
            <p:cNvPr id="214" name="Google Shape;214;g2ac1ba269cb_0_0"/>
            <p:cNvSpPr/>
            <p:nvPr/>
          </p:nvSpPr>
          <p:spPr>
            <a:xfrm>
              <a:off x="1084897" y="143806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5" name="Google Shape;215;g2ac1ba269cb_0_0"/>
            <p:cNvSpPr/>
            <p:nvPr/>
          </p:nvSpPr>
          <p:spPr>
            <a:xfrm rot="10800000">
              <a:off x="1638002" y="287450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6" name="Google Shape;216;g2ac1ba269cb_0_0"/>
            <p:cNvSpPr txBox="1"/>
            <p:nvPr/>
          </p:nvSpPr>
          <p:spPr>
            <a:xfrm>
              <a:off x="1914524" y="287443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panose="020F0502020204030204"/>
                <a:buNone/>
              </a:pPr>
              <a:r>
                <a:rPr lang="en-US" sz="4200">
                  <a:solidFill>
                    <a:srgbClr val="009444"/>
                  </a:solidFill>
                  <a:latin typeface="Lato" panose="020F0502020204030203"/>
                  <a:ea typeface="Lato" panose="020F0502020204030203"/>
                  <a:cs typeface="Lato" panose="020F0502020204030203"/>
                  <a:sym typeface="Lato" panose="020F0502020204030203"/>
                </a:rPr>
                <a:t>CONSIDERAR</a:t>
              </a:r>
              <a:endParaRPr sz="4200">
                <a:solidFill>
                  <a:schemeClr val="dk1"/>
                </a:solidFill>
                <a:latin typeface="Lato" panose="020F0502020204030203"/>
                <a:ea typeface="Lato" panose="020F0502020204030203"/>
                <a:cs typeface="Lato" panose="020F0502020204030203"/>
                <a:sym typeface="Lato" panose="020F0502020204030203"/>
              </a:endParaRPr>
            </a:p>
          </p:txBody>
        </p:sp>
        <p:sp>
          <p:nvSpPr>
            <p:cNvPr id="217" name="Google Shape;217;g2ac1ba269cb_0_0"/>
            <p:cNvSpPr/>
            <p:nvPr/>
          </p:nvSpPr>
          <p:spPr>
            <a:xfrm>
              <a:off x="1084897" y="287443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8" name="Google Shape;218;g2ac1ba269cb_0_0"/>
            <p:cNvSpPr/>
            <p:nvPr/>
          </p:nvSpPr>
          <p:spPr>
            <a:xfrm rot="10800000">
              <a:off x="1638002" y="431087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20" name="Google Shape;220;g2ac1ba269cb_0_0"/>
            <p:cNvSpPr/>
            <p:nvPr/>
          </p:nvSpPr>
          <p:spPr>
            <a:xfrm>
              <a:off x="1084897" y="431080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grpSp>
      <p:sp>
        <p:nvSpPr>
          <p:cNvPr id="221" name="Google Shape;221;g2ac1ba269cb_0_0"/>
          <p:cNvSpPr/>
          <p:nvPr/>
        </p:nvSpPr>
        <p:spPr>
          <a:xfrm>
            <a:off x="887993" y="1015809"/>
            <a:ext cx="3047100" cy="4585500"/>
          </a:xfrm>
          <a:prstGeom prst="rightArrow">
            <a:avLst>
              <a:gd name="adj1" fmla="val 50000"/>
              <a:gd name="adj2" fmla="val 50000"/>
            </a:avLst>
          </a:prstGeom>
          <a:gradFill>
            <a:gsLst>
              <a:gs pos="0">
                <a:srgbClr val="005B26"/>
              </a:gs>
              <a:gs pos="50000">
                <a:srgbClr val="008437"/>
              </a:gs>
              <a:gs pos="100000">
                <a:srgbClr val="009F4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Las</a:t>
            </a:r>
            <a:endParaRPr>
              <a:latin typeface="Lato" panose="020F0502020204030203"/>
              <a:ea typeface="Lato" panose="020F0502020204030203"/>
              <a:cs typeface="Lato" panose="020F0502020204030203"/>
              <a:sym typeface="Lato" panose="020F0502020204030203"/>
            </a:endParaRPr>
          </a:p>
          <a:p>
            <a:pPr marL="0" marR="0" lvl="0" indent="0" algn="ctr"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4 C</a:t>
            </a:r>
            <a:endParaRPr>
              <a:latin typeface="Lato" panose="020F0502020204030203"/>
              <a:ea typeface="Lato" panose="020F0502020204030203"/>
              <a:cs typeface="Lato" panose="020F0502020204030203"/>
              <a:sym typeface="Lato" panose="020F0502020204030203"/>
            </a:endParaRPr>
          </a:p>
        </p:txBody>
      </p:sp>
      <p:sp>
        <p:nvSpPr>
          <p:cNvPr id="222" name="Google Shape;222;g2ac1ba269cb_0_0"/>
          <p:cNvSpPr txBox="1"/>
          <p:nvPr/>
        </p:nvSpPr>
        <p:spPr>
          <a:xfrm>
            <a:off x="4243431" y="461210"/>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1</a:t>
            </a:r>
            <a:endParaRPr>
              <a:latin typeface="Lato" panose="020F0502020204030203"/>
              <a:ea typeface="Lato" panose="020F0502020204030203"/>
              <a:cs typeface="Lato" panose="020F0502020204030203"/>
              <a:sym typeface="Lato" panose="020F0502020204030203"/>
            </a:endParaRPr>
          </a:p>
        </p:txBody>
      </p:sp>
      <p:sp>
        <p:nvSpPr>
          <p:cNvPr id="223" name="Google Shape;223;g2ac1ba269cb_0_0"/>
          <p:cNvSpPr txBox="1"/>
          <p:nvPr/>
        </p:nvSpPr>
        <p:spPr>
          <a:xfrm>
            <a:off x="4264338" y="1931381"/>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2</a:t>
            </a:r>
            <a:endParaRPr>
              <a:latin typeface="Lato" panose="020F0502020204030203"/>
              <a:ea typeface="Lato" panose="020F0502020204030203"/>
              <a:cs typeface="Lato" panose="020F0502020204030203"/>
              <a:sym typeface="Lato" panose="020F0502020204030203"/>
            </a:endParaRPr>
          </a:p>
        </p:txBody>
      </p:sp>
      <p:sp>
        <p:nvSpPr>
          <p:cNvPr id="224" name="Google Shape;224;g2ac1ba269cb_0_0"/>
          <p:cNvSpPr txBox="1"/>
          <p:nvPr/>
        </p:nvSpPr>
        <p:spPr>
          <a:xfrm>
            <a:off x="4264337" y="3384707"/>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3</a:t>
            </a:r>
            <a:endParaRPr>
              <a:latin typeface="Lato" panose="020F0502020204030203"/>
              <a:ea typeface="Lato" panose="020F0502020204030203"/>
              <a:cs typeface="Lato" panose="020F0502020204030203"/>
              <a:sym typeface="Lato" panose="020F0502020204030203"/>
            </a:endParaRPr>
          </a:p>
        </p:txBody>
      </p:sp>
      <p:sp>
        <p:nvSpPr>
          <p:cNvPr id="225" name="Google Shape;225;g2ac1ba269cb_0_0"/>
          <p:cNvSpPr txBox="1"/>
          <p:nvPr/>
        </p:nvSpPr>
        <p:spPr>
          <a:xfrm>
            <a:off x="4265036" y="4838033"/>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4</a:t>
            </a:r>
            <a:endParaRPr>
              <a:latin typeface="Lato" panose="020F0502020204030203"/>
              <a:ea typeface="Lato" panose="020F0502020204030203"/>
              <a:cs typeface="Lato" panose="020F0502020204030203"/>
              <a:sym typeface="Lato" panose="020F0502020204030203"/>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68972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CONSIDERAR </a:t>
            </a:r>
            <a:r>
              <a:rPr lang="en-US" sz="3600" dirty="0">
                <a:solidFill>
                  <a:schemeClr val="tx1"/>
                </a:solidFill>
                <a:latin typeface="Lato" panose="020F0502020204030203"/>
                <a:ea typeface="Lato" panose="020F0502020204030203"/>
                <a:cs typeface="Lato" panose="020F0502020204030203"/>
                <a:sym typeface="Lato" panose="020F0502020204030203"/>
              </a:rPr>
              <a:t> </a:t>
            </a:r>
            <a:endParaRPr sz="3600"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2013268"/>
            <a:ext cx="9994079" cy="1415732"/>
          </a:xfrm>
          <a:prstGeom prst="rect">
            <a:avLst/>
          </a:prstGeom>
          <a:noFill/>
          <a:ln>
            <a:noFill/>
          </a:ln>
        </p:spPr>
        <p:txBody>
          <a:bodyPr spcFirstLastPara="1" wrap="square" lIns="91425" tIns="45700" rIns="91425" bIns="45700" anchor="t" anchorCtr="0">
            <a:spAutoFit/>
          </a:bodyPr>
          <a:lstStyle/>
          <a:p>
            <a:pPr>
              <a:spcBef>
                <a:spcPts val="600"/>
              </a:spcBef>
            </a:pPr>
            <a:r>
              <a:rPr lang="en-US" sz="3600" b="1" dirty="0">
                <a:solidFill>
                  <a:schemeClr val="dk1"/>
                </a:solidFill>
                <a:latin typeface="Lato" panose="020F0502020204030203"/>
                <a:ea typeface="Lato" panose="020F0502020204030203"/>
                <a:cs typeface="Lato" panose="020F0502020204030203"/>
                <a:sym typeface="Lato" panose="020F0502020204030203"/>
              </a:rPr>
              <a:t>1. ¿</a:t>
            </a:r>
            <a:r>
              <a:rPr lang="en-US" sz="3600" b="1" dirty="0" err="1">
                <a:solidFill>
                  <a:schemeClr val="dk1"/>
                </a:solidFill>
                <a:latin typeface="Lato" panose="020F0502020204030203"/>
                <a:ea typeface="Lato" panose="020F0502020204030203"/>
                <a:cs typeface="Lato" panose="020F0502020204030203"/>
                <a:sym typeface="Lato" panose="020F0502020204030203"/>
              </a:rPr>
              <a:t>Quiénes</a:t>
            </a:r>
            <a:r>
              <a:rPr lang="en-US" sz="3600" b="1" dirty="0">
                <a:solidFill>
                  <a:schemeClr val="dk1"/>
                </a:solidFill>
                <a:latin typeface="Lato" panose="020F0502020204030203"/>
                <a:ea typeface="Lato" panose="020F0502020204030203"/>
                <a:cs typeface="Lato" panose="020F0502020204030203"/>
                <a:sym typeface="Lato" panose="020F0502020204030203"/>
              </a:rPr>
              <a:t> son </a:t>
            </a:r>
            <a:r>
              <a:rPr lang="en-US" sz="3600" b="1" dirty="0" err="1">
                <a:solidFill>
                  <a:schemeClr val="dk1"/>
                </a:solidFill>
                <a:latin typeface="Lato" panose="020F0502020204030203"/>
                <a:ea typeface="Lato" panose="020F0502020204030203"/>
                <a:cs typeface="Lato" panose="020F0502020204030203"/>
                <a:sym typeface="Lato" panose="020F0502020204030203"/>
              </a:rPr>
              <a:t>los</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personajes</a:t>
            </a:r>
            <a:r>
              <a:rPr lang="en-US" sz="3600" b="1" dirty="0">
                <a:solidFill>
                  <a:schemeClr val="dk1"/>
                </a:solidFill>
                <a:latin typeface="Lato" panose="020F0502020204030203"/>
                <a:ea typeface="Lato" panose="020F0502020204030203"/>
                <a:cs typeface="Lato" panose="020F0502020204030203"/>
                <a:sym typeface="Lato" panose="020F0502020204030203"/>
              </a:rPr>
              <a:t> de </a:t>
            </a:r>
            <a:r>
              <a:rPr lang="en-US" sz="3600" b="1" dirty="0" err="1">
                <a:solidFill>
                  <a:schemeClr val="dk1"/>
                </a:solidFill>
                <a:latin typeface="Lato" panose="020F0502020204030203"/>
                <a:ea typeface="Lato" panose="020F0502020204030203"/>
                <a:cs typeface="Lato" panose="020F0502020204030203"/>
                <a:sym typeface="Lato" panose="020F0502020204030203"/>
              </a:rPr>
              <a:t>esta</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historia</a:t>
            </a:r>
            <a:r>
              <a:rPr lang="en-US" sz="3600" b="1" dirty="0">
                <a:solidFill>
                  <a:schemeClr val="dk1"/>
                </a:solidFill>
                <a:latin typeface="Lato" panose="020F0502020204030203"/>
                <a:ea typeface="Lato" panose="020F0502020204030203"/>
                <a:cs typeface="Lato" panose="020F0502020204030203"/>
                <a:sym typeface="Lato" panose="020F0502020204030203"/>
              </a:rPr>
              <a:t>?</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marL="0" marR="0" lvl="0" indent="0" rtl="0">
              <a:spcBef>
                <a:spcPts val="600"/>
              </a:spcBef>
              <a:spcAft>
                <a:spcPts val="0"/>
              </a:spcAft>
              <a:buNone/>
            </a:pPr>
            <a:endParaRPr sz="4000" dirty="0">
              <a:solidFill>
                <a:schemeClr val="dk1"/>
              </a:solidFill>
              <a:latin typeface="Lato" panose="020F0502020204030203"/>
              <a:ea typeface="Lato" panose="020F0502020204030203"/>
              <a:cs typeface="Lato" panose="020F0502020204030203"/>
              <a:sym typeface="Lato" panose="020F0502020204030203"/>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01" name="Google Shape;201;p8" descr="A green bird with leaves&#10;&#10;Description automatically generated"/>
          <p:cNvPicPr preferRelativeResize="0"/>
          <p:nvPr/>
        </p:nvPicPr>
        <p:blipFill rotWithShape="1">
          <a:blip r:embed="rId1"/>
          <a:srcRect/>
          <a:stretch>
            <a:fillRect/>
          </a:stretch>
        </p:blipFill>
        <p:spPr>
          <a:xfrm>
            <a:off x="10500489" y="289924"/>
            <a:ext cx="1399035" cy="117043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68972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CONSIDERAR </a:t>
            </a:r>
            <a:r>
              <a:rPr lang="en-US" sz="3600" dirty="0">
                <a:solidFill>
                  <a:schemeClr val="tx1"/>
                </a:solidFill>
                <a:latin typeface="Lato" panose="020F0502020204030203"/>
                <a:ea typeface="Lato" panose="020F0502020204030203"/>
                <a:cs typeface="Lato" panose="020F0502020204030203"/>
                <a:sym typeface="Lato" panose="020F0502020204030203"/>
              </a:rPr>
              <a:t> </a:t>
            </a:r>
            <a:endParaRPr sz="3600"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2013268"/>
            <a:ext cx="9994079" cy="3231614"/>
          </a:xfrm>
          <a:prstGeom prst="rect">
            <a:avLst/>
          </a:prstGeom>
          <a:noFill/>
          <a:ln>
            <a:noFill/>
          </a:ln>
        </p:spPr>
        <p:txBody>
          <a:bodyPr spcFirstLastPara="1" wrap="square" lIns="91425" tIns="45700" rIns="91425" bIns="45700" anchor="t" anchorCtr="0">
            <a:spAutoFit/>
          </a:bodyPr>
          <a:lstStyle/>
          <a:p>
            <a:pPr marL="742950" indent="-742950">
              <a:spcBef>
                <a:spcPts val="600"/>
              </a:spcBef>
              <a:buAutoNum type="arabicPeriod"/>
            </a:pPr>
            <a:r>
              <a:rPr lang="en-US" sz="3600" dirty="0">
                <a:solidFill>
                  <a:schemeClr val="dk1"/>
                </a:solidFill>
                <a:latin typeface="Lato" panose="020F0502020204030203"/>
                <a:ea typeface="Lato" panose="020F0502020204030203"/>
                <a:cs typeface="Lato" panose="020F0502020204030203"/>
                <a:sym typeface="Lato" panose="020F0502020204030203"/>
              </a:rPr>
              <a:t>¿</a:t>
            </a:r>
            <a:r>
              <a:rPr lang="en-US" sz="3600" dirty="0" err="1">
                <a:solidFill>
                  <a:schemeClr val="dk1"/>
                </a:solidFill>
                <a:latin typeface="Lato" panose="020F0502020204030203"/>
                <a:ea typeface="Lato" panose="020F0502020204030203"/>
                <a:cs typeface="Lato" panose="020F0502020204030203"/>
                <a:sym typeface="Lato" panose="020F0502020204030203"/>
              </a:rPr>
              <a:t>Quiénes</a:t>
            </a:r>
            <a:r>
              <a:rPr lang="en-US" sz="3600" dirty="0">
                <a:solidFill>
                  <a:schemeClr val="dk1"/>
                </a:solidFill>
                <a:latin typeface="Lato" panose="020F0502020204030203"/>
                <a:ea typeface="Lato" panose="020F0502020204030203"/>
                <a:cs typeface="Lato" panose="020F0502020204030203"/>
                <a:sym typeface="Lato" panose="020F0502020204030203"/>
              </a:rPr>
              <a:t> son </a:t>
            </a:r>
            <a:r>
              <a:rPr lang="en-US" sz="3600" dirty="0" err="1">
                <a:solidFill>
                  <a:schemeClr val="dk1"/>
                </a:solidFill>
                <a:latin typeface="Lato" panose="020F0502020204030203"/>
                <a:ea typeface="Lato" panose="020F0502020204030203"/>
                <a:cs typeface="Lato" panose="020F0502020204030203"/>
                <a:sym typeface="Lato" panose="020F0502020204030203"/>
              </a:rPr>
              <a:t>los</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personajes</a:t>
            </a:r>
            <a:r>
              <a:rPr lang="en-US" sz="3600" dirty="0">
                <a:solidFill>
                  <a:schemeClr val="dk1"/>
                </a:solidFill>
                <a:latin typeface="Lato" panose="020F0502020204030203"/>
                <a:ea typeface="Lato" panose="020F0502020204030203"/>
                <a:cs typeface="Lato" panose="020F0502020204030203"/>
                <a:sym typeface="Lato" panose="020F0502020204030203"/>
              </a:rPr>
              <a:t> de </a:t>
            </a:r>
            <a:r>
              <a:rPr lang="en-US" sz="3600" dirty="0" err="1">
                <a:solidFill>
                  <a:schemeClr val="dk1"/>
                </a:solidFill>
                <a:latin typeface="Lato" panose="020F0502020204030203"/>
                <a:ea typeface="Lato" panose="020F0502020204030203"/>
                <a:cs typeface="Lato" panose="020F0502020204030203"/>
                <a:sym typeface="Lato" panose="020F0502020204030203"/>
              </a:rPr>
              <a:t>esta</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historia</a:t>
            </a:r>
            <a:r>
              <a:rPr lang="en-US" sz="3600" dirty="0">
                <a:solidFill>
                  <a:schemeClr val="dk1"/>
                </a:solidFill>
                <a:latin typeface="Lato" panose="020F0502020204030203"/>
                <a:ea typeface="Lato" panose="020F0502020204030203"/>
                <a:cs typeface="Lato" panose="020F0502020204030203"/>
                <a:sym typeface="Lato" panose="020F0502020204030203"/>
              </a:rPr>
              <a:t>?</a:t>
            </a:r>
            <a:endParaRPr lang="en-US" sz="3600" dirty="0">
              <a:solidFill>
                <a:schemeClr val="dk1"/>
              </a:solidFill>
              <a:latin typeface="Lato" panose="020F0502020204030203"/>
              <a:ea typeface="Lato" panose="020F0502020204030203"/>
              <a:cs typeface="Lato" panose="020F0502020204030203"/>
              <a:sym typeface="Lato" panose="020F0502020204030203"/>
            </a:endParaRPr>
          </a:p>
          <a:p>
            <a:pPr marL="742950" indent="-742950">
              <a:spcBef>
                <a:spcPts val="600"/>
              </a:spcBef>
              <a:buFont typeface="Arial" panose="020B0604020202020204"/>
              <a:buAutoNum type="arabicPeriod"/>
            </a:pPr>
            <a:r>
              <a:rPr lang="es-ES" sz="3600" b="1" dirty="0">
                <a:solidFill>
                  <a:srgbClr val="000000"/>
                </a:solidFill>
                <a:effectLst/>
                <a:latin typeface="Calibri" panose="020F0502020204030204" pitchFamily="34" charset="0"/>
                <a:ea typeface="Times New Roman" panose="02020603050405020304" pitchFamily="18" charset="0"/>
              </a:rPr>
              <a:t>¿Cuáles son los objetos (o animales) de esta historia? </a:t>
            </a:r>
            <a:endParaRPr lang="es-ES" sz="3600" b="1" dirty="0">
              <a:solidFill>
                <a:srgbClr val="000000"/>
              </a:solidFill>
              <a:effectLst/>
              <a:latin typeface="Calibri" panose="020F0502020204030204" pitchFamily="34" charset="0"/>
              <a:ea typeface="Times New Roman" panose="02020603050405020304" pitchFamily="18" charset="0"/>
            </a:endParaRPr>
          </a:p>
          <a:p>
            <a:pPr>
              <a:spcBef>
                <a:spcPts val="600"/>
              </a:spcBef>
            </a:pP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marL="0" marR="0" lvl="0" indent="0" rtl="0">
              <a:spcBef>
                <a:spcPts val="600"/>
              </a:spcBef>
              <a:spcAft>
                <a:spcPts val="0"/>
              </a:spcAft>
              <a:buNone/>
            </a:pPr>
            <a:endParaRPr sz="4000" dirty="0">
              <a:solidFill>
                <a:schemeClr val="dk1"/>
              </a:solidFill>
              <a:latin typeface="Lato" panose="020F0502020204030203"/>
              <a:ea typeface="Lato" panose="020F0502020204030203"/>
              <a:cs typeface="Lato" panose="020F0502020204030203"/>
              <a:sym typeface="Lato" panose="020F0502020204030203"/>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01" name="Google Shape;201;p8" descr="A green bird with leaves&#10;&#10;Description automatically generated"/>
          <p:cNvPicPr preferRelativeResize="0"/>
          <p:nvPr/>
        </p:nvPicPr>
        <p:blipFill rotWithShape="1">
          <a:blip r:embed="rId1"/>
          <a:srcRect/>
          <a:stretch>
            <a:fillRect/>
          </a:stretch>
        </p:blipFill>
        <p:spPr>
          <a:xfrm>
            <a:off x="10500489" y="289924"/>
            <a:ext cx="1399035" cy="117043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68972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CONSIDERAR</a:t>
            </a:r>
            <a:r>
              <a:rPr lang="en-US" sz="3600" dirty="0">
                <a:solidFill>
                  <a:schemeClr val="tx1"/>
                </a:solidFill>
                <a:latin typeface="Lato" panose="020F0502020204030203"/>
                <a:ea typeface="Lato" panose="020F0502020204030203"/>
                <a:cs typeface="Lato" panose="020F0502020204030203"/>
                <a:sym typeface="Lato" panose="020F0502020204030203"/>
              </a:rPr>
              <a:t> </a:t>
            </a:r>
            <a:endParaRPr sz="3600"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2013268"/>
            <a:ext cx="9994079" cy="3862555"/>
          </a:xfrm>
          <a:prstGeom prst="rect">
            <a:avLst/>
          </a:prstGeom>
          <a:noFill/>
          <a:ln>
            <a:noFill/>
          </a:ln>
        </p:spPr>
        <p:txBody>
          <a:bodyPr spcFirstLastPara="1" wrap="square" lIns="91425" tIns="45700" rIns="91425" bIns="45700" anchor="t" anchorCtr="0">
            <a:spAutoFit/>
          </a:bodyPr>
          <a:lstStyle/>
          <a:p>
            <a:pPr marL="742950" indent="-742950">
              <a:spcBef>
                <a:spcPts val="600"/>
              </a:spcBef>
              <a:buAutoNum type="arabicPeriod"/>
            </a:pPr>
            <a:r>
              <a:rPr lang="en-US" sz="3600" dirty="0">
                <a:solidFill>
                  <a:schemeClr val="dk1"/>
                </a:solidFill>
                <a:latin typeface="Lato" panose="020F0502020204030203"/>
                <a:ea typeface="Lato" panose="020F0502020204030203"/>
                <a:cs typeface="Lato" panose="020F0502020204030203"/>
                <a:sym typeface="Lato" panose="020F0502020204030203"/>
              </a:rPr>
              <a:t>¿</a:t>
            </a:r>
            <a:r>
              <a:rPr lang="en-US" sz="3600" dirty="0" err="1">
                <a:solidFill>
                  <a:schemeClr val="dk1"/>
                </a:solidFill>
                <a:latin typeface="Lato" panose="020F0502020204030203"/>
                <a:ea typeface="Lato" panose="020F0502020204030203"/>
                <a:cs typeface="Lato" panose="020F0502020204030203"/>
                <a:sym typeface="Lato" panose="020F0502020204030203"/>
              </a:rPr>
              <a:t>Quiénes</a:t>
            </a:r>
            <a:r>
              <a:rPr lang="en-US" sz="3600" dirty="0">
                <a:solidFill>
                  <a:schemeClr val="dk1"/>
                </a:solidFill>
                <a:latin typeface="Lato" panose="020F0502020204030203"/>
                <a:ea typeface="Lato" panose="020F0502020204030203"/>
                <a:cs typeface="Lato" panose="020F0502020204030203"/>
                <a:sym typeface="Lato" panose="020F0502020204030203"/>
              </a:rPr>
              <a:t> son </a:t>
            </a:r>
            <a:r>
              <a:rPr lang="en-US" sz="3600" dirty="0" err="1">
                <a:solidFill>
                  <a:schemeClr val="dk1"/>
                </a:solidFill>
                <a:latin typeface="Lato" panose="020F0502020204030203"/>
                <a:ea typeface="Lato" panose="020F0502020204030203"/>
                <a:cs typeface="Lato" panose="020F0502020204030203"/>
                <a:sym typeface="Lato" panose="020F0502020204030203"/>
              </a:rPr>
              <a:t>los</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personajes</a:t>
            </a:r>
            <a:r>
              <a:rPr lang="en-US" sz="3600" dirty="0">
                <a:solidFill>
                  <a:schemeClr val="dk1"/>
                </a:solidFill>
                <a:latin typeface="Lato" panose="020F0502020204030203"/>
                <a:ea typeface="Lato" panose="020F0502020204030203"/>
                <a:cs typeface="Lato" panose="020F0502020204030203"/>
                <a:sym typeface="Lato" panose="020F0502020204030203"/>
              </a:rPr>
              <a:t> de </a:t>
            </a:r>
            <a:r>
              <a:rPr lang="en-US" sz="3600" dirty="0" err="1">
                <a:solidFill>
                  <a:schemeClr val="dk1"/>
                </a:solidFill>
                <a:latin typeface="Lato" panose="020F0502020204030203"/>
                <a:ea typeface="Lato" panose="020F0502020204030203"/>
                <a:cs typeface="Lato" panose="020F0502020204030203"/>
                <a:sym typeface="Lato" panose="020F0502020204030203"/>
              </a:rPr>
              <a:t>esta</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historia</a:t>
            </a:r>
            <a:r>
              <a:rPr lang="en-US" sz="3600" dirty="0">
                <a:solidFill>
                  <a:schemeClr val="dk1"/>
                </a:solidFill>
                <a:latin typeface="Lato" panose="020F0502020204030203"/>
                <a:ea typeface="Lato" panose="020F0502020204030203"/>
                <a:cs typeface="Lato" panose="020F0502020204030203"/>
                <a:sym typeface="Lato" panose="020F0502020204030203"/>
              </a:rPr>
              <a:t>?</a:t>
            </a:r>
            <a:endParaRPr lang="en-US" sz="3600" dirty="0">
              <a:solidFill>
                <a:schemeClr val="dk1"/>
              </a:solidFill>
              <a:latin typeface="Lato" panose="020F0502020204030203"/>
              <a:ea typeface="Lato" panose="020F0502020204030203"/>
              <a:cs typeface="Lato" panose="020F0502020204030203"/>
              <a:sym typeface="Lato" panose="020F0502020204030203"/>
            </a:endParaRPr>
          </a:p>
          <a:p>
            <a:pPr marL="742950" indent="-742950">
              <a:spcBef>
                <a:spcPts val="600"/>
              </a:spcBef>
              <a:buFont typeface="Arial" panose="020B0604020202020204"/>
              <a:buAutoNum type="arabicPeriod"/>
            </a:pPr>
            <a:r>
              <a:rPr lang="es-ES" sz="3600" dirty="0">
                <a:solidFill>
                  <a:srgbClr val="000000"/>
                </a:solidFill>
                <a:effectLst/>
                <a:latin typeface="Calibri" panose="020F0502020204030204" pitchFamily="34" charset="0"/>
                <a:ea typeface="Times New Roman" panose="02020603050405020304" pitchFamily="18" charset="0"/>
              </a:rPr>
              <a:t>¿Cuáles son los objetos (o animales) de esta historia? </a:t>
            </a:r>
            <a:endParaRPr lang="es-ES" sz="3600" dirty="0">
              <a:solidFill>
                <a:srgbClr val="000000"/>
              </a:solidFill>
              <a:effectLst/>
              <a:latin typeface="Calibri" panose="020F0502020204030204" pitchFamily="34" charset="0"/>
              <a:ea typeface="Times New Roman" panose="02020603050405020304" pitchFamily="18" charset="0"/>
            </a:endParaRPr>
          </a:p>
          <a:p>
            <a:pPr marL="742950" indent="-742950">
              <a:spcBef>
                <a:spcPts val="600"/>
              </a:spcBef>
              <a:buFont typeface="Arial" panose="020B0604020202020204"/>
              <a:buAutoNum type="arabicPeriod"/>
            </a:pPr>
            <a:r>
              <a:rPr lang="es-ES" sz="3600" b="1" dirty="0">
                <a:solidFill>
                  <a:srgbClr val="000000"/>
                </a:solidFill>
                <a:effectLst/>
                <a:latin typeface="Calibri" panose="020F0502020204030204" pitchFamily="34" charset="0"/>
                <a:ea typeface="Times New Roman" panose="02020603050405020304" pitchFamily="18" charset="0"/>
              </a:rPr>
              <a:t>¿Dónde ocurrió la historia? </a:t>
            </a:r>
            <a:endParaRPr lang="en-US" sz="3600" dirty="0">
              <a:effectLst/>
              <a:latin typeface="Times New Roman" panose="02020603050405020304" pitchFamily="18" charset="0"/>
              <a:ea typeface="Times New Roman" panose="02020603050405020304" pitchFamily="18" charset="0"/>
            </a:endParaRPr>
          </a:p>
          <a:p>
            <a:pPr marL="742950" indent="-742950">
              <a:spcBef>
                <a:spcPts val="600"/>
              </a:spcBef>
              <a:buFont typeface="Arial" panose="020B0604020202020204"/>
              <a:buAutoNum type="arabicPeriod"/>
            </a:pP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marL="0" marR="0" lvl="0" indent="0" rtl="0">
              <a:spcBef>
                <a:spcPts val="600"/>
              </a:spcBef>
              <a:spcAft>
                <a:spcPts val="0"/>
              </a:spcAft>
              <a:buNone/>
            </a:pPr>
            <a:endParaRPr sz="4000" dirty="0">
              <a:solidFill>
                <a:schemeClr val="dk1"/>
              </a:solidFill>
              <a:latin typeface="Lato" panose="020F0502020204030203"/>
              <a:ea typeface="Lato" panose="020F0502020204030203"/>
              <a:cs typeface="Lato" panose="020F0502020204030203"/>
              <a:sym typeface="Lato" panose="020F0502020204030203"/>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01" name="Google Shape;201;p8" descr="A green bird with leaves&#10;&#10;Description automatically generated"/>
          <p:cNvPicPr preferRelativeResize="0"/>
          <p:nvPr/>
        </p:nvPicPr>
        <p:blipFill rotWithShape="1">
          <a:blip r:embed="rId1"/>
          <a:srcRect/>
          <a:stretch>
            <a:fillRect/>
          </a:stretch>
        </p:blipFill>
        <p:spPr>
          <a:xfrm>
            <a:off x="10500489" y="289924"/>
            <a:ext cx="1399035" cy="117043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68972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CONSIDERAR </a:t>
            </a:r>
            <a:r>
              <a:rPr lang="en-US" sz="3600" dirty="0">
                <a:solidFill>
                  <a:schemeClr val="tx1"/>
                </a:solidFill>
                <a:latin typeface="Lato" panose="020F0502020204030203"/>
                <a:ea typeface="Lato" panose="020F0502020204030203"/>
                <a:cs typeface="Lato" panose="020F0502020204030203"/>
                <a:sym typeface="Lato" panose="020F0502020204030203"/>
              </a:rPr>
              <a:t> </a:t>
            </a:r>
            <a:endParaRPr sz="3600"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2013268"/>
            <a:ext cx="9994079" cy="5124439"/>
          </a:xfrm>
          <a:prstGeom prst="rect">
            <a:avLst/>
          </a:prstGeom>
          <a:noFill/>
          <a:ln>
            <a:noFill/>
          </a:ln>
        </p:spPr>
        <p:txBody>
          <a:bodyPr spcFirstLastPara="1" wrap="square" lIns="91425" tIns="45700" rIns="91425" bIns="45700" anchor="t" anchorCtr="0">
            <a:spAutoFit/>
          </a:bodyPr>
          <a:lstStyle/>
          <a:p>
            <a:pPr marL="742950" indent="-742950">
              <a:spcBef>
                <a:spcPts val="600"/>
              </a:spcBef>
              <a:buAutoNum type="arabicPeriod"/>
            </a:pP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Quiénes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son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los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personajes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de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esta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historia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endPar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endParaRPr>
          </a:p>
          <a:p>
            <a:pPr marL="742950" indent="-742950">
              <a:spcBef>
                <a:spcPts val="600"/>
              </a:spcBef>
              <a:buFont typeface="Arial" panose="020B0604020202020204"/>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¿Cuáles son los objetos (o animales) de esta historia? </a:t>
            </a:r>
            <a:endPar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742950" indent="-742950">
              <a:spcBef>
                <a:spcPts val="600"/>
              </a:spcBef>
              <a:buFont typeface="Arial" panose="020B0604020202020204"/>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¿Dónde ocurrió la historia? </a:t>
            </a:r>
            <a:endPar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742950" indent="-742950">
              <a:spcBef>
                <a:spcPts val="600"/>
              </a:spcBef>
              <a:buFont typeface="Arial" panose="020B0604020202020204"/>
              <a:buAutoNum type="arabicPeriod"/>
            </a:pPr>
            <a:r>
              <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r>
              <a:rPr lang="en-US" sz="3600" b="1"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Cuándo</a:t>
            </a:r>
            <a:r>
              <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a:t>
            </a:r>
            <a:r>
              <a:rPr lang="en-US" sz="3600" b="1"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ocurrió</a:t>
            </a:r>
            <a:r>
              <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la </a:t>
            </a:r>
            <a:r>
              <a:rPr lang="en-US" sz="3600" b="1"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historia</a:t>
            </a:r>
            <a:r>
              <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endPar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endParaRPr>
          </a:p>
          <a:p>
            <a:pPr marL="742950" indent="-742950">
              <a:spcBef>
                <a:spcPts val="600"/>
              </a:spcBef>
              <a:buFont typeface="Arial" panose="020B0604020202020204"/>
              <a:buAutoNum type="arabicPeriod"/>
            </a:pPr>
            <a:endParaRPr lang="en-US" sz="3600" dirty="0">
              <a:effectLst/>
              <a:latin typeface="Times New Roman" panose="02020603050405020304" pitchFamily="18" charset="0"/>
              <a:ea typeface="Times New Roman" panose="02020603050405020304" pitchFamily="18" charset="0"/>
            </a:endParaRPr>
          </a:p>
          <a:p>
            <a:pPr marL="742950" indent="-742950">
              <a:spcBef>
                <a:spcPts val="600"/>
              </a:spcBef>
              <a:buFont typeface="Arial" panose="020B0604020202020204"/>
              <a:buAutoNum type="arabicPeriod"/>
            </a:pP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marL="0" marR="0" lvl="0" indent="0" rtl="0">
              <a:spcBef>
                <a:spcPts val="600"/>
              </a:spcBef>
              <a:spcAft>
                <a:spcPts val="0"/>
              </a:spcAft>
              <a:buNone/>
            </a:pPr>
            <a:endParaRPr sz="4000" dirty="0">
              <a:solidFill>
                <a:schemeClr val="dk1"/>
              </a:solidFill>
              <a:latin typeface="Lato" panose="020F0502020204030203"/>
              <a:ea typeface="Lato" panose="020F0502020204030203"/>
              <a:cs typeface="Lato" panose="020F0502020204030203"/>
              <a:sym typeface="Lato" panose="020F0502020204030203"/>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01" name="Google Shape;201;p8" descr="A green bird with leaves&#10;&#10;Description automatically generated"/>
          <p:cNvPicPr preferRelativeResize="0"/>
          <p:nvPr/>
        </p:nvPicPr>
        <p:blipFill rotWithShape="1">
          <a:blip r:embed="rId1"/>
          <a:srcRect/>
          <a:stretch>
            <a:fillRect/>
          </a:stretch>
        </p:blipFill>
        <p:spPr>
          <a:xfrm>
            <a:off x="10500489" y="289924"/>
            <a:ext cx="1399035" cy="117043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4"/>
          <p:cNvSpPr txBox="1"/>
          <p:nvPr/>
        </p:nvSpPr>
        <p:spPr>
          <a:xfrm>
            <a:off x="3602241" y="819595"/>
            <a:ext cx="7152445" cy="8402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a:solidFill>
                  <a:srgbClr val="009444"/>
                </a:solidFill>
                <a:latin typeface="Lato" panose="020F0502020204030203"/>
                <a:ea typeface="Lato" panose="020F0502020204030203"/>
                <a:cs typeface="Lato" panose="020F0502020204030203"/>
                <a:sym typeface="Lato" panose="020F0502020204030203"/>
              </a:rPr>
              <a:t>Oración</a:t>
            </a:r>
            <a:endParaRPr sz="6000">
              <a:solidFill>
                <a:srgbClr val="009444"/>
              </a:solidFill>
              <a:latin typeface="Lato" panose="020F0502020204030203"/>
              <a:ea typeface="Lato" panose="020F0502020204030203"/>
              <a:cs typeface="Lato" panose="020F0502020204030203"/>
              <a:sym typeface="Lato" panose="020F0502020204030203"/>
            </a:endParaRPr>
          </a:p>
        </p:txBody>
      </p:sp>
      <p:cxnSp>
        <p:nvCxnSpPr>
          <p:cNvPr id="121" name="Google Shape;121;p4"/>
          <p:cNvCxnSpPr/>
          <p:nvPr/>
        </p:nvCxnSpPr>
        <p:spPr>
          <a:xfrm>
            <a:off x="3602241" y="2074387"/>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22" name="Google Shape;122;p4"/>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124" name="Google Shape;124;p4"/>
          <p:cNvPicPr preferRelativeResize="0"/>
          <p:nvPr/>
        </p:nvPicPr>
        <p:blipFill rotWithShape="1">
          <a:blip r:embed="rId1"/>
          <a:srcRect/>
          <a:stretch>
            <a:fillRect/>
          </a:stretch>
        </p:blipFill>
        <p:spPr>
          <a:xfrm>
            <a:off x="476645" y="1552538"/>
            <a:ext cx="3125596" cy="3218436"/>
          </a:xfrm>
          <a:prstGeom prst="rect">
            <a:avLst/>
          </a:prstGeom>
          <a:noFill/>
          <a:ln>
            <a:noFill/>
          </a:ln>
          <a:effectLst>
            <a:outerShdw blurRad="50800" dist="38100" dir="2700000" algn="tl" rotWithShape="0">
              <a:srgbClr val="000000">
                <a:alpha val="40000"/>
              </a:srgbClr>
            </a:outerShdw>
          </a:effectLst>
        </p:spPr>
      </p:pic>
      <p:pic>
        <p:nvPicPr>
          <p:cNvPr id="126" name="Google Shape;126;p4" descr="A green bird with leaves&#10;&#10;Description automatically generated"/>
          <p:cNvPicPr preferRelativeResize="0"/>
          <p:nvPr/>
        </p:nvPicPr>
        <p:blipFill rotWithShape="1">
          <a:blip r:embed="rId2"/>
          <a:srcRect/>
          <a:stretch>
            <a:fillRect/>
          </a:stretch>
        </p:blipFill>
        <p:spPr>
          <a:xfrm>
            <a:off x="10500489" y="289924"/>
            <a:ext cx="1399035" cy="117043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68972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CONSIDERAR </a:t>
            </a:r>
            <a:endParaRPr sz="3600"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2013268"/>
            <a:ext cx="9994079" cy="6386323"/>
          </a:xfrm>
          <a:prstGeom prst="rect">
            <a:avLst/>
          </a:prstGeom>
          <a:noFill/>
          <a:ln>
            <a:noFill/>
          </a:ln>
        </p:spPr>
        <p:txBody>
          <a:bodyPr spcFirstLastPara="1" wrap="square" lIns="91425" tIns="45700" rIns="91425" bIns="45700" anchor="t" anchorCtr="0">
            <a:spAutoFit/>
          </a:bodyPr>
          <a:lstStyle/>
          <a:p>
            <a:pPr marL="742950" indent="-742950">
              <a:spcBef>
                <a:spcPts val="600"/>
              </a:spcBef>
              <a:buAutoNum type="arabicPeriod"/>
            </a:pP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Quiénes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son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los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personajes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de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esta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historia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endPar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endParaRPr>
          </a:p>
          <a:p>
            <a:pPr marL="742950" indent="-742950">
              <a:spcBef>
                <a:spcPts val="600"/>
              </a:spcBef>
              <a:buFont typeface="Arial" panose="020B0604020202020204"/>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¿Cuáles son los objetos (o animales) de esta historia? </a:t>
            </a:r>
            <a:endPar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742950" indent="-742950">
              <a:spcBef>
                <a:spcPts val="600"/>
              </a:spcBef>
              <a:buFont typeface="Arial" panose="020B0604020202020204"/>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¿Dónde ocurrió la historia? </a:t>
            </a:r>
            <a:endPar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742950" indent="-742950">
              <a:spcBef>
                <a:spcPts val="600"/>
              </a:spcBef>
              <a:buFont typeface="Arial" panose="020B0604020202020204"/>
              <a:buAutoNum type="arabicPeriod"/>
            </a:pP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Cuándo</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ocurrió</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la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historia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endPar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endParaRPr>
          </a:p>
          <a:p>
            <a:pPr marL="742950" indent="-742950">
              <a:spcBef>
                <a:spcPts val="600"/>
              </a:spcBef>
              <a:buFont typeface="Arial" panose="020B0604020202020204"/>
              <a:buAutoNum type="arabicPeriod"/>
            </a:pPr>
            <a:r>
              <a:rPr lang="en-US" sz="3600" b="1" dirty="0">
                <a:solidFill>
                  <a:schemeClr val="dk1"/>
                </a:solidFill>
                <a:latin typeface="Lato" panose="020F0502020204030203"/>
                <a:ea typeface="Lato" panose="020F0502020204030203"/>
                <a:cs typeface="Lato" panose="020F0502020204030203"/>
                <a:sym typeface="Lato" panose="020F0502020204030203"/>
              </a:rPr>
              <a:t>¿</a:t>
            </a:r>
            <a:r>
              <a:rPr lang="en-US" sz="3600" b="1" dirty="0" err="1">
                <a:solidFill>
                  <a:schemeClr val="dk1"/>
                </a:solidFill>
                <a:latin typeface="Lato" panose="020F0502020204030203"/>
                <a:ea typeface="Lato" panose="020F0502020204030203"/>
                <a:cs typeface="Lato" panose="020F0502020204030203"/>
                <a:sym typeface="Lato" panose="020F0502020204030203"/>
              </a:rPr>
              <a:t>Cuál</a:t>
            </a:r>
            <a:r>
              <a:rPr lang="en-US" sz="3600" b="1" dirty="0">
                <a:solidFill>
                  <a:schemeClr val="dk1"/>
                </a:solidFill>
                <a:latin typeface="Lato" panose="020F0502020204030203"/>
                <a:ea typeface="Lato" panose="020F0502020204030203"/>
                <a:cs typeface="Lato" panose="020F0502020204030203"/>
                <a:sym typeface="Lato" panose="020F0502020204030203"/>
              </a:rPr>
              <a:t> es </a:t>
            </a:r>
            <a:r>
              <a:rPr lang="en-US" sz="3600" b="1" dirty="0" err="1">
                <a:solidFill>
                  <a:schemeClr val="dk1"/>
                </a:solidFill>
                <a:latin typeface="Lato" panose="020F0502020204030203"/>
                <a:ea typeface="Lato" panose="020F0502020204030203"/>
                <a:cs typeface="Lato" panose="020F0502020204030203"/>
                <a:sym typeface="Lato" panose="020F0502020204030203"/>
              </a:rPr>
              <a:t>el</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problema</a:t>
            </a:r>
            <a:r>
              <a:rPr lang="en-US" sz="3600" b="1" dirty="0">
                <a:solidFill>
                  <a:schemeClr val="dk1"/>
                </a:solidFill>
                <a:latin typeface="Lato" panose="020F0502020204030203"/>
                <a:ea typeface="Lato" panose="020F0502020204030203"/>
                <a:cs typeface="Lato" panose="020F0502020204030203"/>
                <a:sym typeface="Lato" panose="020F0502020204030203"/>
              </a:rPr>
              <a:t>?</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a:spcBef>
                <a:spcPts val="600"/>
              </a:spcBef>
            </a:pPr>
            <a:endPar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endParaRPr>
          </a:p>
          <a:p>
            <a:pPr marL="742950" indent="-742950">
              <a:spcBef>
                <a:spcPts val="600"/>
              </a:spcBef>
              <a:buFont typeface="Arial" panose="020B0604020202020204"/>
              <a:buAutoNum type="arabicPeriod"/>
            </a:pPr>
            <a:endParaRPr lang="en-US" sz="3600" dirty="0">
              <a:effectLst/>
              <a:latin typeface="Times New Roman" panose="02020603050405020304" pitchFamily="18" charset="0"/>
              <a:ea typeface="Times New Roman" panose="02020603050405020304" pitchFamily="18" charset="0"/>
            </a:endParaRPr>
          </a:p>
          <a:p>
            <a:pPr marL="742950" indent="-742950">
              <a:spcBef>
                <a:spcPts val="600"/>
              </a:spcBef>
              <a:buFont typeface="Arial" panose="020B0604020202020204"/>
              <a:buAutoNum type="arabicPeriod"/>
            </a:pP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marL="0" marR="0" lvl="0" indent="0" rtl="0">
              <a:spcBef>
                <a:spcPts val="600"/>
              </a:spcBef>
              <a:spcAft>
                <a:spcPts val="0"/>
              </a:spcAft>
              <a:buNone/>
            </a:pPr>
            <a:endParaRPr sz="4000" dirty="0">
              <a:solidFill>
                <a:schemeClr val="dk1"/>
              </a:solidFill>
              <a:latin typeface="Lato" panose="020F0502020204030203"/>
              <a:ea typeface="Lato" panose="020F0502020204030203"/>
              <a:cs typeface="Lato" panose="020F0502020204030203"/>
              <a:sym typeface="Lato" panose="020F0502020204030203"/>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01" name="Google Shape;201;p8" descr="A green bird with leaves&#10;&#10;Description automatically generated"/>
          <p:cNvPicPr preferRelativeResize="0"/>
          <p:nvPr/>
        </p:nvPicPr>
        <p:blipFill rotWithShape="1">
          <a:blip r:embed="rId1"/>
          <a:srcRect/>
          <a:stretch>
            <a:fillRect/>
          </a:stretch>
        </p:blipFill>
        <p:spPr>
          <a:xfrm>
            <a:off x="10500489" y="289924"/>
            <a:ext cx="1399035" cy="117043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68972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CONSIDERAR </a:t>
            </a:r>
            <a:r>
              <a:rPr lang="en-US" sz="3600" dirty="0">
                <a:solidFill>
                  <a:schemeClr val="tx1"/>
                </a:solidFill>
                <a:latin typeface="Lato" panose="020F0502020204030203"/>
                <a:ea typeface="Lato" panose="020F0502020204030203"/>
                <a:cs typeface="Lato" panose="020F0502020204030203"/>
                <a:sym typeface="Lato" panose="020F0502020204030203"/>
              </a:rPr>
              <a:t> </a:t>
            </a:r>
            <a:endParaRPr sz="3600"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1902432"/>
            <a:ext cx="9994079" cy="7017265"/>
          </a:xfrm>
          <a:prstGeom prst="rect">
            <a:avLst/>
          </a:prstGeom>
          <a:noFill/>
          <a:ln>
            <a:noFill/>
          </a:ln>
        </p:spPr>
        <p:txBody>
          <a:bodyPr spcFirstLastPara="1" wrap="square" lIns="91425" tIns="45700" rIns="91425" bIns="45700" anchor="t" anchorCtr="0">
            <a:spAutoFit/>
          </a:bodyPr>
          <a:lstStyle/>
          <a:p>
            <a:pPr marL="742950" indent="-742950">
              <a:spcBef>
                <a:spcPts val="600"/>
              </a:spcBef>
              <a:buAutoNum type="arabicPeriod"/>
            </a:pP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Quiénes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son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los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personajes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de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esta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historia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endPar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endParaRPr>
          </a:p>
          <a:p>
            <a:pPr marL="742950" indent="-742950">
              <a:spcBef>
                <a:spcPts val="600"/>
              </a:spcBef>
              <a:buFont typeface="Arial" panose="020B0604020202020204"/>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¿Cuáles son los objetos (o animales) de esta historia? </a:t>
            </a:r>
            <a:endPar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742950" indent="-742950">
              <a:spcBef>
                <a:spcPts val="600"/>
              </a:spcBef>
              <a:buFont typeface="Arial" panose="020B0604020202020204"/>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¿Dónde ocurrió la historia? </a:t>
            </a:r>
            <a:endPar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742950" indent="-742950">
              <a:spcBef>
                <a:spcPts val="600"/>
              </a:spcBef>
              <a:buFont typeface="Arial" panose="020B0604020202020204"/>
              <a:buAutoNum type="arabicPeriod"/>
            </a:pP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Cuándo</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ocurrió</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la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historia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endPar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endParaRPr>
          </a:p>
          <a:p>
            <a:pPr marL="742950" indent="-742950">
              <a:spcBef>
                <a:spcPts val="600"/>
              </a:spcBef>
              <a:buFont typeface="Arial" panose="020B0604020202020204"/>
              <a:buAutoNum type="arabicPeriod"/>
            </a:pPr>
            <a:r>
              <a:rPr lang="en-US" sz="3600" dirty="0">
                <a:solidFill>
                  <a:schemeClr val="dk1"/>
                </a:solidFill>
                <a:latin typeface="Lato" panose="020F0502020204030203"/>
                <a:ea typeface="Lato" panose="020F0502020204030203"/>
                <a:cs typeface="Lato" panose="020F0502020204030203"/>
                <a:sym typeface="Lato" panose="020F0502020204030203"/>
              </a:rPr>
              <a:t>¿</a:t>
            </a:r>
            <a:r>
              <a:rPr lang="en-US" sz="3600" dirty="0" err="1">
                <a:solidFill>
                  <a:schemeClr val="dk1"/>
                </a:solidFill>
                <a:latin typeface="Lato" panose="020F0502020204030203"/>
                <a:ea typeface="Lato" panose="020F0502020204030203"/>
                <a:cs typeface="Lato" panose="020F0502020204030203"/>
                <a:sym typeface="Lato" panose="020F0502020204030203"/>
              </a:rPr>
              <a:t>Cuál</a:t>
            </a:r>
            <a:r>
              <a:rPr lang="en-US" sz="3600" dirty="0">
                <a:solidFill>
                  <a:schemeClr val="dk1"/>
                </a:solidFill>
                <a:latin typeface="Lato" panose="020F0502020204030203"/>
                <a:ea typeface="Lato" panose="020F0502020204030203"/>
                <a:cs typeface="Lato" panose="020F0502020204030203"/>
                <a:sym typeface="Lato" panose="020F0502020204030203"/>
              </a:rPr>
              <a:t> es </a:t>
            </a:r>
            <a:r>
              <a:rPr lang="en-US" sz="3600" dirty="0" err="1">
                <a:solidFill>
                  <a:schemeClr val="dk1"/>
                </a:solidFill>
                <a:latin typeface="Lato" panose="020F0502020204030203"/>
                <a:ea typeface="Lato" panose="020F0502020204030203"/>
                <a:cs typeface="Lato" panose="020F0502020204030203"/>
                <a:sym typeface="Lato" panose="020F0502020204030203"/>
              </a:rPr>
              <a:t>el</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problema</a:t>
            </a:r>
            <a:r>
              <a:rPr lang="en-US" sz="3600" dirty="0">
                <a:solidFill>
                  <a:schemeClr val="dk1"/>
                </a:solidFill>
                <a:latin typeface="Lato" panose="020F0502020204030203"/>
                <a:ea typeface="Lato" panose="020F0502020204030203"/>
                <a:cs typeface="Lato" panose="020F0502020204030203"/>
                <a:sym typeface="Lato" panose="020F0502020204030203"/>
              </a:rPr>
              <a:t>?</a:t>
            </a:r>
            <a:endParaRPr lang="en-US" sz="3600" dirty="0">
              <a:solidFill>
                <a:schemeClr val="dk1"/>
              </a:solidFill>
              <a:latin typeface="Lato" panose="020F0502020204030203"/>
              <a:ea typeface="Lato" panose="020F0502020204030203"/>
              <a:cs typeface="Lato" panose="020F0502020204030203"/>
              <a:sym typeface="Lato" panose="020F0502020204030203"/>
            </a:endParaRPr>
          </a:p>
          <a:p>
            <a:pPr marL="742950" indent="-742950">
              <a:spcBef>
                <a:spcPts val="600"/>
              </a:spcBef>
              <a:buFont typeface="Arial" panose="020B0604020202020204"/>
              <a:buAutoNum type="arabicPeriod"/>
            </a:pPr>
            <a:r>
              <a:rPr lang="en-US" sz="3600" b="1" dirty="0">
                <a:solidFill>
                  <a:schemeClr val="dk1"/>
                </a:solidFill>
                <a:latin typeface="Lato" panose="020F0502020204030203"/>
                <a:ea typeface="Lato" panose="020F0502020204030203"/>
                <a:cs typeface="Lato" panose="020F0502020204030203"/>
                <a:sym typeface="Lato" panose="020F0502020204030203"/>
              </a:rPr>
              <a:t>¿Se </a:t>
            </a:r>
            <a:r>
              <a:rPr lang="en-US" sz="3600" b="1" dirty="0" err="1">
                <a:solidFill>
                  <a:schemeClr val="dk1"/>
                </a:solidFill>
                <a:latin typeface="Lato" panose="020F0502020204030203"/>
                <a:ea typeface="Lato" panose="020F0502020204030203"/>
                <a:cs typeface="Lato" panose="020F0502020204030203"/>
                <a:sym typeface="Lato" panose="020F0502020204030203"/>
              </a:rPr>
              <a:t>soluciona</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el</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problema</a:t>
            </a:r>
            <a:r>
              <a:rPr lang="en-US" sz="3600" b="1" dirty="0">
                <a:solidFill>
                  <a:schemeClr val="dk1"/>
                </a:solidFill>
                <a:latin typeface="Lato" panose="020F0502020204030203"/>
                <a:ea typeface="Lato" panose="020F0502020204030203"/>
                <a:cs typeface="Lato" panose="020F0502020204030203"/>
                <a:sym typeface="Lato" panose="020F0502020204030203"/>
              </a:rPr>
              <a:t>?</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a:spcBef>
                <a:spcPts val="600"/>
              </a:spcBef>
            </a:pPr>
            <a:endPar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endParaRPr>
          </a:p>
          <a:p>
            <a:pPr marL="742950" indent="-742950">
              <a:spcBef>
                <a:spcPts val="600"/>
              </a:spcBef>
              <a:buFont typeface="Arial" panose="020B0604020202020204"/>
              <a:buAutoNum type="arabicPeriod"/>
            </a:pPr>
            <a:endParaRPr lang="en-US" sz="3600" dirty="0">
              <a:effectLst/>
              <a:latin typeface="Times New Roman" panose="02020603050405020304" pitchFamily="18" charset="0"/>
              <a:ea typeface="Times New Roman" panose="02020603050405020304" pitchFamily="18" charset="0"/>
            </a:endParaRPr>
          </a:p>
          <a:p>
            <a:pPr marL="742950" indent="-742950">
              <a:spcBef>
                <a:spcPts val="600"/>
              </a:spcBef>
              <a:buFont typeface="Arial" panose="020B0604020202020204"/>
              <a:buAutoNum type="arabicPeriod"/>
            </a:pP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marL="0" marR="0" lvl="0" indent="0" rtl="0">
              <a:spcBef>
                <a:spcPts val="600"/>
              </a:spcBef>
              <a:spcAft>
                <a:spcPts val="0"/>
              </a:spcAft>
              <a:buNone/>
            </a:pPr>
            <a:endParaRPr sz="4000" dirty="0">
              <a:solidFill>
                <a:schemeClr val="dk1"/>
              </a:solidFill>
              <a:latin typeface="Lato" panose="020F0502020204030203"/>
              <a:ea typeface="Lato" panose="020F0502020204030203"/>
              <a:cs typeface="Lato" panose="020F0502020204030203"/>
              <a:sym typeface="Lato" panose="020F0502020204030203"/>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01" name="Google Shape;201;p8" descr="A green bird with leaves&#10;&#10;Description automatically generated"/>
          <p:cNvPicPr preferRelativeResize="0"/>
          <p:nvPr/>
        </p:nvPicPr>
        <p:blipFill rotWithShape="1">
          <a:blip r:embed="rId1"/>
          <a:srcRect/>
          <a:stretch>
            <a:fillRect/>
          </a:stretch>
        </p:blipFill>
        <p:spPr>
          <a:xfrm>
            <a:off x="10500489" y="289924"/>
            <a:ext cx="1399035" cy="117043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pSp>
        <p:nvGrpSpPr>
          <p:cNvPr id="208" name="Google Shape;208;g2ac1ba269cb_0_0"/>
          <p:cNvGrpSpPr/>
          <p:nvPr/>
        </p:nvGrpSpPr>
        <p:grpSpPr>
          <a:xfrm>
            <a:off x="4073242" y="545190"/>
            <a:ext cx="5958205" cy="5415279"/>
            <a:chOff x="1084897" y="1693"/>
            <a:chExt cx="5958205" cy="5415279"/>
          </a:xfrm>
        </p:grpSpPr>
        <p:sp>
          <p:nvSpPr>
            <p:cNvPr id="209" name="Google Shape;209;g2ac1ba269cb_0_0"/>
            <p:cNvSpPr/>
            <p:nvPr/>
          </p:nvSpPr>
          <p:spPr>
            <a:xfrm rot="10800000">
              <a:off x="1638002" y="176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0" name="Google Shape;210;g2ac1ba269cb_0_0"/>
            <p:cNvSpPr txBox="1"/>
            <p:nvPr/>
          </p:nvSpPr>
          <p:spPr>
            <a:xfrm>
              <a:off x="1914524" y="169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panose="020F0502020204030204"/>
                <a:buNone/>
              </a:pPr>
              <a:r>
                <a:rPr lang="en-US" sz="4200">
                  <a:solidFill>
                    <a:srgbClr val="009444"/>
                  </a:solidFill>
                  <a:latin typeface="Lato" panose="020F0502020204030203"/>
                  <a:ea typeface="Lato" panose="020F0502020204030203"/>
                  <a:cs typeface="Lato" panose="020F0502020204030203"/>
                  <a:sym typeface="Lato" panose="020F0502020204030203"/>
                </a:rPr>
                <a:t>CAPTAR</a:t>
              </a:r>
              <a:endParaRPr sz="4200">
                <a:solidFill>
                  <a:schemeClr val="dk1"/>
                </a:solidFill>
                <a:latin typeface="Lato" panose="020F0502020204030203"/>
                <a:ea typeface="Lato" panose="020F0502020204030203"/>
                <a:cs typeface="Lato" panose="020F0502020204030203"/>
                <a:sym typeface="Lato" panose="020F0502020204030203"/>
              </a:endParaRPr>
            </a:p>
          </p:txBody>
        </p:sp>
        <p:sp>
          <p:nvSpPr>
            <p:cNvPr id="211" name="Google Shape;211;g2ac1ba269cb_0_0"/>
            <p:cNvSpPr/>
            <p:nvPr/>
          </p:nvSpPr>
          <p:spPr>
            <a:xfrm>
              <a:off x="1084897" y="169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2" name="Google Shape;212;g2ac1ba269cb_0_0"/>
            <p:cNvSpPr/>
            <p:nvPr/>
          </p:nvSpPr>
          <p:spPr>
            <a:xfrm rot="10800000">
              <a:off x="1638002" y="143813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3" name="Google Shape;213;g2ac1ba269cb_0_0"/>
            <p:cNvSpPr txBox="1"/>
            <p:nvPr/>
          </p:nvSpPr>
          <p:spPr>
            <a:xfrm>
              <a:off x="1914524" y="143806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panose="020F0502020204030204"/>
                <a:buNone/>
              </a:pPr>
              <a:r>
                <a:rPr lang="en-US" sz="4200" dirty="0">
                  <a:solidFill>
                    <a:srgbClr val="009444"/>
                  </a:solidFill>
                  <a:latin typeface="Lato" panose="020F0502020204030203"/>
                  <a:ea typeface="Lato" panose="020F0502020204030203"/>
                  <a:cs typeface="Lato" panose="020F0502020204030203"/>
                  <a:sym typeface="Lato" panose="020F0502020204030203"/>
                </a:rPr>
                <a:t>CONTAR</a:t>
              </a:r>
              <a:endParaRPr sz="4200" dirty="0">
                <a:solidFill>
                  <a:srgbClr val="000000"/>
                </a:solidFill>
                <a:latin typeface="Lato" panose="020F0502020204030203"/>
                <a:ea typeface="Lato" panose="020F0502020204030203"/>
                <a:cs typeface="Lato" panose="020F0502020204030203"/>
                <a:sym typeface="Lato" panose="020F0502020204030203"/>
              </a:endParaRPr>
            </a:p>
          </p:txBody>
        </p:sp>
        <p:sp>
          <p:nvSpPr>
            <p:cNvPr id="214" name="Google Shape;214;g2ac1ba269cb_0_0"/>
            <p:cNvSpPr/>
            <p:nvPr/>
          </p:nvSpPr>
          <p:spPr>
            <a:xfrm>
              <a:off x="1084897" y="143806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5" name="Google Shape;215;g2ac1ba269cb_0_0"/>
            <p:cNvSpPr/>
            <p:nvPr/>
          </p:nvSpPr>
          <p:spPr>
            <a:xfrm rot="10800000">
              <a:off x="1638002" y="287450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6" name="Google Shape;216;g2ac1ba269cb_0_0"/>
            <p:cNvSpPr txBox="1"/>
            <p:nvPr/>
          </p:nvSpPr>
          <p:spPr>
            <a:xfrm>
              <a:off x="1914524" y="287443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panose="020F0502020204030204"/>
                <a:buNone/>
              </a:pPr>
              <a:r>
                <a:rPr lang="en-US" sz="4200">
                  <a:solidFill>
                    <a:srgbClr val="009444"/>
                  </a:solidFill>
                  <a:latin typeface="Lato" panose="020F0502020204030203"/>
                  <a:ea typeface="Lato" panose="020F0502020204030203"/>
                  <a:cs typeface="Lato" panose="020F0502020204030203"/>
                  <a:sym typeface="Lato" panose="020F0502020204030203"/>
                </a:rPr>
                <a:t>CONSIDERAR</a:t>
              </a:r>
              <a:endParaRPr sz="4200">
                <a:solidFill>
                  <a:schemeClr val="dk1"/>
                </a:solidFill>
                <a:latin typeface="Lato" panose="020F0502020204030203"/>
                <a:ea typeface="Lato" panose="020F0502020204030203"/>
                <a:cs typeface="Lato" panose="020F0502020204030203"/>
                <a:sym typeface="Lato" panose="020F0502020204030203"/>
              </a:endParaRPr>
            </a:p>
          </p:txBody>
        </p:sp>
        <p:sp>
          <p:nvSpPr>
            <p:cNvPr id="217" name="Google Shape;217;g2ac1ba269cb_0_0"/>
            <p:cNvSpPr/>
            <p:nvPr/>
          </p:nvSpPr>
          <p:spPr>
            <a:xfrm>
              <a:off x="1084897" y="287443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8" name="Google Shape;218;g2ac1ba269cb_0_0"/>
            <p:cNvSpPr/>
            <p:nvPr/>
          </p:nvSpPr>
          <p:spPr>
            <a:xfrm rot="10800000">
              <a:off x="1638002" y="431087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9" name="Google Shape;219;g2ac1ba269cb_0_0"/>
            <p:cNvSpPr txBox="1"/>
            <p:nvPr/>
          </p:nvSpPr>
          <p:spPr>
            <a:xfrm>
              <a:off x="1914524" y="431080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panose="020F0502020204030204"/>
                <a:buNone/>
              </a:pPr>
              <a:r>
                <a:rPr lang="en-US" sz="4200">
                  <a:solidFill>
                    <a:srgbClr val="009444"/>
                  </a:solidFill>
                  <a:latin typeface="Lato" panose="020F0502020204030203"/>
                  <a:ea typeface="Lato" panose="020F0502020204030203"/>
                  <a:cs typeface="Lato" panose="020F0502020204030203"/>
                  <a:sym typeface="Lato" panose="020F0502020204030203"/>
                </a:rPr>
                <a:t>CONSOLIDAR</a:t>
              </a:r>
              <a:endParaRPr sz="4200">
                <a:solidFill>
                  <a:schemeClr val="dk1"/>
                </a:solidFill>
                <a:latin typeface="Lato" panose="020F0502020204030203"/>
                <a:ea typeface="Lato" panose="020F0502020204030203"/>
                <a:cs typeface="Lato" panose="020F0502020204030203"/>
                <a:sym typeface="Lato" panose="020F0502020204030203"/>
              </a:endParaRPr>
            </a:p>
          </p:txBody>
        </p:sp>
        <p:sp>
          <p:nvSpPr>
            <p:cNvPr id="220" name="Google Shape;220;g2ac1ba269cb_0_0"/>
            <p:cNvSpPr/>
            <p:nvPr/>
          </p:nvSpPr>
          <p:spPr>
            <a:xfrm>
              <a:off x="1084897" y="431080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grpSp>
      <p:sp>
        <p:nvSpPr>
          <p:cNvPr id="221" name="Google Shape;221;g2ac1ba269cb_0_0"/>
          <p:cNvSpPr/>
          <p:nvPr/>
        </p:nvSpPr>
        <p:spPr>
          <a:xfrm>
            <a:off x="887993" y="1015809"/>
            <a:ext cx="3047100" cy="4585500"/>
          </a:xfrm>
          <a:prstGeom prst="rightArrow">
            <a:avLst>
              <a:gd name="adj1" fmla="val 50000"/>
              <a:gd name="adj2" fmla="val 50000"/>
            </a:avLst>
          </a:prstGeom>
          <a:gradFill>
            <a:gsLst>
              <a:gs pos="0">
                <a:srgbClr val="005B26"/>
              </a:gs>
              <a:gs pos="50000">
                <a:srgbClr val="008437"/>
              </a:gs>
              <a:gs pos="100000">
                <a:srgbClr val="009F4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Las</a:t>
            </a:r>
            <a:endParaRPr>
              <a:latin typeface="Lato" panose="020F0502020204030203"/>
              <a:ea typeface="Lato" panose="020F0502020204030203"/>
              <a:cs typeface="Lato" panose="020F0502020204030203"/>
              <a:sym typeface="Lato" panose="020F0502020204030203"/>
            </a:endParaRPr>
          </a:p>
          <a:p>
            <a:pPr marL="0" marR="0" lvl="0" indent="0" algn="ctr"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4 C</a:t>
            </a:r>
            <a:endParaRPr>
              <a:latin typeface="Lato" panose="020F0502020204030203"/>
              <a:ea typeface="Lato" panose="020F0502020204030203"/>
              <a:cs typeface="Lato" panose="020F0502020204030203"/>
              <a:sym typeface="Lato" panose="020F0502020204030203"/>
            </a:endParaRPr>
          </a:p>
        </p:txBody>
      </p:sp>
      <p:sp>
        <p:nvSpPr>
          <p:cNvPr id="222" name="Google Shape;222;g2ac1ba269cb_0_0"/>
          <p:cNvSpPr txBox="1"/>
          <p:nvPr/>
        </p:nvSpPr>
        <p:spPr>
          <a:xfrm>
            <a:off x="4243431" y="461210"/>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1</a:t>
            </a:r>
            <a:endParaRPr>
              <a:latin typeface="Lato" panose="020F0502020204030203"/>
              <a:ea typeface="Lato" panose="020F0502020204030203"/>
              <a:cs typeface="Lato" panose="020F0502020204030203"/>
              <a:sym typeface="Lato" panose="020F0502020204030203"/>
            </a:endParaRPr>
          </a:p>
        </p:txBody>
      </p:sp>
      <p:sp>
        <p:nvSpPr>
          <p:cNvPr id="223" name="Google Shape;223;g2ac1ba269cb_0_0"/>
          <p:cNvSpPr txBox="1"/>
          <p:nvPr/>
        </p:nvSpPr>
        <p:spPr>
          <a:xfrm>
            <a:off x="4264338" y="1931381"/>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2</a:t>
            </a:r>
            <a:endParaRPr>
              <a:latin typeface="Lato" panose="020F0502020204030203"/>
              <a:ea typeface="Lato" panose="020F0502020204030203"/>
              <a:cs typeface="Lato" panose="020F0502020204030203"/>
              <a:sym typeface="Lato" panose="020F0502020204030203"/>
            </a:endParaRPr>
          </a:p>
        </p:txBody>
      </p:sp>
      <p:sp>
        <p:nvSpPr>
          <p:cNvPr id="224" name="Google Shape;224;g2ac1ba269cb_0_0"/>
          <p:cNvSpPr txBox="1"/>
          <p:nvPr/>
        </p:nvSpPr>
        <p:spPr>
          <a:xfrm>
            <a:off x="4264337" y="3384707"/>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3</a:t>
            </a:r>
            <a:endParaRPr>
              <a:latin typeface="Lato" panose="020F0502020204030203"/>
              <a:ea typeface="Lato" panose="020F0502020204030203"/>
              <a:cs typeface="Lato" panose="020F0502020204030203"/>
              <a:sym typeface="Lato" panose="020F0502020204030203"/>
            </a:endParaRPr>
          </a:p>
        </p:txBody>
      </p:sp>
      <p:sp>
        <p:nvSpPr>
          <p:cNvPr id="225" name="Google Shape;225;g2ac1ba269cb_0_0"/>
          <p:cNvSpPr txBox="1"/>
          <p:nvPr/>
        </p:nvSpPr>
        <p:spPr>
          <a:xfrm>
            <a:off x="4265036" y="4838033"/>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4</a:t>
            </a:r>
            <a:endParaRPr>
              <a:latin typeface="Lato" panose="020F0502020204030203"/>
              <a:ea typeface="Lato" panose="020F0502020204030203"/>
              <a:cs typeface="Lato" panose="020F0502020204030203"/>
              <a:sym typeface="Lato" panose="020F0502020204030203"/>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2935891" y="71230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panose="020F0502020204030203"/>
                <a:ea typeface="Lato" panose="020F0502020204030203"/>
                <a:cs typeface="Lato" panose="020F0502020204030203"/>
                <a:sym typeface="Lato" panose="020F0502020204030203"/>
              </a:rPr>
              <a:t>Consolidar</a:t>
            </a:r>
            <a:r>
              <a:rPr lang="en-US" sz="4860" dirty="0">
                <a:solidFill>
                  <a:srgbClr val="009444"/>
                </a:solidFill>
                <a:latin typeface="Lato" panose="020F0502020204030203"/>
                <a:ea typeface="Lato" panose="020F0502020204030203"/>
                <a:cs typeface="Lato" panose="020F0502020204030203"/>
                <a:sym typeface="Lato" panose="020F0502020204030203"/>
              </a:rPr>
              <a:t> </a:t>
            </a:r>
            <a:endParaRPr lang="en-US" sz="3600" dirty="0">
              <a:solidFill>
                <a:schemeClr val="tx1"/>
              </a:solidFill>
              <a:latin typeface="Lato" panose="020F0502020204030203"/>
              <a:ea typeface="Lato" panose="020F0502020204030203"/>
              <a:cs typeface="Lato" panose="020F0502020204030203"/>
              <a:sym typeface="Lato" panose="020F0502020204030203"/>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93" name="Google Shape;393;p18"/>
          <p:cNvPicPr preferRelativeResize="0"/>
          <p:nvPr/>
        </p:nvPicPr>
        <p:blipFill rotWithShape="1">
          <a:blip r:embed="rId1"/>
          <a:srcRect/>
          <a:stretch>
            <a:fill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94" name="Google Shape;394;p18"/>
          <p:cNvSpPr txBox="1"/>
          <p:nvPr/>
        </p:nvSpPr>
        <p:spPr>
          <a:xfrm>
            <a:off x="3602242" y="2890350"/>
            <a:ext cx="7432500"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dk1"/>
                </a:solidFill>
                <a:latin typeface="Lato" panose="020F0502020204030203"/>
                <a:ea typeface="Lato" panose="020F0502020204030203"/>
                <a:cs typeface="Lato" panose="020F0502020204030203"/>
                <a:sym typeface="Lato" panose="020F0502020204030203"/>
              </a:rPr>
              <a:t>1. ¿</a:t>
            </a:r>
            <a:r>
              <a:rPr lang="en-US" sz="3600" b="1" dirty="0" err="1">
                <a:solidFill>
                  <a:schemeClr val="dk1"/>
                </a:solidFill>
                <a:latin typeface="Lato" panose="020F0502020204030203"/>
                <a:ea typeface="Lato" panose="020F0502020204030203"/>
                <a:cs typeface="Lato" panose="020F0502020204030203"/>
                <a:sym typeface="Lato" panose="020F0502020204030203"/>
              </a:rPr>
              <a:t>Cuál</a:t>
            </a:r>
            <a:r>
              <a:rPr lang="en-US" sz="3600" b="1" dirty="0">
                <a:solidFill>
                  <a:schemeClr val="dk1"/>
                </a:solidFill>
                <a:latin typeface="Lato" panose="020F0502020204030203"/>
                <a:ea typeface="Lato" panose="020F0502020204030203"/>
                <a:cs typeface="Lato" panose="020F0502020204030203"/>
                <a:sym typeface="Lato" panose="020F0502020204030203"/>
              </a:rPr>
              <a:t> es </a:t>
            </a:r>
            <a:r>
              <a:rPr lang="en-US" sz="3600" b="1" dirty="0" err="1">
                <a:solidFill>
                  <a:schemeClr val="dk1"/>
                </a:solidFill>
                <a:latin typeface="Lato" panose="020F0502020204030203"/>
                <a:ea typeface="Lato" panose="020F0502020204030203"/>
                <a:cs typeface="Lato" panose="020F0502020204030203"/>
                <a:sym typeface="Lato" panose="020F0502020204030203"/>
              </a:rPr>
              <a:t>el</a:t>
            </a:r>
            <a:r>
              <a:rPr lang="en-US" sz="3600" b="1" dirty="0">
                <a:solidFill>
                  <a:schemeClr val="dk1"/>
                </a:solidFill>
                <a:latin typeface="Lato" panose="020F0502020204030203"/>
                <a:ea typeface="Lato" panose="020F0502020204030203"/>
                <a:cs typeface="Lato" panose="020F0502020204030203"/>
                <a:sym typeface="Lato" panose="020F0502020204030203"/>
              </a:rPr>
              <a:t> punto principal de </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marL="0" marR="0" lvl="0" indent="0" algn="l" rtl="0">
              <a:spcBef>
                <a:spcPts val="0"/>
              </a:spcBef>
              <a:spcAft>
                <a:spcPts val="0"/>
              </a:spcAft>
              <a:buNone/>
            </a:pPr>
            <a:r>
              <a:rPr lang="en-US" sz="3600" b="1" dirty="0">
                <a:solidFill>
                  <a:schemeClr val="dk1"/>
                </a:solidFill>
                <a:latin typeface="Lato" panose="020F0502020204030203"/>
                <a:ea typeface="Lato" panose="020F0502020204030203"/>
                <a:cs typeface="Lato" panose="020F0502020204030203"/>
                <a:sym typeface="Lato" panose="020F0502020204030203"/>
              </a:rPr>
              <a:t>     la </a:t>
            </a:r>
            <a:r>
              <a:rPr lang="en-US" sz="3600" b="1" dirty="0" err="1">
                <a:solidFill>
                  <a:schemeClr val="dk1"/>
                </a:solidFill>
                <a:latin typeface="Lato" panose="020F0502020204030203"/>
                <a:ea typeface="Lato" panose="020F0502020204030203"/>
                <a:cs typeface="Lato" panose="020F0502020204030203"/>
                <a:sym typeface="Lato" panose="020F0502020204030203"/>
              </a:rPr>
              <a:t>historia</a:t>
            </a:r>
            <a:r>
              <a:rPr lang="en-US" sz="3600" b="1" dirty="0">
                <a:solidFill>
                  <a:schemeClr val="dk1"/>
                </a:solidFill>
                <a:latin typeface="Lato" panose="020F0502020204030203"/>
                <a:ea typeface="Lato" panose="020F0502020204030203"/>
                <a:cs typeface="Lato" panose="020F0502020204030203"/>
                <a:sym typeface="Lato" panose="020F0502020204030203"/>
              </a:rPr>
              <a:t>?</a:t>
            </a:r>
            <a:endParaRPr sz="3600" b="1" dirty="0">
              <a:solidFill>
                <a:schemeClr val="dk1"/>
              </a:solidFill>
              <a:latin typeface="Lato" panose="020F0502020204030203"/>
              <a:ea typeface="Lato" panose="020F0502020204030203"/>
              <a:cs typeface="Lato" panose="020F0502020204030203"/>
              <a:sym typeface="Lato" panose="020F0502020204030203"/>
            </a:endParaRPr>
          </a:p>
        </p:txBody>
      </p:sp>
      <p:cxnSp>
        <p:nvCxnSpPr>
          <p:cNvPr id="2" name="Google Shape;402;p19"/>
          <p:cNvCxnSpPr/>
          <p:nvPr/>
        </p:nvCxnSpPr>
        <p:spPr>
          <a:xfrm>
            <a:off x="2961169" y="1804786"/>
            <a:ext cx="6269662" cy="0"/>
          </a:xfrm>
          <a:prstGeom prst="straightConnector1">
            <a:avLst/>
          </a:prstGeom>
          <a:noFill/>
          <a:ln w="38100" cap="flat" cmpd="sng">
            <a:solidFill>
              <a:srgbClr val="7F7F7F"/>
            </a:solidFill>
            <a:prstDash val="solid"/>
            <a:miter lim="800000"/>
            <a:headEnd type="none" w="sm" len="sm"/>
            <a:tailEnd type="none" w="sm" len="sm"/>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2935891" y="71230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panose="020F0502020204030203"/>
                <a:ea typeface="Lato" panose="020F0502020204030203"/>
                <a:cs typeface="Lato" panose="020F0502020204030203"/>
                <a:sym typeface="Lato" panose="020F0502020204030203"/>
              </a:rPr>
              <a:t>Consolidar</a:t>
            </a:r>
            <a:r>
              <a:rPr lang="en-US" sz="4860" dirty="0">
                <a:solidFill>
                  <a:srgbClr val="009444"/>
                </a:solidFill>
                <a:latin typeface="Lato" panose="020F0502020204030203"/>
                <a:ea typeface="Lato" panose="020F0502020204030203"/>
                <a:cs typeface="Lato" panose="020F0502020204030203"/>
                <a:sym typeface="Lato" panose="020F0502020204030203"/>
              </a:rPr>
              <a:t> </a:t>
            </a:r>
            <a:r>
              <a:rPr lang="en-US" sz="3600" dirty="0">
                <a:solidFill>
                  <a:schemeClr val="tx1"/>
                </a:solidFill>
                <a:latin typeface="Lato" panose="020F0502020204030203"/>
                <a:ea typeface="Lato" panose="020F0502020204030203"/>
                <a:cs typeface="Lato" panose="020F0502020204030203"/>
                <a:sym typeface="Lato" panose="020F0502020204030203"/>
              </a:rPr>
              <a:t> </a:t>
            </a:r>
            <a:endParaRPr lang="en-US" sz="3600" dirty="0">
              <a:solidFill>
                <a:schemeClr val="tx1"/>
              </a:solidFill>
              <a:latin typeface="Lato" panose="020F0502020204030203"/>
              <a:ea typeface="Lato" panose="020F0502020204030203"/>
              <a:cs typeface="Lato" panose="020F0502020204030203"/>
              <a:sym typeface="Lato" panose="020F0502020204030203"/>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93" name="Google Shape;393;p18"/>
          <p:cNvPicPr preferRelativeResize="0"/>
          <p:nvPr/>
        </p:nvPicPr>
        <p:blipFill rotWithShape="1">
          <a:blip r:embed="rId1"/>
          <a:srcRect/>
          <a:stretch>
            <a:fill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94" name="Google Shape;394;p18"/>
          <p:cNvSpPr txBox="1"/>
          <p:nvPr/>
        </p:nvSpPr>
        <p:spPr>
          <a:xfrm>
            <a:off x="3602242" y="2890350"/>
            <a:ext cx="7432500" cy="1754286"/>
          </a:xfrm>
          <a:prstGeom prst="rect">
            <a:avLst/>
          </a:prstGeom>
          <a:noFill/>
          <a:ln>
            <a:noFill/>
          </a:ln>
        </p:spPr>
        <p:txBody>
          <a:bodyPr spcFirstLastPara="1" wrap="square" lIns="91425" tIns="45700" rIns="91425" bIns="45700" anchor="t" anchorCtr="0">
            <a:spAutoFit/>
          </a:bodyPr>
          <a:lstStyle/>
          <a:p>
            <a:r>
              <a:rPr lang="en-US" sz="3600" b="1" dirty="0">
                <a:solidFill>
                  <a:schemeClr val="dk1"/>
                </a:solidFill>
                <a:latin typeface="Lato" panose="020F0502020204030203"/>
                <a:ea typeface="Lato" panose="020F0502020204030203"/>
                <a:cs typeface="Lato" panose="020F0502020204030203"/>
                <a:sym typeface="Lato" panose="020F0502020204030203"/>
              </a:rPr>
              <a:t>2. ¿</a:t>
            </a:r>
            <a:r>
              <a:rPr lang="en-US" sz="3600" b="1" dirty="0" err="1">
                <a:solidFill>
                  <a:schemeClr val="dk1"/>
                </a:solidFill>
                <a:latin typeface="Lato" panose="020F0502020204030203"/>
                <a:ea typeface="Lato" panose="020F0502020204030203"/>
                <a:cs typeface="Lato" panose="020F0502020204030203"/>
                <a:sym typeface="Lato" panose="020F0502020204030203"/>
              </a:rPr>
              <a:t>Qué</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pecado</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veo</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en</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esta</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historia</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r>
              <a:rPr lang="en-US" sz="3600" b="1" dirty="0">
                <a:solidFill>
                  <a:schemeClr val="dk1"/>
                </a:solidFill>
                <a:latin typeface="Lato" panose="020F0502020204030203"/>
                <a:ea typeface="Lato" panose="020F0502020204030203"/>
                <a:cs typeface="Lato" panose="020F0502020204030203"/>
                <a:sym typeface="Lato" panose="020F0502020204030203"/>
              </a:rPr>
              <a:t>     y </a:t>
            </a:r>
            <a:r>
              <a:rPr lang="en-US" sz="3600" b="1" dirty="0" err="1">
                <a:solidFill>
                  <a:schemeClr val="dk1"/>
                </a:solidFill>
                <a:latin typeface="Lato" panose="020F0502020204030203"/>
                <a:ea typeface="Lato" panose="020F0502020204030203"/>
                <a:cs typeface="Lato" panose="020F0502020204030203"/>
                <a:sym typeface="Lato" panose="020F0502020204030203"/>
              </a:rPr>
              <a:t>confieso</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en</a:t>
            </a:r>
            <a:r>
              <a:rPr lang="en-US" sz="3600" b="1" dirty="0">
                <a:solidFill>
                  <a:schemeClr val="dk1"/>
                </a:solidFill>
                <a:latin typeface="Lato" panose="020F0502020204030203"/>
                <a:ea typeface="Lato" panose="020F0502020204030203"/>
                <a:cs typeface="Lato" panose="020F0502020204030203"/>
                <a:sym typeface="Lato" panose="020F0502020204030203"/>
              </a:rPr>
              <a:t> mi </a:t>
            </a:r>
            <a:r>
              <a:rPr lang="en-US" sz="3600" b="1" dirty="0" err="1">
                <a:solidFill>
                  <a:schemeClr val="dk1"/>
                </a:solidFill>
                <a:latin typeface="Lato" panose="020F0502020204030203"/>
                <a:ea typeface="Lato" panose="020F0502020204030203"/>
                <a:cs typeface="Lato" panose="020F0502020204030203"/>
                <a:sym typeface="Lato" panose="020F0502020204030203"/>
              </a:rPr>
              <a:t>vida</a:t>
            </a:r>
            <a:r>
              <a:rPr lang="en-US" sz="3600" b="1" dirty="0">
                <a:solidFill>
                  <a:schemeClr val="dk1"/>
                </a:solidFill>
                <a:latin typeface="Lato" panose="020F0502020204030203"/>
                <a:ea typeface="Lato" panose="020F0502020204030203"/>
                <a:cs typeface="Lato" panose="020F0502020204030203"/>
                <a:sym typeface="Lato" panose="020F0502020204030203"/>
              </a:rPr>
              <a:t>?</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marL="0" marR="0" lvl="0" indent="0" algn="l" rtl="0">
              <a:spcBef>
                <a:spcPts val="0"/>
              </a:spcBef>
              <a:spcAft>
                <a:spcPts val="0"/>
              </a:spcAft>
              <a:buNone/>
            </a:pPr>
            <a:endParaRPr sz="3600" b="1" dirty="0">
              <a:solidFill>
                <a:schemeClr val="dk1"/>
              </a:solidFill>
              <a:latin typeface="Lato" panose="020F0502020204030203"/>
              <a:ea typeface="Lato" panose="020F0502020204030203"/>
              <a:cs typeface="Lato" panose="020F0502020204030203"/>
              <a:sym typeface="Lato" panose="020F0502020204030203"/>
            </a:endParaRPr>
          </a:p>
        </p:txBody>
      </p:sp>
      <p:cxnSp>
        <p:nvCxnSpPr>
          <p:cNvPr id="2" name="Google Shape;402;p19"/>
          <p:cNvCxnSpPr/>
          <p:nvPr/>
        </p:nvCxnSpPr>
        <p:spPr>
          <a:xfrm>
            <a:off x="2961169" y="1804786"/>
            <a:ext cx="6269662" cy="0"/>
          </a:xfrm>
          <a:prstGeom prst="straightConnector1">
            <a:avLst/>
          </a:prstGeom>
          <a:noFill/>
          <a:ln w="38100" cap="flat" cmpd="sng">
            <a:solidFill>
              <a:srgbClr val="7F7F7F"/>
            </a:solidFill>
            <a:prstDash val="solid"/>
            <a:miter lim="800000"/>
            <a:headEnd type="none" w="sm" len="sm"/>
            <a:tailEnd type="none" w="sm" len="sm"/>
          </a:ln>
        </p:spPr>
      </p:cxnSp>
      <p:pic>
        <p:nvPicPr>
          <p:cNvPr id="3" name="Google Shape;409;p19" descr="A black background with a black square&#10;&#10;Description automatically generated with medium confidence"/>
          <p:cNvPicPr preferRelativeResize="0"/>
          <p:nvPr/>
        </p:nvPicPr>
        <p:blipFill rotWithShape="1">
          <a:blip r:embed="rId2"/>
          <a:srcRect/>
          <a:stretch>
            <a:fillRect/>
          </a:stretch>
        </p:blipFill>
        <p:spPr>
          <a:xfrm>
            <a:off x="9544029" y="4720171"/>
            <a:ext cx="1490713" cy="126231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2935891" y="71230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panose="020F0502020204030203"/>
                <a:ea typeface="Lato" panose="020F0502020204030203"/>
                <a:cs typeface="Lato" panose="020F0502020204030203"/>
                <a:sym typeface="Lato" panose="020F0502020204030203"/>
              </a:rPr>
              <a:t>Consolidar</a:t>
            </a:r>
            <a:r>
              <a:rPr lang="en-US" sz="4860" dirty="0">
                <a:solidFill>
                  <a:srgbClr val="009444"/>
                </a:solidFill>
                <a:latin typeface="Lato" panose="020F0502020204030203"/>
                <a:ea typeface="Lato" panose="020F0502020204030203"/>
                <a:cs typeface="Lato" panose="020F0502020204030203"/>
                <a:sym typeface="Lato" panose="020F0502020204030203"/>
              </a:rPr>
              <a:t> </a:t>
            </a:r>
            <a:endParaRPr lang="en-US" sz="3600" dirty="0">
              <a:solidFill>
                <a:schemeClr val="tx1"/>
              </a:solidFill>
              <a:latin typeface="Lato" panose="020F0502020204030203"/>
              <a:ea typeface="Lato" panose="020F0502020204030203"/>
              <a:cs typeface="Lato" panose="020F0502020204030203"/>
              <a:sym typeface="Lato" panose="020F0502020204030203"/>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93" name="Google Shape;393;p18"/>
          <p:cNvPicPr preferRelativeResize="0"/>
          <p:nvPr/>
        </p:nvPicPr>
        <p:blipFill rotWithShape="1">
          <a:blip r:embed="rId1"/>
          <a:srcRect/>
          <a:stretch>
            <a:fill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94" name="Google Shape;394;p18"/>
          <p:cNvSpPr txBox="1"/>
          <p:nvPr/>
        </p:nvSpPr>
        <p:spPr>
          <a:xfrm>
            <a:off x="3602242" y="2890350"/>
            <a:ext cx="7432500" cy="2308284"/>
          </a:xfrm>
          <a:prstGeom prst="rect">
            <a:avLst/>
          </a:prstGeom>
          <a:noFill/>
          <a:ln>
            <a:noFill/>
          </a:ln>
        </p:spPr>
        <p:txBody>
          <a:bodyPr spcFirstLastPara="1" wrap="square" lIns="91425" tIns="45700" rIns="91425" bIns="45700" anchor="t" anchorCtr="0">
            <a:spAutoFit/>
          </a:bodyPr>
          <a:lstStyle/>
          <a:p>
            <a:r>
              <a:rPr lang="en-US" sz="3600" b="1" dirty="0">
                <a:solidFill>
                  <a:schemeClr val="dk1"/>
                </a:solidFill>
                <a:latin typeface="Lato" panose="020F0502020204030203"/>
                <a:ea typeface="Lato" panose="020F0502020204030203"/>
                <a:cs typeface="Lato" panose="020F0502020204030203"/>
                <a:sym typeface="Lato" panose="020F0502020204030203"/>
              </a:rPr>
              <a:t>3. ¿</a:t>
            </a:r>
            <a:r>
              <a:rPr lang="en-US" sz="3600" b="1" dirty="0" err="1">
                <a:solidFill>
                  <a:schemeClr val="dk1"/>
                </a:solidFill>
                <a:latin typeface="Lato" panose="020F0502020204030203"/>
                <a:ea typeface="Lato" panose="020F0502020204030203"/>
                <a:cs typeface="Lato" panose="020F0502020204030203"/>
                <a:sym typeface="Lato" panose="020F0502020204030203"/>
              </a:rPr>
              <a:t>En</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qué</a:t>
            </a:r>
            <a:r>
              <a:rPr lang="en-US" sz="3600" b="1" dirty="0">
                <a:solidFill>
                  <a:schemeClr val="dk1"/>
                </a:solidFill>
                <a:latin typeface="Lato" panose="020F0502020204030203"/>
                <a:ea typeface="Lato" panose="020F0502020204030203"/>
                <a:cs typeface="Lato" panose="020F0502020204030203"/>
                <a:sym typeface="Lato" panose="020F0502020204030203"/>
              </a:rPr>
              <a:t> versos y palabras de</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esta</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historia</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veo</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el</a:t>
            </a:r>
            <a:r>
              <a:rPr lang="en-US" sz="3600" b="1" dirty="0">
                <a:solidFill>
                  <a:schemeClr val="dk1"/>
                </a:solidFill>
                <a:latin typeface="Lato" panose="020F0502020204030203"/>
                <a:ea typeface="Lato" panose="020F0502020204030203"/>
                <a:cs typeface="Lato" panose="020F0502020204030203"/>
                <a:sym typeface="Lato" panose="020F0502020204030203"/>
              </a:rPr>
              <a:t> amor de Dios</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hacia</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mí</a:t>
            </a:r>
            <a:r>
              <a:rPr lang="en-US" sz="3600" b="1" dirty="0">
                <a:solidFill>
                  <a:schemeClr val="dk1"/>
                </a:solidFill>
                <a:latin typeface="Lato" panose="020F0502020204030203"/>
                <a:ea typeface="Lato" panose="020F0502020204030203"/>
                <a:cs typeface="Lato" panose="020F0502020204030203"/>
                <a:sym typeface="Lato" panose="020F0502020204030203"/>
              </a:rPr>
              <a:t>?</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endParaRPr sz="3600" b="1" dirty="0">
              <a:solidFill>
                <a:schemeClr val="dk1"/>
              </a:solidFill>
              <a:latin typeface="Lato" panose="020F0502020204030203"/>
              <a:ea typeface="Lato" panose="020F0502020204030203"/>
              <a:cs typeface="Lato" panose="020F0502020204030203"/>
              <a:sym typeface="Lato" panose="020F0502020204030203"/>
            </a:endParaRPr>
          </a:p>
        </p:txBody>
      </p:sp>
      <p:cxnSp>
        <p:nvCxnSpPr>
          <p:cNvPr id="2" name="Google Shape;402;p19"/>
          <p:cNvCxnSpPr/>
          <p:nvPr/>
        </p:nvCxnSpPr>
        <p:spPr>
          <a:xfrm>
            <a:off x="2961169" y="1804786"/>
            <a:ext cx="6269662" cy="0"/>
          </a:xfrm>
          <a:prstGeom prst="straightConnector1">
            <a:avLst/>
          </a:prstGeom>
          <a:noFill/>
          <a:ln w="38100" cap="flat" cmpd="sng">
            <a:solidFill>
              <a:srgbClr val="7F7F7F"/>
            </a:solidFill>
            <a:prstDash val="solid"/>
            <a:miter lim="800000"/>
            <a:headEnd type="none" w="sm" len="sm"/>
            <a:tailEnd type="none" w="sm" len="sm"/>
          </a:ln>
        </p:spPr>
      </p:cxnSp>
      <p:pic>
        <p:nvPicPr>
          <p:cNvPr id="4" name="Google Shape;437;p21" descr="A black background with a black square&#10;&#10;Description automatically generated with medium confidence"/>
          <p:cNvPicPr preferRelativeResize="0"/>
          <p:nvPr/>
        </p:nvPicPr>
        <p:blipFill rotWithShape="1">
          <a:blip r:embed="rId2"/>
          <a:srcRect/>
          <a:stretch>
            <a:fillRect/>
          </a:stretch>
        </p:blipFill>
        <p:spPr>
          <a:xfrm>
            <a:off x="9617030" y="4683093"/>
            <a:ext cx="1016456" cy="103108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2935891" y="71230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panose="020F0502020204030203"/>
                <a:ea typeface="Lato" panose="020F0502020204030203"/>
                <a:cs typeface="Lato" panose="020F0502020204030203"/>
                <a:sym typeface="Lato" panose="020F0502020204030203"/>
              </a:rPr>
              <a:t>Consolidar</a:t>
            </a:r>
            <a:r>
              <a:rPr lang="en-US" sz="4860" dirty="0">
                <a:solidFill>
                  <a:srgbClr val="009444"/>
                </a:solidFill>
                <a:latin typeface="Lato" panose="020F0502020204030203"/>
                <a:ea typeface="Lato" panose="020F0502020204030203"/>
                <a:cs typeface="Lato" panose="020F0502020204030203"/>
                <a:sym typeface="Lato" panose="020F0502020204030203"/>
              </a:rPr>
              <a:t> </a:t>
            </a:r>
            <a:r>
              <a:rPr lang="en-US" sz="3600" dirty="0">
                <a:solidFill>
                  <a:schemeClr val="tx1"/>
                </a:solidFill>
                <a:latin typeface="Lato" panose="020F0502020204030203"/>
                <a:ea typeface="Lato" panose="020F0502020204030203"/>
                <a:cs typeface="Lato" panose="020F0502020204030203"/>
                <a:sym typeface="Lato" panose="020F0502020204030203"/>
              </a:rPr>
              <a:t> </a:t>
            </a:r>
            <a:endParaRPr lang="en-US" sz="3600" dirty="0">
              <a:solidFill>
                <a:schemeClr val="tx1"/>
              </a:solidFill>
              <a:latin typeface="Lato" panose="020F0502020204030203"/>
              <a:ea typeface="Lato" panose="020F0502020204030203"/>
              <a:cs typeface="Lato" panose="020F0502020204030203"/>
              <a:sym typeface="Lato" panose="020F0502020204030203"/>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93" name="Google Shape;393;p18"/>
          <p:cNvPicPr preferRelativeResize="0"/>
          <p:nvPr/>
        </p:nvPicPr>
        <p:blipFill rotWithShape="1">
          <a:blip r:embed="rId1"/>
          <a:srcRect/>
          <a:stretch>
            <a:fill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94" name="Google Shape;394;p18"/>
          <p:cNvSpPr txBox="1"/>
          <p:nvPr/>
        </p:nvSpPr>
        <p:spPr>
          <a:xfrm>
            <a:off x="3602242" y="2890350"/>
            <a:ext cx="7432500" cy="1754286"/>
          </a:xfrm>
          <a:prstGeom prst="rect">
            <a:avLst/>
          </a:prstGeom>
          <a:noFill/>
          <a:ln>
            <a:noFill/>
          </a:ln>
        </p:spPr>
        <p:txBody>
          <a:bodyPr spcFirstLastPara="1" wrap="square" lIns="91425" tIns="45700" rIns="91425" bIns="45700" anchor="t" anchorCtr="0">
            <a:spAutoFit/>
          </a:bodyPr>
          <a:lstStyle/>
          <a:p>
            <a:r>
              <a:rPr lang="en-US" sz="3600" b="1" dirty="0">
                <a:solidFill>
                  <a:schemeClr val="dk1"/>
                </a:solidFill>
                <a:latin typeface="Lato" panose="020F0502020204030203"/>
                <a:ea typeface="Lato" panose="020F0502020204030203"/>
                <a:cs typeface="Lato" panose="020F0502020204030203"/>
                <a:sym typeface="Lato" panose="020F0502020204030203"/>
              </a:rPr>
              <a:t>4. ¿</a:t>
            </a:r>
            <a:r>
              <a:rPr lang="en-US" sz="3600" b="1" dirty="0" err="1">
                <a:solidFill>
                  <a:schemeClr val="dk1"/>
                </a:solidFill>
                <a:latin typeface="Lato" panose="020F0502020204030203"/>
                <a:ea typeface="Lato" panose="020F0502020204030203"/>
                <a:cs typeface="Lato" panose="020F0502020204030203"/>
                <a:sym typeface="Lato" panose="020F0502020204030203"/>
              </a:rPr>
              <a:t>Qué</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pediré</a:t>
            </a:r>
            <a:r>
              <a:rPr lang="en-US" sz="3600" b="1" dirty="0">
                <a:solidFill>
                  <a:schemeClr val="dk1"/>
                </a:solidFill>
                <a:latin typeface="Lato" panose="020F0502020204030203"/>
                <a:ea typeface="Lato" panose="020F0502020204030203"/>
                <a:cs typeface="Lato" panose="020F0502020204030203"/>
                <a:sym typeface="Lato" panose="020F0502020204030203"/>
              </a:rPr>
              <a:t> que Dios </a:t>
            </a:r>
            <a:r>
              <a:rPr lang="en-US" sz="3600" b="1" dirty="0" err="1">
                <a:solidFill>
                  <a:schemeClr val="dk1"/>
                </a:solidFill>
                <a:latin typeface="Lato" panose="020F0502020204030203"/>
                <a:ea typeface="Lato" panose="020F0502020204030203"/>
                <a:cs typeface="Lato" panose="020F0502020204030203"/>
                <a:sym typeface="Lato" panose="020F0502020204030203"/>
              </a:rPr>
              <a:t>obre</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en</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mí</a:t>
            </a:r>
            <a:r>
              <a:rPr lang="en-US" sz="3600" b="1" dirty="0">
                <a:solidFill>
                  <a:schemeClr val="dk1"/>
                </a:solidFill>
                <a:latin typeface="Lato" panose="020F0502020204030203"/>
                <a:ea typeface="Lato" panose="020F0502020204030203"/>
                <a:cs typeface="Lato" panose="020F0502020204030203"/>
                <a:sym typeface="Lato" panose="020F0502020204030203"/>
              </a:rPr>
              <a:t> para </a:t>
            </a:r>
            <a:r>
              <a:rPr lang="en-US" sz="3600" b="1" dirty="0" err="1">
                <a:solidFill>
                  <a:schemeClr val="dk1"/>
                </a:solidFill>
                <a:latin typeface="Lato" panose="020F0502020204030203"/>
                <a:ea typeface="Lato" panose="020F0502020204030203"/>
                <a:cs typeface="Lato" panose="020F0502020204030203"/>
                <a:sym typeface="Lato" panose="020F0502020204030203"/>
              </a:rPr>
              <a:t>poner</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en</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práctica</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su</a:t>
            </a:r>
            <a:r>
              <a:rPr lang="en-US" sz="3600" b="1" dirty="0">
                <a:solidFill>
                  <a:schemeClr val="dk1"/>
                </a:solidFill>
                <a:latin typeface="Lato" panose="020F0502020204030203"/>
                <a:ea typeface="Lato" panose="020F0502020204030203"/>
                <a:cs typeface="Lato" panose="020F0502020204030203"/>
                <a:sym typeface="Lato" panose="020F0502020204030203"/>
              </a:rPr>
              <a:t> Palabra?</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endParaRPr sz="3600" b="1" dirty="0">
              <a:solidFill>
                <a:schemeClr val="dk1"/>
              </a:solidFill>
              <a:latin typeface="Lato" panose="020F0502020204030203"/>
              <a:ea typeface="Lato" panose="020F0502020204030203"/>
              <a:cs typeface="Lato" panose="020F0502020204030203"/>
              <a:sym typeface="Lato" panose="020F0502020204030203"/>
            </a:endParaRPr>
          </a:p>
        </p:txBody>
      </p:sp>
      <p:cxnSp>
        <p:nvCxnSpPr>
          <p:cNvPr id="2" name="Google Shape;402;p19"/>
          <p:cNvCxnSpPr/>
          <p:nvPr/>
        </p:nvCxnSpPr>
        <p:spPr>
          <a:xfrm>
            <a:off x="2961169" y="1804786"/>
            <a:ext cx="6269662" cy="0"/>
          </a:xfrm>
          <a:prstGeom prst="straightConnector1">
            <a:avLst/>
          </a:prstGeom>
          <a:noFill/>
          <a:ln w="38100" cap="flat" cmpd="sng">
            <a:solidFill>
              <a:srgbClr val="7F7F7F"/>
            </a:solidFill>
            <a:prstDash val="solid"/>
            <a:miter lim="800000"/>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panose="020B0604020202020204"/>
              <a:buNone/>
            </a:pPr>
            <a:r>
              <a:rPr lang="en-US" sz="6000" b="0" i="0" u="none" strike="noStrike" cap="none">
                <a:solidFill>
                  <a:srgbClr val="009444"/>
                </a:solidFill>
                <a:latin typeface="Lato" panose="020F0502020204030203"/>
                <a:ea typeface="Lato" panose="020F0502020204030203"/>
                <a:cs typeface="Lato" panose="020F0502020204030203"/>
                <a:sym typeface="Lato" panose="020F0502020204030203"/>
              </a:rPr>
              <a:t>Objetivos de la Lección</a:t>
            </a:r>
            <a:endParaRPr sz="6000" b="0" i="0" u="none" strike="noStrike" cap="none">
              <a:solidFill>
                <a:srgbClr val="009444"/>
              </a:solidFill>
              <a:latin typeface="Lato" panose="020F0502020204030203"/>
              <a:ea typeface="Lato" panose="020F0502020204030203"/>
              <a:cs typeface="Lato" panose="020F0502020204030203"/>
              <a:sym typeface="Lato" panose="020F0502020204030203"/>
            </a:endParaRPr>
          </a:p>
        </p:txBody>
      </p:sp>
      <p:cxnSp>
        <p:nvCxnSpPr>
          <p:cNvPr id="133" name="Google Shape;133;p5"/>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34" name="Google Shape;134;p5"/>
          <p:cNvGrpSpPr/>
          <p:nvPr/>
        </p:nvGrpSpPr>
        <p:grpSpPr>
          <a:xfrm>
            <a:off x="745673" y="2011041"/>
            <a:ext cx="10450280" cy="3947713"/>
            <a:chOff x="0" y="0"/>
            <a:chExt cx="10450280" cy="3947713"/>
          </a:xfrm>
        </p:grpSpPr>
        <p:sp>
          <p:nvSpPr>
            <p:cNvPr id="135" name="Google Shape;135;p5"/>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36" name="Google Shape;136;p5"/>
            <p:cNvSpPr/>
            <p:nvPr/>
          </p:nvSpPr>
          <p:spPr>
            <a:xfrm>
              <a:off x="341153" y="254232"/>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37" name="Google Shape;137;p5"/>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38" name="Google Shape;138;p5"/>
            <p:cNvSpPr txBox="1"/>
            <p:nvPr/>
          </p:nvSpPr>
          <p:spPr>
            <a:xfrm>
              <a:off x="1302586" y="0"/>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panose="020F0502020204030204"/>
                <a:buNone/>
              </a:pPr>
              <a:r>
                <a:rPr lang="en-US" sz="2800" dirty="0" err="1">
                  <a:solidFill>
                    <a:schemeClr val="lt1"/>
                  </a:solidFill>
                  <a:latin typeface="Lato" panose="020F0502020204030203"/>
                  <a:ea typeface="Lato" panose="020F0502020204030203"/>
                  <a:cs typeface="Lato" panose="020F0502020204030203"/>
                  <a:sym typeface="Lato" panose="020F0502020204030203"/>
                </a:rPr>
                <a:t>Compartir</a:t>
              </a:r>
              <a:r>
                <a:rPr lang="en-US" sz="2800" dirty="0">
                  <a:solidFill>
                    <a:schemeClr val="lt1"/>
                  </a:solidFill>
                  <a:latin typeface="Lato" panose="020F0502020204030203"/>
                  <a:ea typeface="Lato" panose="020F0502020204030203"/>
                  <a:cs typeface="Lato" panose="020F0502020204030203"/>
                  <a:sym typeface="Lato" panose="020F0502020204030203"/>
                </a:rPr>
                <a:t> un “</a:t>
              </a:r>
              <a:r>
                <a:rPr lang="en-US" sz="2800" dirty="0" err="1">
                  <a:solidFill>
                    <a:schemeClr val="lt1"/>
                  </a:solidFill>
                  <a:latin typeface="Lato" panose="020F0502020204030203"/>
                  <a:ea typeface="Lato" panose="020F0502020204030203"/>
                  <a:cs typeface="Lato" panose="020F0502020204030203"/>
                  <a:sym typeface="Lato" panose="020F0502020204030203"/>
                </a:rPr>
                <a:t>Captar</a:t>
              </a:r>
              <a:r>
                <a:rPr lang="en-US" sz="2800" dirty="0">
                  <a:solidFill>
                    <a:schemeClr val="lt1"/>
                  </a:solidFill>
                  <a:latin typeface="Lato" panose="020F0502020204030203"/>
                  <a:ea typeface="Lato" panose="020F0502020204030203"/>
                  <a:cs typeface="Lato" panose="020F0502020204030203"/>
                  <a:sym typeface="Lato" panose="020F0502020204030203"/>
                </a:rPr>
                <a:t>” para la </a:t>
              </a:r>
              <a:r>
                <a:rPr lang="en-US" sz="2800" dirty="0" err="1">
                  <a:solidFill>
                    <a:schemeClr val="lt1"/>
                  </a:solidFill>
                  <a:latin typeface="Lato" panose="020F0502020204030203"/>
                  <a:ea typeface="Lato" panose="020F0502020204030203"/>
                  <a:cs typeface="Lato" panose="020F0502020204030203"/>
                  <a:sym typeface="Lato" panose="020F0502020204030203"/>
                </a:rPr>
                <a:t>historia</a:t>
              </a:r>
              <a:r>
                <a:rPr lang="en-US" sz="2800" dirty="0">
                  <a:solidFill>
                    <a:schemeClr val="lt1"/>
                  </a:solidFill>
                  <a:latin typeface="Lato" panose="020F0502020204030203"/>
                  <a:ea typeface="Lato" panose="020F0502020204030203"/>
                  <a:cs typeface="Lato" panose="020F0502020204030203"/>
                  <a:sym typeface="Lato" panose="020F0502020204030203"/>
                </a:rPr>
                <a:t> del </a:t>
              </a:r>
              <a:r>
                <a:rPr lang="en-US" sz="2800" dirty="0" err="1">
                  <a:solidFill>
                    <a:schemeClr val="lt1"/>
                  </a:solidFill>
                  <a:latin typeface="Lato" panose="020F0502020204030203"/>
                  <a:ea typeface="Lato" panose="020F0502020204030203"/>
                  <a:cs typeface="Lato" panose="020F0502020204030203"/>
                  <a:sym typeface="Lato" panose="020F0502020204030203"/>
                </a:rPr>
                <a:t>templo</a:t>
              </a:r>
              <a:r>
                <a:rPr lang="en-US" sz="2800" dirty="0">
                  <a:solidFill>
                    <a:schemeClr val="lt1"/>
                  </a:solidFill>
                  <a:latin typeface="Lato" panose="020F0502020204030203"/>
                  <a:ea typeface="Lato" panose="020F0502020204030203"/>
                  <a:cs typeface="Lato" panose="020F0502020204030203"/>
                  <a:sym typeface="Lato" panose="020F0502020204030203"/>
                </a:rPr>
                <a:t> de </a:t>
              </a:r>
              <a:r>
                <a:rPr lang="en-US" sz="2800" dirty="0" err="1">
                  <a:solidFill>
                    <a:schemeClr val="lt1"/>
                  </a:solidFill>
                  <a:latin typeface="Lato" panose="020F0502020204030203"/>
                  <a:ea typeface="Lato" panose="020F0502020204030203"/>
                  <a:cs typeface="Lato" panose="020F0502020204030203"/>
                  <a:sym typeface="Lato" panose="020F0502020204030203"/>
                </a:rPr>
                <a:t>Salomón</a:t>
              </a:r>
              <a:r>
                <a:rPr lang="en-US" sz="2800" dirty="0">
                  <a:solidFill>
                    <a:schemeClr val="lt1"/>
                  </a:solidFill>
                  <a:latin typeface="Lato" panose="020F0502020204030203"/>
                  <a:ea typeface="Lato" panose="020F0502020204030203"/>
                  <a:cs typeface="Lato" panose="020F0502020204030203"/>
                  <a:sym typeface="Lato" panose="020F0502020204030203"/>
                </a:rPr>
                <a:t>.</a:t>
              </a:r>
              <a:endParaRPr sz="2800" b="0" i="0" u="none" strike="noStrike" cap="none" dirty="0">
                <a:solidFill>
                  <a:schemeClr val="lt1"/>
                </a:solidFill>
                <a:latin typeface="Lato" panose="020F0502020204030203"/>
                <a:ea typeface="Lato" panose="020F0502020204030203"/>
                <a:cs typeface="Lato" panose="020F0502020204030203"/>
                <a:sym typeface="Lato" panose="020F0502020204030203"/>
              </a:endParaRPr>
            </a:p>
          </p:txBody>
        </p:sp>
        <p:sp>
          <p:nvSpPr>
            <p:cNvPr id="139" name="Google Shape;139;p5"/>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0" name="Google Shape;140;p5"/>
            <p:cNvSpPr/>
            <p:nvPr/>
          </p:nvSpPr>
          <p:spPr>
            <a:xfrm>
              <a:off x="341153" y="1663958"/>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1" name="Google Shape;141;p5"/>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2" name="Google Shape;142;p5"/>
            <p:cNvSpPr txBox="1"/>
            <p:nvPr/>
          </p:nvSpPr>
          <p:spPr>
            <a:xfrm>
              <a:off x="1302586" y="1410207"/>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panose="020F0502020204030204"/>
                <a:buNone/>
              </a:pPr>
              <a:r>
                <a:rPr lang="en-US" sz="2800" b="0" i="0" u="none" strike="noStrike" cap="none" dirty="0">
                  <a:solidFill>
                    <a:schemeClr val="lt1"/>
                  </a:solidFill>
                  <a:latin typeface="Lato" panose="020F0502020204030203"/>
                  <a:ea typeface="Lato" panose="020F0502020204030203"/>
                  <a:cs typeface="Lato" panose="020F0502020204030203"/>
                  <a:sym typeface="Lato" panose="020F0502020204030203"/>
                </a:rPr>
                <a:t>Usar </a:t>
              </a:r>
              <a:r>
                <a:rPr lang="en-US" sz="2800" b="0" i="0" u="none" strike="noStrike" cap="none" dirty="0" err="1">
                  <a:solidFill>
                    <a:schemeClr val="lt1"/>
                  </a:solidFill>
                  <a:latin typeface="Lato" panose="020F0502020204030203"/>
                  <a:ea typeface="Lato" panose="020F0502020204030203"/>
                  <a:cs typeface="Lato" panose="020F0502020204030203"/>
                  <a:sym typeface="Lato" panose="020F0502020204030203"/>
                </a:rPr>
                <a:t>el</a:t>
              </a:r>
              <a:r>
                <a:rPr lang="en-US" sz="2800" b="0" i="0" u="none" strike="noStrike" cap="none" dirty="0">
                  <a:solidFill>
                    <a:schemeClr val="lt1"/>
                  </a:solidFill>
                  <a:latin typeface="Lato" panose="020F0502020204030203"/>
                  <a:ea typeface="Lato" panose="020F0502020204030203"/>
                  <a:cs typeface="Lato" panose="020F0502020204030203"/>
                  <a:sym typeface="Lato" panose="020F0502020204030203"/>
                </a:rPr>
                <a:t> </a:t>
              </a:r>
              <a:r>
                <a:rPr lang="en-US" sz="2800" b="0" i="0" u="none" strike="noStrike" cap="none" dirty="0" err="1">
                  <a:solidFill>
                    <a:schemeClr val="lt1"/>
                  </a:solidFill>
                  <a:latin typeface="Lato" panose="020F0502020204030203"/>
                  <a:ea typeface="Lato" panose="020F0502020204030203"/>
                  <a:cs typeface="Lato" panose="020F0502020204030203"/>
                  <a:sym typeface="Lato" panose="020F0502020204030203"/>
                </a:rPr>
                <a:t>método</a:t>
              </a:r>
              <a:r>
                <a:rPr lang="en-US" sz="2800" b="0" i="0" u="none" strike="noStrike" cap="none" dirty="0">
                  <a:solidFill>
                    <a:schemeClr val="lt1"/>
                  </a:solidFill>
                  <a:latin typeface="Lato" panose="020F0502020204030203"/>
                  <a:ea typeface="Lato" panose="020F0502020204030203"/>
                  <a:cs typeface="Lato" panose="020F0502020204030203"/>
                  <a:sym typeface="Lato" panose="020F0502020204030203"/>
                </a:rPr>
                <a:t> de las Cuatro “C” para leer y </a:t>
              </a:r>
              <a:r>
                <a:rPr lang="en-US" sz="2800" b="0" i="0" u="none" strike="noStrike" cap="none" dirty="0" err="1">
                  <a:solidFill>
                    <a:schemeClr val="lt1"/>
                  </a:solidFill>
                  <a:latin typeface="Lato" panose="020F0502020204030203"/>
                  <a:ea typeface="Lato" panose="020F0502020204030203"/>
                  <a:cs typeface="Lato" panose="020F0502020204030203"/>
                  <a:sym typeface="Lato" panose="020F0502020204030203"/>
                </a:rPr>
                <a:t>entender</a:t>
              </a:r>
              <a:r>
                <a:rPr lang="en-US" sz="2800" b="0" i="0" u="none" strike="noStrike" cap="none" dirty="0">
                  <a:solidFill>
                    <a:schemeClr val="lt1"/>
                  </a:solidFill>
                  <a:latin typeface="Lato" panose="020F0502020204030203"/>
                  <a:ea typeface="Lato" panose="020F0502020204030203"/>
                  <a:cs typeface="Lato" panose="020F0502020204030203"/>
                  <a:sym typeface="Lato" panose="020F0502020204030203"/>
                </a:rPr>
                <a:t> </a:t>
              </a:r>
              <a:r>
                <a:rPr lang="en-US" sz="2800" dirty="0">
                  <a:solidFill>
                    <a:schemeClr val="lt1"/>
                  </a:solidFill>
                  <a:latin typeface="Lato" panose="020F0502020204030203"/>
                  <a:ea typeface="Lato" panose="020F0502020204030203"/>
                  <a:cs typeface="Lato" panose="020F0502020204030203"/>
                  <a:sym typeface="Lato" panose="020F0502020204030203"/>
                </a:rPr>
                <a:t>1 Reyes 8-9:1-9</a:t>
              </a:r>
              <a:endParaRPr sz="2800" b="0" i="0" u="none" strike="noStrike" cap="none" dirty="0">
                <a:solidFill>
                  <a:schemeClr val="lt1"/>
                </a:solidFill>
                <a:latin typeface="Lato" panose="020F0502020204030203"/>
                <a:ea typeface="Lato" panose="020F0502020204030203"/>
                <a:cs typeface="Lato" panose="020F0502020204030203"/>
                <a:sym typeface="Lato" panose="020F0502020204030203"/>
              </a:endParaRPr>
            </a:p>
          </p:txBody>
        </p:sp>
        <p:sp>
          <p:nvSpPr>
            <p:cNvPr id="143" name="Google Shape;143;p5"/>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4" name="Google Shape;144;p5"/>
            <p:cNvSpPr/>
            <p:nvPr/>
          </p:nvSpPr>
          <p:spPr>
            <a:xfrm>
              <a:off x="341153" y="3073684"/>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5" name="Google Shape;145;p5"/>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6" name="Google Shape;146;p5"/>
            <p:cNvSpPr txBox="1"/>
            <p:nvPr/>
          </p:nvSpPr>
          <p:spPr>
            <a:xfrm>
              <a:off x="1302586" y="2819933"/>
              <a:ext cx="9147694" cy="1127780"/>
            </a:xfrm>
            <a:prstGeom prst="rect">
              <a:avLst/>
            </a:prstGeom>
            <a:solidFill>
              <a:schemeClr val="accent6">
                <a:lumMod val="60000"/>
                <a:lumOff val="40000"/>
              </a:schemeClr>
            </a:solidFill>
            <a:ln>
              <a:noFill/>
            </a:ln>
          </p:spPr>
          <p:txBody>
            <a:bodyPr spcFirstLastPara="1" wrap="square" lIns="119350" tIns="119350" rIns="119350" bIns="119350" anchor="ctr" anchorCtr="0">
              <a:noAutofit/>
            </a:bodyPr>
            <a:lstStyle/>
            <a:p>
              <a:pPr marL="0" lvl="0" indent="0" algn="l" rtl="0">
                <a:spcBef>
                  <a:spcPts val="0"/>
                </a:spcBef>
                <a:spcAft>
                  <a:spcPts val="0"/>
                </a:spcAft>
                <a:buClr>
                  <a:schemeClr val="dk1"/>
                </a:buClr>
                <a:buSzPts val="1100"/>
                <a:buFont typeface="Arial" panose="020B0604020202020204"/>
                <a:buNone/>
              </a:pPr>
              <a:r>
                <a:rPr lang="en-US" sz="2800" dirty="0" err="1">
                  <a:solidFill>
                    <a:schemeClr val="tx1"/>
                  </a:solidFill>
                  <a:latin typeface="Lato" panose="020F0502020204030203"/>
                  <a:ea typeface="Lato" panose="020F0502020204030203"/>
                  <a:cs typeface="Lato" panose="020F0502020204030203"/>
                  <a:sym typeface="Lato" panose="020F0502020204030203"/>
                </a:rPr>
                <a:t>Describir</a:t>
              </a:r>
              <a:r>
                <a:rPr lang="en-US" sz="2800" dirty="0">
                  <a:solidFill>
                    <a:schemeClr val="tx1"/>
                  </a:solidFill>
                  <a:latin typeface="Lato" panose="020F0502020204030203"/>
                  <a:ea typeface="Lato" panose="020F0502020204030203"/>
                  <a:cs typeface="Lato" panose="020F0502020204030203"/>
                  <a:sym typeface="Lato" panose="020F0502020204030203"/>
                </a:rPr>
                <a:t> </a:t>
              </a:r>
              <a:r>
                <a:rPr lang="en-US" sz="2800" dirty="0" err="1">
                  <a:solidFill>
                    <a:schemeClr val="tx1"/>
                  </a:solidFill>
                  <a:latin typeface="Lato" panose="020F0502020204030203"/>
                  <a:ea typeface="Lato" panose="020F0502020204030203"/>
                  <a:cs typeface="Lato" panose="020F0502020204030203"/>
                  <a:sym typeface="Lato" panose="020F0502020204030203"/>
                </a:rPr>
                <a:t>el</a:t>
              </a:r>
              <a:r>
                <a:rPr lang="en-US" sz="2800" dirty="0">
                  <a:solidFill>
                    <a:schemeClr val="tx1"/>
                  </a:solidFill>
                  <a:latin typeface="Lato" panose="020F0502020204030203"/>
                  <a:ea typeface="Lato" panose="020F0502020204030203"/>
                  <a:cs typeface="Lato" panose="020F0502020204030203"/>
                  <a:sym typeface="Lato" panose="020F0502020204030203"/>
                </a:rPr>
                <a:t> </a:t>
              </a:r>
              <a:r>
                <a:rPr lang="en-US" sz="2800" dirty="0" err="1">
                  <a:solidFill>
                    <a:schemeClr val="tx1"/>
                  </a:solidFill>
                  <a:latin typeface="Lato" panose="020F0502020204030203"/>
                  <a:ea typeface="Lato" panose="020F0502020204030203"/>
                  <a:cs typeface="Lato" panose="020F0502020204030203"/>
                  <a:sym typeface="Lato" panose="020F0502020204030203"/>
                </a:rPr>
                <a:t>templo</a:t>
              </a:r>
              <a:r>
                <a:rPr lang="en-US" sz="2800" dirty="0">
                  <a:solidFill>
                    <a:schemeClr val="tx1"/>
                  </a:solidFill>
                  <a:latin typeface="Lato" panose="020F0502020204030203"/>
                  <a:ea typeface="Lato" panose="020F0502020204030203"/>
                  <a:cs typeface="Lato" panose="020F0502020204030203"/>
                  <a:sym typeface="Lato" panose="020F0502020204030203"/>
                </a:rPr>
                <a:t> del Nuevo </a:t>
              </a:r>
              <a:r>
                <a:rPr lang="en-US" sz="2800" dirty="0" err="1">
                  <a:solidFill>
                    <a:schemeClr val="tx1"/>
                  </a:solidFill>
                  <a:latin typeface="Lato" panose="020F0502020204030203"/>
                  <a:ea typeface="Lato" panose="020F0502020204030203"/>
                  <a:cs typeface="Lato" panose="020F0502020204030203"/>
                  <a:sym typeface="Lato" panose="020F0502020204030203"/>
                </a:rPr>
                <a:t>Testamento</a:t>
              </a:r>
              <a:r>
                <a:rPr lang="en-US" sz="2800" dirty="0">
                  <a:solidFill>
                    <a:schemeClr val="tx1"/>
                  </a:solidFill>
                  <a:latin typeface="Lato" panose="020F0502020204030203"/>
                  <a:ea typeface="Lato" panose="020F0502020204030203"/>
                  <a:cs typeface="Lato" panose="020F0502020204030203"/>
                  <a:sym typeface="Lato" panose="020F0502020204030203"/>
                </a:rPr>
                <a:t>. </a:t>
              </a:r>
              <a:endParaRPr sz="2800" dirty="0">
                <a:solidFill>
                  <a:schemeClr val="tx1"/>
                </a:solidFill>
                <a:latin typeface="Lato" panose="020F0502020204030203"/>
                <a:ea typeface="Lato" panose="020F0502020204030203"/>
                <a:cs typeface="Lato" panose="020F0502020204030203"/>
                <a:sym typeface="Lato" panose="020F0502020204030203"/>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94" name="Google Shape;394;p18"/>
          <p:cNvSpPr txBox="1"/>
          <p:nvPr/>
        </p:nvSpPr>
        <p:spPr>
          <a:xfrm>
            <a:off x="1643738" y="2736523"/>
            <a:ext cx="10049497" cy="2000507"/>
          </a:xfrm>
          <a:prstGeom prst="rect">
            <a:avLst/>
          </a:prstGeom>
          <a:noFill/>
          <a:ln>
            <a:noFill/>
          </a:ln>
        </p:spPr>
        <p:txBody>
          <a:bodyPr spcFirstLastPara="1" wrap="square" lIns="91425" tIns="45700" rIns="91425" bIns="45700" anchor="t" anchorCtr="0">
            <a:spAutoFit/>
          </a:bodyPr>
          <a:lstStyle/>
          <a:p>
            <a:pPr marL="0" marR="0" algn="ctr">
              <a:spcBef>
                <a:spcPts val="0"/>
              </a:spcBef>
              <a:spcAft>
                <a:spcPts val="0"/>
              </a:spcAft>
            </a:pPr>
            <a:r>
              <a:rPr lang="es-ES" sz="4400" b="1" dirty="0">
                <a:effectLst/>
                <a:latin typeface="Calibri" panose="020F0502020204030204" pitchFamily="34" charset="0"/>
                <a:ea typeface="Cambria" panose="02040503050406030204" pitchFamily="18" charset="0"/>
                <a:cs typeface="Times New Roman" panose="02020603050405020304" pitchFamily="18" charset="0"/>
              </a:rPr>
              <a:t>¿Dónde vemos el templo de Jerusalén </a:t>
            </a:r>
            <a:endParaRPr lang="es-ES" sz="4400" b="1" dirty="0">
              <a:effectLst/>
              <a:latin typeface="Calibri" panose="020F0502020204030204" pitchFamily="34" charset="0"/>
              <a:ea typeface="Cambria" panose="02040503050406030204" pitchFamily="18" charset="0"/>
              <a:cs typeface="Times New Roman" panose="02020603050405020304" pitchFamily="18" charset="0"/>
            </a:endParaRPr>
          </a:p>
          <a:p>
            <a:pPr marL="0" marR="0" algn="ctr">
              <a:spcBef>
                <a:spcPts val="0"/>
              </a:spcBef>
              <a:spcAft>
                <a:spcPts val="0"/>
              </a:spcAft>
            </a:pPr>
            <a:r>
              <a:rPr lang="es-ES" sz="4400" b="1" dirty="0">
                <a:effectLst/>
                <a:latin typeface="Calibri" panose="020F0502020204030204" pitchFamily="34" charset="0"/>
                <a:ea typeface="Cambria" panose="02040503050406030204" pitchFamily="18" charset="0"/>
                <a:cs typeface="Times New Roman" panose="02020603050405020304" pitchFamily="18" charset="0"/>
              </a:rPr>
              <a:t>en el Nuevo Testamento? </a:t>
            </a:r>
            <a:endParaRPr lang="en-US" sz="4400" b="1" dirty="0">
              <a:effectLst/>
              <a:latin typeface="Cambria" panose="02040503050406030204" pitchFamily="18" charset="0"/>
              <a:ea typeface="Cambria" panose="02040503050406030204" pitchFamily="18" charset="0"/>
              <a:cs typeface="Times New Roman" panose="02020603050405020304" pitchFamily="18" charset="0"/>
            </a:endParaRPr>
          </a:p>
          <a:p>
            <a:endParaRPr sz="3600" b="1" dirty="0">
              <a:solidFill>
                <a:schemeClr val="dk1"/>
              </a:solidFill>
              <a:latin typeface="Lato" panose="020F0502020204030203"/>
              <a:ea typeface="Lato" panose="020F0502020204030203"/>
              <a:cs typeface="Lato" panose="020F0502020204030203"/>
              <a:sym typeface="Lato" panose="020F0502020204030203"/>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94" name="Google Shape;394;p18"/>
          <p:cNvSpPr txBox="1"/>
          <p:nvPr/>
        </p:nvSpPr>
        <p:spPr>
          <a:xfrm>
            <a:off x="1643738" y="2736523"/>
            <a:ext cx="10049497" cy="1323399"/>
          </a:xfrm>
          <a:prstGeom prst="rect">
            <a:avLst/>
          </a:prstGeom>
          <a:noFill/>
          <a:ln>
            <a:noFill/>
          </a:ln>
        </p:spPr>
        <p:txBody>
          <a:bodyPr spcFirstLastPara="1" wrap="square" lIns="91425" tIns="45700" rIns="91425" bIns="45700" anchor="t" anchorCtr="0">
            <a:spAutoFit/>
          </a:bodyPr>
          <a:lstStyle/>
          <a:p>
            <a:pPr marL="0" marR="0" algn="ctr">
              <a:spcBef>
                <a:spcPts val="0"/>
              </a:spcBef>
              <a:spcAft>
                <a:spcPts val="0"/>
              </a:spcAft>
            </a:pPr>
            <a:r>
              <a:rPr lang="es-ES" sz="4400" b="1" dirty="0">
                <a:effectLst/>
                <a:latin typeface="Calibri" panose="020F0502020204030204" pitchFamily="34" charset="0"/>
                <a:ea typeface="Cambria" panose="02040503050406030204" pitchFamily="18" charset="0"/>
                <a:cs typeface="Times New Roman" panose="02020603050405020304" pitchFamily="18" charset="0"/>
              </a:rPr>
              <a:t>¿</a:t>
            </a:r>
            <a:r>
              <a:rPr lang="es-ES" sz="4400" b="1" dirty="0">
                <a:latin typeface="Calibri" panose="020F0502020204030204" pitchFamily="34" charset="0"/>
                <a:ea typeface="Cambria" panose="02040503050406030204" pitchFamily="18" charset="0"/>
                <a:cs typeface="Times New Roman" panose="02020603050405020304" pitchFamily="18" charset="0"/>
              </a:rPr>
              <a:t>Qué es el templo del Nuevo Testamento</a:t>
            </a:r>
            <a:r>
              <a:rPr lang="es-ES" sz="4400" b="1" dirty="0">
                <a:effectLst/>
                <a:latin typeface="Calibri" panose="020F0502020204030204" pitchFamily="34" charset="0"/>
                <a:ea typeface="Cambria" panose="02040503050406030204" pitchFamily="18" charset="0"/>
                <a:cs typeface="Times New Roman" panose="02020603050405020304" pitchFamily="18" charset="0"/>
              </a:rPr>
              <a:t>? </a:t>
            </a:r>
            <a:endParaRPr lang="en-US" sz="4400" b="1" dirty="0">
              <a:effectLst/>
              <a:latin typeface="Cambria" panose="02040503050406030204" pitchFamily="18" charset="0"/>
              <a:ea typeface="Cambria" panose="02040503050406030204" pitchFamily="18" charset="0"/>
              <a:cs typeface="Times New Roman" panose="02020603050405020304" pitchFamily="18" charset="0"/>
            </a:endParaRPr>
          </a:p>
          <a:p>
            <a:endParaRPr sz="3600" b="1" dirty="0">
              <a:solidFill>
                <a:schemeClr val="dk1"/>
              </a:solidFill>
              <a:latin typeface="Lato" panose="020F0502020204030203"/>
              <a:ea typeface="Lato" panose="020F0502020204030203"/>
              <a:cs typeface="Lato" panose="020F0502020204030203"/>
              <a:sym typeface="Lato" panose="020F0502020204030203"/>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p2"/>
          <p:cNvSpPr txBox="1"/>
          <p:nvPr/>
        </p:nvSpPr>
        <p:spPr>
          <a:xfrm>
            <a:off x="4127382" y="1806843"/>
            <a:ext cx="5017663" cy="8402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panose="020F0502020204030203"/>
                <a:ea typeface="Lato" panose="020F0502020204030203"/>
                <a:cs typeface="Lato" panose="020F0502020204030203"/>
                <a:sym typeface="Lato" panose="020F0502020204030203"/>
              </a:rPr>
              <a:t>Lección</a:t>
            </a:r>
            <a:r>
              <a:rPr lang="en-US" sz="4860" dirty="0">
                <a:solidFill>
                  <a:srgbClr val="009444"/>
                </a:solidFill>
                <a:latin typeface="Lato" panose="020F0502020204030203"/>
                <a:ea typeface="Lato" panose="020F0502020204030203"/>
                <a:cs typeface="Lato" panose="020F0502020204030203"/>
                <a:sym typeface="Lato" panose="020F0502020204030203"/>
              </a:rPr>
              <a:t> 8</a:t>
            </a:r>
            <a:endParaRPr sz="6000"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98" name="Google Shape;98;p2"/>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99" name="Google Shape;99;p2"/>
          <p:cNvSpPr txBox="1"/>
          <p:nvPr/>
        </p:nvSpPr>
        <p:spPr>
          <a:xfrm>
            <a:off x="4127382" y="3349413"/>
            <a:ext cx="5017800" cy="6905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90" dirty="0">
                <a:solidFill>
                  <a:schemeClr val="dk1"/>
                </a:solidFill>
                <a:latin typeface="Lato" panose="020F0502020204030203"/>
                <a:ea typeface="Lato" panose="020F0502020204030203"/>
                <a:cs typeface="Lato" panose="020F0502020204030203"/>
                <a:sym typeface="Lato" panose="020F0502020204030203"/>
              </a:rPr>
              <a:t>El </a:t>
            </a:r>
            <a:r>
              <a:rPr lang="en-US" sz="3890" dirty="0" err="1">
                <a:solidFill>
                  <a:schemeClr val="dk1"/>
                </a:solidFill>
                <a:latin typeface="Lato" panose="020F0502020204030203"/>
                <a:ea typeface="Lato" panose="020F0502020204030203"/>
                <a:cs typeface="Lato" panose="020F0502020204030203"/>
                <a:sym typeface="Lato" panose="020F0502020204030203"/>
              </a:rPr>
              <a:t>Templo</a:t>
            </a:r>
            <a:r>
              <a:rPr lang="en-US" sz="3890" dirty="0">
                <a:solidFill>
                  <a:schemeClr val="dk1"/>
                </a:solidFill>
                <a:latin typeface="Lato" panose="020F0502020204030203"/>
                <a:ea typeface="Lato" panose="020F0502020204030203"/>
                <a:cs typeface="Lato" panose="020F0502020204030203"/>
                <a:sym typeface="Lato" panose="020F0502020204030203"/>
              </a:rPr>
              <a:t> de </a:t>
            </a:r>
            <a:r>
              <a:rPr lang="en-US" sz="3890" dirty="0" err="1">
                <a:solidFill>
                  <a:schemeClr val="dk1"/>
                </a:solidFill>
                <a:latin typeface="Lato" panose="020F0502020204030203"/>
                <a:ea typeface="Lato" panose="020F0502020204030203"/>
                <a:cs typeface="Lato" panose="020F0502020204030203"/>
                <a:sym typeface="Lato" panose="020F0502020204030203"/>
              </a:rPr>
              <a:t>Salomón</a:t>
            </a:r>
            <a:endParaRPr sz="4800" dirty="0">
              <a:solidFill>
                <a:schemeClr val="dk1"/>
              </a:solidFill>
              <a:latin typeface="Lato" panose="020F0502020204030203"/>
              <a:ea typeface="Lato" panose="020F0502020204030203"/>
              <a:cs typeface="Lato" panose="020F0502020204030203"/>
              <a:sym typeface="Lato" panose="020F0502020204030203"/>
            </a:endParaRPr>
          </a:p>
        </p:txBody>
      </p:sp>
      <p:sp>
        <p:nvSpPr>
          <p:cNvPr id="100" name="Google Shape;100;p2"/>
          <p:cNvSpPr txBox="1"/>
          <p:nvPr/>
        </p:nvSpPr>
        <p:spPr>
          <a:xfrm>
            <a:off x="4127382" y="4198335"/>
            <a:ext cx="5017800" cy="6905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90" dirty="0">
                <a:solidFill>
                  <a:schemeClr val="dk1"/>
                </a:solidFill>
                <a:latin typeface="Lato" panose="020F0502020204030203"/>
                <a:ea typeface="Lato" panose="020F0502020204030203"/>
                <a:cs typeface="Lato" panose="020F0502020204030203"/>
                <a:sym typeface="Lato" panose="020F0502020204030203"/>
              </a:rPr>
              <a:t>1 Reyes 8-9:1-9</a:t>
            </a:r>
            <a:endParaRPr sz="4800" dirty="0">
              <a:solidFill>
                <a:schemeClr val="dk1"/>
              </a:solidFill>
              <a:latin typeface="Lato" panose="020F0502020204030203"/>
              <a:ea typeface="Lato" panose="020F0502020204030203"/>
              <a:cs typeface="Lato" panose="020F0502020204030203"/>
              <a:sym typeface="Lato" panose="020F0502020204030203"/>
            </a:endParaRPr>
          </a:p>
        </p:txBody>
      </p:sp>
      <p:sp>
        <p:nvSpPr>
          <p:cNvPr id="102" name="Google Shape;102;p2"/>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104" name="Google Shape;104;p2" descr="A green circle with a white book and a magnifying glass&#10;&#10;Description automatically generated"/>
          <p:cNvPicPr preferRelativeResize="0"/>
          <p:nvPr/>
        </p:nvPicPr>
        <p:blipFill rotWithShape="1">
          <a:blip r:embed="rId1"/>
          <a:srcRect/>
          <a:stretch>
            <a:fillRect/>
          </a:stretch>
        </p:blipFill>
        <p:spPr>
          <a:xfrm>
            <a:off x="476645" y="1552538"/>
            <a:ext cx="3125597" cy="3218437"/>
          </a:xfrm>
          <a:prstGeom prst="rect">
            <a:avLst/>
          </a:prstGeom>
          <a:noFill/>
          <a:ln>
            <a:noFill/>
          </a:ln>
          <a:effectLst>
            <a:outerShdw blurRad="50800" dist="38100" dir="2700000" algn="tl" rotWithShape="0">
              <a:srgbClr val="000000">
                <a:alpha val="40000"/>
              </a:srgbClr>
            </a:outerShdw>
          </a:effectLst>
        </p:spPr>
      </p:pic>
      <p:pic>
        <p:nvPicPr>
          <p:cNvPr id="105" name="Google Shape;105;p2" descr="A green bird with leaves&#10;&#10;Description automatically generated"/>
          <p:cNvPicPr preferRelativeResize="0"/>
          <p:nvPr/>
        </p:nvPicPr>
        <p:blipFill rotWithShape="1">
          <a:blip r:embed="rId2"/>
          <a:srcRect/>
          <a:stretch>
            <a:fillRect/>
          </a:stretch>
        </p:blipFill>
        <p:spPr>
          <a:xfrm>
            <a:off x="10500489" y="289924"/>
            <a:ext cx="1399035" cy="117043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2041464" y="29912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panose="020F0502020204030203"/>
                <a:ea typeface="Lato" panose="020F0502020204030203"/>
                <a:cs typeface="Lato" panose="020F0502020204030203"/>
                <a:sym typeface="Lato" panose="020F0502020204030203"/>
              </a:rPr>
              <a:t>Efesios</a:t>
            </a:r>
            <a:r>
              <a:rPr lang="en-US" sz="4860" dirty="0">
                <a:solidFill>
                  <a:srgbClr val="009444"/>
                </a:solidFill>
                <a:latin typeface="Lato" panose="020F0502020204030203"/>
                <a:ea typeface="Lato" panose="020F0502020204030203"/>
                <a:cs typeface="Lato" panose="020F0502020204030203"/>
                <a:sym typeface="Lato" panose="020F0502020204030203"/>
              </a:rPr>
              <a:t> 2:19-22 </a:t>
            </a:r>
            <a:r>
              <a:rPr lang="en-US" sz="3600" dirty="0">
                <a:solidFill>
                  <a:schemeClr val="tx1"/>
                </a:solidFill>
                <a:latin typeface="Lato" panose="020F0502020204030203"/>
                <a:ea typeface="Lato" panose="020F0502020204030203"/>
                <a:cs typeface="Lato" panose="020F0502020204030203"/>
                <a:sym typeface="Lato" panose="020F0502020204030203"/>
              </a:rPr>
              <a:t> </a:t>
            </a:r>
            <a:endParaRPr lang="en-US" sz="3600" dirty="0">
              <a:solidFill>
                <a:schemeClr val="tx1"/>
              </a:solidFill>
              <a:latin typeface="Lato" panose="020F0502020204030203"/>
              <a:ea typeface="Lato" panose="020F0502020204030203"/>
              <a:cs typeface="Lato" panose="020F0502020204030203"/>
              <a:sym typeface="Lato" panose="020F0502020204030203"/>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cxnSp>
        <p:nvCxnSpPr>
          <p:cNvPr id="2" name="Google Shape;402;p19"/>
          <p:cNvCxnSpPr/>
          <p:nvPr/>
        </p:nvCxnSpPr>
        <p:spPr>
          <a:xfrm>
            <a:off x="2041464" y="1226140"/>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4" name="TextBox 3"/>
          <p:cNvSpPr txBox="1"/>
          <p:nvPr/>
        </p:nvSpPr>
        <p:spPr>
          <a:xfrm>
            <a:off x="2041464" y="1456095"/>
            <a:ext cx="9956572" cy="5078313"/>
          </a:xfrm>
          <a:prstGeom prst="rect">
            <a:avLst/>
          </a:prstGeom>
          <a:noFill/>
        </p:spPr>
        <p:txBody>
          <a:bodyPr wrap="square">
            <a:spAutoFit/>
          </a:bodyPr>
          <a:lstStyle/>
          <a:p>
            <a:r>
              <a:rPr lang="es-ES" sz="3600" dirty="0">
                <a:effectLst/>
                <a:latin typeface="Calibri" panose="020F0502020204030204" pitchFamily="34" charset="0"/>
                <a:ea typeface="Calibri" panose="020F0502020204030204" pitchFamily="34" charset="0"/>
              </a:rPr>
              <a:t>Por lo tanto, ustedes ya no son extranjeros ni advenedizos, sino conciudadanos de los santos y miembros de la familia de Dios, y están edificados sobre el fundamento de los apóstoles y profetas, cuya principal piedra angular es Jesucristo mismo. En Cristo, todo el edificio, bien coordinado, va creciendo para llegar a ser un templo santo en el Señor; en Cristo, también ustedes son edificados en unión con él, para que allí habite Dios en el Espíritu. </a:t>
            </a:r>
            <a:endParaRPr lang="en-US" sz="36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2041464" y="29912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1 Pedro 2:4-6 </a:t>
            </a:r>
            <a:r>
              <a:rPr lang="en-US" sz="3600" dirty="0">
                <a:solidFill>
                  <a:schemeClr val="tx1"/>
                </a:solidFill>
                <a:latin typeface="Lato" panose="020F0502020204030203"/>
                <a:ea typeface="Lato" panose="020F0502020204030203"/>
                <a:cs typeface="Lato" panose="020F0502020204030203"/>
                <a:sym typeface="Lato" panose="020F0502020204030203"/>
              </a:rPr>
              <a:t> </a:t>
            </a:r>
            <a:endParaRPr lang="en-US" sz="3600" dirty="0">
              <a:solidFill>
                <a:schemeClr val="tx1"/>
              </a:solidFill>
              <a:latin typeface="Lato" panose="020F0502020204030203"/>
              <a:ea typeface="Lato" panose="020F0502020204030203"/>
              <a:cs typeface="Lato" panose="020F0502020204030203"/>
              <a:sym typeface="Lato" panose="020F0502020204030203"/>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cxnSp>
        <p:nvCxnSpPr>
          <p:cNvPr id="2" name="Google Shape;402;p19"/>
          <p:cNvCxnSpPr/>
          <p:nvPr/>
        </p:nvCxnSpPr>
        <p:spPr>
          <a:xfrm>
            <a:off x="2041464" y="1226140"/>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5" name="TextBox 4"/>
          <p:cNvSpPr txBox="1"/>
          <p:nvPr/>
        </p:nvSpPr>
        <p:spPr>
          <a:xfrm>
            <a:off x="1893120" y="1436008"/>
            <a:ext cx="10298880" cy="5078313"/>
          </a:xfrm>
          <a:prstGeom prst="rect">
            <a:avLst/>
          </a:prstGeom>
          <a:noFill/>
        </p:spPr>
        <p:txBody>
          <a:bodyPr wrap="square">
            <a:spAutoFit/>
          </a:bodyPr>
          <a:lstStyle/>
          <a:p>
            <a:r>
              <a:rPr lang="es-ES" sz="3600" dirty="0">
                <a:effectLst/>
                <a:latin typeface="Calibri" panose="020F0502020204030204" pitchFamily="34" charset="0"/>
                <a:ea typeface="Calibri" panose="020F0502020204030204" pitchFamily="34" charset="0"/>
              </a:rPr>
              <a:t>Acérquense a él, a la piedra viva que los hombres desecharon, pero que para Dios es una piedra escogida y preciosa. Y ustedes también, como piedras vivas, sean edificados como casa espiritual y sacerdocio santo, para ofrecer sacrificios espirituales que Dios acepte por medio de Jesucristo. Por eso dice la Escritura: “Miren! Yo pongo en </a:t>
            </a:r>
            <a:r>
              <a:rPr lang="es-ES" sz="3600" dirty="0" err="1">
                <a:effectLst/>
                <a:latin typeface="Calibri" panose="020F0502020204030204" pitchFamily="34" charset="0"/>
                <a:ea typeface="Calibri" panose="020F0502020204030204" pitchFamily="34" charset="0"/>
              </a:rPr>
              <a:t>Sión</a:t>
            </a:r>
            <a:r>
              <a:rPr lang="es-ES" sz="3600" dirty="0">
                <a:effectLst/>
                <a:latin typeface="Calibri" panose="020F0502020204030204" pitchFamily="34" charset="0"/>
                <a:ea typeface="Calibri" panose="020F0502020204030204" pitchFamily="34" charset="0"/>
              </a:rPr>
              <a:t> la principal piedra angular, escogida y preciosa; y el que crea en ella no será avergonzado.”</a:t>
            </a:r>
            <a:r>
              <a:rPr lang="en-US" sz="3600" dirty="0">
                <a:effectLst/>
              </a:rPr>
              <a:t> </a:t>
            </a:r>
            <a:endParaRPr lang="en-US" sz="36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94" name="Google Shape;394;p18"/>
          <p:cNvSpPr txBox="1"/>
          <p:nvPr/>
        </p:nvSpPr>
        <p:spPr>
          <a:xfrm>
            <a:off x="1643738" y="2736523"/>
            <a:ext cx="10049497" cy="1323399"/>
          </a:xfrm>
          <a:prstGeom prst="rect">
            <a:avLst/>
          </a:prstGeom>
          <a:noFill/>
          <a:ln>
            <a:noFill/>
          </a:ln>
        </p:spPr>
        <p:txBody>
          <a:bodyPr spcFirstLastPara="1" wrap="square" lIns="91425" tIns="45700" rIns="91425" bIns="45700" anchor="t" anchorCtr="0">
            <a:spAutoFit/>
          </a:bodyPr>
          <a:lstStyle/>
          <a:p>
            <a:pPr marL="0" marR="0" algn="ctr">
              <a:spcBef>
                <a:spcPts val="0"/>
              </a:spcBef>
              <a:spcAft>
                <a:spcPts val="0"/>
              </a:spcAft>
            </a:pPr>
            <a:r>
              <a:rPr lang="es-ES" sz="4400" b="1" dirty="0">
                <a:effectLst/>
                <a:latin typeface="Calibri" panose="020F0502020204030204" pitchFamily="34" charset="0"/>
                <a:ea typeface="Cambria" panose="02040503050406030204" pitchFamily="18" charset="0"/>
                <a:cs typeface="Times New Roman" panose="02020603050405020304" pitchFamily="18" charset="0"/>
              </a:rPr>
              <a:t>¿</a:t>
            </a:r>
            <a:r>
              <a:rPr lang="es-ES" sz="4400" b="1" dirty="0">
                <a:latin typeface="Calibri" panose="020F0502020204030204" pitchFamily="34" charset="0"/>
                <a:ea typeface="Cambria" panose="02040503050406030204" pitchFamily="18" charset="0"/>
                <a:cs typeface="Times New Roman" panose="02020603050405020304" pitchFamily="18" charset="0"/>
              </a:rPr>
              <a:t>Qué es el templo del Nuevo Testamento</a:t>
            </a:r>
            <a:r>
              <a:rPr lang="es-ES" sz="4400" b="1" dirty="0">
                <a:effectLst/>
                <a:latin typeface="Calibri" panose="020F0502020204030204" pitchFamily="34" charset="0"/>
                <a:ea typeface="Cambria" panose="02040503050406030204" pitchFamily="18" charset="0"/>
                <a:cs typeface="Times New Roman" panose="02020603050405020304" pitchFamily="18" charset="0"/>
              </a:rPr>
              <a:t>? </a:t>
            </a:r>
            <a:endParaRPr lang="en-US" sz="4400" b="1" dirty="0">
              <a:effectLst/>
              <a:latin typeface="Cambria" panose="02040503050406030204" pitchFamily="18" charset="0"/>
              <a:ea typeface="Cambria" panose="02040503050406030204" pitchFamily="18" charset="0"/>
              <a:cs typeface="Times New Roman" panose="02020603050405020304" pitchFamily="18" charset="0"/>
            </a:endParaRPr>
          </a:p>
          <a:p>
            <a:endParaRPr sz="3600" b="1" dirty="0">
              <a:solidFill>
                <a:schemeClr val="dk1"/>
              </a:solidFill>
              <a:latin typeface="Lato" panose="020F0502020204030203"/>
              <a:ea typeface="Lato" panose="020F0502020204030203"/>
              <a:cs typeface="Lato" panose="020F0502020204030203"/>
              <a:sym typeface="Lato" panose="020F0502020204030203"/>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rcRect t="-397" b="54274"/>
          <a:stretch>
            <a:fillRect/>
          </a:stretch>
        </p:blipFill>
        <p:spPr>
          <a:xfrm>
            <a:off x="1593556" y="2908738"/>
            <a:ext cx="10582723" cy="3949262"/>
          </a:xfrm>
          <a:prstGeom prst="rect">
            <a:avLst/>
          </a:prstGeom>
        </p:spPr>
      </p:pic>
      <p:sp>
        <p:nvSpPr>
          <p:cNvPr id="339" name="Google Shape;339;g2661923d557_0_33"/>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41" name="Google Shape;341;g2661923d557_0_33"/>
          <p:cNvSpPr txBox="1"/>
          <p:nvPr/>
        </p:nvSpPr>
        <p:spPr>
          <a:xfrm>
            <a:off x="2074190" y="1413301"/>
            <a:ext cx="9838349" cy="100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ct val="0"/>
              </a:spcBef>
              <a:spcAft>
                <a:spcPct val="0"/>
              </a:spcAft>
              <a:buClr>
                <a:srgbClr val="000000"/>
              </a:buClr>
              <a:buSzPts val="6500"/>
              <a:buFont typeface="Arial" panose="020B0604020202020204"/>
              <a:buNone/>
            </a:pPr>
            <a:r>
              <a:rPr lang="en-US" sz="6000" b="1" i="0" strike="noStrike" cap="none" spc="0" baseline="0" dirty="0">
                <a:solidFill>
                  <a:srgbClr val="603813"/>
                </a:solidFill>
                <a:effectLst/>
                <a:latin typeface="Lato" panose="020F0502020204030203"/>
                <a:ea typeface="Lato" panose="020F0502020204030203"/>
                <a:cs typeface="Lato" panose="020F0502020204030203"/>
              </a:rPr>
              <a:t>ACADEMIA CRISTO</a:t>
            </a:r>
            <a:endParaRPr sz="6000" b="1" i="0" u="none" strike="noStrike" cap="none" dirty="0">
              <a:solidFill>
                <a:srgbClr val="603813"/>
              </a:solidFill>
              <a:latin typeface="Lato" panose="020F0502020204030203"/>
              <a:ea typeface="Lato" panose="020F0502020204030203"/>
              <a:cs typeface="Lato" panose="020F0502020204030203"/>
              <a:sym typeface="Lato" panose="020F0502020204030203"/>
            </a:endParaRPr>
          </a:p>
        </p:txBody>
      </p:sp>
      <p:sp>
        <p:nvSpPr>
          <p:cNvPr id="344" name="Google Shape;344;g2661923d557_0_33"/>
          <p:cNvSpPr txBox="1"/>
          <p:nvPr/>
        </p:nvSpPr>
        <p:spPr>
          <a:xfrm>
            <a:off x="1914363" y="582301"/>
            <a:ext cx="6741900" cy="8229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ct val="0"/>
              </a:spcBef>
              <a:spcAft>
                <a:spcPct val="0"/>
              </a:spcAft>
              <a:buClr>
                <a:srgbClr val="000000"/>
              </a:buClr>
              <a:buSzPts val="4800"/>
              <a:buFont typeface="Arial" panose="020B0604020202020204"/>
              <a:buNone/>
            </a:pPr>
            <a:r>
              <a:rPr lang="en-US" sz="4800" b="0" i="0" strike="noStrike" cap="none" spc="0" baseline="0" dirty="0">
                <a:solidFill>
                  <a:srgbClr val="009444"/>
                </a:solidFill>
                <a:effectLst/>
                <a:latin typeface="Lato" panose="020F0502020204030203"/>
                <a:ea typeface="Lato" panose="020F0502020204030203"/>
                <a:cs typeface="Lato" panose="020F0502020204030203"/>
              </a:rPr>
              <a:t> El </a:t>
            </a:r>
            <a:r>
              <a:rPr lang="en-US" sz="4800" b="0" i="0" strike="noStrike" cap="none" spc="0" baseline="0" dirty="0">
                <a:solidFill>
                  <a:srgbClr val="00B050"/>
                </a:solidFill>
                <a:effectLst/>
                <a:latin typeface="Lato" panose="020F0502020204030203"/>
                <a:ea typeface="Lato" panose="020F0502020204030203"/>
                <a:cs typeface="Lato" panose="020F0502020204030203"/>
              </a:rPr>
              <a:t>propósito de</a:t>
            </a:r>
            <a:endParaRPr sz="4800" b="0" i="0" u="none" strike="noStrike" cap="none" dirty="0">
              <a:solidFill>
                <a:srgbClr val="00B050"/>
              </a:solidFill>
              <a:latin typeface="Lato" panose="020F0502020204030203"/>
              <a:ea typeface="Lato" panose="020F0502020204030203"/>
              <a:cs typeface="Lato" panose="020F0502020204030203"/>
              <a:sym typeface="Lato" panose="020F0502020204030203"/>
            </a:endParaRPr>
          </a:p>
        </p:txBody>
      </p:sp>
      <p:pic>
        <p:nvPicPr>
          <p:cNvPr id="345" name="Google Shape;345;g2661923d557_0_33" descr="A logo with a cross and a bird&#10;&#10;Description automatically generated"/>
          <p:cNvPicPr preferRelativeResize="0"/>
          <p:nvPr/>
        </p:nvPicPr>
        <p:blipFill>
          <a:blip r:embed="rId2"/>
          <a:stretch>
            <a:fillRect/>
          </a:stretch>
        </p:blipFill>
        <p:spPr>
          <a:xfrm>
            <a:off x="9821913" y="637747"/>
            <a:ext cx="1964499" cy="1348711"/>
          </a:xfrm>
          <a:prstGeom prst="rect">
            <a:avLst/>
          </a:prstGeom>
          <a:noFill/>
          <a:ln>
            <a:noFill/>
          </a:ln>
        </p:spPr>
      </p:pic>
      <p:pic>
        <p:nvPicPr>
          <p:cNvPr id="7" name="Picture 6" descr="A black background with a black square&#10;&#10;Description automatically generated with medium confidence"/>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4543737" y="2576485"/>
            <a:ext cx="4753179" cy="2452715"/>
          </a:xfrm>
          <a:prstGeom prst="rect">
            <a:avLst/>
          </a:prstGeom>
        </p:spPr>
      </p:pic>
      <p:sp>
        <p:nvSpPr>
          <p:cNvPr id="2" name="Google Shape;156;g26ba99a7413_0_221"/>
          <p:cNvSpPr/>
          <p:nvPr/>
        </p:nvSpPr>
        <p:spPr>
          <a:xfrm>
            <a:off x="279444" y="4823252"/>
            <a:ext cx="114900" cy="20346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rcRect t="29448" b="36661"/>
          <a:stretch>
            <a:fillRect/>
          </a:stretch>
        </p:blipFill>
        <p:spPr>
          <a:xfrm>
            <a:off x="1608861" y="3407377"/>
            <a:ext cx="10592502" cy="3450623"/>
          </a:xfrm>
          <a:prstGeom prst="rect">
            <a:avLst/>
          </a:prstGeom>
        </p:spPr>
      </p:pic>
      <p:sp>
        <p:nvSpPr>
          <p:cNvPr id="396" name="Google Shape;396;g2661923d557_0_192"/>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400" name="Google Shape;400;g2661923d557_0_192" descr="A green bird with leaves&#10;&#10;Description automatically generated"/>
          <p:cNvPicPr preferRelativeResize="0"/>
          <p:nvPr/>
        </p:nvPicPr>
        <p:blipFill>
          <a:blip r:embed="rId2"/>
          <a:stretch>
            <a:fillRect/>
          </a:stretch>
        </p:blipFill>
        <p:spPr>
          <a:xfrm>
            <a:off x="10468957" y="676182"/>
            <a:ext cx="1399034" cy="1170434"/>
          </a:xfrm>
          <a:prstGeom prst="rect">
            <a:avLst/>
          </a:prstGeom>
          <a:noFill/>
          <a:ln>
            <a:noFill/>
          </a:ln>
        </p:spPr>
      </p:pic>
      <p:sp>
        <p:nvSpPr>
          <p:cNvPr id="2" name="Google Shape;344;g2661923d557_0_33"/>
          <p:cNvSpPr txBox="1"/>
          <p:nvPr/>
        </p:nvSpPr>
        <p:spPr>
          <a:xfrm>
            <a:off x="1968553" y="772061"/>
            <a:ext cx="9365180" cy="43396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ct val="0"/>
              </a:spcBef>
              <a:spcAft>
                <a:spcPct val="0"/>
              </a:spcAft>
              <a:buClr>
                <a:srgbClr val="000000"/>
              </a:buClr>
              <a:buSzPts val="4800"/>
              <a:buFont typeface="Arial" panose="020B0604020202020204"/>
              <a:buNone/>
            </a:pPr>
            <a:r>
              <a:rPr lang="en-US" sz="3600" b="0" i="0" strike="noStrike" cap="none" spc="0" baseline="0" dirty="0">
                <a:solidFill>
                  <a:srgbClr val="009444"/>
                </a:solidFill>
                <a:effectLst/>
                <a:latin typeface="Lato" panose="020F0502020204030203"/>
                <a:ea typeface="Lato" panose="020F0502020204030203"/>
                <a:cs typeface="Lato" panose="020F0502020204030203"/>
              </a:rPr>
              <a:t>¿Te interesa descubrir si compartimos </a:t>
            </a:r>
            <a:br>
              <a:rPr lang="en-US" sz="3600" b="0" i="0" strike="noStrike" cap="none" spc="0" baseline="0" dirty="0">
                <a:solidFill>
                  <a:srgbClr val="009444"/>
                </a:solidFill>
                <a:effectLst/>
                <a:latin typeface="Lato" panose="020F0502020204030203"/>
                <a:ea typeface="Lato" panose="020F0502020204030203"/>
                <a:cs typeface="Lato" panose="020F0502020204030203"/>
              </a:rPr>
            </a:br>
            <a:r>
              <a:rPr lang="en-US" sz="3600" b="0" i="0" strike="noStrike" cap="none" spc="0" baseline="0" dirty="0">
                <a:solidFill>
                  <a:srgbClr val="009444"/>
                </a:solidFill>
                <a:effectLst/>
                <a:latin typeface="Lato" panose="020F0502020204030203"/>
                <a:ea typeface="Lato" panose="020F0502020204030203"/>
                <a:cs typeface="Lato" panose="020F0502020204030203"/>
              </a:rPr>
              <a:t>las mismas creencias? </a:t>
            </a:r>
            <a:endParaRPr lang="en-US" sz="3600" dirty="0">
              <a:solidFill>
                <a:srgbClr val="009444"/>
              </a:solidFill>
              <a:latin typeface="Lato" panose="020F0502020204030203"/>
              <a:ea typeface="Lato" panose="020F0502020204030203"/>
              <a:cs typeface="Lato" panose="020F0502020204030203"/>
              <a:sym typeface="Lato" panose="020F0502020204030203"/>
            </a:endParaRPr>
          </a:p>
          <a:p>
            <a:pPr marL="0" marR="0" lvl="0" indent="0" algn="l" rtl="0">
              <a:lnSpc>
                <a:spcPct val="100000"/>
              </a:lnSpc>
              <a:spcBef>
                <a:spcPct val="0"/>
              </a:spcBef>
              <a:spcAft>
                <a:spcPct val="0"/>
              </a:spcAft>
              <a:buClr>
                <a:srgbClr val="000000"/>
              </a:buClr>
              <a:buSzPts val="4800"/>
              <a:buFont typeface="Arial" panose="020B0604020202020204"/>
              <a:buNone/>
            </a:pPr>
            <a:endParaRPr lang="en-US" sz="2400" kern="100" dirty="0">
              <a:solidFill>
                <a:srgbClr val="009444"/>
              </a:solidFill>
              <a:effectLst/>
              <a:latin typeface="Lato" panose="020F0502020204030203"/>
              <a:ea typeface="Lato" panose="020F0502020204030203"/>
              <a:cs typeface="Lato" panose="020F0502020204030203"/>
              <a:sym typeface="Lato" panose="020F0502020204030203"/>
            </a:endParaRPr>
          </a:p>
          <a:p>
            <a:pPr marL="574675" marR="0" lvl="0" algn="l" rtl="0">
              <a:lnSpc>
                <a:spcPct val="100000"/>
              </a:lnSpc>
              <a:spcBef>
                <a:spcPct val="0"/>
              </a:spcBef>
              <a:spcAft>
                <a:spcPct val="0"/>
              </a:spcAft>
              <a:buClr>
                <a:srgbClr val="000000"/>
              </a:buClr>
              <a:buSzPts val="4800"/>
              <a:buFont typeface="Arial" panose="020B0604020202020204"/>
              <a:buNone/>
            </a:pPr>
            <a:r>
              <a:rPr lang="en-US" sz="3000" dirty="0">
                <a:solidFill>
                  <a:schemeClr val="bg2">
                    <a:lumMod val="50000"/>
                  </a:schemeClr>
                </a:solidFill>
                <a:latin typeface="Lato" panose="020F0502020204030203"/>
                <a:ea typeface="Lato" panose="020F0502020204030203"/>
                <a:cs typeface="Lato" panose="020F0502020204030203"/>
              </a:rPr>
              <a:t>“</a:t>
            </a:r>
            <a:r>
              <a:rPr lang="en-US" sz="3000" b="0" i="0" strike="noStrike" cap="none" spc="0" baseline="0" dirty="0">
                <a:solidFill>
                  <a:schemeClr val="bg2">
                    <a:lumMod val="50000"/>
                  </a:schemeClr>
                </a:solidFill>
                <a:effectLst/>
                <a:latin typeface="Lato" panose="020F0502020204030203"/>
                <a:ea typeface="Lato" panose="020F0502020204030203"/>
                <a:cs typeface="Lato" panose="020F0502020204030203"/>
              </a:rPr>
              <a:t>Pero no ruego solamente por éstos, sino también por los que han de creer en mí por la palabra de ellos, 21 para que todos sean uno; como tú, oh Padre, en mí, y yo en ti, que también ellos sean uno en nosotros; para que el mundo crea que tú me enviaste (</a:t>
            </a:r>
            <a:r>
              <a:rPr lang="en-US" sz="3000" b="1" i="0" strike="noStrike" cap="none" spc="0" baseline="0" dirty="0">
                <a:solidFill>
                  <a:schemeClr val="bg2">
                    <a:lumMod val="50000"/>
                  </a:schemeClr>
                </a:solidFill>
                <a:effectLst/>
                <a:latin typeface="Lato" panose="020F0502020204030203"/>
                <a:ea typeface="Lato" panose="020F0502020204030203"/>
                <a:cs typeface="Lato" panose="020F0502020204030203"/>
              </a:rPr>
              <a:t>Juan 17:20-21</a:t>
            </a:r>
            <a:r>
              <a:rPr lang="en-US" sz="3000" b="0" i="0" strike="noStrike" cap="none" spc="0" baseline="0" dirty="0">
                <a:solidFill>
                  <a:schemeClr val="bg2">
                    <a:lumMod val="50000"/>
                  </a:schemeClr>
                </a:solidFill>
                <a:effectLst/>
                <a:latin typeface="Lato" panose="020F0502020204030203"/>
                <a:ea typeface="Lato" panose="020F0502020204030203"/>
                <a:cs typeface="Lato" panose="020F0502020204030203"/>
              </a:rPr>
              <a:t>).</a:t>
            </a:r>
            <a:endParaRPr lang="en-US" sz="3000" dirty="0">
              <a:solidFill>
                <a:schemeClr val="bg2">
                  <a:lumMod val="50000"/>
                </a:schemeClr>
              </a:solidFill>
              <a:latin typeface="Lato" panose="020F0502020204030203"/>
              <a:ea typeface="Lato" panose="020F0502020204030203"/>
              <a:cs typeface="Lato" panose="020F0502020204030203"/>
            </a:endParaRPr>
          </a:p>
        </p:txBody>
      </p:sp>
      <p:sp>
        <p:nvSpPr>
          <p:cNvPr id="4" name="Google Shape;156;g26ba99a7413_0_221"/>
          <p:cNvSpPr/>
          <p:nvPr/>
        </p:nvSpPr>
        <p:spPr>
          <a:xfrm>
            <a:off x="279444" y="4823252"/>
            <a:ext cx="114900" cy="20346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4" name="Google Shape;154;g26ba99a7413_0_221"/>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56" name="Google Shape;156;g26ba99a7413_0_221"/>
          <p:cNvSpPr/>
          <p:nvPr/>
        </p:nvSpPr>
        <p:spPr>
          <a:xfrm>
            <a:off x="279444" y="4823252"/>
            <a:ext cx="114900" cy="20346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rcRect t="-5483" b="-12400"/>
          <a:stretch>
            <a:fillRect/>
          </a:stretch>
        </p:blipFill>
        <p:spPr>
          <a:xfrm>
            <a:off x="2300134" y="585628"/>
            <a:ext cx="9115118" cy="6041204"/>
          </a:xfrm>
          <a:prstGeom prst="rect">
            <a:avLst/>
          </a:prstGeom>
        </p:spPr>
      </p:pic>
      <p:sp>
        <p:nvSpPr>
          <p:cNvPr id="5" name="TextBox 4"/>
          <p:cNvSpPr txBox="1"/>
          <p:nvPr/>
        </p:nvSpPr>
        <p:spPr>
          <a:xfrm>
            <a:off x="2587842" y="4620589"/>
            <a:ext cx="8539701" cy="1477328"/>
          </a:xfrm>
          <a:prstGeom prst="rect">
            <a:avLst/>
          </a:prstGeom>
          <a:noFill/>
        </p:spPr>
        <p:txBody>
          <a:bodyPr wrap="square" rtlCol="0">
            <a:spAutoFit/>
          </a:bodyPr>
          <a:lstStyle/>
          <a:p>
            <a:pPr algn="ctr"/>
            <a:r>
              <a:rPr lang="en-US" sz="3600" b="0" i="0" strike="noStrike" cap="none" spc="0" baseline="0" dirty="0">
                <a:solidFill>
                  <a:srgbClr val="FFFFFF"/>
                </a:solidFill>
                <a:effectLst/>
                <a:latin typeface="Lato" panose="020F0502020204030203"/>
                <a:ea typeface="Lato" panose="020F0502020204030203"/>
                <a:cs typeface="Lato" panose="020F0502020204030203"/>
              </a:rPr>
              <a:t>¿Te interesa compartir la Palabra </a:t>
            </a:r>
            <a:br>
              <a:rPr lang="en-US" sz="3600" b="0" i="0" strike="noStrike" cap="none" spc="0" baseline="0" dirty="0">
                <a:solidFill>
                  <a:srgbClr val="FFFFFF"/>
                </a:solidFill>
                <a:effectLst/>
                <a:latin typeface="Lato" panose="020F0502020204030203"/>
                <a:ea typeface="Lato" panose="020F0502020204030203"/>
                <a:cs typeface="Lato" panose="020F0502020204030203"/>
              </a:rPr>
            </a:br>
            <a:r>
              <a:rPr lang="en-US" sz="3600" b="0" i="0" strike="noStrike" cap="none" spc="0" baseline="0" dirty="0">
                <a:solidFill>
                  <a:srgbClr val="FFFFFF"/>
                </a:solidFill>
                <a:effectLst/>
                <a:latin typeface="Lato" panose="020F0502020204030203"/>
                <a:ea typeface="Lato" panose="020F0502020204030203"/>
                <a:cs typeface="Lato" panose="020F0502020204030203"/>
              </a:rPr>
              <a:t>a través de un Grupo Sembrador?</a:t>
            </a:r>
            <a:endParaRPr lang="en-US" sz="3600" b="0" i="0" strike="noStrike" cap="none" spc="0" baseline="0" dirty="0">
              <a:solidFill>
                <a:srgbClr val="FFFFFF"/>
              </a:solidFill>
              <a:effectLst/>
              <a:latin typeface="Lato" panose="020F0502020204030203"/>
              <a:ea typeface="Lato" panose="020F0502020204030203"/>
              <a:cs typeface="Lato" panose="020F0502020204030203"/>
            </a:endParaRPr>
          </a:p>
          <a:p>
            <a:endParaRPr lang="en-US" dirty="0"/>
          </a:p>
        </p:txBody>
      </p:sp>
      <p:pic>
        <p:nvPicPr>
          <p:cNvPr id="4" name="Picture 3" descr="A white bird with a black backgroun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5871" y="1066977"/>
            <a:ext cx="1399035" cy="1170434"/>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6"/>
          <p:cNvPicPr preferRelativeResize="0"/>
          <p:nvPr/>
        </p:nvPicPr>
        <p:blipFill rotWithShape="1">
          <a:blip r:embed="rId1"/>
          <a:srcRect/>
          <a:stretch>
            <a:fillRect/>
          </a:stretch>
        </p:blipFill>
        <p:spPr>
          <a:xfrm>
            <a:off x="762000" y="-169649"/>
            <a:ext cx="11430000" cy="6010275"/>
          </a:xfrm>
          <a:prstGeom prst="rect">
            <a:avLst/>
          </a:prstGeom>
          <a:noFill/>
          <a:ln>
            <a:noFill/>
          </a:ln>
        </p:spPr>
      </p:pic>
      <p:sp>
        <p:nvSpPr>
          <p:cNvPr id="155" name="Google Shape;155;p6"/>
          <p:cNvSpPr txBox="1"/>
          <p:nvPr/>
        </p:nvSpPr>
        <p:spPr>
          <a:xfrm>
            <a:off x="2275770" y="3814112"/>
            <a:ext cx="822471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El </a:t>
            </a:r>
            <a:r>
              <a:rPr lang="en-US" sz="4860" dirty="0" err="1">
                <a:solidFill>
                  <a:srgbClr val="009444"/>
                </a:solidFill>
                <a:latin typeface="Lato" panose="020F0502020204030203"/>
                <a:ea typeface="Lato" panose="020F0502020204030203"/>
                <a:cs typeface="Lato" panose="020F0502020204030203"/>
                <a:sym typeface="Lato" panose="020F0502020204030203"/>
              </a:rPr>
              <a:t>tema</a:t>
            </a:r>
            <a:r>
              <a:rPr lang="en-US" sz="4860" dirty="0">
                <a:solidFill>
                  <a:srgbClr val="009444"/>
                </a:solidFill>
                <a:latin typeface="Lato" panose="020F0502020204030203"/>
                <a:ea typeface="Lato" panose="020F0502020204030203"/>
                <a:cs typeface="Lato" panose="020F0502020204030203"/>
                <a:sym typeface="Lato" panose="020F0502020204030203"/>
              </a:rPr>
              <a:t> principal: Salmo 27:1</a:t>
            </a:r>
            <a:endParaRPr sz="6000"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156" name="Google Shape;156;p6"/>
          <p:cNvCxnSpPr/>
          <p:nvPr/>
        </p:nvCxnSpPr>
        <p:spPr>
          <a:xfrm>
            <a:off x="2275770" y="4846956"/>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57" name="Google Shape;157;p6"/>
          <p:cNvSpPr txBox="1"/>
          <p:nvPr/>
        </p:nvSpPr>
        <p:spPr>
          <a:xfrm>
            <a:off x="2275770" y="5039611"/>
            <a:ext cx="9154230"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200" i="1" dirty="0">
                <a:solidFill>
                  <a:srgbClr val="000000"/>
                </a:solidFill>
                <a:effectLst/>
                <a:latin typeface="Calibri" panose="020F0502020204030204" pitchFamily="34" charset="0"/>
                <a:ea typeface="Calibri" panose="020F0502020204030204" pitchFamily="34" charset="0"/>
              </a:rPr>
              <a:t>El Señor es mi luz y mi salvación; ¿a quién podría yo temer? El Señor es la fortaleza de mi vida; ¿quién podría infundirme miedo?</a:t>
            </a:r>
            <a:r>
              <a:rPr lang="es-ES" sz="3200" b="1" dirty="0">
                <a:solidFill>
                  <a:srgbClr val="000000"/>
                </a:solidFill>
                <a:effectLst/>
                <a:latin typeface="Calibri" panose="020F0502020204030204" pitchFamily="34" charset="0"/>
                <a:ea typeface="Calibri" panose="020F0502020204030204" pitchFamily="34" charset="0"/>
              </a:rPr>
              <a:t> </a:t>
            </a:r>
            <a:endParaRPr sz="3200" dirty="0">
              <a:solidFill>
                <a:schemeClr val="dk1"/>
              </a:solidFill>
              <a:latin typeface="Lato" panose="020F0502020204030203"/>
              <a:ea typeface="Lato" panose="020F0502020204030203"/>
              <a:cs typeface="Lato" panose="020F0502020204030203"/>
              <a:sym typeface="Lato" panose="020F0502020204030203"/>
            </a:endParaRPr>
          </a:p>
        </p:txBody>
      </p:sp>
      <p:sp>
        <p:nvSpPr>
          <p:cNvPr id="159" name="Google Shape;159;p6"/>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160" name="Google Shape;160;p6" descr="A green bird with leaves&#10;&#10;Description automatically generated"/>
          <p:cNvPicPr preferRelativeResize="0"/>
          <p:nvPr/>
        </p:nvPicPr>
        <p:blipFill rotWithShape="1">
          <a:blip r:embed="rId2"/>
          <a:srcRect/>
          <a:stretch>
            <a:fillRect/>
          </a:stretch>
        </p:blipFill>
        <p:spPr>
          <a:xfrm>
            <a:off x="10500489" y="289924"/>
            <a:ext cx="1399035" cy="1170434"/>
          </a:xfrm>
          <a:prstGeom prst="rect">
            <a:avLst/>
          </a:prstGeom>
          <a:noFill/>
          <a:ln>
            <a:noFill/>
          </a:ln>
        </p:spPr>
      </p:pic>
      <p:sp>
        <p:nvSpPr>
          <p:cNvPr id="162" name="Google Shape;162;p6"/>
          <p:cNvSpPr/>
          <p:nvPr/>
        </p:nvSpPr>
        <p:spPr>
          <a:xfrm>
            <a:off x="279444" y="4823252"/>
            <a:ext cx="114817" cy="2034748"/>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7"/>
        <p:cNvGrpSpPr/>
        <p:nvPr/>
      </p:nvGrpSpPr>
      <p:grpSpPr>
        <a:xfrm>
          <a:off x="0" y="0"/>
          <a:ext cx="0" cy="0"/>
          <a:chOff x="0" y="0"/>
          <a:chExt cx="0" cy="0"/>
        </a:xfrm>
      </p:grpSpPr>
      <p:sp>
        <p:nvSpPr>
          <p:cNvPr id="538" name="Google Shape;538;p30"/>
          <p:cNvSpPr txBox="1"/>
          <p:nvPr/>
        </p:nvSpPr>
        <p:spPr>
          <a:xfrm>
            <a:off x="2477430" y="1040243"/>
            <a:ext cx="7189367" cy="8375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El </a:t>
            </a:r>
            <a:r>
              <a:rPr lang="en-US" sz="4860" dirty="0" err="1">
                <a:solidFill>
                  <a:srgbClr val="009444"/>
                </a:solidFill>
                <a:latin typeface="Lato" panose="020F0502020204030203"/>
                <a:ea typeface="Lato" panose="020F0502020204030203"/>
                <a:cs typeface="Lato" panose="020F0502020204030203"/>
                <a:sym typeface="Lato" panose="020F0502020204030203"/>
              </a:rPr>
              <a:t>Pro</a:t>
            </a:r>
            <a:r>
              <a:rPr lang="es-CO" altLang="en-US" sz="4860" dirty="0" err="1">
                <a:solidFill>
                  <a:srgbClr val="009444"/>
                </a:solidFill>
                <a:latin typeface="Lato" panose="020F0502020204030203"/>
                <a:ea typeface="Lato" panose="020F0502020204030203"/>
                <a:cs typeface="Lato" panose="020F0502020204030203"/>
                <a:sym typeface="Lato" panose="020F0502020204030203"/>
              </a:rPr>
              <a:t>y</a:t>
            </a:r>
            <a:r>
              <a:rPr lang="en-US" sz="4860" dirty="0" err="1">
                <a:solidFill>
                  <a:srgbClr val="009444"/>
                </a:solidFill>
                <a:latin typeface="Lato" panose="020F0502020204030203"/>
                <a:ea typeface="Lato" panose="020F0502020204030203"/>
                <a:cs typeface="Lato" panose="020F0502020204030203"/>
                <a:sym typeface="Lato" panose="020F0502020204030203"/>
              </a:rPr>
              <a:t>ecto</a:t>
            </a:r>
            <a:r>
              <a:rPr lang="en-US" sz="4860" dirty="0">
                <a:solidFill>
                  <a:srgbClr val="009444"/>
                </a:solidFill>
                <a:latin typeface="Lato" panose="020F0502020204030203"/>
                <a:ea typeface="Lato" panose="020F0502020204030203"/>
                <a:cs typeface="Lato" panose="020F0502020204030203"/>
                <a:sym typeface="Lato" panose="020F0502020204030203"/>
              </a:rPr>
              <a:t> Final</a:t>
            </a:r>
            <a:endParaRPr sz="6000"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539" name="Google Shape;539;p30"/>
          <p:cNvCxnSpPr/>
          <p:nvPr/>
        </p:nvCxnSpPr>
        <p:spPr>
          <a:xfrm>
            <a:off x="2477430" y="2248131"/>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541" name="Google Shape;541;p30"/>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545" name="Google Shape;545;p30" descr="A green bird with leaves&#10;&#10;Description automatically generated"/>
          <p:cNvPicPr preferRelativeResize="0"/>
          <p:nvPr/>
        </p:nvPicPr>
        <p:blipFill rotWithShape="1">
          <a:blip r:embed="rId1"/>
          <a:srcRect/>
          <a:stretch>
            <a:fillRect/>
          </a:stretch>
        </p:blipFill>
        <p:spPr>
          <a:xfrm>
            <a:off x="10500489" y="289924"/>
            <a:ext cx="1399035" cy="1170434"/>
          </a:xfrm>
          <a:prstGeom prst="rect">
            <a:avLst/>
          </a:prstGeom>
          <a:noFill/>
          <a:ln>
            <a:noFill/>
          </a:ln>
        </p:spPr>
      </p:pic>
      <p:pic>
        <p:nvPicPr>
          <p:cNvPr id="3" name="Picture 2" descr="A black and white logo&#10;&#10;Description automatically generated"/>
          <p:cNvPicPr>
            <a:picLocks noChangeAspect="1"/>
          </p:cNvPicPr>
          <p:nvPr/>
        </p:nvPicPr>
        <p:blipFill>
          <a:blip r:embed="rId2"/>
          <a:stretch>
            <a:fillRect/>
          </a:stretch>
        </p:blipFill>
        <p:spPr>
          <a:xfrm>
            <a:off x="2534561" y="2552589"/>
            <a:ext cx="8136658" cy="312533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9"/>
        <p:cNvGrpSpPr/>
        <p:nvPr/>
      </p:nvGrpSpPr>
      <p:grpSpPr>
        <a:xfrm>
          <a:off x="0" y="0"/>
          <a:ext cx="0" cy="0"/>
          <a:chOff x="0" y="0"/>
          <a:chExt cx="0" cy="0"/>
        </a:xfrm>
      </p:grpSpPr>
      <p:sp>
        <p:nvSpPr>
          <p:cNvPr id="550" name="Google Shape;550;p31"/>
          <p:cNvSpPr txBox="1"/>
          <p:nvPr/>
        </p:nvSpPr>
        <p:spPr>
          <a:xfrm>
            <a:off x="3851564" y="719479"/>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panose="020F0502020204030203"/>
                <a:ea typeface="Lato" panose="020F0502020204030203"/>
                <a:cs typeface="Lato" panose="020F0502020204030203"/>
                <a:sym typeface="Lato" panose="020F0502020204030203"/>
              </a:rPr>
              <a:t>Bendición</a:t>
            </a:r>
            <a:endParaRPr sz="6000"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551" name="Google Shape;551;p31"/>
          <p:cNvCxnSpPr/>
          <p:nvPr/>
        </p:nvCxnSpPr>
        <p:spPr>
          <a:xfrm>
            <a:off x="3851564" y="1915622"/>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553" name="Google Shape;553;p31"/>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555" name="Google Shape;555;p31"/>
          <p:cNvPicPr preferRelativeResize="0"/>
          <p:nvPr/>
        </p:nvPicPr>
        <p:blipFill rotWithShape="1">
          <a:blip r:embed="rId1"/>
          <a:srcRect/>
          <a:stretch>
            <a:fillRect/>
          </a:stretch>
        </p:blipFill>
        <p:spPr>
          <a:xfrm>
            <a:off x="476645" y="1552538"/>
            <a:ext cx="3125596" cy="3218435"/>
          </a:xfrm>
          <a:prstGeom prst="rect">
            <a:avLst/>
          </a:prstGeom>
          <a:noFill/>
          <a:ln>
            <a:noFill/>
          </a:ln>
          <a:effectLst>
            <a:outerShdw blurRad="50800" dist="38100" dir="2700000" algn="tl" rotWithShape="0">
              <a:srgbClr val="000000">
                <a:alpha val="40000"/>
              </a:srgbClr>
            </a:outerShdw>
          </a:effectLst>
        </p:spPr>
      </p:pic>
      <p:pic>
        <p:nvPicPr>
          <p:cNvPr id="557" name="Google Shape;557;p31" descr="A green bird with leaves&#10;&#10;Description automatically generated"/>
          <p:cNvPicPr preferRelativeResize="0"/>
          <p:nvPr/>
        </p:nvPicPr>
        <p:blipFill rotWithShape="1">
          <a:blip r:embed="rId2"/>
          <a:srcRect/>
          <a:stretch>
            <a:fillRect/>
          </a:stretch>
        </p:blipFill>
        <p:spPr>
          <a:xfrm>
            <a:off x="10500489" y="289924"/>
            <a:ext cx="1399035" cy="1170434"/>
          </a:xfrm>
          <a:prstGeom prst="rect">
            <a:avLst/>
          </a:prstGeom>
          <a:noFill/>
          <a:ln>
            <a:noFill/>
          </a:ln>
        </p:spPr>
      </p:pic>
      <p:sp>
        <p:nvSpPr>
          <p:cNvPr id="3" name="TextBox 2"/>
          <p:cNvSpPr txBox="1"/>
          <p:nvPr/>
        </p:nvSpPr>
        <p:spPr>
          <a:xfrm>
            <a:off x="3380509" y="2353193"/>
            <a:ext cx="7660421" cy="3415030"/>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en-US" sz="3600" i="1" u="none" strike="noStrike" kern="1200" dirty="0">
                <a:solidFill>
                  <a:schemeClr val="tx1">
                    <a:lumMod val="50000"/>
                  </a:schemeClr>
                </a:solidFill>
                <a:effectLst/>
                <a:latin typeface="+mn-lt"/>
                <a:ea typeface="+mn-ea"/>
                <a:cs typeface="+mn-cs"/>
              </a:rPr>
              <a:t>El </a:t>
            </a:r>
            <a:r>
              <a:rPr lang="en-US" sz="3600" i="1" u="none" strike="noStrike" kern="1200" dirty="0" err="1">
                <a:solidFill>
                  <a:schemeClr val="tx1">
                    <a:lumMod val="50000"/>
                  </a:schemeClr>
                </a:solidFill>
                <a:effectLst/>
                <a:latin typeface="+mn-lt"/>
                <a:ea typeface="+mn-ea"/>
                <a:cs typeface="+mn-cs"/>
              </a:rPr>
              <a:t>Señor</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te</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bendiga</a:t>
            </a:r>
            <a:r>
              <a:rPr lang="en-US" sz="3600" i="1" u="none" strike="noStrike" kern="1200" dirty="0">
                <a:solidFill>
                  <a:schemeClr val="tx1">
                    <a:lumMod val="50000"/>
                  </a:schemeClr>
                </a:solidFill>
                <a:effectLst/>
                <a:latin typeface="+mn-lt"/>
                <a:ea typeface="+mn-ea"/>
                <a:cs typeface="+mn-cs"/>
              </a:rPr>
              <a:t> y </a:t>
            </a:r>
            <a:r>
              <a:rPr lang="en-US" sz="3600" i="1" u="none" strike="noStrike" kern="1200" dirty="0" err="1">
                <a:solidFill>
                  <a:schemeClr val="tx1">
                    <a:lumMod val="50000"/>
                  </a:schemeClr>
                </a:solidFill>
                <a:effectLst/>
                <a:latin typeface="+mn-lt"/>
                <a:ea typeface="+mn-ea"/>
                <a:cs typeface="+mn-cs"/>
              </a:rPr>
              <a:t>te</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guarde</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Haga</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el</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Señor</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resplandecer</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su</a:t>
            </a:r>
            <a:r>
              <a:rPr lang="en-US" sz="3600" i="1" u="none" strike="noStrike" kern="1200" dirty="0">
                <a:solidFill>
                  <a:schemeClr val="tx1">
                    <a:lumMod val="50000"/>
                  </a:schemeClr>
                </a:solidFill>
                <a:effectLst/>
                <a:latin typeface="+mn-lt"/>
                <a:ea typeface="+mn-ea"/>
                <a:cs typeface="+mn-cs"/>
              </a:rPr>
              <a:t> rostro </a:t>
            </a:r>
            <a:r>
              <a:rPr lang="en-US" sz="3600" i="1" u="none" strike="noStrike" kern="1200" dirty="0" err="1">
                <a:solidFill>
                  <a:schemeClr val="tx1">
                    <a:lumMod val="50000"/>
                  </a:schemeClr>
                </a:solidFill>
                <a:effectLst/>
                <a:latin typeface="+mn-lt"/>
                <a:ea typeface="+mn-ea"/>
                <a:cs typeface="+mn-cs"/>
              </a:rPr>
              <a:t>sobre</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ti</a:t>
            </a:r>
            <a:r>
              <a:rPr lang="en-US" sz="3600" i="1" u="none" strike="noStrike" kern="1200" dirty="0">
                <a:solidFill>
                  <a:schemeClr val="tx1">
                    <a:lumMod val="50000"/>
                  </a:schemeClr>
                </a:solidFill>
                <a:effectLst/>
                <a:latin typeface="+mn-lt"/>
                <a:ea typeface="+mn-ea"/>
                <a:cs typeface="+mn-cs"/>
              </a:rPr>
              <a:t> y </a:t>
            </a:r>
            <a:r>
              <a:rPr lang="en-US" sz="3600" i="1" u="none" strike="noStrike" kern="1200" dirty="0" err="1">
                <a:solidFill>
                  <a:schemeClr val="tx1">
                    <a:lumMod val="50000"/>
                  </a:schemeClr>
                </a:solidFill>
                <a:effectLst/>
                <a:latin typeface="+mn-lt"/>
                <a:ea typeface="+mn-ea"/>
                <a:cs typeface="+mn-cs"/>
              </a:rPr>
              <a:t>tenga</a:t>
            </a:r>
            <a:r>
              <a:rPr lang="en-US" sz="3600" i="1" u="none" strike="noStrike" kern="1200" dirty="0">
                <a:solidFill>
                  <a:schemeClr val="tx1">
                    <a:lumMod val="50000"/>
                  </a:schemeClr>
                </a:solidFill>
                <a:effectLst/>
                <a:latin typeface="+mn-lt"/>
                <a:ea typeface="+mn-ea"/>
                <a:cs typeface="+mn-cs"/>
              </a:rPr>
              <a:t> de </a:t>
            </a:r>
            <a:r>
              <a:rPr lang="en-US" sz="3600" i="1" u="none" strike="noStrike" kern="1200" dirty="0" err="1">
                <a:solidFill>
                  <a:schemeClr val="tx1">
                    <a:lumMod val="50000"/>
                  </a:schemeClr>
                </a:solidFill>
                <a:effectLst/>
                <a:latin typeface="+mn-lt"/>
                <a:ea typeface="+mn-ea"/>
                <a:cs typeface="+mn-cs"/>
              </a:rPr>
              <a:t>ti</a:t>
            </a:r>
            <a:r>
              <a:rPr lang="en-US" sz="3600" i="1" u="none" strike="noStrike" kern="1200" dirty="0">
                <a:solidFill>
                  <a:schemeClr val="tx1">
                    <a:lumMod val="50000"/>
                  </a:schemeClr>
                </a:solidFill>
                <a:effectLst/>
                <a:latin typeface="+mn-lt"/>
                <a:ea typeface="+mn-ea"/>
                <a:cs typeface="+mn-cs"/>
              </a:rPr>
              <a:t> misericordia. Vuelv</a:t>
            </a:r>
            <a:r>
              <a:rPr lang="es-CO" altLang="en-US" sz="3600" i="1" u="none" strike="noStrike" kern="1200" dirty="0">
                <a:solidFill>
                  <a:schemeClr val="tx1">
                    <a:lumMod val="50000"/>
                  </a:schemeClr>
                </a:solidFill>
                <a:effectLst/>
                <a:latin typeface="+mn-lt"/>
                <a:ea typeface="+mn-ea"/>
                <a:cs typeface="+mn-cs"/>
              </a:rPr>
              <a:t>a </a:t>
            </a:r>
            <a:r>
              <a:rPr lang="en-US" sz="3600" i="1" u="none" strike="noStrike" kern="1200" dirty="0" err="1">
                <a:solidFill>
                  <a:schemeClr val="tx1">
                    <a:lumMod val="50000"/>
                  </a:schemeClr>
                </a:solidFill>
                <a:effectLst/>
                <a:latin typeface="+mn-lt"/>
                <a:ea typeface="+mn-ea"/>
                <a:cs typeface="+mn-cs"/>
              </a:rPr>
              <a:t>el</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Señor</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su</a:t>
            </a:r>
            <a:r>
              <a:rPr lang="en-US" sz="3600" i="1" u="none" strike="noStrike" kern="1200" dirty="0">
                <a:solidFill>
                  <a:schemeClr val="tx1">
                    <a:lumMod val="50000"/>
                  </a:schemeClr>
                </a:solidFill>
                <a:effectLst/>
                <a:latin typeface="+mn-lt"/>
                <a:ea typeface="+mn-ea"/>
                <a:cs typeface="+mn-cs"/>
              </a:rPr>
              <a:t> rostro a </a:t>
            </a:r>
            <a:r>
              <a:rPr lang="en-US" sz="3600" i="1" u="none" strike="noStrike" kern="1200" dirty="0" err="1">
                <a:solidFill>
                  <a:schemeClr val="tx1">
                    <a:lumMod val="50000"/>
                  </a:schemeClr>
                </a:solidFill>
                <a:effectLst/>
                <a:latin typeface="+mn-lt"/>
                <a:ea typeface="+mn-ea"/>
                <a:cs typeface="+mn-cs"/>
              </a:rPr>
              <a:t>ti</a:t>
            </a:r>
            <a:r>
              <a:rPr lang="en-US" sz="3600" i="1" u="none" strike="noStrike" kern="1200" dirty="0">
                <a:solidFill>
                  <a:schemeClr val="tx1">
                    <a:lumMod val="50000"/>
                  </a:schemeClr>
                </a:solidFill>
                <a:effectLst/>
                <a:latin typeface="+mn-lt"/>
                <a:ea typeface="+mn-ea"/>
                <a:cs typeface="+mn-cs"/>
              </a:rPr>
              <a:t>, y </a:t>
            </a:r>
            <a:r>
              <a:rPr lang="en-US" sz="3600" i="1" u="none" strike="noStrike" kern="1200" dirty="0" err="1">
                <a:solidFill>
                  <a:schemeClr val="tx1">
                    <a:lumMod val="50000"/>
                  </a:schemeClr>
                </a:solidFill>
                <a:effectLst/>
                <a:latin typeface="+mn-lt"/>
                <a:ea typeface="+mn-ea"/>
                <a:cs typeface="+mn-cs"/>
              </a:rPr>
              <a:t>te</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conceda</a:t>
            </a:r>
            <a:r>
              <a:rPr lang="en-US" sz="3600" i="1" u="none" strike="noStrike" kern="1200" dirty="0">
                <a:solidFill>
                  <a:schemeClr val="tx1">
                    <a:lumMod val="50000"/>
                  </a:schemeClr>
                </a:solidFill>
                <a:effectLst/>
                <a:latin typeface="+mn-lt"/>
                <a:ea typeface="+mn-ea"/>
                <a:cs typeface="+mn-cs"/>
              </a:rPr>
              <a:t> la </a:t>
            </a:r>
            <a:r>
              <a:rPr lang="en-US" sz="3600" i="1" u="none" strike="noStrike" kern="1200" dirty="0" err="1">
                <a:solidFill>
                  <a:schemeClr val="tx1">
                    <a:lumMod val="50000"/>
                  </a:schemeClr>
                </a:solidFill>
                <a:effectLst/>
                <a:latin typeface="+mn-lt"/>
                <a:ea typeface="+mn-ea"/>
                <a:cs typeface="+mn-cs"/>
              </a:rPr>
              <a:t>paz</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Amén</a:t>
            </a:r>
            <a:r>
              <a:rPr lang="en-US" sz="3600" i="1" u="none" strike="noStrike" kern="1200" dirty="0">
                <a:solidFill>
                  <a:schemeClr val="tx1">
                    <a:lumMod val="50000"/>
                  </a:schemeClr>
                </a:solidFill>
                <a:effectLst/>
                <a:latin typeface="+mn-lt"/>
                <a:ea typeface="+mn-ea"/>
                <a:cs typeface="+mn-cs"/>
              </a:rPr>
              <a:t>. </a:t>
            </a:r>
            <a:r>
              <a:rPr lang="en-US" sz="3600" i="1" kern="1200" dirty="0">
                <a:solidFill>
                  <a:schemeClr val="tx1">
                    <a:lumMod val="50000"/>
                  </a:schemeClr>
                </a:solidFill>
                <a:latin typeface="+mn-lt"/>
                <a:ea typeface="+mn-ea"/>
                <a:cs typeface="+mn-cs"/>
              </a:rPr>
              <a:t>(</a:t>
            </a:r>
            <a:r>
              <a:rPr lang="en-US" sz="3600" i="1" kern="1200" dirty="0" err="1">
                <a:solidFill>
                  <a:schemeClr val="tx1">
                    <a:lumMod val="50000"/>
                  </a:schemeClr>
                </a:solidFill>
                <a:latin typeface="+mn-lt"/>
                <a:ea typeface="+mn-ea"/>
                <a:cs typeface="+mn-cs"/>
              </a:rPr>
              <a:t>Números</a:t>
            </a:r>
            <a:r>
              <a:rPr lang="en-US" sz="3600" i="1" kern="1200" dirty="0">
                <a:solidFill>
                  <a:schemeClr val="tx1">
                    <a:lumMod val="50000"/>
                  </a:schemeClr>
                </a:solidFill>
                <a:latin typeface="+mn-lt"/>
                <a:ea typeface="+mn-ea"/>
                <a:cs typeface="+mn-cs"/>
              </a:rPr>
              <a:t> 6:24-26)</a:t>
            </a:r>
            <a:endParaRPr lang="es-ES" sz="3600" kern="1200" dirty="0">
              <a:solidFill>
                <a:schemeClr val="tx1">
                  <a:lumMod val="50000"/>
                </a:schemeClr>
              </a:solidFill>
              <a:effectLst/>
              <a:latin typeface="+mn-lt"/>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rgbClr val="009444"/>
                </a:solidFill>
                <a:latin typeface="Lato" panose="020F0502020204030203"/>
                <a:ea typeface="Lato" panose="020F0502020204030203"/>
                <a:cs typeface="Lato" panose="020F0502020204030203"/>
                <a:sym typeface="Lato" panose="020F0502020204030203"/>
              </a:rPr>
              <a:t>Objetivos de la Lección</a:t>
            </a:r>
            <a:endParaRPr sz="6000">
              <a:solidFill>
                <a:srgbClr val="009444"/>
              </a:solidFill>
              <a:latin typeface="Lato" panose="020F0502020204030203"/>
              <a:ea typeface="Lato" panose="020F0502020204030203"/>
              <a:cs typeface="Lato" panose="020F0502020204030203"/>
              <a:sym typeface="Lato" panose="020F0502020204030203"/>
            </a:endParaRPr>
          </a:p>
        </p:txBody>
      </p:sp>
      <p:cxnSp>
        <p:nvCxnSpPr>
          <p:cNvPr id="133" name="Google Shape;133;p5"/>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34" name="Google Shape;134;p5"/>
          <p:cNvGrpSpPr/>
          <p:nvPr/>
        </p:nvGrpSpPr>
        <p:grpSpPr>
          <a:xfrm>
            <a:off x="745673" y="2011041"/>
            <a:ext cx="10450280" cy="3947713"/>
            <a:chOff x="0" y="0"/>
            <a:chExt cx="10450280" cy="3947713"/>
          </a:xfrm>
        </p:grpSpPr>
        <p:sp>
          <p:nvSpPr>
            <p:cNvPr id="135" name="Google Shape;135;p5"/>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36" name="Google Shape;136;p5"/>
            <p:cNvSpPr/>
            <p:nvPr/>
          </p:nvSpPr>
          <p:spPr>
            <a:xfrm>
              <a:off x="341153" y="254232"/>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37" name="Google Shape;137;p5"/>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38" name="Google Shape;138;p5"/>
            <p:cNvSpPr txBox="1"/>
            <p:nvPr/>
          </p:nvSpPr>
          <p:spPr>
            <a:xfrm>
              <a:off x="1302586" y="0"/>
              <a:ext cx="9147694" cy="1127780"/>
            </a:xfrm>
            <a:prstGeom prst="rect">
              <a:avLst/>
            </a:prstGeom>
            <a:solidFill>
              <a:schemeClr val="accent6">
                <a:lumMod val="60000"/>
                <a:lumOff val="40000"/>
              </a:schemeClr>
            </a:solid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panose="020F0502020204030204"/>
                <a:buNone/>
              </a:pPr>
              <a:r>
                <a:rPr lang="en-US" sz="2800" dirty="0" err="1">
                  <a:solidFill>
                    <a:schemeClr val="tx1"/>
                  </a:solidFill>
                  <a:latin typeface="Lato" panose="020F0502020204030203"/>
                  <a:ea typeface="Lato" panose="020F0502020204030203"/>
                  <a:cs typeface="Lato" panose="020F0502020204030203"/>
                  <a:sym typeface="Lato" panose="020F0502020204030203"/>
                </a:rPr>
                <a:t>Compartir</a:t>
              </a:r>
              <a:r>
                <a:rPr lang="en-US" sz="2800" dirty="0">
                  <a:solidFill>
                    <a:schemeClr val="tx1"/>
                  </a:solidFill>
                  <a:latin typeface="Lato" panose="020F0502020204030203"/>
                  <a:ea typeface="Lato" panose="020F0502020204030203"/>
                  <a:cs typeface="Lato" panose="020F0502020204030203"/>
                  <a:sym typeface="Lato" panose="020F0502020204030203"/>
                </a:rPr>
                <a:t> un “</a:t>
              </a:r>
              <a:r>
                <a:rPr lang="en-US" sz="2800" dirty="0" err="1">
                  <a:solidFill>
                    <a:schemeClr val="tx1"/>
                  </a:solidFill>
                  <a:latin typeface="Lato" panose="020F0502020204030203"/>
                  <a:ea typeface="Lato" panose="020F0502020204030203"/>
                  <a:cs typeface="Lato" panose="020F0502020204030203"/>
                  <a:sym typeface="Lato" panose="020F0502020204030203"/>
                </a:rPr>
                <a:t>Captar</a:t>
              </a:r>
              <a:r>
                <a:rPr lang="en-US" sz="2800" dirty="0">
                  <a:solidFill>
                    <a:schemeClr val="tx1"/>
                  </a:solidFill>
                  <a:latin typeface="Lato" panose="020F0502020204030203"/>
                  <a:ea typeface="Lato" panose="020F0502020204030203"/>
                  <a:cs typeface="Lato" panose="020F0502020204030203"/>
                  <a:sym typeface="Lato" panose="020F0502020204030203"/>
                </a:rPr>
                <a:t>” para la </a:t>
              </a:r>
              <a:r>
                <a:rPr lang="en-US" sz="2800" dirty="0" err="1">
                  <a:solidFill>
                    <a:schemeClr val="tx1"/>
                  </a:solidFill>
                  <a:latin typeface="Lato" panose="020F0502020204030203"/>
                  <a:ea typeface="Lato" panose="020F0502020204030203"/>
                  <a:cs typeface="Lato" panose="020F0502020204030203"/>
                  <a:sym typeface="Lato" panose="020F0502020204030203"/>
                </a:rPr>
                <a:t>historia</a:t>
              </a:r>
              <a:r>
                <a:rPr lang="en-US" sz="2800" dirty="0">
                  <a:solidFill>
                    <a:schemeClr val="tx1"/>
                  </a:solidFill>
                  <a:latin typeface="Lato" panose="020F0502020204030203"/>
                  <a:ea typeface="Lato" panose="020F0502020204030203"/>
                  <a:cs typeface="Lato" panose="020F0502020204030203"/>
                  <a:sym typeface="Lato" panose="020F0502020204030203"/>
                </a:rPr>
                <a:t> del </a:t>
              </a:r>
              <a:r>
                <a:rPr lang="en-US" sz="2800" dirty="0" err="1">
                  <a:solidFill>
                    <a:schemeClr val="tx1"/>
                  </a:solidFill>
                  <a:latin typeface="Lato" panose="020F0502020204030203"/>
                  <a:ea typeface="Lato" panose="020F0502020204030203"/>
                  <a:cs typeface="Lato" panose="020F0502020204030203"/>
                  <a:sym typeface="Lato" panose="020F0502020204030203"/>
                </a:rPr>
                <a:t>templo</a:t>
              </a:r>
              <a:r>
                <a:rPr lang="en-US" sz="2800" dirty="0">
                  <a:solidFill>
                    <a:schemeClr val="tx1"/>
                  </a:solidFill>
                  <a:latin typeface="Lato" panose="020F0502020204030203"/>
                  <a:ea typeface="Lato" panose="020F0502020204030203"/>
                  <a:cs typeface="Lato" panose="020F0502020204030203"/>
                  <a:sym typeface="Lato" panose="020F0502020204030203"/>
                </a:rPr>
                <a:t> de </a:t>
              </a:r>
              <a:r>
                <a:rPr lang="en-US" sz="2800" dirty="0" err="1">
                  <a:solidFill>
                    <a:schemeClr val="tx1"/>
                  </a:solidFill>
                  <a:latin typeface="Lato" panose="020F0502020204030203"/>
                  <a:ea typeface="Lato" panose="020F0502020204030203"/>
                  <a:cs typeface="Lato" panose="020F0502020204030203"/>
                  <a:sym typeface="Lato" panose="020F0502020204030203"/>
                </a:rPr>
                <a:t>Salomón</a:t>
              </a:r>
              <a:r>
                <a:rPr lang="en-US" sz="2800" dirty="0">
                  <a:solidFill>
                    <a:schemeClr val="tx1"/>
                  </a:solidFill>
                  <a:latin typeface="Lato" panose="020F0502020204030203"/>
                  <a:ea typeface="Lato" panose="020F0502020204030203"/>
                  <a:cs typeface="Lato" panose="020F0502020204030203"/>
                  <a:sym typeface="Lato" panose="020F0502020204030203"/>
                </a:rPr>
                <a:t>.</a:t>
              </a:r>
              <a:endParaRPr sz="2800" dirty="0">
                <a:solidFill>
                  <a:schemeClr val="tx1"/>
                </a:solidFill>
                <a:latin typeface="Lato" panose="020F0502020204030203"/>
                <a:ea typeface="Lato" panose="020F0502020204030203"/>
                <a:cs typeface="Lato" panose="020F0502020204030203"/>
                <a:sym typeface="Lato" panose="020F0502020204030203"/>
              </a:endParaRPr>
            </a:p>
          </p:txBody>
        </p:sp>
        <p:sp>
          <p:nvSpPr>
            <p:cNvPr id="139" name="Google Shape;139;p5"/>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40" name="Google Shape;140;p5"/>
            <p:cNvSpPr/>
            <p:nvPr/>
          </p:nvSpPr>
          <p:spPr>
            <a:xfrm>
              <a:off x="341153" y="1663958"/>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41" name="Google Shape;141;p5"/>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42" name="Google Shape;142;p5"/>
            <p:cNvSpPr txBox="1"/>
            <p:nvPr/>
          </p:nvSpPr>
          <p:spPr>
            <a:xfrm>
              <a:off x="1302586" y="1410207"/>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panose="020F0502020204030204"/>
                <a:buNone/>
              </a:pPr>
              <a:r>
                <a:rPr lang="en-US" sz="2800" dirty="0">
                  <a:solidFill>
                    <a:schemeClr val="lt1"/>
                  </a:solidFill>
                  <a:latin typeface="Lato" panose="020F0502020204030203"/>
                  <a:ea typeface="Lato" panose="020F0502020204030203"/>
                  <a:cs typeface="Lato" panose="020F0502020204030203"/>
                  <a:sym typeface="Lato" panose="020F0502020204030203"/>
                </a:rPr>
                <a:t>Usar </a:t>
              </a:r>
              <a:r>
                <a:rPr lang="en-US" sz="2800" dirty="0" err="1">
                  <a:solidFill>
                    <a:schemeClr val="lt1"/>
                  </a:solidFill>
                  <a:latin typeface="Lato" panose="020F0502020204030203"/>
                  <a:ea typeface="Lato" panose="020F0502020204030203"/>
                  <a:cs typeface="Lato" panose="020F0502020204030203"/>
                  <a:sym typeface="Lato" panose="020F0502020204030203"/>
                </a:rPr>
                <a:t>el</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método</a:t>
              </a:r>
              <a:r>
                <a:rPr lang="en-US" sz="2800" dirty="0">
                  <a:solidFill>
                    <a:schemeClr val="lt1"/>
                  </a:solidFill>
                  <a:latin typeface="Lato" panose="020F0502020204030203"/>
                  <a:ea typeface="Lato" panose="020F0502020204030203"/>
                  <a:cs typeface="Lato" panose="020F0502020204030203"/>
                  <a:sym typeface="Lato" panose="020F0502020204030203"/>
                </a:rPr>
                <a:t> de las Cuatro “C” </a:t>
              </a:r>
              <a:r>
                <a:rPr lang="en-US" sz="2800" dirty="0">
                  <a:solidFill>
                    <a:schemeClr val="lt1"/>
                  </a:solidFill>
                  <a:latin typeface="Lato" panose="020F0502020204030203"/>
                  <a:ea typeface="Lato" panose="020F0502020204030203"/>
                  <a:cs typeface="Lato" panose="020F0502020204030203"/>
                  <a:sym typeface="Lato" panose="020F0502020204030203"/>
                </a:rPr>
                <a:t>para leer y </a:t>
              </a:r>
              <a:r>
                <a:rPr lang="en-US" sz="2800" dirty="0" err="1">
                  <a:solidFill>
                    <a:schemeClr val="lt1"/>
                  </a:solidFill>
                  <a:latin typeface="Lato" panose="020F0502020204030203"/>
                  <a:ea typeface="Lato" panose="020F0502020204030203"/>
                  <a:cs typeface="Lato" panose="020F0502020204030203"/>
                  <a:sym typeface="Lato" panose="020F0502020204030203"/>
                </a:rPr>
                <a:t>entender</a:t>
              </a:r>
              <a:r>
                <a:rPr lang="en-US" sz="2800" dirty="0">
                  <a:solidFill>
                    <a:schemeClr val="lt1"/>
                  </a:solidFill>
                  <a:latin typeface="Lato" panose="020F0502020204030203"/>
                  <a:ea typeface="Lato" panose="020F0502020204030203"/>
                  <a:cs typeface="Lato" panose="020F0502020204030203"/>
                  <a:sym typeface="Lato" panose="020F0502020204030203"/>
                </a:rPr>
                <a:t> </a:t>
              </a:r>
              <a:endParaRPr lang="en-US" sz="2800" dirty="0">
                <a:solidFill>
                  <a:schemeClr val="lt1"/>
                </a:solidFill>
                <a:latin typeface="Lato" panose="020F0502020204030203"/>
                <a:ea typeface="Lato" panose="020F0502020204030203"/>
                <a:cs typeface="Lato" panose="020F0502020204030203"/>
                <a:sym typeface="Lato" panose="020F0502020204030203"/>
              </a:endParaRPr>
            </a:p>
            <a:p>
              <a:pPr marL="0" marR="0" lvl="0" indent="0" algn="l" rtl="0">
                <a:lnSpc>
                  <a:spcPct val="100000"/>
                </a:lnSpc>
                <a:spcBef>
                  <a:spcPts val="0"/>
                </a:spcBef>
                <a:spcAft>
                  <a:spcPts val="0"/>
                </a:spcAft>
                <a:buClr>
                  <a:schemeClr val="lt1"/>
                </a:buClr>
                <a:buSzPts val="2500"/>
                <a:buFont typeface="Calibri" panose="020F0502020204030204"/>
                <a:buNone/>
              </a:pPr>
              <a:r>
                <a:rPr lang="en-US" sz="2800" dirty="0">
                  <a:solidFill>
                    <a:schemeClr val="lt1"/>
                  </a:solidFill>
                  <a:latin typeface="Lato" panose="020F0502020204030203"/>
                  <a:ea typeface="Lato" panose="020F0502020204030203"/>
                  <a:cs typeface="Lato" panose="020F0502020204030203"/>
                  <a:sym typeface="Lato" panose="020F0502020204030203"/>
                </a:rPr>
                <a:t>1 Reyes 8-9:1-9</a:t>
              </a:r>
              <a:endParaRPr sz="2800" dirty="0">
                <a:solidFill>
                  <a:schemeClr val="lt1"/>
                </a:solidFill>
                <a:latin typeface="Lato" panose="020F0502020204030203"/>
                <a:ea typeface="Lato" panose="020F0502020204030203"/>
                <a:cs typeface="Lato" panose="020F0502020204030203"/>
                <a:sym typeface="Lato" panose="020F0502020204030203"/>
              </a:endParaRPr>
            </a:p>
          </p:txBody>
        </p:sp>
        <p:sp>
          <p:nvSpPr>
            <p:cNvPr id="143" name="Google Shape;143;p5"/>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44" name="Google Shape;144;p5"/>
            <p:cNvSpPr/>
            <p:nvPr/>
          </p:nvSpPr>
          <p:spPr>
            <a:xfrm>
              <a:off x="341153" y="3073684"/>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45" name="Google Shape;145;p5"/>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46" name="Google Shape;146;p5"/>
            <p:cNvSpPr txBox="1"/>
            <p:nvPr/>
          </p:nvSpPr>
          <p:spPr>
            <a:xfrm>
              <a:off x="1302586" y="2819933"/>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panose="020F0502020204030204"/>
                <a:buNone/>
              </a:pPr>
              <a:r>
                <a:rPr lang="en-US" sz="2800" dirty="0" err="1">
                  <a:solidFill>
                    <a:schemeClr val="lt1"/>
                  </a:solidFill>
                  <a:latin typeface="Lato" panose="020F0502020204030203"/>
                  <a:ea typeface="Lato" panose="020F0502020204030203"/>
                  <a:cs typeface="Lato" panose="020F0502020204030203"/>
                  <a:sym typeface="Lato" panose="020F0502020204030203"/>
                </a:rPr>
                <a:t>Describir</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el</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templo</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en</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el</a:t>
              </a:r>
              <a:r>
                <a:rPr lang="en-US" sz="2800" dirty="0">
                  <a:solidFill>
                    <a:schemeClr val="lt1"/>
                  </a:solidFill>
                  <a:latin typeface="Lato" panose="020F0502020204030203"/>
                  <a:ea typeface="Lato" panose="020F0502020204030203"/>
                  <a:cs typeface="Lato" panose="020F0502020204030203"/>
                  <a:sym typeface="Lato" panose="020F0502020204030203"/>
                </a:rPr>
                <a:t> Nuevo </a:t>
              </a:r>
              <a:r>
                <a:rPr lang="en-US" sz="2800" dirty="0" err="1">
                  <a:solidFill>
                    <a:schemeClr val="lt1"/>
                  </a:solidFill>
                  <a:latin typeface="Lato" panose="020F0502020204030203"/>
                  <a:ea typeface="Lato" panose="020F0502020204030203"/>
                  <a:cs typeface="Lato" panose="020F0502020204030203"/>
                  <a:sym typeface="Lato" panose="020F0502020204030203"/>
                </a:rPr>
                <a:t>Testamento</a:t>
              </a:r>
              <a:r>
                <a:rPr lang="en-US" sz="2800" dirty="0">
                  <a:solidFill>
                    <a:schemeClr val="lt1"/>
                  </a:solidFill>
                  <a:latin typeface="Lato" panose="020F0502020204030203"/>
                  <a:ea typeface="Lato" panose="020F0502020204030203"/>
                  <a:cs typeface="Lato" panose="020F0502020204030203"/>
                  <a:sym typeface="Lato" panose="020F0502020204030203"/>
                </a:rPr>
                <a:t>. </a:t>
              </a:r>
              <a:endParaRPr sz="2800" dirty="0">
                <a:solidFill>
                  <a:schemeClr val="lt1"/>
                </a:solidFill>
                <a:latin typeface="Lato" panose="020F0502020204030203"/>
                <a:ea typeface="Lato" panose="020F0502020204030203"/>
                <a:cs typeface="Lato" panose="020F0502020204030203"/>
                <a:sym typeface="Lato" panose="020F0502020204030203"/>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CAPTAR </a:t>
            </a:r>
            <a:r>
              <a:rPr lang="en-US" sz="3600" dirty="0">
                <a:solidFill>
                  <a:schemeClr val="tx1"/>
                </a:solidFill>
                <a:latin typeface="Lato" panose="020F0502020204030203"/>
                <a:ea typeface="Lato" panose="020F0502020204030203"/>
                <a:cs typeface="Lato" panose="020F0502020204030203"/>
                <a:sym typeface="Lato" panose="020F0502020204030203"/>
              </a:rPr>
              <a:t> </a:t>
            </a:r>
            <a:endParaRPr sz="3600" dirty="0">
              <a:solidFill>
                <a:schemeClr val="tx1"/>
              </a:solidFill>
              <a:latin typeface="Lato" panose="020F0502020204030203"/>
              <a:ea typeface="Lato" panose="020F0502020204030203"/>
              <a:cs typeface="Lato" panose="020F0502020204030203"/>
              <a:sym typeface="Lato" panose="020F0502020204030203"/>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1026" name="Picture 2" descr="The Club Bringing Hispanic Culture to NYU's Campus - MEET NYU"/>
          <p:cNvPicPr>
            <a:picLocks noChangeAspect="1" noChangeArrowheads="1"/>
          </p:cNvPicPr>
          <p:nvPr/>
        </p:nvPicPr>
        <p:blipFill rotWithShape="1">
          <a:blip r:embed="rId1">
            <a:extLst>
              <a:ext uri="{28A0092B-C50C-407E-A947-70E740481C1C}">
                <a14:useLocalDpi xmlns:a14="http://schemas.microsoft.com/office/drawing/2010/main" val="0"/>
              </a:ext>
            </a:extLst>
          </a:blip>
          <a:srcRect l="8646" r="17290" b="4257"/>
          <a:stretch>
            <a:fillRect/>
          </a:stretch>
        </p:blipFill>
        <p:spPr bwMode="auto">
          <a:xfrm>
            <a:off x="4500909" y="2130220"/>
            <a:ext cx="1655808" cy="17837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Green Question Mark PNG Transparent Images Free Download | Vector Files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8672" y="2102476"/>
            <a:ext cx="1783721" cy="17837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2368672" y="4176342"/>
            <a:ext cx="6269662" cy="752042"/>
          </a:xfrm>
          <a:prstGeom prst="rect">
            <a:avLst/>
          </a:prstGeom>
        </p:spPr>
      </p:pic>
      <p:pic>
        <p:nvPicPr>
          <p:cNvPr id="4" name="Picture 2" descr="Printable Musical Notes Images | Universal PLS4.60 60W Laser w/Rot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2271" y="2101629"/>
            <a:ext cx="1902817" cy="19028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ree photos, Download Free photos png images, Free ClipArts on Clipart  Libra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5389" y="5100280"/>
            <a:ext cx="1643739" cy="16437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touching another person's shoulder&#10;&#10;Description automatically generated"/>
          <p:cNvPicPr>
            <a:picLocks noChangeAspect="1"/>
          </p:cNvPicPr>
          <p:nvPr/>
        </p:nvPicPr>
        <p:blipFill>
          <a:blip r:embed="rId6"/>
          <a:stretch>
            <a:fillRect/>
          </a:stretch>
        </p:blipFill>
        <p:spPr>
          <a:xfrm>
            <a:off x="2600314" y="5053019"/>
            <a:ext cx="2728499" cy="1545466"/>
          </a:xfrm>
          <a:prstGeom prst="rect">
            <a:avLst/>
          </a:prstGeom>
        </p:spPr>
      </p:pic>
      <p:pic>
        <p:nvPicPr>
          <p:cNvPr id="7" name="Picture 2" descr="Premium Vector | A boy with king costu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67791" y="2597806"/>
            <a:ext cx="1614055" cy="32281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rgbClr val="009444"/>
                </a:solidFill>
                <a:latin typeface="Lato" panose="020F0502020204030203"/>
                <a:ea typeface="Lato" panose="020F0502020204030203"/>
                <a:cs typeface="Lato" panose="020F0502020204030203"/>
                <a:sym typeface="Lato" panose="020F0502020204030203"/>
              </a:rPr>
              <a:t>Objetivos de la Lección</a:t>
            </a:r>
            <a:endParaRPr sz="6000">
              <a:solidFill>
                <a:srgbClr val="009444"/>
              </a:solidFill>
              <a:latin typeface="Lato" panose="020F0502020204030203"/>
              <a:ea typeface="Lato" panose="020F0502020204030203"/>
              <a:cs typeface="Lato" panose="020F0502020204030203"/>
              <a:sym typeface="Lato" panose="020F0502020204030203"/>
            </a:endParaRPr>
          </a:p>
        </p:txBody>
      </p:sp>
      <p:cxnSp>
        <p:nvCxnSpPr>
          <p:cNvPr id="133" name="Google Shape;133;p5"/>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34" name="Google Shape;134;p5"/>
          <p:cNvGrpSpPr/>
          <p:nvPr/>
        </p:nvGrpSpPr>
        <p:grpSpPr>
          <a:xfrm>
            <a:off x="745673" y="2011041"/>
            <a:ext cx="10450280" cy="3947713"/>
            <a:chOff x="0" y="0"/>
            <a:chExt cx="10450280" cy="3947713"/>
          </a:xfrm>
        </p:grpSpPr>
        <p:sp>
          <p:nvSpPr>
            <p:cNvPr id="135" name="Google Shape;135;p5"/>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36" name="Google Shape;136;p5"/>
            <p:cNvSpPr/>
            <p:nvPr/>
          </p:nvSpPr>
          <p:spPr>
            <a:xfrm>
              <a:off x="341153" y="254232"/>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37" name="Google Shape;137;p5"/>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38" name="Google Shape;138;p5"/>
            <p:cNvSpPr txBox="1"/>
            <p:nvPr/>
          </p:nvSpPr>
          <p:spPr>
            <a:xfrm>
              <a:off x="1302586" y="0"/>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panose="020F0502020204030204"/>
                <a:buNone/>
              </a:pPr>
              <a:r>
                <a:rPr lang="en-US" sz="2800" dirty="0" err="1">
                  <a:solidFill>
                    <a:schemeClr val="lt1"/>
                  </a:solidFill>
                  <a:latin typeface="Lato" panose="020F0502020204030203"/>
                  <a:ea typeface="Lato" panose="020F0502020204030203"/>
                  <a:cs typeface="Lato" panose="020F0502020204030203"/>
                  <a:sym typeface="Lato" panose="020F0502020204030203"/>
                </a:rPr>
                <a:t>Compartir</a:t>
              </a:r>
              <a:r>
                <a:rPr lang="en-US" sz="2800" dirty="0">
                  <a:solidFill>
                    <a:schemeClr val="lt1"/>
                  </a:solidFill>
                  <a:latin typeface="Lato" panose="020F0502020204030203"/>
                  <a:ea typeface="Lato" panose="020F0502020204030203"/>
                  <a:cs typeface="Lato" panose="020F0502020204030203"/>
                  <a:sym typeface="Lato" panose="020F0502020204030203"/>
                </a:rPr>
                <a:t> un “</a:t>
              </a:r>
              <a:r>
                <a:rPr lang="en-US" sz="2800" dirty="0" err="1">
                  <a:solidFill>
                    <a:schemeClr val="lt1"/>
                  </a:solidFill>
                  <a:latin typeface="Lato" panose="020F0502020204030203"/>
                  <a:ea typeface="Lato" panose="020F0502020204030203"/>
                  <a:cs typeface="Lato" panose="020F0502020204030203"/>
                  <a:sym typeface="Lato" panose="020F0502020204030203"/>
                </a:rPr>
                <a:t>Captar</a:t>
              </a:r>
              <a:r>
                <a:rPr lang="en-US" sz="2800" dirty="0">
                  <a:solidFill>
                    <a:schemeClr val="lt1"/>
                  </a:solidFill>
                  <a:latin typeface="Lato" panose="020F0502020204030203"/>
                  <a:ea typeface="Lato" panose="020F0502020204030203"/>
                  <a:cs typeface="Lato" panose="020F0502020204030203"/>
                  <a:sym typeface="Lato" panose="020F0502020204030203"/>
                </a:rPr>
                <a:t>” para la </a:t>
              </a:r>
              <a:r>
                <a:rPr lang="en-US" sz="2800" dirty="0" err="1">
                  <a:solidFill>
                    <a:schemeClr val="lt1"/>
                  </a:solidFill>
                  <a:latin typeface="Lato" panose="020F0502020204030203"/>
                  <a:ea typeface="Lato" panose="020F0502020204030203"/>
                  <a:cs typeface="Lato" panose="020F0502020204030203"/>
                  <a:sym typeface="Lato" panose="020F0502020204030203"/>
                </a:rPr>
                <a:t>historia</a:t>
              </a:r>
              <a:r>
                <a:rPr lang="en-US" sz="2800" dirty="0">
                  <a:solidFill>
                    <a:schemeClr val="lt1"/>
                  </a:solidFill>
                  <a:latin typeface="Lato" panose="020F0502020204030203"/>
                  <a:ea typeface="Lato" panose="020F0502020204030203"/>
                  <a:cs typeface="Lato" panose="020F0502020204030203"/>
                  <a:sym typeface="Lato" panose="020F0502020204030203"/>
                </a:rPr>
                <a:t> del </a:t>
              </a:r>
              <a:r>
                <a:rPr lang="en-US" sz="2800" dirty="0" err="1">
                  <a:solidFill>
                    <a:schemeClr val="lt1"/>
                  </a:solidFill>
                  <a:latin typeface="Lato" panose="020F0502020204030203"/>
                  <a:ea typeface="Lato" panose="020F0502020204030203"/>
                  <a:cs typeface="Lato" panose="020F0502020204030203"/>
                  <a:sym typeface="Lato" panose="020F0502020204030203"/>
                </a:rPr>
                <a:t>templo</a:t>
              </a:r>
              <a:r>
                <a:rPr lang="en-US" sz="2800" dirty="0">
                  <a:solidFill>
                    <a:schemeClr val="lt1"/>
                  </a:solidFill>
                  <a:latin typeface="Lato" panose="020F0502020204030203"/>
                  <a:ea typeface="Lato" panose="020F0502020204030203"/>
                  <a:cs typeface="Lato" panose="020F0502020204030203"/>
                  <a:sym typeface="Lato" panose="020F0502020204030203"/>
                </a:rPr>
                <a:t> de </a:t>
              </a:r>
              <a:r>
                <a:rPr lang="en-US" sz="2800" dirty="0" err="1">
                  <a:solidFill>
                    <a:schemeClr val="lt1"/>
                  </a:solidFill>
                  <a:latin typeface="Lato" panose="020F0502020204030203"/>
                  <a:ea typeface="Lato" panose="020F0502020204030203"/>
                  <a:cs typeface="Lato" panose="020F0502020204030203"/>
                  <a:sym typeface="Lato" panose="020F0502020204030203"/>
                </a:rPr>
                <a:t>Salomón</a:t>
              </a:r>
              <a:r>
                <a:rPr lang="en-US" sz="2800" dirty="0">
                  <a:solidFill>
                    <a:schemeClr val="lt1"/>
                  </a:solidFill>
                  <a:latin typeface="Lato" panose="020F0502020204030203"/>
                  <a:ea typeface="Lato" panose="020F0502020204030203"/>
                  <a:cs typeface="Lato" panose="020F0502020204030203"/>
                  <a:sym typeface="Lato" panose="020F0502020204030203"/>
                </a:rPr>
                <a:t>.</a:t>
              </a:r>
              <a:endParaRPr sz="2800" dirty="0">
                <a:solidFill>
                  <a:schemeClr val="lt1"/>
                </a:solidFill>
                <a:latin typeface="Lato" panose="020F0502020204030203"/>
                <a:ea typeface="Lato" panose="020F0502020204030203"/>
                <a:cs typeface="Lato" panose="020F0502020204030203"/>
                <a:sym typeface="Lato" panose="020F0502020204030203"/>
              </a:endParaRPr>
            </a:p>
          </p:txBody>
        </p:sp>
        <p:sp>
          <p:nvSpPr>
            <p:cNvPr id="139" name="Google Shape;139;p5"/>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40" name="Google Shape;140;p5"/>
            <p:cNvSpPr/>
            <p:nvPr/>
          </p:nvSpPr>
          <p:spPr>
            <a:xfrm>
              <a:off x="341153" y="1663958"/>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41" name="Google Shape;141;p5"/>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42" name="Google Shape;142;p5"/>
            <p:cNvSpPr txBox="1"/>
            <p:nvPr/>
          </p:nvSpPr>
          <p:spPr>
            <a:xfrm>
              <a:off x="1302586" y="1410207"/>
              <a:ext cx="9147694" cy="1127780"/>
            </a:xfrm>
            <a:prstGeom prst="rect">
              <a:avLst/>
            </a:prstGeom>
            <a:solidFill>
              <a:schemeClr val="accent6">
                <a:lumMod val="60000"/>
                <a:lumOff val="40000"/>
              </a:schemeClr>
            </a:solid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panose="020F0502020204030204"/>
                <a:buNone/>
              </a:pPr>
              <a:r>
                <a:rPr lang="en-US" sz="2800" dirty="0">
                  <a:solidFill>
                    <a:schemeClr val="tx1"/>
                  </a:solidFill>
                  <a:latin typeface="Lato" panose="020F0502020204030203"/>
                  <a:ea typeface="Lato" panose="020F0502020204030203"/>
                  <a:cs typeface="Lato" panose="020F0502020204030203"/>
                  <a:sym typeface="Lato" panose="020F0502020204030203"/>
                </a:rPr>
                <a:t>Usar </a:t>
              </a:r>
              <a:r>
                <a:rPr lang="en-US" sz="2800" dirty="0" err="1">
                  <a:solidFill>
                    <a:schemeClr val="tx1"/>
                  </a:solidFill>
                  <a:latin typeface="Lato" panose="020F0502020204030203"/>
                  <a:ea typeface="Lato" panose="020F0502020204030203"/>
                  <a:cs typeface="Lato" panose="020F0502020204030203"/>
                  <a:sym typeface="Lato" panose="020F0502020204030203"/>
                </a:rPr>
                <a:t>el</a:t>
              </a:r>
              <a:r>
                <a:rPr lang="en-US" sz="2800" dirty="0">
                  <a:solidFill>
                    <a:schemeClr val="tx1"/>
                  </a:solidFill>
                  <a:latin typeface="Lato" panose="020F0502020204030203"/>
                  <a:ea typeface="Lato" panose="020F0502020204030203"/>
                  <a:cs typeface="Lato" panose="020F0502020204030203"/>
                  <a:sym typeface="Lato" panose="020F0502020204030203"/>
                </a:rPr>
                <a:t> </a:t>
              </a:r>
              <a:r>
                <a:rPr lang="en-US" sz="2800" dirty="0" err="1">
                  <a:solidFill>
                    <a:schemeClr val="tx1"/>
                  </a:solidFill>
                  <a:latin typeface="Lato" panose="020F0502020204030203"/>
                  <a:ea typeface="Lato" panose="020F0502020204030203"/>
                  <a:cs typeface="Lato" panose="020F0502020204030203"/>
                  <a:sym typeface="Lato" panose="020F0502020204030203"/>
                </a:rPr>
                <a:t>método</a:t>
              </a:r>
              <a:r>
                <a:rPr lang="en-US" sz="2800" dirty="0">
                  <a:solidFill>
                    <a:schemeClr val="tx1"/>
                  </a:solidFill>
                  <a:latin typeface="Lato" panose="020F0502020204030203"/>
                  <a:ea typeface="Lato" panose="020F0502020204030203"/>
                  <a:cs typeface="Lato" panose="020F0502020204030203"/>
                  <a:sym typeface="Lato" panose="020F0502020204030203"/>
                </a:rPr>
                <a:t> de las Cuatro “C” </a:t>
              </a:r>
              <a:r>
                <a:rPr lang="en-US" sz="2800" dirty="0">
                  <a:solidFill>
                    <a:schemeClr val="tx1"/>
                  </a:solidFill>
                  <a:latin typeface="Lato" panose="020F0502020204030203"/>
                  <a:ea typeface="Lato" panose="020F0502020204030203"/>
                  <a:cs typeface="Lato" panose="020F0502020204030203"/>
                  <a:sym typeface="Lato" panose="020F0502020204030203"/>
                </a:rPr>
                <a:t>para leer y </a:t>
              </a:r>
              <a:r>
                <a:rPr lang="en-US" sz="2800" dirty="0" err="1">
                  <a:solidFill>
                    <a:schemeClr val="tx1"/>
                  </a:solidFill>
                  <a:latin typeface="Lato" panose="020F0502020204030203"/>
                  <a:ea typeface="Lato" panose="020F0502020204030203"/>
                  <a:cs typeface="Lato" panose="020F0502020204030203"/>
                  <a:sym typeface="Lato" panose="020F0502020204030203"/>
                </a:rPr>
                <a:t>entender</a:t>
              </a:r>
              <a:r>
                <a:rPr lang="en-US" sz="2800" dirty="0">
                  <a:solidFill>
                    <a:schemeClr val="tx1"/>
                  </a:solidFill>
                  <a:latin typeface="Lato" panose="020F0502020204030203"/>
                  <a:ea typeface="Lato" panose="020F0502020204030203"/>
                  <a:cs typeface="Lato" panose="020F0502020204030203"/>
                  <a:sym typeface="Lato" panose="020F0502020204030203"/>
                </a:rPr>
                <a:t> </a:t>
              </a:r>
              <a:endParaRPr lang="en-US" sz="2800" dirty="0">
                <a:solidFill>
                  <a:schemeClr val="tx1"/>
                </a:solidFill>
                <a:latin typeface="Lato" panose="020F0502020204030203"/>
                <a:ea typeface="Lato" panose="020F0502020204030203"/>
                <a:cs typeface="Lato" panose="020F0502020204030203"/>
                <a:sym typeface="Lato" panose="020F0502020204030203"/>
              </a:endParaRPr>
            </a:p>
            <a:p>
              <a:pPr marL="0" marR="0" lvl="0" indent="0" algn="l" rtl="0">
                <a:lnSpc>
                  <a:spcPct val="100000"/>
                </a:lnSpc>
                <a:spcBef>
                  <a:spcPts val="0"/>
                </a:spcBef>
                <a:spcAft>
                  <a:spcPts val="0"/>
                </a:spcAft>
                <a:buClr>
                  <a:schemeClr val="lt1"/>
                </a:buClr>
                <a:buSzPts val="2500"/>
                <a:buFont typeface="Calibri" panose="020F0502020204030204"/>
                <a:buNone/>
              </a:pPr>
              <a:r>
                <a:rPr lang="en-US" sz="2800" dirty="0">
                  <a:solidFill>
                    <a:schemeClr val="tx1"/>
                  </a:solidFill>
                  <a:latin typeface="Lato" panose="020F0502020204030203"/>
                  <a:ea typeface="Lato" panose="020F0502020204030203"/>
                  <a:cs typeface="Lato" panose="020F0502020204030203"/>
                  <a:sym typeface="Lato" panose="020F0502020204030203"/>
                </a:rPr>
                <a:t>1 Reyes 8-9:1-9.</a:t>
              </a:r>
              <a:endParaRPr sz="2800" dirty="0">
                <a:solidFill>
                  <a:schemeClr val="tx1"/>
                </a:solidFill>
                <a:latin typeface="Lato" panose="020F0502020204030203"/>
                <a:ea typeface="Lato" panose="020F0502020204030203"/>
                <a:cs typeface="Lato" panose="020F0502020204030203"/>
                <a:sym typeface="Lato" panose="020F0502020204030203"/>
              </a:endParaRPr>
            </a:p>
          </p:txBody>
        </p:sp>
        <p:sp>
          <p:nvSpPr>
            <p:cNvPr id="143" name="Google Shape;143;p5"/>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44" name="Google Shape;144;p5"/>
            <p:cNvSpPr/>
            <p:nvPr/>
          </p:nvSpPr>
          <p:spPr>
            <a:xfrm>
              <a:off x="341153" y="3073684"/>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45" name="Google Shape;145;p5"/>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46" name="Google Shape;146;p5"/>
            <p:cNvSpPr txBox="1"/>
            <p:nvPr/>
          </p:nvSpPr>
          <p:spPr>
            <a:xfrm>
              <a:off x="1302586" y="2819933"/>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panose="020F0502020204030204"/>
                <a:buNone/>
              </a:pPr>
              <a:r>
                <a:rPr lang="en-US" sz="2800" dirty="0" err="1">
                  <a:solidFill>
                    <a:schemeClr val="lt1"/>
                  </a:solidFill>
                  <a:latin typeface="Lato" panose="020F0502020204030203"/>
                  <a:ea typeface="Lato" panose="020F0502020204030203"/>
                  <a:cs typeface="Lato" panose="020F0502020204030203"/>
                  <a:sym typeface="Lato" panose="020F0502020204030203"/>
                </a:rPr>
                <a:t>Describir</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el</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templo</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en</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el</a:t>
              </a:r>
              <a:r>
                <a:rPr lang="en-US" sz="2800" dirty="0">
                  <a:solidFill>
                    <a:schemeClr val="lt1"/>
                  </a:solidFill>
                  <a:latin typeface="Lato" panose="020F0502020204030203"/>
                  <a:ea typeface="Lato" panose="020F0502020204030203"/>
                  <a:cs typeface="Lato" panose="020F0502020204030203"/>
                  <a:sym typeface="Lato" panose="020F0502020204030203"/>
                </a:rPr>
                <a:t> Nuevo </a:t>
              </a:r>
              <a:r>
                <a:rPr lang="en-US" sz="2800" dirty="0" err="1">
                  <a:solidFill>
                    <a:schemeClr val="lt1"/>
                  </a:solidFill>
                  <a:latin typeface="Lato" panose="020F0502020204030203"/>
                  <a:ea typeface="Lato" panose="020F0502020204030203"/>
                  <a:cs typeface="Lato" panose="020F0502020204030203"/>
                  <a:sym typeface="Lato" panose="020F0502020204030203"/>
                </a:rPr>
                <a:t>Testamento</a:t>
              </a:r>
              <a:r>
                <a:rPr lang="en-US" sz="2800" dirty="0">
                  <a:solidFill>
                    <a:schemeClr val="lt1"/>
                  </a:solidFill>
                  <a:latin typeface="Lato" panose="020F0502020204030203"/>
                  <a:ea typeface="Lato" panose="020F0502020204030203"/>
                  <a:cs typeface="Lato" panose="020F0502020204030203"/>
                  <a:sym typeface="Lato" panose="020F0502020204030203"/>
                </a:rPr>
                <a:t>.   </a:t>
              </a:r>
              <a:endParaRPr sz="2800" dirty="0">
                <a:solidFill>
                  <a:schemeClr val="lt1"/>
                </a:solidFill>
                <a:latin typeface="Lato" panose="020F0502020204030203"/>
                <a:ea typeface="Lato" panose="020F0502020204030203"/>
                <a:cs typeface="Lato" panose="020F0502020204030203"/>
                <a:sym typeface="Lato" panose="020F0502020204030203"/>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pSp>
        <p:nvGrpSpPr>
          <p:cNvPr id="208" name="Google Shape;208;g2ac1ba269cb_0_0"/>
          <p:cNvGrpSpPr/>
          <p:nvPr/>
        </p:nvGrpSpPr>
        <p:grpSpPr>
          <a:xfrm>
            <a:off x="4073242" y="545190"/>
            <a:ext cx="5958205" cy="5415279"/>
            <a:chOff x="1084897" y="1693"/>
            <a:chExt cx="5958205" cy="5415279"/>
          </a:xfrm>
        </p:grpSpPr>
        <p:sp>
          <p:nvSpPr>
            <p:cNvPr id="209" name="Google Shape;209;g2ac1ba269cb_0_0"/>
            <p:cNvSpPr/>
            <p:nvPr/>
          </p:nvSpPr>
          <p:spPr>
            <a:xfrm rot="10800000">
              <a:off x="1638002" y="176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0" name="Google Shape;210;g2ac1ba269cb_0_0"/>
            <p:cNvSpPr txBox="1"/>
            <p:nvPr/>
          </p:nvSpPr>
          <p:spPr>
            <a:xfrm>
              <a:off x="1914524" y="169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panose="020F0502020204030204"/>
                <a:buNone/>
              </a:pPr>
              <a:r>
                <a:rPr lang="en-US" sz="4200">
                  <a:solidFill>
                    <a:srgbClr val="009444"/>
                  </a:solidFill>
                  <a:latin typeface="Lato" panose="020F0502020204030203"/>
                  <a:ea typeface="Lato" panose="020F0502020204030203"/>
                  <a:cs typeface="Lato" panose="020F0502020204030203"/>
                  <a:sym typeface="Lato" panose="020F0502020204030203"/>
                </a:rPr>
                <a:t>CAPTAR</a:t>
              </a:r>
              <a:endParaRPr sz="4200">
                <a:solidFill>
                  <a:schemeClr val="dk1"/>
                </a:solidFill>
                <a:latin typeface="Lato" panose="020F0502020204030203"/>
                <a:ea typeface="Lato" panose="020F0502020204030203"/>
                <a:cs typeface="Lato" panose="020F0502020204030203"/>
                <a:sym typeface="Lato" panose="020F0502020204030203"/>
              </a:endParaRPr>
            </a:p>
          </p:txBody>
        </p:sp>
        <p:sp>
          <p:nvSpPr>
            <p:cNvPr id="211" name="Google Shape;211;g2ac1ba269cb_0_0"/>
            <p:cNvSpPr/>
            <p:nvPr/>
          </p:nvSpPr>
          <p:spPr>
            <a:xfrm>
              <a:off x="1084897" y="169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2" name="Google Shape;212;g2ac1ba269cb_0_0"/>
            <p:cNvSpPr/>
            <p:nvPr/>
          </p:nvSpPr>
          <p:spPr>
            <a:xfrm rot="10800000">
              <a:off x="1638002" y="143813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4" name="Google Shape;214;g2ac1ba269cb_0_0"/>
            <p:cNvSpPr/>
            <p:nvPr/>
          </p:nvSpPr>
          <p:spPr>
            <a:xfrm>
              <a:off x="1084897" y="143806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5" name="Google Shape;215;g2ac1ba269cb_0_0"/>
            <p:cNvSpPr/>
            <p:nvPr/>
          </p:nvSpPr>
          <p:spPr>
            <a:xfrm rot="10800000">
              <a:off x="1638002" y="287450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7" name="Google Shape;217;g2ac1ba269cb_0_0"/>
            <p:cNvSpPr/>
            <p:nvPr/>
          </p:nvSpPr>
          <p:spPr>
            <a:xfrm>
              <a:off x="1084897" y="287443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8" name="Google Shape;218;g2ac1ba269cb_0_0"/>
            <p:cNvSpPr/>
            <p:nvPr/>
          </p:nvSpPr>
          <p:spPr>
            <a:xfrm rot="10800000">
              <a:off x="1638002" y="431087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20" name="Google Shape;220;g2ac1ba269cb_0_0"/>
            <p:cNvSpPr/>
            <p:nvPr/>
          </p:nvSpPr>
          <p:spPr>
            <a:xfrm>
              <a:off x="1084897" y="431080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grpSp>
      <p:sp>
        <p:nvSpPr>
          <p:cNvPr id="221" name="Google Shape;221;g2ac1ba269cb_0_0"/>
          <p:cNvSpPr/>
          <p:nvPr/>
        </p:nvSpPr>
        <p:spPr>
          <a:xfrm>
            <a:off x="887993" y="1015809"/>
            <a:ext cx="3047100" cy="4585500"/>
          </a:xfrm>
          <a:prstGeom prst="rightArrow">
            <a:avLst>
              <a:gd name="adj1" fmla="val 50000"/>
              <a:gd name="adj2" fmla="val 50000"/>
            </a:avLst>
          </a:prstGeom>
          <a:gradFill>
            <a:gsLst>
              <a:gs pos="0">
                <a:srgbClr val="005B26"/>
              </a:gs>
              <a:gs pos="50000">
                <a:srgbClr val="008437"/>
              </a:gs>
              <a:gs pos="100000">
                <a:srgbClr val="009F4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Las</a:t>
            </a:r>
            <a:endParaRPr>
              <a:latin typeface="Lato" panose="020F0502020204030203"/>
              <a:ea typeface="Lato" panose="020F0502020204030203"/>
              <a:cs typeface="Lato" panose="020F0502020204030203"/>
              <a:sym typeface="Lato" panose="020F0502020204030203"/>
            </a:endParaRPr>
          </a:p>
          <a:p>
            <a:pPr marL="0" marR="0" lvl="0" indent="0" algn="ctr"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4 C</a:t>
            </a:r>
            <a:endParaRPr>
              <a:latin typeface="Lato" panose="020F0502020204030203"/>
              <a:ea typeface="Lato" panose="020F0502020204030203"/>
              <a:cs typeface="Lato" panose="020F0502020204030203"/>
              <a:sym typeface="Lato" panose="020F0502020204030203"/>
            </a:endParaRPr>
          </a:p>
        </p:txBody>
      </p:sp>
      <p:sp>
        <p:nvSpPr>
          <p:cNvPr id="222" name="Google Shape;222;g2ac1ba269cb_0_0"/>
          <p:cNvSpPr txBox="1"/>
          <p:nvPr/>
        </p:nvSpPr>
        <p:spPr>
          <a:xfrm>
            <a:off x="4243431" y="461210"/>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1</a:t>
            </a:r>
            <a:endParaRPr>
              <a:latin typeface="Lato" panose="020F0502020204030203"/>
              <a:ea typeface="Lato" panose="020F0502020204030203"/>
              <a:cs typeface="Lato" panose="020F0502020204030203"/>
              <a:sym typeface="Lato" panose="020F0502020204030203"/>
            </a:endParaRPr>
          </a:p>
        </p:txBody>
      </p:sp>
      <p:sp>
        <p:nvSpPr>
          <p:cNvPr id="223" name="Google Shape;223;g2ac1ba269cb_0_0"/>
          <p:cNvSpPr txBox="1"/>
          <p:nvPr/>
        </p:nvSpPr>
        <p:spPr>
          <a:xfrm>
            <a:off x="4264338" y="1931381"/>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2</a:t>
            </a:r>
            <a:endParaRPr>
              <a:latin typeface="Lato" panose="020F0502020204030203"/>
              <a:ea typeface="Lato" panose="020F0502020204030203"/>
              <a:cs typeface="Lato" panose="020F0502020204030203"/>
              <a:sym typeface="Lato" panose="020F0502020204030203"/>
            </a:endParaRPr>
          </a:p>
        </p:txBody>
      </p:sp>
      <p:sp>
        <p:nvSpPr>
          <p:cNvPr id="224" name="Google Shape;224;g2ac1ba269cb_0_0"/>
          <p:cNvSpPr txBox="1"/>
          <p:nvPr/>
        </p:nvSpPr>
        <p:spPr>
          <a:xfrm>
            <a:off x="4264337" y="3384707"/>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3</a:t>
            </a:r>
            <a:endParaRPr>
              <a:latin typeface="Lato" panose="020F0502020204030203"/>
              <a:ea typeface="Lato" panose="020F0502020204030203"/>
              <a:cs typeface="Lato" panose="020F0502020204030203"/>
              <a:sym typeface="Lato" panose="020F0502020204030203"/>
            </a:endParaRPr>
          </a:p>
        </p:txBody>
      </p:sp>
      <p:sp>
        <p:nvSpPr>
          <p:cNvPr id="225" name="Google Shape;225;g2ac1ba269cb_0_0"/>
          <p:cNvSpPr txBox="1"/>
          <p:nvPr/>
        </p:nvSpPr>
        <p:spPr>
          <a:xfrm>
            <a:off x="4265036" y="4838033"/>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4</a:t>
            </a:r>
            <a:endParaRPr>
              <a:latin typeface="Lato" panose="020F0502020204030203"/>
              <a:ea typeface="Lato" panose="020F0502020204030203"/>
              <a:cs typeface="Lato" panose="020F0502020204030203"/>
              <a:sym typeface="Lato" panose="020F0502020204030203"/>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050" name="Picture 2" descr="The Early Church and Small Group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96000" y="304799"/>
            <a:ext cx="5237018" cy="34913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a Basílica del Voto Nacional: obra monumental de la ciudad de Quito -  Quito Tour B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982" y="304799"/>
            <a:ext cx="4655127" cy="34913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ading the Bible with a Diverse Community | InterVar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982" y="3657596"/>
            <a:ext cx="4749030" cy="26918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uilding with a sign on it&#10;&#10;Description automatically generated"/>
          <p:cNvPicPr>
            <a:picLocks noChangeAspect="1"/>
          </p:cNvPicPr>
          <p:nvPr/>
        </p:nvPicPr>
        <p:blipFill rotWithShape="1">
          <a:blip r:embed="rId4"/>
          <a:srcRect t="14949" r="-1686" b="28889"/>
          <a:stretch>
            <a:fillRect/>
          </a:stretch>
        </p:blipFill>
        <p:spPr>
          <a:xfrm>
            <a:off x="6096000" y="3429000"/>
            <a:ext cx="3779212" cy="277942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pSp>
        <p:nvGrpSpPr>
          <p:cNvPr id="208" name="Google Shape;208;g2ac1ba269cb_0_0"/>
          <p:cNvGrpSpPr/>
          <p:nvPr/>
        </p:nvGrpSpPr>
        <p:grpSpPr>
          <a:xfrm>
            <a:off x="4073242" y="545190"/>
            <a:ext cx="5958205" cy="5415279"/>
            <a:chOff x="1084897" y="1693"/>
            <a:chExt cx="5958205" cy="5415279"/>
          </a:xfrm>
        </p:grpSpPr>
        <p:sp>
          <p:nvSpPr>
            <p:cNvPr id="209" name="Google Shape;209;g2ac1ba269cb_0_0"/>
            <p:cNvSpPr/>
            <p:nvPr/>
          </p:nvSpPr>
          <p:spPr>
            <a:xfrm rot="10800000">
              <a:off x="1638002" y="176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0" name="Google Shape;210;g2ac1ba269cb_0_0"/>
            <p:cNvSpPr txBox="1"/>
            <p:nvPr/>
          </p:nvSpPr>
          <p:spPr>
            <a:xfrm>
              <a:off x="1914524" y="169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panose="020F0502020204030204"/>
                <a:buNone/>
              </a:pPr>
              <a:r>
                <a:rPr lang="en-US" sz="4200">
                  <a:solidFill>
                    <a:srgbClr val="009444"/>
                  </a:solidFill>
                  <a:latin typeface="Lato" panose="020F0502020204030203"/>
                  <a:ea typeface="Lato" panose="020F0502020204030203"/>
                  <a:cs typeface="Lato" panose="020F0502020204030203"/>
                  <a:sym typeface="Lato" panose="020F0502020204030203"/>
                </a:rPr>
                <a:t>CAPTAR</a:t>
              </a:r>
              <a:endParaRPr sz="4200">
                <a:solidFill>
                  <a:schemeClr val="dk1"/>
                </a:solidFill>
                <a:latin typeface="Lato" panose="020F0502020204030203"/>
                <a:ea typeface="Lato" panose="020F0502020204030203"/>
                <a:cs typeface="Lato" panose="020F0502020204030203"/>
                <a:sym typeface="Lato" panose="020F0502020204030203"/>
              </a:endParaRPr>
            </a:p>
          </p:txBody>
        </p:sp>
        <p:sp>
          <p:nvSpPr>
            <p:cNvPr id="211" name="Google Shape;211;g2ac1ba269cb_0_0"/>
            <p:cNvSpPr/>
            <p:nvPr/>
          </p:nvSpPr>
          <p:spPr>
            <a:xfrm>
              <a:off x="1084897" y="169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2" name="Google Shape;212;g2ac1ba269cb_0_0"/>
            <p:cNvSpPr/>
            <p:nvPr/>
          </p:nvSpPr>
          <p:spPr>
            <a:xfrm rot="10800000">
              <a:off x="1638002" y="143813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3" name="Google Shape;213;g2ac1ba269cb_0_0"/>
            <p:cNvSpPr txBox="1"/>
            <p:nvPr/>
          </p:nvSpPr>
          <p:spPr>
            <a:xfrm>
              <a:off x="1914524" y="143806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panose="020F0502020204030204"/>
                <a:buNone/>
              </a:pPr>
              <a:r>
                <a:rPr lang="en-US" sz="4200" dirty="0">
                  <a:solidFill>
                    <a:srgbClr val="009444"/>
                  </a:solidFill>
                  <a:latin typeface="Lato" panose="020F0502020204030203"/>
                  <a:ea typeface="Lato" panose="020F0502020204030203"/>
                  <a:cs typeface="Lato" panose="020F0502020204030203"/>
                  <a:sym typeface="Lato" panose="020F0502020204030203"/>
                </a:rPr>
                <a:t>CONTAR</a:t>
              </a:r>
              <a:endParaRPr sz="4200" dirty="0">
                <a:solidFill>
                  <a:srgbClr val="000000"/>
                </a:solidFill>
                <a:latin typeface="Lato" panose="020F0502020204030203"/>
                <a:ea typeface="Lato" panose="020F0502020204030203"/>
                <a:cs typeface="Lato" panose="020F0502020204030203"/>
                <a:sym typeface="Lato" panose="020F0502020204030203"/>
              </a:endParaRPr>
            </a:p>
          </p:txBody>
        </p:sp>
        <p:sp>
          <p:nvSpPr>
            <p:cNvPr id="214" name="Google Shape;214;g2ac1ba269cb_0_0"/>
            <p:cNvSpPr/>
            <p:nvPr/>
          </p:nvSpPr>
          <p:spPr>
            <a:xfrm>
              <a:off x="1084897" y="143806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5" name="Google Shape;215;g2ac1ba269cb_0_0"/>
            <p:cNvSpPr/>
            <p:nvPr/>
          </p:nvSpPr>
          <p:spPr>
            <a:xfrm rot="10800000">
              <a:off x="1638002" y="287450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7" name="Google Shape;217;g2ac1ba269cb_0_0"/>
            <p:cNvSpPr/>
            <p:nvPr/>
          </p:nvSpPr>
          <p:spPr>
            <a:xfrm>
              <a:off x="1084897" y="287443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8" name="Google Shape;218;g2ac1ba269cb_0_0"/>
            <p:cNvSpPr/>
            <p:nvPr/>
          </p:nvSpPr>
          <p:spPr>
            <a:xfrm rot="10800000">
              <a:off x="1638002" y="431087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20" name="Google Shape;220;g2ac1ba269cb_0_0"/>
            <p:cNvSpPr/>
            <p:nvPr/>
          </p:nvSpPr>
          <p:spPr>
            <a:xfrm>
              <a:off x="1084897" y="431080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grpSp>
      <p:sp>
        <p:nvSpPr>
          <p:cNvPr id="221" name="Google Shape;221;g2ac1ba269cb_0_0"/>
          <p:cNvSpPr/>
          <p:nvPr/>
        </p:nvSpPr>
        <p:spPr>
          <a:xfrm>
            <a:off x="887993" y="1015809"/>
            <a:ext cx="3047100" cy="4585500"/>
          </a:xfrm>
          <a:prstGeom prst="rightArrow">
            <a:avLst>
              <a:gd name="adj1" fmla="val 50000"/>
              <a:gd name="adj2" fmla="val 50000"/>
            </a:avLst>
          </a:prstGeom>
          <a:gradFill>
            <a:gsLst>
              <a:gs pos="0">
                <a:srgbClr val="005B26"/>
              </a:gs>
              <a:gs pos="50000">
                <a:srgbClr val="008437"/>
              </a:gs>
              <a:gs pos="100000">
                <a:srgbClr val="009F4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Las</a:t>
            </a:r>
            <a:endParaRPr>
              <a:latin typeface="Lato" panose="020F0502020204030203"/>
              <a:ea typeface="Lato" panose="020F0502020204030203"/>
              <a:cs typeface="Lato" panose="020F0502020204030203"/>
              <a:sym typeface="Lato" panose="020F0502020204030203"/>
            </a:endParaRPr>
          </a:p>
          <a:p>
            <a:pPr marL="0" marR="0" lvl="0" indent="0" algn="ctr"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4 C</a:t>
            </a:r>
            <a:endParaRPr>
              <a:latin typeface="Lato" panose="020F0502020204030203"/>
              <a:ea typeface="Lato" panose="020F0502020204030203"/>
              <a:cs typeface="Lato" panose="020F0502020204030203"/>
              <a:sym typeface="Lato" panose="020F0502020204030203"/>
            </a:endParaRPr>
          </a:p>
        </p:txBody>
      </p:sp>
      <p:sp>
        <p:nvSpPr>
          <p:cNvPr id="222" name="Google Shape;222;g2ac1ba269cb_0_0"/>
          <p:cNvSpPr txBox="1"/>
          <p:nvPr/>
        </p:nvSpPr>
        <p:spPr>
          <a:xfrm>
            <a:off x="4243431" y="461210"/>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1</a:t>
            </a:r>
            <a:endParaRPr>
              <a:latin typeface="Lato" panose="020F0502020204030203"/>
              <a:ea typeface="Lato" panose="020F0502020204030203"/>
              <a:cs typeface="Lato" panose="020F0502020204030203"/>
              <a:sym typeface="Lato" panose="020F0502020204030203"/>
            </a:endParaRPr>
          </a:p>
        </p:txBody>
      </p:sp>
      <p:sp>
        <p:nvSpPr>
          <p:cNvPr id="223" name="Google Shape;223;g2ac1ba269cb_0_0"/>
          <p:cNvSpPr txBox="1"/>
          <p:nvPr/>
        </p:nvSpPr>
        <p:spPr>
          <a:xfrm>
            <a:off x="4264338" y="1931381"/>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2</a:t>
            </a:r>
            <a:endParaRPr>
              <a:latin typeface="Lato" panose="020F0502020204030203"/>
              <a:ea typeface="Lato" panose="020F0502020204030203"/>
              <a:cs typeface="Lato" panose="020F0502020204030203"/>
              <a:sym typeface="Lato" panose="020F0502020204030203"/>
            </a:endParaRPr>
          </a:p>
        </p:txBody>
      </p:sp>
      <p:sp>
        <p:nvSpPr>
          <p:cNvPr id="224" name="Google Shape;224;g2ac1ba269cb_0_0"/>
          <p:cNvSpPr txBox="1"/>
          <p:nvPr/>
        </p:nvSpPr>
        <p:spPr>
          <a:xfrm>
            <a:off x="4264337" y="3384707"/>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3</a:t>
            </a:r>
            <a:endParaRPr>
              <a:latin typeface="Lato" panose="020F0502020204030203"/>
              <a:ea typeface="Lato" panose="020F0502020204030203"/>
              <a:cs typeface="Lato" panose="020F0502020204030203"/>
              <a:sym typeface="Lato" panose="020F0502020204030203"/>
            </a:endParaRPr>
          </a:p>
        </p:txBody>
      </p:sp>
      <p:sp>
        <p:nvSpPr>
          <p:cNvPr id="225" name="Google Shape;225;g2ac1ba269cb_0_0"/>
          <p:cNvSpPr txBox="1"/>
          <p:nvPr/>
        </p:nvSpPr>
        <p:spPr>
          <a:xfrm>
            <a:off x="4265036" y="4838033"/>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4</a:t>
            </a:r>
            <a:endParaRPr>
              <a:latin typeface="Lato" panose="020F0502020204030203"/>
              <a:ea typeface="Lato" panose="020F0502020204030203"/>
              <a:cs typeface="Lato" panose="020F0502020204030203"/>
              <a:sym typeface="Lato" panose="020F0502020204030203"/>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A98D1A91E88F4EA07A1308032786DE" ma:contentTypeVersion="14" ma:contentTypeDescription="Create a new document." ma:contentTypeScope="" ma:versionID="361dfd8e6ecd30d7a1b801f1fef2a82b">
  <xsd:schema xmlns:xsd="http://www.w3.org/2001/XMLSchema" xmlns:xs="http://www.w3.org/2001/XMLSchema" xmlns:p="http://schemas.microsoft.com/office/2006/metadata/properties" xmlns:ns2="38896d1c-d48b-47b1-97a9-761dcde349b0" xmlns:ns3="5cd1452d-5967-4622-9749-a306807ee3c9" xmlns:ns4="9d1aa794-ada9-4a3e-9c2a-189f245fcbb8" targetNamespace="http://schemas.microsoft.com/office/2006/metadata/properties" ma:root="true" ma:fieldsID="08a004bd0867d3abe8a9c89e06099ee7" ns2:_="" ns3:_="" ns4:_="">
    <xsd:import namespace="38896d1c-d48b-47b1-97a9-761dcde349b0"/>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Doc_x002e__x0023_" minOccurs="0"/>
                <xsd:element ref="ns2:lcf76f155ced4ddcb4097134ff3c332f" minOccurs="0"/>
                <xsd:element ref="ns4: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896d1c-d48b-47b1-97a9-761dcde349b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Doc_x002e__x0023_" ma:index="14" nillable="true" ma:displayName="Doc Number" ma:decimals="3" ma:format="Dropdown" ma:internalName="Doc_x002e__x0023_" ma:percentage="FALSE">
      <xsd:simpleType>
        <xsd:restriction base="dms:Number"/>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lcf76f155ced4ddcb4097134ff3c332f xmlns="38896d1c-d48b-47b1-97a9-761dcde349b0">
      <Terms xmlns="http://schemas.microsoft.com/office/infopath/2007/PartnerControls"/>
    </lcf76f155ced4ddcb4097134ff3c332f>
    <Doc_x002e__x0023_ xmlns="38896d1c-d48b-47b1-97a9-761dcde349b0" xsi:nil="true"/>
    <SharedWithUsers xmlns="5cd1452d-5967-4622-9749-a306807ee3c9">
      <UserInfo>
        <DisplayName/>
        <AccountId xsi:nil="true"/>
        <AccountType/>
      </UserInfo>
    </SharedWithUsers>
  </documentManagement>
</p:properties>
</file>

<file path=customXml/itemProps1.xml><?xml version="1.0" encoding="utf-8"?>
<ds:datastoreItem xmlns:ds="http://schemas.openxmlformats.org/officeDocument/2006/customXml" ds:itemID="{9C823AC8-F6AA-456B-A4B4-FA79FE11DF25}">
  <ds:schemaRefs/>
</ds:datastoreItem>
</file>

<file path=customXml/itemProps2.xml><?xml version="1.0" encoding="utf-8"?>
<ds:datastoreItem xmlns:ds="http://schemas.openxmlformats.org/officeDocument/2006/customXml" ds:itemID="{497BDB97-14A8-4813-B640-BC6668E5AF1F}">
  <ds:schemaRefs/>
</ds:datastoreItem>
</file>

<file path=customXml/itemProps3.xml><?xml version="1.0" encoding="utf-8"?>
<ds:datastoreItem xmlns:ds="http://schemas.openxmlformats.org/officeDocument/2006/customXml" ds:itemID="{73C47633-934E-464B-9620-41C6B1C990CF}">
  <ds:schemaRefs/>
</ds:datastoreItem>
</file>

<file path=docProps/app.xml><?xml version="1.0" encoding="utf-8"?>
<Properties xmlns="http://schemas.openxmlformats.org/officeDocument/2006/extended-properties" xmlns:vt="http://schemas.openxmlformats.org/officeDocument/2006/docPropsVTypes">
  <TotalTime>0</TotalTime>
  <Words>3811</Words>
  <Application>WPS Presentation</Application>
  <PresentationFormat>Widescreen</PresentationFormat>
  <Paragraphs>217</Paragraphs>
  <Slides>38</Slides>
  <Notes>38</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38</vt:i4>
      </vt:variant>
    </vt:vector>
  </HeadingPairs>
  <TitlesOfParts>
    <vt:vector size="59" baseType="lpstr">
      <vt:lpstr>Arial</vt:lpstr>
      <vt:lpstr>SimSun</vt:lpstr>
      <vt:lpstr>Wingdings</vt:lpstr>
      <vt:lpstr>Arial</vt:lpstr>
      <vt:lpstr>Calibri</vt:lpstr>
      <vt:lpstr>Calibri</vt:lpstr>
      <vt:lpstr>Lato</vt:lpstr>
      <vt:lpstr>Cambria</vt:lpstr>
      <vt:lpstr>Times New Roman</vt:lpstr>
      <vt:lpstr>Overlock</vt:lpstr>
      <vt:lpstr>Microsoft YaHei</vt:lpstr>
      <vt:lpstr>Arial Unicode MS</vt:lpstr>
      <vt:lpstr>Symbol</vt:lpstr>
      <vt:lpstr>Lato</vt:lpstr>
      <vt:lpstr>Courier New</vt:lpstr>
      <vt:lpstr>inherit</vt:lpstr>
      <vt:lpstr>Aptos</vt:lpstr>
      <vt:lpstr>Segoe UI</vt:lpstr>
      <vt:lpstr>system-ui</vt:lpstr>
      <vt:lpstr>Segoe Print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Michele Pfeifer</dc:creator>
  <cp:lastModifiedBy>carola PT</cp:lastModifiedBy>
  <cp:revision>366</cp:revision>
  <dcterms:created xsi:type="dcterms:W3CDTF">2023-11-29T19:33:00Z</dcterms:created>
  <dcterms:modified xsi:type="dcterms:W3CDTF">2025-03-02T01:16:11Z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0x0101000CA98D1A91E88F4EA07A1308032786DE</vt:lpwstr>
  </property>
  <property fmtid="{D5CDD505-2E9C-101B-9397-08002B2CF9AE}" pid="3" name="Order">
    <vt:r8>388800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TemplateUrl">
    <vt:lpwstr/>
  </property>
  <property fmtid="{D5CDD505-2E9C-101B-9397-08002B2CF9AE}" pid="9" name="ComplianceAssetId">
    <vt:lpwstr/>
  </property>
  <property fmtid="{D5CDD505-2E9C-101B-9397-08002B2CF9AE}" pid="10" name="_ExtendedDescription">
    <vt:lpwstr/>
  </property>
  <property fmtid="{D5CDD505-2E9C-101B-9397-08002B2CF9AE}" pid="11" name="TriggerFlowInfo">
    <vt:lpwstr/>
  </property>
  <property fmtid="{D5CDD505-2E9C-101B-9397-08002B2CF9AE}" pid="12" name="MediaServiceImageTags">
    <vt:lpwstr/>
  </property>
  <property fmtid="{D5CDD505-2E9C-101B-9397-08002B2CF9AE}" pid="13" name="ICV">
    <vt:lpwstr>6E95525493664871BA91FF97D10DBFE2_12</vt:lpwstr>
  </property>
  <property fmtid="{D5CDD505-2E9C-101B-9397-08002B2CF9AE}" pid="14" name="KSOProductBuildVer">
    <vt:lpwstr>2058-12.2.0.20323</vt:lpwstr>
  </property>
</Properties>
</file>