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98" r:id="rId25"/>
    <p:sldId id="277" r:id="rId26"/>
    <p:sldId id="278" r:id="rId27"/>
    <p:sldId id="279" r:id="rId28"/>
  </p:sldIdLst>
  <p:sldSz cx="12192000" cy="6858000"/>
  <p:notesSz cx="6858000" cy="9144000"/>
  <p:embeddedFontLst>
    <p:embeddedFont>
      <p:font typeface="Arial Black" panose="020B0604020202020204" pitchFamily="34" charset="0"/>
      <p:bold r:id="rId30"/>
    </p:embeddedFont>
    <p:embeddedFont>
      <p:font typeface="Lato" panose="020F0502020204030203" pitchFamily="34" charset="0"/>
      <p:regular r:id="rId31"/>
      <p:bold r:id="rId32"/>
      <p:italic r:id="rId33"/>
      <p:boldItalic r:id="rId34"/>
    </p:embeddedFont>
    <p:embeddedFont>
      <p:font typeface="Overlock"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8CB5E5-1229-45F0-B39F-6A4849C644B8}"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68"/>
    <p:restoredTop sz="59720"/>
  </p:normalViewPr>
  <p:slideViewPr>
    <p:cSldViewPr snapToGrid="0">
      <p:cViewPr varScale="1">
        <p:scale>
          <a:sx n="49" d="100"/>
          <a:sy n="49" d="100"/>
        </p:scale>
        <p:origin x="2360"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53805C7-CC4B-4131-90EE-5DB16D68E1F9}" type="doc">
      <dgm:prSet loTypeId="urn:microsoft.com/office/officeart/2005/8/layout/hierarchy1#3" loCatId="hierarchy" qsTypeId="urn:microsoft.com/office/officeart/2005/8/quickstyle/simple1#5" qsCatId="simple" csTypeId="urn:microsoft.com/office/officeart/2005/8/colors/accent1_2#2" csCatId="accent1" phldr="1"/>
      <dgm:spPr/>
      <dgm:t>
        <a:bodyPr/>
        <a:lstStyle/>
        <a:p>
          <a:endParaRPr lang="en-US"/>
        </a:p>
      </dgm:t>
    </dgm:pt>
    <dgm:pt modelId="{943A0119-F7F9-4F54-BCEC-AF99652E9A76}">
      <dgm:prSet phldr="0" custT="1"/>
      <dgm:spPr/>
      <dgm:t>
        <a:bodyPr vert="horz" wrap="square"/>
        <a:lstStyle/>
        <a:p>
          <a:pPr>
            <a:lnSpc>
              <a:spcPct val="100000"/>
            </a:lnSpc>
            <a:spcBef>
              <a:spcPct val="0"/>
            </a:spcBef>
            <a:spcAft>
              <a:spcPct val="35000"/>
            </a:spcAft>
          </a:pPr>
          <a:r>
            <a:rPr lang="en-US" sz="2800" b="0" i="0" dirty="0">
              <a:latin typeface="Arial" panose="020B0604020202020204" pitchFamily="34" charset="0"/>
              <a:cs typeface="Arial" panose="020B0604020202020204" pitchFamily="34" charset="0"/>
            </a:rPr>
            <a:t>¿</a:t>
          </a:r>
          <a:r>
            <a:rPr lang="en-US" sz="2800" b="0" i="0" dirty="0" err="1">
              <a:latin typeface="Arial" panose="020B0604020202020204" pitchFamily="34" charset="0"/>
              <a:cs typeface="Arial" panose="020B0604020202020204" pitchFamily="34" charset="0"/>
            </a:rPr>
            <a:t>Crees</a:t>
          </a:r>
          <a:r>
            <a:rPr lang="en-US" sz="2800" b="0" i="0" dirty="0">
              <a:latin typeface="Arial" panose="020B0604020202020204" pitchFamily="34" charset="0"/>
              <a:cs typeface="Arial" panose="020B0604020202020204" pitchFamily="34" charset="0"/>
            </a:rPr>
            <a:t> que </a:t>
          </a:r>
          <a:r>
            <a:rPr lang="en-US" sz="2800" b="0" i="0" dirty="0" err="1">
              <a:latin typeface="Arial" panose="020B0604020202020204" pitchFamily="34" charset="0"/>
              <a:cs typeface="Arial" panose="020B0604020202020204" pitchFamily="34" charset="0"/>
            </a:rPr>
            <a:t>el</a:t>
          </a:r>
          <a:r>
            <a:rPr lang="en-US" sz="2800" b="0" i="0" dirty="0">
              <a:latin typeface="Arial" panose="020B0604020202020204" pitchFamily="34" charset="0"/>
              <a:cs typeface="Arial" panose="020B0604020202020204" pitchFamily="34" charset="0"/>
            </a:rPr>
            <a:t> Padre Nuestro </a:t>
          </a:r>
          <a:r>
            <a:rPr lang="en-US" sz="2800" b="0" i="0" dirty="0" err="1">
              <a:latin typeface="Arial" panose="020B0604020202020204" pitchFamily="34" charset="0"/>
              <a:cs typeface="Arial" panose="020B0604020202020204" pitchFamily="34" charset="0"/>
            </a:rPr>
            <a:t>puede</a:t>
          </a:r>
          <a:r>
            <a:rPr lang="en-US" sz="2800" b="0" i="0" dirty="0">
              <a:latin typeface="Arial" panose="020B0604020202020204" pitchFamily="34" charset="0"/>
              <a:cs typeface="Arial" panose="020B0604020202020204" pitchFamily="34" charset="0"/>
            </a:rPr>
            <a:t> ser </a:t>
          </a:r>
          <a:r>
            <a:rPr lang="en-US" sz="2800" b="0" i="0" dirty="0" err="1">
              <a:latin typeface="Arial" panose="020B0604020202020204" pitchFamily="34" charset="0"/>
              <a:cs typeface="Arial" panose="020B0604020202020204" pitchFamily="34" charset="0"/>
            </a:rPr>
            <a:t>usado</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muchas</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veces</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en</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el</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transcurso</a:t>
          </a:r>
          <a:r>
            <a:rPr lang="en-US" sz="2800" b="0" i="0" dirty="0">
              <a:latin typeface="Arial" panose="020B0604020202020204" pitchFamily="34" charset="0"/>
              <a:cs typeface="Arial" panose="020B0604020202020204" pitchFamily="34" charset="0"/>
            </a:rPr>
            <a:t> de la </a:t>
          </a:r>
          <a:r>
            <a:rPr lang="en-US" sz="2800" b="0" i="0" dirty="0" err="1">
              <a:latin typeface="Arial" panose="020B0604020202020204" pitchFamily="34" charset="0"/>
              <a:cs typeface="Arial" panose="020B0604020202020204" pitchFamily="34" charset="0"/>
            </a:rPr>
            <a:t>vida</a:t>
          </a:r>
          <a:r>
            <a:rPr lang="en-US" sz="2800" b="0" i="0" dirty="0">
              <a:latin typeface="Arial" panose="020B0604020202020204" pitchFamily="34" charset="0"/>
              <a:cs typeface="Arial" panose="020B0604020202020204" pitchFamily="34" charset="0"/>
            </a:rPr>
            <a:t> sin </a:t>
          </a:r>
          <a:r>
            <a:rPr lang="en-US" sz="2800" b="0" i="0" dirty="0" err="1">
              <a:latin typeface="Arial" panose="020B0604020202020204" pitchFamily="34" charset="0"/>
              <a:cs typeface="Arial" panose="020B0604020202020204" pitchFamily="34" charset="0"/>
            </a:rPr>
            <a:t>convertirse</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en</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una</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oración</a:t>
          </a:r>
          <a:r>
            <a:rPr lang="en-US" sz="2800" b="0" i="0" dirty="0">
              <a:latin typeface="Arial" panose="020B0604020202020204" pitchFamily="34" charset="0"/>
              <a:cs typeface="Arial" panose="020B0604020202020204" pitchFamily="34" charset="0"/>
            </a:rPr>
            <a:t> de </a:t>
          </a:r>
          <a:r>
            <a:rPr lang="en-US" sz="2800" b="0" i="0" dirty="0" err="1">
              <a:latin typeface="Arial" panose="020B0604020202020204" pitchFamily="34" charset="0"/>
              <a:cs typeface="Arial" panose="020B0604020202020204" pitchFamily="34" charset="0"/>
            </a:rPr>
            <a:t>vana</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repetición</a:t>
          </a:r>
          <a:r>
            <a:rPr lang="en-US" sz="2800" b="0" i="0" dirty="0">
              <a:latin typeface="Arial" panose="020B0604020202020204" pitchFamily="34" charset="0"/>
              <a:cs typeface="Arial" panose="020B0604020202020204" pitchFamily="34" charset="0"/>
            </a:rPr>
            <a:t>? </a:t>
          </a:r>
        </a:p>
      </dgm:t>
    </dgm:pt>
    <dgm:pt modelId="{C2E50FBB-F078-45FB-9461-2911D43D5AC6}" type="parTrans" cxnId="{89EB976E-555C-4B56-9F29-3D9C380352D4}">
      <dgm:prSet/>
      <dgm:spPr/>
      <dgm:t>
        <a:bodyPr/>
        <a:lstStyle/>
        <a:p>
          <a:endParaRPr lang="en-US"/>
        </a:p>
      </dgm:t>
    </dgm:pt>
    <dgm:pt modelId="{6564A689-E0A3-4A35-9DD1-11652235F98B}" type="sibTrans" cxnId="{89EB976E-555C-4B56-9F29-3D9C380352D4}">
      <dgm:prSet/>
      <dgm:spPr/>
      <dgm:t>
        <a:bodyPr/>
        <a:lstStyle/>
        <a:p>
          <a:endParaRPr lang="en-US"/>
        </a:p>
      </dgm:t>
    </dgm:pt>
    <dgm:pt modelId="{3AFCAB5E-2BCC-BF4D-8F4A-603B27C248F6}" type="pres">
      <dgm:prSet presAssocID="{153805C7-CC4B-4131-90EE-5DB16D68E1F9}" presName="hierChild1" presStyleCnt="0">
        <dgm:presLayoutVars>
          <dgm:chPref val="1"/>
          <dgm:dir/>
          <dgm:animOne val="branch"/>
          <dgm:animLvl val="lvl"/>
          <dgm:resizeHandles/>
        </dgm:presLayoutVars>
      </dgm:prSet>
      <dgm:spPr/>
    </dgm:pt>
    <dgm:pt modelId="{843642A7-EC79-5F49-8816-EE005AE37E7D}" type="pres">
      <dgm:prSet presAssocID="{943A0119-F7F9-4F54-BCEC-AF99652E9A76}" presName="hierRoot1" presStyleCnt="0"/>
      <dgm:spPr/>
    </dgm:pt>
    <dgm:pt modelId="{F0D41145-AF04-0A4F-83B7-9525019D3FB7}" type="pres">
      <dgm:prSet presAssocID="{943A0119-F7F9-4F54-BCEC-AF99652E9A76}" presName="composite" presStyleCnt="0"/>
      <dgm:spPr/>
    </dgm:pt>
    <dgm:pt modelId="{8550D050-62AD-7F45-95FF-F96A71F675CC}" type="pres">
      <dgm:prSet presAssocID="{943A0119-F7F9-4F54-BCEC-AF99652E9A76}" presName="background" presStyleLbl="node0" presStyleIdx="0" presStyleCnt="1"/>
      <dgm:spPr/>
    </dgm:pt>
    <dgm:pt modelId="{F7CBFC59-B2F1-5244-9964-A74437F3E6ED}" type="pres">
      <dgm:prSet presAssocID="{943A0119-F7F9-4F54-BCEC-AF99652E9A76}" presName="text" presStyleLbl="fgAcc0" presStyleIdx="0" presStyleCnt="1" custScaleX="119205" custScaleY="132054">
        <dgm:presLayoutVars>
          <dgm:chPref val="3"/>
        </dgm:presLayoutVars>
      </dgm:prSet>
      <dgm:spPr/>
    </dgm:pt>
    <dgm:pt modelId="{90246C16-190A-2A4F-862A-B171C7F4DFFF}" type="pres">
      <dgm:prSet presAssocID="{943A0119-F7F9-4F54-BCEC-AF99652E9A76}" presName="hierChild2" presStyleCnt="0"/>
      <dgm:spPr/>
    </dgm:pt>
  </dgm:ptLst>
  <dgm:cxnLst>
    <dgm:cxn modelId="{8A58990E-5D02-4C62-BFE8-A82B6AB42992}" type="presOf" srcId="{153805C7-CC4B-4131-90EE-5DB16D68E1F9}" destId="{3AFCAB5E-2BCC-BF4D-8F4A-603B27C248F6}" srcOrd="0" destOrd="0" presId="urn:microsoft.com/office/officeart/2005/8/layout/hierarchy1#3"/>
    <dgm:cxn modelId="{89EB976E-555C-4B56-9F29-3D9C380352D4}" srcId="{153805C7-CC4B-4131-90EE-5DB16D68E1F9}" destId="{943A0119-F7F9-4F54-BCEC-AF99652E9A76}" srcOrd="0" destOrd="0" parTransId="{C2E50FBB-F078-45FB-9461-2911D43D5AC6}" sibTransId="{6564A689-E0A3-4A35-9DD1-11652235F98B}"/>
    <dgm:cxn modelId="{9DF484A0-A6C3-4761-83E9-9A3B24360127}" type="presOf" srcId="{943A0119-F7F9-4F54-BCEC-AF99652E9A76}" destId="{F7CBFC59-B2F1-5244-9964-A74437F3E6ED}" srcOrd="0" destOrd="0" presId="urn:microsoft.com/office/officeart/2005/8/layout/hierarchy1#3"/>
    <dgm:cxn modelId="{7663E4D2-7B50-4568-A57E-BA0BFE4AADF9}" type="presParOf" srcId="{3AFCAB5E-2BCC-BF4D-8F4A-603B27C248F6}" destId="{843642A7-EC79-5F49-8816-EE005AE37E7D}" srcOrd="0" destOrd="0" presId="urn:microsoft.com/office/officeart/2005/8/layout/hierarchy1#3"/>
    <dgm:cxn modelId="{E5BC4C4F-DD6A-4505-97F3-ABAF000F6AD4}" type="presParOf" srcId="{843642A7-EC79-5F49-8816-EE005AE37E7D}" destId="{F0D41145-AF04-0A4F-83B7-9525019D3FB7}" srcOrd="0" destOrd="0" presId="urn:microsoft.com/office/officeart/2005/8/layout/hierarchy1#3"/>
    <dgm:cxn modelId="{7FD932EE-1BDE-480C-9C47-FFFB4138DB54}" type="presParOf" srcId="{F0D41145-AF04-0A4F-83B7-9525019D3FB7}" destId="{8550D050-62AD-7F45-95FF-F96A71F675CC}" srcOrd="0" destOrd="0" presId="urn:microsoft.com/office/officeart/2005/8/layout/hierarchy1#3"/>
    <dgm:cxn modelId="{225EE7AF-4C4C-4D3F-AEFE-B9CC9725B8D0}" type="presParOf" srcId="{F0D41145-AF04-0A4F-83B7-9525019D3FB7}" destId="{F7CBFC59-B2F1-5244-9964-A74437F3E6ED}" srcOrd="1" destOrd="0" presId="urn:microsoft.com/office/officeart/2005/8/layout/hierarchy1#3"/>
    <dgm:cxn modelId="{0AD4546F-6663-4402-ADD1-912FA5A799C2}" type="presParOf" srcId="{843642A7-EC79-5F49-8816-EE005AE37E7D}" destId="{90246C16-190A-2A4F-862A-B171C7F4DFFF}" srcOrd="1" destOrd="0" presId="urn:microsoft.com/office/officeart/2005/8/layout/hierarchy1#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0D050-62AD-7F45-95FF-F96A71F675CC}">
      <dsp:nvSpPr>
        <dsp:cNvPr id="0" name=""/>
        <dsp:cNvSpPr/>
      </dsp:nvSpPr>
      <dsp:spPr>
        <a:xfrm>
          <a:off x="2692447" y="336"/>
          <a:ext cx="4780237" cy="3362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CBFC59-B2F1-5244-9964-A74437F3E6ED}">
      <dsp:nvSpPr>
        <dsp:cNvPr id="0" name=""/>
        <dsp:cNvSpPr/>
      </dsp:nvSpPr>
      <dsp:spPr bwMode="white">
        <a:xfrm>
          <a:off x="3138014" y="423624"/>
          <a:ext cx="4780237" cy="33626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b="0" i="0" kern="1200" dirty="0">
              <a:latin typeface="Arial" panose="020B0604020202020204" pitchFamily="34" charset="0"/>
              <a:cs typeface="Arial" panose="020B0604020202020204" pitchFamily="34" charset="0"/>
            </a:rPr>
            <a:t>¿</a:t>
          </a:r>
          <a:r>
            <a:rPr lang="en-US" sz="2800" b="0" i="0" kern="1200" dirty="0" err="1">
              <a:latin typeface="Arial" panose="020B0604020202020204" pitchFamily="34" charset="0"/>
              <a:cs typeface="Arial" panose="020B0604020202020204" pitchFamily="34" charset="0"/>
            </a:rPr>
            <a:t>Crees</a:t>
          </a:r>
          <a:r>
            <a:rPr lang="en-US" sz="2800" b="0" i="0" kern="1200" dirty="0">
              <a:latin typeface="Arial" panose="020B0604020202020204" pitchFamily="34" charset="0"/>
              <a:cs typeface="Arial" panose="020B0604020202020204" pitchFamily="34" charset="0"/>
            </a:rPr>
            <a:t> que </a:t>
          </a:r>
          <a:r>
            <a:rPr lang="en-US" sz="2800" b="0" i="0" kern="1200" dirty="0" err="1">
              <a:latin typeface="Arial" panose="020B0604020202020204" pitchFamily="34" charset="0"/>
              <a:cs typeface="Arial" panose="020B0604020202020204" pitchFamily="34" charset="0"/>
            </a:rPr>
            <a:t>el</a:t>
          </a:r>
          <a:r>
            <a:rPr lang="en-US" sz="2800" b="0" i="0" kern="1200" dirty="0">
              <a:latin typeface="Arial" panose="020B0604020202020204" pitchFamily="34" charset="0"/>
              <a:cs typeface="Arial" panose="020B0604020202020204" pitchFamily="34" charset="0"/>
            </a:rPr>
            <a:t> Padre Nuestro </a:t>
          </a:r>
          <a:r>
            <a:rPr lang="en-US" sz="2800" b="0" i="0" kern="1200" dirty="0" err="1">
              <a:latin typeface="Arial" panose="020B0604020202020204" pitchFamily="34" charset="0"/>
              <a:cs typeface="Arial" panose="020B0604020202020204" pitchFamily="34" charset="0"/>
            </a:rPr>
            <a:t>puede</a:t>
          </a:r>
          <a:r>
            <a:rPr lang="en-US" sz="2800" b="0" i="0" kern="1200" dirty="0">
              <a:latin typeface="Arial" panose="020B0604020202020204" pitchFamily="34" charset="0"/>
              <a:cs typeface="Arial" panose="020B0604020202020204" pitchFamily="34" charset="0"/>
            </a:rPr>
            <a:t> ser </a:t>
          </a:r>
          <a:r>
            <a:rPr lang="en-US" sz="2800" b="0" i="0" kern="1200" dirty="0" err="1">
              <a:latin typeface="Arial" panose="020B0604020202020204" pitchFamily="34" charset="0"/>
              <a:cs typeface="Arial" panose="020B0604020202020204" pitchFamily="34" charset="0"/>
            </a:rPr>
            <a:t>usado</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muchas</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veces</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en</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el</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transcurso</a:t>
          </a:r>
          <a:r>
            <a:rPr lang="en-US" sz="2800" b="0" i="0" kern="1200" dirty="0">
              <a:latin typeface="Arial" panose="020B0604020202020204" pitchFamily="34" charset="0"/>
              <a:cs typeface="Arial" panose="020B0604020202020204" pitchFamily="34" charset="0"/>
            </a:rPr>
            <a:t> de la </a:t>
          </a:r>
          <a:r>
            <a:rPr lang="en-US" sz="2800" b="0" i="0" kern="1200" dirty="0" err="1">
              <a:latin typeface="Arial" panose="020B0604020202020204" pitchFamily="34" charset="0"/>
              <a:cs typeface="Arial" panose="020B0604020202020204" pitchFamily="34" charset="0"/>
            </a:rPr>
            <a:t>vida</a:t>
          </a:r>
          <a:r>
            <a:rPr lang="en-US" sz="2800" b="0" i="0" kern="1200" dirty="0">
              <a:latin typeface="Arial" panose="020B0604020202020204" pitchFamily="34" charset="0"/>
              <a:cs typeface="Arial" panose="020B0604020202020204" pitchFamily="34" charset="0"/>
            </a:rPr>
            <a:t> sin </a:t>
          </a:r>
          <a:r>
            <a:rPr lang="en-US" sz="2800" b="0" i="0" kern="1200" dirty="0" err="1">
              <a:latin typeface="Arial" panose="020B0604020202020204" pitchFamily="34" charset="0"/>
              <a:cs typeface="Arial" panose="020B0604020202020204" pitchFamily="34" charset="0"/>
            </a:rPr>
            <a:t>convertirse</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en</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una</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oración</a:t>
          </a:r>
          <a:r>
            <a:rPr lang="en-US" sz="2800" b="0" i="0" kern="1200" dirty="0">
              <a:latin typeface="Arial" panose="020B0604020202020204" pitchFamily="34" charset="0"/>
              <a:cs typeface="Arial" panose="020B0604020202020204" pitchFamily="34" charset="0"/>
            </a:rPr>
            <a:t> de </a:t>
          </a:r>
          <a:r>
            <a:rPr lang="en-US" sz="2800" b="0" i="0" kern="1200" dirty="0" err="1">
              <a:latin typeface="Arial" panose="020B0604020202020204" pitchFamily="34" charset="0"/>
              <a:cs typeface="Arial" panose="020B0604020202020204" pitchFamily="34" charset="0"/>
            </a:rPr>
            <a:t>vana</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repetición</a:t>
          </a:r>
          <a:r>
            <a:rPr lang="en-US" sz="2800" b="0" i="0" kern="1200" dirty="0">
              <a:latin typeface="Arial" panose="020B0604020202020204" pitchFamily="34" charset="0"/>
              <a:cs typeface="Arial" panose="020B0604020202020204" pitchFamily="34" charset="0"/>
            </a:rPr>
            <a:t>? </a:t>
          </a:r>
        </a:p>
      </dsp:txBody>
      <dsp:txXfrm>
        <a:off x="3236502" y="522112"/>
        <a:ext cx="4583261" cy="31656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3">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8000"/>
              </a:lnSpc>
              <a:spcBef>
                <a:spcPts val="12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Repetición en la oración</a:t>
            </a:r>
            <a:br>
              <a:rPr lang="en-US" sz="1800">
                <a:solidFill>
                  <a:srgbClr val="00000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Algunos creen que, si rezan y repiten sus mantras </a:t>
            </a:r>
            <a:r>
              <a:rPr lang="en-US" sz="1800">
                <a:latin typeface="Calibri" panose="020F0502020204030204"/>
                <a:ea typeface="Calibri" panose="020F0502020204030204"/>
                <a:cs typeface="Calibri" panose="020F0502020204030204"/>
                <a:sym typeface="Calibri" panose="020F0502020204030204"/>
              </a:rPr>
              <a:t>u</a:t>
            </a:r>
            <a:r>
              <a:rPr lang="en-US" sz="1800">
                <a:solidFill>
                  <a:srgbClr val="000000"/>
                </a:solidFill>
                <a:latin typeface="Calibri" panose="020F0502020204030204"/>
                <a:ea typeface="Calibri" panose="020F0502020204030204"/>
                <a:cs typeface="Calibri" panose="020F0502020204030204"/>
                <a:sym typeface="Calibri" panose="020F0502020204030204"/>
              </a:rPr>
              <a:t> oraciones varias veces o sin fin, sus oraciones serán contestadas como ellos desean. </a:t>
            </a:r>
          </a:p>
          <a:p>
            <a:pPr marL="285750" marR="0" lvl="0" indent="-21590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Mateo 6:7 Cuando ustedes oren, no sean repetitivos, como los paganos, que piensan que por hablar mucho serán escuchados. </a:t>
            </a:r>
          </a:p>
          <a:p>
            <a:pPr marL="285750" marR="0" lvl="0" indent="-21590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problema no es necesariamente con la oración, a menudo es con nosotros y nuestros motivos. ¿Podemos repetir oraciones sin pensar que hay poder en la repetición? Claro que sí. </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1" name="Google Shape;15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El </a:t>
            </a:r>
            <a:r>
              <a:rPr lang="en-US" sz="1800">
                <a:latin typeface="Calibri" panose="020F0502020204030204"/>
                <a:ea typeface="Calibri" panose="020F0502020204030204"/>
                <a:cs typeface="Calibri" panose="020F0502020204030204"/>
                <a:sym typeface="Calibri" panose="020F0502020204030204"/>
              </a:rPr>
              <a:t>Padre Nuestro</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¡Dios nos a dado a nosotros, una oración que podemos usar!</a:t>
            </a:r>
            <a:r>
              <a:rPr lang="en-US" sz="1800" i="1">
                <a:solidFill>
                  <a:srgbClr val="000000"/>
                </a:solidFill>
                <a:latin typeface="Calibri" panose="020F0502020204030204"/>
                <a:ea typeface="Calibri" panose="020F0502020204030204"/>
                <a:cs typeface="Calibri" panose="020F0502020204030204"/>
                <a:sym typeface="Calibri" panose="020F0502020204030204"/>
              </a:rPr>
              <a:t> Dijo “Ustedes deben orar así: Padre nuestro, que estás en los cielos, santificado sea tu nombre. Venga tu reino. Hágase tu voluntad, en la tierra como en el cielo.” (Mateo 6:9-10)</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Padre </a:t>
            </a:r>
            <a:r>
              <a:rPr lang="en-US" sz="1800">
                <a:latin typeface="Calibri" panose="020F0502020204030204"/>
                <a:ea typeface="Calibri" panose="020F0502020204030204"/>
                <a:cs typeface="Calibri" panose="020F0502020204030204"/>
                <a:sym typeface="Calibri" panose="020F0502020204030204"/>
              </a:rPr>
              <a:t>N</a:t>
            </a:r>
            <a:r>
              <a:rPr lang="en-US" sz="1800">
                <a:solidFill>
                  <a:srgbClr val="000000"/>
                </a:solidFill>
                <a:latin typeface="Calibri" panose="020F0502020204030204"/>
                <a:ea typeface="Calibri" panose="020F0502020204030204"/>
                <a:cs typeface="Calibri" panose="020F0502020204030204"/>
                <a:sym typeface="Calibri" panose="020F0502020204030204"/>
              </a:rPr>
              <a:t>uestro se puede encontrar en dos diferentes partes de la Biblia: en Mateo 6 y Lucas 11. Aparentemente, Jesús enseñó esta oración varias veces en diferentes ocasiones y no se sintió limitado a cierta versión de la oración por lo cual usted notará pequeñas diferencias entre las dos si usted las estudia minuciosamente.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Hay gran consuelo en una oración que empieza con “Padre Nuestro.” Por medio de la obra de Jesús nosotros formamos parte de la familia de Dios. Él nos ama como un padre ama a sus hijos.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Padre </a:t>
            </a:r>
            <a:r>
              <a:rPr lang="en-US" sz="1800">
                <a:latin typeface="Calibri" panose="020F0502020204030204"/>
                <a:ea typeface="Calibri" panose="020F0502020204030204"/>
                <a:cs typeface="Calibri" panose="020F0502020204030204"/>
                <a:sym typeface="Calibri" panose="020F0502020204030204"/>
              </a:rPr>
              <a:t>N</a:t>
            </a:r>
            <a:r>
              <a:rPr lang="en-US" sz="1800">
                <a:solidFill>
                  <a:srgbClr val="000000"/>
                </a:solidFill>
                <a:latin typeface="Calibri" panose="020F0502020204030204"/>
                <a:ea typeface="Calibri" panose="020F0502020204030204"/>
                <a:cs typeface="Calibri" panose="020F0502020204030204"/>
                <a:sym typeface="Calibri" panose="020F0502020204030204"/>
              </a:rPr>
              <a:t>uestro es una oración maravillosa, lo suficientemente simple para que un niño la pueda aprender, pero lo suficientemente profunda para que nosotros continuemos aprendiendo de ésta toda nuestra vida. Que el Señor nos dé la fortaleza y madurez para nunca cansarnos de orar esta magnífica oración. </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8" name="Google Shape;15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¿Crees que el Padre Nuestro puede ser usado muchas veces en el transcurso de la vida sin convertirse en una oración de vana repetición?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2000"/>
              </a:spcBef>
              <a:spcAft>
                <a:spcPts val="1000"/>
              </a:spcAft>
              <a:buSzPts val="1100"/>
              <a:buNone/>
            </a:pPr>
            <a:endParaRPr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5" name="Google Shape;16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¿Crees que el Padre Nuestro puede ser usado muchas veces en el transcurso de la vida sin convertirse en una oración de vana repetición?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latin typeface="Calibri" panose="020F0502020204030204"/>
                <a:ea typeface="Calibri" panose="020F0502020204030204"/>
                <a:cs typeface="Calibri" panose="020F0502020204030204"/>
                <a:sym typeface="Calibri" panose="020F0502020204030204"/>
              </a:rPr>
              <a:t>¿Es mala la repetición? Algunas personas evitan el Padre Nuestro porque suena demasiado “católico” o porque no soportan la repetición sin sentido. Ciertamente, el Padre Nuestro ha sido abusado por mucha gente, incluyendonos a nosotros, y por estos pecados le pedimos a Dios perdón. Sin embargo, como un escritor dijo: “Mientras la repetición vana y sin pensar presenta un problema, la simple repetición de la misma oración a través de la vida de una persona no presenta ningún problema.”</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Padre Nuestro es una oración completa, que podemos usarla a diario, profundizando en el contenido espiritual de cada palabra. Cuando entendemos mejor la oración del Señor, podamos rezarla intencionalmente y evitar repetir las palabras. </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3" name="Google Shape;17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0">
                <a:solidFill>
                  <a:srgbClr val="000000"/>
                </a:solidFill>
                <a:latin typeface="Calibri" panose="020F0502020204030204"/>
                <a:ea typeface="Calibri" panose="020F0502020204030204"/>
                <a:cs typeface="Calibri" panose="020F0502020204030204"/>
                <a:sym typeface="Calibri" panose="020F0502020204030204"/>
              </a:rPr>
              <a:t>1. Reflexionar sobre el deseo de hacer uso de la oración diariamente. </a:t>
            </a:r>
            <a:endParaRPr sz="1800" b="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b="0">
                <a:solidFill>
                  <a:srgbClr val="000000"/>
                </a:solidFill>
                <a:latin typeface="Calibri" panose="020F0502020204030204"/>
                <a:ea typeface="Calibri" panose="020F0502020204030204"/>
                <a:cs typeface="Calibri" panose="020F0502020204030204"/>
                <a:sym typeface="Calibri" panose="020F0502020204030204"/>
              </a:rPr>
              <a:t>2. Analizar la repetición en oraciones. </a:t>
            </a:r>
            <a:endParaRPr sz="1800" b="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3. Ver como el Padre </a:t>
            </a:r>
            <a:r>
              <a:rPr lang="en-US" sz="1800" b="1">
                <a:latin typeface="Calibri" panose="020F0502020204030204"/>
                <a:ea typeface="Calibri" panose="020F0502020204030204"/>
                <a:cs typeface="Calibri" panose="020F0502020204030204"/>
                <a:sym typeface="Calibri" panose="020F0502020204030204"/>
              </a:rPr>
              <a:t>N</a:t>
            </a:r>
            <a:r>
              <a:rPr lang="en-US" sz="1800" b="1">
                <a:solidFill>
                  <a:srgbClr val="000000"/>
                </a:solidFill>
                <a:latin typeface="Calibri" panose="020F0502020204030204"/>
                <a:ea typeface="Calibri" panose="020F0502020204030204"/>
                <a:cs typeface="Calibri" panose="020F0502020204030204"/>
                <a:sym typeface="Calibri" panose="020F0502020204030204"/>
              </a:rPr>
              <a:t>uestro es una gran oración misionera. </a:t>
            </a:r>
            <a:endParaRPr sz="1800" b="1">
              <a:latin typeface="Calibri" panose="020F0502020204030204"/>
              <a:ea typeface="Calibri" panose="020F0502020204030204"/>
              <a:cs typeface="Calibri" panose="020F0502020204030204"/>
              <a:sym typeface="Calibri" panose="020F0502020204030204"/>
            </a:endParaRPr>
          </a:p>
          <a:p>
            <a:pPr marL="457200" lvl="1" indent="0" algn="l" rtl="0">
              <a:lnSpc>
                <a:spcPct val="100000"/>
              </a:lnSpc>
              <a:spcBef>
                <a:spcPts val="0"/>
              </a:spcBef>
              <a:spcAft>
                <a:spcPts val="0"/>
              </a:spcAft>
              <a:buSzPts val="1100"/>
              <a:buNone/>
            </a:pPr>
            <a:endParaRPr sz="1800" b="1">
              <a:latin typeface="Calibri" panose="020F0502020204030204"/>
              <a:ea typeface="Calibri" panose="020F0502020204030204"/>
              <a:cs typeface="Calibri" panose="020F0502020204030204"/>
              <a:sym typeface="Calibri" panose="020F0502020204030204"/>
            </a:endParaRPr>
          </a:p>
        </p:txBody>
      </p:sp>
      <p:sp>
        <p:nvSpPr>
          <p:cNvPr id="181" name="Google Shape;18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14</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f39a3da763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Algunas personas han llamado a esta oración una gran oración misionera. </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2000"/>
              </a:spcBef>
              <a:spcAft>
                <a:spcPts val="100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7" name="Google Shape;187;g2f39a3da76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¿Qué partes de la oración se refieren al compartir el evangelio?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“Santificado sea tu nombre.” El nombre de Dios se mantiene santo cuando su Palabra es enseñada en su verdad y pureza. </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101600" algn="l" rtl="0">
              <a:lnSpc>
                <a:spcPct val="100000"/>
              </a:lnSpc>
              <a:spcBef>
                <a:spcPts val="0"/>
              </a:spcBef>
              <a:spcAft>
                <a:spcPts val="0"/>
              </a:spcAft>
              <a:buSzPts val="1100"/>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“Vénganos tu </a:t>
            </a:r>
            <a:r>
              <a:rPr lang="en-US" sz="1800">
                <a:latin typeface="Calibri" panose="020F0502020204030204"/>
                <a:ea typeface="Calibri" panose="020F0502020204030204"/>
                <a:cs typeface="Calibri" panose="020F0502020204030204"/>
                <a:sym typeface="Calibri" panose="020F0502020204030204"/>
              </a:rPr>
              <a:t>R</a:t>
            </a:r>
            <a:r>
              <a:rPr lang="en-US" sz="1800">
                <a:solidFill>
                  <a:srgbClr val="000000"/>
                </a:solidFill>
                <a:latin typeface="Calibri" panose="020F0502020204030204"/>
                <a:ea typeface="Calibri" panose="020F0502020204030204"/>
                <a:cs typeface="Calibri" panose="020F0502020204030204"/>
                <a:sym typeface="Calibri" panose="020F0502020204030204"/>
              </a:rPr>
              <a:t>eino.” Estamos pidiendo a Dios que reine en nuestros corazones y los corazones de otros por medio de su Palabra. </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101600" algn="l" rtl="0">
              <a:lnSpc>
                <a:spcPct val="100000"/>
              </a:lnSpc>
              <a:spcBef>
                <a:spcPts val="0"/>
              </a:spcBef>
              <a:spcAft>
                <a:spcPts val="0"/>
              </a:spcAft>
              <a:buSzPts val="1100"/>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“Hágase tu voluntad.” La principal voluntad de Dios es que todo el mundo sea salvo. Nosotros pedimos en esta petición, que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É</a:t>
            </a:r>
            <a:r>
              <a:rPr lang="en-US" sz="1800">
                <a:solidFill>
                  <a:srgbClr val="000000"/>
                </a:solidFill>
                <a:latin typeface="Calibri" panose="020F0502020204030204"/>
                <a:ea typeface="Calibri" panose="020F0502020204030204"/>
                <a:cs typeface="Calibri" panose="020F0502020204030204"/>
                <a:sym typeface="Calibri" panose="020F0502020204030204"/>
              </a:rPr>
              <a:t>l nos use también en esa misión.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p>
        </p:txBody>
      </p:sp>
      <p:sp>
        <p:nvSpPr>
          <p:cNvPr id="195" name="Google Shape;195;p1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16</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¿Cuáles partes de la oración se refieren a la obra que hace Dios para impedir la falsa doctrina y a falsos maestros?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Esta pregunta es muy similar a la anterior. El nombre de Dios se mantiene santo, su voluntad se hace, y Dios reina en el corazón cuando la falsa doctrina es probada ser falsa y los falsos maestros son derrocados. Con estas peticiones nosotros atacamos toda enseñanza falsa.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p>
        </p:txBody>
      </p:sp>
      <p:sp>
        <p:nvSpPr>
          <p:cNvPr id="202" name="Google Shape;202;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17</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¿Qué partes de la oración se refieren al mantener la unidad entre los creyentes?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“Perdona nuestras deudas, así como nosotros perdonamos a nuestros deudores.” Nosotros los creyentes somos pecadores y necesitamos diariamente el perdón de Dios y de nuestro prójimo. También queremos diariamente aprender a perdonar a otros. “</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Además, desde el comienzo de la oración, aun si la estamos orando solos, lo estamos haciendo junto con todos los creyentes porque nosotros decimos, “Padre </a:t>
            </a:r>
            <a:r>
              <a:rPr lang="en-US" sz="1800">
                <a:latin typeface="Calibri" panose="020F0502020204030204"/>
                <a:ea typeface="Calibri" panose="020F0502020204030204"/>
                <a:cs typeface="Calibri" panose="020F0502020204030204"/>
                <a:sym typeface="Calibri" panose="020F0502020204030204"/>
              </a:rPr>
              <a:t>N</a:t>
            </a:r>
            <a:r>
              <a:rPr lang="en-US" sz="1800">
                <a:solidFill>
                  <a:srgbClr val="000000"/>
                </a:solidFill>
                <a:latin typeface="Calibri" panose="020F0502020204030204"/>
                <a:ea typeface="Calibri" panose="020F0502020204030204"/>
                <a:cs typeface="Calibri" panose="020F0502020204030204"/>
                <a:sym typeface="Calibri" panose="020F0502020204030204"/>
              </a:rPr>
              <a:t>uestro.”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p>
        </p:txBody>
      </p:sp>
      <p:sp>
        <p:nvSpPr>
          <p:cNvPr id="209" name="Google Shape;209;p1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18</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¿Qué partes de la oración se refieren a la protección de personas proclamando el evangelio?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“No nos dejes caer en tentación.” Los cristianos enfrentan tentaciones cada día y nosotros queremos mantenernos seguros de estas para nuestro propio bienestar espiritual y para no arruinar la reputación de Dios por nuestro comportamiento pecaminoso. </a:t>
            </a:r>
            <a:endParaRPr sz="1800"/>
          </a:p>
          <a:p>
            <a:pPr marL="171450" marR="0" lvl="0" indent="-101600" algn="l" rtl="0">
              <a:lnSpc>
                <a:spcPct val="100000"/>
              </a:lnSpc>
              <a:spcBef>
                <a:spcPts val="0"/>
              </a:spcBef>
              <a:spcAft>
                <a:spcPts val="0"/>
              </a:spcAft>
              <a:buSzPts val="1100"/>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“Líbranos del mal.” Nosotros pedimos a Dios que nos proteja de todo tipo de maldad incluyendo la fuente de todo mal: el diablo. Nosotros pedimos que Dios interrumpa todos los planes malvados o que los use para el bien de su iglesia. </a:t>
            </a:r>
            <a:endParaRPr sz="1800"/>
          </a:p>
          <a:p>
            <a:pPr marL="171450" marR="0" lvl="0" indent="-101600" algn="l" rtl="0">
              <a:lnSpc>
                <a:spcPct val="100000"/>
              </a:lnSpc>
              <a:spcBef>
                <a:spcPts val="0"/>
              </a:spcBef>
              <a:spcAft>
                <a:spcPts val="0"/>
              </a:spcAft>
              <a:buSzPts val="1100"/>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pan de cada día, dánoslo hoy.” Con esta petición nosotros oramos no sólo por comida y bebida, sino por cada situación que nos ayude a llevar una vida tranquila, como, por ejemplo, un buen gobierno, escuelas, policía, etc. </a:t>
            </a:r>
            <a:endParaRPr sz="1800">
              <a:latin typeface="Calibri" panose="020F0502020204030204"/>
              <a:ea typeface="Calibri" panose="020F0502020204030204"/>
              <a:cs typeface="Calibri" panose="020F0502020204030204"/>
              <a:sym typeface="Calibri" panose="020F0502020204030204"/>
            </a:endParaRPr>
          </a:p>
          <a:p>
            <a:pPr marL="0" marR="0" lvl="0" indent="6985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216" name="Google Shape;216;p1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19</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Bienvenida y saludos</a:t>
            </a:r>
            <a:r>
              <a:rPr lang="en-US"/>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¿Qué partes de la oración se refieren a nuestra confianza en que Dios nos escucha y contesta nuestras oraciones?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puro hecho de que podemos llamar a Dios “</a:t>
            </a:r>
            <a:r>
              <a:rPr lang="en-US" sz="1800">
                <a:latin typeface="Calibri" panose="020F0502020204030204"/>
                <a:ea typeface="Calibri" panose="020F0502020204030204"/>
                <a:cs typeface="Calibri" panose="020F0502020204030204"/>
                <a:sym typeface="Calibri" panose="020F0502020204030204"/>
              </a:rPr>
              <a:t>N</a:t>
            </a:r>
            <a:r>
              <a:rPr lang="en-US" sz="1800">
                <a:solidFill>
                  <a:srgbClr val="000000"/>
                </a:solidFill>
                <a:latin typeface="Calibri" panose="020F0502020204030204"/>
                <a:ea typeface="Calibri" panose="020F0502020204030204"/>
                <a:cs typeface="Calibri" panose="020F0502020204030204"/>
                <a:sym typeface="Calibri" panose="020F0502020204030204"/>
              </a:rPr>
              <a:t>uestro Padre” y que, al acudir a él con tales peticiones tan importantes, muestran nuestra confianza. </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La doxología al final de la oración y nuestro “amén”, que significa: “así sea”, también demuestran nuestra fe en las respuestas de Dios. </a:t>
            </a:r>
            <a:endParaRPr sz="1800">
              <a:latin typeface="Calibri" panose="020F0502020204030204"/>
              <a:ea typeface="Calibri" panose="020F0502020204030204"/>
              <a:cs typeface="Calibri" panose="020F0502020204030204"/>
              <a:sym typeface="Calibri" panose="020F0502020204030204"/>
            </a:endParaRPr>
          </a:p>
          <a:p>
            <a:pPr marL="0" marR="0" lvl="0" indent="69850" algn="l" rtl="0">
              <a:lnSpc>
                <a:spcPct val="100000"/>
              </a:lnSpc>
              <a:spcBef>
                <a:spcPts val="0"/>
              </a:spcBef>
              <a:spcAft>
                <a:spcPts val="0"/>
              </a:spcAft>
              <a:buSzPts val="1100"/>
              <a:buNone/>
            </a:pPr>
            <a:endParaRPr sz="1800"/>
          </a:p>
        </p:txBody>
      </p:sp>
      <p:sp>
        <p:nvSpPr>
          <p:cNvPr id="223" name="Google Shape;223;p1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20</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panose="020F0502020204030204"/>
              <a:buNone/>
              <a:tabLst/>
              <a:defRPr/>
            </a:pP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13.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Crees</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que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el</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Padre Nuestro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puede</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ser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usado</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muchas</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veces</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en</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el</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transcurso</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de la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vida</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sin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convertirse</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en</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una</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oración</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de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vana</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repetición</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Explica</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tu</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respuesta</a:t>
            </a:r>
            <a:endPar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endParaRPr sz="1800" dirty="0">
              <a:latin typeface="Calibri" panose="020F0502020204030204"/>
              <a:ea typeface="Calibri" panose="020F0502020204030204"/>
              <a:cs typeface="Calibri" panose="020F0502020204030204"/>
              <a:sym typeface="Calibri" panose="020F0502020204030204"/>
            </a:endParaRPr>
          </a:p>
        </p:txBody>
      </p:sp>
      <p:sp>
        <p:nvSpPr>
          <p:cNvPr id="369" name="Google Shape;369;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21</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2. El Proyecto Final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br>
              <a:rPr lang="en-US" sz="1800">
                <a:latin typeface="Calibri" panose="020F0502020204030204"/>
                <a:ea typeface="Calibri" panose="020F0502020204030204"/>
                <a:cs typeface="Calibri" panose="020F0502020204030204"/>
                <a:sym typeface="Calibri" panose="020F0502020204030204"/>
              </a:rPr>
            </a:br>
            <a:r>
              <a:rPr lang="en-US" sz="1800" b="1">
                <a:latin typeface="Calibri" panose="020F0502020204030204"/>
                <a:ea typeface="Calibri" panose="020F0502020204030204"/>
                <a:cs typeface="Calibri" panose="020F0502020204030204"/>
                <a:sym typeface="Calibri" panose="020F0502020204030204"/>
              </a:rPr>
              <a:t>¿En qué consiste el Proyecto final?</a:t>
            </a:r>
            <a:r>
              <a:rPr lang="en-US" sz="1800">
                <a:latin typeface="Calibri" panose="020F0502020204030204"/>
                <a:ea typeface="Calibri" panose="020F0502020204030204"/>
                <a:cs typeface="Calibri" panose="020F0502020204030204"/>
                <a:sym typeface="Calibri" panose="020F0502020204030204"/>
              </a:rPr>
              <a:t> </a:t>
            </a:r>
            <a:br>
              <a:rPr lang="en-US" sz="1800">
                <a:latin typeface="Calibri" panose="020F0502020204030204"/>
                <a:ea typeface="Calibri" panose="020F0502020204030204"/>
                <a:cs typeface="Calibri" panose="020F0502020204030204"/>
                <a:sym typeface="Calibri" panose="020F0502020204030204"/>
              </a:rPr>
            </a:br>
            <a:r>
              <a:rPr lang="en-US" sz="1800">
                <a:latin typeface="Calibri" panose="020F0502020204030204"/>
                <a:ea typeface="Calibri" panose="020F0502020204030204"/>
                <a:cs typeface="Calibri" panose="020F0502020204030204"/>
                <a:sym typeface="Calibri" panose="020F0502020204030204"/>
              </a:rPr>
              <a:t> El proyecto final del curso será un exámen escrito que los estudiantes llevarán a casa. </a:t>
            </a:r>
          </a:p>
          <a:p>
            <a:pPr marL="0" marR="0" lvl="0" indent="0" algn="l" rtl="0">
              <a:lnSpc>
                <a:spcPct val="100000"/>
              </a:lnSpc>
              <a:spcBef>
                <a:spcPts val="0"/>
              </a:spcBef>
              <a:spcAft>
                <a:spcPts val="0"/>
              </a:spcAft>
              <a:buSzPts val="1100"/>
              <a:buFont typeface="Arial" panose="020B0604020202020204"/>
              <a:buNone/>
            </a:pPr>
            <a:endParaRPr sz="1800" b="1">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b="1">
                <a:latin typeface="Calibri" panose="020F0502020204030204"/>
                <a:ea typeface="Calibri" panose="020F0502020204030204"/>
                <a:cs typeface="Calibri" panose="020F0502020204030204"/>
                <a:sym typeface="Calibri" panose="020F0502020204030204"/>
              </a:rPr>
              <a:t>¿Cómo puedo desarrollar el Proyecto final? </a:t>
            </a:r>
            <a:br>
              <a:rPr lang="en-US" sz="1800">
                <a:latin typeface="Calibri" panose="020F0502020204030204"/>
                <a:ea typeface="Calibri" panose="020F0502020204030204"/>
                <a:cs typeface="Calibri" panose="020F0502020204030204"/>
                <a:sym typeface="Calibri" panose="020F0502020204030204"/>
              </a:rPr>
            </a:br>
            <a:r>
              <a:rPr lang="en-US" sz="1800">
                <a:latin typeface="Calibri" panose="020F0502020204030204"/>
                <a:ea typeface="Calibri" panose="020F0502020204030204"/>
                <a:cs typeface="Calibri" panose="020F0502020204030204"/>
                <a:sym typeface="Calibri" panose="020F0502020204030204"/>
              </a:rPr>
              <a:t>Existen varias opciones para realizar el proyecto. 1. Descargar el documento en formato Word, responder en el computador o celular y enviarlo al profesor. 2. Imprimir el documento en formato PDF, escribir las respuestas a mano, tomar fotos y enviarlas al profesor. 3. Escribir las preguntas y respuestas a mano en un cuaderno, tomar fotos y enviarlas al profesor. 4. Coordinar una entrevista con el profesor para presentar las respuestas oralmente. </a:t>
            </a:r>
            <a:br>
              <a:rPr lang="en-US" sz="1800">
                <a:latin typeface="Calibri" panose="020F0502020204030204"/>
                <a:ea typeface="Calibri" panose="020F0502020204030204"/>
                <a:cs typeface="Calibri" panose="020F0502020204030204"/>
                <a:sym typeface="Calibri" panose="020F0502020204030204"/>
              </a:rPr>
            </a:br>
            <a:br>
              <a:rPr lang="en-US" sz="1800">
                <a:latin typeface="Calibri" panose="020F0502020204030204"/>
                <a:ea typeface="Calibri" panose="020F0502020204030204"/>
                <a:cs typeface="Calibri" panose="020F0502020204030204"/>
                <a:sym typeface="Calibri" panose="020F0502020204030204"/>
              </a:rPr>
            </a:br>
            <a:r>
              <a:rPr lang="en-US" sz="1800" b="1">
                <a:latin typeface="Calibri" panose="020F0502020204030204"/>
                <a:ea typeface="Calibri" panose="020F0502020204030204"/>
                <a:cs typeface="Calibri" panose="020F0502020204030204"/>
                <a:sym typeface="Calibri" panose="020F0502020204030204"/>
              </a:rPr>
              <a:t>¿Cómo puedo entregar el proyecto al profesor?</a:t>
            </a:r>
            <a:r>
              <a:rPr lang="en-US" sz="1800">
                <a:latin typeface="Calibri" panose="020F0502020204030204"/>
                <a:ea typeface="Calibri" panose="020F0502020204030204"/>
                <a:cs typeface="Calibri" panose="020F0502020204030204"/>
                <a:sym typeface="Calibri" panose="020F0502020204030204"/>
              </a:rPr>
              <a:t> </a:t>
            </a:r>
            <a:br>
              <a:rPr lang="en-US" sz="1800">
                <a:latin typeface="Calibri" panose="020F0502020204030204"/>
                <a:ea typeface="Calibri" panose="020F0502020204030204"/>
                <a:cs typeface="Calibri" panose="020F0502020204030204"/>
                <a:sym typeface="Calibri" panose="020F0502020204030204"/>
              </a:rPr>
            </a:br>
            <a:r>
              <a:rPr lang="en-US" sz="1800">
                <a:latin typeface="Calibri" panose="020F0502020204030204"/>
                <a:ea typeface="Calibri" panose="020F0502020204030204"/>
                <a:cs typeface="Calibri" panose="020F0502020204030204"/>
                <a:sym typeface="Calibri" panose="020F0502020204030204"/>
              </a:rPr>
              <a:t>Puede enviarlo a su WhatsApp personal o a su correo electrónico. </a:t>
            </a:r>
            <a:br>
              <a:rPr lang="en-US" sz="1800">
                <a:latin typeface="Calibri" panose="020F0502020204030204"/>
                <a:ea typeface="Calibri" panose="020F0502020204030204"/>
                <a:cs typeface="Calibri" panose="020F0502020204030204"/>
                <a:sym typeface="Calibri" panose="020F0502020204030204"/>
              </a:rPr>
            </a:br>
            <a:br>
              <a:rPr lang="en-US" sz="1800">
                <a:latin typeface="Calibri" panose="020F0502020204030204"/>
                <a:ea typeface="Calibri" panose="020F0502020204030204"/>
                <a:cs typeface="Calibri" panose="020F0502020204030204"/>
                <a:sym typeface="Calibri" panose="020F0502020204030204"/>
              </a:rPr>
            </a:br>
            <a:r>
              <a:rPr lang="en-US" sz="1800" b="1">
                <a:latin typeface="Calibri" panose="020F0502020204030204"/>
                <a:ea typeface="Calibri" panose="020F0502020204030204"/>
                <a:cs typeface="Calibri" panose="020F0502020204030204"/>
                <a:sym typeface="Calibri" panose="020F0502020204030204"/>
              </a:rPr>
              <a:t>¿Cúal es la fecha límite para entregar el proyecto?</a:t>
            </a:r>
            <a:r>
              <a:rPr lang="en-US" sz="1800">
                <a:latin typeface="Calibri" panose="020F0502020204030204"/>
                <a:ea typeface="Calibri" panose="020F0502020204030204"/>
                <a:cs typeface="Calibri" panose="020F0502020204030204"/>
                <a:sym typeface="Calibri" panose="020F0502020204030204"/>
              </a:rPr>
              <a:t> </a:t>
            </a:r>
            <a:br>
              <a:rPr lang="en-US" sz="1800">
                <a:latin typeface="Calibri" panose="020F0502020204030204"/>
                <a:ea typeface="Calibri" panose="020F0502020204030204"/>
                <a:cs typeface="Calibri" panose="020F0502020204030204"/>
                <a:sym typeface="Calibri" panose="020F0502020204030204"/>
              </a:rPr>
            </a:br>
            <a:r>
              <a:rPr lang="en-US" sz="1800">
                <a:latin typeface="Calibri" panose="020F0502020204030204"/>
                <a:ea typeface="Calibri" panose="020F0502020204030204"/>
                <a:cs typeface="Calibri" panose="020F0502020204030204"/>
                <a:sym typeface="Calibri" panose="020F0502020204030204"/>
              </a:rPr>
              <a:t>Tiene hasta 14 días después de la última clase. </a:t>
            </a:r>
            <a:br>
              <a:rPr lang="en-US" sz="1800">
                <a:latin typeface="Calibri" panose="020F0502020204030204"/>
                <a:ea typeface="Calibri" panose="020F0502020204030204"/>
                <a:cs typeface="Calibri" panose="020F0502020204030204"/>
                <a:sym typeface="Calibri" panose="020F0502020204030204"/>
              </a:rPr>
            </a:br>
            <a:br>
              <a:rPr lang="en-US" sz="1800">
                <a:latin typeface="Calibri" panose="020F0502020204030204"/>
                <a:ea typeface="Calibri" panose="020F0502020204030204"/>
                <a:cs typeface="Calibri" panose="020F0502020204030204"/>
                <a:sym typeface="Calibri" panose="020F0502020204030204"/>
              </a:rPr>
            </a:br>
            <a:r>
              <a:rPr lang="en-US" sz="1800" b="1">
                <a:latin typeface="Calibri" panose="020F0502020204030204"/>
                <a:ea typeface="Calibri" panose="020F0502020204030204"/>
                <a:cs typeface="Calibri" panose="020F0502020204030204"/>
                <a:sym typeface="Calibri" panose="020F0502020204030204"/>
              </a:rPr>
              <a:t>¿Qué hago si no sé la respuesta?</a:t>
            </a:r>
            <a:r>
              <a:rPr lang="en-US" sz="1800">
                <a:latin typeface="Calibri" panose="020F0502020204030204"/>
                <a:ea typeface="Calibri" panose="020F0502020204030204"/>
                <a:cs typeface="Calibri" panose="020F0502020204030204"/>
                <a:sym typeface="Calibri" panose="020F0502020204030204"/>
              </a:rPr>
              <a:t> </a:t>
            </a:r>
            <a:br>
              <a:rPr lang="en-US" sz="1800">
                <a:latin typeface="Calibri" panose="020F0502020204030204"/>
                <a:ea typeface="Calibri" panose="020F0502020204030204"/>
                <a:cs typeface="Calibri" panose="020F0502020204030204"/>
                <a:sym typeface="Calibri" panose="020F0502020204030204"/>
              </a:rPr>
            </a:br>
            <a:r>
              <a:rPr lang="en-US" sz="1800">
                <a:latin typeface="Calibri" panose="020F0502020204030204"/>
                <a:ea typeface="Calibri" panose="020F0502020204030204"/>
                <a:cs typeface="Calibri" panose="020F0502020204030204"/>
                <a:sym typeface="Calibri" panose="020F0502020204030204"/>
              </a:rPr>
              <a:t>Puede consultar sus apuntes, los videos de las tareas o las grabaciones de las clases. Además, siempre puede preguntar al profesor si tiene dudas. </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7" name="Google Shape;23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panose="020B0604020202020204"/>
              <a:buNone/>
            </a:pPr>
            <a:r>
              <a:rPr lang="en-US" sz="1700" b="1">
                <a:solidFill>
                  <a:schemeClr val="dk1"/>
                </a:solidFill>
                <a:latin typeface="Calibri" panose="020F0502020204030204"/>
                <a:ea typeface="Calibri" panose="020F0502020204030204"/>
                <a:cs typeface="Calibri" panose="020F0502020204030204"/>
                <a:sym typeface="Calibri" panose="020F0502020204030204"/>
              </a:rPr>
              <a:t>Conclusión</a:t>
            </a:r>
            <a:r>
              <a:rPr lang="en-US" sz="1700">
                <a:solidFill>
                  <a:schemeClr val="dk1"/>
                </a:solidFill>
                <a:latin typeface="Calibri" panose="020F0502020204030204"/>
                <a:ea typeface="Calibri" panose="020F0502020204030204"/>
                <a:cs typeface="Calibri" panose="020F0502020204030204"/>
                <a:sym typeface="Calibri" panose="020F0502020204030204"/>
              </a:rPr>
              <a:t>: (5 minutos)</a:t>
            </a:r>
            <a:endParaRPr sz="1700">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336550" algn="l" rtl="0">
              <a:lnSpc>
                <a:spcPct val="100000"/>
              </a:lnSpc>
              <a:spcBef>
                <a:spcPts val="1000"/>
              </a:spcBef>
              <a:spcAft>
                <a:spcPts val="1000"/>
              </a:spcAft>
              <a:buClr>
                <a:schemeClr val="dk1"/>
              </a:buClr>
              <a:buSzPts val="1700"/>
              <a:buFont typeface="Calibri" panose="020F0502020204030204"/>
              <a:buAutoNum type="arabicPeriod"/>
            </a:pPr>
            <a:r>
              <a:rPr lang="en-US" sz="1705">
                <a:solidFill>
                  <a:schemeClr val="dk1"/>
                </a:solidFill>
                <a:latin typeface="Calibri" panose="020F0502020204030204"/>
                <a:ea typeface="Calibri" panose="020F0502020204030204"/>
                <a:cs typeface="Calibri" panose="020F0502020204030204"/>
                <a:sym typeface="Calibri" panose="020F0502020204030204"/>
              </a:rPr>
              <a:t>Una oración o una bendición </a:t>
            </a:r>
            <a:endParaRPr sz="17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6" name="Google Shape;246;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panose="020B0604020202020204"/>
              <a:buNone/>
            </a:pPr>
            <a:endParaRPr b="1"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4" name="Google Shape;254;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Introducción breve a la Lección 8</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¡Bienvenida a nuestra última clase de este curso! Hoy sigamos estudiando el gran privilegio de “la oración” y nos enfocaremos en la oración de nuestro Señor, “El Padre </a:t>
            </a:r>
            <a:r>
              <a:rPr lang="en-US" sz="1800">
                <a:latin typeface="Calibri" panose="020F0502020204030204"/>
                <a:ea typeface="Calibri" panose="020F0502020204030204"/>
                <a:cs typeface="Calibri" panose="020F0502020204030204"/>
                <a:sym typeface="Calibri" panose="020F0502020204030204"/>
              </a:rPr>
              <a:t>N</a:t>
            </a:r>
            <a:r>
              <a:rPr lang="en-US" sz="1800">
                <a:solidFill>
                  <a:srgbClr val="000000"/>
                </a:solidFill>
                <a:latin typeface="Calibri" panose="020F0502020204030204"/>
                <a:ea typeface="Calibri" panose="020F0502020204030204"/>
                <a:cs typeface="Calibri" panose="020F0502020204030204"/>
                <a:sym typeface="Calibri" panose="020F0502020204030204"/>
              </a:rPr>
              <a:t>uestro.”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Oración</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B050"/>
                </a:solidFill>
                <a:latin typeface="Calibri" panose="020F0502020204030204"/>
                <a:ea typeface="Calibri" panose="020F0502020204030204"/>
                <a:cs typeface="Calibri" panose="020F0502020204030204"/>
                <a:sym typeface="Calibri" panose="020F0502020204030204"/>
              </a:rPr>
              <a:t>Comienza con la siguiente oración (o tu propia): </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Padre </a:t>
            </a:r>
            <a:r>
              <a:rPr lang="en-US" sz="1800">
                <a:latin typeface="Calibri" panose="020F0502020204030204"/>
                <a:ea typeface="Calibri" panose="020F0502020204030204"/>
                <a:cs typeface="Calibri" panose="020F0502020204030204"/>
                <a:sym typeface="Calibri" panose="020F0502020204030204"/>
              </a:rPr>
              <a:t>N</a:t>
            </a:r>
            <a:r>
              <a:rPr lang="en-US" sz="1800">
                <a:solidFill>
                  <a:srgbClr val="000000"/>
                </a:solidFill>
                <a:latin typeface="Calibri" panose="020F0502020204030204"/>
                <a:ea typeface="Calibri" panose="020F0502020204030204"/>
                <a:cs typeface="Calibri" panose="020F0502020204030204"/>
                <a:sym typeface="Calibri" panose="020F0502020204030204"/>
              </a:rPr>
              <a:t>uestro que </a:t>
            </a:r>
            <a:r>
              <a:rPr lang="en-US" sz="1800">
                <a:latin typeface="Calibri" panose="020F0502020204030204"/>
                <a:ea typeface="Calibri" panose="020F0502020204030204"/>
                <a:cs typeface="Calibri" panose="020F0502020204030204"/>
                <a:sym typeface="Calibri" panose="020F0502020204030204"/>
              </a:rPr>
              <a:t>estás</a:t>
            </a:r>
            <a:r>
              <a:rPr lang="en-US" sz="1800">
                <a:solidFill>
                  <a:srgbClr val="000000"/>
                </a:solidFill>
                <a:latin typeface="Calibri" panose="020F0502020204030204"/>
                <a:ea typeface="Calibri" panose="020F0502020204030204"/>
                <a:cs typeface="Calibri" panose="020F0502020204030204"/>
                <a:sym typeface="Calibri" panose="020F0502020204030204"/>
              </a:rPr>
              <a:t> en los cielos. Santificado sea tu nombre. Vénganos tu </a:t>
            </a:r>
            <a:r>
              <a:rPr lang="en-US" sz="1800">
                <a:latin typeface="Calibri" panose="020F0502020204030204"/>
                <a:ea typeface="Calibri" panose="020F0502020204030204"/>
                <a:cs typeface="Calibri" panose="020F0502020204030204"/>
                <a:sym typeface="Calibri" panose="020F0502020204030204"/>
              </a:rPr>
              <a:t>R</a:t>
            </a:r>
            <a:r>
              <a:rPr lang="en-US" sz="1800">
                <a:solidFill>
                  <a:srgbClr val="000000"/>
                </a:solidFill>
                <a:latin typeface="Calibri" panose="020F0502020204030204"/>
                <a:ea typeface="Calibri" panose="020F0502020204030204"/>
                <a:cs typeface="Calibri" panose="020F0502020204030204"/>
                <a:sym typeface="Calibri" panose="020F0502020204030204"/>
              </a:rPr>
              <a:t>eino. Hágase tu voluntad así en la tierra como en el cielo. El pan nuestro de cada día dánoslo hoy. Y perdona nuestras </a:t>
            </a:r>
            <a:r>
              <a:rPr lang="en-US" sz="1800">
                <a:latin typeface="Calibri" panose="020F0502020204030204"/>
                <a:ea typeface="Calibri" panose="020F0502020204030204"/>
                <a:cs typeface="Calibri" panose="020F0502020204030204"/>
                <a:sym typeface="Calibri" panose="020F0502020204030204"/>
              </a:rPr>
              <a:t>deudas</a:t>
            </a:r>
            <a:r>
              <a:rPr lang="en-US" sz="1800">
                <a:solidFill>
                  <a:srgbClr val="000000"/>
                </a:solidFill>
                <a:latin typeface="Calibri" panose="020F0502020204030204"/>
                <a:ea typeface="Calibri" panose="020F0502020204030204"/>
                <a:cs typeface="Calibri" panose="020F0502020204030204"/>
                <a:sym typeface="Calibri" panose="020F0502020204030204"/>
              </a:rPr>
              <a:t>, así como nosotros perdonamos a nuestros deudores. Y no nos dejes caer en la tentación. Más líbranos del mal. Porque tuyo es el </a:t>
            </a:r>
            <a:r>
              <a:rPr lang="en-US" sz="1800">
                <a:latin typeface="Calibri" panose="020F0502020204030204"/>
                <a:ea typeface="Calibri" panose="020F0502020204030204"/>
                <a:cs typeface="Calibri" panose="020F0502020204030204"/>
                <a:sym typeface="Calibri" panose="020F0502020204030204"/>
              </a:rPr>
              <a:t>R</a:t>
            </a:r>
            <a:r>
              <a:rPr lang="en-US" sz="1800">
                <a:solidFill>
                  <a:srgbClr val="000000"/>
                </a:solidFill>
                <a:latin typeface="Calibri" panose="020F0502020204030204"/>
                <a:ea typeface="Calibri" panose="020F0502020204030204"/>
                <a:cs typeface="Calibri" panose="020F0502020204030204"/>
                <a:sym typeface="Calibri" panose="020F0502020204030204"/>
              </a:rPr>
              <a:t>eino, el </a:t>
            </a:r>
            <a:r>
              <a:rPr lang="en-US" sz="1800">
                <a:latin typeface="Calibri" panose="020F0502020204030204"/>
                <a:ea typeface="Calibri" panose="020F0502020204030204"/>
                <a:cs typeface="Calibri" panose="020F0502020204030204"/>
                <a:sym typeface="Calibri" panose="020F0502020204030204"/>
              </a:rPr>
              <a:t>P</a:t>
            </a:r>
            <a:r>
              <a:rPr lang="en-US" sz="1800">
                <a:solidFill>
                  <a:srgbClr val="000000"/>
                </a:solidFill>
                <a:latin typeface="Calibri" panose="020F0502020204030204"/>
                <a:ea typeface="Calibri" panose="020F0502020204030204"/>
                <a:cs typeface="Calibri" panose="020F0502020204030204"/>
                <a:sym typeface="Calibri" panose="020F0502020204030204"/>
              </a:rPr>
              <a:t>oder, y la </a:t>
            </a:r>
            <a:r>
              <a:rPr lang="en-US" sz="1800">
                <a:latin typeface="Calibri" panose="020F0502020204030204"/>
                <a:ea typeface="Calibri" panose="020F0502020204030204"/>
                <a:cs typeface="Calibri" panose="020F0502020204030204"/>
                <a:sym typeface="Calibri" panose="020F0502020204030204"/>
              </a:rPr>
              <a:t>G</a:t>
            </a:r>
            <a:r>
              <a:rPr lang="en-US" sz="1800">
                <a:solidFill>
                  <a:srgbClr val="000000"/>
                </a:solidFill>
                <a:latin typeface="Calibri" panose="020F0502020204030204"/>
                <a:ea typeface="Calibri" panose="020F0502020204030204"/>
                <a:cs typeface="Calibri" panose="020F0502020204030204"/>
                <a:sym typeface="Calibri" panose="020F0502020204030204"/>
              </a:rPr>
              <a:t>loria por los siglos de los siglos. Amén. </a:t>
            </a:r>
            <a:endParaRPr sz="1800">
              <a:latin typeface="Calibri" panose="020F0502020204030204"/>
              <a:ea typeface="Calibri" panose="020F0502020204030204"/>
              <a:cs typeface="Calibri" panose="020F0502020204030204"/>
              <a:sym typeface="Calibri" panose="020F0502020204030204"/>
            </a:endParaRPr>
          </a:p>
          <a:p>
            <a:pPr marL="228600" marR="171450" lvl="0" indent="0" algn="l" rtl="0">
              <a:lnSpc>
                <a:spcPct val="100000"/>
              </a:lnSpc>
              <a:spcBef>
                <a:spcPts val="0"/>
              </a:spcBef>
              <a:spcAft>
                <a:spcPts val="1000"/>
              </a:spcAft>
              <a:buClr>
                <a:schemeClr val="dk1"/>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latin typeface="Calibri" panose="020F0502020204030204"/>
                <a:ea typeface="Calibri" panose="020F0502020204030204"/>
                <a:cs typeface="Calibri" panose="020F0502020204030204"/>
                <a:sym typeface="Calibri" panose="020F0502020204030204"/>
              </a:rPr>
              <a:t>OBJETIVOS</a:t>
            </a:r>
            <a:r>
              <a:rPr lang="en-US" sz="1800" b="1">
                <a:solidFill>
                  <a:srgbClr val="000000"/>
                </a:solidFill>
                <a:latin typeface="Calibri" panose="020F0502020204030204"/>
                <a:ea typeface="Calibri" panose="020F0502020204030204"/>
                <a:cs typeface="Calibri" panose="020F0502020204030204"/>
                <a:sym typeface="Calibri" panose="020F0502020204030204"/>
              </a:rPr>
              <a:t> DE LA CLASE </a:t>
            </a:r>
            <a:r>
              <a:rPr lang="en-US" sz="1800">
                <a:solidFill>
                  <a:srgbClr val="000000"/>
                </a:solidFill>
                <a:latin typeface="Calibri" panose="020F0502020204030204"/>
                <a:ea typeface="Calibri" panose="020F0502020204030204"/>
                <a:cs typeface="Calibri" panose="020F0502020204030204"/>
                <a:sym typeface="Calibri" panose="020F0502020204030204"/>
              </a:rPr>
              <a:t>(1 minuto)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B050"/>
                </a:solidFill>
                <a:latin typeface="Calibri" panose="020F0502020204030204"/>
                <a:ea typeface="Calibri" panose="020F0502020204030204"/>
                <a:cs typeface="Calibri" panose="020F0502020204030204"/>
                <a:sym typeface="Calibri" panose="020F0502020204030204"/>
              </a:rPr>
              <a:t>Presente los tres objetivos principales de la lección. Invite a los estudiantes a tomar notas y a tener sus Biblias listas.</a:t>
            </a:r>
          </a:p>
          <a:p>
            <a:pPr marL="0" marR="0" lvl="0" indent="0" algn="l" rtl="0">
              <a:lnSpc>
                <a:spcPct val="100000"/>
              </a:lnSpc>
              <a:spcBef>
                <a:spcPts val="0"/>
              </a:spcBef>
              <a:spcAft>
                <a:spcPts val="0"/>
              </a:spcAft>
              <a:buSzPts val="1100"/>
              <a:buFont typeface="Calibri" panose="020F0502020204030204"/>
              <a:buNone/>
            </a:pPr>
            <a:r>
              <a:rPr lang="en-US" sz="1800" i="1">
                <a:solidFill>
                  <a:srgbClr val="00B050"/>
                </a:solidFill>
                <a:latin typeface="Calibri" panose="020F0502020204030204"/>
                <a:ea typeface="Calibri" panose="020F0502020204030204"/>
                <a:cs typeface="Calibri" panose="020F0502020204030204"/>
                <a:sym typeface="Calibri" panose="020F0502020204030204"/>
              </a:rPr>
              <a:t>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1. Reflexionar sobre el deseo de hacer uso de la oración diariamente. </a:t>
            </a:r>
            <a:endParaRPr sz="1800" b="1">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Analizar la repetición en oraciones.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Ver como el Padre </a:t>
            </a:r>
            <a:r>
              <a:rPr lang="en-US" sz="1800">
                <a:latin typeface="Calibri" panose="020F0502020204030204"/>
                <a:ea typeface="Calibri" panose="020F0502020204030204"/>
                <a:cs typeface="Calibri" panose="020F0502020204030204"/>
                <a:sym typeface="Calibri" panose="020F0502020204030204"/>
              </a:rPr>
              <a:t>N</a:t>
            </a:r>
            <a:r>
              <a:rPr lang="en-US" sz="1800">
                <a:solidFill>
                  <a:srgbClr val="000000"/>
                </a:solidFill>
                <a:latin typeface="Calibri" panose="020F0502020204030204"/>
                <a:ea typeface="Calibri" panose="020F0502020204030204"/>
                <a:cs typeface="Calibri" panose="020F0502020204030204"/>
                <a:sym typeface="Calibri" panose="020F0502020204030204"/>
              </a:rPr>
              <a:t>uestro es una gran oración misionera. </a:t>
            </a:r>
            <a:endParaRPr sz="1800">
              <a:latin typeface="Calibri" panose="020F0502020204030204"/>
              <a:ea typeface="Calibri" panose="020F0502020204030204"/>
              <a:cs typeface="Calibri" panose="020F0502020204030204"/>
              <a:sym typeface="Calibri" panose="020F0502020204030204"/>
            </a:endParaRPr>
          </a:p>
          <a:p>
            <a:pPr marL="457200" lvl="1"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117" name="Google Shape;1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5</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La oración es el medio que Dios nos ha dado para comunicarnos con Él en todo tiempo y lugar. </a:t>
            </a:r>
            <a:r>
              <a:rPr lang="en-US" sz="1800" i="1">
                <a:solidFill>
                  <a:srgbClr val="000000"/>
                </a:solidFill>
                <a:latin typeface="Calibri" panose="020F0502020204030204"/>
                <a:ea typeface="Calibri" panose="020F0502020204030204"/>
                <a:cs typeface="Calibri" panose="020F0502020204030204"/>
                <a:sym typeface="Calibri" panose="020F0502020204030204"/>
              </a:rPr>
              <a:t>Oren sin cesar. 1 Tesalonicenses 5:17</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Nuestro Señor y Salvador Jesús siempre dedicaba tiempo a la oración (Mr. 14:23). Pablo también habla de las oraciones que hacía por las iglesias.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24" name="Google Shape;124;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6</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a:t>
            </a:r>
            <a:r>
              <a:rPr lang="en-US" sz="1800">
                <a:solidFill>
                  <a:srgbClr val="000000"/>
                </a:solidFill>
                <a:latin typeface="Calibri" panose="020F0502020204030204"/>
                <a:ea typeface="Calibri" panose="020F0502020204030204"/>
                <a:cs typeface="Calibri" panose="020F0502020204030204"/>
                <a:sym typeface="Calibri" panose="020F0502020204030204"/>
              </a:rPr>
              <a:t>Deseas, por medio del Espíritu Santo, hacer uso de la oración en tu vida de santificación? ¡Sí! ¡Claro que sí! Que privilegio tenemos que podemos acercarnos a Dios en cualquier momento. </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Nosotros a menudo no apreciamos ni usamos este privilegio como deberíamos. En nuestra ‘falta de acción’ y ‘vidas sin oración’, nosotros pecamos. Pero confesamos esos pecados a nuestro Salvador el cual llevó una vida de oración perfecta en nuestro lugar para salvarnos. En el gozo del perdón, nosotros regresamos a nuestras vidas y deseosamente buscamos orar más seguido.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400"/>
              <a:buNone/>
            </a:pPr>
            <a:endParaRPr sz="1800">
              <a:latin typeface="Calibri" panose="020F0502020204030204"/>
              <a:ea typeface="Calibri" panose="020F0502020204030204"/>
              <a:cs typeface="Calibri" panose="020F0502020204030204"/>
              <a:sym typeface="Calibri" panose="020F0502020204030204"/>
            </a:endParaRPr>
          </a:p>
        </p:txBody>
      </p:sp>
      <p:sp>
        <p:nvSpPr>
          <p:cNvPr id="131" name="Google Shape;13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7</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Calibri" panose="020F0502020204030204"/>
              <a:buNone/>
            </a:pPr>
            <a:r>
              <a:rPr lang="en-US" sz="1800" i="1">
                <a:solidFill>
                  <a:srgbClr val="000000"/>
                </a:solidFill>
                <a:latin typeface="Calibri" panose="020F0502020204030204"/>
                <a:ea typeface="Calibri" panose="020F0502020204030204"/>
                <a:cs typeface="Calibri" panose="020F0502020204030204"/>
                <a:sym typeface="Calibri" panose="020F0502020204030204"/>
              </a:rPr>
              <a:t>Romanos 8:26-27 De igual manera, el Espíritu nos ayuda en nuestra debilidad, pues no sabemos qué nos conviene pedir, pero el Espíritu mismo intercede por nosotros con gemidos indecibles. Pero el que examina los corazones sabe cuál es la intención del Espíritu porque intercede por los santos conforme a la voluntad de Dios.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38" name="Google Shape;138;p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8</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1. Reflexionar sobre el deseo de hacer uso de la oración diariamente. </a:t>
            </a:r>
            <a:endParaRPr sz="1800" b="1">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2. Analizar la repetición en oraciones. </a:t>
            </a:r>
            <a:endParaRPr sz="1800" b="1">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3. Ver como el Padre </a:t>
            </a:r>
            <a:r>
              <a:rPr lang="en-US" sz="1800" b="1">
                <a:latin typeface="Calibri" panose="020F0502020204030204"/>
                <a:ea typeface="Calibri" panose="020F0502020204030204"/>
                <a:cs typeface="Calibri" panose="020F0502020204030204"/>
                <a:sym typeface="Calibri" panose="020F0502020204030204"/>
              </a:rPr>
              <a:t>N</a:t>
            </a:r>
            <a:r>
              <a:rPr lang="en-US" sz="1800" b="1">
                <a:solidFill>
                  <a:srgbClr val="000000"/>
                </a:solidFill>
                <a:latin typeface="Calibri" panose="020F0502020204030204"/>
                <a:ea typeface="Calibri" panose="020F0502020204030204"/>
                <a:cs typeface="Calibri" panose="020F0502020204030204"/>
                <a:sym typeface="Calibri" panose="020F0502020204030204"/>
              </a:rPr>
              <a:t>uestro es una gran oración misionera. </a:t>
            </a:r>
            <a:endParaRPr sz="1800" b="1">
              <a:latin typeface="Calibri" panose="020F0502020204030204"/>
              <a:ea typeface="Calibri" panose="020F0502020204030204"/>
              <a:cs typeface="Calibri" panose="020F0502020204030204"/>
              <a:sym typeface="Calibri" panose="020F0502020204030204"/>
            </a:endParaRPr>
          </a:p>
          <a:p>
            <a:pPr marL="457200" lvl="1" indent="0" algn="l" rtl="0">
              <a:lnSpc>
                <a:spcPct val="100000"/>
              </a:lnSpc>
              <a:spcBef>
                <a:spcPts val="0"/>
              </a:spcBef>
              <a:spcAft>
                <a:spcPts val="0"/>
              </a:spcAft>
              <a:buSzPts val="1100"/>
              <a:buNone/>
            </a:pPr>
            <a:endParaRPr sz="1800"/>
          </a:p>
        </p:txBody>
      </p:sp>
      <p:sp>
        <p:nvSpPr>
          <p:cNvPr id="145" name="Google Shape;14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9</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86" name="Google Shape;86;p1"/>
          <p:cNvPicPr preferRelativeResize="0"/>
          <p:nvPr/>
        </p:nvPicPr>
        <p:blipFill rotWithShape="1">
          <a:blip r:embed="rId3"/>
          <a:srcRect l="17157" t="8248" r="29534" b="8248"/>
          <a:stretch>
            <a:fillRect/>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srcRect/>
          <a:stretch>
            <a:fill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0"/>
          <p:cNvSpPr txBox="1"/>
          <p:nvPr/>
        </p:nvSpPr>
        <p:spPr>
          <a:xfrm>
            <a:off x="2084100" y="798558"/>
            <a:ext cx="9096518" cy="3906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rPr>
              <a:t>Repetición en la oración</a:t>
            </a:r>
            <a:endParaRPr sz="40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endParaRPr sz="40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endParaRPr sz="4000" b="1" i="0" u="none" strike="noStrike" cap="none">
              <a:solidFill>
                <a:srgbClr val="00B05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None/>
            </a:pPr>
            <a:r>
              <a:rPr lang="en-US" sz="3200" b="1" i="0" u="none" strike="noStrike" cap="none">
                <a:solidFill>
                  <a:schemeClr val="accent4"/>
                </a:solidFill>
                <a:latin typeface="Arial Black" panose="020B0A04020102020204" charset="0"/>
                <a:ea typeface="Calibri" panose="020F0502020204030204"/>
                <a:cs typeface="Arial Black" panose="020B0A04020102020204" charset="0"/>
                <a:sym typeface="Calibri" panose="020F0502020204030204"/>
              </a:rPr>
              <a:t>Mateo 6:7</a:t>
            </a:r>
            <a:r>
              <a:rPr lang="en-US" sz="4000" b="1" i="0" u="none" strike="noStrike" cap="none">
                <a:solidFill>
                  <a:srgbClr val="000000"/>
                </a:solidFill>
                <a:latin typeface="Calibri" panose="020F0502020204030204"/>
                <a:ea typeface="Calibri" panose="020F0502020204030204"/>
                <a:cs typeface="Calibri" panose="020F0502020204030204"/>
                <a:sym typeface="Calibri" panose="020F0502020204030204"/>
              </a:rPr>
              <a:t> </a:t>
            </a:r>
            <a:r>
              <a:rPr lang="en-US" sz="2800" b="0" i="0" u="none" strike="noStrike" cap="none">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Cuando ustedes oren, no sean repetitivos, como los paganos, que piensan que por hablar mucho serán escuchados. </a:t>
            </a:r>
            <a:endParaRPr sz="2800" b="0" i="0" u="none" strike="noStrike" cap="none">
              <a:solidFill>
                <a:srgbClr val="000000"/>
              </a:solidFill>
              <a:latin typeface="Arial" panose="020B0604020202020204" pitchFamily="34" charset="0"/>
              <a:ea typeface="Calibri" panose="020F0502020204030204"/>
              <a:cs typeface="Arial" panose="020B0604020202020204" pitchFamily="34" charset="0"/>
              <a:sym typeface="Calibri" panose="020F0502020204030204"/>
            </a:endParaRPr>
          </a:p>
          <a:p>
            <a:pPr marL="0" marR="0" lvl="0" indent="0" algn="l" rtl="0">
              <a:lnSpc>
                <a:spcPct val="100000"/>
              </a:lnSpc>
              <a:spcBef>
                <a:spcPts val="0"/>
              </a:spcBef>
              <a:spcAft>
                <a:spcPts val="0"/>
              </a:spcAft>
              <a:buClr>
                <a:schemeClr val="dk1"/>
              </a:buClr>
              <a:buSzPts val="1100"/>
              <a:buFont typeface="Arial" panose="020B0604020202020204"/>
              <a:buNone/>
            </a:pPr>
            <a:endParaRPr sz="2800" b="1" i="0" u="none" strike="noStrike" cap="none">
              <a:solidFill>
                <a:srgbClr val="00B050"/>
              </a:solidFill>
              <a:latin typeface="Arial" panose="020B0604020202020204" pitchFamily="34" charset="0"/>
              <a:ea typeface="Lato" panose="020F0502020204030203"/>
              <a:cs typeface="Arial" panose="020B0604020202020204" pitchFamily="34" charset="0"/>
              <a:sym typeface="Lato" panose="020F0502020204030203"/>
            </a:endParaRPr>
          </a:p>
        </p:txBody>
      </p:sp>
      <p:sp>
        <p:nvSpPr>
          <p:cNvPr id="154" name="Google Shape;154;p1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55" name="Google Shape;155;p10"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1"/>
          <p:cNvSpPr txBox="1"/>
          <p:nvPr/>
        </p:nvSpPr>
        <p:spPr>
          <a:xfrm>
            <a:off x="2084100" y="798558"/>
            <a:ext cx="9096600" cy="3721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rPr>
              <a:t>El </a:t>
            </a:r>
            <a:r>
              <a:rPr lang="en-US" sz="4400" b="1">
                <a:solidFill>
                  <a:srgbClr val="00B050"/>
                </a:solidFill>
                <a:latin typeface="Arial Black" panose="020B0A04020102020204" charset="0"/>
                <a:ea typeface="Lato" panose="020F0502020204030203"/>
                <a:cs typeface="Arial Black" panose="020B0A04020102020204" charset="0"/>
                <a:sym typeface="Lato" panose="020F0502020204030203"/>
              </a:rPr>
              <a:t>Padre Nuestro</a:t>
            </a:r>
            <a:endParaRPr sz="40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endParaRPr sz="4000" b="1" i="0" u="none" strike="noStrike" cap="none">
              <a:solidFill>
                <a:srgbClr val="00B05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None/>
            </a:pPr>
            <a:r>
              <a:rPr lang="en-US" sz="3200" b="1" i="0" u="none" strike="noStrike" cap="none">
                <a:solidFill>
                  <a:schemeClr val="accent4"/>
                </a:solidFill>
                <a:latin typeface="Arial Black" panose="020B0A04020102020204" charset="0"/>
                <a:ea typeface="Calibri" panose="020F0502020204030204"/>
                <a:cs typeface="Arial Black" panose="020B0A04020102020204" charset="0"/>
                <a:sym typeface="Calibri" panose="020F0502020204030204"/>
              </a:rPr>
              <a:t>Mateo 6:9-10:</a:t>
            </a:r>
            <a:r>
              <a:rPr lang="en-US" sz="4000" b="1" i="0" u="none" strike="noStrike" cap="none">
                <a:solidFill>
                  <a:srgbClr val="000000"/>
                </a:solidFill>
                <a:latin typeface="Calibri" panose="020F0502020204030204"/>
                <a:ea typeface="Calibri" panose="020F0502020204030204"/>
                <a:cs typeface="Calibri" panose="020F0502020204030204"/>
                <a:sym typeface="Calibri" panose="020F0502020204030204"/>
              </a:rPr>
              <a:t> </a:t>
            </a:r>
            <a:r>
              <a:rPr lang="en-US" sz="2800" b="0" i="0" u="none" strike="noStrike" cap="none">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Ustedes deben orar así: Padre </a:t>
            </a:r>
            <a:r>
              <a:rPr lang="en-US" sz="2800">
                <a:latin typeface="Arial" panose="020B0604020202020204" pitchFamily="34" charset="0"/>
                <a:ea typeface="Calibri" panose="020F0502020204030204"/>
                <a:cs typeface="Arial" panose="020B0604020202020204" pitchFamily="34" charset="0"/>
                <a:sym typeface="Calibri" panose="020F0502020204030204"/>
              </a:rPr>
              <a:t>n</a:t>
            </a:r>
            <a:r>
              <a:rPr lang="en-US" sz="2800" b="0" i="0" u="none" strike="noStrike" cap="none">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uestro, que estás en los cielos, santificado sea tu nombre. Venga tu </a:t>
            </a:r>
            <a:r>
              <a:rPr lang="en-US" sz="2800">
                <a:latin typeface="Arial" panose="020B0604020202020204" pitchFamily="34" charset="0"/>
                <a:ea typeface="Calibri" panose="020F0502020204030204"/>
                <a:cs typeface="Arial" panose="020B0604020202020204" pitchFamily="34" charset="0"/>
                <a:sym typeface="Calibri" panose="020F0502020204030204"/>
              </a:rPr>
              <a:t>R</a:t>
            </a:r>
            <a:r>
              <a:rPr lang="en-US" sz="2800" b="0" i="0" u="none" strike="noStrike" cap="none">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eino. Hágase tu voluntad, en la tierra como en el cielo.”  </a:t>
            </a:r>
            <a:endParaRPr sz="2800" b="0" i="0" u="none" strike="noStrike" cap="none">
              <a:solidFill>
                <a:srgbClr val="000000"/>
              </a:solidFill>
              <a:latin typeface="Arial" panose="020B0604020202020204" pitchFamily="34" charset="0"/>
              <a:ea typeface="Calibri" panose="020F0502020204030204"/>
              <a:cs typeface="Arial" panose="020B0604020202020204" pitchFamily="34" charset="0"/>
              <a:sym typeface="Calibri" panose="020F0502020204030204"/>
            </a:endParaRPr>
          </a:p>
          <a:p>
            <a:pPr marL="0" marR="0" lvl="0" indent="0" algn="l" rtl="0">
              <a:lnSpc>
                <a:spcPct val="100000"/>
              </a:lnSpc>
              <a:spcBef>
                <a:spcPts val="0"/>
              </a:spcBef>
              <a:spcAft>
                <a:spcPts val="0"/>
              </a:spcAft>
              <a:buClr>
                <a:schemeClr val="dk1"/>
              </a:buClr>
              <a:buSzPts val="1100"/>
              <a:buFont typeface="Arial" panose="020B0604020202020204"/>
              <a:buNone/>
            </a:pPr>
            <a:endParaRPr sz="2800" b="1" i="0" u="none" strike="noStrike" cap="none">
              <a:solidFill>
                <a:srgbClr val="00B050"/>
              </a:solidFill>
              <a:latin typeface="Arial" panose="020B0604020202020204" pitchFamily="34" charset="0"/>
              <a:ea typeface="Lato" panose="020F0502020204030203"/>
              <a:cs typeface="Arial" panose="020B0604020202020204" pitchFamily="34" charset="0"/>
              <a:sym typeface="Lato" panose="020F0502020204030203"/>
            </a:endParaRPr>
          </a:p>
        </p:txBody>
      </p:sp>
      <p:sp>
        <p:nvSpPr>
          <p:cNvPr id="161" name="Google Shape;161;p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2" name="Google Shape;162;p11"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p:nvPr/>
        </p:nvSpPr>
        <p:spPr>
          <a:xfrm>
            <a:off x="3206750" y="986155"/>
            <a:ext cx="8023860" cy="57118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chemeClr val="accent4"/>
                </a:solidFill>
                <a:latin typeface="Arial Black" panose="020B0A04020102020204" charset="0"/>
                <a:ea typeface="Lato" panose="020F0502020204030203"/>
                <a:cs typeface="Arial Black" panose="020B0A04020102020204" charset="0"/>
                <a:sym typeface="Lato" panose="020F0502020204030203"/>
              </a:rPr>
              <a:t>¿Crees que el Padre Nuestro puede ser usado muchas veces en el transcurso de la vida sin convertirse en una oración de vana repetición?</a:t>
            </a:r>
          </a:p>
        </p:txBody>
      </p:sp>
      <p:sp>
        <p:nvSpPr>
          <p:cNvPr id="168" name="Google Shape;168;p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9" name="Google Shape;169;p12"/>
          <p:cNvPicPr preferRelativeResize="0"/>
          <p:nvPr/>
        </p:nvPicPr>
        <p:blipFill rotWithShape="1">
          <a:blip r:embed="rId3"/>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pic>
        <p:nvPicPr>
          <p:cNvPr id="170" name="Google Shape;170;p12"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3"/>
          <p:cNvSpPr txBox="1"/>
          <p:nvPr/>
        </p:nvSpPr>
        <p:spPr>
          <a:xfrm>
            <a:off x="2084099" y="798558"/>
            <a:ext cx="9815423" cy="415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rPr>
              <a:t>¿Es mala la repetición?</a:t>
            </a:r>
            <a:r>
              <a:rPr lang="en-US" sz="40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rPr>
              <a:t> </a:t>
            </a:r>
          </a:p>
          <a:p>
            <a:pPr marL="0" marR="0" lvl="0" indent="0" algn="l" rtl="0">
              <a:lnSpc>
                <a:spcPct val="100000"/>
              </a:lnSpc>
              <a:spcBef>
                <a:spcPts val="0"/>
              </a:spcBef>
              <a:spcAft>
                <a:spcPts val="0"/>
              </a:spcAft>
              <a:buClr>
                <a:schemeClr val="dk1"/>
              </a:buClr>
              <a:buSzPts val="1100"/>
              <a:buFont typeface="Arial" panose="020B0604020202020204"/>
              <a:buNone/>
            </a:pPr>
            <a:endParaRPr sz="4000" b="1" i="0" u="none" strike="noStrike" cap="none">
              <a:solidFill>
                <a:srgbClr val="00B05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None/>
            </a:pPr>
            <a:r>
              <a:rPr lang="en-US" sz="2800" b="0" i="0" u="none" strike="noStrike" cap="none">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El problema está en la motivación.</a:t>
            </a:r>
            <a:br>
              <a:rPr lang="en-US" sz="2800" b="0" i="0" u="none" strike="noStrike" cap="none">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br>
            <a:br>
              <a:rPr lang="en-US" sz="2800" b="0" i="0" u="none" strike="noStrike" cap="none">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br>
            <a:r>
              <a:rPr lang="en-US" sz="2800" b="0" i="0" u="none" strike="noStrike" cap="none">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El Padre Nuestro es una bendición. </a:t>
            </a:r>
          </a:p>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pitchFamily="34" charset="0"/>
              <a:ea typeface="Calibri" panose="020F0502020204030204"/>
              <a:cs typeface="Arial" panose="020B0604020202020204" pitchFamily="34" charset="0"/>
              <a:sym typeface="Calibri" panose="020F0502020204030204"/>
            </a:endParaRPr>
          </a:p>
          <a:p>
            <a:pPr marL="0" marR="0" lvl="0" indent="0" algn="l" rtl="0">
              <a:lnSpc>
                <a:spcPct val="100000"/>
              </a:lnSpc>
              <a:spcBef>
                <a:spcPts val="0"/>
              </a:spcBef>
              <a:spcAft>
                <a:spcPts val="0"/>
              </a:spcAft>
              <a:buNone/>
            </a:pPr>
            <a:r>
              <a:rPr lang="en-US" sz="2800" b="0" i="0" u="none" strike="noStrike" cap="none">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Cuando entendemos mejor el Padre Nuestro, podemos orarla intencionalmente y evitar la vana repetición. </a:t>
            </a:r>
            <a:r>
              <a:rPr lang="en-US" sz="4000" b="0" i="0" u="none" strike="noStrike" cap="none">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a:t>
            </a:r>
            <a:endParaRPr sz="40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sp>
        <p:nvSpPr>
          <p:cNvPr id="176" name="Google Shape;176;p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7" name="Google Shape;177;p13"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4"/>
          <p:cNvSpPr txBox="1"/>
          <p:nvPr/>
        </p:nvSpPr>
        <p:spPr>
          <a:xfrm>
            <a:off x="346075" y="480695"/>
            <a:ext cx="11374755" cy="7670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a:solidFill>
                  <a:srgbClr val="008000"/>
                </a:solidFill>
                <a:latin typeface="Arial Black" panose="020B0A04020102020204" charset="0"/>
                <a:ea typeface="Overlock" panose="02000506030000020004"/>
                <a:cs typeface="Arial Black" panose="020B0A04020102020204" charset="0"/>
                <a:sym typeface="Overlock" panose="02000506030000020004"/>
              </a:rPr>
              <a:t>Lección 8: El </a:t>
            </a:r>
            <a:r>
              <a:rPr lang="en-US" sz="4400" b="1">
                <a:solidFill>
                  <a:srgbClr val="008000"/>
                </a:solidFill>
                <a:latin typeface="Arial Black" panose="020B0A04020102020204" charset="0"/>
                <a:ea typeface="Overlock" panose="02000506030000020004"/>
                <a:cs typeface="Arial Black" panose="020B0A04020102020204" charset="0"/>
                <a:sym typeface="Overlock" panose="02000506030000020004"/>
              </a:rPr>
              <a:t>Padre Nuestro</a:t>
            </a:r>
            <a:endParaRPr sz="4400" b="0"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endParaRPr>
          </a:p>
        </p:txBody>
      </p:sp>
      <p:graphicFrame>
        <p:nvGraphicFramePr>
          <p:cNvPr id="184" name="Google Shape;184;p14"/>
          <p:cNvGraphicFramePr/>
          <p:nvPr>
            <p:custDataLst>
              <p:tags r:id="rId1"/>
            </p:custDataLst>
          </p:nvPr>
        </p:nvGraphicFramePr>
        <p:xfrm>
          <a:off x="1315720" y="1567180"/>
          <a:ext cx="9399270" cy="3288050"/>
        </p:xfrm>
        <a:graphic>
          <a:graphicData uri="http://schemas.openxmlformats.org/drawingml/2006/table">
            <a:tbl>
              <a:tblPr firstRow="1" bandRow="1">
                <a:noFill/>
                <a:tableStyleId>{778CB5E5-1229-45F0-B39F-6A4849C644B8}</a:tableStyleId>
              </a:tblPr>
              <a:tblGrid>
                <a:gridCol w="773430">
                  <a:extLst>
                    <a:ext uri="{9D8B030D-6E8A-4147-A177-3AD203B41FA5}">
                      <a16:colId xmlns:a16="http://schemas.microsoft.com/office/drawing/2014/main" val="20000"/>
                    </a:ext>
                  </a:extLst>
                </a:gridCol>
                <a:gridCol w="8625840">
                  <a:extLst>
                    <a:ext uri="{9D8B030D-6E8A-4147-A177-3AD203B41FA5}">
                      <a16:colId xmlns:a16="http://schemas.microsoft.com/office/drawing/2014/main" val="20001"/>
                    </a:ext>
                  </a:extLst>
                </a:gridCol>
              </a:tblGrid>
              <a:tr h="699135">
                <a:tc gridSpan="2">
                  <a:txBody>
                    <a:bodyPr/>
                    <a:lstStyle/>
                    <a:p>
                      <a:pPr marL="0" marR="0" lvl="0" indent="0" algn="ctr" rtl="0">
                        <a:lnSpc>
                          <a:spcPct val="100000"/>
                        </a:lnSpc>
                        <a:spcBef>
                          <a:spcPts val="0"/>
                        </a:spcBef>
                        <a:spcAft>
                          <a:spcPts val="0"/>
                        </a:spcAft>
                        <a:buNone/>
                      </a:pPr>
                      <a:r>
                        <a:rPr lang="en-US" sz="3200" b="0" u="sng" strike="noStrike" cap="none">
                          <a:solidFill>
                            <a:schemeClr val="dk1"/>
                          </a:solidFill>
                        </a:rPr>
                        <a:t>Objetivos</a:t>
                      </a:r>
                      <a:endParaRPr sz="3200" b="0" u="sng"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944880">
                <a:tc>
                  <a:txBody>
                    <a:bodyPr/>
                    <a:lstStyle/>
                    <a:p>
                      <a:pPr marL="0" marR="0" lvl="0" indent="0" algn="ctr" rtl="0">
                        <a:lnSpc>
                          <a:spcPct val="100000"/>
                        </a:lnSpc>
                        <a:spcBef>
                          <a:spcPts val="0"/>
                        </a:spcBef>
                        <a:spcAft>
                          <a:spcPts val="0"/>
                        </a:spcAft>
                        <a:buNone/>
                      </a:pPr>
                      <a:r>
                        <a:rPr lang="en-US" sz="2800" u="none" strike="noStrike" cap="none"/>
                        <a:t>1</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t>Reflexionar sobre el deseo de hacer uso de la oración diariamente. </a:t>
                      </a:r>
                    </a:p>
                  </a:txBody>
                  <a:tcPr marL="91450" marR="91450" marT="45725" marB="45725"/>
                </a:tc>
                <a:extLst>
                  <a:ext uri="{0D108BD9-81ED-4DB2-BD59-A6C34878D82A}">
                    <a16:rowId xmlns:a16="http://schemas.microsoft.com/office/drawing/2014/main" val="10001"/>
                  </a:ext>
                </a:extLst>
              </a:tr>
              <a:tr h="699135">
                <a:tc>
                  <a:txBody>
                    <a:bodyPr/>
                    <a:lstStyle/>
                    <a:p>
                      <a:pPr marL="0" marR="0" lvl="0" indent="0" algn="ctr" rtl="0">
                        <a:lnSpc>
                          <a:spcPct val="100000"/>
                        </a:lnSpc>
                        <a:spcBef>
                          <a:spcPts val="0"/>
                        </a:spcBef>
                        <a:spcAft>
                          <a:spcPts val="0"/>
                        </a:spcAft>
                        <a:buNone/>
                      </a:pPr>
                      <a:r>
                        <a:rPr lang="en-US" sz="2800" u="none" strike="noStrike" cap="none"/>
                        <a:t>2</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t>Analizar la repetición en oraciones. </a:t>
                      </a:r>
                    </a:p>
                  </a:txBody>
                  <a:tcPr marL="91450" marR="91450" marT="45725" marB="45725"/>
                </a:tc>
                <a:extLst>
                  <a:ext uri="{0D108BD9-81ED-4DB2-BD59-A6C34878D82A}">
                    <a16:rowId xmlns:a16="http://schemas.microsoft.com/office/drawing/2014/main" val="10002"/>
                  </a:ext>
                </a:extLst>
              </a:tr>
              <a:tr h="944880">
                <a:tc>
                  <a:txBody>
                    <a:bodyPr/>
                    <a:lstStyle/>
                    <a:p>
                      <a:pPr marL="0" marR="0" lvl="0" indent="0" algn="ctr" rtl="0">
                        <a:lnSpc>
                          <a:spcPct val="100000"/>
                        </a:lnSpc>
                        <a:spcBef>
                          <a:spcPts val="0"/>
                        </a:spcBef>
                        <a:spcAft>
                          <a:spcPts val="0"/>
                        </a:spcAft>
                        <a:buNone/>
                      </a:pPr>
                      <a:r>
                        <a:rPr lang="en-US" sz="2800" u="none" strike="noStrike" cap="none"/>
                        <a:t>3</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a:t>Ver como el Padre </a:t>
                      </a:r>
                      <a:r>
                        <a:rPr lang="en-US" sz="2800" b="1"/>
                        <a:t>N</a:t>
                      </a:r>
                      <a:r>
                        <a:rPr lang="en-US" sz="2800" b="1" u="none" strike="noStrike" cap="none"/>
                        <a:t>uestro es una gran oración misionera. </a:t>
                      </a:r>
                    </a:p>
                  </a:txBody>
                  <a:tcPr marL="91450" marR="91450" marT="45725" marB="45725"/>
                </a:tc>
                <a:extLst>
                  <a:ext uri="{0D108BD9-81ED-4DB2-BD59-A6C34878D82A}">
                    <a16:rowId xmlns:a16="http://schemas.microsoft.com/office/drawing/2014/main" val="10003"/>
                  </a:ext>
                </a:extLst>
              </a:tr>
            </a:tbl>
          </a:graphicData>
        </a:graphic>
      </p:graphicFrame>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g2f39a3da763_0_10"/>
          <p:cNvSpPr txBox="1"/>
          <p:nvPr/>
        </p:nvSpPr>
        <p:spPr>
          <a:xfrm>
            <a:off x="1248300" y="3812850"/>
            <a:ext cx="9695400" cy="52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2800" b="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Una gran oración misionera</a:t>
            </a:r>
            <a:endParaRPr sz="2800" b="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pic>
        <p:nvPicPr>
          <p:cNvPr id="190" name="Google Shape;190;g2f39a3da763_0_10"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191" name="Google Shape;191;g2f39a3da763_0_10"/>
          <p:cNvSpPr txBox="1"/>
          <p:nvPr/>
        </p:nvSpPr>
        <p:spPr>
          <a:xfrm>
            <a:off x="746850" y="2203400"/>
            <a:ext cx="10698300" cy="7670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400" b="0" i="0" u="none" strike="noStrike" cap="none">
                <a:solidFill>
                  <a:srgbClr val="009444"/>
                </a:solidFill>
                <a:latin typeface="Arial Black" panose="020B0A04020102020204" charset="0"/>
                <a:ea typeface="Lato Black" panose="020F0A02020204030203"/>
                <a:cs typeface="Arial Black" panose="020B0A04020102020204" charset="0"/>
                <a:sym typeface="Lato Black" panose="020F0A02020204030203"/>
              </a:rPr>
              <a:t>El </a:t>
            </a:r>
            <a:r>
              <a:rPr lang="en-US" sz="4400">
                <a:solidFill>
                  <a:srgbClr val="009444"/>
                </a:solidFill>
                <a:latin typeface="Arial Black" panose="020B0A04020102020204" charset="0"/>
                <a:ea typeface="Lato Black" panose="020F0A02020204030203"/>
                <a:cs typeface="Arial Black" panose="020B0A04020102020204" charset="0"/>
                <a:sym typeface="Lato Black" panose="020F0A02020204030203"/>
              </a:rPr>
              <a:t>Padre Nuestro</a:t>
            </a:r>
            <a:endParaRPr sz="4400" b="0" i="0" u="none" strike="noStrike" cap="none">
              <a:solidFill>
                <a:srgbClr val="009444"/>
              </a:solidFill>
              <a:latin typeface="Arial Black" panose="020B0A04020102020204" charset="0"/>
              <a:ea typeface="Lato Black" panose="020F0A02020204030203"/>
              <a:cs typeface="Arial Black" panose="020B0A04020102020204" charset="0"/>
              <a:sym typeface="Lato Black" panose="020F0A02020204030203"/>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6"/>
        <p:cNvGrpSpPr/>
        <p:nvPr/>
      </p:nvGrpSpPr>
      <p:grpSpPr>
        <a:xfrm>
          <a:off x="0" y="0"/>
          <a:ext cx="0" cy="0"/>
          <a:chOff x="0" y="0"/>
          <a:chExt cx="0" cy="0"/>
        </a:xfrm>
      </p:grpSpPr>
      <p:sp useBgFill="1">
        <p:nvSpPr>
          <p:cNvPr id="203" name="Rectangle 202"/>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Google Shape;197;p15"/>
          <p:cNvSpPr txBox="1">
            <a:spLocks noGrp="1"/>
          </p:cNvSpPr>
          <p:nvPr>
            <p:ph type="title"/>
          </p:nvPr>
        </p:nvSpPr>
        <p:spPr>
          <a:xfrm>
            <a:off x="190005" y="1153572"/>
            <a:ext cx="3697229" cy="4461163"/>
          </a:xfrm>
          <a:prstGeom prst="rect">
            <a:avLst/>
          </a:prstGeom>
        </p:spPr>
        <p:txBody>
          <a:bodyPr spcFirstLastPara="1" lIns="91425" tIns="45700" rIns="91425" bIns="45700" anchorCtr="0">
            <a:normAutofit/>
          </a:bodyPr>
          <a:lstStyle/>
          <a:p>
            <a:pPr marL="0" lvl="0" indent="0" rtl="0">
              <a:spcBef>
                <a:spcPts val="0"/>
              </a:spcBef>
              <a:spcAft>
                <a:spcPts val="0"/>
              </a:spcAft>
              <a:buSzPct val="45000"/>
              <a:buNone/>
            </a:pPr>
            <a:r>
              <a:rPr lang="en-US" sz="3200" b="1" dirty="0">
                <a:solidFill>
                  <a:srgbClr val="FFFFFF"/>
                </a:solidFill>
                <a:latin typeface="Arial Black" panose="020B0A04020102020204" charset="0"/>
                <a:cs typeface="Arial Black" panose="020B0A04020102020204" charset="0"/>
              </a:rPr>
              <a:t>Mateo 6:9-13</a:t>
            </a:r>
            <a:br>
              <a:rPr lang="en-US" sz="3200" b="1" dirty="0">
                <a:solidFill>
                  <a:srgbClr val="FFFFFF"/>
                </a:solidFill>
                <a:latin typeface="Arial Black" panose="020B0A04020102020204" charset="0"/>
                <a:cs typeface="Arial Black" panose="020B0A04020102020204" charset="0"/>
              </a:rPr>
            </a:br>
            <a:endParaRPr lang="en-US" sz="3200" b="1" dirty="0">
              <a:solidFill>
                <a:srgbClr val="FFFFFF"/>
              </a:solidFill>
              <a:latin typeface="Arial Black" panose="020B0A04020102020204" charset="0"/>
              <a:cs typeface="Arial Black" panose="020B0A04020102020204" charset="0"/>
            </a:endParaRPr>
          </a:p>
        </p:txBody>
      </p:sp>
      <p:sp>
        <p:nvSpPr>
          <p:cNvPr id="207" name="Arc 206"/>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8" name="Google Shape;198;p15"/>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Autofit/>
          </a:bodyPr>
          <a:lstStyle/>
          <a:p>
            <a:pPr marL="114300" lvl="0" indent="0" rtl="0">
              <a:spcBef>
                <a:spcPts val="1000"/>
              </a:spcBef>
              <a:spcAft>
                <a:spcPts val="0"/>
              </a:spcAft>
              <a:buSzPts val="1800"/>
              <a:buNone/>
            </a:pP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Padre </a:t>
            </a:r>
            <a:r>
              <a:rPr lang="es-CO" alt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N</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uestro</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que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estás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en</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los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cielos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a:t>
            </a:r>
            <a:br>
              <a:rPr lang="en-US" dirty="0">
                <a:latin typeface="Arial" panose="020B0604020202020204" pitchFamily="34" charset="0"/>
                <a:cs typeface="Arial" panose="020B0604020202020204" pitchFamily="34" charset="0"/>
              </a:rPr>
            </a:b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santificado</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sea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tu</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nombre</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a:t>
            </a:r>
            <a:br>
              <a:rPr lang="en-US" dirty="0">
                <a:latin typeface="Arial" panose="020B0604020202020204" pitchFamily="34" charset="0"/>
                <a:cs typeface="Arial" panose="020B0604020202020204" pitchFamily="34" charset="0"/>
              </a:rPr>
            </a:b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Venga</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tu</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dirty="0">
                <a:latin typeface="Arial" panose="020B0604020202020204" pitchFamily="34" charset="0"/>
                <a:ea typeface="Arial" panose="020B0604020202020204"/>
                <a:cs typeface="Arial" panose="020B0604020202020204" pitchFamily="34" charset="0"/>
                <a:sym typeface="Arial" panose="020B0604020202020204"/>
              </a:rPr>
              <a:t>R</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eino. </a:t>
            </a:r>
            <a:endParaRPr lang="en-US" dirty="0">
              <a:latin typeface="Arial" panose="020B0604020202020204" pitchFamily="34" charset="0"/>
              <a:cs typeface="Arial" panose="020B0604020202020204" pitchFamily="34" charset="0"/>
            </a:endParaRPr>
          </a:p>
          <a:p>
            <a:pPr marL="114300" lvl="0" indent="0" rtl="0">
              <a:spcBef>
                <a:spcPts val="1000"/>
              </a:spcBef>
              <a:spcAft>
                <a:spcPts val="0"/>
              </a:spcAft>
              <a:buSzPts val="1800"/>
              <a:buNone/>
            </a:pP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Hágase</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tu</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voluntad</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a:t>
            </a:r>
            <a:br>
              <a:rPr lang="en-US" dirty="0">
                <a:latin typeface="Arial" panose="020B0604020202020204" pitchFamily="34" charset="0"/>
                <a:cs typeface="Arial" panose="020B0604020202020204" pitchFamily="34" charset="0"/>
              </a:rPr>
            </a:b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en</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la tierra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como</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en</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el</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cielo</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a:t>
            </a:r>
            <a:br>
              <a:rPr lang="en-US" dirty="0">
                <a:latin typeface="Arial" panose="020B0604020202020204" pitchFamily="34" charset="0"/>
                <a:cs typeface="Arial" panose="020B0604020202020204" pitchFamily="34" charset="0"/>
              </a:rPr>
            </a:b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El pan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nuestro</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de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cada</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día,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dánoslo</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hoy.</a:t>
            </a:r>
            <a:br>
              <a:rPr lang="en-US" dirty="0">
                <a:latin typeface="Arial" panose="020B0604020202020204" pitchFamily="34" charset="0"/>
                <a:cs typeface="Arial" panose="020B0604020202020204" pitchFamily="34" charset="0"/>
              </a:rPr>
            </a:b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Perdónanos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nuestras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deudas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a:t>
            </a:r>
            <a:br>
              <a:rPr lang="en-US" dirty="0">
                <a:latin typeface="Arial" panose="020B0604020202020204" pitchFamily="34" charset="0"/>
                <a:cs typeface="Arial" panose="020B0604020202020204" pitchFamily="34" charset="0"/>
              </a:rPr>
            </a:b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como</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también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nosotros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perdonamos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nuestros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deudores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a:t>
            </a:r>
            <a:br>
              <a:rPr lang="en-US" dirty="0">
                <a:latin typeface="Arial" panose="020B0604020202020204" pitchFamily="34" charset="0"/>
                <a:cs typeface="Arial" panose="020B0604020202020204" pitchFamily="34" charset="0"/>
              </a:rPr>
            </a:b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No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nos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metas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en</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tentación</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a:t>
            </a:r>
            <a:br>
              <a:rPr lang="en-US" dirty="0">
                <a:latin typeface="Arial" panose="020B0604020202020204" pitchFamily="34" charset="0"/>
                <a:cs typeface="Arial" panose="020B0604020202020204" pitchFamily="34" charset="0"/>
              </a:rPr>
            </a:b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sino</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líbranos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del mal.”</a:t>
            </a:r>
            <a:br>
              <a:rPr lang="en-US" dirty="0">
                <a:latin typeface="Arial" panose="020B0604020202020204" pitchFamily="34" charset="0"/>
                <a:cs typeface="Arial" panose="020B0604020202020204" pitchFamily="34" charset="0"/>
              </a:rPr>
            </a:b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Porque</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tuyo</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es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el</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dirty="0">
                <a:latin typeface="Arial" panose="020B0604020202020204" pitchFamily="34" charset="0"/>
                <a:ea typeface="Arial" panose="020B0604020202020204"/>
                <a:cs typeface="Arial" panose="020B0604020202020204" pitchFamily="34" charset="0"/>
                <a:sym typeface="Arial" panose="020B0604020202020204"/>
              </a:rPr>
              <a:t>R</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eino,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el</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dirty="0">
                <a:latin typeface="Arial" panose="020B0604020202020204" pitchFamily="34" charset="0"/>
                <a:ea typeface="Arial" panose="020B0604020202020204"/>
                <a:cs typeface="Arial" panose="020B0604020202020204" pitchFamily="34" charset="0"/>
                <a:sym typeface="Arial" panose="020B0604020202020204"/>
              </a:rPr>
              <a:t>P</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oder, y la </a:t>
            </a:r>
            <a:r>
              <a:rPr lang="en-US" dirty="0">
                <a:latin typeface="Arial" panose="020B0604020202020204" pitchFamily="34" charset="0"/>
                <a:ea typeface="Arial" panose="020B0604020202020204"/>
                <a:cs typeface="Arial" panose="020B0604020202020204" pitchFamily="34" charset="0"/>
                <a:sym typeface="Arial" panose="020B0604020202020204"/>
              </a:rPr>
              <a:t>G</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loria,</a:t>
            </a:r>
            <a:br>
              <a:rPr lang="en-US" dirty="0">
                <a:latin typeface="Arial" panose="020B0604020202020204" pitchFamily="34" charset="0"/>
                <a:cs typeface="Arial" panose="020B0604020202020204" pitchFamily="34" charset="0"/>
              </a:rPr>
            </a:b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por</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todos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los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siglos.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Amén</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3"/>
        <p:cNvGrpSpPr/>
        <p:nvPr/>
      </p:nvGrpSpPr>
      <p:grpSpPr>
        <a:xfrm>
          <a:off x="0" y="0"/>
          <a:ext cx="0" cy="0"/>
          <a:chOff x="0" y="0"/>
          <a:chExt cx="0" cy="0"/>
        </a:xfrm>
      </p:grpSpPr>
      <p:sp useBgFill="1">
        <p:nvSpPr>
          <p:cNvPr id="210" name="Rectangle 209"/>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Google Shape;204;p16"/>
          <p:cNvSpPr txBox="1">
            <a:spLocks noGrp="1"/>
          </p:cNvSpPr>
          <p:nvPr>
            <p:ph type="title"/>
          </p:nvPr>
        </p:nvSpPr>
        <p:spPr>
          <a:xfrm>
            <a:off x="310243" y="1153572"/>
            <a:ext cx="3576991" cy="4461163"/>
          </a:xfrm>
          <a:prstGeom prst="rect">
            <a:avLst/>
          </a:prstGeom>
        </p:spPr>
        <p:txBody>
          <a:bodyPr spcFirstLastPara="1" lIns="91425" tIns="45700" rIns="91425" bIns="45700" anchorCtr="0">
            <a:normAutofit/>
          </a:bodyPr>
          <a:lstStyle/>
          <a:p>
            <a:pPr marL="0" lvl="0" indent="0" rtl="0">
              <a:spcBef>
                <a:spcPts val="0"/>
              </a:spcBef>
              <a:spcAft>
                <a:spcPts val="0"/>
              </a:spcAft>
              <a:buSzPct val="45000"/>
              <a:buNone/>
            </a:pPr>
            <a:r>
              <a:rPr lang="en-US" sz="3200" b="1" dirty="0">
                <a:solidFill>
                  <a:srgbClr val="FFFFFF"/>
                </a:solidFill>
                <a:latin typeface="Arial Black" panose="020B0A04020102020204" charset="0"/>
                <a:cs typeface="Arial Black" panose="020B0A04020102020204" charset="0"/>
              </a:rPr>
              <a:t>Mateo 6:9-13</a:t>
            </a:r>
            <a:br>
              <a:rPr lang="en-US" sz="3200" b="1" dirty="0">
                <a:solidFill>
                  <a:srgbClr val="FFFFFF"/>
                </a:solidFill>
                <a:latin typeface="Arial Black" panose="020B0A04020102020204" charset="0"/>
                <a:cs typeface="Arial Black" panose="020B0A04020102020204" charset="0"/>
              </a:rPr>
            </a:br>
            <a:endParaRPr lang="en-US" sz="3200" b="1" dirty="0">
              <a:solidFill>
                <a:srgbClr val="FFFFFF"/>
              </a:solidFill>
              <a:latin typeface="Arial Black" panose="020B0A04020102020204" charset="0"/>
              <a:cs typeface="Arial Black" panose="020B0A04020102020204" charset="0"/>
            </a:endParaRPr>
          </a:p>
        </p:txBody>
      </p:sp>
      <p:sp>
        <p:nvSpPr>
          <p:cNvPr id="214" name="Arc 213"/>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5" name="Google Shape;205;p16"/>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Autofit/>
          </a:bodyPr>
          <a:lstStyle/>
          <a:p>
            <a:pPr marL="114300" lvl="0" indent="0" rtl="0">
              <a:spcBef>
                <a:spcPts val="1000"/>
              </a:spcBef>
              <a:spcAft>
                <a:spcPts val="0"/>
              </a:spcAft>
              <a:buSzPts val="1800"/>
              <a:buNone/>
            </a:pP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Padre </a:t>
            </a:r>
            <a:r>
              <a:rPr lang="es-CO" altLang="en-US" b="0" i="0" u="none" strike="noStrike">
                <a:latin typeface="Arial" panose="020B0604020202020204" pitchFamily="34" charset="0"/>
                <a:ea typeface="Arial" panose="020B0604020202020204"/>
                <a:cs typeface="Arial" panose="020B0604020202020204" pitchFamily="34" charset="0"/>
                <a:sym typeface="Arial" panose="020B0604020202020204"/>
              </a:rPr>
              <a:t>N</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uestro, que estás en los cielos,</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santificado sea tu nombre.</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Venga tu </a:t>
            </a:r>
            <a:r>
              <a:rPr lang="en-US">
                <a:latin typeface="Arial" panose="020B0604020202020204" pitchFamily="34" charset="0"/>
                <a:ea typeface="Arial" panose="020B0604020202020204"/>
                <a:cs typeface="Arial" panose="020B0604020202020204" pitchFamily="34" charset="0"/>
                <a:sym typeface="Arial" panose="020B0604020202020204"/>
              </a:rPr>
              <a:t>R</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eino. </a:t>
            </a:r>
            <a:endParaRPr lang="en-US">
              <a:latin typeface="Arial" panose="020B0604020202020204" pitchFamily="34" charset="0"/>
              <a:cs typeface="Arial" panose="020B0604020202020204" pitchFamily="34" charset="0"/>
            </a:endParaRPr>
          </a:p>
          <a:p>
            <a:pPr marL="114300" lvl="0" indent="0" rtl="0">
              <a:spcBef>
                <a:spcPts val="1000"/>
              </a:spcBef>
              <a:spcAft>
                <a:spcPts val="0"/>
              </a:spcAft>
              <a:buSzPts val="1800"/>
              <a:buNone/>
            </a:pP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Hágase tu voluntad,</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en la tierra como en el cielo.</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El pan nuestro de cada día, dánoslo hoy.</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Perdónanos nuestras deudas,</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como también nosotros perdonamos a nuestros deudores.</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No nos metas en tentación,</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sino líbranos del mal.”</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Porque tuyo es el </a:t>
            </a:r>
            <a:r>
              <a:rPr lang="en-US">
                <a:latin typeface="Arial" panose="020B0604020202020204" pitchFamily="34" charset="0"/>
                <a:ea typeface="Arial" panose="020B0604020202020204"/>
                <a:cs typeface="Arial" panose="020B0604020202020204" pitchFamily="34" charset="0"/>
                <a:sym typeface="Arial" panose="020B0604020202020204"/>
              </a:rPr>
              <a:t>R</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eino, el </a:t>
            </a:r>
            <a:r>
              <a:rPr lang="en-US">
                <a:latin typeface="Arial" panose="020B0604020202020204" pitchFamily="34" charset="0"/>
                <a:ea typeface="Arial" panose="020B0604020202020204"/>
                <a:cs typeface="Arial" panose="020B0604020202020204" pitchFamily="34" charset="0"/>
                <a:sym typeface="Arial" panose="020B0604020202020204"/>
              </a:rPr>
              <a:t>P</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oder, y la </a:t>
            </a:r>
            <a:r>
              <a:rPr lang="en-US">
                <a:latin typeface="Arial" panose="020B0604020202020204" pitchFamily="34" charset="0"/>
                <a:ea typeface="Arial" panose="020B0604020202020204"/>
                <a:cs typeface="Arial" panose="020B0604020202020204" pitchFamily="34" charset="0"/>
                <a:sym typeface="Arial" panose="020B0604020202020204"/>
              </a:rPr>
              <a:t>G</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loria,</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por todos los siglos. Amén.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0"/>
        <p:cNvGrpSpPr/>
        <p:nvPr/>
      </p:nvGrpSpPr>
      <p:grpSpPr>
        <a:xfrm>
          <a:off x="0" y="0"/>
          <a:ext cx="0" cy="0"/>
          <a:chOff x="0" y="0"/>
          <a:chExt cx="0" cy="0"/>
        </a:xfrm>
      </p:grpSpPr>
      <p:sp useBgFill="1">
        <p:nvSpPr>
          <p:cNvPr id="217" name="Rectangle 216"/>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Google Shape;211;p17"/>
          <p:cNvSpPr txBox="1">
            <a:spLocks noGrp="1"/>
          </p:cNvSpPr>
          <p:nvPr>
            <p:ph type="title"/>
          </p:nvPr>
        </p:nvSpPr>
        <p:spPr>
          <a:xfrm>
            <a:off x="310243" y="1153572"/>
            <a:ext cx="3576991" cy="4461163"/>
          </a:xfrm>
          <a:prstGeom prst="rect">
            <a:avLst/>
          </a:prstGeom>
        </p:spPr>
        <p:txBody>
          <a:bodyPr spcFirstLastPara="1" lIns="91425" tIns="45700" rIns="91425" bIns="45700" anchorCtr="0">
            <a:normAutofit/>
          </a:bodyPr>
          <a:lstStyle/>
          <a:p>
            <a:pPr marL="0" lvl="0" indent="0" rtl="0">
              <a:spcBef>
                <a:spcPts val="0"/>
              </a:spcBef>
              <a:spcAft>
                <a:spcPts val="0"/>
              </a:spcAft>
              <a:buSzPct val="45000"/>
              <a:buNone/>
            </a:pPr>
            <a:r>
              <a:rPr lang="en-US" sz="3200" b="1" dirty="0">
                <a:solidFill>
                  <a:srgbClr val="FFFFFF"/>
                </a:solidFill>
                <a:latin typeface="Arial Black" panose="020B0A04020102020204" charset="0"/>
                <a:cs typeface="Arial Black" panose="020B0A04020102020204" charset="0"/>
              </a:rPr>
              <a:t>Mateo 6:9-13</a:t>
            </a:r>
            <a:br>
              <a:rPr lang="en-US" sz="3200" b="1" dirty="0">
                <a:solidFill>
                  <a:srgbClr val="FFFFFF"/>
                </a:solidFill>
                <a:latin typeface="Arial Black" panose="020B0A04020102020204" charset="0"/>
                <a:cs typeface="Arial Black" panose="020B0A04020102020204" charset="0"/>
              </a:rPr>
            </a:br>
            <a:endParaRPr lang="en-US" sz="3200" b="1" dirty="0">
              <a:solidFill>
                <a:srgbClr val="FFFFFF"/>
              </a:solidFill>
              <a:latin typeface="Arial Black" panose="020B0A04020102020204" charset="0"/>
              <a:cs typeface="Arial Black" panose="020B0A04020102020204" charset="0"/>
            </a:endParaRPr>
          </a:p>
        </p:txBody>
      </p:sp>
      <p:sp>
        <p:nvSpPr>
          <p:cNvPr id="221" name="Arc 220"/>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2" name="Google Shape;212;p17"/>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Autofit/>
          </a:bodyPr>
          <a:lstStyle/>
          <a:p>
            <a:pPr marL="114300" lvl="0" indent="0" rtl="0">
              <a:spcBef>
                <a:spcPts val="1000"/>
              </a:spcBef>
              <a:spcAft>
                <a:spcPts val="0"/>
              </a:spcAft>
              <a:buSzPts val="1800"/>
              <a:buNone/>
            </a:pP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Padre </a:t>
            </a:r>
            <a:r>
              <a:rPr lang="es-CO" altLang="en-US" b="0" i="0" u="none" strike="noStrike">
                <a:latin typeface="Arial" panose="020B0604020202020204" pitchFamily="34" charset="0"/>
                <a:ea typeface="Arial" panose="020B0604020202020204"/>
                <a:cs typeface="Arial" panose="020B0604020202020204" pitchFamily="34" charset="0"/>
                <a:sym typeface="Arial" panose="020B0604020202020204"/>
              </a:rPr>
              <a:t>N</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uestro, que estás en los cielos,</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santificado sea tu nombre.</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Venga tu </a:t>
            </a:r>
            <a:r>
              <a:rPr lang="en-US">
                <a:latin typeface="Arial" panose="020B0604020202020204" pitchFamily="34" charset="0"/>
                <a:ea typeface="Arial" panose="020B0604020202020204"/>
                <a:cs typeface="Arial" panose="020B0604020202020204" pitchFamily="34" charset="0"/>
                <a:sym typeface="Arial" panose="020B0604020202020204"/>
              </a:rPr>
              <a:t>R</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eino. </a:t>
            </a:r>
            <a:endParaRPr lang="en-US">
              <a:latin typeface="Arial" panose="020B0604020202020204" pitchFamily="34" charset="0"/>
              <a:cs typeface="Arial" panose="020B0604020202020204" pitchFamily="34" charset="0"/>
            </a:endParaRPr>
          </a:p>
          <a:p>
            <a:pPr marL="114300" lvl="0" indent="0" rtl="0">
              <a:spcBef>
                <a:spcPts val="1000"/>
              </a:spcBef>
              <a:spcAft>
                <a:spcPts val="0"/>
              </a:spcAft>
              <a:buSzPts val="1800"/>
              <a:buNone/>
            </a:pP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Hágase tu voluntad,</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en la tierra como en el cielo.</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El pan nuestro de cada día, dánoslo hoy.</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Perdónanos nuestras deudas,</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como también nosotros perdonamos a nuestros deudores.</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No nos metas en tentación,</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sino líbranos del mal.”</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Porque tuyo es el </a:t>
            </a:r>
            <a:r>
              <a:rPr lang="en-US">
                <a:latin typeface="Arial" panose="020B0604020202020204" pitchFamily="34" charset="0"/>
                <a:ea typeface="Arial" panose="020B0604020202020204"/>
                <a:cs typeface="Arial" panose="020B0604020202020204" pitchFamily="34" charset="0"/>
                <a:sym typeface="Arial" panose="020B0604020202020204"/>
              </a:rPr>
              <a:t>R</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eino, el </a:t>
            </a:r>
            <a:r>
              <a:rPr lang="en-US">
                <a:latin typeface="Arial" panose="020B0604020202020204" pitchFamily="34" charset="0"/>
                <a:ea typeface="Arial" panose="020B0604020202020204"/>
                <a:cs typeface="Arial" panose="020B0604020202020204" pitchFamily="34" charset="0"/>
                <a:sym typeface="Arial" panose="020B0604020202020204"/>
              </a:rPr>
              <a:t>P</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oder, y la </a:t>
            </a:r>
            <a:r>
              <a:rPr lang="en-US">
                <a:latin typeface="Arial" panose="020B0604020202020204" pitchFamily="34" charset="0"/>
                <a:ea typeface="Arial" panose="020B0604020202020204"/>
                <a:cs typeface="Arial" panose="020B0604020202020204" pitchFamily="34" charset="0"/>
                <a:sym typeface="Arial" panose="020B0604020202020204"/>
              </a:rPr>
              <a:t>G</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loria,</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por todos los siglos. Amén.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7"/>
        <p:cNvGrpSpPr/>
        <p:nvPr/>
      </p:nvGrpSpPr>
      <p:grpSpPr>
        <a:xfrm>
          <a:off x="0" y="0"/>
          <a:ext cx="0" cy="0"/>
          <a:chOff x="0" y="0"/>
          <a:chExt cx="0" cy="0"/>
        </a:xfrm>
      </p:grpSpPr>
      <p:sp useBgFill="1">
        <p:nvSpPr>
          <p:cNvPr id="224" name="Rectangle 223"/>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Google Shape;218;p18"/>
          <p:cNvSpPr txBox="1">
            <a:spLocks noGrp="1"/>
          </p:cNvSpPr>
          <p:nvPr>
            <p:ph type="title"/>
          </p:nvPr>
        </p:nvSpPr>
        <p:spPr>
          <a:xfrm>
            <a:off x="440871" y="1153572"/>
            <a:ext cx="3446363" cy="4461163"/>
          </a:xfrm>
          <a:prstGeom prst="rect">
            <a:avLst/>
          </a:prstGeom>
        </p:spPr>
        <p:txBody>
          <a:bodyPr spcFirstLastPara="1" lIns="91425" tIns="45700" rIns="91425" bIns="45700" anchorCtr="0">
            <a:normAutofit/>
          </a:bodyPr>
          <a:lstStyle/>
          <a:p>
            <a:pPr marL="0" lvl="0" indent="0" rtl="0">
              <a:spcBef>
                <a:spcPts val="0"/>
              </a:spcBef>
              <a:spcAft>
                <a:spcPts val="0"/>
              </a:spcAft>
              <a:buSzPct val="45000"/>
              <a:buNone/>
            </a:pPr>
            <a:r>
              <a:rPr lang="en-US" sz="3200" b="1" dirty="0">
                <a:solidFill>
                  <a:srgbClr val="FFFFFF"/>
                </a:solidFill>
                <a:latin typeface="Arial Black" panose="020B0A04020102020204" charset="0"/>
                <a:cs typeface="Arial Black" panose="020B0A04020102020204" charset="0"/>
              </a:rPr>
              <a:t>Mateo 6:9-13</a:t>
            </a:r>
            <a:br>
              <a:rPr lang="en-US" sz="3200" b="1" dirty="0">
                <a:solidFill>
                  <a:srgbClr val="FFFFFF"/>
                </a:solidFill>
                <a:latin typeface="Arial Black" panose="020B0A04020102020204" charset="0"/>
                <a:cs typeface="Arial Black" panose="020B0A04020102020204" charset="0"/>
              </a:rPr>
            </a:br>
            <a:endParaRPr lang="en-US" sz="3200" b="1" dirty="0">
              <a:solidFill>
                <a:srgbClr val="FFFFFF"/>
              </a:solidFill>
              <a:latin typeface="Arial Black" panose="020B0A04020102020204" charset="0"/>
              <a:cs typeface="Arial Black" panose="020B0A04020102020204" charset="0"/>
            </a:endParaRPr>
          </a:p>
        </p:txBody>
      </p:sp>
      <p:sp>
        <p:nvSpPr>
          <p:cNvPr id="228" name="Arc 227"/>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9" name="Google Shape;219;p18"/>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Autofit/>
          </a:bodyPr>
          <a:lstStyle/>
          <a:p>
            <a:pPr marL="114300" lvl="0" indent="0" rtl="0">
              <a:spcBef>
                <a:spcPts val="1000"/>
              </a:spcBef>
              <a:spcAft>
                <a:spcPts val="0"/>
              </a:spcAft>
              <a:buSzPts val="1800"/>
              <a:buNone/>
            </a:pP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Padre </a:t>
            </a:r>
            <a:r>
              <a:rPr lang="es-CO" altLang="en-US" b="0" i="0" u="none" strike="noStrike">
                <a:latin typeface="Arial" panose="020B0604020202020204" pitchFamily="34" charset="0"/>
                <a:ea typeface="Arial" panose="020B0604020202020204"/>
                <a:cs typeface="Arial" panose="020B0604020202020204" pitchFamily="34" charset="0"/>
                <a:sym typeface="Arial" panose="020B0604020202020204"/>
              </a:rPr>
              <a:t>N</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uestro, que estás en los cielos,</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santificado sea tu nombre.</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Venga tu </a:t>
            </a:r>
            <a:r>
              <a:rPr lang="en-US">
                <a:latin typeface="Arial" panose="020B0604020202020204" pitchFamily="34" charset="0"/>
                <a:ea typeface="Arial" panose="020B0604020202020204"/>
                <a:cs typeface="Arial" panose="020B0604020202020204" pitchFamily="34" charset="0"/>
                <a:sym typeface="Arial" panose="020B0604020202020204"/>
              </a:rPr>
              <a:t>R</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eino. </a:t>
            </a:r>
            <a:endParaRPr lang="en-US">
              <a:latin typeface="Arial" panose="020B0604020202020204" pitchFamily="34" charset="0"/>
              <a:cs typeface="Arial" panose="020B0604020202020204" pitchFamily="34" charset="0"/>
            </a:endParaRPr>
          </a:p>
          <a:p>
            <a:pPr marL="114300" lvl="0" indent="0" rtl="0">
              <a:spcBef>
                <a:spcPts val="1000"/>
              </a:spcBef>
              <a:spcAft>
                <a:spcPts val="0"/>
              </a:spcAft>
              <a:buSzPts val="1800"/>
              <a:buNone/>
            </a:pP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Hágase tu voluntad,</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en la tierra como en el cielo.</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El pan nuestro de cada día, dánoslo hoy.</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Perdónanos nuestras deudas,</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como también nosotros perdonamos a nuestros deudores.</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No nos metas en tentación,</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sino líbranos del mal.”</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Porque tuyo es el </a:t>
            </a:r>
            <a:r>
              <a:rPr lang="en-US">
                <a:latin typeface="Arial" panose="020B0604020202020204" pitchFamily="34" charset="0"/>
                <a:ea typeface="Arial" panose="020B0604020202020204"/>
                <a:cs typeface="Arial" panose="020B0604020202020204" pitchFamily="34" charset="0"/>
                <a:sym typeface="Arial" panose="020B0604020202020204"/>
              </a:rPr>
              <a:t>R</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eino, el </a:t>
            </a:r>
            <a:r>
              <a:rPr lang="en-US">
                <a:latin typeface="Arial" panose="020B0604020202020204" pitchFamily="34" charset="0"/>
                <a:ea typeface="Arial" panose="020B0604020202020204"/>
                <a:cs typeface="Arial" panose="020B0604020202020204" pitchFamily="34" charset="0"/>
                <a:sym typeface="Arial" panose="020B0604020202020204"/>
              </a:rPr>
              <a:t>P</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oder, y la </a:t>
            </a:r>
            <a:r>
              <a:rPr lang="en-US">
                <a:latin typeface="Arial" panose="020B0604020202020204" pitchFamily="34" charset="0"/>
                <a:ea typeface="Arial" panose="020B0604020202020204"/>
                <a:cs typeface="Arial" panose="020B0604020202020204" pitchFamily="34" charset="0"/>
                <a:sym typeface="Arial" panose="020B0604020202020204"/>
              </a:rPr>
              <a:t>G</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loria,</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por todos los siglos. Amén.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rotWithShape="1">
          <a:blip r:embed="rId3"/>
          <a:srcRect/>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4"/>
        <p:cNvGrpSpPr/>
        <p:nvPr/>
      </p:nvGrpSpPr>
      <p:grpSpPr>
        <a:xfrm>
          <a:off x="0" y="0"/>
          <a:ext cx="0" cy="0"/>
          <a:chOff x="0" y="0"/>
          <a:chExt cx="0" cy="0"/>
        </a:xfrm>
      </p:grpSpPr>
      <p:sp useBgFill="1">
        <p:nvSpPr>
          <p:cNvPr id="231" name="Rectangle 230"/>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Google Shape;225;p19"/>
          <p:cNvSpPr txBox="1">
            <a:spLocks noGrp="1"/>
          </p:cNvSpPr>
          <p:nvPr>
            <p:ph type="title"/>
          </p:nvPr>
        </p:nvSpPr>
        <p:spPr>
          <a:xfrm>
            <a:off x="342900" y="1153572"/>
            <a:ext cx="3544334" cy="4461163"/>
          </a:xfrm>
          <a:prstGeom prst="rect">
            <a:avLst/>
          </a:prstGeom>
        </p:spPr>
        <p:txBody>
          <a:bodyPr spcFirstLastPara="1" lIns="91425" tIns="45700" rIns="91425" bIns="45700" anchorCtr="0">
            <a:normAutofit/>
          </a:bodyPr>
          <a:lstStyle/>
          <a:p>
            <a:pPr marL="0" lvl="0" indent="0" rtl="0">
              <a:spcBef>
                <a:spcPts val="0"/>
              </a:spcBef>
              <a:spcAft>
                <a:spcPts val="0"/>
              </a:spcAft>
              <a:buSzPct val="45000"/>
              <a:buNone/>
            </a:pPr>
            <a:r>
              <a:rPr lang="en-US" sz="3200" b="1" dirty="0">
                <a:solidFill>
                  <a:srgbClr val="FFFFFF"/>
                </a:solidFill>
                <a:latin typeface="Arial Black" panose="020B0A04020102020204" charset="0"/>
                <a:cs typeface="Arial Black" panose="020B0A04020102020204" charset="0"/>
              </a:rPr>
              <a:t>Mateo 6:9-13</a:t>
            </a:r>
            <a:br>
              <a:rPr lang="en-US" sz="3200" b="1" dirty="0">
                <a:solidFill>
                  <a:srgbClr val="FFFFFF"/>
                </a:solidFill>
                <a:latin typeface="Arial Black" panose="020B0A04020102020204" charset="0"/>
                <a:cs typeface="Arial Black" panose="020B0A04020102020204" charset="0"/>
              </a:rPr>
            </a:br>
            <a:endParaRPr lang="en-US" sz="3200" b="1" dirty="0">
              <a:solidFill>
                <a:srgbClr val="FFFFFF"/>
              </a:solidFill>
              <a:latin typeface="Arial Black" panose="020B0A04020102020204" charset="0"/>
              <a:cs typeface="Arial Black" panose="020B0A04020102020204" charset="0"/>
            </a:endParaRPr>
          </a:p>
        </p:txBody>
      </p:sp>
      <p:sp>
        <p:nvSpPr>
          <p:cNvPr id="235" name="Arc 234"/>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6" name="Google Shape;226;p19"/>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Autofit/>
          </a:bodyPr>
          <a:lstStyle/>
          <a:p>
            <a:pPr marL="114300" lvl="0" indent="0" rtl="0">
              <a:spcBef>
                <a:spcPts val="1000"/>
              </a:spcBef>
              <a:spcAft>
                <a:spcPts val="0"/>
              </a:spcAft>
              <a:buSzPts val="1800"/>
              <a:buNone/>
            </a:pP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Padre </a:t>
            </a:r>
            <a:r>
              <a:rPr lang="es-CO" altLang="en-US" b="0" i="0" u="none" strike="noStrike">
                <a:latin typeface="Arial" panose="020B0604020202020204" pitchFamily="34" charset="0"/>
                <a:ea typeface="Arial" panose="020B0604020202020204"/>
                <a:cs typeface="Arial" panose="020B0604020202020204" pitchFamily="34" charset="0"/>
                <a:sym typeface="Arial" panose="020B0604020202020204"/>
              </a:rPr>
              <a:t>N</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uestro, que estás en los cielos,</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santificado sea tu nombre.</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Venga tu </a:t>
            </a:r>
            <a:r>
              <a:rPr lang="en-US">
                <a:latin typeface="Arial" panose="020B0604020202020204" pitchFamily="34" charset="0"/>
                <a:ea typeface="Arial" panose="020B0604020202020204"/>
                <a:cs typeface="Arial" panose="020B0604020202020204" pitchFamily="34" charset="0"/>
                <a:sym typeface="Arial" panose="020B0604020202020204"/>
              </a:rPr>
              <a:t>R</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eino. </a:t>
            </a:r>
            <a:endParaRPr lang="en-US">
              <a:latin typeface="Arial" panose="020B0604020202020204" pitchFamily="34" charset="0"/>
              <a:cs typeface="Arial" panose="020B0604020202020204" pitchFamily="34" charset="0"/>
            </a:endParaRPr>
          </a:p>
          <a:p>
            <a:pPr marL="114300" lvl="0" indent="0" rtl="0">
              <a:spcBef>
                <a:spcPts val="1000"/>
              </a:spcBef>
              <a:spcAft>
                <a:spcPts val="0"/>
              </a:spcAft>
              <a:buSzPts val="1800"/>
              <a:buNone/>
            </a:pP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Hágase tu voluntad,</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en la tierra como en el cielo.</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El pan nuestro de cada día, dánoslo hoy.</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Perdónanos nuestras deudas,</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como también nosotros perdonamos a nuestros deudores.</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No nos metas en tentación,</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sino líbranos del mal.”</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Porque tuyo es el </a:t>
            </a:r>
            <a:r>
              <a:rPr lang="en-US">
                <a:latin typeface="Arial" panose="020B0604020202020204" pitchFamily="34" charset="0"/>
                <a:ea typeface="Arial" panose="020B0604020202020204"/>
                <a:cs typeface="Arial" panose="020B0604020202020204" pitchFamily="34" charset="0"/>
                <a:sym typeface="Arial" panose="020B0604020202020204"/>
              </a:rPr>
              <a:t>R</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eino, el </a:t>
            </a:r>
            <a:r>
              <a:rPr lang="en-US">
                <a:latin typeface="Arial" panose="020B0604020202020204" pitchFamily="34" charset="0"/>
                <a:ea typeface="Arial" panose="020B0604020202020204"/>
                <a:cs typeface="Arial" panose="020B0604020202020204" pitchFamily="34" charset="0"/>
                <a:sym typeface="Arial" panose="020B0604020202020204"/>
              </a:rPr>
              <a:t>P</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oder, y la </a:t>
            </a:r>
            <a:r>
              <a:rPr lang="en-US">
                <a:latin typeface="Arial" panose="020B0604020202020204" pitchFamily="34" charset="0"/>
                <a:ea typeface="Arial" panose="020B0604020202020204"/>
                <a:cs typeface="Arial" panose="020B0604020202020204" pitchFamily="34" charset="0"/>
                <a:sym typeface="Arial" panose="020B0604020202020204"/>
              </a:rPr>
              <a:t>G</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loria,</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por todos los siglos. Amén.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6"/>
          <p:cNvSpPr txBox="1"/>
          <p:nvPr/>
        </p:nvSpPr>
        <p:spPr>
          <a:xfrm>
            <a:off x="687046" y="729219"/>
            <a:ext cx="10610608" cy="23215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accent4"/>
                </a:solidFill>
                <a:latin typeface="Arial Black" panose="020B0A04020102020204" charset="0"/>
                <a:ea typeface="Overlock" panose="02000506030000020004"/>
                <a:cs typeface="Arial Black" panose="020B0A04020102020204" charset="0"/>
                <a:sym typeface="Overlock" panose="02000506030000020004"/>
              </a:rPr>
              <a:t>El Proyecto Final</a:t>
            </a:r>
            <a:endParaRPr sz="4400" b="0" i="0" u="none" strike="noStrike" cap="none">
              <a:solidFill>
                <a:schemeClr val="accent4"/>
              </a:solidFill>
              <a:latin typeface="Arial Black" panose="020B0A04020102020204" charset="0"/>
              <a:ea typeface="Arial" panose="020B0604020202020204"/>
              <a:cs typeface="Arial Black" panose="020B0A04020102020204" charset="0"/>
              <a:sym typeface="Arial" panose="020B0604020202020204"/>
            </a:endParaRPr>
          </a:p>
          <a:p>
            <a:pPr marL="0" marR="0" lvl="0" indent="0" algn="ctr" rtl="0">
              <a:lnSpc>
                <a:spcPct val="100000"/>
              </a:lnSpc>
              <a:spcBef>
                <a:spcPts val="0"/>
              </a:spcBef>
              <a:spcAft>
                <a:spcPts val="0"/>
              </a:spcAft>
              <a:buClr>
                <a:srgbClr val="000000"/>
              </a:buClr>
              <a:buSzPts val="4400"/>
              <a:buFont typeface="Arial" panose="020B0604020202020204"/>
              <a:buNone/>
            </a:pPr>
            <a:endParaRPr sz="4400" b="0" i="0" u="none" strike="noStrike" cap="none">
              <a:solidFill>
                <a:srgbClr val="613318"/>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Clr>
                <a:srgbClr val="000000"/>
              </a:buClr>
              <a:buSzPts val="5700"/>
              <a:buFont typeface="Arial" panose="020B0604020202020204"/>
              <a:buNone/>
            </a:pPr>
            <a:endParaRPr sz="5700" b="0" i="0" u="none" strike="noStrike" cap="none">
              <a:solidFill>
                <a:srgbClr val="613318"/>
              </a:solidFill>
              <a:latin typeface="Overlock" panose="02000506030000020004"/>
              <a:ea typeface="Overlock" panose="02000506030000020004"/>
              <a:cs typeface="Overlock" panose="02000506030000020004"/>
              <a:sym typeface="Overlock" panose="02000506030000020004"/>
            </a:endParaRPr>
          </a:p>
        </p:txBody>
      </p:sp>
      <p:cxnSp>
        <p:nvCxnSpPr>
          <p:cNvPr id="373" name="Google Shape;373;p56"/>
          <p:cNvCxnSpPr/>
          <p:nvPr/>
        </p:nvCxnSpPr>
        <p:spPr>
          <a:xfrm>
            <a:off x="1392748" y="168244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75" name="Google Shape;372;p56"/>
          <p:cNvGraphicFramePr/>
          <p:nvPr>
            <p:extLst>
              <p:ext uri="{D42A27DB-BD31-4B8C-83A1-F6EECF244321}">
                <p14:modId xmlns:p14="http://schemas.microsoft.com/office/powerpoint/2010/main" val="4127232994"/>
              </p:ext>
            </p:extLst>
          </p:nvPr>
        </p:nvGraphicFramePr>
        <p:xfrm>
          <a:off x="790696" y="1905696"/>
          <a:ext cx="10610700" cy="378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3" name="Google Shape;113;p4" descr="A green bird with leaves&#10;&#10;Description automatically generated"/>
          <p:cNvPicPr preferRelativeResize="0"/>
          <p:nvPr/>
        </p:nvPicPr>
        <p:blipFill rotWithShape="1">
          <a:blip r:embed="rId8"/>
          <a:srcRect/>
          <a:stretch>
            <a:fillRect/>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1"/>
          <p:cNvSpPr txBox="1"/>
          <p:nvPr/>
        </p:nvSpPr>
        <p:spPr>
          <a:xfrm>
            <a:off x="4010506" y="2964129"/>
            <a:ext cx="7189500"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a:solidFill>
                  <a:srgbClr val="009444"/>
                </a:solidFill>
                <a:latin typeface="Arial Black" panose="020B0A04020102020204" charset="0"/>
                <a:ea typeface="Lato" panose="020F0502020204030203"/>
                <a:cs typeface="Arial Black" panose="020B0A04020102020204" charset="0"/>
                <a:sym typeface="Lato" panose="020F0502020204030203"/>
              </a:rPr>
              <a:t>El Proyecto Final</a:t>
            </a:r>
            <a:endParaRPr sz="4400" b="0" i="0" u="none" strike="noStrike" cap="none">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sp>
        <p:nvSpPr>
          <p:cNvPr id="240" name="Google Shape;240;p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41" name="Google Shape;241;p21"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pic>
        <p:nvPicPr>
          <p:cNvPr id="242" name="Google Shape;242;p21"/>
          <p:cNvPicPr preferRelativeResize="0"/>
          <p:nvPr/>
        </p:nvPicPr>
        <p:blipFill rotWithShape="1">
          <a:blip r:embed="rId4"/>
          <a:srcRect/>
          <a:stretch>
            <a:fillRect/>
          </a:stretch>
        </p:blipFill>
        <p:spPr>
          <a:xfrm rot="5400000">
            <a:off x="4281" y="1168550"/>
            <a:ext cx="4051701" cy="4051701"/>
          </a:xfrm>
          <a:prstGeom prst="rect">
            <a:avLst/>
          </a:prstGeom>
          <a:noFill/>
          <a:ln>
            <a:noFill/>
          </a:ln>
        </p:spPr>
      </p:pic>
      <p:cxnSp>
        <p:nvCxnSpPr>
          <p:cNvPr id="243" name="Google Shape;243;p21"/>
          <p:cNvCxnSpPr/>
          <p:nvPr/>
        </p:nvCxnSpPr>
        <p:spPr>
          <a:xfrm>
            <a:off x="4055982" y="3968553"/>
            <a:ext cx="6269700"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
        <p:cNvGrpSpPr/>
        <p:nvPr/>
      </p:nvGrpSpPr>
      <p:grpSpPr>
        <a:xfrm>
          <a:off x="0" y="0"/>
          <a:ext cx="0" cy="0"/>
          <a:chOff x="0" y="0"/>
          <a:chExt cx="0" cy="0"/>
        </a:xfrm>
      </p:grpSpPr>
      <p:sp>
        <p:nvSpPr>
          <p:cNvPr id="248" name="Google Shape;248;g2adf2547317_0_0"/>
          <p:cNvSpPr txBox="1"/>
          <p:nvPr/>
        </p:nvSpPr>
        <p:spPr>
          <a:xfrm>
            <a:off x="4127382" y="2873643"/>
            <a:ext cx="7189500"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a:solidFill>
                  <a:srgbClr val="009444"/>
                </a:solidFill>
                <a:latin typeface="Arial Black" panose="020B0A04020102020204" charset="0"/>
                <a:ea typeface="Lato" panose="020F0502020204030203"/>
                <a:cs typeface="Arial Black" panose="020B0A04020102020204" charset="0"/>
                <a:sym typeface="Lato" panose="020F0502020204030203"/>
              </a:rPr>
              <a:t>Oración o bendición </a:t>
            </a:r>
            <a:endParaRPr sz="4400" b="0" i="0" u="none" strike="noStrike" cap="none">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sp>
        <p:nvSpPr>
          <p:cNvPr id="249" name="Google Shape;249;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50" name="Google Shape;250;g2adf2547317_0_0"/>
          <p:cNvPicPr preferRelativeResize="0"/>
          <p:nvPr/>
        </p:nvPicPr>
        <p:blipFill rotWithShape="1">
          <a:blip r:embed="rId3"/>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251" name="Google Shape;251;g2adf2547317_0_0"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57" name="Google Shape;257;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58" name="Google Shape;258;g2ac1ba269cb_0_46"/>
          <p:cNvPicPr preferRelativeResize="0"/>
          <p:nvPr/>
        </p:nvPicPr>
        <p:blipFill rotWithShape="1">
          <a:blip r:embed="rId3"/>
          <a:srcRect l="17158" t="8250" r="29536" b="8239"/>
          <a:stretch>
            <a:fillRect/>
          </a:stretch>
        </p:blipFill>
        <p:spPr>
          <a:xfrm>
            <a:off x="6580094" y="810985"/>
            <a:ext cx="5007428" cy="5236027"/>
          </a:xfrm>
          <a:prstGeom prst="rect">
            <a:avLst/>
          </a:prstGeom>
          <a:noFill/>
          <a:ln>
            <a:noFill/>
          </a:ln>
        </p:spPr>
      </p:pic>
      <p:pic>
        <p:nvPicPr>
          <p:cNvPr id="259" name="Google Shape;259;g2ac1ba269cb_0_46" descr="A logo with a cross and a bird&#10;&#10;Description automatically generated"/>
          <p:cNvPicPr preferRelativeResize="0"/>
          <p:nvPr/>
        </p:nvPicPr>
        <p:blipFill rotWithShape="1">
          <a:blip r:embed="rId4"/>
          <a:srcRect/>
          <a:stretch>
            <a:fillRect/>
          </a:stretch>
        </p:blipFill>
        <p:spPr>
          <a:xfrm>
            <a:off x="1978426" y="548168"/>
            <a:ext cx="2230986" cy="1555706"/>
          </a:xfrm>
          <a:prstGeom prst="rect">
            <a:avLst/>
          </a:prstGeom>
          <a:noFill/>
          <a:ln>
            <a:noFill/>
          </a:ln>
        </p:spPr>
      </p:pic>
      <p:sp>
        <p:nvSpPr>
          <p:cNvPr id="260" name="Google Shape;260;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261" name="Google Shape;261;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2" name="Google Shape;262;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563282" y="2290231"/>
            <a:ext cx="5017663"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Lección</a:t>
            </a:r>
            <a:r>
              <a:rPr lang="en-US"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t> 8</a:t>
            </a:r>
            <a:endParaRPr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cxnSp>
        <p:nvCxnSpPr>
          <p:cNvPr id="101" name="Google Shape;101;p2"/>
          <p:cNvCxnSpPr/>
          <p:nvPr/>
        </p:nvCxnSpPr>
        <p:spPr>
          <a:xfrm>
            <a:off x="3383022" y="35469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563282" y="4036680"/>
            <a:ext cx="7435200" cy="52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800" b="1"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El Padre </a:t>
            </a:r>
            <a:r>
              <a:rPr lang="en-US" sz="2800" b="1"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N</a:t>
            </a:r>
            <a:r>
              <a:rPr lang="en-US" sz="2800" b="1"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uestro</a:t>
            </a:r>
            <a:endParaRPr sz="2800" b="1"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2" descr="A green circle with a white book and a magnifying glass&#10;&#10;Description automatically generated"/>
          <p:cNvPicPr preferRelativeResize="0"/>
          <p:nvPr/>
        </p:nvPicPr>
        <p:blipFill rotWithShape="1">
          <a:blip r:embed="rId3"/>
          <a:srcRect/>
          <a:stretch>
            <a:fillRect/>
          </a:stretch>
        </p:blipFill>
        <p:spPr>
          <a:xfrm>
            <a:off x="128712" y="17343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
          <p:cNvSpPr txBox="1"/>
          <p:nvPr/>
        </p:nvSpPr>
        <p:spPr>
          <a:xfrm>
            <a:off x="3526041" y="2724595"/>
            <a:ext cx="7152300"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Oración</a:t>
            </a:r>
            <a:endParaRPr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sp>
        <p:nvSpPr>
          <p:cNvPr id="111" name="Google Shape;111;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2" name="Google Shape;112;p4"/>
          <p:cNvPicPr preferRelativeResize="0"/>
          <p:nvPr/>
        </p:nvPicPr>
        <p:blipFill rotWithShape="1">
          <a:blip r:embed="rId3"/>
          <a:srcRect/>
          <a:stretch>
            <a:fillRect/>
          </a:stretch>
        </p:blipFill>
        <p:spPr>
          <a:xfrm>
            <a:off x="80940" y="1498917"/>
            <a:ext cx="3125596" cy="3218436"/>
          </a:xfrm>
          <a:prstGeom prst="rect">
            <a:avLst/>
          </a:prstGeom>
          <a:noFill/>
          <a:ln>
            <a:noFill/>
          </a:ln>
          <a:effectLst>
            <a:outerShdw blurRad="50800" dist="38100" dir="2700000" algn="tl" rotWithShape="0">
              <a:srgbClr val="000000">
                <a:alpha val="40000"/>
              </a:srgbClr>
            </a:outerShdw>
          </a:effectLst>
        </p:spPr>
      </p:pic>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p:nvPr/>
        </p:nvSpPr>
        <p:spPr>
          <a:xfrm>
            <a:off x="471290" y="480454"/>
            <a:ext cx="11249400" cy="7670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a:solidFill>
                  <a:srgbClr val="008000"/>
                </a:solidFill>
                <a:latin typeface="Arial Black" panose="020B0A04020102020204" charset="0"/>
                <a:ea typeface="Overlock" panose="02000506030000020004"/>
                <a:cs typeface="Arial Black" panose="020B0A04020102020204" charset="0"/>
                <a:sym typeface="Overlock" panose="02000506030000020004"/>
              </a:rPr>
              <a:t>Lección 8: El </a:t>
            </a:r>
            <a:r>
              <a:rPr lang="en-US" sz="4400" b="1">
                <a:solidFill>
                  <a:srgbClr val="008000"/>
                </a:solidFill>
                <a:latin typeface="Arial Black" panose="020B0A04020102020204" charset="0"/>
                <a:ea typeface="Overlock" panose="02000506030000020004"/>
                <a:cs typeface="Arial Black" panose="020B0A04020102020204" charset="0"/>
                <a:sym typeface="Overlock" panose="02000506030000020004"/>
              </a:rPr>
              <a:t>Padre Nuestro</a:t>
            </a:r>
            <a:endParaRPr sz="4400" b="0"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endParaRPr>
          </a:p>
        </p:txBody>
      </p:sp>
      <p:graphicFrame>
        <p:nvGraphicFramePr>
          <p:cNvPr id="120" name="Google Shape;120;p6"/>
          <p:cNvGraphicFramePr/>
          <p:nvPr>
            <p:extLst>
              <p:ext uri="{D42A27DB-BD31-4B8C-83A1-F6EECF244321}">
                <p14:modId xmlns:p14="http://schemas.microsoft.com/office/powerpoint/2010/main" val="2984587764"/>
              </p:ext>
            </p:extLst>
          </p:nvPr>
        </p:nvGraphicFramePr>
        <p:xfrm>
          <a:off x="811602" y="2103089"/>
          <a:ext cx="10568775" cy="3217990"/>
        </p:xfrm>
        <a:graphic>
          <a:graphicData uri="http://schemas.openxmlformats.org/drawingml/2006/table">
            <a:tbl>
              <a:tblPr firstRow="1" bandRow="1">
                <a:noFill/>
                <a:tableStyleId>{778CB5E5-1229-45F0-B39F-6A4849C644B8}</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200" b="0" u="sng" strike="noStrike" cap="none" dirty="0" err="1">
                          <a:solidFill>
                            <a:schemeClr val="dk1"/>
                          </a:solidFill>
                        </a:rPr>
                        <a:t>Objetivos</a:t>
                      </a:r>
                      <a:endParaRPr sz="3200" b="0" u="sng" strike="noStrike" cap="none" dirty="0">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a:t>Reflexionar sobre el deseo de hacer uso de la oración diariamente. </a:t>
                      </a:r>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t>Analizar la repetición en oraciones. </a:t>
                      </a:r>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3600" u="none" strike="noStrike" cap="none"/>
                        <a:t>3</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dirty="0"/>
                        <a:t>Ver </a:t>
                      </a:r>
                      <a:r>
                        <a:rPr lang="en-US" sz="2800" b="0" u="none" strike="noStrike" cap="none" dirty="0" err="1"/>
                        <a:t>como</a:t>
                      </a:r>
                      <a:r>
                        <a:rPr lang="en-US" sz="2800" b="0" u="none" strike="noStrike" cap="none" dirty="0"/>
                        <a:t> </a:t>
                      </a:r>
                      <a:r>
                        <a:rPr lang="en-US" sz="2800" b="0" u="none" strike="noStrike" cap="none" dirty="0" err="1"/>
                        <a:t>el</a:t>
                      </a:r>
                      <a:r>
                        <a:rPr lang="en-US" sz="2800" b="0" u="none" strike="noStrike" cap="none" dirty="0"/>
                        <a:t> Padre </a:t>
                      </a:r>
                      <a:r>
                        <a:rPr lang="en-US" sz="2800" dirty="0"/>
                        <a:t>N</a:t>
                      </a:r>
                      <a:r>
                        <a:rPr lang="en-US" sz="2800" b="0" u="none" strike="noStrike" cap="none" dirty="0"/>
                        <a:t>uestro es </a:t>
                      </a:r>
                      <a:r>
                        <a:rPr lang="en-US" sz="2800" b="0" u="none" strike="noStrike" cap="none" dirty="0" err="1"/>
                        <a:t>una</a:t>
                      </a:r>
                      <a:r>
                        <a:rPr lang="en-US" sz="2800" b="0" u="none" strike="noStrike" cap="none" dirty="0"/>
                        <a:t> gran </a:t>
                      </a:r>
                      <a:r>
                        <a:rPr lang="en-US" sz="2800" b="0" u="none" strike="noStrike" cap="none" dirty="0" err="1"/>
                        <a:t>oración</a:t>
                      </a:r>
                      <a:r>
                        <a:rPr lang="en-US" sz="2800" b="0" u="none" strike="noStrike" cap="none" dirty="0"/>
                        <a:t> </a:t>
                      </a:r>
                      <a:r>
                        <a:rPr lang="en-US" sz="2800" b="0" u="none" strike="noStrike" cap="none" dirty="0" err="1"/>
                        <a:t>misionera</a:t>
                      </a:r>
                      <a:r>
                        <a:rPr lang="en-US" sz="2800" b="0" u="none" strike="noStrike" cap="none" dirty="0"/>
                        <a:t>. </a:t>
                      </a:r>
                    </a:p>
                  </a:txBody>
                  <a:tcPr marL="91450" marR="91450" marT="45725" marB="45725"/>
                </a:tc>
                <a:extLst>
                  <a:ext uri="{0D108BD9-81ED-4DB2-BD59-A6C34878D82A}">
                    <a16:rowId xmlns:a16="http://schemas.microsoft.com/office/drawing/2014/main" val="10003"/>
                  </a:ext>
                </a:extLst>
              </a:tr>
            </a:tbl>
          </a:graphicData>
        </a:graphic>
      </p:graphicFrame>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7" descr="1 Tesalonicenses 5:16-18 - Versículo de la Biblia - DailyVerses.net"/>
          <p:cNvPicPr preferRelativeResize="0"/>
          <p:nvPr/>
        </p:nvPicPr>
        <p:blipFill rotWithShape="1">
          <a:blip r:embed="rId3"/>
          <a:srcRect/>
          <a:stretch>
            <a:fillRect/>
          </a:stretch>
        </p:blipFill>
        <p:spPr>
          <a:xfrm>
            <a:off x="1644015" y="635"/>
            <a:ext cx="10547985" cy="6857365"/>
          </a:xfrm>
          <a:prstGeom prst="rect">
            <a:avLst/>
          </a:prstGeom>
          <a:noFill/>
          <a:ln>
            <a:noFill/>
          </a:ln>
        </p:spPr>
      </p:pic>
      <p:sp>
        <p:nvSpPr>
          <p:cNvPr id="127" name="Google Shape;127;p7"/>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
          <p:cNvSpPr txBox="1">
            <a:spLocks noGrp="1"/>
          </p:cNvSpPr>
          <p:nvPr>
            <p:ph type="title"/>
          </p:nvPr>
        </p:nvSpPr>
        <p:spPr>
          <a:xfrm>
            <a:off x="1792605" y="290830"/>
            <a:ext cx="10288270" cy="61880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7500"/>
              <a:buFont typeface="Overlock" panose="02000506030000020004"/>
              <a:buNone/>
            </a:pP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Deseas</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por</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medio del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Espíritu</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Santo,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hacer</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uso</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de la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oración</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en</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tu</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vida</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de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santificación</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a:t>
            </a:r>
          </a:p>
        </p:txBody>
      </p:sp>
      <p:sp>
        <p:nvSpPr>
          <p:cNvPr id="134" name="Google Shape;134;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200" b="1">
                <a:solidFill>
                  <a:schemeClr val="accent4"/>
                </a:solidFill>
                <a:latin typeface="Arial Black" panose="020B0A04020102020204" charset="0"/>
                <a:cs typeface="Arial Black" panose="020B0A04020102020204" charset="0"/>
              </a:rPr>
              <a:t>Romanos 8:26-27</a:t>
            </a:r>
          </a:p>
        </p:txBody>
      </p:sp>
      <p:sp>
        <p:nvSpPr>
          <p:cNvPr id="141" name="Google Shape;141;p8"/>
          <p:cNvSpPr txBox="1">
            <a:spLocks noGrp="1"/>
          </p:cNvSpPr>
          <p:nvPr>
            <p:ph type="body" idx="1"/>
          </p:nvPr>
        </p:nvSpPr>
        <p:spPr>
          <a:xfrm>
            <a:off x="838200" y="1581151"/>
            <a:ext cx="10515600" cy="4351338"/>
          </a:xfrm>
          <a:prstGeom prst="rect">
            <a:avLst/>
          </a:prstGeom>
          <a:noFill/>
          <a:ln>
            <a:noFill/>
          </a:ln>
        </p:spPr>
        <p:txBody>
          <a:bodyPr spcFirstLastPara="1" wrap="square" lIns="91425" tIns="45700" rIns="91425" bIns="45700" anchor="t" anchorCtr="0">
            <a:noAutofit/>
          </a:bodyPr>
          <a:lstStyle/>
          <a:p>
            <a:pPr marL="114300" lvl="0" indent="0" algn="l" rtl="0">
              <a:lnSpc>
                <a:spcPct val="150000"/>
              </a:lnSpc>
              <a:spcBef>
                <a:spcPts val="1000"/>
              </a:spcBef>
              <a:spcAft>
                <a:spcPts val="0"/>
              </a:spcAft>
              <a:buSzPts val="1800"/>
              <a:buNone/>
            </a:pPr>
            <a:r>
              <a:rPr lang="en-US">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De igual manera, el Espíritu nos ayuda en nuestra debilidad, pues no sabemos qué nos conviene pedir, pero el Espíritu mismo intercede por nosotros con gemidos indecibles. Pero el que examina los corazones sabe cuál es la intención del Espíritu porque intercede por los santos conforme a la voluntad de Dios.</a:t>
            </a:r>
            <a:endParaRPr>
              <a:latin typeface="Arial" panose="020B0604020202020204" pitchFamily="34" charset="0"/>
              <a:cs typeface="Arial" panose="020B0604020202020204" pitchFamily="34" charset="0"/>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p:nvPr/>
        </p:nvSpPr>
        <p:spPr>
          <a:xfrm>
            <a:off x="471290" y="480454"/>
            <a:ext cx="11249400" cy="7670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a:solidFill>
                  <a:srgbClr val="008000"/>
                </a:solidFill>
                <a:latin typeface="Arial Black" panose="020B0A04020102020204" charset="0"/>
                <a:ea typeface="Overlock" panose="02000506030000020004"/>
                <a:cs typeface="Arial Black" panose="020B0A04020102020204" charset="0"/>
                <a:sym typeface="Overlock" panose="02000506030000020004"/>
              </a:rPr>
              <a:t>Lección 8: El </a:t>
            </a:r>
            <a:r>
              <a:rPr lang="en-US" sz="4400" b="1">
                <a:solidFill>
                  <a:srgbClr val="008000"/>
                </a:solidFill>
                <a:latin typeface="Arial Black" panose="020B0A04020102020204" charset="0"/>
                <a:ea typeface="Overlock" panose="02000506030000020004"/>
                <a:cs typeface="Arial Black" panose="020B0A04020102020204" charset="0"/>
                <a:sym typeface="Overlock" panose="02000506030000020004"/>
              </a:rPr>
              <a:t>Padre Nuestro</a:t>
            </a:r>
            <a:endParaRPr sz="4400" b="0"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endParaRPr>
          </a:p>
        </p:txBody>
      </p:sp>
      <p:graphicFrame>
        <p:nvGraphicFramePr>
          <p:cNvPr id="148" name="Google Shape;148;p9"/>
          <p:cNvGraphicFramePr/>
          <p:nvPr>
            <p:extLst>
              <p:ext uri="{D42A27DB-BD31-4B8C-83A1-F6EECF244321}">
                <p14:modId xmlns:p14="http://schemas.microsoft.com/office/powerpoint/2010/main" val="1681696013"/>
              </p:ext>
            </p:extLst>
          </p:nvPr>
        </p:nvGraphicFramePr>
        <p:xfrm>
          <a:off x="811602" y="2024712"/>
          <a:ext cx="10568775" cy="3217990"/>
        </p:xfrm>
        <a:graphic>
          <a:graphicData uri="http://schemas.openxmlformats.org/drawingml/2006/table">
            <a:tbl>
              <a:tblPr firstRow="1" bandRow="1">
                <a:noFill/>
                <a:tableStyleId>{778CB5E5-1229-45F0-B39F-6A4849C644B8}</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200" b="0" u="sng" strike="noStrike" cap="none">
                          <a:solidFill>
                            <a:schemeClr val="dk1"/>
                          </a:solidFill>
                        </a:rPr>
                        <a:t>Objetivos</a:t>
                      </a: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dirty="0" err="1"/>
                        <a:t>Reflexionar</a:t>
                      </a:r>
                      <a:r>
                        <a:rPr lang="en-US" sz="2800" b="0" u="none" strike="noStrike" cap="none" dirty="0"/>
                        <a:t> </a:t>
                      </a:r>
                      <a:r>
                        <a:rPr lang="en-US" sz="2800" b="0" u="none" strike="noStrike" cap="none" dirty="0" err="1"/>
                        <a:t>sobre</a:t>
                      </a:r>
                      <a:r>
                        <a:rPr lang="en-US" sz="2800" b="0" u="none" strike="noStrike" cap="none" dirty="0"/>
                        <a:t> </a:t>
                      </a:r>
                      <a:r>
                        <a:rPr lang="en-US" sz="2800" b="0" u="none" strike="noStrike" cap="none" dirty="0" err="1"/>
                        <a:t>el</a:t>
                      </a:r>
                      <a:r>
                        <a:rPr lang="en-US" sz="2800" b="0" u="none" strike="noStrike" cap="none" dirty="0"/>
                        <a:t> </a:t>
                      </a:r>
                      <a:r>
                        <a:rPr lang="en-US" sz="2800" b="0" u="none" strike="noStrike" cap="none" dirty="0" err="1"/>
                        <a:t>deseo</a:t>
                      </a:r>
                      <a:r>
                        <a:rPr lang="en-US" sz="2800" b="0" u="none" strike="noStrike" cap="none" dirty="0"/>
                        <a:t> de </a:t>
                      </a:r>
                      <a:r>
                        <a:rPr lang="en-US" sz="2800" b="0" u="none" strike="noStrike" cap="none" dirty="0" err="1"/>
                        <a:t>hacer</a:t>
                      </a:r>
                      <a:r>
                        <a:rPr lang="en-US" sz="2800" b="0" u="none" strike="noStrike" cap="none" dirty="0"/>
                        <a:t> </a:t>
                      </a:r>
                      <a:r>
                        <a:rPr lang="en-US" sz="2800" b="0" u="none" strike="noStrike" cap="none" dirty="0" err="1"/>
                        <a:t>uso</a:t>
                      </a:r>
                      <a:r>
                        <a:rPr lang="en-US" sz="2800" b="0" u="none" strike="noStrike" cap="none" dirty="0"/>
                        <a:t> de la </a:t>
                      </a:r>
                      <a:r>
                        <a:rPr lang="en-US" sz="2800" b="0" u="none" strike="noStrike" cap="none" dirty="0" err="1"/>
                        <a:t>oración</a:t>
                      </a:r>
                      <a:r>
                        <a:rPr lang="en-US" sz="2800" b="0" u="none" strike="noStrike" cap="none" dirty="0"/>
                        <a:t> </a:t>
                      </a:r>
                      <a:r>
                        <a:rPr lang="en-US" sz="2800" b="0" u="none" strike="noStrike" cap="none" dirty="0" err="1"/>
                        <a:t>diariamente</a:t>
                      </a:r>
                      <a:r>
                        <a:rPr lang="en-US" sz="2800" b="0" u="none" strike="noStrike" cap="none" dirty="0"/>
                        <a:t>. </a:t>
                      </a:r>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a:t>Analizar la repetición en oraciones. </a:t>
                      </a:r>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3600" u="none" strike="noStrike" cap="none"/>
                        <a:t>3</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dirty="0"/>
                        <a:t>Ver </a:t>
                      </a:r>
                      <a:r>
                        <a:rPr lang="en-US" sz="2800" b="0" u="none" strike="noStrike" cap="none" dirty="0" err="1"/>
                        <a:t>como</a:t>
                      </a:r>
                      <a:r>
                        <a:rPr lang="en-US" sz="2800" b="0" u="none" strike="noStrike" cap="none" dirty="0"/>
                        <a:t> </a:t>
                      </a:r>
                      <a:r>
                        <a:rPr lang="en-US" sz="2800" b="0" u="none" strike="noStrike" cap="none" dirty="0" err="1"/>
                        <a:t>el</a:t>
                      </a:r>
                      <a:r>
                        <a:rPr lang="en-US" sz="2800" b="0" u="none" strike="noStrike" cap="none" dirty="0"/>
                        <a:t> Padre </a:t>
                      </a:r>
                      <a:r>
                        <a:rPr lang="en-US" sz="2800" dirty="0"/>
                        <a:t>N</a:t>
                      </a:r>
                      <a:r>
                        <a:rPr lang="en-US" sz="2800" b="0" u="none" strike="noStrike" cap="none" dirty="0"/>
                        <a:t>uestro es </a:t>
                      </a:r>
                      <a:r>
                        <a:rPr lang="en-US" sz="2800" b="0" u="none" strike="noStrike" cap="none" dirty="0" err="1"/>
                        <a:t>una</a:t>
                      </a:r>
                      <a:r>
                        <a:rPr lang="en-US" sz="2800" b="0" u="none" strike="noStrike" cap="none" dirty="0"/>
                        <a:t> gran </a:t>
                      </a:r>
                      <a:r>
                        <a:rPr lang="en-US" sz="2800" b="0" u="none" strike="noStrike" cap="none" dirty="0" err="1"/>
                        <a:t>oración</a:t>
                      </a:r>
                      <a:r>
                        <a:rPr lang="en-US" sz="2800" b="0" u="none" strike="noStrike" cap="none" dirty="0"/>
                        <a:t> </a:t>
                      </a:r>
                      <a:r>
                        <a:rPr lang="en-US" sz="2800" b="0" u="none" strike="noStrike" cap="none" dirty="0" err="1"/>
                        <a:t>misionera</a:t>
                      </a:r>
                      <a:r>
                        <a:rPr lang="en-US" sz="2800" b="0" u="none" strike="noStrike" cap="none" dirty="0"/>
                        <a:t>. </a:t>
                      </a:r>
                    </a:p>
                  </a:txBody>
                  <a:tcPr marL="91450" marR="91450" marT="45725" marB="45725"/>
                </a:tc>
                <a:extLst>
                  <a:ext uri="{0D108BD9-81ED-4DB2-BD59-A6C34878D82A}">
                    <a16:rowId xmlns:a16="http://schemas.microsoft.com/office/drawing/2014/main" val="10003"/>
                  </a:ext>
                </a:extLst>
              </a:tr>
            </a:tbl>
          </a:graphicData>
        </a:graphic>
      </p:graphicFrame>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792*267"/>
  <p:tag name="TABLE_ENDDRAG_RECT" val="103*115*792*267"/>
</p:tagLst>
</file>

<file path=ppt/theme/theme1.xml><?xml version="1.0" encoding="utf-8"?>
<a:theme xmlns:a="http://schemas.openxmlformats.org/drawingml/2006/main" name="Office Theme">
  <a:themeElements>
    <a:clrScheme name="academia cristo">
      <a:dk1>
        <a:srgbClr val="000000"/>
      </a:dk1>
      <a:lt1>
        <a:srgbClr val="FFFFFF"/>
      </a:lt1>
      <a:dk2>
        <a:srgbClr val="44546A"/>
      </a:dk2>
      <a:lt2>
        <a:srgbClr val="E7E6E6"/>
      </a:lt2>
      <a:accent1>
        <a:srgbClr val="079444"/>
      </a:accent1>
      <a:accent2>
        <a:srgbClr val="079444"/>
      </a:accent2>
      <a:accent3>
        <a:srgbClr val="079444"/>
      </a:accent3>
      <a:accent4>
        <a:srgbClr val="079444"/>
      </a:accent4>
      <a:accent5>
        <a:srgbClr val="079444"/>
      </a:accent5>
      <a:accent6>
        <a:srgbClr val="70AD47"/>
      </a:accent6>
      <a:hlink>
        <a:srgbClr val="603813"/>
      </a:hlink>
      <a:folHlink>
        <a:srgbClr val="FE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D8E817-7CEF-413F-BABE-54D8E6D38072}">
  <ds:schemaRefs/>
</ds:datastoreItem>
</file>

<file path=customXml/itemProps2.xml><?xml version="1.0" encoding="utf-8"?>
<ds:datastoreItem xmlns:ds="http://schemas.openxmlformats.org/officeDocument/2006/customXml" ds:itemID="{807560D7-EEBB-4F52-ABF0-28C702C5A094}">
  <ds:schemaRefs/>
</ds:datastoreItem>
</file>

<file path=customXml/itemProps3.xml><?xml version="1.0" encoding="utf-8"?>
<ds:datastoreItem xmlns:ds="http://schemas.openxmlformats.org/officeDocument/2006/customXml" ds:itemID="{221EFAAA-7D34-4768-A710-720161921F28}">
  <ds:schemaRefs/>
</ds:datastoreItem>
</file>

<file path=docProps/app.xml><?xml version="1.0" encoding="utf-8"?>
<Properties xmlns="http://schemas.openxmlformats.org/officeDocument/2006/extended-properties" xmlns:vt="http://schemas.openxmlformats.org/officeDocument/2006/docPropsVTypes">
  <TotalTime>2</TotalTime>
  <Words>2673</Words>
  <Application>Microsoft Macintosh PowerPoint</Application>
  <PresentationFormat>Widescreen</PresentationFormat>
  <Paragraphs>156</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Overlock</vt:lpstr>
      <vt:lpstr>Calibri</vt:lpstr>
      <vt:lpstr>Lato</vt:lpstr>
      <vt:lpstr>Arial Black</vt:lpstr>
      <vt:lpstr>Office Theme</vt:lpstr>
      <vt:lpstr>PowerPoint Presentation</vt:lpstr>
      <vt:lpstr>PowerPoint Presentation</vt:lpstr>
      <vt:lpstr>PowerPoint Presentation</vt:lpstr>
      <vt:lpstr>PowerPoint Presentation</vt:lpstr>
      <vt:lpstr>PowerPoint Presentation</vt:lpstr>
      <vt:lpstr>PowerPoint Presentation</vt:lpstr>
      <vt:lpstr>¿Deseas, por medio del Espíritu Santo, hacer uso de la oración en tu vida de santificación?</vt:lpstr>
      <vt:lpstr>Romanos 8:26-27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Mateo 6:9-13 </vt:lpstr>
      <vt:lpstr>Mateo 6:9-13 </vt:lpstr>
      <vt:lpstr>Mateo 6:9-13 </vt:lpstr>
      <vt:lpstr>Mateo 6:9-13 </vt:lpstr>
      <vt:lpstr>Mateo 6:9-13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Elise Gross</cp:lastModifiedBy>
  <cp:revision>4</cp:revision>
  <dcterms:created xsi:type="dcterms:W3CDTF">2023-11-29T19:33:00Z</dcterms:created>
  <dcterms:modified xsi:type="dcterms:W3CDTF">2025-06-23T14:39:33Z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ICV">
    <vt:lpwstr>A634576010B74346A0EE3EB77684F371_12</vt:lpwstr>
  </property>
  <property fmtid="{D5CDD505-2E9C-101B-9397-08002B2CF9AE}" pid="4" name="KSOProductBuildVer">
    <vt:lpwstr>2058-12.2.0.21546</vt:lpwstr>
  </property>
</Properties>
</file>