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858000" cy="9144000"/>
  <p:embeddedFontLst>
    <p:embeddedFont>
      <p:font typeface="Calibri" panose="020F0502020204030204"/>
      <p:regular r:id="rId40"/>
      <p:bold r:id="rId41"/>
      <p:italic r:id="rId42"/>
      <p:boldItalic r:id="rId43"/>
    </p:embeddedFont>
    <p:embeddedFont>
      <p:font typeface="Lato" panose="020F0502020204030203"/>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61C8E-0D14-4599-9E14-766974686E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customXml" Target="../customXml/item3.xml"/><Relationship Id="rId5" Type="http://schemas.openxmlformats.org/officeDocument/2006/relationships/notesMaster" Target="notesMasters/notesMaster1.xml"/><Relationship Id="rId49" Type="http://schemas.openxmlformats.org/officeDocument/2006/relationships/customXml" Target="../customXml/item2.xml"/><Relationship Id="rId48" Type="http://schemas.openxmlformats.org/officeDocument/2006/relationships/customXml" Target="../customXml/item1.xml"/><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5" name="Shape 155"/>
        <p:cNvGrpSpPr/>
        <p:nvPr/>
      </p:nvGrpSpPr>
      <p:grpSpPr>
        <a:xfrm>
          <a:off x="0" y="0"/>
          <a:ext cx="0" cy="0"/>
          <a:chOff x="0" y="0"/>
          <a:chExt cx="0" cy="0"/>
        </a:xfrm>
      </p:grpSpPr>
      <p:sp>
        <p:nvSpPr>
          <p:cNvPr id="156" name="Google Shape;156;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Compartir las siguientes tareas: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Vea el video breve de enseñanza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 1)</a:t>
            </a:r>
            <a:r>
              <a:rPr lang="en-US">
                <a:solidFill>
                  <a:schemeClr val="dk1"/>
                </a:solidFill>
                <a:latin typeface="Calibri" panose="020F0502020204030204"/>
                <a:ea typeface="Calibri" panose="020F0502020204030204"/>
                <a:cs typeface="Calibri" panose="020F0502020204030204"/>
                <a:sym typeface="Calibri" panose="020F0502020204030204"/>
              </a:rPr>
              <a:t> y responda las siguientes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¿Por qué la iglesia cristiana primitiva se expandió tan rápidamente?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 fue la "roca" sobre la cual se construyó la iglesia cristiana primitiva según la Iglesia Católica Romana? ¿Y según las iglesias luteranas y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Las diferentes denominaciones cristianas se pueden agrupar en tres categorías. ¿Cuáles son?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sucedió en el 455 d.C. y en el 1054 d.C.?</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¿Quiénes fueron Savonarola y Huss?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Lea Mateo 16:13-28</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7" name="Google Shape;157;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2" name="Shape 262"/>
        <p:cNvGrpSpPr/>
        <p:nvPr/>
      </p:nvGrpSpPr>
      <p:grpSpPr>
        <a:xfrm>
          <a:off x="0" y="0"/>
          <a:ext cx="0" cy="0"/>
          <a:chOff x="0" y="0"/>
          <a:chExt cx="0" cy="0"/>
        </a:xfrm>
      </p:grpSpPr>
      <p:sp>
        <p:nvSpPr>
          <p:cNvPr id="263" name="Google Shape;263;g2e1cad20c04_0_22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Objetivos del curso: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Compare los diferentes tipos de iglesias con lo que la Biblia dice.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Mientras aprende acerca de las diferencias entre las iglesias, identifique sus propias convicciones.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4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4" name="Google Shape;264;g2e1cad20c04_0_22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7" name="Shape 277"/>
        <p:cNvGrpSpPr/>
        <p:nvPr/>
      </p:nvGrpSpPr>
      <p:grpSpPr>
        <a:xfrm>
          <a:off x="0" y="0"/>
          <a:ext cx="0" cy="0"/>
          <a:chOff x="0" y="0"/>
          <a:chExt cx="0" cy="0"/>
        </a:xfrm>
      </p:grpSpPr>
      <p:sp>
        <p:nvSpPr>
          <p:cNvPr id="278" name="Google Shape;278;g2ae502832d3_0_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Nuestra identidad en Cristo. </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Antes de estudiar todas las diferentes iglesias en el mundo y trabajar para encontrar nuestro propio lugar en ellas, es bueno recordar la profunda y fundamental identidad que tenemos en la familia de Dios.  Leamos 1 Pedro 2:9, Gálatas 4:7 y Salmo 27:10. Piensa en cuán importantes son estas verdades cuando estamos estudiando algunos temas que pueden ser muy emotivos y difíciles para las personas.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9" name="Google Shape;279;g2ae502832d3_0_1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8" name="Shape 288"/>
        <p:cNvGrpSpPr/>
        <p:nvPr/>
      </p:nvGrpSpPr>
      <p:grpSpPr>
        <a:xfrm>
          <a:off x="0" y="0"/>
          <a:ext cx="0" cy="0"/>
          <a:chOff x="0" y="0"/>
          <a:chExt cx="0" cy="0"/>
        </a:xfrm>
      </p:grpSpPr>
      <p:sp>
        <p:nvSpPr>
          <p:cNvPr id="289" name="Google Shape;289;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¿Por qué hay tantas denominaciones diferentes?</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Para responder esta pregunta, será de ayuda entender </a:t>
            </a:r>
            <a:r>
              <a:rPr lang="es-CO" altLang="en-US">
                <a:solidFill>
                  <a:schemeClr val="dk1"/>
                </a:solidFill>
                <a:latin typeface="Calibri" panose="020F0502020204030204"/>
                <a:ea typeface="Calibri" panose="020F0502020204030204"/>
                <a:cs typeface="Calibri" panose="020F0502020204030204"/>
                <a:sym typeface="Calibri" panose="020F0502020204030204"/>
              </a:rPr>
              <a:t>de </a:t>
            </a:r>
            <a:r>
              <a:rPr lang="en-US">
                <a:solidFill>
                  <a:schemeClr val="dk1"/>
                </a:solidFill>
                <a:latin typeface="Calibri" panose="020F0502020204030204"/>
                <a:ea typeface="Calibri" panose="020F0502020204030204"/>
                <a:cs typeface="Calibri" panose="020F0502020204030204"/>
                <a:sym typeface="Calibri" panose="020F0502020204030204"/>
              </a:rPr>
              <a:t>d</a:t>
            </a:r>
            <a:r>
              <a:rPr lang="es-CO" altLang="en-US">
                <a:solidFill>
                  <a:schemeClr val="dk1"/>
                </a:solidFill>
                <a:latin typeface="Calibri" panose="020F0502020204030204"/>
                <a:ea typeface="Calibri" panose="020F0502020204030204"/>
                <a:cs typeface="Calibri" panose="020F0502020204030204"/>
                <a:sym typeface="Calibri" panose="020F0502020204030204"/>
              </a:rPr>
              <a:t>ó</a:t>
            </a:r>
            <a:r>
              <a:rPr lang="en-US">
                <a:solidFill>
                  <a:schemeClr val="dk1"/>
                </a:solidFill>
                <a:latin typeface="Calibri" panose="020F0502020204030204"/>
                <a:ea typeface="Calibri" panose="020F0502020204030204"/>
                <a:cs typeface="Calibri" panose="020F0502020204030204"/>
                <a:sym typeface="Calibri" panose="020F0502020204030204"/>
              </a:rPr>
              <a:t>nde</a:t>
            </a:r>
            <a:r>
              <a:rPr lang="es-CO" altLang="en-US">
                <a:solidFill>
                  <a:schemeClr val="dk1"/>
                </a:solidFill>
                <a:latin typeface="Calibri" panose="020F0502020204030204"/>
                <a:ea typeface="Calibri" panose="020F0502020204030204"/>
                <a:cs typeface="Calibri" panose="020F0502020204030204"/>
                <a:sym typeface="Calibri" panose="020F0502020204030204"/>
              </a:rPr>
              <a:t> provienen</a:t>
            </a:r>
            <a:r>
              <a:rPr lang="en-US">
                <a:solidFill>
                  <a:schemeClr val="dk1"/>
                </a:solidFill>
                <a:latin typeface="Calibri" panose="020F0502020204030204"/>
                <a:ea typeface="Calibri" panose="020F0502020204030204"/>
                <a:cs typeface="Calibri" panose="020F0502020204030204"/>
                <a:sym typeface="Calibri" panose="020F0502020204030204"/>
              </a:rPr>
              <a:t> todas las diferentes identidades espirituales – o denominaciones -. En las primeras dos clases de este curso, estudiaremos esto. Primero, explicaremos el desarrollo de las diferentes denominaciones cristianas desde una perspectiva histórica. Luego, lo explicaremos desde una perspectiva hermenéutica (la hermenéutica es el método que se usa para interpretar las escrituras).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6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0" name="Google Shape;290;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g2e1cad20c04_0_26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La expansión del cristianismo.</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Dios concedió un crecimiento increíble a la iglesia primitiva. El libro de Hechos dice como el número de creyentes creció de un pequeño grupo en la Ascensión de Cristo a más de tres mil en Pentecostés (2:41), luego a cerca de cinco mil (4:4), hasta que su número no pudo calcularse (6:7). Para el año 300 D.C, algunos eruditos estimaron que el número de creyentes había crecido a 30 millones, con iglesias por todo el imperio Romano.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g2e1cad20c04_0_26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5" name="Shape 305"/>
        <p:cNvGrpSpPr/>
        <p:nvPr/>
      </p:nvGrpSpPr>
      <p:grpSpPr>
        <a:xfrm>
          <a:off x="0" y="0"/>
          <a:ext cx="0" cy="0"/>
          <a:chOff x="0" y="0"/>
          <a:chExt cx="0" cy="0"/>
        </a:xfrm>
      </p:grpSpPr>
      <p:sp>
        <p:nvSpPr>
          <p:cNvPr id="306" name="Google Shape;306;g2e1cad20c04_0_27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¿Por qué la iglesia cristiana primitiva se expandió tan rápidamente? </a:t>
            </a:r>
            <a:r>
              <a:rPr lang="en-US" i="1">
                <a:solidFill>
                  <a:schemeClr val="dk1"/>
                </a:solidFill>
                <a:latin typeface="Calibri" panose="020F0502020204030204"/>
                <a:ea typeface="Calibri" panose="020F0502020204030204"/>
                <a:cs typeface="Calibri" panose="020F0502020204030204"/>
                <a:sym typeface="Calibri" panose="020F0502020204030204"/>
              </a:rPr>
              <a:t>Esto se enseña en el video; permita a los estudiantes ofrecer respuestas antes de agregar lo siguiente.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2e1cad20c04_0_27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3" name="Shape 313"/>
        <p:cNvGrpSpPr/>
        <p:nvPr/>
      </p:nvGrpSpPr>
      <p:grpSpPr>
        <a:xfrm>
          <a:off x="0" y="0"/>
          <a:ext cx="0" cy="0"/>
          <a:chOff x="0" y="0"/>
          <a:chExt cx="0" cy="0"/>
        </a:xfrm>
      </p:grpSpPr>
      <p:sp>
        <p:nvSpPr>
          <p:cNvPr id="314" name="Google Shape;314;g2ae502832d3_0_12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causa principal del crecimiento es la misma que nos llevó a la fe: El poder del mensaje del evangelio para producir fe en aquellos que lo escuchan.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“Porque no me avergüenzo del evangelio, porque es poder de Dios para salvación a todo aquel que cree; al judío, primeramente, y también al griego.”  (Rom. 1:16)</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perfecta obediencia de Jesús a la ley de Dios nos ha sido atribuida; Cristo nos granjeó el perdón completo y gratuito. Los creyentes tienen la promesa segura de la vida eterna que ofrece paz, esperanza y consuelo en la perfección del cielo, especialmente a las personas menos respetadas por la sociedad.</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5" name="Google Shape;315;g2ae502832d3_0_1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 name="Shape 321"/>
        <p:cNvGrpSpPr/>
        <p:nvPr/>
      </p:nvGrpSpPr>
      <p:grpSpPr>
        <a:xfrm>
          <a:off x="0" y="0"/>
          <a:ext cx="0" cy="0"/>
          <a:chOff x="0" y="0"/>
          <a:chExt cx="0" cy="0"/>
        </a:xfrm>
      </p:grpSpPr>
      <p:sp>
        <p:nvSpPr>
          <p:cNvPr id="322" name="Google Shape;322;g2e1cad20c04_0_28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segundo lugar, el gobierno romano que, normalmente, era tolerante con otras religiones (suponiendo que estuvieran dispuestos a adorar al emperador como un dios), clasificó al cristianismo como una religión ilícita porque hablaba de un Rey (Jesús). Interpretaron esto como una ofensa y una amenaza para el emperador romano. Como resultado, fue perseguido. Muchos cristianos huyeron de esta persecución. Cuando huyeron, llevaron el evangelio con ellos a muchas partes diferentes (Hechos 8:4).</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Finalmente, el amor y la compasión que los cristianos mostraron a los miembros más vulnerables de la sociedad (mujeres, viudas, niños, esclavos y huérfanos) e incluso a los mismos enemigos que los perseguían sirvieron como un tremendo testimonio de la convicción que tenían en sus corazones. Incluso el mundo incrédulo tuvo que reconocer cómo los cristianos se amaban (Juan 13:34,35).</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3" name="Google Shape;323;g2e1cad20c04_0_28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8" name="Shape 328"/>
        <p:cNvGrpSpPr/>
        <p:nvPr/>
      </p:nvGrpSpPr>
      <p:grpSpPr>
        <a:xfrm>
          <a:off x="0" y="0"/>
          <a:ext cx="0" cy="0"/>
          <a:chOff x="0" y="0"/>
          <a:chExt cx="0" cy="0"/>
        </a:xfrm>
      </p:grpSpPr>
      <p:sp>
        <p:nvSpPr>
          <p:cNvPr id="329" name="Google Shape;329;g2e1cad20c04_0_29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¿Cuál fue la "roca" sobre la cual se construyó la iglesia cristiana primitiva? Permita a los estudiantes ofrecer respuestas antes de agregar lo siguiente.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0" name="Google Shape;330;g2e1cad20c04_0_29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6" name="Shape 336"/>
        <p:cNvGrpSpPr/>
        <p:nvPr/>
      </p:nvGrpSpPr>
      <p:grpSpPr>
        <a:xfrm>
          <a:off x="0" y="0"/>
          <a:ext cx="0" cy="0"/>
          <a:chOff x="0" y="0"/>
          <a:chExt cx="0" cy="0"/>
        </a:xfrm>
      </p:grpSpPr>
      <p:sp>
        <p:nvSpPr>
          <p:cNvPr id="337" name="Google Shape;337;g2e1cad20c04_0_30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(Mateo 16:15-18 en la pantalla) La respuesta a esta pregunta depende de la interpretación de Mateo 16:15-18. ¿Quién es “esta roca” sobre la cual Jesús dice que edificará su iglesia? En el contexto, Jesús podría estar refiriéndose a Pedro. Esta es la interpretación de la Iglesia Católica Romana (ICR). Creen que la roca sobre la que se edificó la iglesia fue Pedro y que fue el primero en una línea ininterrumpida de Papas (sucesión apostólica). La otra opción es que Jesús se está refiriendo a la confesión de Pedro; la roca sobre la cual edificará su iglesia es la verdad de que Jesús es “el Cristo”, el Salvador prometido. Para determinar qué interpretación es correcta, necesitamos comparar este versículo con el resto de lo que dice la Biblia (dejemos que las Escrituras interpreten las Escrituras).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8" name="Google Shape;338;g2e1cad20c04_0_30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4" name="Shape 344"/>
        <p:cNvGrpSpPr/>
        <p:nvPr/>
      </p:nvGrpSpPr>
      <p:grpSpPr>
        <a:xfrm>
          <a:off x="0" y="0"/>
          <a:ext cx="0" cy="0"/>
          <a:chOff x="0" y="0"/>
          <a:chExt cx="0" cy="0"/>
        </a:xfrm>
      </p:grpSpPr>
      <p:sp>
        <p:nvSpPr>
          <p:cNvPr id="345" name="Google Shape;345;g2e1cad20c04_0_30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spcBef>
                <a:spcPts val="600"/>
              </a:spcBef>
              <a:spcAft>
                <a:spcPts val="0"/>
              </a:spcAft>
              <a:buClr>
                <a:schemeClr val="dk1"/>
              </a:buClr>
              <a:buSzPts val="1100"/>
              <a:buFont typeface="Arial" panose="020B0604020202020204"/>
              <a:buNone/>
            </a:pPr>
            <a:r>
              <a:rPr lang="en-US">
                <a:solidFill>
                  <a:schemeClr val="dk1"/>
                </a:solidFill>
                <a:latin typeface="Calibri" panose="020F0502020204030204"/>
                <a:ea typeface="Calibri" panose="020F0502020204030204"/>
                <a:cs typeface="Calibri" panose="020F0502020204030204"/>
                <a:sym typeface="Calibri" panose="020F0502020204030204"/>
              </a:rPr>
              <a:t>(1 Corintios 3:11 y Efesios 2:19-20 en la pantalla) Cuando lo hacemos, encontramos que no hay otro versículo de la Biblia que se refiera a Pedro como el fundamento de la iglesia. En cambio, tenemos muchos que se refieren a Cristo como el fundamento de la iglesia. (Además de los versículos en la pantalla, el profesor podría hacer referencia a 1 Pedro 2:4-8, donde Pedro no se llama a sí mismo, sino a Cristo, la piedra angular de la iglesia.) Por eso, la interpretación luterana y protestante es que Pedro NO era la roca sobre la cual se edificó la iglesia. La iglesia está más bien edificada sobre Cristo, como Pedro confesó bellamente: «¡Tú eres el Cristo (Mesías - Salvador) !, ¡el Hijo del Dios viviente!» (Mateo 16:16).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0" algn="l" rtl="0">
              <a:spcBef>
                <a:spcPts val="600"/>
              </a:spcBef>
              <a:spcAft>
                <a:spcPts val="0"/>
              </a:spcAft>
              <a:buClr>
                <a:schemeClr val="dk1"/>
              </a:buClr>
              <a:buSzPts val="1100"/>
              <a:buFont typeface="Arial" panose="020B0604020202020204"/>
              <a:buNone/>
            </a:pPr>
            <a:r>
              <a:rPr lang="en-US">
                <a:solidFill>
                  <a:schemeClr val="dk1"/>
                </a:solidFill>
                <a:latin typeface="Calibri" panose="020F0502020204030204"/>
                <a:ea typeface="Calibri" panose="020F0502020204030204"/>
                <a:cs typeface="Calibri" panose="020F0502020204030204"/>
                <a:sym typeface="Calibri" panose="020F0502020204030204"/>
              </a:rPr>
              <a:t>Luego de resumir brevemente las dos interpretaciones con las imágenes en la pantalla, el profesor concluye: Lamentablemente, la interpretación incorrecta triunfó en la historia de la iglesia. Esto condujo al desarrollo del papado.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0" algn="l" rtl="0">
              <a:spcBef>
                <a:spcPts val="600"/>
              </a:spcBef>
              <a:spcAft>
                <a:spcPts val="0"/>
              </a:spcAft>
              <a:buClr>
                <a:schemeClr val="dk1"/>
              </a:buClr>
              <a:buSzPts val="1100"/>
              <a:buFont typeface="Arial" panose="020B0604020202020204"/>
              <a:buNone/>
            </a:pP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0" lvl="0" indent="0" algn="l" rtl="0">
              <a:lnSpc>
                <a:spcPct val="100000"/>
              </a:lnSpc>
              <a:spcBef>
                <a:spcPts val="6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6" name="Google Shape;346;g2e1cad20c04_0_30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2" name="Shape 352"/>
        <p:cNvGrpSpPr/>
        <p:nvPr/>
      </p:nvGrpSpPr>
      <p:grpSpPr>
        <a:xfrm>
          <a:off x="0" y="0"/>
          <a:ext cx="0" cy="0"/>
          <a:chOff x="0" y="0"/>
          <a:chExt cx="0" cy="0"/>
        </a:xfrm>
      </p:grpSpPr>
      <p:sp>
        <p:nvSpPr>
          <p:cNvPr id="353" name="Google Shape;353;g2e1cad20c04_0_31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panose="020B0604020202020204"/>
              <a:buNone/>
            </a:pPr>
            <a:r>
              <a:rPr lang="en-US">
                <a:solidFill>
                  <a:schemeClr val="dk1"/>
                </a:solidFill>
                <a:latin typeface="Calibri" panose="020F0502020204030204"/>
                <a:ea typeface="Calibri" panose="020F0502020204030204"/>
                <a:cs typeface="Calibri" panose="020F0502020204030204"/>
                <a:sym typeface="Calibri" panose="020F0502020204030204"/>
              </a:rPr>
              <a:t>(1 Corintios 3:11 y Efesios 2:19-20 en la pantalla) Cuando lo hacemos, encontramos que no hay otro versículo de la Biblia que se refiera a Pedro como el fundamento de la iglesia. En cambio, tenemos muchos que se refieren a Cristo como el fundamento de la iglesia. (Además de los versículos en la pantalla, el profesor podría hacer referencia a 1 Pedro 2:4-8, donde Pedro no se llama a sí mismo, sino a Cristo, la piedra angular de la iglesia.) Por eso, la interpretación luterana y protestante es que Pedro NO era la roca sobre la cual se edificó la iglesia. La iglesia está más bien edificada sobre Cristo, como Pedro confesó bellamente: «¡Tú eres el Cristo (Mesías - Salvador) !, ¡el Hijo del Dios viviente!» (Mateo 16:16).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600"/>
              </a:spcBef>
              <a:spcAft>
                <a:spcPts val="0"/>
              </a:spcAft>
              <a:buClr>
                <a:schemeClr val="dk1"/>
              </a:buClr>
              <a:buSzPts val="1100"/>
              <a:buFont typeface="Arial" panose="020B0604020202020204"/>
              <a:buNone/>
            </a:pPr>
            <a:r>
              <a:rPr lang="en-US">
                <a:solidFill>
                  <a:schemeClr val="dk1"/>
                </a:solidFill>
                <a:latin typeface="Calibri" panose="020F0502020204030204"/>
                <a:ea typeface="Calibri" panose="020F0502020204030204"/>
                <a:cs typeface="Calibri" panose="020F0502020204030204"/>
                <a:sym typeface="Calibri" panose="020F0502020204030204"/>
              </a:rPr>
              <a:t>Luego de resumir brevemente las dos interpretaciones con las imágenes en la pantalla, el profesor concluye: Lamentablemente, la interpretación incorrecta triunfó en la historia de la iglesia. Esto condujo al desarrollo del papado.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600"/>
              </a:spcBef>
              <a:spcAft>
                <a:spcPts val="0"/>
              </a:spcAft>
              <a:buClr>
                <a:schemeClr val="dk1"/>
              </a:buClr>
              <a:buSzPts val="1100"/>
              <a:buFont typeface="Arial" panose="020B0604020202020204"/>
              <a:buNone/>
            </a:pP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6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4" name="Google Shape;354;g2e1cad20c04_0_31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0" name="Shape 360"/>
        <p:cNvGrpSpPr/>
        <p:nvPr/>
      </p:nvGrpSpPr>
      <p:grpSpPr>
        <a:xfrm>
          <a:off x="0" y="0"/>
          <a:ext cx="0" cy="0"/>
          <a:chOff x="0" y="0"/>
          <a:chExt cx="0" cy="0"/>
        </a:xfrm>
      </p:grpSpPr>
      <p:sp>
        <p:nvSpPr>
          <p:cNvPr id="361" name="Google Shape;361;g2e1cad20c04_0_32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Sedes del cristianismo.</a:t>
            </a:r>
            <a:r>
              <a:rPr lang="en-US">
                <a:solidFill>
                  <a:schemeClr val="dk1"/>
                </a:solidFill>
                <a:latin typeface="Calibri" panose="020F0502020204030204"/>
                <a:ea typeface="Calibri" panose="020F0502020204030204"/>
                <a:cs typeface="Calibri" panose="020F0502020204030204"/>
                <a:sym typeface="Calibri" panose="020F0502020204030204"/>
              </a:rPr>
              <a:t>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cristianismo se extendió rápidamente. Se extendió a todas partes. Sin embargo, se centró alrededor de 7 ciudades importantes conocidas como “sedes del cristianismo” (Roma, Constantinopla, Éfeso, Alejandría, Jerusalén, Corinto y Antioquía). Con el tiempo, Roma se convirtió en la más prominente, posiblemente porque tenía la mayor cantidad de cristianos y porque, según la leyenda, Pedro fue martirizado en Roma (crucificado de cabeza).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2" name="Google Shape;362;g2e1cad20c04_0_3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0" name="Shape 370"/>
        <p:cNvGrpSpPr/>
        <p:nvPr/>
      </p:nvGrpSpPr>
      <p:grpSpPr>
        <a:xfrm>
          <a:off x="0" y="0"/>
          <a:ext cx="0" cy="0"/>
          <a:chOff x="0" y="0"/>
          <a:chExt cx="0" cy="0"/>
        </a:xfrm>
      </p:grpSpPr>
      <p:sp>
        <p:nvSpPr>
          <p:cNvPr id="371" name="Google Shape;371;g2e1cad20c04_0_33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¿Qué sucedió en 455 d.C. y en 1054 d.C.? </a:t>
            </a:r>
            <a:r>
              <a:rPr lang="en-US" i="1">
                <a:solidFill>
                  <a:schemeClr val="dk1"/>
                </a:solidFill>
                <a:latin typeface="Calibri" panose="020F0502020204030204"/>
                <a:ea typeface="Calibri" panose="020F0502020204030204"/>
                <a:cs typeface="Calibri" panose="020F0502020204030204"/>
                <a:sym typeface="Calibri" panose="020F0502020204030204"/>
              </a:rPr>
              <a:t>Permita a los estudiantes ofrecer respuestas antes de agregar lo siguiente.  </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2" name="Google Shape;372;g2e1cad20c04_0_33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8" name="Shape 378"/>
        <p:cNvGrpSpPr/>
        <p:nvPr/>
      </p:nvGrpSpPr>
      <p:grpSpPr>
        <a:xfrm>
          <a:off x="0" y="0"/>
          <a:ext cx="0" cy="0"/>
          <a:chOff x="0" y="0"/>
          <a:chExt cx="0" cy="0"/>
        </a:xfrm>
      </p:grpSpPr>
      <p:sp>
        <p:nvSpPr>
          <p:cNvPr id="379" name="Google Shape;379;g2ae502832d3_0_2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455 d.C., el obispo de Roma emitió un edicto que indicaba que todos los obispos estaban sujetos al obispo en Roma. Roma se llamó a sí misma “la primera entre iguales”, lo cual es, en realidad, una contradicción en los términos. Roma estaba oficialmente al mando de la iglesia cristiana y se mantendría así durante el próximo medio milenio.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1054 d.C., el obispo de Constantinopla rechazó la primacía de Roma. Esta negativa a someterse a la autoridad romana se basó más en razones políticas que teológicas. Esta negativa causó una división (cisma) que resultó en el nacimiento de otra identidad espiritual - la Iglesia Ortodoxa Oriental - con el Patriarca como su líder. Durante los siguientes 500 años, el Papa sería el jefe de la iglesia cristiana occidental y el Patriarca la cabeza de la iglesia cristiana oriental.</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0" name="Google Shape;380;g2ae502832d3_0_2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g2e1cad20c04_0_36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¿Quiénes fueron Savonarola y Huss? Ambos eran reformadores que tenían fuertes desacuerdos con la Iglesia Católica Romana.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6" name="Google Shape;386;g2e1cad20c04_0_36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2" name="Shape 392"/>
        <p:cNvGrpSpPr/>
        <p:nvPr/>
      </p:nvGrpSpPr>
      <p:grpSpPr>
        <a:xfrm>
          <a:off x="0" y="0"/>
          <a:ext cx="0" cy="0"/>
          <a:chOff x="0" y="0"/>
          <a:chExt cx="0" cy="0"/>
        </a:xfrm>
      </p:grpSpPr>
      <p:sp>
        <p:nvSpPr>
          <p:cNvPr id="393" name="Google Shape;393;g2e1cad20c04_0_37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Savonarola (1452 a 1498) era italiano (Florencia), fraile dominicano que habló contra la corrupción y la inmoralidad de la Iglesia Católica Romana. Fue excomulgado, ahorcado y quemado hasta la muerte a los 45 años por sus críticas al Papa (Alejandro VI).</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Juan Hus (1369 a 1415) fue un reformador checo (Praga). Su obra, más tarde, tendría un profundo impacto en Martín Lutero. Habló contra la inmoralidad entre los sacerdotes, como adulterio y borrachera. Quiso que la Biblia fuera estudiada y predicada en el idioma del pueblo. Habló en contra de las indulgencias y la supuesta infalibilidad del papa. Fue quemado hasta la muerte en la hoguera por herejía por la Iglesia Católica Romana.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Otro reformador no mencionado es Juan Wycliffe (1369 a 1415) de Inglaterra (Oxford). Es mejor conocido por traducir la Biblia Vulgata (La Biblia Latina de la Iglesia Católica Romana) al idioma de la gente. Habló contra la avaricia y la corrupción de la Iglesia Católica Romana y condenó muchas de sus enseñanzas como falsas. Fue declarado hereje, pero murió naturalmente de un derrame cerebral. Más tarde, la Iglesia Católica Romana exhumó su cuerpo y quemó sus huesos.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Estas reformas no tuvieron un impacto generalizado en la iglesia, ni resultaron en nuevas identidades espirituales. Pero no mucho después, otra reforma lo hizo.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4" name="Google Shape;394;g2e1cad20c04_0_37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9" name="Shape 399"/>
        <p:cNvGrpSpPr/>
        <p:nvPr/>
      </p:nvGrpSpPr>
      <p:grpSpPr>
        <a:xfrm>
          <a:off x="0" y="0"/>
          <a:ext cx="0" cy="0"/>
          <a:chOff x="0" y="0"/>
          <a:chExt cx="0" cy="0"/>
        </a:xfrm>
      </p:grpSpPr>
      <p:sp>
        <p:nvSpPr>
          <p:cNvPr id="400" name="Google Shape;400;g2e1cad20c04_1_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45720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El origen de las otras denominaciones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1" name="Google Shape;401;g2e1cad20c04_1_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7" name="Shape 407"/>
        <p:cNvGrpSpPr/>
        <p:nvPr/>
      </p:nvGrpSpPr>
      <p:grpSpPr>
        <a:xfrm>
          <a:off x="0" y="0"/>
          <a:ext cx="0" cy="0"/>
          <a:chOff x="0" y="0"/>
          <a:chExt cx="0" cy="0"/>
        </a:xfrm>
      </p:grpSpPr>
      <p:sp>
        <p:nvSpPr>
          <p:cNvPr id="408" name="Google Shape;408;g2e1cad20c04_1_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Reforma de la Iglesia inicio el 31 de octubre de 1517, en Wittenberg, Alemania.  Un monje agustiniano llamado Martin Lutero clavó un documento conocido como las 95 tesis en la puerta de la Iglesia del Castillo. Discutiremos la Reforma con más detalle en la próxima clase, pero por ahora, tenga en cuenta que este fue el comienzo de otra identidad espiritual: la Iglesia Luterana.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Después de la Reforma luterana, hubo otros que trabajaron para reformar el cristianismo en otras partes del mundo. Por ahora mencionaremos dos de ellos: Ulrico Zwinglio y Juan Calvino. Aunque en muchos puntos su teología estaba de acuerdo con la de Lutero, no estaba de acuerdo en todos los puntos. Esto se debe a que su hermenéutica (su enfoque para interpretar las Escrituras) era diferente. También hablaremos más sobre esto en la próxima clase, pero por ahora, tenga en cuenta que su trabajo comenzó con otros grupos de iglesias. A veces llamamos a estas iglesias “reformadas” o “protestantes”.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9" name="Google Shape;409;g2e1cad20c04_1_1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5" name="Shape 415"/>
        <p:cNvGrpSpPr/>
        <p:nvPr/>
      </p:nvGrpSpPr>
      <p:grpSpPr>
        <a:xfrm>
          <a:off x="0" y="0"/>
          <a:ext cx="0" cy="0"/>
          <a:chOff x="0" y="0"/>
          <a:chExt cx="0" cy="0"/>
        </a:xfrm>
      </p:grpSpPr>
      <p:sp>
        <p:nvSpPr>
          <p:cNvPr id="416" name="Google Shape;416;g2e1cad20c04_1_2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Las diferentes denominaciones cristianas se pueden agrupar en tres categorías. ¿Cuáles son? La Iglesia Católica Romana, la Iglesia Luterana y las Iglesias Protestantes o Reformadas. El profesor debe tener en cuenta para los estudiantes: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La mayoría de la gente cree que la Iglesia Luterana es simplemente una de las iglesias protestantes o reformadas. Ese no es el caso. Las iglesias protestantes o reformadas salieron de la Iglesia Católica después de la Iglesia Luterana. Si bien la Iglesia Luterana está más cerca de la posición doctrinal de las iglesias protestantes que de la Iglesia Católica Romana, todavía existe una clara diferencia teológica entre la Iglesia Luterana y las otras iglesias protestantes. Los luteranos confesionales tienen su propia identidad espiritual que no es católica romana ni protestante.</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Esta categorización está muy simplificada. La Iglesia Ortodoxa y la Iglesia Católica Romana difieren en muchas enseñanzas, al igual que las diferentes denominaciones en la categoría protestante/Reformada. Pero, como veremos en lecciones futuras, también comparten muchas similitudes teológicas, incluidos enfoques similares para interpretar las Escrituras.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Por eso, y por ser corto el curso, de aquí y adelante vamos a utilizar esta agrupación, reconociendo que hay variedad en estas categorías. Pero el enfoque de nuestro estudio siempre va a ser no lo que una iglesia u otra dice… sino, ¿qué dice la Biblia? Como mencionamos al inicio de las clases, el objetivo del curso es ayudarle a desarrollar una identidad espiritual basada en lo que la </a:t>
            </a:r>
            <a:r>
              <a:rPr lang="es-CO" altLang="en-US">
                <a:solidFill>
                  <a:schemeClr val="dk1"/>
                </a:solidFill>
                <a:latin typeface="Calibri" panose="020F0502020204030204"/>
                <a:ea typeface="Calibri" panose="020F0502020204030204"/>
                <a:cs typeface="Calibri" panose="020F0502020204030204"/>
                <a:sym typeface="Calibri" panose="020F0502020204030204"/>
              </a:rPr>
              <a:t>B</a:t>
            </a:r>
            <a:r>
              <a:rPr lang="en-US">
                <a:solidFill>
                  <a:schemeClr val="dk1"/>
                </a:solidFill>
                <a:latin typeface="Calibri" panose="020F0502020204030204"/>
                <a:ea typeface="Calibri" panose="020F0502020204030204"/>
                <a:cs typeface="Calibri" panose="020F0502020204030204"/>
                <a:sym typeface="Calibri" panose="020F0502020204030204"/>
              </a:rPr>
              <a:t>iblia dice.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7" name="Google Shape;417;g2e1cad20c04_1_2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8" name="Shape 428"/>
        <p:cNvGrpSpPr/>
        <p:nvPr/>
      </p:nvGrpSpPr>
      <p:grpSpPr>
        <a:xfrm>
          <a:off x="0" y="0"/>
          <a:ext cx="0" cy="0"/>
          <a:chOff x="0" y="0"/>
          <a:chExt cx="0" cy="0"/>
        </a:xfrm>
      </p:grpSpPr>
      <p:sp>
        <p:nvSpPr>
          <p:cNvPr id="429" name="Google Shape;429;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30" name="Google Shape;430;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73" name="Google Shape;173;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8" name="Shape 438"/>
        <p:cNvGrpSpPr/>
        <p:nvPr/>
      </p:nvGrpSpPr>
      <p:grpSpPr>
        <a:xfrm>
          <a:off x="0" y="0"/>
          <a:ext cx="0" cy="0"/>
          <a:chOff x="0" y="0"/>
          <a:chExt cx="0" cy="0"/>
        </a:xfrm>
      </p:grpSpPr>
      <p:sp>
        <p:nvSpPr>
          <p:cNvPr id="439" name="Google Shape;439;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0" name="Google Shape;440;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6" name="Shape 446"/>
        <p:cNvGrpSpPr/>
        <p:nvPr/>
      </p:nvGrpSpPr>
      <p:grpSpPr>
        <a:xfrm>
          <a:off x="0" y="0"/>
          <a:ext cx="0" cy="0"/>
          <a:chOff x="0" y="0"/>
          <a:chExt cx="0" cy="0"/>
        </a:xfrm>
      </p:grpSpPr>
      <p:sp>
        <p:nvSpPr>
          <p:cNvPr id="447" name="Google Shape;447;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48" name="Google Shape;448;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4" name="Shape 454"/>
        <p:cNvGrpSpPr/>
        <p:nvPr/>
      </p:nvGrpSpPr>
      <p:grpSpPr>
        <a:xfrm>
          <a:off x="0" y="0"/>
          <a:ext cx="0" cy="0"/>
          <a:chOff x="0" y="0"/>
          <a:chExt cx="0" cy="0"/>
        </a:xfrm>
      </p:grpSpPr>
      <p:sp>
        <p:nvSpPr>
          <p:cNvPr id="455" name="Google Shape;455;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 </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Breve resumen de las diferencias teológicas entre la Iglesia Católica Romana y la Iglesia Ortodoxa Oriental</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Información más detallada sobre la “roca” de Mateo 16:17,18</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¿Qué es la sucesión apostólica en la Iglesia Católica Romana?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571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¿Qué es la “tradición eclesiástica” y cuáles son algunas de las enseñanzas no bíblicas que han surgido de ella?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56" name="Google Shape;456;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1" name="Shape 181"/>
        <p:cNvGrpSpPr/>
        <p:nvPr/>
      </p:nvGrpSpPr>
      <p:grpSpPr>
        <a:xfrm>
          <a:off x="0" y="0"/>
          <a:ext cx="0" cy="0"/>
          <a:chOff x="0" y="0"/>
          <a:chExt cx="0" cy="0"/>
        </a:xfrm>
      </p:grpSpPr>
      <p:sp>
        <p:nvSpPr>
          <p:cNvPr id="182" name="Google Shape;182;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9" name="Shape 189"/>
        <p:cNvGrpSpPr/>
        <p:nvPr/>
      </p:nvGrpSpPr>
      <p:grpSpPr>
        <a:xfrm>
          <a:off x="0" y="0"/>
          <a:ext cx="0" cy="0"/>
          <a:chOff x="0" y="0"/>
          <a:chExt cx="0" cy="0"/>
        </a:xfrm>
      </p:grpSpPr>
      <p:sp>
        <p:nvSpPr>
          <p:cNvPr id="190" name="Google Shape;190;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Padre Celestial, tu Hijo y nuestro Salvador, Jesús, ha dicho que "tu Palabra es verdad". Te pedimos que bendigas esta lección y las lecciones venideras. Envía al Espíritu Santo para guiarnos en la verdad que nos llevará a una verdadera identificación espiritual para que sepamos lo que creemos y por qué. En el nombre de Jesús oramos, Amén. (1 minuto)</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None/>
            </a:pPr>
            <a:r>
              <a:rPr lang="en-US" b="1">
                <a:solidFill>
                  <a:schemeClr val="dk1"/>
                </a:solidFill>
                <a:latin typeface="Calibri" panose="020F0502020204030204"/>
                <a:ea typeface="Calibri" panose="020F0502020204030204"/>
                <a:cs typeface="Calibri" panose="020F0502020204030204"/>
                <a:sym typeface="Calibri" panose="020F0502020204030204"/>
              </a:rPr>
              <a:t>Respeto:</a:t>
            </a:r>
            <a:r>
              <a:rPr lang="en-US">
                <a:solidFill>
                  <a:schemeClr val="dk1"/>
                </a:solidFill>
                <a:latin typeface="Calibri" panose="020F0502020204030204"/>
                <a:ea typeface="Calibri" panose="020F0502020204030204"/>
                <a:cs typeface="Calibri" panose="020F0502020204030204"/>
                <a:sym typeface="Calibri" panose="020F0502020204030204"/>
              </a:rPr>
              <a:t> Explique la importancia de hacer las tareas, mostrando respeto y etiqueta hacia el maestro</a:t>
            </a:r>
            <a:r>
              <a:rPr lang="es-CO" altLang="en-US">
                <a:solidFill>
                  <a:schemeClr val="dk1"/>
                </a:solidFill>
                <a:latin typeface="Calibri" panose="020F0502020204030204"/>
                <a:ea typeface="Calibri" panose="020F0502020204030204"/>
                <a:cs typeface="Calibri" panose="020F0502020204030204"/>
                <a:sym typeface="Calibri" panose="020F0502020204030204"/>
              </a:rPr>
              <a:t>, los</a:t>
            </a:r>
            <a:r>
              <a:rPr lang="en-US">
                <a:solidFill>
                  <a:schemeClr val="dk1"/>
                </a:solidFill>
                <a:latin typeface="Calibri" panose="020F0502020204030204"/>
                <a:ea typeface="Calibri" panose="020F0502020204030204"/>
                <a:cs typeface="Calibri" panose="020F0502020204030204"/>
                <a:sym typeface="Calibri" panose="020F0502020204030204"/>
              </a:rPr>
              <a:t> estudiantes en la clase y en el grupo de WhatsApp.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Identificar el propósito y los objetivos del curso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Leer tres versículos de nuestra identidad espiritual en la familia de Dios.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10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Identificar las tres ramas principales del cristianismo.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2e1cad20c04_0_11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spcBef>
                <a:spcPts val="0"/>
              </a:spcBef>
              <a:spcAft>
                <a:spcPts val="6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Panorama del Discipulado de Academia Cristo: </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9" name="Google Shape;219;g2e1cad20c04_0_11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Google Shape;228;g2e1cad20c04_0_12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Son 13 cursos breves en total para terminar el Discipulado de Academia Cristo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6 cursos de la serie La Biblia. Estudiamos historias bíblicas y vamos perfeccionando el método de las 4 C.</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dos cursos “Identificación Espiritual” y “Legalismo” vemos las diferencias claves entre las iglesias cristianas.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En la serie titulada “La Palabra Crece” recibiremos capacitación en hacer discípulos, la multiplicación de discípulos, y la multiplicación de iglesias. La serie empieza en el “Discipulado,” y continua en el “Discipulado Dos.”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1000"/>
              </a:spcBef>
              <a:spcAft>
                <a:spcPts val="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9" name="Google Shape;229;g2e1cad20c04_0_12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2" name="Shape 252"/>
        <p:cNvGrpSpPr/>
        <p:nvPr/>
      </p:nvGrpSpPr>
      <p:grpSpPr>
        <a:xfrm>
          <a:off x="0" y="0"/>
          <a:ext cx="0" cy="0"/>
          <a:chOff x="0" y="0"/>
          <a:chExt cx="0" cy="0"/>
        </a:xfrm>
      </p:grpSpPr>
      <p:sp>
        <p:nvSpPr>
          <p:cNvPr id="253" name="Google Shape;253;g2e1cad20c04_0_24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marR="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Sobre este curso: Explique el propósito de este curso.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Hay muchas “identidades” espirituales – sistemas de creencias – en el cristianismo de hoy. Muchos de ustedes vienen de iglesias que tienen alguna de est</a:t>
            </a:r>
            <a:r>
              <a:rPr lang="es-CO" altLang="en-US">
                <a:solidFill>
                  <a:schemeClr val="dk1"/>
                </a:solidFill>
                <a:latin typeface="Calibri" panose="020F0502020204030204"/>
                <a:ea typeface="Calibri" panose="020F0502020204030204"/>
                <a:cs typeface="Calibri" panose="020F0502020204030204"/>
                <a:sym typeface="Calibri" panose="020F0502020204030204"/>
              </a:rPr>
              <a:t>as</a:t>
            </a:r>
            <a:r>
              <a:rPr lang="en-US">
                <a:solidFill>
                  <a:schemeClr val="dk1"/>
                </a:solidFill>
                <a:latin typeface="Calibri" panose="020F0502020204030204"/>
                <a:ea typeface="Calibri" panose="020F0502020204030204"/>
                <a:cs typeface="Calibri" panose="020F0502020204030204"/>
                <a:sym typeface="Calibri" panose="020F0502020204030204"/>
              </a:rPr>
              <a:t> y está bien. Algunos de ustedes no tienen una iglesia o solo están iniciando a aprender la Biblia.  ¡Eso está bien, también! En este curso, queremos usar la </a:t>
            </a:r>
            <a:r>
              <a:rPr lang="es-CO" altLang="en-US">
                <a:solidFill>
                  <a:schemeClr val="dk1"/>
                </a:solidFill>
                <a:latin typeface="Calibri" panose="020F0502020204030204"/>
                <a:ea typeface="Calibri" panose="020F0502020204030204"/>
                <a:cs typeface="Calibri" panose="020F0502020204030204"/>
                <a:sym typeface="Calibri" panose="020F0502020204030204"/>
              </a:rPr>
              <a:t>B</a:t>
            </a:r>
            <a:r>
              <a:rPr lang="en-US">
                <a:solidFill>
                  <a:schemeClr val="dk1"/>
                </a:solidFill>
                <a:latin typeface="Calibri" panose="020F0502020204030204"/>
                <a:ea typeface="Calibri" panose="020F0502020204030204"/>
                <a:cs typeface="Calibri" panose="020F0502020204030204"/>
                <a:sym typeface="Calibri" panose="020F0502020204030204"/>
              </a:rPr>
              <a:t>iblia para ayudarle a entender lo que usted cree y por qué.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Academia Cristo, nuestra identidad espiritual es Luterana Confesional. Más adelante en este curso, le explicaremos lo que significa, y si quiere unirse a nosotros, le damos la bienvenida. Sin embargo, la meta de este curso es presentar lo que dice la Biblia, comparar esto con lo que enseñan las iglesias, y permitirle identificar por sí mismo con cual grupo unirse.</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0" lvl="0" indent="-298450" algn="l" rtl="0">
              <a:spcBef>
                <a:spcPts val="600"/>
              </a:spcBef>
              <a:spcAft>
                <a:spcPts val="6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resumen: queremos ayudarle a tener una identidad espiritual basada únicamente en lo que dice la Palabra de Dios, porque la Palabra de Dios es la verdad.</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4" name="Google Shape;254;g2e1cad20c04_0_2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86" name="Shape 86"/>
        <p:cNvGrpSpPr/>
        <p:nvPr/>
      </p:nvGrpSpPr>
      <p:grpSpPr>
        <a:xfrm>
          <a:off x="0" y="0"/>
          <a:ext cx="0" cy="0"/>
          <a:chOff x="0" y="0"/>
          <a:chExt cx="0" cy="0"/>
        </a:xfrm>
      </p:grpSpPr>
      <p:sp>
        <p:nvSpPr>
          <p:cNvPr id="87" name="Google Shape;87;g2e1cad20c04_0_15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e1cad20c04_0_15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e1cad20c04_0_15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0" name="Shape 90"/>
        <p:cNvGrpSpPr/>
        <p:nvPr/>
      </p:nvGrpSpPr>
      <p:grpSpPr>
        <a:xfrm>
          <a:off x="0" y="0"/>
          <a:ext cx="0" cy="0"/>
          <a:chOff x="0" y="0"/>
          <a:chExt cx="0" cy="0"/>
        </a:xfrm>
      </p:grpSpPr>
      <p:sp>
        <p:nvSpPr>
          <p:cNvPr id="91" name="Google Shape;91;g2e1cad20c04_0_158"/>
          <p:cNvSpPr txBox="1"/>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e1cad20c04_0_158"/>
          <p:cNvSpPr txBox="1"/>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e1cad20c04_0_15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e1cad20c04_0_15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e1cad20c04_0_15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96" name="Shape 96"/>
        <p:cNvGrpSpPr/>
        <p:nvPr/>
      </p:nvGrpSpPr>
      <p:grpSpPr>
        <a:xfrm>
          <a:off x="0" y="0"/>
          <a:ext cx="0" cy="0"/>
          <a:chOff x="0" y="0"/>
          <a:chExt cx="0" cy="0"/>
        </a:xfrm>
      </p:grpSpPr>
      <p:sp>
        <p:nvSpPr>
          <p:cNvPr id="97" name="Google Shape;97;g2e1cad20c04_0_164"/>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e1cad20c04_0_164"/>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e1cad20c04_0_16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e1cad20c04_0_16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e1cad20c04_0_16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02" name="Shape 102"/>
        <p:cNvGrpSpPr/>
        <p:nvPr/>
      </p:nvGrpSpPr>
      <p:grpSpPr>
        <a:xfrm>
          <a:off x="0" y="0"/>
          <a:ext cx="0" cy="0"/>
          <a:chOff x="0" y="0"/>
          <a:chExt cx="0" cy="0"/>
        </a:xfrm>
      </p:grpSpPr>
      <p:sp>
        <p:nvSpPr>
          <p:cNvPr id="103" name="Google Shape;103;g2e1cad20c04_0_170"/>
          <p:cNvSpPr txBox="1"/>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e1cad20c04_0_170"/>
          <p:cNvSpPr txBox="1"/>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e1cad20c04_0_170"/>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e1cad20c04_0_170"/>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e1cad20c04_0_170"/>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08" name="Shape 108"/>
        <p:cNvGrpSpPr/>
        <p:nvPr/>
      </p:nvGrpSpPr>
      <p:grpSpPr>
        <a:xfrm>
          <a:off x="0" y="0"/>
          <a:ext cx="0" cy="0"/>
          <a:chOff x="0" y="0"/>
          <a:chExt cx="0" cy="0"/>
        </a:xfrm>
      </p:grpSpPr>
      <p:sp>
        <p:nvSpPr>
          <p:cNvPr id="109" name="Google Shape;109;g2e1cad20c04_0_176"/>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e1cad20c04_0_176"/>
          <p:cNvSpPr txBox="1"/>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e1cad20c04_0_176"/>
          <p:cNvSpPr txBox="1"/>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e1cad20c04_0_176"/>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e1cad20c04_0_176"/>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e1cad20c04_0_176"/>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15" name="Shape 115"/>
        <p:cNvGrpSpPr/>
        <p:nvPr/>
      </p:nvGrpSpPr>
      <p:grpSpPr>
        <a:xfrm>
          <a:off x="0" y="0"/>
          <a:ext cx="0" cy="0"/>
          <a:chOff x="0" y="0"/>
          <a:chExt cx="0" cy="0"/>
        </a:xfrm>
      </p:grpSpPr>
      <p:sp>
        <p:nvSpPr>
          <p:cNvPr id="116" name="Google Shape;116;g2e1cad20c04_0_183"/>
          <p:cNvSpPr txBox="1"/>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e1cad20c04_0_183"/>
          <p:cNvSpPr txBox="1"/>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e1cad20c04_0_183"/>
          <p:cNvSpPr txBox="1"/>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e1cad20c04_0_183"/>
          <p:cNvSpPr txBox="1"/>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e1cad20c04_0_183"/>
          <p:cNvSpPr txBox="1"/>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e1cad20c04_0_183"/>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e1cad20c04_0_183"/>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e1cad20c04_0_183"/>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24" name="Shape 124"/>
        <p:cNvGrpSpPr/>
        <p:nvPr/>
      </p:nvGrpSpPr>
      <p:grpSpPr>
        <a:xfrm>
          <a:off x="0" y="0"/>
          <a:ext cx="0" cy="0"/>
          <a:chOff x="0" y="0"/>
          <a:chExt cx="0" cy="0"/>
        </a:xfrm>
      </p:grpSpPr>
      <p:sp>
        <p:nvSpPr>
          <p:cNvPr id="125" name="Google Shape;125;g2e1cad20c04_0_192"/>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e1cad20c04_0_192"/>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e1cad20c04_0_192"/>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e1cad20c04_0_192"/>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29" name="Shape 129"/>
        <p:cNvGrpSpPr/>
        <p:nvPr/>
      </p:nvGrpSpPr>
      <p:grpSpPr>
        <a:xfrm>
          <a:off x="0" y="0"/>
          <a:ext cx="0" cy="0"/>
          <a:chOff x="0" y="0"/>
          <a:chExt cx="0" cy="0"/>
        </a:xfrm>
      </p:grpSpPr>
      <p:sp>
        <p:nvSpPr>
          <p:cNvPr id="130" name="Google Shape;130;g2e1cad20c04_0_197"/>
          <p:cNvSpPr txBox="1"/>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e1cad20c04_0_197"/>
          <p:cNvSpPr txBox="1"/>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e1cad20c04_0_197"/>
          <p:cNvSpPr txBox="1"/>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e1cad20c04_0_197"/>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e1cad20c04_0_197"/>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e1cad20c04_0_197"/>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36" name="Shape 136"/>
        <p:cNvGrpSpPr/>
        <p:nvPr/>
      </p:nvGrpSpPr>
      <p:grpSpPr>
        <a:xfrm>
          <a:off x="0" y="0"/>
          <a:ext cx="0" cy="0"/>
          <a:chOff x="0" y="0"/>
          <a:chExt cx="0" cy="0"/>
        </a:xfrm>
      </p:grpSpPr>
      <p:sp>
        <p:nvSpPr>
          <p:cNvPr id="137" name="Google Shape;137;g2e1cad20c04_0_204"/>
          <p:cNvSpPr txBox="1"/>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e1cad20c04_0_204"/>
          <p:cNvSpPr/>
          <p:nvPr>
            <p:ph type="pic" idx="2"/>
          </p:nvPr>
        </p:nvSpPr>
        <p:spPr>
          <a:xfrm>
            <a:off x="5183188" y="987425"/>
            <a:ext cx="6172200" cy="4873500"/>
          </a:xfrm>
          <a:prstGeom prst="rect">
            <a:avLst/>
          </a:prstGeom>
          <a:noFill/>
          <a:ln>
            <a:noFill/>
          </a:ln>
        </p:spPr>
      </p:sp>
      <p:sp>
        <p:nvSpPr>
          <p:cNvPr id="139" name="Google Shape;139;g2e1cad20c04_0_204"/>
          <p:cNvSpPr txBox="1"/>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e1cad20c04_0_204"/>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e1cad20c04_0_204"/>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e1cad20c04_0_204"/>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43" name="Shape 143"/>
        <p:cNvGrpSpPr/>
        <p:nvPr/>
      </p:nvGrpSpPr>
      <p:grpSpPr>
        <a:xfrm>
          <a:off x="0" y="0"/>
          <a:ext cx="0" cy="0"/>
          <a:chOff x="0" y="0"/>
          <a:chExt cx="0" cy="0"/>
        </a:xfrm>
      </p:grpSpPr>
      <p:sp>
        <p:nvSpPr>
          <p:cNvPr id="144" name="Google Shape;144;g2e1cad20c04_0_211"/>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e1cad20c04_0_211"/>
          <p:cNvSpPr txBox="1"/>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e1cad20c04_0_211"/>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e1cad20c04_0_211"/>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e1cad20c04_0_211"/>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49" name="Shape 149"/>
        <p:cNvGrpSpPr/>
        <p:nvPr/>
      </p:nvGrpSpPr>
      <p:grpSpPr>
        <a:xfrm>
          <a:off x="0" y="0"/>
          <a:ext cx="0" cy="0"/>
          <a:chOff x="0" y="0"/>
          <a:chExt cx="0" cy="0"/>
        </a:xfrm>
      </p:grpSpPr>
      <p:sp>
        <p:nvSpPr>
          <p:cNvPr id="150" name="Google Shape;150;g2e1cad20c04_0_217"/>
          <p:cNvSpPr txBox="1"/>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e1cad20c04_0_217"/>
          <p:cNvSpPr txBox="1"/>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e1cad20c04_0_217"/>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e1cad20c04_0_217"/>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e1cad20c04_0_217"/>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0" name="Shape 80"/>
        <p:cNvGrpSpPr/>
        <p:nvPr/>
      </p:nvGrpSpPr>
      <p:grpSpPr>
        <a:xfrm>
          <a:off x="0" y="0"/>
          <a:ext cx="0" cy="0"/>
          <a:chOff x="0" y="0"/>
          <a:chExt cx="0" cy="0"/>
        </a:xfrm>
      </p:grpSpPr>
      <p:sp>
        <p:nvSpPr>
          <p:cNvPr id="81" name="Google Shape;81;g2e1cad20c04_0_148"/>
          <p:cNvSpPr txBox="1"/>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e1cad20c04_0_148"/>
          <p:cNvSpPr txBox="1"/>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e1cad20c04_0_148"/>
          <p:cNvSpPr txBox="1"/>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e1cad20c04_0_148"/>
          <p:cNvSpPr txBox="1"/>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e1cad20c04_0_148"/>
          <p:cNvSpPr txBox="1"/>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0" name="Google Shape;160;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1" name="Google Shape;161;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162" name="Google Shape;162;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64" name="Google Shape;164;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5" name="Google Shape;165;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65" name="Shape 265"/>
        <p:cNvGrpSpPr/>
        <p:nvPr/>
      </p:nvGrpSpPr>
      <p:grpSpPr>
        <a:xfrm>
          <a:off x="0" y="0"/>
          <a:ext cx="0" cy="0"/>
          <a:chOff x="0" y="0"/>
          <a:chExt cx="0" cy="0"/>
        </a:xfrm>
      </p:grpSpPr>
      <p:sp>
        <p:nvSpPr>
          <p:cNvPr id="266" name="Google Shape;266;g2e1cad20c04_0_223"/>
          <p:cNvSpPr txBox="1"/>
          <p:nvPr/>
        </p:nvSpPr>
        <p:spPr>
          <a:xfrm>
            <a:off x="1517927" y="444550"/>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a:t>
            </a:r>
            <a:r>
              <a:rPr lang="en-US" sz="6000">
                <a:solidFill>
                  <a:srgbClr val="009444"/>
                </a:solidFill>
                <a:latin typeface="Lato" panose="020F0502020204030203"/>
                <a:ea typeface="Lato" panose="020F0502020204030203"/>
                <a:cs typeface="Lato" panose="020F0502020204030203"/>
                <a:sym typeface="Lato" panose="020F0502020204030203"/>
              </a:rPr>
              <a:t>l Curso</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7" name="Google Shape;267;g2e1cad20c04_0_223"/>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268" name="Google Shape;268;g2e1cad20c04_0_22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69" name="Google Shape;269;g2e1cad20c04_0_223"/>
          <p:cNvSpPr/>
          <p:nvPr/>
        </p:nvSpPr>
        <p:spPr>
          <a:xfrm>
            <a:off x="551075" y="2011531"/>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0" name="Google Shape;270;g2e1cad20c04_0_223"/>
          <p:cNvSpPr/>
          <p:nvPr/>
        </p:nvSpPr>
        <p:spPr>
          <a:xfrm>
            <a:off x="916620" y="2265282"/>
            <a:ext cx="664759" cy="620400"/>
          </a:xfrm>
          <a:prstGeom prst="rect">
            <a:avLst/>
          </a:prstGeom>
          <a:blipFill rotWithShape="1">
            <a:blip r:embed="rId2"/>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1" name="Google Shape;271;g2e1cad20c04_0_223"/>
          <p:cNvSpPr/>
          <p:nvPr/>
        </p:nvSpPr>
        <p:spPr>
          <a:xfrm>
            <a:off x="1946796" y="2011050"/>
            <a:ext cx="9801653"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2" name="Google Shape;272;g2e1cad20c04_0_223"/>
          <p:cNvSpPr txBox="1"/>
          <p:nvPr/>
        </p:nvSpPr>
        <p:spPr>
          <a:xfrm>
            <a:off x="1946796" y="2011050"/>
            <a:ext cx="9801653"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Compare los diferentes tipos de iglesias con lo que la Biblia dice.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273" name="Google Shape;273;g2e1cad20c04_0_223"/>
          <p:cNvSpPr/>
          <p:nvPr/>
        </p:nvSpPr>
        <p:spPr>
          <a:xfrm>
            <a:off x="551075" y="3421257"/>
            <a:ext cx="11197389"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4" name="Google Shape;274;g2e1cad20c04_0_223"/>
          <p:cNvSpPr/>
          <p:nvPr/>
        </p:nvSpPr>
        <p:spPr>
          <a:xfrm>
            <a:off x="916620" y="3675008"/>
            <a:ext cx="664759" cy="620400"/>
          </a:xfrm>
          <a:prstGeom prst="rect">
            <a:avLst/>
          </a:prstGeom>
          <a:blipFill rotWithShape="1">
            <a:blip r:embed="rId2"/>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5" name="Google Shape;275;g2e1cad20c04_0_223"/>
          <p:cNvSpPr/>
          <p:nvPr/>
        </p:nvSpPr>
        <p:spPr>
          <a:xfrm>
            <a:off x="1946796" y="3421257"/>
            <a:ext cx="9801653"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76" name="Google Shape;276;g2e1cad20c04_0_223"/>
          <p:cNvSpPr txBox="1"/>
          <p:nvPr/>
        </p:nvSpPr>
        <p:spPr>
          <a:xfrm>
            <a:off x="1946796" y="3421257"/>
            <a:ext cx="9801653"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Mientras aprende acerca de las diferencias entre las iglesias, identifique sus propias convicciones.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80" name="Shape 280"/>
        <p:cNvGrpSpPr/>
        <p:nvPr/>
      </p:nvGrpSpPr>
      <p:grpSpPr>
        <a:xfrm>
          <a:off x="0" y="0"/>
          <a:ext cx="0" cy="0"/>
          <a:chOff x="0" y="0"/>
          <a:chExt cx="0" cy="0"/>
        </a:xfrm>
      </p:grpSpPr>
      <p:sp>
        <p:nvSpPr>
          <p:cNvPr id="281" name="Google Shape;281;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2" name="Google Shape;28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3" name="Google Shape;283;g2ae502832d3_0_10"/>
          <p:cNvSpPr txBox="1"/>
          <p:nvPr/>
        </p:nvSpPr>
        <p:spPr>
          <a:xfrm>
            <a:off x="5633025" y="1830400"/>
            <a:ext cx="5614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Nuestra identidad en Cristo</a:t>
            </a:r>
            <a:endParaRPr sz="48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pic>
        <p:nvPicPr>
          <p:cNvPr id="284" name="Google Shape;284;g2ae502832d3_0_1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5" name="Google Shape;285;g2ae502832d3_0_10"/>
          <p:cNvSpPr/>
          <p:nvPr/>
        </p:nvSpPr>
        <p:spPr>
          <a:xfrm>
            <a:off x="1224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6" name="Google Shape;286;g2ae502832d3_0_10"/>
          <p:cNvSpPr txBox="1"/>
          <p:nvPr/>
        </p:nvSpPr>
        <p:spPr>
          <a:xfrm>
            <a:off x="6075850" y="3400300"/>
            <a:ext cx="3665700" cy="1703100"/>
          </a:xfrm>
          <a:prstGeom prst="rect">
            <a:avLst/>
          </a:prstGeom>
          <a:noFill/>
          <a:ln>
            <a:noFill/>
          </a:ln>
        </p:spPr>
        <p:txBody>
          <a:bodyPr spcFirstLastPara="1" wrap="square" lIns="91425" tIns="45700" rIns="91425" bIns="45700" anchor="t" anchorCtr="0">
            <a:spAutoFit/>
          </a:bodyPr>
          <a:lstStyle/>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1 Pedro 2:9</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Gálatas 4:7</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Salmo 27:10</a:t>
            </a:r>
            <a:endParaRPr sz="3490" i="1">
              <a:solidFill>
                <a:schemeClr val="dk1"/>
              </a:solidFill>
              <a:latin typeface="Lato" panose="020F0502020204030203"/>
              <a:ea typeface="Lato" panose="020F0502020204030203"/>
              <a:cs typeface="Lato" panose="020F0502020204030203"/>
              <a:sym typeface="Lato" panose="020F0502020204030203"/>
            </a:endParaRPr>
          </a:p>
        </p:txBody>
      </p:sp>
      <p:pic>
        <p:nvPicPr>
          <p:cNvPr id="287" name="Google Shape;287;g2ae502832d3_0_10"/>
          <p:cNvPicPr preferRelativeResize="0"/>
          <p:nvPr/>
        </p:nvPicPr>
        <p:blipFill>
          <a:blip r:embed="rId2"/>
          <a:stretch>
            <a:fillRect/>
          </a:stretch>
        </p:blipFill>
        <p:spPr>
          <a:xfrm>
            <a:off x="1350029" y="679050"/>
            <a:ext cx="3665701" cy="5499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1" name="Shape 291"/>
        <p:cNvGrpSpPr/>
        <p:nvPr/>
      </p:nvGrpSpPr>
      <p:grpSpPr>
        <a:xfrm>
          <a:off x="0" y="0"/>
          <a:ext cx="0" cy="0"/>
          <a:chOff x="0" y="0"/>
          <a:chExt cx="0" cy="0"/>
        </a:xfrm>
      </p:grpSpPr>
      <p:sp>
        <p:nvSpPr>
          <p:cNvPr id="292" name="Google Shape;29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3" name="Google Shape;293;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4" name="Google Shape;294;p28"/>
          <p:cNvSpPr txBox="1"/>
          <p:nvPr/>
        </p:nvSpPr>
        <p:spPr>
          <a:xfrm>
            <a:off x="3875725" y="26993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¿Por qué hay tantas denominaciones diferentes?</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295" name="Google Shape;295;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99" name="Shape 299"/>
        <p:cNvGrpSpPr/>
        <p:nvPr/>
      </p:nvGrpSpPr>
      <p:grpSpPr>
        <a:xfrm>
          <a:off x="0" y="0"/>
          <a:ext cx="0" cy="0"/>
          <a:chOff x="0" y="0"/>
          <a:chExt cx="0" cy="0"/>
        </a:xfrm>
      </p:grpSpPr>
      <p:sp>
        <p:nvSpPr>
          <p:cNvPr id="300" name="Google Shape;300;g2e1cad20c04_0_262"/>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01" name="Google Shape;301;g2e1cad20c04_0_26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02" name="Google Shape;302;g2e1cad20c04_0_262"/>
          <p:cNvSpPr/>
          <p:nvPr/>
        </p:nvSpPr>
        <p:spPr>
          <a:xfrm>
            <a:off x="462025" y="12124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03" name="Google Shape;303;g2e1cad20c04_0_262"/>
          <p:cNvPicPr preferRelativeResize="0"/>
          <p:nvPr/>
        </p:nvPicPr>
        <p:blipFill>
          <a:blip r:embed="rId2"/>
          <a:stretch>
            <a:fillRect/>
          </a:stretch>
        </p:blipFill>
        <p:spPr>
          <a:xfrm>
            <a:off x="588013" y="1212450"/>
            <a:ext cx="9134891" cy="5499900"/>
          </a:xfrm>
          <a:prstGeom prst="rect">
            <a:avLst/>
          </a:prstGeom>
          <a:noFill/>
          <a:ln>
            <a:noFill/>
          </a:ln>
        </p:spPr>
      </p:pic>
      <p:sp>
        <p:nvSpPr>
          <p:cNvPr id="304" name="Google Shape;304;g2e1cad20c04_0_262"/>
          <p:cNvSpPr txBox="1"/>
          <p:nvPr/>
        </p:nvSpPr>
        <p:spPr>
          <a:xfrm>
            <a:off x="462025" y="230200"/>
            <a:ext cx="87963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800">
                <a:solidFill>
                  <a:srgbClr val="009444"/>
                </a:solidFill>
                <a:highlight>
                  <a:schemeClr val="lt1"/>
                </a:highlight>
                <a:latin typeface="Lato" panose="020F0502020204030203"/>
                <a:ea typeface="Lato" panose="020F0502020204030203"/>
                <a:cs typeface="Lato" panose="020F0502020204030203"/>
                <a:sym typeface="Lato" panose="020F0502020204030203"/>
              </a:rPr>
              <a:t>La expansión del cristianismo   </a:t>
            </a:r>
            <a:r>
              <a:rPr lang="en-US" sz="4800">
                <a:solidFill>
                  <a:schemeClr val="lt1"/>
                </a:solidFill>
                <a:highlight>
                  <a:schemeClr val="lt1"/>
                </a:highlight>
                <a:latin typeface="Lato" panose="020F0502020204030203"/>
                <a:ea typeface="Lato" panose="020F0502020204030203"/>
                <a:cs typeface="Lato" panose="020F0502020204030203"/>
                <a:sym typeface="Lato" panose="020F0502020204030203"/>
              </a:rPr>
              <a:t>.</a:t>
            </a:r>
            <a:endParaRPr sz="4800">
              <a:solidFill>
                <a:schemeClr val="lt1"/>
              </a:solidFill>
              <a:highlight>
                <a:schemeClr val="lt1"/>
              </a:highlight>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8" name="Shape 308"/>
        <p:cNvGrpSpPr/>
        <p:nvPr/>
      </p:nvGrpSpPr>
      <p:grpSpPr>
        <a:xfrm>
          <a:off x="0" y="0"/>
          <a:ext cx="0" cy="0"/>
          <a:chOff x="0" y="0"/>
          <a:chExt cx="0" cy="0"/>
        </a:xfrm>
      </p:grpSpPr>
      <p:sp>
        <p:nvSpPr>
          <p:cNvPr id="309" name="Google Shape;309;g2e1cad20c04_0_2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0" name="Google Shape;310;g2e1cad20c04_0_27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1" name="Google Shape;311;g2e1cad20c04_0_274"/>
          <p:cNvSpPr txBox="1"/>
          <p:nvPr/>
        </p:nvSpPr>
        <p:spPr>
          <a:xfrm>
            <a:off x="3875725" y="26993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¿Por qué la iglesia cristiana primitiva se expandió tan rápidamente?</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12" name="Google Shape;312;g2e1cad20c04_0_27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6" name="Shape 316"/>
        <p:cNvGrpSpPr/>
        <p:nvPr/>
      </p:nvGrpSpPr>
      <p:grpSpPr>
        <a:xfrm>
          <a:off x="0" y="0"/>
          <a:ext cx="0" cy="0"/>
          <a:chOff x="0" y="0"/>
          <a:chExt cx="0" cy="0"/>
        </a:xfrm>
      </p:grpSpPr>
      <p:sp>
        <p:nvSpPr>
          <p:cNvPr id="317" name="Google Shape;317;g2ae502832d3_0_124"/>
          <p:cNvSpPr txBox="1"/>
          <p:nvPr/>
        </p:nvSpPr>
        <p:spPr>
          <a:xfrm>
            <a:off x="3960050" y="1720850"/>
            <a:ext cx="69555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600">
                <a:solidFill>
                  <a:schemeClr val="dk1"/>
                </a:solidFill>
                <a:latin typeface="Lato" panose="020F0502020204030203"/>
                <a:ea typeface="Lato" panose="020F0502020204030203"/>
                <a:cs typeface="Lato" panose="020F0502020204030203"/>
                <a:sym typeface="Lato" panose="020F0502020204030203"/>
              </a:rPr>
              <a:t>Porque no me avergüenzo del evangelio, porque es poder de Dios para salvación a todo aquel que cree; al judío, primeramente, y también al griego.</a:t>
            </a: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Romanos 1:16</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18" name="Google Shape;318;g2ae502832d3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9" name="Google Shape;319;g2ae502832d3_0_12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0" name="Google Shape;320;g2ae502832d3_0_12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4" name="Shape 324"/>
        <p:cNvGrpSpPr/>
        <p:nvPr/>
      </p:nvGrpSpPr>
      <p:grpSpPr>
        <a:xfrm>
          <a:off x="0" y="0"/>
          <a:ext cx="0" cy="0"/>
          <a:chOff x="0" y="0"/>
          <a:chExt cx="0" cy="0"/>
        </a:xfrm>
      </p:grpSpPr>
      <p:sp>
        <p:nvSpPr>
          <p:cNvPr id="325" name="Google Shape;325;g2e1cad20c04_0_283"/>
          <p:cNvSpPr txBox="1"/>
          <p:nvPr/>
        </p:nvSpPr>
        <p:spPr>
          <a:xfrm>
            <a:off x="2093150" y="1795200"/>
            <a:ext cx="9501900" cy="3417000"/>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El poder del mensaje del evangelio para producir fe en aquellos que lo escuchan. </a:t>
            </a:r>
            <a:endParaRPr sz="3600">
              <a:solidFill>
                <a:schemeClr val="dk1"/>
              </a:solidFill>
              <a:latin typeface="Lato" panose="020F0502020204030203"/>
              <a:ea typeface="Lato" panose="020F0502020204030203"/>
              <a:cs typeface="Lato" panose="020F0502020204030203"/>
              <a:sym typeface="Lato" panose="020F0502020204030203"/>
            </a:endParaRPr>
          </a:p>
          <a:p>
            <a:pPr marL="457200" lvl="0" indent="-457200" algn="l" rtl="0">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El gobierno Romano</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El amor y la compasión que los cristianos mostraron a los miembros más vulnerables de la sociedad</a:t>
            </a:r>
            <a:endParaRPr sz="3600">
              <a:solidFill>
                <a:schemeClr val="dk1"/>
              </a:solidFill>
              <a:latin typeface="Lato" panose="020F0502020204030203"/>
              <a:ea typeface="Lato" panose="020F0502020204030203"/>
              <a:cs typeface="Lato" panose="020F0502020204030203"/>
              <a:sym typeface="Lato" panose="020F0502020204030203"/>
            </a:endParaRPr>
          </a:p>
        </p:txBody>
      </p:sp>
      <p:sp>
        <p:nvSpPr>
          <p:cNvPr id="326" name="Google Shape;326;g2e1cad20c04_0_2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7" name="Google Shape;327;g2e1cad20c04_0_28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1" name="Shape 331"/>
        <p:cNvGrpSpPr/>
        <p:nvPr/>
      </p:nvGrpSpPr>
      <p:grpSpPr>
        <a:xfrm>
          <a:off x="0" y="0"/>
          <a:ext cx="0" cy="0"/>
          <a:chOff x="0" y="0"/>
          <a:chExt cx="0" cy="0"/>
        </a:xfrm>
      </p:grpSpPr>
      <p:sp>
        <p:nvSpPr>
          <p:cNvPr id="332" name="Google Shape;332;g2e1cad20c04_0_2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3" name="Google Shape;333;g2e1cad20c04_0_29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34" name="Google Shape;334;g2e1cad20c04_0_292"/>
          <p:cNvSpPr txBox="1"/>
          <p:nvPr/>
        </p:nvSpPr>
        <p:spPr>
          <a:xfrm>
            <a:off x="3875725" y="26993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 fue la "roca" sobre la cual se construyó la iglesia cristiana primitiva? </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35" name="Google Shape;335;g2e1cad20c04_0_29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9" name="Shape 339"/>
        <p:cNvGrpSpPr/>
        <p:nvPr/>
      </p:nvGrpSpPr>
      <p:grpSpPr>
        <a:xfrm>
          <a:off x="0" y="0"/>
          <a:ext cx="0" cy="0"/>
          <a:chOff x="0" y="0"/>
          <a:chExt cx="0" cy="0"/>
        </a:xfrm>
      </p:grpSpPr>
      <p:sp>
        <p:nvSpPr>
          <p:cNvPr id="340" name="Google Shape;340;g2e1cad20c04_0_300"/>
          <p:cNvSpPr txBox="1"/>
          <p:nvPr/>
        </p:nvSpPr>
        <p:spPr>
          <a:xfrm>
            <a:off x="3602250" y="806450"/>
            <a:ext cx="8107200" cy="578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Él les dijo: Y vosotros, ¿quién decís </a:t>
            </a:r>
            <a:endParaRPr sz="330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que soy yo? Respondiendo Simón Pedro, dijo: Tú eres el Cristo, el Hijo del Dios viviente.  Entonces le respondió Jesús: Bienaventurado eres, Simón, hijo de Jonás, porque no te lo reveló carne ni sangre, sino mi Padre que está en los cielos. Y yo también te digo, que tú eres Pedro, y sobre esta roca edificaré mi iglesia; y las puertas del Hades no prevalecerán contra ella.</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Mateo 16:15-18</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41" name="Google Shape;341;g2e1cad20c04_0_3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2" name="Google Shape;342;g2e1cad20c04_0_30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43" name="Google Shape;343;g2e1cad20c04_0_30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47" name="Shape 347"/>
        <p:cNvGrpSpPr/>
        <p:nvPr/>
      </p:nvGrpSpPr>
      <p:grpSpPr>
        <a:xfrm>
          <a:off x="0" y="0"/>
          <a:ext cx="0" cy="0"/>
          <a:chOff x="0" y="0"/>
          <a:chExt cx="0" cy="0"/>
        </a:xfrm>
      </p:grpSpPr>
      <p:sp>
        <p:nvSpPr>
          <p:cNvPr id="348" name="Google Shape;348;g2e1cad20c04_0_308"/>
          <p:cNvSpPr txBox="1"/>
          <p:nvPr/>
        </p:nvSpPr>
        <p:spPr>
          <a:xfrm>
            <a:off x="3602250" y="2254250"/>
            <a:ext cx="8107200" cy="223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Porque nadie puede poner otro fundamento que el que está puesto, el cual es Jesucristo.</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1 Corintios 3:11</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49" name="Google Shape;349;g2e1cad20c04_0_3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0" name="Google Shape;350;g2e1cad20c04_0_308"/>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51" name="Google Shape;351;g2e1cad20c04_0_30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55" name="Shape 355"/>
        <p:cNvGrpSpPr/>
        <p:nvPr/>
      </p:nvGrpSpPr>
      <p:grpSpPr>
        <a:xfrm>
          <a:off x="0" y="0"/>
          <a:ext cx="0" cy="0"/>
          <a:chOff x="0" y="0"/>
          <a:chExt cx="0" cy="0"/>
        </a:xfrm>
      </p:grpSpPr>
      <p:sp>
        <p:nvSpPr>
          <p:cNvPr id="356" name="Google Shape;356;g2e1cad20c04_0_316"/>
          <p:cNvSpPr txBox="1"/>
          <p:nvPr/>
        </p:nvSpPr>
        <p:spPr>
          <a:xfrm>
            <a:off x="3602250" y="1568450"/>
            <a:ext cx="81072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Así que ya no sois extranjeros ni advenedizos, sino conciudadanos de los santos, y miembros de la familia de Dios,  edificados sobre el fundamento de los apóstoles y profetas, siendo la principal piedra del ángulo Jesucristo mismo.</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Efesios 2:19-20</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57" name="Google Shape;357;g2e1cad20c04_0_3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8" name="Google Shape;358;g2e1cad20c04_0_31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59" name="Google Shape;359;g2e1cad20c04_0_316"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63" name="Shape 363"/>
        <p:cNvGrpSpPr/>
        <p:nvPr/>
      </p:nvGrpSpPr>
      <p:grpSpPr>
        <a:xfrm>
          <a:off x="0" y="0"/>
          <a:ext cx="0" cy="0"/>
          <a:chOff x="0" y="0"/>
          <a:chExt cx="0" cy="0"/>
        </a:xfrm>
      </p:grpSpPr>
      <p:sp>
        <p:nvSpPr>
          <p:cNvPr id="364" name="Google Shape;364;g2e1cad20c04_0_324"/>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65" name="Google Shape;365;g2e1cad20c04_0_3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66" name="Google Shape;366;g2e1cad20c04_0_324"/>
          <p:cNvSpPr/>
          <p:nvPr/>
        </p:nvSpPr>
        <p:spPr>
          <a:xfrm>
            <a:off x="462025" y="1282700"/>
            <a:ext cx="112200" cy="48963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367" name="Google Shape;367;g2e1cad20c04_0_324"/>
          <p:cNvPicPr preferRelativeResize="0"/>
          <p:nvPr/>
        </p:nvPicPr>
        <p:blipFill rotWithShape="1">
          <a:blip r:embed="rId2"/>
          <a:srcRect/>
          <a:stretch>
            <a:fillRect/>
          </a:stretch>
        </p:blipFill>
        <p:spPr>
          <a:xfrm>
            <a:off x="574196" y="1282700"/>
            <a:ext cx="7054380" cy="4896250"/>
          </a:xfrm>
          <a:prstGeom prst="rect">
            <a:avLst/>
          </a:prstGeom>
          <a:noFill/>
          <a:ln>
            <a:noFill/>
          </a:ln>
        </p:spPr>
      </p:pic>
      <p:sp>
        <p:nvSpPr>
          <p:cNvPr id="368" name="Google Shape;368;g2e1cad20c04_0_324"/>
          <p:cNvSpPr txBox="1"/>
          <p:nvPr/>
        </p:nvSpPr>
        <p:spPr>
          <a:xfrm>
            <a:off x="462025" y="307238"/>
            <a:ext cx="87963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800">
                <a:solidFill>
                  <a:srgbClr val="009444"/>
                </a:solidFill>
                <a:highlight>
                  <a:schemeClr val="lt1"/>
                </a:highlight>
                <a:latin typeface="Lato" panose="020F0502020204030203"/>
                <a:ea typeface="Lato" panose="020F0502020204030203"/>
                <a:cs typeface="Lato" panose="020F0502020204030203"/>
                <a:sym typeface="Lato" panose="020F0502020204030203"/>
              </a:rPr>
              <a:t>Sedes del cristianismo  </a:t>
            </a:r>
            <a:r>
              <a:rPr lang="en-US" sz="4800">
                <a:solidFill>
                  <a:schemeClr val="lt1"/>
                </a:solidFill>
                <a:highlight>
                  <a:schemeClr val="lt1"/>
                </a:highlight>
                <a:latin typeface="Lato" panose="020F0502020204030203"/>
                <a:ea typeface="Lato" panose="020F0502020204030203"/>
                <a:cs typeface="Lato" panose="020F0502020204030203"/>
                <a:sym typeface="Lato" panose="020F0502020204030203"/>
              </a:rPr>
              <a:t>.</a:t>
            </a:r>
            <a:endParaRPr sz="4800">
              <a:solidFill>
                <a:schemeClr val="lt1"/>
              </a:solidFill>
              <a:highlight>
                <a:schemeClr val="lt1"/>
              </a:highlight>
              <a:latin typeface="Lato" panose="020F0502020204030203"/>
              <a:ea typeface="Lato" panose="020F0502020204030203"/>
              <a:cs typeface="Lato" panose="020F0502020204030203"/>
              <a:sym typeface="Lato" panose="020F0502020204030203"/>
            </a:endParaRPr>
          </a:p>
        </p:txBody>
      </p:sp>
      <p:sp>
        <p:nvSpPr>
          <p:cNvPr id="369" name="Google Shape;369;g2e1cad20c04_0_324"/>
          <p:cNvSpPr txBox="1"/>
          <p:nvPr/>
        </p:nvSpPr>
        <p:spPr>
          <a:xfrm>
            <a:off x="7942750" y="1800100"/>
            <a:ext cx="3665700" cy="3850500"/>
          </a:xfrm>
          <a:prstGeom prst="rect">
            <a:avLst/>
          </a:prstGeom>
          <a:noFill/>
          <a:ln>
            <a:noFill/>
          </a:ln>
        </p:spPr>
        <p:txBody>
          <a:bodyPr spcFirstLastPara="1" wrap="square" lIns="91425" tIns="45700" rIns="91425" bIns="45700" anchor="t" anchorCtr="0">
            <a:spAutoFit/>
          </a:bodyPr>
          <a:lstStyle/>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Roma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Constantinopla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Éfeso</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Alejandría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Jerusalén</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Corinto</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Antioquía</a:t>
            </a:r>
            <a:endParaRPr sz="3490" i="1">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73" name="Shape 373"/>
        <p:cNvGrpSpPr/>
        <p:nvPr/>
      </p:nvGrpSpPr>
      <p:grpSpPr>
        <a:xfrm>
          <a:off x="0" y="0"/>
          <a:ext cx="0" cy="0"/>
          <a:chOff x="0" y="0"/>
          <a:chExt cx="0" cy="0"/>
        </a:xfrm>
      </p:grpSpPr>
      <p:sp>
        <p:nvSpPr>
          <p:cNvPr id="374" name="Google Shape;374;g2e1cad20c04_0_3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g2e1cad20c04_0_33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g2e1cad20c04_0_337"/>
          <p:cNvSpPr txBox="1"/>
          <p:nvPr/>
        </p:nvSpPr>
        <p:spPr>
          <a:xfrm>
            <a:off x="3875725" y="26993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sucedió en 455 d.C. y en 1054 d.C.? </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g2e1cad20c04_0_33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81" name="Shape 381"/>
        <p:cNvGrpSpPr/>
        <p:nvPr/>
      </p:nvGrpSpPr>
      <p:grpSpPr>
        <a:xfrm>
          <a:off x="0" y="0"/>
          <a:ext cx="0" cy="0"/>
          <a:chOff x="0" y="0"/>
          <a:chExt cx="0" cy="0"/>
        </a:xfrm>
      </p:grpSpPr>
      <p:pic>
        <p:nvPicPr>
          <p:cNvPr id="382" name="Google Shape;382;g2ae502832d3_0_26"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graphicFrame>
        <p:nvGraphicFramePr>
          <p:cNvPr id="383" name="Google Shape;383;g2ae502832d3_0_26"/>
          <p:cNvGraphicFramePr/>
          <p:nvPr/>
        </p:nvGraphicFramePr>
        <p:xfrm>
          <a:off x="1028700" y="1987550"/>
          <a:ext cx="10287000" cy="3244850"/>
        </p:xfrm>
        <a:graphic>
          <a:graphicData uri="http://schemas.openxmlformats.org/drawingml/2006/table">
            <a:tbl>
              <a:tblPr>
                <a:noFill/>
                <a:tableStyleId>{12561C8E-0D14-4599-9E14-766974686E72}</a:tableStyleId>
              </a:tblPr>
              <a:tblGrid>
                <a:gridCol w="5143500"/>
                <a:gridCol w="5143500"/>
              </a:tblGrid>
              <a:tr h="873325">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455 d.C.</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ctr" rtl="0">
                        <a:spcBef>
                          <a:spcPts val="0"/>
                        </a:spcBef>
                        <a:spcAft>
                          <a:spcPts val="0"/>
                        </a:spcAft>
                        <a:buNone/>
                      </a:pPr>
                      <a:r>
                        <a:rPr lang="en-US" sz="3800" b="1">
                          <a:solidFill>
                            <a:schemeClr val="lt1"/>
                          </a:solidFill>
                          <a:latin typeface="Lato" panose="020F0502020204030203"/>
                          <a:ea typeface="Lato" panose="020F0502020204030203"/>
                          <a:cs typeface="Lato" panose="020F0502020204030203"/>
                          <a:sym typeface="Lato" panose="020F0502020204030203"/>
                        </a:rPr>
                        <a:t>1054 d.C.</a:t>
                      </a:r>
                      <a:endParaRPr sz="3800" b="1">
                        <a:solidFill>
                          <a:schemeClr val="lt1"/>
                        </a:solidFill>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r>
              <a:tr h="2371525">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El obispo de Roma </a:t>
                      </a:r>
                      <a:endParaRPr sz="3400">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emitió un edicto: todos </a:t>
                      </a:r>
                      <a:endParaRPr sz="3400">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los obispos estaban sujetos al obispo en Roma.</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El obispo de Constantinopla rechazó </a:t>
                      </a:r>
                      <a:endParaRPr sz="3400">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r>
                        <a:rPr lang="en-US" sz="3400">
                          <a:latin typeface="Lato" panose="020F0502020204030203"/>
                          <a:ea typeface="Lato" panose="020F0502020204030203"/>
                          <a:cs typeface="Lato" panose="020F0502020204030203"/>
                          <a:sym typeface="Lato" panose="020F0502020204030203"/>
                        </a:rPr>
                        <a:t>la primacía de Roma.</a:t>
                      </a:r>
                      <a:endParaRPr sz="3400">
                        <a:latin typeface="Lato" panose="020F0502020204030203"/>
                        <a:ea typeface="Lato" panose="020F0502020204030203"/>
                        <a:cs typeface="Lato" panose="020F0502020204030203"/>
                        <a:sym typeface="Lato" panose="020F0502020204030203"/>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87" name="Shape 387"/>
        <p:cNvGrpSpPr/>
        <p:nvPr/>
      </p:nvGrpSpPr>
      <p:grpSpPr>
        <a:xfrm>
          <a:off x="0" y="0"/>
          <a:ext cx="0" cy="0"/>
          <a:chOff x="0" y="0"/>
          <a:chExt cx="0" cy="0"/>
        </a:xfrm>
      </p:grpSpPr>
      <p:sp>
        <p:nvSpPr>
          <p:cNvPr id="388" name="Google Shape;388;g2e1cad20c04_0_3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9" name="Google Shape;389;g2e1cad20c04_0_36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0" name="Google Shape;390;g2e1cad20c04_0_369"/>
          <p:cNvSpPr txBox="1"/>
          <p:nvPr/>
        </p:nvSpPr>
        <p:spPr>
          <a:xfrm>
            <a:off x="3875725" y="26993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¿Quiénes fueron Savonarola </a:t>
            </a:r>
            <a:endParaRPr sz="4000" b="1">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y Huss?</a:t>
            </a:r>
            <a:endParaRPr sz="4000" b="1">
              <a:solidFill>
                <a:schemeClr val="dk1"/>
              </a:solidFill>
              <a:latin typeface="Lato" panose="020F0502020204030203"/>
              <a:ea typeface="Lato" panose="020F0502020204030203"/>
              <a:cs typeface="Lato" panose="020F0502020204030203"/>
              <a:sym typeface="Lato" panose="020F0502020204030203"/>
            </a:endParaRPr>
          </a:p>
        </p:txBody>
      </p:sp>
      <p:pic>
        <p:nvPicPr>
          <p:cNvPr id="391" name="Google Shape;391;g2e1cad20c04_0_36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95" name="Shape 395"/>
        <p:cNvGrpSpPr/>
        <p:nvPr/>
      </p:nvGrpSpPr>
      <p:grpSpPr>
        <a:xfrm>
          <a:off x="0" y="0"/>
          <a:ext cx="0" cy="0"/>
          <a:chOff x="0" y="0"/>
          <a:chExt cx="0" cy="0"/>
        </a:xfrm>
      </p:grpSpPr>
      <p:sp>
        <p:nvSpPr>
          <p:cNvPr id="396" name="Google Shape;396;g2e1cad20c04_0_37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7" name="Google Shape;397;g2e1cad20c04_0_37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98" name="Google Shape;398;g2e1cad20c04_0_377"/>
          <p:cNvSpPr txBox="1"/>
          <p:nvPr/>
        </p:nvSpPr>
        <p:spPr>
          <a:xfrm>
            <a:off x="2093150" y="1414200"/>
            <a:ext cx="9501900" cy="4012200"/>
          </a:xfrm>
          <a:prstGeom prst="rect">
            <a:avLst/>
          </a:prstGeom>
          <a:noFill/>
          <a:ln>
            <a:noFill/>
          </a:ln>
        </p:spPr>
        <p:txBody>
          <a:bodyPr spcFirstLastPara="1" wrap="square" lIns="91425" tIns="45700" rIns="91425" bIns="45700" anchor="t" anchorCtr="0">
            <a:spAutoFit/>
          </a:bodyPr>
          <a:lstStyle/>
          <a:p>
            <a:pPr marL="457200" lvl="0" indent="-444500" algn="l" rtl="0">
              <a:spcBef>
                <a:spcPts val="0"/>
              </a:spcBef>
              <a:spcAft>
                <a:spcPts val="0"/>
              </a:spcAft>
              <a:buClr>
                <a:schemeClr val="dk1"/>
              </a:buClr>
              <a:buSzPts val="3400"/>
              <a:buFont typeface="Lato" panose="020F0502020204030203"/>
              <a:buChar char="●"/>
            </a:pPr>
            <a:r>
              <a:rPr lang="en-US" sz="3400" b="1">
                <a:solidFill>
                  <a:schemeClr val="dk1"/>
                </a:solidFill>
                <a:latin typeface="Lato" panose="020F0502020204030203"/>
                <a:ea typeface="Lato" panose="020F0502020204030203"/>
                <a:cs typeface="Lato" panose="020F0502020204030203"/>
                <a:sym typeface="Lato" panose="020F0502020204030203"/>
              </a:rPr>
              <a:t>Savonarola: </a:t>
            </a:r>
            <a:r>
              <a:rPr lang="en-US" sz="3400">
                <a:solidFill>
                  <a:schemeClr val="dk1"/>
                </a:solidFill>
                <a:latin typeface="Lato" panose="020F0502020204030203"/>
                <a:ea typeface="Lato" panose="020F0502020204030203"/>
                <a:cs typeface="Lato" panose="020F0502020204030203"/>
                <a:sym typeface="Lato" panose="020F0502020204030203"/>
              </a:rPr>
              <a:t>Habló contra la corrupción y la inmoralidad de la Iglesia Católica Romana.</a:t>
            </a:r>
            <a:endParaRPr sz="3400">
              <a:solidFill>
                <a:schemeClr val="dk1"/>
              </a:solidFill>
              <a:latin typeface="Lato" panose="020F0502020204030203"/>
              <a:ea typeface="Lato" panose="020F0502020204030203"/>
              <a:cs typeface="Lato" panose="020F0502020204030203"/>
              <a:sym typeface="Lato" panose="020F0502020204030203"/>
            </a:endParaRPr>
          </a:p>
          <a:p>
            <a:pPr marL="457200" lvl="0" indent="-444500" algn="l" rtl="0">
              <a:spcBef>
                <a:spcPts val="1000"/>
              </a:spcBef>
              <a:spcAft>
                <a:spcPts val="0"/>
              </a:spcAft>
              <a:buClr>
                <a:schemeClr val="dk1"/>
              </a:buClr>
              <a:buSzPts val="3400"/>
              <a:buFont typeface="Lato" panose="020F0502020204030203"/>
              <a:buChar char="●"/>
            </a:pPr>
            <a:r>
              <a:rPr lang="en-US" sz="3400" b="1">
                <a:solidFill>
                  <a:schemeClr val="dk1"/>
                </a:solidFill>
                <a:latin typeface="Lato" panose="020F0502020204030203"/>
                <a:ea typeface="Lato" panose="020F0502020204030203"/>
                <a:cs typeface="Lato" panose="020F0502020204030203"/>
                <a:sym typeface="Lato" panose="020F0502020204030203"/>
              </a:rPr>
              <a:t>Juan Hus:</a:t>
            </a:r>
            <a:r>
              <a:rPr lang="en-US" sz="3400">
                <a:solidFill>
                  <a:schemeClr val="dk1"/>
                </a:solidFill>
                <a:latin typeface="Lato" panose="020F0502020204030203"/>
                <a:ea typeface="Lato" panose="020F0502020204030203"/>
                <a:cs typeface="Lato" panose="020F0502020204030203"/>
                <a:sym typeface="Lato" panose="020F0502020204030203"/>
              </a:rPr>
              <a:t> Quiso que la Biblia fuera estudiada y predicada en el idioma del pueblo; </a:t>
            </a:r>
            <a:r>
              <a:rPr lang="en-US" sz="3400">
                <a:solidFill>
                  <a:schemeClr val="dk1"/>
                </a:solidFill>
                <a:latin typeface="Lato" panose="020F0502020204030203"/>
                <a:ea typeface="Lato" panose="020F0502020204030203"/>
                <a:cs typeface="Lato" panose="020F0502020204030203"/>
                <a:sym typeface="Lato" panose="020F0502020204030203"/>
              </a:rPr>
              <a:t>tenía</a:t>
            </a:r>
            <a:r>
              <a:rPr lang="en-US" sz="3400">
                <a:solidFill>
                  <a:schemeClr val="dk1"/>
                </a:solidFill>
                <a:latin typeface="Lato" panose="020F0502020204030203"/>
                <a:ea typeface="Lato" panose="020F0502020204030203"/>
                <a:cs typeface="Lato" panose="020F0502020204030203"/>
                <a:sym typeface="Lato" panose="020F0502020204030203"/>
              </a:rPr>
              <a:t> profundo impacto en Martín Lutero.</a:t>
            </a:r>
            <a:endParaRPr sz="3400">
              <a:solidFill>
                <a:schemeClr val="dk1"/>
              </a:solidFill>
              <a:latin typeface="Lato" panose="020F0502020204030203"/>
              <a:ea typeface="Lato" panose="020F0502020204030203"/>
              <a:cs typeface="Lato" panose="020F0502020204030203"/>
              <a:sym typeface="Lato" panose="020F0502020204030203"/>
            </a:endParaRPr>
          </a:p>
          <a:p>
            <a:pPr marL="457200" marR="0" lvl="0" indent="-444500" algn="l" rtl="0">
              <a:lnSpc>
                <a:spcPct val="100000"/>
              </a:lnSpc>
              <a:spcBef>
                <a:spcPts val="1000"/>
              </a:spcBef>
              <a:spcAft>
                <a:spcPts val="1000"/>
              </a:spcAft>
              <a:buClr>
                <a:schemeClr val="dk1"/>
              </a:buClr>
              <a:buSzPts val="3400"/>
              <a:buFont typeface="Lato" panose="020F0502020204030203"/>
              <a:buChar char="●"/>
            </a:pPr>
            <a:r>
              <a:rPr lang="en-US" sz="3400" b="1">
                <a:solidFill>
                  <a:schemeClr val="dk1"/>
                </a:solidFill>
                <a:latin typeface="Lato" panose="020F0502020204030203"/>
                <a:ea typeface="Lato" panose="020F0502020204030203"/>
                <a:cs typeface="Lato" panose="020F0502020204030203"/>
                <a:sym typeface="Lato" panose="020F0502020204030203"/>
              </a:rPr>
              <a:t>Juan Wycliffe: </a:t>
            </a:r>
            <a:r>
              <a:rPr lang="en-US" sz="3400">
                <a:solidFill>
                  <a:schemeClr val="dk1"/>
                </a:solidFill>
                <a:latin typeface="Lato" panose="020F0502020204030203"/>
                <a:ea typeface="Lato" panose="020F0502020204030203"/>
                <a:cs typeface="Lato" panose="020F0502020204030203"/>
                <a:sym typeface="Lato" panose="020F0502020204030203"/>
              </a:rPr>
              <a:t>Mejor conocido por traducir la Biblia Vulgata al idioma de la gente.</a:t>
            </a:r>
            <a:endParaRPr sz="340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02" name="Shape 402"/>
        <p:cNvGrpSpPr/>
        <p:nvPr/>
      </p:nvGrpSpPr>
      <p:grpSpPr>
        <a:xfrm>
          <a:off x="0" y="0"/>
          <a:ext cx="0" cy="0"/>
          <a:chOff x="0" y="0"/>
          <a:chExt cx="0" cy="0"/>
        </a:xfrm>
      </p:grpSpPr>
      <p:sp>
        <p:nvSpPr>
          <p:cNvPr id="403" name="Google Shape;403;g2e1cad20c04_1_7"/>
          <p:cNvSpPr txBox="1"/>
          <p:nvPr/>
        </p:nvSpPr>
        <p:spPr>
          <a:xfrm>
            <a:off x="4078888" y="2436841"/>
            <a:ext cx="66273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El origen de las otras denominaciones </a:t>
            </a:r>
            <a:endParaRPr sz="4860">
              <a:solidFill>
                <a:srgbClr val="009444"/>
              </a:solidFill>
              <a:latin typeface="Lato" panose="020F0502020204030203"/>
              <a:ea typeface="Lato" panose="020F0502020204030203"/>
              <a:cs typeface="Lato" panose="020F0502020204030203"/>
              <a:sym typeface="Lato" panose="020F0502020204030203"/>
            </a:endParaRPr>
          </a:p>
        </p:txBody>
      </p:sp>
      <p:sp>
        <p:nvSpPr>
          <p:cNvPr id="404" name="Google Shape;404;g2e1cad20c04_1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5" name="Google Shape;405;g2e1cad20c04_1_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406" name="Google Shape;406;g2e1cad20c04_1_7"/>
          <p:cNvPicPr preferRelativeResize="0"/>
          <p:nvPr/>
        </p:nvPicPr>
        <p:blipFill rotWithShape="1">
          <a:blip r:embed="rId2"/>
          <a:srcRect/>
          <a:stretch>
            <a:fillRect/>
          </a:stretch>
        </p:blipFill>
        <p:spPr>
          <a:xfrm>
            <a:off x="-51650" y="1122300"/>
            <a:ext cx="4130549" cy="41305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410" name="Shape 410"/>
        <p:cNvGrpSpPr/>
        <p:nvPr/>
      </p:nvGrpSpPr>
      <p:grpSpPr>
        <a:xfrm>
          <a:off x="0" y="0"/>
          <a:ext cx="0" cy="0"/>
          <a:chOff x="0" y="0"/>
          <a:chExt cx="0" cy="0"/>
        </a:xfrm>
      </p:grpSpPr>
      <p:sp>
        <p:nvSpPr>
          <p:cNvPr id="411" name="Google Shape;411;g2e1cad20c04_1_17"/>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12" name="Google Shape;412;g2e1cad20c04_1_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413" name="Google Shape;413;g2e1cad20c04_1_17"/>
          <p:cNvSpPr/>
          <p:nvPr/>
        </p:nvSpPr>
        <p:spPr>
          <a:xfrm>
            <a:off x="462025" y="747563"/>
            <a:ext cx="124500" cy="54315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414" name="Google Shape;414;g2e1cad20c04_1_17"/>
          <p:cNvPicPr preferRelativeResize="0"/>
          <p:nvPr/>
        </p:nvPicPr>
        <p:blipFill>
          <a:blip r:embed="rId2"/>
          <a:stretch>
            <a:fillRect/>
          </a:stretch>
        </p:blipFill>
        <p:spPr>
          <a:xfrm>
            <a:off x="586488" y="747563"/>
            <a:ext cx="9914012" cy="54314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418" name="Shape 418"/>
        <p:cNvGrpSpPr/>
        <p:nvPr/>
      </p:nvGrpSpPr>
      <p:grpSpPr>
        <a:xfrm>
          <a:off x="0" y="0"/>
          <a:ext cx="0" cy="0"/>
          <a:chOff x="0" y="0"/>
          <a:chExt cx="0" cy="0"/>
        </a:xfrm>
      </p:grpSpPr>
      <p:sp>
        <p:nvSpPr>
          <p:cNvPr id="419" name="Google Shape;419;g2e1cad20c04_1_27"/>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420" name="Google Shape;420;g2e1cad20c04_1_2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cxnSp>
        <p:nvCxnSpPr>
          <p:cNvPr id="421" name="Google Shape;421;g2e1cad20c04_1_27"/>
          <p:cNvCxnSpPr>
            <a:stCxn id="422" idx="2"/>
            <a:endCxn id="423" idx="1"/>
          </p:cNvCxnSpPr>
          <p:nvPr/>
        </p:nvCxnSpPr>
        <p:spPr>
          <a:xfrm>
            <a:off x="3045088" y="3664850"/>
            <a:ext cx="1231800" cy="600"/>
          </a:xfrm>
          <a:prstGeom prst="bentConnector3">
            <a:avLst>
              <a:gd name="adj1" fmla="val 50004"/>
            </a:avLst>
          </a:prstGeom>
          <a:noFill/>
          <a:ln w="28575" cap="flat" cmpd="sng">
            <a:solidFill>
              <a:srgbClr val="595959"/>
            </a:solidFill>
            <a:prstDash val="solid"/>
            <a:round/>
            <a:headEnd type="none" w="sm" len="sm"/>
            <a:tailEnd type="none" w="sm" len="sm"/>
          </a:ln>
        </p:spPr>
      </p:cxnSp>
      <p:cxnSp>
        <p:nvCxnSpPr>
          <p:cNvPr id="424" name="Google Shape;424;g2e1cad20c04_1_27"/>
          <p:cNvCxnSpPr>
            <a:stCxn id="422" idx="2"/>
            <a:endCxn id="425" idx="1"/>
          </p:cNvCxnSpPr>
          <p:nvPr/>
        </p:nvCxnSpPr>
        <p:spPr>
          <a:xfrm rot="10800000" flipH="1">
            <a:off x="3045088" y="2326850"/>
            <a:ext cx="1231800" cy="1338000"/>
          </a:xfrm>
          <a:prstGeom prst="bentConnector3">
            <a:avLst>
              <a:gd name="adj1" fmla="val 50004"/>
            </a:avLst>
          </a:prstGeom>
          <a:noFill/>
          <a:ln w="28575" cap="flat" cmpd="sng">
            <a:solidFill>
              <a:srgbClr val="595959"/>
            </a:solidFill>
            <a:prstDash val="solid"/>
            <a:round/>
            <a:headEnd type="none" w="sm" len="sm"/>
            <a:tailEnd type="none" w="sm" len="sm"/>
          </a:ln>
        </p:spPr>
      </p:cxnSp>
      <p:sp>
        <p:nvSpPr>
          <p:cNvPr id="422" name="Google Shape;422;g2e1cad20c04_1_27"/>
          <p:cNvSpPr/>
          <p:nvPr/>
        </p:nvSpPr>
        <p:spPr>
          <a:xfrm rot="-5400000">
            <a:off x="93838" y="3133850"/>
            <a:ext cx="4840500" cy="10620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panose="020F0502020204030203"/>
                <a:ea typeface="Lato" panose="020F0502020204030203"/>
                <a:cs typeface="Lato" panose="020F0502020204030203"/>
                <a:sym typeface="Lato" panose="020F0502020204030203"/>
              </a:rPr>
              <a:t>La Iglesia Cristiana</a:t>
            </a:r>
            <a:endParaRPr sz="2900">
              <a:solidFill>
                <a:srgbClr val="FFFFFF"/>
              </a:solidFill>
              <a:latin typeface="Lato" panose="020F0502020204030203"/>
              <a:ea typeface="Lato" panose="020F0502020204030203"/>
              <a:cs typeface="Lato" panose="020F0502020204030203"/>
              <a:sym typeface="Lato" panose="020F0502020204030203"/>
            </a:endParaRPr>
          </a:p>
        </p:txBody>
      </p:sp>
      <p:sp>
        <p:nvSpPr>
          <p:cNvPr id="425" name="Google Shape;425;g2e1cad20c04_1_27"/>
          <p:cNvSpPr/>
          <p:nvPr/>
        </p:nvSpPr>
        <p:spPr>
          <a:xfrm>
            <a:off x="4277005" y="1934496"/>
            <a:ext cx="5931900" cy="7845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panose="020F0502020204030203"/>
                <a:ea typeface="Lato" panose="020F0502020204030203"/>
                <a:cs typeface="Lato" panose="020F0502020204030203"/>
                <a:sym typeface="Lato" panose="020F0502020204030203"/>
              </a:rPr>
              <a:t>La Iglesia Católica Romana</a:t>
            </a:r>
            <a:endParaRPr sz="2900">
              <a:solidFill>
                <a:srgbClr val="FFFFFF"/>
              </a:solidFill>
              <a:latin typeface="Lato" panose="020F0502020204030203"/>
              <a:ea typeface="Lato" panose="020F0502020204030203"/>
              <a:cs typeface="Lato" panose="020F0502020204030203"/>
              <a:sym typeface="Lato" panose="020F0502020204030203"/>
            </a:endParaRPr>
          </a:p>
        </p:txBody>
      </p:sp>
      <p:sp>
        <p:nvSpPr>
          <p:cNvPr id="423" name="Google Shape;423;g2e1cad20c04_1_27"/>
          <p:cNvSpPr/>
          <p:nvPr/>
        </p:nvSpPr>
        <p:spPr>
          <a:xfrm>
            <a:off x="4277005" y="3272945"/>
            <a:ext cx="5931900" cy="7845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panose="020F0502020204030203"/>
                <a:ea typeface="Lato" panose="020F0502020204030203"/>
                <a:cs typeface="Lato" panose="020F0502020204030203"/>
                <a:sym typeface="Lato" panose="020F0502020204030203"/>
              </a:rPr>
              <a:t>La Iglesia Luterana</a:t>
            </a:r>
            <a:endParaRPr sz="2900">
              <a:solidFill>
                <a:srgbClr val="FFFFFF"/>
              </a:solidFill>
              <a:latin typeface="Lato" panose="020F0502020204030203"/>
              <a:ea typeface="Lato" panose="020F0502020204030203"/>
              <a:cs typeface="Lato" panose="020F0502020204030203"/>
              <a:sym typeface="Lato" panose="020F0502020204030203"/>
            </a:endParaRPr>
          </a:p>
        </p:txBody>
      </p:sp>
      <p:sp>
        <p:nvSpPr>
          <p:cNvPr id="426" name="Google Shape;426;g2e1cad20c04_1_27"/>
          <p:cNvSpPr/>
          <p:nvPr/>
        </p:nvSpPr>
        <p:spPr>
          <a:xfrm>
            <a:off x="4276894" y="4531161"/>
            <a:ext cx="5931900" cy="977700"/>
          </a:xfrm>
          <a:prstGeom prst="roundRect">
            <a:avLst>
              <a:gd name="adj" fmla="val 16667"/>
            </a:avLst>
          </a:prstGeom>
          <a:solidFill>
            <a:srgbClr val="009444"/>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900">
                <a:solidFill>
                  <a:srgbClr val="FFFFFF"/>
                </a:solidFill>
                <a:latin typeface="Lato" panose="020F0502020204030203"/>
                <a:ea typeface="Lato" panose="020F0502020204030203"/>
                <a:cs typeface="Lato" panose="020F0502020204030203"/>
                <a:sym typeface="Lato" panose="020F0502020204030203"/>
              </a:rPr>
              <a:t>Las Iglesias Protestantes o Reformadas</a:t>
            </a:r>
            <a:endParaRPr sz="2900">
              <a:solidFill>
                <a:srgbClr val="FFFFFF"/>
              </a:solidFill>
              <a:latin typeface="Lato" panose="020F0502020204030203"/>
              <a:ea typeface="Lato" panose="020F0502020204030203"/>
              <a:cs typeface="Lato" panose="020F0502020204030203"/>
              <a:sym typeface="Lato" panose="020F0502020204030203"/>
            </a:endParaRPr>
          </a:p>
        </p:txBody>
      </p:sp>
      <p:cxnSp>
        <p:nvCxnSpPr>
          <p:cNvPr id="427" name="Google Shape;427;g2e1cad20c04_1_27"/>
          <p:cNvCxnSpPr/>
          <p:nvPr/>
        </p:nvCxnSpPr>
        <p:spPr>
          <a:xfrm>
            <a:off x="3044951" y="3645052"/>
            <a:ext cx="1231800" cy="1337700"/>
          </a:xfrm>
          <a:prstGeom prst="bentConnector3">
            <a:avLst>
              <a:gd name="adj1" fmla="val 50000"/>
            </a:avLst>
          </a:prstGeom>
          <a:noFill/>
          <a:ln w="28575" cap="flat" cmpd="sng">
            <a:solidFill>
              <a:srgbClr val="595959"/>
            </a:solidFill>
            <a:prstDash val="solid"/>
            <a:round/>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31" name="Shape 431"/>
        <p:cNvGrpSpPr/>
        <p:nvPr/>
      </p:nvGrpSpPr>
      <p:grpSpPr>
        <a:xfrm>
          <a:off x="0" y="0"/>
          <a:ext cx="0" cy="0"/>
          <a:chOff x="0" y="0"/>
          <a:chExt cx="0" cy="0"/>
        </a:xfrm>
      </p:grpSpPr>
      <p:sp>
        <p:nvSpPr>
          <p:cNvPr id="432" name="Google Shape;43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33" name="Google Shape;43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4" name="Google Shape;43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35" name="Google Shape;435;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6" name="Google Shape;43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437" name="Google Shape;437;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74" name="Shape 174"/>
        <p:cNvGrpSpPr/>
        <p:nvPr/>
      </p:nvGrpSpPr>
      <p:grpSpPr>
        <a:xfrm>
          <a:off x="0" y="0"/>
          <a:ext cx="0" cy="0"/>
          <a:chOff x="0" y="0"/>
          <a:chExt cx="0" cy="0"/>
        </a:xfrm>
      </p:grpSpPr>
      <p:sp>
        <p:nvSpPr>
          <p:cNvPr id="175" name="Google Shape;175;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1</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76" name="Google Shape;176;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8" name="Google Shape;178;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Las Diferentes Denominaciones: Su Desarrollo Histórico</a:t>
            </a:r>
            <a:endParaRPr sz="3890">
              <a:solidFill>
                <a:schemeClr val="dk1"/>
              </a:solidFill>
              <a:latin typeface="Lato" panose="020F0502020204030203"/>
              <a:ea typeface="Lato" panose="020F0502020204030203"/>
              <a:cs typeface="Lato" panose="020F0502020204030203"/>
              <a:sym typeface="Lato" panose="020F0502020204030203"/>
            </a:endParaRPr>
          </a:p>
        </p:txBody>
      </p:sp>
      <p:pic>
        <p:nvPicPr>
          <p:cNvPr id="179" name="Google Shape;179;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41" name="Shape 441"/>
        <p:cNvGrpSpPr/>
        <p:nvPr/>
      </p:nvGrpSpPr>
      <p:grpSpPr>
        <a:xfrm>
          <a:off x="0" y="0"/>
          <a:ext cx="0" cy="0"/>
          <a:chOff x="0" y="0"/>
          <a:chExt cx="0" cy="0"/>
        </a:xfrm>
      </p:grpSpPr>
      <p:sp>
        <p:nvSpPr>
          <p:cNvPr id="442" name="Google Shape;44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443" name="Google Shape;44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44" name="Google Shape;444;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5" name="Google Shape;445;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449" name="Shape 449"/>
        <p:cNvGrpSpPr/>
        <p:nvPr/>
      </p:nvGrpSpPr>
      <p:grpSpPr>
        <a:xfrm>
          <a:off x="0" y="0"/>
          <a:ext cx="0" cy="0"/>
          <a:chOff x="0" y="0"/>
          <a:chExt cx="0" cy="0"/>
        </a:xfrm>
      </p:grpSpPr>
      <p:sp>
        <p:nvSpPr>
          <p:cNvPr id="450" name="Google Shape;45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451" name="Google Shape;45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2" name="Google Shape;452;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53" name="Google Shape;453;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457" name="Shape 457"/>
        <p:cNvGrpSpPr/>
        <p:nvPr/>
      </p:nvGrpSpPr>
      <p:grpSpPr>
        <a:xfrm>
          <a:off x="0" y="0"/>
          <a:ext cx="0" cy="0"/>
          <a:chOff x="0" y="0"/>
          <a:chExt cx="0" cy="0"/>
        </a:xfrm>
      </p:grpSpPr>
      <p:sp>
        <p:nvSpPr>
          <p:cNvPr id="458" name="Google Shape;45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59" name="Google Shape;45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60" name="Google Shape;460;g2ac1ba269cb_0_46"/>
          <p:cNvPicPr preferRelativeResize="0"/>
          <p:nvPr/>
        </p:nvPicPr>
        <p:blipFill rotWithShape="1">
          <a:blip r:embed="rId1"/>
          <a:srcRect l="17158" t="8250" r="29536" b="8240"/>
          <a:stretch>
            <a:fillRect/>
          </a:stretch>
        </p:blipFill>
        <p:spPr>
          <a:xfrm>
            <a:off x="6580094" y="810985"/>
            <a:ext cx="5007428" cy="5236027"/>
          </a:xfrm>
          <a:prstGeom prst="rect">
            <a:avLst/>
          </a:prstGeom>
          <a:noFill/>
          <a:ln>
            <a:noFill/>
          </a:ln>
        </p:spPr>
      </p:pic>
      <p:pic>
        <p:nvPicPr>
          <p:cNvPr id="461" name="Google Shape;461;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462" name="Google Shape;46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63" name="Google Shape;46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64" name="Google Shape;46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4"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7" name="Google Shape;187;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2" name="Shape 192"/>
        <p:cNvGrpSpPr/>
        <p:nvPr/>
      </p:nvGrpSpPr>
      <p:grpSpPr>
        <a:xfrm>
          <a:off x="0" y="0"/>
          <a:ext cx="0" cy="0"/>
          <a:chOff x="0" y="0"/>
          <a:chExt cx="0" cy="0"/>
        </a:xfrm>
      </p:grpSpPr>
      <p:sp>
        <p:nvSpPr>
          <p:cNvPr id="193" name="Google Shape;193;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5" name="Google Shape;195;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00"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02" name="Google Shape;202;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203" name="Google Shape;203;p5"/>
          <p:cNvGrpSpPr/>
          <p:nvPr/>
        </p:nvGrpSpPr>
        <p:grpSpPr>
          <a:xfrm>
            <a:off x="551075" y="2011050"/>
            <a:ext cx="11197475" cy="3947713"/>
            <a:chOff x="0" y="0"/>
            <a:chExt cx="10450280" cy="3947713"/>
          </a:xfrm>
        </p:grpSpPr>
        <p:sp>
          <p:nvSpPr>
            <p:cNvPr id="204" name="Google Shape;204;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5" name="Google Shape;205;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6" name="Google Shape;206;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7" name="Google Shape;207;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Identificar el propósito y los objetivos del curso</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208" name="Google Shape;208;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09" name="Google Shape;209;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0" name="Google Shape;210;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1" name="Google Shape;211;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Leer tres versículos de nuestra identidad espiritual en la familia </a:t>
              </a:r>
              <a:endParaRPr sz="250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de Dios.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212" name="Google Shape;212;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3" name="Google Shape;213;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15" name="Google Shape;215;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Identificar las tres ramas principales del cristianismo.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216" name="Google Shape;216;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0" name="Shape 220"/>
        <p:cNvGrpSpPr/>
        <p:nvPr/>
      </p:nvGrpSpPr>
      <p:grpSpPr>
        <a:xfrm>
          <a:off x="0" y="0"/>
          <a:ext cx="0" cy="0"/>
          <a:chOff x="0" y="0"/>
          <a:chExt cx="0" cy="0"/>
        </a:xfrm>
      </p:grpSpPr>
      <p:pic>
        <p:nvPicPr>
          <p:cNvPr id="221" name="Google Shape;221;g2e1cad20c04_0_114"/>
          <p:cNvPicPr preferRelativeResize="0"/>
          <p:nvPr/>
        </p:nvPicPr>
        <p:blipFill rotWithShape="1">
          <a:blip r:embed="rId1"/>
          <a:srcRect/>
          <a:stretch>
            <a:fillRect/>
          </a:stretch>
        </p:blipFill>
        <p:spPr>
          <a:xfrm>
            <a:off x="762000" y="0"/>
            <a:ext cx="11430000" cy="6010275"/>
          </a:xfrm>
          <a:prstGeom prst="rect">
            <a:avLst/>
          </a:prstGeom>
          <a:noFill/>
          <a:ln>
            <a:noFill/>
          </a:ln>
        </p:spPr>
      </p:pic>
      <p:sp>
        <p:nvSpPr>
          <p:cNvPr id="222" name="Google Shape;222;g2e1cad20c04_0_114"/>
          <p:cNvSpPr txBox="1"/>
          <p:nvPr/>
        </p:nvSpPr>
        <p:spPr>
          <a:xfrm>
            <a:off x="2275771" y="4899794"/>
            <a:ext cx="71895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Panorama del </a:t>
            </a:r>
            <a:r>
              <a:rPr lang="en-US" sz="4860">
                <a:solidFill>
                  <a:srgbClr val="009444"/>
                </a:solidFill>
                <a:latin typeface="Lato" panose="020F0502020204030203"/>
                <a:ea typeface="Lato" panose="020F0502020204030203"/>
                <a:cs typeface="Lato" panose="020F0502020204030203"/>
                <a:sym typeface="Lato" panose="020F0502020204030203"/>
              </a:rPr>
              <a:t>Discipulado</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223" name="Google Shape;223;g2e1cad20c04_0_114"/>
          <p:cNvCxnSpPr/>
          <p:nvPr/>
        </p:nvCxnSpPr>
        <p:spPr>
          <a:xfrm>
            <a:off x="2379216" y="5918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4" name="Google Shape;224;g2e1cad20c04_0_1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5" name="Google Shape;225;g2e1cad20c04_0_114"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26" name="Google Shape;226;g2e1cad20c04_0_11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30" name="Shape 230"/>
        <p:cNvGrpSpPr/>
        <p:nvPr/>
      </p:nvGrpSpPr>
      <p:grpSpPr>
        <a:xfrm>
          <a:off x="0" y="0"/>
          <a:ext cx="0" cy="0"/>
          <a:chOff x="0" y="0"/>
          <a:chExt cx="0" cy="0"/>
        </a:xfrm>
      </p:grpSpPr>
      <p:sp>
        <p:nvSpPr>
          <p:cNvPr id="231" name="Google Shape;231;g2e1cad20c04_0_124"/>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32" name="Google Shape;232;g2e1cad20c04_0_124"/>
          <p:cNvGrpSpPr/>
          <p:nvPr/>
        </p:nvGrpSpPr>
        <p:grpSpPr>
          <a:xfrm>
            <a:off x="516025" y="815975"/>
            <a:ext cx="9959670" cy="4973376"/>
            <a:chOff x="37158" y="274036"/>
            <a:chExt cx="9935824" cy="4973376"/>
          </a:xfrm>
        </p:grpSpPr>
        <p:sp>
          <p:nvSpPr>
            <p:cNvPr id="233" name="Google Shape;233;g2e1cad20c04_0_124"/>
            <p:cNvSpPr/>
            <p:nvPr/>
          </p:nvSpPr>
          <p:spPr>
            <a:xfrm>
              <a:off x="2048937" y="2809731"/>
              <a:ext cx="2499300" cy="1914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g2e1cad20c04_0_124"/>
            <p:cNvSpPr txBox="1"/>
            <p:nvPr/>
          </p:nvSpPr>
          <p:spPr>
            <a:xfrm>
              <a:off x="3219954" y="3688124"/>
              <a:ext cx="157500" cy="157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5" name="Google Shape;235;g2e1cad20c04_0_124"/>
            <p:cNvSpPr/>
            <p:nvPr/>
          </p:nvSpPr>
          <p:spPr>
            <a:xfrm>
              <a:off x="2048937" y="2809731"/>
              <a:ext cx="2499300" cy="6054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g2e1cad20c04_0_124"/>
            <p:cNvSpPr txBox="1"/>
            <p:nvPr/>
          </p:nvSpPr>
          <p:spPr>
            <a:xfrm>
              <a:off x="3234367" y="3048141"/>
              <a:ext cx="128700" cy="128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 name="Google Shape;237;g2e1cad20c04_0_124"/>
            <p:cNvSpPr/>
            <p:nvPr/>
          </p:nvSpPr>
          <p:spPr>
            <a:xfrm>
              <a:off x="2048937" y="2106345"/>
              <a:ext cx="2499300" cy="7035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g2e1cad20c04_0_124"/>
            <p:cNvSpPr txBox="1"/>
            <p:nvPr/>
          </p:nvSpPr>
          <p:spPr>
            <a:xfrm>
              <a:off x="3233746" y="2393125"/>
              <a:ext cx="129900" cy="1299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 name="Google Shape;239;g2e1cad20c04_0_124"/>
            <p:cNvSpPr/>
            <p:nvPr/>
          </p:nvSpPr>
          <p:spPr>
            <a:xfrm>
              <a:off x="2048937" y="797553"/>
              <a:ext cx="2499300" cy="20121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g2e1cad20c04_0_124"/>
            <p:cNvSpPr txBox="1"/>
            <p:nvPr/>
          </p:nvSpPr>
          <p:spPr>
            <a:xfrm>
              <a:off x="3218441" y="1723423"/>
              <a:ext cx="160500" cy="160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 name="Google Shape;241;g2e1cad20c04_0_124"/>
            <p:cNvSpPr/>
            <p:nvPr/>
          </p:nvSpPr>
          <p:spPr>
            <a:xfrm>
              <a:off x="37158" y="2163559"/>
              <a:ext cx="2731200" cy="129240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g2e1cad20c04_0_124"/>
            <p:cNvSpPr txBox="1"/>
            <p:nvPr/>
          </p:nvSpPr>
          <p:spPr>
            <a:xfrm>
              <a:off x="37158" y="2163559"/>
              <a:ext cx="2731200" cy="12924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b="1" cap="none">
                  <a:solidFill>
                    <a:schemeClr val="lt1"/>
                  </a:solidFill>
                  <a:latin typeface="Lato" panose="020F0502020204030203"/>
                  <a:ea typeface="Lato" panose="020F0502020204030203"/>
                  <a:cs typeface="Lato" panose="020F0502020204030203"/>
                  <a:sym typeface="Lato" panose="020F0502020204030203"/>
                </a:rPr>
                <a:t>DISCIPULADO</a:t>
              </a:r>
              <a:br>
                <a:rPr lang="en-US" sz="5300" b="1">
                  <a:solidFill>
                    <a:srgbClr val="E3BB3D"/>
                  </a:solidFill>
                  <a:latin typeface="Lato" panose="020F0502020204030203"/>
                  <a:ea typeface="Lato" panose="020F0502020204030203"/>
                  <a:cs typeface="Lato" panose="020F0502020204030203"/>
                  <a:sym typeface="Lato" panose="020F0502020204030203"/>
                </a:rPr>
              </a:br>
              <a:r>
                <a:rPr lang="en-US" sz="1600" b="1" cap="none">
                  <a:solidFill>
                    <a:srgbClr val="E3BB3D"/>
                  </a:solidFill>
                  <a:latin typeface="Lato" panose="020F0502020204030203"/>
                  <a:ea typeface="Lato" panose="020F0502020204030203"/>
                  <a:cs typeface="Lato" panose="020F0502020204030203"/>
                  <a:sym typeface="Lato" panose="020F0502020204030203"/>
                </a:rPr>
                <a:t>13 CURSOS EN TOTAL</a:t>
              </a:r>
              <a:endParaRPr b="1">
                <a:latin typeface="Lato" panose="020F0502020204030203"/>
                <a:ea typeface="Lato" panose="020F0502020204030203"/>
                <a:cs typeface="Lato" panose="020F0502020204030203"/>
                <a:sym typeface="Lato" panose="020F0502020204030203"/>
              </a:endParaRPr>
            </a:p>
          </p:txBody>
        </p:sp>
        <p:sp>
          <p:nvSpPr>
            <p:cNvPr id="243" name="Google Shape;243;g2e1cad20c04_0_124"/>
            <p:cNvSpPr/>
            <p:nvPr/>
          </p:nvSpPr>
          <p:spPr>
            <a:xfrm>
              <a:off x="4548382" y="274036"/>
              <a:ext cx="54246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g2e1cad20c04_0_124"/>
            <p:cNvSpPr txBox="1"/>
            <p:nvPr/>
          </p:nvSpPr>
          <p:spPr>
            <a:xfrm>
              <a:off x="4548382" y="274036"/>
              <a:ext cx="54246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panose="020F0502020204030203"/>
                  <a:ea typeface="Lato" panose="020F0502020204030203"/>
                  <a:cs typeface="Lato" panose="020F0502020204030203"/>
                  <a:sym typeface="Lato" panose="020F0502020204030203"/>
                </a:rPr>
                <a:t>La Biblia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6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sp>
          <p:nvSpPr>
            <p:cNvPr id="245" name="Google Shape;245;g2e1cad20c04_0_124"/>
            <p:cNvSpPr/>
            <p:nvPr/>
          </p:nvSpPr>
          <p:spPr>
            <a:xfrm>
              <a:off x="4548382" y="1582828"/>
              <a:ext cx="5363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g2e1cad20c04_0_124"/>
            <p:cNvSpPr txBox="1"/>
            <p:nvPr/>
          </p:nvSpPr>
          <p:spPr>
            <a:xfrm>
              <a:off x="4548382" y="1582828"/>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panose="020F0502020204030203"/>
                  <a:ea typeface="Lato" panose="020F0502020204030203"/>
                  <a:cs typeface="Lato" panose="020F0502020204030203"/>
                  <a:sym typeface="Lato" panose="020F0502020204030203"/>
                </a:rPr>
                <a:t>Identificación Espiritual y Legalismo </a:t>
              </a:r>
              <a:endParaRPr>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2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sp>
          <p:nvSpPr>
            <p:cNvPr id="247" name="Google Shape;247;g2e1cad20c04_0_124"/>
            <p:cNvSpPr/>
            <p:nvPr/>
          </p:nvSpPr>
          <p:spPr>
            <a:xfrm>
              <a:off x="4548382" y="2891620"/>
              <a:ext cx="53292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g2e1cad20c04_0_124"/>
            <p:cNvSpPr txBox="1"/>
            <p:nvPr/>
          </p:nvSpPr>
          <p:spPr>
            <a:xfrm>
              <a:off x="4548382" y="2891620"/>
              <a:ext cx="53292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panose="020F0502020204030203"/>
                  <a:ea typeface="Lato" panose="020F0502020204030203"/>
                  <a:cs typeface="Lato" panose="020F0502020204030203"/>
                  <a:sym typeface="Lato" panose="020F0502020204030203"/>
                </a:rPr>
                <a:t>Las Enseñanzas de Jesús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3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sp>
          <p:nvSpPr>
            <p:cNvPr id="249" name="Google Shape;249;g2e1cad20c04_0_124"/>
            <p:cNvSpPr/>
            <p:nvPr/>
          </p:nvSpPr>
          <p:spPr>
            <a:xfrm>
              <a:off x="4548382" y="4200412"/>
              <a:ext cx="5312100" cy="1047000"/>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g2e1cad20c04_0_124"/>
            <p:cNvSpPr txBox="1"/>
            <p:nvPr/>
          </p:nvSpPr>
          <p:spPr>
            <a:xfrm>
              <a:off x="4548382" y="4200412"/>
              <a:ext cx="5312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panose="020F0502020204030203"/>
                  <a:ea typeface="Lato" panose="020F0502020204030203"/>
                  <a:cs typeface="Lato" panose="020F0502020204030203"/>
                  <a:sym typeface="Lato" panose="020F0502020204030203"/>
                </a:rPr>
                <a:t>La Palabra Crece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2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grpSp>
      <p:pic>
        <p:nvPicPr>
          <p:cNvPr id="251" name="Google Shape;251;g2e1cad20c04_0_12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5" name="Shape 255"/>
        <p:cNvGrpSpPr/>
        <p:nvPr/>
      </p:nvGrpSpPr>
      <p:grpSpPr>
        <a:xfrm>
          <a:off x="0" y="0"/>
          <a:ext cx="0" cy="0"/>
          <a:chOff x="0" y="0"/>
          <a:chExt cx="0" cy="0"/>
        </a:xfrm>
      </p:grpSpPr>
      <p:sp>
        <p:nvSpPr>
          <p:cNvPr id="256" name="Google Shape;256;g2e1cad20c04_0_244"/>
          <p:cNvSpPr txBox="1"/>
          <p:nvPr/>
        </p:nvSpPr>
        <p:spPr>
          <a:xfrm>
            <a:off x="22095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Propósito </a:t>
            </a:r>
            <a:r>
              <a:rPr lang="en-US" sz="4860">
                <a:solidFill>
                  <a:srgbClr val="009444"/>
                </a:solidFill>
                <a:latin typeface="Lato" panose="020F0502020204030203"/>
                <a:ea typeface="Lato" panose="020F0502020204030203"/>
                <a:cs typeface="Lato" panose="020F0502020204030203"/>
                <a:sym typeface="Lato" panose="020F0502020204030203"/>
              </a:rPr>
              <a:t>del curso</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257" name="Google Shape;257;g2e1cad20c04_0_244"/>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8" name="Google Shape;258;g2e1cad20c04_0_244"/>
          <p:cNvSpPr txBox="1"/>
          <p:nvPr/>
        </p:nvSpPr>
        <p:spPr>
          <a:xfrm>
            <a:off x="2209525" y="2108775"/>
            <a:ext cx="9828000" cy="3846830"/>
          </a:xfrm>
          <a:prstGeom prst="rect">
            <a:avLst/>
          </a:prstGeom>
          <a:noFill/>
          <a:ln>
            <a:noFill/>
          </a:ln>
        </p:spPr>
        <p:txBody>
          <a:bodyPr spcFirstLastPara="1" wrap="square" lIns="91425" tIns="45700" rIns="91425" bIns="45700" anchor="t" anchorCtr="0">
            <a:spAutoFit/>
          </a:bodyPr>
          <a:lstStyle/>
          <a:p>
            <a:pPr marL="457200" marR="0" lvl="0" indent="-450215" algn="l" rtl="0">
              <a:spcBef>
                <a:spcPts val="0"/>
              </a:spcBef>
              <a:spcAft>
                <a:spcPts val="0"/>
              </a:spcAft>
              <a:buClr>
                <a:schemeClr val="dk1"/>
              </a:buClr>
              <a:buSzPts val="3488"/>
              <a:buFont typeface="Lato" panose="020F0502020204030203"/>
              <a:buChar char="●"/>
            </a:pPr>
            <a:r>
              <a:rPr lang="es-CO" altLang="en-US" sz="3490">
                <a:solidFill>
                  <a:schemeClr val="dk1"/>
                </a:solidFill>
                <a:latin typeface="Lato" panose="020F0502020204030203"/>
                <a:ea typeface="Lato" panose="020F0502020204030203"/>
                <a:cs typeface="Lato" panose="020F0502020204030203"/>
                <a:sym typeface="Lato" panose="020F0502020204030203"/>
              </a:rPr>
              <a:t>U</a:t>
            </a:r>
            <a:r>
              <a:rPr lang="en-US" sz="3490">
                <a:solidFill>
                  <a:schemeClr val="dk1"/>
                </a:solidFill>
                <a:latin typeface="Lato" panose="020F0502020204030203"/>
                <a:ea typeface="Lato" panose="020F0502020204030203"/>
                <a:cs typeface="Lato" panose="020F0502020204030203"/>
                <a:sym typeface="Lato" panose="020F0502020204030203"/>
              </a:rPr>
              <a:t>sar la </a:t>
            </a:r>
            <a:r>
              <a:rPr lang="es-CO" altLang="en-US" sz="3490">
                <a:solidFill>
                  <a:schemeClr val="dk1"/>
                </a:solidFill>
                <a:latin typeface="Lato" panose="020F0502020204030203"/>
                <a:ea typeface="Lato" panose="020F0502020204030203"/>
                <a:cs typeface="Lato" panose="020F0502020204030203"/>
                <a:sym typeface="Lato" panose="020F0502020204030203"/>
              </a:rPr>
              <a:t>B</a:t>
            </a:r>
            <a:r>
              <a:rPr lang="en-US" sz="3490">
                <a:solidFill>
                  <a:schemeClr val="dk1"/>
                </a:solidFill>
                <a:latin typeface="Lato" panose="020F0502020204030203"/>
                <a:ea typeface="Lato" panose="020F0502020204030203"/>
                <a:cs typeface="Lato" panose="020F0502020204030203"/>
                <a:sym typeface="Lato" panose="020F0502020204030203"/>
              </a:rPr>
              <a:t>iblia para ayudarle a entender lo que usted cree y por qué</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0"/>
              </a:spcBef>
              <a:spcAft>
                <a:spcPts val="0"/>
              </a:spcAft>
              <a:buClr>
                <a:schemeClr val="dk1"/>
              </a:buClr>
              <a:buSzPts val="3488"/>
              <a:buFont typeface="Lato" panose="020F0502020204030203"/>
              <a:buChar char="●"/>
            </a:pPr>
            <a:r>
              <a:rPr lang="es-CO" altLang="en-US" sz="3490">
                <a:solidFill>
                  <a:schemeClr val="dk1"/>
                </a:solidFill>
                <a:latin typeface="Lato" panose="020F0502020204030203"/>
                <a:ea typeface="Lato" panose="020F0502020204030203"/>
                <a:cs typeface="Lato" panose="020F0502020204030203"/>
                <a:sym typeface="Lato" panose="020F0502020204030203"/>
              </a:rPr>
              <a:t>E</a:t>
            </a:r>
            <a:r>
              <a:rPr lang="en-US" sz="3490">
                <a:solidFill>
                  <a:schemeClr val="dk1"/>
                </a:solidFill>
                <a:latin typeface="Lato" panose="020F0502020204030203"/>
                <a:ea typeface="Lato" panose="020F0502020204030203"/>
                <a:cs typeface="Lato" panose="020F0502020204030203"/>
                <a:sym typeface="Lato" panose="020F0502020204030203"/>
              </a:rPr>
              <a:t>xplicar lo que significa “Luterana Confesional”</a:t>
            </a:r>
            <a:endParaRPr sz="349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49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490" i="1">
                <a:solidFill>
                  <a:schemeClr val="dk1"/>
                </a:solidFill>
                <a:latin typeface="Lato" panose="020F0502020204030203"/>
                <a:ea typeface="Lato" panose="020F0502020204030203"/>
                <a:cs typeface="Lato" panose="020F0502020204030203"/>
                <a:sym typeface="Lato" panose="020F0502020204030203"/>
              </a:rPr>
              <a:t>Queremos ayudarle a tener una identidad espiritual basada únicamente en lo que dice la Palabra de Dios, porque la Palabra de Dios es la verdad.</a:t>
            </a:r>
            <a:endParaRPr sz="3490" i="1">
              <a:solidFill>
                <a:schemeClr val="dk1"/>
              </a:solidFill>
              <a:latin typeface="Lato" panose="020F0502020204030203"/>
              <a:ea typeface="Lato" panose="020F0502020204030203"/>
              <a:cs typeface="Lato" panose="020F0502020204030203"/>
              <a:sym typeface="Lato" panose="020F0502020204030203"/>
            </a:endParaRPr>
          </a:p>
        </p:txBody>
      </p:sp>
      <p:sp>
        <p:nvSpPr>
          <p:cNvPr id="259" name="Google Shape;259;g2e1cad20c04_0_2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0" name="Google Shape;260;g2e1cad20c04_0_24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61" name="Google Shape;261;g2e1cad20c04_0_244"/>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041413C3-086F-4E25-AE05-DA3BF58155CC}">
  <ds:schemaRefs/>
</ds:datastoreItem>
</file>

<file path=customXml/itemProps2.xml><?xml version="1.0" encoding="utf-8"?>
<ds:datastoreItem xmlns:ds="http://schemas.openxmlformats.org/officeDocument/2006/customXml" ds:itemID="{1C70D5D7-C82D-42D2-B3F5-E9C4C39E2B0A}">
  <ds:schemaRefs/>
</ds:datastoreItem>
</file>

<file path=customXml/itemProps3.xml><?xml version="1.0" encoding="utf-8"?>
<ds:datastoreItem xmlns:ds="http://schemas.openxmlformats.org/officeDocument/2006/customXml" ds:itemID="{DF1B4A7F-93BB-4E61-8E07-E9A056ABE5EC}">
  <ds:schemaRefs/>
</ds:datastoreItem>
</file>

<file path=docProps/app.xml><?xml version="1.0" encoding="utf-8"?>
<Properties xmlns="http://schemas.openxmlformats.org/officeDocument/2006/extended-properties" xmlns:vt="http://schemas.openxmlformats.org/officeDocument/2006/docPropsVTypes">
  <TotalTime>0</TotalTime>
  <Words>3175</Words>
  <Application>WPS Presentation</Application>
  <PresentationFormat/>
  <Paragraphs>135</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Arial</vt:lpstr>
      <vt:lpstr>SimSun</vt:lpstr>
      <vt:lpstr>Wingdings</vt:lpstr>
      <vt:lpstr>Arial</vt:lpstr>
      <vt:lpstr>Calibri</vt:lpstr>
      <vt:lpstr>Lato</vt:lpstr>
      <vt:lpstr>Overlock</vt:lpstr>
      <vt:lpstr>Segoe Print</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2025-03-28T00:31:53Z</dcterms:created>
  <dcterms:modified xsi:type="dcterms:W3CDTF">2025-03-28T00:31:55Z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7A8344520B7E4D5891808762CFA04C28_12</vt:lpwstr>
  </property>
  <property fmtid="{D5CDD505-2E9C-101B-9397-08002B2CF9AE}" pid="4" name="KSOProductBuildVer">
    <vt:lpwstr>2058-12.2.0.20326</vt:lpwstr>
  </property>
</Properties>
</file>