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6858000" cx="12192000"/>
  <p:notesSz cx="6858000" cy="9144000"/>
  <p:embeddedFontLst>
    <p:embeddedFont>
      <p:font typeface="Lat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h3gnE1/MprzA/Lzv2NdHzDO9ve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20" Type="http://schemas.openxmlformats.org/officeDocument/2006/relationships/slide" Target="slides/slide16.xml"/><Relationship Id="rId42" Type="http://schemas.openxmlformats.org/officeDocument/2006/relationships/font" Target="fonts/Lato-italic.fntdata"/><Relationship Id="rId41" Type="http://schemas.openxmlformats.org/officeDocument/2006/relationships/font" Target="fonts/Lato-bold.fntdata"/><Relationship Id="rId22" Type="http://schemas.openxmlformats.org/officeDocument/2006/relationships/slide" Target="slides/slide18.xml"/><Relationship Id="rId44" Type="http://customschemas.google.com/relationships/presentationmetadata" Target="metadata"/><Relationship Id="rId21" Type="http://schemas.openxmlformats.org/officeDocument/2006/relationships/slide" Target="slides/slide17.xml"/><Relationship Id="rId43" Type="http://schemas.openxmlformats.org/officeDocument/2006/relationships/font" Target="fonts/Lato-bold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ae621378b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2ae621378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1" lang="en-US" sz="1800">
                <a:latin typeface="Calibri"/>
                <a:ea typeface="Calibri"/>
                <a:cs typeface="Calibri"/>
                <a:sym typeface="Calibri"/>
              </a:rPr>
              <a:t>BIENVENIDA Y ORACIÓN </a:t>
            </a:r>
            <a:r>
              <a:rPr i="1" lang="en-US" sz="1800">
                <a:latin typeface="Calibri"/>
                <a:ea typeface="Calibri"/>
                <a:cs typeface="Calibri"/>
                <a:sym typeface="Calibri"/>
              </a:rPr>
              <a:t>(10 minutos)</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1. Bienvenida y saludos</a:t>
            </a:r>
            <a:endParaRPr sz="180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2. ¿Cuáles son los objetos de esta historia?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 26 (en la cita de David) Corazón, lengua, cuerpo, alma – alegros, gozosos y con esperanza en Dios.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 29 el sepulcro de David</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 30 el trono de David – Cristo sentaría en su trono, es de su linaje.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 42 El partimiento del pan entre los creyentes.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 45 Las propiedades y posesiones que vendieron los creyentes</a:t>
            </a:r>
            <a:endParaRPr sz="1800">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175" name="Google Shape;17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3. ¿Dónde ocurrió la historia?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En Jerusalén</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 43-47 Se juntaban en el templo y en casas</a:t>
            </a:r>
            <a:endParaRPr sz="1800">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187" name="Google Shape;18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4. ¿Cuándo ocurrió la historia?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V.1 En el día de Pentecostés por la mañana</a:t>
            </a:r>
            <a:endParaRPr sz="1800">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199" name="Google Shape;19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5. ¿Cuál es el problema?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Como nación, los judíos habían rechazado a Jesús como Mesías, crucificando el Hijo de Dios.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Eran muy pocos creyentes al principio de aquel día</a:t>
            </a:r>
            <a:endParaRPr sz="1800">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11" name="Google Shape;21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6. ¿Se resuelve el problema? ¿Cómo?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El Espíritu Santo de Dios obra en los corazones de las personas presentes. Se arrepienten, son bautizados</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Por medio del bueno testimonio de los creyentes, Dios hizo crecer su iglesia: 3,000 en el día de Pentecostés y cada día después</a:t>
            </a:r>
            <a:endParaRPr sz="1800">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23" name="Google Shape;22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6ba99a7413_0_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4. Consolidar</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El Consolidar es el cuarto paso de Las Cuatro Cs. Este paso incluye cuatro preguntas para aplicar la Palabra de Dios a nuestros corazones y a nuestras vidas. Comparta las siguientes 4 preguntas e Invita respuestas de los estudiantes.</a:t>
            </a:r>
            <a:r>
              <a:rPr lang="en-US" sz="1800">
                <a:solidFill>
                  <a:srgbClr val="00B050"/>
                </a:solidFill>
                <a:latin typeface="Calibri"/>
                <a:ea typeface="Calibri"/>
                <a:cs typeface="Calibri"/>
                <a:sym typeface="Calibri"/>
              </a:rPr>
              <a:t> </a:t>
            </a:r>
            <a:endParaRPr sz="1800">
              <a:latin typeface="Calibri"/>
              <a:ea typeface="Calibri"/>
              <a:cs typeface="Calibri"/>
              <a:sym typeface="Calibri"/>
            </a:endParaRPr>
          </a:p>
          <a:p>
            <a:pPr indent="0" lvl="0" marL="228600" rtl="0" algn="l">
              <a:lnSpc>
                <a:spcPct val="100000"/>
              </a:lnSpc>
              <a:spcBef>
                <a:spcPts val="0"/>
              </a:spcBef>
              <a:spcAft>
                <a:spcPts val="600"/>
              </a:spcAft>
              <a:buClr>
                <a:schemeClr val="dk1"/>
              </a:buClr>
              <a:buSzPts val="1100"/>
              <a:buFont typeface="Arial"/>
              <a:buNone/>
            </a:pPr>
            <a:r>
              <a:t/>
            </a:r>
            <a:endParaRPr/>
          </a:p>
        </p:txBody>
      </p:sp>
      <p:sp>
        <p:nvSpPr>
          <p:cNvPr id="235" name="Google Shape;235;g26ba99a7413_0_5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SzPts val="1100"/>
              <a:buFont typeface="Calibri"/>
              <a:buAutoNum type="arabicPeriod"/>
            </a:pPr>
            <a:r>
              <a:rPr lang="en-US" sz="1800">
                <a:latin typeface="Calibri"/>
                <a:ea typeface="Calibri"/>
                <a:cs typeface="Calibri"/>
                <a:sym typeface="Calibri"/>
              </a:rPr>
              <a:t>¿Cuál es el punto principal de la historia? </a:t>
            </a:r>
            <a:endParaRPr/>
          </a:p>
          <a:p>
            <a:pPr indent="-273050" lvl="0" marL="34290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0" lvl="0" marL="0" marR="171450" rtl="0" algn="l">
              <a:lnSpc>
                <a:spcPct val="100000"/>
              </a:lnSpc>
              <a:spcBef>
                <a:spcPts val="0"/>
              </a:spcBef>
              <a:spcAft>
                <a:spcPts val="0"/>
              </a:spcAft>
              <a:buSzPts val="1100"/>
              <a:buFont typeface="Calibri"/>
              <a:buNone/>
            </a:pPr>
            <a:r>
              <a:rPr lang="en-US" sz="1800">
                <a:latin typeface="Calibri"/>
                <a:ea typeface="Calibri"/>
                <a:cs typeface="Calibri"/>
                <a:sym typeface="Calibri"/>
              </a:rPr>
              <a:t>Por medio de la prédica de Pablo, el Espíritu Santo llevó a miles a arrepentirse. Muchos fueron bautizados para el perdón de los pecados, y entonces se reunían seguido para adorar, orar, y convivir.</a:t>
            </a:r>
            <a:endParaRPr sz="1800">
              <a:latin typeface="Calibri"/>
              <a:ea typeface="Calibri"/>
              <a:cs typeface="Calibri"/>
              <a:sym typeface="Calibri"/>
            </a:endParaRPr>
          </a:p>
          <a:p>
            <a:pPr indent="-228600" lvl="0" marL="914400" marR="171450" rtl="0" algn="l">
              <a:lnSpc>
                <a:spcPct val="100000"/>
              </a:lnSpc>
              <a:spcBef>
                <a:spcPts val="600"/>
              </a:spcBef>
              <a:spcAft>
                <a:spcPts val="0"/>
              </a:spcAft>
              <a:buClr>
                <a:schemeClr val="dk1"/>
              </a:buClr>
              <a:buSzPts val="1100"/>
              <a:buFont typeface="Calibri"/>
              <a:buNone/>
            </a:pPr>
            <a:r>
              <a:t/>
            </a:r>
            <a:endParaRPr>
              <a:solidFill>
                <a:schemeClr val="dk1"/>
              </a:solidFill>
              <a:latin typeface="Calibri"/>
              <a:ea typeface="Calibri"/>
              <a:cs typeface="Calibri"/>
              <a:sym typeface="Calibri"/>
            </a:endParaRPr>
          </a:p>
        </p:txBody>
      </p:sp>
      <p:sp>
        <p:nvSpPr>
          <p:cNvPr id="246" name="Google Shape;24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2. ¿Qué pecado veo en esta historia y confieso en mi vida?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V.23 Este fue entregado según el determinado propósito y el previo conocimiento de Dios; y por medio de gente malvada, ustedes lo mataron, clavándolo en la cruz.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 36 Por tanto, sépalo bien todo Israel que, a este Jesús, a quien ustedes crucificaron, Dios lo ha hecho Señor y Mesías. </a:t>
            </a:r>
            <a:endParaRPr/>
          </a:p>
          <a:p>
            <a:pPr indent="-273050" lvl="0" marL="342900" marR="0" rtl="0" algn="l">
              <a:lnSpc>
                <a:spcPct val="100000"/>
              </a:lnSpc>
              <a:spcBef>
                <a:spcPts val="0"/>
              </a:spcBef>
              <a:spcAft>
                <a:spcPts val="0"/>
              </a:spcAft>
              <a:buSzPts val="1100"/>
              <a:buFont typeface="Noto Sans Symbols"/>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Las palabras de Pedro son bien duras. El pueblo de Dios había rechazado y dado muerte al Ungido de Dios. Obviamente los judíos no estaban en el camino correcto de Dios. Pedro estaba predicando la ley para convencerlos de su pecado. </a:t>
            </a:r>
            <a:endParaRPr/>
          </a:p>
          <a:p>
            <a:pPr indent="-273050" lvl="0" marL="342900" marR="0" rtl="0" algn="l">
              <a:lnSpc>
                <a:spcPct val="100000"/>
              </a:lnSpc>
              <a:spcBef>
                <a:spcPts val="0"/>
              </a:spcBef>
              <a:spcAft>
                <a:spcPts val="0"/>
              </a:spcAft>
              <a:buSzPts val="1100"/>
              <a:buFont typeface="Noto Sans Symbols"/>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Yo también soy responsable de la crucifixión de Jesús porque él dio su vida como un sacrificio para los pecados del mundo, los míos incluidos</a:t>
            </a:r>
            <a:endParaRPr sz="1800">
              <a:latin typeface="Calibri"/>
              <a:ea typeface="Calibri"/>
              <a:cs typeface="Calibri"/>
              <a:sym typeface="Calibri"/>
            </a:endParaRPr>
          </a:p>
          <a:p>
            <a:pPr indent="0" lvl="0" marL="0" marR="171450" rtl="0" algn="l">
              <a:lnSpc>
                <a:spcPct val="100000"/>
              </a:lnSpc>
              <a:spcBef>
                <a:spcPts val="600"/>
              </a:spcBef>
              <a:spcAft>
                <a:spcPts val="0"/>
              </a:spcAft>
              <a:buSzPts val="1100"/>
              <a:buNone/>
            </a:pPr>
            <a:r>
              <a:t/>
            </a:r>
            <a:endParaRPr>
              <a:solidFill>
                <a:schemeClr val="dk1"/>
              </a:solidFill>
              <a:latin typeface="Calibri"/>
              <a:ea typeface="Calibri"/>
              <a:cs typeface="Calibri"/>
              <a:sym typeface="Calibri"/>
            </a:endParaRPr>
          </a:p>
        </p:txBody>
      </p:sp>
      <p:sp>
        <p:nvSpPr>
          <p:cNvPr id="258" name="Google Shape;25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100">
                <a:latin typeface="Calibri"/>
                <a:ea typeface="Calibri"/>
                <a:cs typeface="Calibri"/>
                <a:sym typeface="Calibri"/>
              </a:rPr>
              <a:t>3. ¿En qué versos y palabras de esta historia veo el amor de Dios hacía mí? </a:t>
            </a:r>
            <a:endParaRPr/>
          </a:p>
          <a:p>
            <a:pPr indent="0" lvl="0" marL="0" marR="0" rtl="0" algn="l">
              <a:lnSpc>
                <a:spcPct val="100000"/>
              </a:lnSpc>
              <a:spcBef>
                <a:spcPts val="0"/>
              </a:spcBef>
              <a:spcAft>
                <a:spcPts val="0"/>
              </a:spcAft>
              <a:buSzPts val="1100"/>
              <a:buFont typeface="Arial"/>
              <a:buNone/>
            </a:pPr>
            <a:r>
              <a:t/>
            </a:r>
            <a:endParaRPr sz="11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V. 23 (Nuestro Dios misionero) fue entregado conforme al plan determinado y el conocimiento anticipado de Dios.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Las acciones sirvieron el propósito de Dios de ofrecer su Hijo por los pecados del mundo. </a:t>
            </a:r>
            <a:endParaRPr/>
          </a:p>
          <a:p>
            <a:pPr indent="-215900" lvl="1" marL="742950" marR="0" rtl="0" algn="l">
              <a:lnSpc>
                <a:spcPct val="100000"/>
              </a:lnSpc>
              <a:spcBef>
                <a:spcPts val="0"/>
              </a:spcBef>
              <a:spcAft>
                <a:spcPts val="0"/>
              </a:spcAft>
              <a:buSzPts val="1100"/>
              <a:buFont typeface="Courier New"/>
              <a:buNone/>
            </a:pPr>
            <a:r>
              <a:t/>
            </a:r>
            <a:endParaRPr sz="11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V. 24 (La resurrección) Pero Dios lo levantó, liberándolo de los lazos de la muerte, porque era imposible que la muerte lo venciera.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La resurrección nos da la certeza en el poder de Dios y la realidad de nuestra salvación. </a:t>
            </a:r>
            <a:endParaRPr sz="11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V. 32-33 (la resurrección) A este Jesús, Dios los resucitó, y de ellos todos nosotros somos testigos. Exaltado por el poder de Dios, y habiendo recibido del Padre el Espíritu Santo prometido, ha derramado esto que ustedes ahora ven y oyen.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Jesús es el cumplimento de las Escrituras, el centro de la fe. Nos ha dado el Espíritu Santo.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Jesús se levantó de entre los muertos, probando que soy perdonando y mostrándome que al igual que él vive, a través de la fe en él yo también viviré. </a:t>
            </a:r>
            <a:endParaRPr/>
          </a:p>
          <a:p>
            <a:pPr indent="-215900" lvl="1" marL="742950" marR="0" rtl="0" algn="l">
              <a:lnSpc>
                <a:spcPct val="100000"/>
              </a:lnSpc>
              <a:spcBef>
                <a:spcPts val="0"/>
              </a:spcBef>
              <a:spcAft>
                <a:spcPts val="0"/>
              </a:spcAft>
              <a:buSzPts val="1100"/>
              <a:buFont typeface="Courier New"/>
              <a:buNone/>
            </a:pPr>
            <a:r>
              <a:t/>
            </a:r>
            <a:endParaRPr sz="11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V. 38-39 (por fe en Cristo somos perdonados) Arrepiéntase y bautícese cada uno de ustedes en el nombre de Jesucristo para perdón de sus pecados, y recibirán el don del Espíritu Santo. En efecto, la promesa es para ustedes, para sus hijos y para todos los extranjeros, es decir, para todos aquellos a quienes el Señor nuestro Dios quiera llamar.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El bautismo es un medio por el cual Dios nos da su gracia. “Para el perdón de sus pecados.” Este perdón, ganado por los méritos de Cristo, por su perfecta vida y muerte, es dado a los pecadores en el bautismo. El bautizar en el nombre de Jesucristo es hacerlo sobre la base de lo que Jesús es y lo que ha hecho.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Tenemos el don del Espíritu Santo en el bautismo.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Salvación en Jesús es para todos – hijos, extranjeros. </a:t>
            </a:r>
            <a:endParaRPr sz="1100">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70" name="Google Shape;27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rPr lang="en-US" sz="1800">
                <a:latin typeface="Calibri"/>
                <a:ea typeface="Calibri"/>
                <a:cs typeface="Calibri"/>
                <a:sym typeface="Calibri"/>
              </a:rPr>
              <a:t>4. ¿Qué pediré que Dios obre en mí para poner en práctica su Palabra? </a:t>
            </a:r>
            <a:endParaRPr/>
          </a:p>
          <a:p>
            <a:pPr indent="0" lvl="0" marL="0" marR="0" rtl="0" algn="l">
              <a:lnSpc>
                <a:spcPct val="100000"/>
              </a:lnSpc>
              <a:spcBef>
                <a:spcPts val="0"/>
              </a:spcBef>
              <a:spcAft>
                <a:spcPts val="0"/>
              </a:spcAft>
              <a:buSzPts val="1100"/>
              <a:buNone/>
            </a:pPr>
            <a:r>
              <a:t/>
            </a:r>
            <a:endParaRPr sz="1800">
              <a:latin typeface="Calibri"/>
              <a:ea typeface="Calibri"/>
              <a:cs typeface="Calibri"/>
              <a:sym typeface="Calibri"/>
            </a:endParaRPr>
          </a:p>
          <a:p>
            <a:pPr indent="-342900" lvl="0" marL="342900" marR="171450" rtl="0" algn="l">
              <a:lnSpc>
                <a:spcPct val="107000"/>
              </a:lnSpc>
              <a:spcBef>
                <a:spcPts val="0"/>
              </a:spcBef>
              <a:spcAft>
                <a:spcPts val="0"/>
              </a:spcAft>
              <a:buSzPts val="1100"/>
              <a:buFont typeface="Noto Sans Symbols"/>
              <a:buChar char="∙"/>
            </a:pPr>
            <a:r>
              <a:rPr lang="en-US" sz="1800">
                <a:latin typeface="Calibri"/>
                <a:ea typeface="Calibri"/>
                <a:cs typeface="Calibri"/>
                <a:sym typeface="Calibri"/>
              </a:rPr>
              <a:t>Que tenemos corazones contritos como la audiencia en este día. (V. 37) </a:t>
            </a:r>
            <a:endParaRPr sz="1800">
              <a:latin typeface="Calibri"/>
              <a:ea typeface="Calibri"/>
              <a:cs typeface="Calibri"/>
              <a:sym typeface="Calibri"/>
            </a:endParaRPr>
          </a:p>
          <a:p>
            <a:pPr indent="-342900" lvl="0" marL="342900" marR="171450" rtl="0" algn="l">
              <a:lnSpc>
                <a:spcPct val="107000"/>
              </a:lnSpc>
              <a:spcBef>
                <a:spcPts val="1000"/>
              </a:spcBef>
              <a:spcAft>
                <a:spcPts val="0"/>
              </a:spcAft>
              <a:buSzPts val="1100"/>
              <a:buFont typeface="Noto Sans Symbols"/>
              <a:buChar char="∙"/>
            </a:pPr>
            <a:r>
              <a:rPr lang="en-US" sz="1800">
                <a:latin typeface="Calibri"/>
                <a:ea typeface="Calibri"/>
                <a:cs typeface="Calibri"/>
                <a:sym typeface="Calibri"/>
              </a:rPr>
              <a:t>Que nos reunamos de manera continua con otros creyentes en Cristo Jesús con la sana doctrina para mantenernos fieles en la Palabra de Dios y para adoración y oración. </a:t>
            </a:r>
            <a:endParaRPr sz="1800">
              <a:latin typeface="Calibri"/>
              <a:ea typeface="Calibri"/>
              <a:cs typeface="Calibri"/>
              <a:sym typeface="Calibri"/>
            </a:endParaRPr>
          </a:p>
          <a:p>
            <a:pPr indent="-342900" lvl="0" marL="342900" marR="171450" rtl="0" algn="l">
              <a:lnSpc>
                <a:spcPct val="107000"/>
              </a:lnSpc>
              <a:spcBef>
                <a:spcPts val="1000"/>
              </a:spcBef>
              <a:spcAft>
                <a:spcPts val="0"/>
              </a:spcAft>
              <a:buSzPts val="1100"/>
              <a:buFont typeface="Noto Sans Symbols"/>
              <a:buChar char="∙"/>
            </a:pPr>
            <a:r>
              <a:rPr lang="en-US" sz="1800">
                <a:latin typeface="Calibri"/>
                <a:ea typeface="Calibri"/>
                <a:cs typeface="Calibri"/>
                <a:sym typeface="Calibri"/>
              </a:rPr>
              <a:t>Que prediquemos fielmente la ley de Dios y en seguida el evangelio, las buenas nuevas, y que bauticemos a todos, dejando en claro que la promesa es para todos. </a:t>
            </a:r>
            <a:endParaRPr sz="1800">
              <a:latin typeface="Calibri"/>
              <a:ea typeface="Calibri"/>
              <a:cs typeface="Calibri"/>
              <a:sym typeface="Calibri"/>
            </a:endParaRPr>
          </a:p>
          <a:p>
            <a:pPr indent="-342900" lvl="0" marL="342900" marR="171450" rtl="0" algn="l">
              <a:lnSpc>
                <a:spcPct val="107000"/>
              </a:lnSpc>
              <a:spcBef>
                <a:spcPts val="1000"/>
              </a:spcBef>
              <a:spcAft>
                <a:spcPts val="0"/>
              </a:spcAft>
              <a:buSzPts val="1100"/>
              <a:buFont typeface="Noto Sans Symbols"/>
              <a:buChar char="∙"/>
            </a:pPr>
            <a:r>
              <a:rPr lang="en-US" sz="1800">
                <a:latin typeface="Calibri"/>
                <a:ea typeface="Calibri"/>
                <a:cs typeface="Calibri"/>
                <a:sym typeface="Calibri"/>
              </a:rPr>
              <a:t>Que seamos generosos y bondadoso con todos, porque eso también da testimonio del amor de Cristo</a:t>
            </a:r>
            <a:endParaRPr sz="1800">
              <a:latin typeface="Calibri"/>
              <a:ea typeface="Calibri"/>
              <a:cs typeface="Calibri"/>
              <a:sym typeface="Calibri"/>
            </a:endParaRPr>
          </a:p>
          <a:p>
            <a:pPr indent="0" lvl="0" marL="457200" marR="171450" rtl="0" algn="l">
              <a:lnSpc>
                <a:spcPct val="100000"/>
              </a:lnSpc>
              <a:spcBef>
                <a:spcPts val="2000"/>
              </a:spcBef>
              <a:spcAft>
                <a:spcPts val="0"/>
              </a:spcAft>
              <a:buSzPts val="1100"/>
              <a:buNone/>
            </a:pPr>
            <a:r>
              <a:t/>
            </a:r>
            <a:endParaRPr>
              <a:solidFill>
                <a:schemeClr val="dk1"/>
              </a:solidFill>
              <a:latin typeface="Calibri"/>
              <a:ea typeface="Calibri"/>
              <a:cs typeface="Calibri"/>
              <a:sym typeface="Calibri"/>
            </a:endParaRPr>
          </a:p>
        </p:txBody>
      </p:sp>
      <p:sp>
        <p:nvSpPr>
          <p:cNvPr id="282" name="Google Shape;28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Introducción breve a Lección 3</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Hoy día veremos la historia de como Pedro testifica de Jesús en Hechos 2, cuando predicó la ley y el evangelio en el día de Pentecostés. También veremos como la respuesta de fe de muchas personas por obra del Espíritu Santo llevó a la formación de la primera iglesia cristiana. </a:t>
            </a:r>
            <a:endParaRPr sz="180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
        <p:nvSpPr>
          <p:cNvPr id="88" name="Google Shape;8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0" lang="en-US" sz="1100">
                <a:solidFill>
                  <a:srgbClr val="000000"/>
                </a:solidFill>
                <a:latin typeface="Calibri"/>
                <a:ea typeface="Calibri"/>
                <a:cs typeface="Calibri"/>
                <a:sym typeface="Calibri"/>
              </a:rPr>
              <a:t>1. Usar el método de las Cuatro “C” para leer y entender Hechos 2:22-47</a:t>
            </a:r>
            <a:endParaRPr b="0" sz="11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b="1" lang="en-US" sz="1100">
                <a:solidFill>
                  <a:srgbClr val="000000"/>
                </a:solidFill>
                <a:latin typeface="Calibri"/>
                <a:ea typeface="Calibri"/>
                <a:cs typeface="Calibri"/>
                <a:sym typeface="Calibri"/>
              </a:rPr>
              <a:t>2. Identificar dónde Pedro predicó la ley y el evangelio en Hechos 2. </a:t>
            </a:r>
            <a:endParaRPr b="1" sz="11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100">
                <a:solidFill>
                  <a:srgbClr val="000000"/>
                </a:solidFill>
                <a:latin typeface="Calibri"/>
                <a:ea typeface="Calibri"/>
                <a:cs typeface="Calibri"/>
                <a:sym typeface="Calibri"/>
              </a:rPr>
              <a:t>3. Explicar la frase: La obra de la iglesia es afligir al cómodo y consolar al afligido con Cristo. </a:t>
            </a:r>
            <a:endParaRPr sz="11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294" name="Google Shape;29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0" lang="en-US" sz="1800">
                <a:solidFill>
                  <a:srgbClr val="000000"/>
                </a:solidFill>
                <a:latin typeface="Calibri"/>
                <a:ea typeface="Calibri"/>
                <a:cs typeface="Calibri"/>
                <a:sym typeface="Calibri"/>
              </a:rPr>
              <a:t>Las dos enseñanzas principales de la Biblia son la ley y el evangelio. </a:t>
            </a:r>
            <a:endParaRPr b="0" sz="1800">
              <a:latin typeface="Calibri"/>
              <a:ea typeface="Calibri"/>
              <a:cs typeface="Calibri"/>
              <a:sym typeface="Calibri"/>
            </a:endParaRPr>
          </a:p>
          <a:p>
            <a:pPr indent="0" lvl="0" marL="228600" marR="171450" rtl="0" algn="l">
              <a:lnSpc>
                <a:spcPct val="100000"/>
              </a:lnSpc>
              <a:spcBef>
                <a:spcPts val="0"/>
              </a:spcBef>
              <a:spcAft>
                <a:spcPts val="0"/>
              </a:spcAft>
              <a:buSzPts val="1100"/>
              <a:buNone/>
            </a:pPr>
            <a:r>
              <a:t/>
            </a:r>
            <a:endParaRPr>
              <a:solidFill>
                <a:schemeClr val="dk1"/>
              </a:solidFill>
              <a:latin typeface="Calibri"/>
              <a:ea typeface="Calibri"/>
              <a:cs typeface="Calibri"/>
              <a:sym typeface="Calibri"/>
            </a:endParaRPr>
          </a:p>
        </p:txBody>
      </p:sp>
      <p:sp>
        <p:nvSpPr>
          <p:cNvPr id="313" name="Google Shape;31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SzPts val="1100"/>
              <a:buFont typeface="Noto Sans Symbols"/>
              <a:buChar char="∙"/>
            </a:pPr>
            <a:r>
              <a:rPr b="0" lang="en-US" sz="1800">
                <a:solidFill>
                  <a:srgbClr val="000000"/>
                </a:solidFill>
                <a:latin typeface="Calibri"/>
                <a:ea typeface="Calibri"/>
                <a:cs typeface="Calibri"/>
                <a:sym typeface="Calibri"/>
              </a:rPr>
              <a:t>La ley es la voluntad de Dios para nosotros. </a:t>
            </a:r>
            <a:r>
              <a:rPr b="1" lang="en-US" sz="1800">
                <a:solidFill>
                  <a:srgbClr val="000000"/>
                </a:solidFill>
                <a:latin typeface="Calibri"/>
                <a:ea typeface="Calibri"/>
                <a:cs typeface="Calibri"/>
                <a:sym typeface="Calibri"/>
              </a:rPr>
              <a:t>La ley nos muestra nuestro pecado. </a:t>
            </a:r>
            <a:endParaRPr b="1" sz="1800">
              <a:latin typeface="Calibri"/>
              <a:ea typeface="Calibri"/>
              <a:cs typeface="Calibri"/>
              <a:sym typeface="Calibri"/>
            </a:endParaRPr>
          </a:p>
          <a:p>
            <a:pPr indent="0" lvl="0" marL="228600" marR="171450" rtl="0" algn="l">
              <a:lnSpc>
                <a:spcPct val="100000"/>
              </a:lnSpc>
              <a:spcBef>
                <a:spcPts val="0"/>
              </a:spcBef>
              <a:spcAft>
                <a:spcPts val="0"/>
              </a:spcAft>
              <a:buSzPts val="1100"/>
              <a:buNone/>
            </a:pPr>
            <a:r>
              <a:t/>
            </a:r>
            <a:endParaRPr>
              <a:solidFill>
                <a:schemeClr val="dk1"/>
              </a:solidFill>
              <a:latin typeface="Calibri"/>
              <a:ea typeface="Calibri"/>
              <a:cs typeface="Calibri"/>
              <a:sym typeface="Calibri"/>
            </a:endParaRPr>
          </a:p>
        </p:txBody>
      </p:sp>
      <p:sp>
        <p:nvSpPr>
          <p:cNvPr id="321" name="Google Shape;32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73050" lvl="0" marL="342900" marR="0" rtl="0" algn="l">
              <a:lnSpc>
                <a:spcPct val="100000"/>
              </a:lnSpc>
              <a:spcBef>
                <a:spcPts val="0"/>
              </a:spcBef>
              <a:spcAft>
                <a:spcPts val="0"/>
              </a:spcAft>
              <a:buSzPts val="1100"/>
              <a:buFont typeface="Noto Sans Symbols"/>
              <a:buNone/>
            </a:pPr>
            <a:r>
              <a:t/>
            </a:r>
            <a:endParaRPr b="1" sz="1800">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100"/>
              <a:buFont typeface="Noto Sans Symbols"/>
              <a:buChar char="∙"/>
            </a:pPr>
            <a:r>
              <a:rPr lang="en-US" sz="1800">
                <a:latin typeface="Calibri"/>
                <a:ea typeface="Calibri"/>
                <a:cs typeface="Calibri"/>
                <a:sym typeface="Calibri"/>
              </a:rPr>
              <a:t>El evangelio es lo que hizo Dios para nosotros. </a:t>
            </a:r>
            <a:r>
              <a:rPr b="1" lang="en-US" sz="1800">
                <a:latin typeface="Calibri"/>
                <a:ea typeface="Calibri"/>
                <a:cs typeface="Calibri"/>
                <a:sym typeface="Calibri"/>
              </a:rPr>
              <a:t>El evangelio nos muestra nuestro Salvador. </a:t>
            </a:r>
            <a:r>
              <a:rPr lang="en-US" sz="1800">
                <a:latin typeface="Calibri"/>
                <a:ea typeface="Calibri"/>
                <a:cs typeface="Calibri"/>
                <a:sym typeface="Calibri"/>
              </a:rPr>
              <a:t>La palabra “evangelio” quiere decir “buenas nuevas.” El mensaje de Jesús ciertamente es una buena noticia porque nos dice que Jesús obedeció la ley perfectamente en nuestro lugar. </a:t>
            </a:r>
            <a:endParaRPr sz="1800">
              <a:latin typeface="Cambria"/>
              <a:ea typeface="Cambria"/>
              <a:cs typeface="Cambria"/>
              <a:sym typeface="Cambria"/>
            </a:endParaRPr>
          </a:p>
          <a:p>
            <a:pPr indent="-273050" lvl="0" marL="342900" marR="0" rtl="0" algn="l">
              <a:lnSpc>
                <a:spcPct val="100000"/>
              </a:lnSpc>
              <a:spcBef>
                <a:spcPts val="0"/>
              </a:spcBef>
              <a:spcAft>
                <a:spcPts val="0"/>
              </a:spcAft>
              <a:buSzPts val="1100"/>
              <a:buFont typeface="Noto Sans Symbols"/>
              <a:buNone/>
            </a:pPr>
            <a:r>
              <a:t/>
            </a:r>
            <a:endParaRPr b="1" sz="1800">
              <a:latin typeface="Calibri"/>
              <a:ea typeface="Calibri"/>
              <a:cs typeface="Calibri"/>
              <a:sym typeface="Calibri"/>
            </a:endParaRPr>
          </a:p>
          <a:p>
            <a:pPr indent="0" lvl="0" marL="228600" marR="171450" rtl="0" algn="l">
              <a:lnSpc>
                <a:spcPct val="100000"/>
              </a:lnSpc>
              <a:spcBef>
                <a:spcPts val="0"/>
              </a:spcBef>
              <a:spcAft>
                <a:spcPts val="0"/>
              </a:spcAft>
              <a:buSzPts val="1100"/>
              <a:buNone/>
            </a:pPr>
            <a:r>
              <a:t/>
            </a:r>
            <a:endParaRPr>
              <a:solidFill>
                <a:schemeClr val="dk1"/>
              </a:solidFill>
              <a:latin typeface="Calibri"/>
              <a:ea typeface="Calibri"/>
              <a:cs typeface="Calibri"/>
              <a:sym typeface="Calibri"/>
            </a:endParaRPr>
          </a:p>
        </p:txBody>
      </p:sp>
      <p:sp>
        <p:nvSpPr>
          <p:cNvPr id="330" name="Google Shape;33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 2. Al leer Hechos 2: 22-46, a ver si puedan identificar un versículo en que Pedro les predicó la ley, y un versículo en que Pedro predicó el evangelio de Cristo.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Se puede platicar esta pregunta en el grupo grande o con grupos pequeños de 3-4 estudiantes. En los grupos pequeños, darles 5 minutos para conversar. Asigna a una persona de cada grupo el trabajo de reportero para compartir lo que el grupo descubre.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 </a:t>
            </a:r>
            <a:endParaRPr>
              <a:solidFill>
                <a:schemeClr val="dk1"/>
              </a:solidFill>
              <a:latin typeface="Calibri"/>
              <a:ea typeface="Calibri"/>
              <a:cs typeface="Calibri"/>
              <a:sym typeface="Calibri"/>
            </a:endParaRPr>
          </a:p>
        </p:txBody>
      </p:sp>
      <p:sp>
        <p:nvSpPr>
          <p:cNvPr id="341" name="Google Shape;34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6f6cf9f9e9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100">
                <a:latin typeface="Calibri"/>
                <a:ea typeface="Calibri"/>
                <a:cs typeface="Calibri"/>
                <a:sym typeface="Calibri"/>
              </a:rPr>
              <a:t>3. En el grupo grande, comparte las respuestas</a:t>
            </a:r>
            <a:r>
              <a:rPr lang="en-US" sz="800">
                <a:latin typeface="Calibri"/>
                <a:ea typeface="Calibri"/>
                <a:cs typeface="Calibri"/>
                <a:sym typeface="Calibri"/>
              </a:rPr>
              <a:t> </a:t>
            </a:r>
            <a:r>
              <a:rPr lang="en-US" sz="1100">
                <a:latin typeface="Calibri"/>
                <a:ea typeface="Calibri"/>
                <a:cs typeface="Calibri"/>
                <a:sym typeface="Calibri"/>
              </a:rPr>
              <a:t> a las siguientes preguntas.</a:t>
            </a:r>
            <a:endParaRPr sz="11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¿Dónde predicó Pedro la ley en Hechos 2?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La ley nos muestra nuestro pecado.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V. 23 Ustedes lo aprehendieron lo mataron por medio de hombres inicuos, crucificándolo.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V. 36 Sépalo bien todo el pueblo de Israel, que a este Jesús, a quien ustedes crucificaron, Dios lo ha hecho Señor y Cristo. </a:t>
            </a:r>
            <a:endParaRPr/>
          </a:p>
          <a:p>
            <a:pPr indent="-285750" lvl="1" marL="742950" marR="0" rtl="0" algn="l">
              <a:lnSpc>
                <a:spcPct val="100000"/>
              </a:lnSpc>
              <a:spcBef>
                <a:spcPts val="0"/>
              </a:spcBef>
              <a:spcAft>
                <a:spcPts val="0"/>
              </a:spcAft>
              <a:buSzPts val="1100"/>
              <a:buFont typeface="Courier New"/>
              <a:buChar char="o"/>
            </a:pPr>
            <a:r>
              <a:rPr lang="en-US" sz="1800">
                <a:latin typeface="Calibri"/>
                <a:ea typeface="Calibri"/>
                <a:cs typeface="Calibri"/>
                <a:sym typeface="Calibri"/>
              </a:rPr>
              <a:t>V. 38 Arrepiéntanse. Significa: Dejen su incredulidad pecaminosa, dejan su propia justicia.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Pedro les mostró que pecaron cuando no creyeron y crucificaron el Señor. </a:t>
            </a:r>
            <a:br>
              <a:rPr lang="en-US" sz="1100">
                <a:latin typeface="Calibri"/>
                <a:ea typeface="Calibri"/>
                <a:cs typeface="Calibri"/>
                <a:sym typeface="Calibri"/>
              </a:rPr>
            </a:br>
            <a:endParaRPr sz="11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¿Qué fue el efecto de sus palabras duras?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V. 37 Al oí esto, todos sintieron un profundo remordimiento en su corazón, y les dijeron a Pedro y a los otros apóstoles: “Hermanaos, ¿qué debemos hacer?”</a:t>
            </a:r>
            <a:endParaRPr/>
          </a:p>
          <a:p>
            <a:pPr indent="-285750" lvl="1" marL="742950" marR="0" rtl="0" algn="l">
              <a:lnSpc>
                <a:spcPct val="100000"/>
              </a:lnSpc>
              <a:spcBef>
                <a:spcPts val="0"/>
              </a:spcBef>
              <a:spcAft>
                <a:spcPts val="0"/>
              </a:spcAft>
              <a:buClr>
                <a:srgbClr val="000000"/>
              </a:buClr>
              <a:buSzPts val="1100"/>
              <a:buFont typeface="Courier New"/>
              <a:buChar char="o"/>
            </a:pPr>
            <a:r>
              <a:rPr lang="en-US" sz="1800">
                <a:latin typeface="Calibri"/>
                <a:ea typeface="Calibri"/>
                <a:cs typeface="Calibri"/>
                <a:sym typeface="Calibri"/>
              </a:rPr>
              <a:t>El Espíritu Santo había hecho su obra por medio del sermón de Pedro. Los había hecho comprender que merecían el juicio de Dios.</a:t>
            </a:r>
            <a:endParaRPr sz="1100">
              <a:latin typeface="Calibri"/>
              <a:ea typeface="Calibri"/>
              <a:cs typeface="Calibri"/>
              <a:sym typeface="Calibri"/>
            </a:endParaRPr>
          </a:p>
          <a:p>
            <a:pPr indent="-215900" lvl="1" marL="742950" marR="0" rtl="0" algn="l">
              <a:lnSpc>
                <a:spcPct val="100000"/>
              </a:lnSpc>
              <a:spcBef>
                <a:spcPts val="0"/>
              </a:spcBef>
              <a:spcAft>
                <a:spcPts val="0"/>
              </a:spcAft>
              <a:buSzPts val="1100"/>
              <a:buFont typeface="Courier New"/>
              <a:buNone/>
            </a:pPr>
            <a:r>
              <a:t/>
            </a:r>
            <a:endParaRPr sz="1100">
              <a:latin typeface="Calibri"/>
              <a:ea typeface="Calibri"/>
              <a:cs typeface="Calibri"/>
              <a:sym typeface="Calibri"/>
            </a:endParaRPr>
          </a:p>
          <a:p>
            <a:pPr indent="-215900" lvl="1" marL="742950" marR="0" rtl="0" algn="l">
              <a:lnSpc>
                <a:spcPct val="100000"/>
              </a:lnSpc>
              <a:spcBef>
                <a:spcPts val="0"/>
              </a:spcBef>
              <a:spcAft>
                <a:spcPts val="0"/>
              </a:spcAft>
              <a:buSzPts val="1100"/>
              <a:buFont typeface="Courier New"/>
              <a:buNone/>
            </a:pPr>
            <a:r>
              <a:t/>
            </a:r>
            <a:endParaRPr sz="11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¿Dónde predicó Pedro el evangelio en Hechos 2?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El evangelio nos muestra nuestro Salvador.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V. 38 Y Pedro les dijo: “Arrepiéntanse, y bautícense todos ustedes en el nombre de Jesucristo, para que sus pecados les sean perdonados. Entonces recibirán el don del Espíritu Santo. </a:t>
            </a:r>
            <a:endParaRPr/>
          </a:p>
          <a:p>
            <a:pPr indent="-228600" lvl="2" marL="11430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Vuélvanse a Cristo creyendo en su obra redentora. </a:t>
            </a:r>
            <a:endParaRPr sz="18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V. 39 Porque la promesa es para ustedes y para sus hijos, para todos los que estén lejos, y para todos aquellos a quienes el Señor nuestro Dios llame.” </a:t>
            </a:r>
            <a:endParaRPr sz="1100">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348" name="Google Shape;348;g26f6cf9f9e9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0" lang="en-US" sz="1100">
                <a:solidFill>
                  <a:srgbClr val="000000"/>
                </a:solidFill>
                <a:latin typeface="Calibri"/>
                <a:ea typeface="Calibri"/>
                <a:cs typeface="Calibri"/>
                <a:sym typeface="Calibri"/>
              </a:rPr>
              <a:t>1. Usar el método de las Cuatro “C” para leer y entender Hechos 2:22-47</a:t>
            </a:r>
            <a:endParaRPr b="0" sz="11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b="0" lang="en-US" sz="1100">
                <a:solidFill>
                  <a:srgbClr val="000000"/>
                </a:solidFill>
                <a:latin typeface="Calibri"/>
                <a:ea typeface="Calibri"/>
                <a:cs typeface="Calibri"/>
                <a:sym typeface="Calibri"/>
              </a:rPr>
              <a:t>2. Identificar dónde Pedro predicó la ley y el evangelio en Hechos 2. </a:t>
            </a:r>
            <a:endParaRPr b="0" sz="11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b="1" lang="en-US" sz="1100">
                <a:solidFill>
                  <a:srgbClr val="000000"/>
                </a:solidFill>
                <a:latin typeface="Calibri"/>
                <a:ea typeface="Calibri"/>
                <a:cs typeface="Calibri"/>
                <a:sym typeface="Calibri"/>
              </a:rPr>
              <a:t>3. Explicar la frase: La obra de la iglesia es afligir al cómodo y consolar al afligido con Cristo. </a:t>
            </a:r>
            <a:endParaRPr b="1" sz="1100">
              <a:latin typeface="Calibri"/>
              <a:ea typeface="Calibri"/>
              <a:cs typeface="Calibri"/>
              <a:sym typeface="Calibri"/>
            </a:endParaRPr>
          </a:p>
          <a:p>
            <a:pPr indent="0" lvl="0" marL="0" rtl="0" algn="l">
              <a:lnSpc>
                <a:spcPct val="100000"/>
              </a:lnSpc>
              <a:spcBef>
                <a:spcPts val="600"/>
              </a:spcBef>
              <a:spcAft>
                <a:spcPts val="0"/>
              </a:spcAft>
              <a:buSzPts val="1100"/>
              <a:buNone/>
            </a:pPr>
            <a:r>
              <a:t/>
            </a:r>
            <a:endParaRPr/>
          </a:p>
        </p:txBody>
      </p:sp>
      <p:sp>
        <p:nvSpPr>
          <p:cNvPr id="355" name="Google Shape;35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1. Explicar la frase: La obra de la Iglesia es afligir al cómodo y consolar al afligido con Cristo. </a:t>
            </a:r>
            <a:r>
              <a:rPr lang="en-US" sz="1800">
                <a:solidFill>
                  <a:srgbClr val="00B050"/>
                </a:solidFill>
                <a:latin typeface="Calibri"/>
                <a:ea typeface="Calibri"/>
                <a:cs typeface="Calibri"/>
                <a:sym typeface="Calibri"/>
              </a:rPr>
              <a:t>(Pregunta #3 del Proyecto final)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sz="1800">
              <a:solidFill>
                <a:srgbClr val="00B050"/>
              </a:solidFill>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solidFill>
                  <a:srgbClr val="00B050"/>
                </a:solidFill>
                <a:latin typeface="Calibri"/>
                <a:ea typeface="Calibri"/>
                <a:cs typeface="Calibri"/>
                <a:sym typeface="Calibri"/>
              </a:rPr>
              <a:t>Invita respuestas de los estudiantes. </a:t>
            </a:r>
            <a:endParaRPr sz="180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
        <p:nvSpPr>
          <p:cNvPr id="374" name="Google Shape;37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6f58937330_1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Ley: Lo que Dios quiere.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Dios es santo, y pide que tú seas santo.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Tú has pecado.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La ley sirve para que reconozcamos nuestro pecado delante de Dios.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Los efectos de la ley: terrores de conciencia, culpa, una conciencia golpeada. </a:t>
            </a:r>
            <a:endParaRPr sz="1100">
              <a:latin typeface="Calibri"/>
              <a:ea typeface="Calibri"/>
              <a:cs typeface="Calibri"/>
              <a:sym typeface="Calibri"/>
            </a:endParaRPr>
          </a:p>
          <a:p>
            <a:pPr indent="-228600" lvl="0" marL="914400" marR="171450" rtl="0" algn="l">
              <a:lnSpc>
                <a:spcPct val="100000"/>
              </a:lnSpc>
              <a:spcBef>
                <a:spcPts val="0"/>
              </a:spcBef>
              <a:spcAft>
                <a:spcPts val="0"/>
              </a:spcAft>
              <a:buClr>
                <a:schemeClr val="dk1"/>
              </a:buClr>
              <a:buSzPts val="1100"/>
              <a:buFont typeface="Calibri"/>
              <a:buNone/>
            </a:pPr>
            <a:r>
              <a:t/>
            </a:r>
            <a:endParaRPr>
              <a:solidFill>
                <a:schemeClr val="dk1"/>
              </a:solidFill>
              <a:latin typeface="Calibri"/>
              <a:ea typeface="Calibri"/>
              <a:cs typeface="Calibri"/>
              <a:sym typeface="Calibri"/>
            </a:endParaRPr>
          </a:p>
        </p:txBody>
      </p:sp>
      <p:sp>
        <p:nvSpPr>
          <p:cNvPr id="380" name="Google Shape;380;g26f58937330_1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6f6cf9f9e9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Evangelio: Lo que Dios hizo en amor por el mundo.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Jesucristo es perfecto, y dio su vida perfecta en muerte para pagar el precio de tus pecados.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Dios lo resucitó.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Por la fe en Cristo, Dios te ha salvado y te ha justificado.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El evangelio es darles a los pecadores el perdón y la vida que Cristo les aseguró.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Los efectos del evangelio: fe, paz, gozo, y esperanza. </a:t>
            </a:r>
            <a:endParaRPr sz="1100">
              <a:latin typeface="Calibri"/>
              <a:ea typeface="Calibri"/>
              <a:cs typeface="Calibri"/>
              <a:sym typeface="Calibri"/>
            </a:endParaRPr>
          </a:p>
          <a:p>
            <a:pPr indent="0" lvl="0" marL="0" marR="17145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388" name="Google Shape;388;g26f6cf9f9e9_0_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Oración</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Comienza con la siguiente oración (o tu propia):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Amado Espíritu Santo, te pido que me enseñas más cada día sobre el Salvador Jesús, que me ayudes a vivir una vida nueva, una vida de fe y de obediencia a Dios; que me perdones cuando no lo hago, y me hagas volver al camino recto. Amén. </a:t>
            </a:r>
            <a:endParaRPr sz="1800">
              <a:latin typeface="Calibri"/>
              <a:ea typeface="Calibri"/>
              <a:cs typeface="Calibri"/>
              <a:sym typeface="Calibri"/>
            </a:endParaRPr>
          </a:p>
          <a:p>
            <a:pPr indent="0" lvl="0" marL="0" marR="17145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99" name="Google Shape;9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6f6cf9f9e9_0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La obra de la iglesia es afligir al cómodo y consolar al afligido.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Sea, cuando la gente no está consciente de su pecado, necesitan escuchar la ley, necesitan ver su pecado. </a:t>
            </a:r>
            <a:endParaRPr sz="1100">
              <a:latin typeface="Calibri"/>
              <a:ea typeface="Calibri"/>
              <a:cs typeface="Calibri"/>
              <a:sym typeface="Calibri"/>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Cuando alguien siente la culpa de su pecado, ya le hace falta escuchar el evangelio, las buenas nuevas del perdón y la vida eterna en Cristo. </a:t>
            </a:r>
            <a:endParaRPr sz="1100">
              <a:latin typeface="Calibri"/>
              <a:ea typeface="Calibri"/>
              <a:cs typeface="Calibri"/>
              <a:sym typeface="Calibri"/>
            </a:endParaRPr>
          </a:p>
          <a:p>
            <a:pPr indent="0" lvl="0" marL="0" marR="17145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396" name="Google Shape;396;g26f6cf9f9e9_0_1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sz="1800">
                <a:latin typeface="Calibri"/>
                <a:ea typeface="Calibri"/>
                <a:cs typeface="Calibri"/>
                <a:sym typeface="Calibri"/>
              </a:rPr>
              <a:t>1. Proyecto Final pregunta que corresponde a Lección 3: Explicar la frase: La obra de la iglesia es afligir al cómodo y consolar al afligido con Cristo. </a:t>
            </a:r>
            <a:r>
              <a:rPr lang="en-US" sz="1800">
                <a:solidFill>
                  <a:srgbClr val="00B050"/>
                </a:solidFill>
                <a:latin typeface="Calibri"/>
                <a:ea typeface="Calibri"/>
                <a:cs typeface="Calibri"/>
                <a:sym typeface="Calibri"/>
              </a:rPr>
              <a:t>Invita a los estudiantes empezar ya con el proyecto final contestando a esta pregunta. </a:t>
            </a:r>
            <a:endParaRPr sz="180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
        <p:nvSpPr>
          <p:cNvPr id="404" name="Google Shape;40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6ba99a7413_0_6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0000"/>
              </a:lnSpc>
              <a:spcBef>
                <a:spcPts val="600"/>
              </a:spcBef>
              <a:spcAft>
                <a:spcPts val="600"/>
              </a:spcAft>
              <a:buSzPts val="1100"/>
              <a:buNone/>
            </a:pPr>
            <a:r>
              <a:t/>
            </a:r>
            <a:endParaRPr>
              <a:solidFill>
                <a:schemeClr val="dk1"/>
              </a:solidFill>
              <a:latin typeface="Calibri"/>
              <a:ea typeface="Calibri"/>
              <a:cs typeface="Calibri"/>
              <a:sym typeface="Calibri"/>
            </a:endParaRPr>
          </a:p>
        </p:txBody>
      </p:sp>
      <p:sp>
        <p:nvSpPr>
          <p:cNvPr id="410" name="Google Shape;410;g26ba99a7413_0_6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adf14766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420" name="Google Shape;420;g2adf147660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2. Compartir la oración de clausura o la bendición</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3. Despedida</a:t>
            </a:r>
            <a:endParaRPr sz="1800">
              <a:latin typeface="Cambria"/>
              <a:ea typeface="Cambria"/>
              <a:cs typeface="Cambria"/>
              <a:sym typeface="Cambria"/>
            </a:endParaRPr>
          </a:p>
          <a:p>
            <a:pPr indent="0" lvl="0" marL="0" rtl="0" algn="l">
              <a:lnSpc>
                <a:spcPct val="100000"/>
              </a:lnSpc>
              <a:spcBef>
                <a:spcPts val="0"/>
              </a:spcBef>
              <a:spcAft>
                <a:spcPts val="0"/>
              </a:spcAft>
              <a:buSzPts val="1100"/>
              <a:buNone/>
            </a:pPr>
            <a:r>
              <a:t/>
            </a:r>
            <a:endParaRPr/>
          </a:p>
        </p:txBody>
      </p:sp>
      <p:sp>
        <p:nvSpPr>
          <p:cNvPr id="428" name="Google Shape;42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1000"/>
              </a:spcBef>
              <a:spcAft>
                <a:spcPts val="0"/>
              </a:spcAft>
              <a:buSzPts val="1100"/>
              <a:buNone/>
            </a:pPr>
            <a:r>
              <a:t/>
            </a:r>
            <a:endParaRPr b="1" u="sng">
              <a:solidFill>
                <a:schemeClr val="dk1"/>
              </a:solidFill>
              <a:latin typeface="Calibri"/>
              <a:ea typeface="Calibri"/>
              <a:cs typeface="Calibri"/>
              <a:sym typeface="Calibri"/>
            </a:endParaRPr>
          </a:p>
        </p:txBody>
      </p:sp>
      <p:sp>
        <p:nvSpPr>
          <p:cNvPr id="438" name="Google Shape;438;g2ac1ba269cb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1" lang="en-US" sz="1800">
                <a:solidFill>
                  <a:srgbClr val="000000"/>
                </a:solidFill>
                <a:latin typeface="Calibri"/>
                <a:ea typeface="Calibri"/>
                <a:cs typeface="Calibri"/>
                <a:sym typeface="Calibri"/>
              </a:rPr>
              <a:t>OBJECTIVOS DE LA CLASE </a:t>
            </a:r>
            <a:r>
              <a:rPr lang="en-US" sz="1800">
                <a:solidFill>
                  <a:srgbClr val="000000"/>
                </a:solidFill>
                <a:latin typeface="Calibri"/>
                <a:ea typeface="Calibri"/>
                <a:cs typeface="Calibri"/>
                <a:sym typeface="Calibri"/>
              </a:rPr>
              <a:t>(1 minuto)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Presente los tres objetivos principales de la lección. Invite a los estudiantes a tomar notas y a tener sus Biblias listas.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b="1" lang="en-US" sz="1800">
                <a:solidFill>
                  <a:srgbClr val="000000"/>
                </a:solidFill>
                <a:latin typeface="Calibri"/>
                <a:ea typeface="Calibri"/>
                <a:cs typeface="Calibri"/>
                <a:sym typeface="Calibri"/>
              </a:rPr>
              <a:t>1. Usar el método de las Cuatro “C” para leer y entender Hechos 2:22-47</a:t>
            </a:r>
            <a:endParaRPr b="1"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Identificar dónde Pedro predicó la ley y el evangelio en Hechos 2.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Explicar la frase: La obra de la iglesia es afligir al cómodo y consolar al afligido con Cristo.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107" name="Google Shape;10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6c0eec2cfd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100">
                <a:latin typeface="Calibri"/>
                <a:ea typeface="Calibri"/>
                <a:cs typeface="Calibri"/>
                <a:sym typeface="Calibri"/>
              </a:rPr>
              <a:t>El Captar de hoy es una lluvia de ideas: ¿Qué es un detalle que recuerdas del Apóstol Pedro? </a:t>
            </a:r>
            <a:endParaRPr/>
          </a:p>
          <a:p>
            <a:pPr indent="0" lvl="0" marL="0" marR="0" rtl="0" algn="l">
              <a:lnSpc>
                <a:spcPct val="100000"/>
              </a:lnSpc>
              <a:spcBef>
                <a:spcPts val="0"/>
              </a:spcBef>
              <a:spcAft>
                <a:spcPts val="0"/>
              </a:spcAft>
              <a:buSzPts val="1100"/>
              <a:buFont typeface="Arial"/>
              <a:buNone/>
            </a:pPr>
            <a:r>
              <a:t/>
            </a:r>
            <a:endParaRPr sz="1100">
              <a:solidFill>
                <a:srgbClr val="00B050"/>
              </a:solidFill>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lang="en-US" sz="1100">
                <a:solidFill>
                  <a:srgbClr val="00B050"/>
                </a:solidFill>
                <a:latin typeface="Calibri"/>
                <a:ea typeface="Calibri"/>
                <a:cs typeface="Calibri"/>
                <a:sym typeface="Calibri"/>
              </a:rPr>
              <a:t>Invita respuestas de los estudiantes. </a:t>
            </a:r>
            <a:endParaRPr sz="1100">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lang="en-US" sz="1100">
                <a:solidFill>
                  <a:srgbClr val="000000"/>
                </a:solidFill>
                <a:latin typeface="Calibri"/>
                <a:ea typeface="Calibri"/>
                <a:cs typeface="Calibri"/>
                <a:sym typeface="Calibri"/>
              </a:rPr>
              <a:t>Su nombre original era Simón (Simeón) pero Jesús le puso por nombre “hombre piedra” que es en griego: Petros/ </a:t>
            </a:r>
            <a:r>
              <a:rPr b="1" lang="en-US" sz="1100">
                <a:solidFill>
                  <a:srgbClr val="000000"/>
                </a:solidFill>
                <a:latin typeface="Calibri"/>
                <a:ea typeface="Calibri"/>
                <a:cs typeface="Calibri"/>
                <a:sym typeface="Calibri"/>
              </a:rPr>
              <a:t>Pedro.</a:t>
            </a:r>
            <a:r>
              <a:rPr lang="en-US" sz="1100">
                <a:solidFill>
                  <a:srgbClr val="000000"/>
                </a:solidFill>
                <a:latin typeface="Calibri"/>
                <a:ea typeface="Calibri"/>
                <a:cs typeface="Calibri"/>
                <a:sym typeface="Calibri"/>
              </a:rPr>
              <a:t> </a:t>
            </a:r>
            <a:endParaRPr b="0" sz="1100">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b="1" lang="en-US" sz="1100">
                <a:latin typeface="Calibri"/>
                <a:ea typeface="Calibri"/>
                <a:cs typeface="Calibri"/>
                <a:sym typeface="Calibri"/>
              </a:rPr>
              <a:t>Pescador </a:t>
            </a:r>
            <a:r>
              <a:rPr lang="en-US" sz="1100">
                <a:latin typeface="Calibri"/>
                <a:ea typeface="Calibri"/>
                <a:cs typeface="Calibri"/>
                <a:sym typeface="Calibri"/>
              </a:rPr>
              <a:t>de Betsaida. Lo consideraban “gente del pueblo y sin mucha preparación” (Hechos 4:13-15)</a:t>
            </a:r>
            <a:endParaRPr sz="1100">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lang="en-US" sz="1100">
                <a:latin typeface="Calibri"/>
                <a:ea typeface="Calibri"/>
                <a:cs typeface="Calibri"/>
                <a:sym typeface="Calibri"/>
              </a:rPr>
              <a:t>Hombre</a:t>
            </a:r>
            <a:r>
              <a:rPr b="1" lang="en-US" sz="1100">
                <a:latin typeface="Calibri"/>
                <a:ea typeface="Calibri"/>
                <a:cs typeface="Calibri"/>
                <a:sym typeface="Calibri"/>
              </a:rPr>
              <a:t> casado </a:t>
            </a:r>
            <a:r>
              <a:rPr lang="en-US" sz="1100">
                <a:latin typeface="Calibri"/>
                <a:ea typeface="Calibri"/>
                <a:cs typeface="Calibri"/>
                <a:sym typeface="Calibri"/>
              </a:rPr>
              <a:t>(Lucas 4:38-39).</a:t>
            </a:r>
            <a:endParaRPr sz="1100">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lang="en-US" sz="1100">
                <a:latin typeface="Calibri"/>
                <a:ea typeface="Calibri"/>
                <a:cs typeface="Calibri"/>
                <a:sym typeface="Calibri"/>
              </a:rPr>
              <a:t>Es el discípulo que se menciona con más frecuencia. Del </a:t>
            </a:r>
            <a:r>
              <a:rPr b="1" lang="en-US" sz="1100">
                <a:latin typeface="Calibri"/>
                <a:ea typeface="Calibri"/>
                <a:cs typeface="Calibri"/>
                <a:sym typeface="Calibri"/>
              </a:rPr>
              <a:t>círculo interior</a:t>
            </a:r>
            <a:r>
              <a:rPr lang="en-US" sz="1100">
                <a:latin typeface="Calibri"/>
                <a:ea typeface="Calibri"/>
                <a:cs typeface="Calibri"/>
                <a:sym typeface="Calibri"/>
              </a:rPr>
              <a:t> especial, junto con Santiago y Juan. </a:t>
            </a:r>
            <a:endParaRPr sz="1100">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lang="en-US" sz="1100">
                <a:latin typeface="Calibri"/>
                <a:ea typeface="Calibri"/>
                <a:cs typeface="Calibri"/>
                <a:sym typeface="Calibri"/>
              </a:rPr>
              <a:t>Es más rápido en hablar y tomar acción, para bien y para mal. </a:t>
            </a:r>
            <a:endParaRPr b="0" sz="1100">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b="1" lang="en-US" sz="1100">
                <a:latin typeface="Calibri"/>
                <a:ea typeface="Calibri"/>
                <a:cs typeface="Calibri"/>
                <a:sym typeface="Calibri"/>
              </a:rPr>
              <a:t>Semana Santa: </a:t>
            </a:r>
            <a:r>
              <a:rPr lang="en-US" sz="1100">
                <a:latin typeface="Calibri"/>
                <a:ea typeface="Calibri"/>
                <a:cs typeface="Calibri"/>
                <a:sym typeface="Calibri"/>
              </a:rPr>
              <a:t>Se jactó en voz alta, se quedó dormido en Getsemaní, le cortó la oreja al siervo del sumo sacerdote, abandonó a Jesús, lo negó en público tres veces con juramentos y maldiciones.</a:t>
            </a:r>
            <a:endParaRPr b="0" sz="1100">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b="1" lang="en-US" sz="1100">
                <a:latin typeface="Calibri"/>
                <a:ea typeface="Calibri"/>
                <a:cs typeface="Calibri"/>
                <a:sym typeface="Calibri"/>
              </a:rPr>
              <a:t>Vio a Jesús resucitado </a:t>
            </a:r>
            <a:r>
              <a:rPr lang="en-US" sz="1100">
                <a:latin typeface="Calibri"/>
                <a:ea typeface="Calibri"/>
                <a:cs typeface="Calibri"/>
                <a:sym typeface="Calibri"/>
              </a:rPr>
              <a:t>durante 40 días, y Jesús lo restauró: “Apacienta mis ovejas.”</a:t>
            </a:r>
            <a:endParaRPr b="0" sz="1100">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b="1" lang="en-US" sz="1100">
                <a:latin typeface="Calibri"/>
                <a:ea typeface="Calibri"/>
                <a:cs typeface="Calibri"/>
                <a:sym typeface="Calibri"/>
              </a:rPr>
              <a:t>De cobarde a adalid</a:t>
            </a:r>
            <a:endParaRPr b="1" sz="1100">
              <a:latin typeface="Calibri"/>
              <a:ea typeface="Calibri"/>
              <a:cs typeface="Calibri"/>
              <a:sym typeface="Calibri"/>
            </a:endParaRPr>
          </a:p>
          <a:p>
            <a:pPr indent="-171450" lvl="1" marL="628650" marR="0" rtl="0" algn="l">
              <a:lnSpc>
                <a:spcPct val="100000"/>
              </a:lnSpc>
              <a:spcBef>
                <a:spcPts val="0"/>
              </a:spcBef>
              <a:spcAft>
                <a:spcPts val="0"/>
              </a:spcAft>
              <a:buSzPts val="1100"/>
              <a:buChar char="○"/>
            </a:pPr>
            <a:r>
              <a:rPr lang="en-US" sz="1100">
                <a:latin typeface="Calibri"/>
                <a:ea typeface="Calibri"/>
                <a:cs typeface="Calibri"/>
                <a:sym typeface="Calibri"/>
              </a:rPr>
              <a:t>Predica con poder en el día de Pentecostés</a:t>
            </a:r>
            <a:endParaRPr/>
          </a:p>
          <a:p>
            <a:pPr indent="-171450" lvl="1" marL="628650" marR="0" rtl="0" algn="l">
              <a:lnSpc>
                <a:spcPct val="100000"/>
              </a:lnSpc>
              <a:spcBef>
                <a:spcPts val="0"/>
              </a:spcBef>
              <a:spcAft>
                <a:spcPts val="0"/>
              </a:spcAft>
              <a:buSzPts val="1100"/>
              <a:buChar char="○"/>
            </a:pPr>
            <a:r>
              <a:rPr lang="en-US" sz="1100">
                <a:latin typeface="Calibri"/>
                <a:ea typeface="Calibri"/>
                <a:cs typeface="Calibri"/>
                <a:sym typeface="Calibri"/>
              </a:rPr>
              <a:t>Sana a un paralítico</a:t>
            </a:r>
            <a:endParaRPr sz="1100">
              <a:latin typeface="Calibri"/>
              <a:ea typeface="Calibri"/>
              <a:cs typeface="Calibri"/>
              <a:sym typeface="Calibri"/>
            </a:endParaRPr>
          </a:p>
          <a:p>
            <a:pPr indent="-171450" lvl="1" marL="628650" marR="0" rtl="0" algn="l">
              <a:lnSpc>
                <a:spcPct val="100000"/>
              </a:lnSpc>
              <a:spcBef>
                <a:spcPts val="0"/>
              </a:spcBef>
              <a:spcAft>
                <a:spcPts val="0"/>
              </a:spcAft>
              <a:buSzPts val="1100"/>
              <a:buChar char="○"/>
            </a:pPr>
            <a:r>
              <a:rPr lang="en-US" sz="1100">
                <a:latin typeface="Calibri"/>
                <a:ea typeface="Calibri"/>
                <a:cs typeface="Calibri"/>
                <a:sym typeface="Calibri"/>
              </a:rPr>
              <a:t>Se alegra cuando lo arrestaron</a:t>
            </a:r>
            <a:endParaRPr sz="1100">
              <a:latin typeface="Calibri"/>
              <a:ea typeface="Calibri"/>
              <a:cs typeface="Calibri"/>
              <a:sym typeface="Calibri"/>
            </a:endParaRPr>
          </a:p>
          <a:p>
            <a:pPr indent="-171450" lvl="1" marL="628650" marR="0" rtl="0" algn="l">
              <a:lnSpc>
                <a:spcPct val="100000"/>
              </a:lnSpc>
              <a:spcBef>
                <a:spcPts val="0"/>
              </a:spcBef>
              <a:spcAft>
                <a:spcPts val="0"/>
              </a:spcAft>
              <a:buSzPts val="1100"/>
              <a:buChar char="○"/>
            </a:pPr>
            <a:r>
              <a:rPr lang="en-US" sz="1100">
                <a:latin typeface="Calibri"/>
                <a:ea typeface="Calibri"/>
                <a:cs typeface="Calibri"/>
                <a:sym typeface="Calibri"/>
              </a:rPr>
              <a:t>Predicó la ley a Ananías y Safíra</a:t>
            </a:r>
            <a:endParaRPr sz="1100">
              <a:latin typeface="Calibri"/>
              <a:ea typeface="Calibri"/>
              <a:cs typeface="Calibri"/>
              <a:sym typeface="Calibri"/>
            </a:endParaRPr>
          </a:p>
          <a:p>
            <a:pPr indent="-171450" lvl="1" marL="628650" marR="0" rtl="0" algn="l">
              <a:lnSpc>
                <a:spcPct val="100000"/>
              </a:lnSpc>
              <a:spcBef>
                <a:spcPts val="0"/>
              </a:spcBef>
              <a:spcAft>
                <a:spcPts val="0"/>
              </a:spcAft>
              <a:buSzPts val="1100"/>
              <a:buChar char="○"/>
            </a:pPr>
            <a:r>
              <a:rPr lang="en-US" sz="1100">
                <a:latin typeface="Calibri"/>
                <a:ea typeface="Calibri"/>
                <a:cs typeface="Calibri"/>
                <a:sym typeface="Calibri"/>
              </a:rPr>
              <a:t>Difundió la Palabra en Samaria</a:t>
            </a:r>
            <a:endParaRPr sz="1100">
              <a:latin typeface="Calibri"/>
              <a:ea typeface="Calibri"/>
              <a:cs typeface="Calibri"/>
              <a:sym typeface="Calibri"/>
            </a:endParaRPr>
          </a:p>
          <a:p>
            <a:pPr indent="-171450" lvl="1" marL="628650" marR="0" rtl="0" algn="l">
              <a:lnSpc>
                <a:spcPct val="100000"/>
              </a:lnSpc>
              <a:spcBef>
                <a:spcPts val="0"/>
              </a:spcBef>
              <a:spcAft>
                <a:spcPts val="0"/>
              </a:spcAft>
              <a:buSzPts val="1100"/>
              <a:buChar char="○"/>
            </a:pPr>
            <a:r>
              <a:rPr lang="en-US" sz="1100">
                <a:latin typeface="Calibri"/>
                <a:ea typeface="Calibri"/>
                <a:cs typeface="Calibri"/>
                <a:sym typeface="Calibri"/>
              </a:rPr>
              <a:t>Resucitó a Tabita/Dorcas</a:t>
            </a:r>
            <a:endParaRPr sz="1100">
              <a:latin typeface="Calibri"/>
              <a:ea typeface="Calibri"/>
              <a:cs typeface="Calibri"/>
              <a:sym typeface="Calibri"/>
            </a:endParaRPr>
          </a:p>
          <a:p>
            <a:pPr indent="-171450" lvl="1" marL="628650" marR="0" rtl="0" algn="l">
              <a:lnSpc>
                <a:spcPct val="100000"/>
              </a:lnSpc>
              <a:spcBef>
                <a:spcPts val="0"/>
              </a:spcBef>
              <a:spcAft>
                <a:spcPts val="0"/>
              </a:spcAft>
              <a:buSzPts val="1100"/>
              <a:buChar char="○"/>
            </a:pPr>
            <a:r>
              <a:rPr lang="en-US" sz="1100">
                <a:latin typeface="Calibri"/>
                <a:ea typeface="Calibri"/>
                <a:cs typeface="Calibri"/>
                <a:sym typeface="Calibri"/>
              </a:rPr>
              <a:t>Tendió un puente hacia la comunidad gentil a través de Cornelio, un militar romano (Hechos 10)</a:t>
            </a:r>
            <a:endParaRPr sz="1100">
              <a:latin typeface="Calibri"/>
              <a:ea typeface="Calibri"/>
              <a:cs typeface="Calibri"/>
              <a:sym typeface="Calibri"/>
            </a:endParaRPr>
          </a:p>
          <a:p>
            <a:pPr indent="-171450" lvl="1" marL="628650" marR="0" rtl="0" algn="l">
              <a:lnSpc>
                <a:spcPct val="100000"/>
              </a:lnSpc>
              <a:spcBef>
                <a:spcPts val="0"/>
              </a:spcBef>
              <a:spcAft>
                <a:spcPts val="0"/>
              </a:spcAft>
              <a:buSzPts val="1100"/>
              <a:buChar char="○"/>
            </a:pPr>
            <a:r>
              <a:rPr lang="en-US" sz="1100">
                <a:latin typeface="Calibri"/>
                <a:ea typeface="Calibri"/>
                <a:cs typeface="Calibri"/>
                <a:sym typeface="Calibri"/>
              </a:rPr>
              <a:t>Sufrió prisión a manos de Herodes Agripa I</a:t>
            </a:r>
            <a:endParaRPr sz="1100">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100"/>
              <a:buFont typeface="Arial"/>
              <a:buChar char="•"/>
            </a:pPr>
            <a:r>
              <a:rPr lang="en-US" sz="1100">
                <a:latin typeface="Calibri"/>
                <a:ea typeface="Calibri"/>
                <a:cs typeface="Calibri"/>
                <a:sym typeface="Calibri"/>
              </a:rPr>
              <a:t>Su muerte (Juan 21:18-19)</a:t>
            </a:r>
            <a:endParaRPr sz="1100">
              <a:latin typeface="Calibri"/>
              <a:ea typeface="Calibri"/>
              <a:cs typeface="Calibri"/>
              <a:sym typeface="Calibri"/>
            </a:endParaRPr>
          </a:p>
          <a:p>
            <a:pPr indent="0" lvl="2" marL="914400" marR="0" rtl="0" algn="l">
              <a:lnSpc>
                <a:spcPct val="100000"/>
              </a:lnSpc>
              <a:spcBef>
                <a:spcPts val="0"/>
              </a:spcBef>
              <a:spcAft>
                <a:spcPts val="0"/>
              </a:spcAft>
              <a:buSzPts val="1100"/>
              <a:buFont typeface="Calibri"/>
              <a:buNone/>
            </a:pPr>
            <a:r>
              <a:rPr lang="en-US" sz="1100">
                <a:latin typeface="Calibri"/>
                <a:ea typeface="Calibri"/>
                <a:cs typeface="Calibri"/>
                <a:sym typeface="Calibri"/>
              </a:rPr>
              <a:t>“De cierto, de cierto te digo: Cuando eras más joven, te vestías e ibas vestías e ibas adonde querías; pero cuando ya seas viejo, extenderás tus manos y te vestirá otros, y te llevará a donde no quieras. – Jesús dijo esto, para dar a entender con qué muerte glorificaría a Dios.”</a:t>
            </a:r>
            <a:endParaRPr sz="1100">
              <a:latin typeface="Calibri"/>
              <a:ea typeface="Calibri"/>
              <a:cs typeface="Calibri"/>
              <a:sym typeface="Calibri"/>
            </a:endParaRPr>
          </a:p>
          <a:p>
            <a:pPr indent="0" lvl="2" marL="914400" marR="0" rtl="0" algn="l">
              <a:lnSpc>
                <a:spcPct val="100000"/>
              </a:lnSpc>
              <a:spcBef>
                <a:spcPts val="0"/>
              </a:spcBef>
              <a:spcAft>
                <a:spcPts val="0"/>
              </a:spcAft>
              <a:buSzPts val="1100"/>
              <a:buFont typeface="Calibri"/>
              <a:buNone/>
            </a:pPr>
            <a:r>
              <a:rPr lang="en-US" sz="1100">
                <a:latin typeface="Calibri"/>
                <a:ea typeface="Calibri"/>
                <a:cs typeface="Calibri"/>
                <a:sym typeface="Calibri"/>
              </a:rPr>
              <a:t>Usando un lenguaje descriptivo, Jesús le dijo a Pedro que iba a llegar a una edad avanzada, pero que entonces será llevado por la fuerza, les extenderán los brazos y será llevado contra su voluntad.  </a:t>
            </a:r>
            <a:endParaRPr sz="1100">
              <a:latin typeface="Calibri"/>
              <a:ea typeface="Calibri"/>
              <a:cs typeface="Calibri"/>
              <a:sym typeface="Calibri"/>
            </a:endParaRPr>
          </a:p>
          <a:p>
            <a:pPr indent="0" lvl="2" marL="914400" marR="0" rtl="0" algn="l">
              <a:lnSpc>
                <a:spcPct val="100000"/>
              </a:lnSpc>
              <a:spcBef>
                <a:spcPts val="0"/>
              </a:spcBef>
              <a:spcAft>
                <a:spcPts val="0"/>
              </a:spcAft>
              <a:buSzPts val="1100"/>
              <a:buFont typeface="Calibri"/>
              <a:buNone/>
            </a:pPr>
            <a:r>
              <a:rPr lang="en-US" sz="1100">
                <a:latin typeface="Calibri"/>
                <a:ea typeface="Calibri"/>
                <a:cs typeface="Calibri"/>
                <a:sym typeface="Calibri"/>
              </a:rPr>
              <a:t>Le estaba diciendo a Pedro la manera en que iba a morir por su fe. Por lo común, se interprete esta descripción como la predicción de que iba a morir como un mártir por crucifixión, precisamente como murió Jesús. </a:t>
            </a:r>
            <a:endParaRPr sz="1100">
              <a:latin typeface="Calibri"/>
              <a:ea typeface="Calibri"/>
              <a:cs typeface="Calibri"/>
              <a:sym typeface="Calibri"/>
            </a:endParaRPr>
          </a:p>
          <a:p>
            <a:pPr indent="0" lvl="2" marL="914400" marR="0" rtl="0" algn="l">
              <a:lnSpc>
                <a:spcPct val="100000"/>
              </a:lnSpc>
              <a:spcBef>
                <a:spcPts val="0"/>
              </a:spcBef>
              <a:spcAft>
                <a:spcPts val="0"/>
              </a:spcAft>
              <a:buSzPts val="1100"/>
              <a:buFont typeface="Calibri"/>
              <a:buNone/>
            </a:pPr>
            <a:r>
              <a:rPr lang="en-US" sz="1100">
                <a:latin typeface="Calibri"/>
                <a:ea typeface="Calibri"/>
                <a:cs typeface="Calibri"/>
                <a:sym typeface="Calibri"/>
              </a:rPr>
              <a:t>Según la tradición, Pedro fue crucificado cabeza abajo, un acto final con el que le daría gloria a Dios. Algunos de los primeros escritores cristianos dicen que Pedro fue martirizado durante la persecución que ordenó el emperador romano Nerón en el año 64 d.c.</a:t>
            </a:r>
            <a:endParaRPr sz="1100">
              <a:latin typeface="Calibri"/>
              <a:ea typeface="Calibri"/>
              <a:cs typeface="Calibri"/>
              <a:sym typeface="Calibri"/>
            </a:endParaRPr>
          </a:p>
          <a:p>
            <a:pPr indent="0" lvl="0" marL="0" marR="17145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126" name="Google Shape;126;g26c0eec2cfd_0_2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6c0eec2cfd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2. Contar.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El contar es el segundo paso de Las Cuatro C. Es el momento cuando la Palabra de Dios es compartido. Se puede simplemente leer la historia bíblica juntos o ser puede contar la historia con tus propias palabras. Explique a los estudiantes que ahora vas a demostrar como contar la historia biblia. Tienes algunas opciones: Leer la historia bíblica, pedir que un estudiante lee la historia bíblica, contar la historia bíblica con tus propias palabras o pedir que un estudiante cuenta la historia bíblica.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Hoy contamos la historia de Hechos 2:22-47</a:t>
            </a:r>
            <a:endParaRPr sz="1800">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136" name="Google Shape;136;g26c0eec2cfd_0_2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Font typeface="Arial"/>
              <a:buNone/>
            </a:pPr>
            <a:r>
              <a:rPr b="1" baseline="30000" i="0" lang="en-US" u="none" strike="noStrike">
                <a:solidFill>
                  <a:srgbClr val="000000"/>
                </a:solidFill>
                <a:latin typeface="Arial"/>
                <a:ea typeface="Arial"/>
                <a:cs typeface="Arial"/>
                <a:sym typeface="Arial"/>
              </a:rPr>
              <a:t>22 </a:t>
            </a:r>
            <a:r>
              <a:rPr b="0" i="0" lang="en-US" u="none" strike="noStrike">
                <a:solidFill>
                  <a:srgbClr val="000000"/>
                </a:solidFill>
                <a:latin typeface="Arial"/>
                <a:ea typeface="Arial"/>
                <a:cs typeface="Arial"/>
                <a:sym typeface="Arial"/>
              </a:rPr>
              <a:t>»Varones israelitas, escuchen mis palabras: Jesús nazareno, que fue el varón que Dios aprobó entre ustedes por las maravillas, prodigios y señales que hizo por medio de él, como ustedes mismos lo saben,</a:t>
            </a:r>
            <a:r>
              <a:rPr b="1" baseline="30000" i="0" lang="en-US" u="none" strike="noStrike">
                <a:solidFill>
                  <a:srgbClr val="000000"/>
                </a:solidFill>
                <a:latin typeface="Arial"/>
                <a:ea typeface="Arial"/>
                <a:cs typeface="Arial"/>
                <a:sym typeface="Arial"/>
              </a:rPr>
              <a:t>23 </a:t>
            </a:r>
            <a:r>
              <a:rPr b="0" i="0" lang="en-US" u="none" strike="noStrike">
                <a:solidFill>
                  <a:srgbClr val="000000"/>
                </a:solidFill>
                <a:latin typeface="Arial"/>
                <a:ea typeface="Arial"/>
                <a:cs typeface="Arial"/>
                <a:sym typeface="Arial"/>
              </a:rPr>
              <a:t>fue entregado conforme al plan determinado y el conocimiento anticipado de Dios, y ustedes lo aprehendieron y lo mataron por medio de hombres inicuos, crucificándolo. </a:t>
            </a:r>
            <a:r>
              <a:rPr b="1" baseline="30000" i="0" lang="en-US" u="none" strike="noStrike">
                <a:solidFill>
                  <a:srgbClr val="000000"/>
                </a:solidFill>
                <a:latin typeface="Arial"/>
                <a:ea typeface="Arial"/>
                <a:cs typeface="Arial"/>
                <a:sym typeface="Arial"/>
              </a:rPr>
              <a:t>24 </a:t>
            </a:r>
            <a:r>
              <a:rPr b="0" i="0" lang="en-US" u="none" strike="noStrike">
                <a:solidFill>
                  <a:srgbClr val="000000"/>
                </a:solidFill>
                <a:latin typeface="Arial"/>
                <a:ea typeface="Arial"/>
                <a:cs typeface="Arial"/>
                <a:sym typeface="Arial"/>
              </a:rPr>
              <a:t>Pero Dios lo levantó,liberándolo de los lazos de la muerte, porque era imposible que la muerte lo venciera. </a:t>
            </a:r>
            <a:r>
              <a:rPr b="1" baseline="30000" i="0" lang="en-US" u="none" strike="noStrike">
                <a:solidFill>
                  <a:srgbClr val="000000"/>
                </a:solidFill>
                <a:latin typeface="Arial"/>
                <a:ea typeface="Arial"/>
                <a:cs typeface="Arial"/>
                <a:sym typeface="Arial"/>
              </a:rPr>
              <a:t>25 </a:t>
            </a:r>
            <a:r>
              <a:rPr b="0" i="0" lang="en-US" u="none" strike="noStrike">
                <a:solidFill>
                  <a:srgbClr val="000000"/>
                </a:solidFill>
                <a:latin typeface="Arial"/>
                <a:ea typeface="Arial"/>
                <a:cs typeface="Arial"/>
                <a:sym typeface="Arial"/>
              </a:rPr>
              <a:t>De él dice David:</a:t>
            </a:r>
            <a:endParaRPr/>
          </a:p>
          <a:p>
            <a:pPr indent="0" lvl="0" marL="158750" rtl="0" algn="l">
              <a:lnSpc>
                <a:spcPct val="100000"/>
              </a:lnSpc>
              <a:spcBef>
                <a:spcPts val="0"/>
              </a:spcBef>
              <a:spcAft>
                <a:spcPts val="0"/>
              </a:spcAft>
              <a:buSzPts val="1100"/>
              <a:buFont typeface="Arial"/>
              <a:buNone/>
            </a:pPr>
            <a:r>
              <a:rPr b="0" i="0" lang="en-US" u="none" strike="noStrike">
                <a:solidFill>
                  <a:srgbClr val="000000"/>
                </a:solidFill>
                <a:latin typeface="Arial"/>
                <a:ea typeface="Arial"/>
                <a:cs typeface="Arial"/>
                <a:sym typeface="Arial"/>
              </a:rPr>
              <a:t>Siempre veía al Señor ante mí.</a:t>
            </a:r>
            <a:endParaRPr/>
          </a:p>
          <a:p>
            <a:pPr indent="0" lvl="0" marL="158750" rtl="0" algn="l">
              <a:lnSpc>
                <a:spcPct val="100000"/>
              </a:lnSpc>
              <a:spcBef>
                <a:spcPts val="0"/>
              </a:spcBef>
              <a:spcAft>
                <a:spcPts val="0"/>
              </a:spcAft>
              <a:buSzPts val="1100"/>
              <a:buFont typeface="Arial"/>
              <a:buNone/>
            </a:pPr>
            <a:br>
              <a:rPr b="0" i="0" lang="en-US" u="none" strike="noStrike">
                <a:solidFill>
                  <a:srgbClr val="000000"/>
                </a:solidFill>
                <a:latin typeface="Arial"/>
                <a:ea typeface="Arial"/>
                <a:cs typeface="Arial"/>
                <a:sym typeface="Arial"/>
              </a:rPr>
            </a:br>
            <a:r>
              <a:rPr b="0" i="0" lang="en-US" u="none" strike="noStrike">
                <a:solidFill>
                  <a:srgbClr val="000000"/>
                </a:solidFill>
                <a:latin typeface="Arial"/>
                <a:ea typeface="Arial"/>
                <a:cs typeface="Arial"/>
                <a:sym typeface="Arial"/>
              </a:rPr>
              <a:t>Él está a mi derecha, y nada me perturbará.</a:t>
            </a:r>
            <a:br>
              <a:rPr b="0" i="0" lang="en-US" u="none" strike="noStrike">
                <a:solidFill>
                  <a:srgbClr val="000000"/>
                </a:solidFill>
                <a:latin typeface="Arial"/>
                <a:ea typeface="Arial"/>
                <a:cs typeface="Arial"/>
                <a:sym typeface="Arial"/>
              </a:rPr>
            </a:br>
            <a:r>
              <a:rPr b="1" baseline="30000" i="0" lang="en-US" u="none" strike="noStrike">
                <a:solidFill>
                  <a:srgbClr val="000000"/>
                </a:solidFill>
                <a:latin typeface="Arial"/>
                <a:ea typeface="Arial"/>
                <a:cs typeface="Arial"/>
                <a:sym typeface="Arial"/>
              </a:rPr>
              <a:t>26 </a:t>
            </a:r>
            <a:r>
              <a:rPr b="0" i="0" lang="en-US" u="none" strike="noStrike">
                <a:solidFill>
                  <a:srgbClr val="000000"/>
                </a:solidFill>
                <a:latin typeface="Arial"/>
                <a:ea typeface="Arial"/>
                <a:cs typeface="Arial"/>
                <a:sym typeface="Arial"/>
              </a:rPr>
              <a:t>Por eso mi corazón se alegró,</a:t>
            </a:r>
            <a:br>
              <a:rPr b="0" i="0" lang="en-US" u="none" strike="noStrike">
                <a:solidFill>
                  <a:srgbClr val="000000"/>
                </a:solidFill>
                <a:latin typeface="Arial"/>
                <a:ea typeface="Arial"/>
                <a:cs typeface="Arial"/>
                <a:sym typeface="Arial"/>
              </a:rPr>
            </a:br>
            <a:r>
              <a:rPr b="0" i="0" lang="en-US" u="none" strike="noStrike">
                <a:solidFill>
                  <a:srgbClr val="000000"/>
                </a:solidFill>
                <a:latin typeface="Arial"/>
                <a:ea typeface="Arial"/>
                <a:cs typeface="Arial"/>
                <a:sym typeface="Arial"/>
              </a:rPr>
              <a:t>y mi lengua cantó llena de gozo.</a:t>
            </a:r>
            <a:br>
              <a:rPr b="0" i="0" lang="en-US" u="none" strike="noStrike">
                <a:solidFill>
                  <a:srgbClr val="000000"/>
                </a:solidFill>
                <a:latin typeface="Arial"/>
                <a:ea typeface="Arial"/>
                <a:cs typeface="Arial"/>
                <a:sym typeface="Arial"/>
              </a:rPr>
            </a:br>
            <a:r>
              <a:rPr b="0" i="0" lang="en-US" u="none" strike="noStrike">
                <a:solidFill>
                  <a:srgbClr val="000000"/>
                </a:solidFill>
                <a:latin typeface="Arial"/>
                <a:ea typeface="Arial"/>
                <a:cs typeface="Arial"/>
                <a:sym typeface="Arial"/>
              </a:rPr>
              <a:t>Mi cuerpo descansará en la esperanza,</a:t>
            </a:r>
            <a:br>
              <a:rPr b="0" i="0" lang="en-US" u="none" strike="noStrike">
                <a:solidFill>
                  <a:srgbClr val="000000"/>
                </a:solidFill>
                <a:latin typeface="Arial"/>
                <a:ea typeface="Arial"/>
                <a:cs typeface="Arial"/>
                <a:sym typeface="Arial"/>
              </a:rPr>
            </a:br>
            <a:r>
              <a:rPr b="1" baseline="30000" i="0" lang="en-US" u="none" strike="noStrike">
                <a:solidFill>
                  <a:srgbClr val="000000"/>
                </a:solidFill>
                <a:latin typeface="Arial"/>
                <a:ea typeface="Arial"/>
                <a:cs typeface="Arial"/>
                <a:sym typeface="Arial"/>
              </a:rPr>
              <a:t>27 </a:t>
            </a:r>
            <a:r>
              <a:rPr b="0" i="0" lang="en-US" u="none" strike="noStrike">
                <a:solidFill>
                  <a:srgbClr val="000000"/>
                </a:solidFill>
                <a:latin typeface="Arial"/>
                <a:ea typeface="Arial"/>
                <a:cs typeface="Arial"/>
                <a:sym typeface="Arial"/>
              </a:rPr>
              <a:t>porque no dejarás mi alma en el Hades,</a:t>
            </a:r>
            <a:br>
              <a:rPr b="0" i="0" lang="en-US" u="none" strike="noStrike">
                <a:solidFill>
                  <a:srgbClr val="000000"/>
                </a:solidFill>
                <a:latin typeface="Arial"/>
                <a:ea typeface="Arial"/>
                <a:cs typeface="Arial"/>
                <a:sym typeface="Arial"/>
              </a:rPr>
            </a:br>
            <a:r>
              <a:rPr b="0" i="0" lang="en-US" u="none" strike="noStrike">
                <a:solidFill>
                  <a:srgbClr val="000000"/>
                </a:solidFill>
                <a:latin typeface="Arial"/>
                <a:ea typeface="Arial"/>
                <a:cs typeface="Arial"/>
                <a:sym typeface="Arial"/>
              </a:rPr>
              <a:t>ni permitirás que tu Santo se corrompa.</a:t>
            </a:r>
            <a:br>
              <a:rPr b="0" i="0" lang="en-US" u="none" strike="noStrike">
                <a:solidFill>
                  <a:srgbClr val="000000"/>
                </a:solidFill>
                <a:latin typeface="Arial"/>
                <a:ea typeface="Arial"/>
                <a:cs typeface="Arial"/>
                <a:sym typeface="Arial"/>
              </a:rPr>
            </a:br>
            <a:r>
              <a:rPr b="1" baseline="30000" i="0" lang="en-US" u="none" strike="noStrike">
                <a:solidFill>
                  <a:srgbClr val="000000"/>
                </a:solidFill>
                <a:latin typeface="Arial"/>
                <a:ea typeface="Arial"/>
                <a:cs typeface="Arial"/>
                <a:sym typeface="Arial"/>
              </a:rPr>
              <a:t>28 </a:t>
            </a:r>
            <a:r>
              <a:rPr b="0" i="0" lang="en-US" u="none" strike="noStrike">
                <a:solidFill>
                  <a:srgbClr val="000000"/>
                </a:solidFill>
                <a:latin typeface="Arial"/>
                <a:ea typeface="Arial"/>
                <a:cs typeface="Arial"/>
                <a:sym typeface="Arial"/>
              </a:rPr>
              <a:t>Me hiciste conocer los caminos de la vida,</a:t>
            </a:r>
            <a:br>
              <a:rPr b="0" i="0" lang="en-US" u="none" strike="noStrike">
                <a:solidFill>
                  <a:srgbClr val="000000"/>
                </a:solidFill>
                <a:latin typeface="Arial"/>
                <a:ea typeface="Arial"/>
                <a:cs typeface="Arial"/>
                <a:sym typeface="Arial"/>
              </a:rPr>
            </a:br>
            <a:r>
              <a:rPr b="0" i="0" lang="en-US" u="none" strike="noStrike">
                <a:solidFill>
                  <a:srgbClr val="000000"/>
                </a:solidFill>
                <a:latin typeface="Arial"/>
                <a:ea typeface="Arial"/>
                <a:cs typeface="Arial"/>
                <a:sym typeface="Arial"/>
              </a:rPr>
              <a:t>y me llenarás de gozo con tu presencia.</a:t>
            </a:r>
            <a:endParaRPr/>
          </a:p>
          <a:p>
            <a:pPr indent="0" lvl="0" marL="158750" rtl="0" algn="l">
              <a:lnSpc>
                <a:spcPct val="100000"/>
              </a:lnSpc>
              <a:spcBef>
                <a:spcPts val="0"/>
              </a:spcBef>
              <a:spcAft>
                <a:spcPts val="0"/>
              </a:spcAft>
              <a:buSzPts val="1100"/>
              <a:buFont typeface="Arial"/>
              <a:buNone/>
            </a:pPr>
            <a:r>
              <a:t/>
            </a:r>
            <a:endParaRPr b="0" i="0" u="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Font typeface="Arial"/>
              <a:buNone/>
            </a:pPr>
            <a:r>
              <a:rPr b="0" i="1" lang="en-US" u="none" strike="noStrike">
                <a:solidFill>
                  <a:srgbClr val="00B050"/>
                </a:solidFill>
                <a:latin typeface="Arial"/>
                <a:ea typeface="Arial"/>
                <a:cs typeface="Arial"/>
                <a:sym typeface="Arial"/>
              </a:rPr>
              <a:t>(Pedro cita el Salmo 16:8-11 con el fin de mostrar a su audencia que lo que había occurido a Jesús estaba de acuerdo con sus Escrituras. En estas palabras, David estaba hablando de la resurrección de Cristo) </a:t>
            </a:r>
            <a:endParaRPr/>
          </a:p>
          <a:p>
            <a:pPr indent="0" lvl="0" marL="158750" rtl="0" algn="l">
              <a:lnSpc>
                <a:spcPct val="100000"/>
              </a:lnSpc>
              <a:spcBef>
                <a:spcPts val="0"/>
              </a:spcBef>
              <a:spcAft>
                <a:spcPts val="0"/>
              </a:spcAft>
              <a:buSzPts val="1100"/>
              <a:buFont typeface="Arial"/>
              <a:buNone/>
            </a:pPr>
            <a:r>
              <a:t/>
            </a:r>
            <a:endParaRPr b="0" i="0" u="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Font typeface="Arial"/>
              <a:buNone/>
            </a:pPr>
            <a:r>
              <a:rPr b="1" baseline="30000" i="0" lang="en-US" u="none" strike="noStrike">
                <a:solidFill>
                  <a:srgbClr val="000000"/>
                </a:solidFill>
                <a:latin typeface="Arial"/>
                <a:ea typeface="Arial"/>
                <a:cs typeface="Arial"/>
                <a:sym typeface="Arial"/>
              </a:rPr>
              <a:t>29 </a:t>
            </a:r>
            <a:r>
              <a:rPr b="0" i="0" lang="en-US" u="none" strike="noStrike">
                <a:solidFill>
                  <a:srgbClr val="000000"/>
                </a:solidFill>
                <a:latin typeface="Arial"/>
                <a:ea typeface="Arial"/>
                <a:cs typeface="Arial"/>
                <a:sym typeface="Arial"/>
              </a:rPr>
              <a:t>»Varones hermanos, podemos afirmar, sin temor a equivocarnos, que nuestro patriarca David murió y fue sepultado, y que hoy sabemos dónde está su sepulcro entre nosotros. </a:t>
            </a:r>
            <a:r>
              <a:rPr b="1" baseline="30000" i="0" lang="en-US" u="none" strike="noStrike">
                <a:solidFill>
                  <a:srgbClr val="000000"/>
                </a:solidFill>
                <a:latin typeface="Arial"/>
                <a:ea typeface="Arial"/>
                <a:cs typeface="Arial"/>
                <a:sym typeface="Arial"/>
              </a:rPr>
              <a:t>30 </a:t>
            </a:r>
            <a:r>
              <a:rPr b="0" i="0" lang="en-US" u="none" strike="noStrike">
                <a:solidFill>
                  <a:srgbClr val="000000"/>
                </a:solidFill>
                <a:latin typeface="Arial"/>
                <a:ea typeface="Arial"/>
                <a:cs typeface="Arial"/>
                <a:sym typeface="Arial"/>
              </a:rPr>
              <a:t>David era profeta, y sabía que Dios le había jurado que de su linaje humano saldría el Cristo, que se sentaría en su trono. </a:t>
            </a:r>
            <a:r>
              <a:rPr b="1" baseline="30000" i="0" lang="en-US" u="none" strike="noStrike">
                <a:solidFill>
                  <a:srgbClr val="000000"/>
                </a:solidFill>
                <a:latin typeface="Arial"/>
                <a:ea typeface="Arial"/>
                <a:cs typeface="Arial"/>
                <a:sym typeface="Arial"/>
              </a:rPr>
              <a:t>31 </a:t>
            </a:r>
            <a:r>
              <a:rPr b="0" i="0" lang="en-US" u="none" strike="noStrike">
                <a:solidFill>
                  <a:srgbClr val="000000"/>
                </a:solidFill>
                <a:latin typeface="Arial"/>
                <a:ea typeface="Arial"/>
                <a:cs typeface="Arial"/>
                <a:sym typeface="Arial"/>
              </a:rPr>
              <a:t>Esto lo vio antes de que sucediera, y habló de la resurrección de Cristo y de que su alma no se quedaría en el Hades, ni su cuerpo se corrompería. </a:t>
            </a:r>
            <a:r>
              <a:rPr b="1" baseline="30000" i="0" lang="en-US" u="none" strike="noStrike">
                <a:solidFill>
                  <a:srgbClr val="000000"/>
                </a:solidFill>
                <a:latin typeface="Arial"/>
                <a:ea typeface="Arial"/>
                <a:cs typeface="Arial"/>
                <a:sym typeface="Arial"/>
              </a:rPr>
              <a:t>32 </a:t>
            </a:r>
            <a:r>
              <a:rPr b="0" i="0" lang="en-US" u="none" strike="noStrike">
                <a:solidFill>
                  <a:srgbClr val="000000"/>
                </a:solidFill>
                <a:latin typeface="Arial"/>
                <a:ea typeface="Arial"/>
                <a:cs typeface="Arial"/>
                <a:sym typeface="Arial"/>
              </a:rPr>
              <a:t>Pues a este Jesús Dios lo resucitó, y de eso todos nosotros somos testigos. </a:t>
            </a:r>
            <a:r>
              <a:rPr b="1" baseline="30000" i="0" lang="en-US" u="none" strike="noStrike">
                <a:solidFill>
                  <a:srgbClr val="000000"/>
                </a:solidFill>
                <a:latin typeface="Arial"/>
                <a:ea typeface="Arial"/>
                <a:cs typeface="Arial"/>
                <a:sym typeface="Arial"/>
              </a:rPr>
              <a:t>33 </a:t>
            </a:r>
            <a:r>
              <a:rPr b="0" i="0" lang="en-US" u="none" strike="noStrike">
                <a:solidFill>
                  <a:srgbClr val="000000"/>
                </a:solidFill>
                <a:latin typeface="Arial"/>
                <a:ea typeface="Arial"/>
                <a:cs typeface="Arial"/>
                <a:sym typeface="Arial"/>
              </a:rPr>
              <a:t>Y como él fue exaltado por la diestra de Dios, recibió del Padre la promesa del Espíritu Santo, y ha derramado esto que ahora están viendo y oyendo. </a:t>
            </a:r>
            <a:r>
              <a:rPr b="1" baseline="30000" i="0" lang="en-US" u="none" strike="noStrike">
                <a:solidFill>
                  <a:srgbClr val="000000"/>
                </a:solidFill>
                <a:latin typeface="Arial"/>
                <a:ea typeface="Arial"/>
                <a:cs typeface="Arial"/>
                <a:sym typeface="Arial"/>
              </a:rPr>
              <a:t>34 </a:t>
            </a:r>
            <a:r>
              <a:rPr b="0" i="0" lang="en-US" u="none" strike="noStrike">
                <a:solidFill>
                  <a:srgbClr val="000000"/>
                </a:solidFill>
                <a:latin typeface="Arial"/>
                <a:ea typeface="Arial"/>
                <a:cs typeface="Arial"/>
                <a:sym typeface="Arial"/>
              </a:rPr>
              <a:t>David mismo no subió a los cielos, pero sí dice:</a:t>
            </a:r>
            <a:endParaRPr/>
          </a:p>
          <a:p>
            <a:pPr indent="0" lvl="0" marL="158750" rtl="0" algn="l">
              <a:lnSpc>
                <a:spcPct val="100000"/>
              </a:lnSpc>
              <a:spcBef>
                <a:spcPts val="0"/>
              </a:spcBef>
              <a:spcAft>
                <a:spcPts val="0"/>
              </a:spcAft>
              <a:buSzPts val="1100"/>
              <a:buFont typeface="Arial"/>
              <a:buNone/>
            </a:pPr>
            <a:r>
              <a:t/>
            </a:r>
            <a:endParaRPr b="0" i="0" u="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Font typeface="Arial"/>
              <a:buNone/>
            </a:pPr>
            <a:r>
              <a:rPr b="0" i="0" lang="en-US" u="none" strike="noStrike">
                <a:solidFill>
                  <a:srgbClr val="000000"/>
                </a:solidFill>
                <a:latin typeface="Arial"/>
                <a:ea typeface="Arial"/>
                <a:cs typeface="Arial"/>
                <a:sym typeface="Arial"/>
              </a:rPr>
              <a:t>»Dijo el Señor a mi Señor:</a:t>
            </a:r>
            <a:br>
              <a:rPr b="0" i="0" lang="en-US" u="none" strike="noStrike">
                <a:solidFill>
                  <a:srgbClr val="000000"/>
                </a:solidFill>
                <a:latin typeface="Arial"/>
                <a:ea typeface="Arial"/>
                <a:cs typeface="Arial"/>
                <a:sym typeface="Arial"/>
              </a:rPr>
            </a:br>
            <a:r>
              <a:rPr b="0" i="0" lang="en-US" u="none" strike="noStrike">
                <a:solidFill>
                  <a:srgbClr val="000000"/>
                </a:solidFill>
                <a:latin typeface="Arial"/>
                <a:ea typeface="Arial"/>
                <a:cs typeface="Arial"/>
                <a:sym typeface="Arial"/>
              </a:rPr>
              <a:t>Siéntate a mi derecha,</a:t>
            </a:r>
            <a:br>
              <a:rPr b="0" i="0" lang="en-US" u="none" strike="noStrike">
                <a:solidFill>
                  <a:srgbClr val="000000"/>
                </a:solidFill>
                <a:latin typeface="Arial"/>
                <a:ea typeface="Arial"/>
                <a:cs typeface="Arial"/>
                <a:sym typeface="Arial"/>
              </a:rPr>
            </a:br>
            <a:r>
              <a:rPr b="1" baseline="30000" i="0" lang="en-US" u="none" strike="noStrike">
                <a:solidFill>
                  <a:srgbClr val="000000"/>
                </a:solidFill>
                <a:latin typeface="Arial"/>
                <a:ea typeface="Arial"/>
                <a:cs typeface="Arial"/>
                <a:sym typeface="Arial"/>
              </a:rPr>
              <a:t>35 </a:t>
            </a:r>
            <a:r>
              <a:rPr b="0" i="0" lang="en-US" u="none" strike="noStrike">
                <a:solidFill>
                  <a:srgbClr val="000000"/>
                </a:solidFill>
                <a:latin typeface="Arial"/>
                <a:ea typeface="Arial"/>
                <a:cs typeface="Arial"/>
                <a:sym typeface="Arial"/>
              </a:rPr>
              <a:t>hasta que yo ponga a tus enemigos</a:t>
            </a:r>
            <a:br>
              <a:rPr b="0" i="0" lang="en-US" u="none" strike="noStrike">
                <a:solidFill>
                  <a:srgbClr val="000000"/>
                </a:solidFill>
                <a:latin typeface="Arial"/>
                <a:ea typeface="Arial"/>
                <a:cs typeface="Arial"/>
                <a:sym typeface="Arial"/>
              </a:rPr>
            </a:br>
            <a:r>
              <a:rPr b="0" i="0" lang="en-US" u="none" strike="noStrike">
                <a:solidFill>
                  <a:srgbClr val="000000"/>
                </a:solidFill>
                <a:latin typeface="Arial"/>
                <a:ea typeface="Arial"/>
                <a:cs typeface="Arial"/>
                <a:sym typeface="Arial"/>
              </a:rPr>
              <a:t>por estrado de tus pies.</a:t>
            </a:r>
            <a:endParaRPr/>
          </a:p>
          <a:p>
            <a:pPr indent="0" lvl="0" marL="158750" rtl="0" algn="l">
              <a:lnSpc>
                <a:spcPct val="100000"/>
              </a:lnSpc>
              <a:spcBef>
                <a:spcPts val="0"/>
              </a:spcBef>
              <a:spcAft>
                <a:spcPts val="0"/>
              </a:spcAft>
              <a:buSzPts val="1100"/>
              <a:buFont typeface="Arial"/>
              <a:buNone/>
            </a:pPr>
            <a:r>
              <a:rPr b="0" i="1" lang="en-US" u="none" strike="noStrike">
                <a:solidFill>
                  <a:srgbClr val="000000"/>
                </a:solidFill>
                <a:latin typeface="Arial"/>
                <a:ea typeface="Arial"/>
                <a:cs typeface="Arial"/>
                <a:sym typeface="Arial"/>
              </a:rPr>
              <a:t>(Salmo 110:1)</a:t>
            </a:r>
            <a:endParaRPr/>
          </a:p>
          <a:p>
            <a:pPr indent="0" lvl="0" marL="158750" rtl="0" algn="l">
              <a:lnSpc>
                <a:spcPct val="100000"/>
              </a:lnSpc>
              <a:spcBef>
                <a:spcPts val="0"/>
              </a:spcBef>
              <a:spcAft>
                <a:spcPts val="0"/>
              </a:spcAft>
              <a:buSzPts val="1100"/>
              <a:buFont typeface="Arial"/>
              <a:buNone/>
            </a:pPr>
            <a:r>
              <a:t/>
            </a:r>
            <a:endParaRPr b="0" i="0" u="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Font typeface="Arial"/>
              <a:buNone/>
            </a:pPr>
            <a:r>
              <a:rPr b="1" baseline="30000" i="0" lang="en-US" u="none" strike="noStrike">
                <a:solidFill>
                  <a:srgbClr val="000000"/>
                </a:solidFill>
                <a:latin typeface="Arial"/>
                <a:ea typeface="Arial"/>
                <a:cs typeface="Arial"/>
                <a:sym typeface="Arial"/>
              </a:rPr>
              <a:t>36 </a:t>
            </a:r>
            <a:r>
              <a:rPr b="0" i="0" lang="en-US" u="none" strike="noStrike">
                <a:solidFill>
                  <a:srgbClr val="000000"/>
                </a:solidFill>
                <a:latin typeface="Arial"/>
                <a:ea typeface="Arial"/>
                <a:cs typeface="Arial"/>
                <a:sym typeface="Arial"/>
              </a:rPr>
              <a:t>»Sépalo bien todo el pueblo de Israel, que a este Jesús, a quien ustedes crucificaron, Dios lo ha hecho Señor y Cristo.»</a:t>
            </a:r>
            <a:endParaRPr/>
          </a:p>
          <a:p>
            <a:pPr indent="0" lvl="0" marL="158750" rtl="0" algn="l">
              <a:lnSpc>
                <a:spcPct val="100000"/>
              </a:lnSpc>
              <a:spcBef>
                <a:spcPts val="0"/>
              </a:spcBef>
              <a:spcAft>
                <a:spcPts val="0"/>
              </a:spcAft>
              <a:buSzPts val="1100"/>
              <a:buFont typeface="Arial"/>
              <a:buNone/>
            </a:pPr>
            <a:r>
              <a:t/>
            </a:r>
            <a:endParaRPr b="0" i="0" u="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Font typeface="Arial"/>
              <a:buNone/>
            </a:pPr>
            <a:r>
              <a:rPr b="1" baseline="30000" i="0" lang="en-US" u="none" strike="noStrike">
                <a:solidFill>
                  <a:srgbClr val="000000"/>
                </a:solidFill>
                <a:latin typeface="Arial"/>
                <a:ea typeface="Arial"/>
                <a:cs typeface="Arial"/>
                <a:sym typeface="Arial"/>
              </a:rPr>
              <a:t>37 </a:t>
            </a:r>
            <a:r>
              <a:rPr b="0" i="0" lang="en-US" u="none" strike="noStrike">
                <a:solidFill>
                  <a:srgbClr val="000000"/>
                </a:solidFill>
                <a:latin typeface="Arial"/>
                <a:ea typeface="Arial"/>
                <a:cs typeface="Arial"/>
                <a:sym typeface="Arial"/>
              </a:rPr>
              <a:t>Al oír esto, todos sintieron un profundo remordimiento en su corazón, y les dijeron a Pedro y a los otros apóstoles: «Hermanos, ¿qué debemos hacer?» </a:t>
            </a:r>
            <a:endParaRPr/>
          </a:p>
          <a:p>
            <a:pPr indent="0" lvl="0" marL="158750" rtl="0" algn="l">
              <a:lnSpc>
                <a:spcPct val="100000"/>
              </a:lnSpc>
              <a:spcBef>
                <a:spcPts val="0"/>
              </a:spcBef>
              <a:spcAft>
                <a:spcPts val="0"/>
              </a:spcAft>
              <a:buSzPts val="1100"/>
              <a:buFont typeface="Arial"/>
              <a:buNone/>
            </a:pPr>
            <a:r>
              <a:t/>
            </a:r>
            <a:endParaRPr b="0" baseline="30000" i="0" u="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Font typeface="Arial"/>
              <a:buNone/>
            </a:pPr>
            <a:r>
              <a:rPr b="1" baseline="30000" i="0" lang="en-US" u="none" strike="noStrike">
                <a:solidFill>
                  <a:srgbClr val="000000"/>
                </a:solidFill>
                <a:latin typeface="Arial"/>
                <a:ea typeface="Arial"/>
                <a:cs typeface="Arial"/>
                <a:sym typeface="Arial"/>
              </a:rPr>
              <a:t>38 </a:t>
            </a:r>
            <a:r>
              <a:rPr b="0" i="0" lang="en-US" u="none" strike="noStrike">
                <a:solidFill>
                  <a:srgbClr val="000000"/>
                </a:solidFill>
                <a:latin typeface="Arial"/>
                <a:ea typeface="Arial"/>
                <a:cs typeface="Arial"/>
                <a:sym typeface="Arial"/>
              </a:rPr>
              <a:t>Y Pedro les dijo: «Arrepiéntanse, y bautícense todos ustedes en el nombre de Jesucristo, para que sus pecados les sean perdonados. Entonces recibirán el don del Espíritu Santo. </a:t>
            </a:r>
            <a:r>
              <a:rPr b="1" baseline="30000" i="0" lang="en-US" u="none" strike="noStrike">
                <a:solidFill>
                  <a:srgbClr val="000000"/>
                </a:solidFill>
                <a:latin typeface="Arial"/>
                <a:ea typeface="Arial"/>
                <a:cs typeface="Arial"/>
                <a:sym typeface="Arial"/>
              </a:rPr>
              <a:t>39 </a:t>
            </a:r>
            <a:r>
              <a:rPr b="0" i="0" lang="en-US" u="none" strike="noStrike">
                <a:solidFill>
                  <a:srgbClr val="000000"/>
                </a:solidFill>
                <a:latin typeface="Arial"/>
                <a:ea typeface="Arial"/>
                <a:cs typeface="Arial"/>
                <a:sym typeface="Arial"/>
              </a:rPr>
              <a:t>Porque la promesa es para ustedes y para sus hijos, para todos los que están lejos, y para todos aquellos a quienes el Señor nuestro Dios llame.» </a:t>
            </a:r>
            <a:r>
              <a:rPr b="1" baseline="30000" i="0" lang="en-US" u="none" strike="noStrike">
                <a:solidFill>
                  <a:srgbClr val="000000"/>
                </a:solidFill>
                <a:latin typeface="Arial"/>
                <a:ea typeface="Arial"/>
                <a:cs typeface="Arial"/>
                <a:sym typeface="Arial"/>
              </a:rPr>
              <a:t>40 </a:t>
            </a:r>
            <a:r>
              <a:rPr b="0" i="0" lang="en-US" u="none" strike="noStrike">
                <a:solidFill>
                  <a:srgbClr val="000000"/>
                </a:solidFill>
                <a:latin typeface="Arial"/>
                <a:ea typeface="Arial"/>
                <a:cs typeface="Arial"/>
                <a:sym typeface="Arial"/>
              </a:rPr>
              <a:t>Y con muchas otras palabras les hablaba y los animaba. Les decía: «Pónganse a salvo de esta generación perversa.» </a:t>
            </a:r>
            <a:r>
              <a:rPr b="1" baseline="30000" i="0" lang="en-US" u="none" strike="noStrike">
                <a:solidFill>
                  <a:srgbClr val="000000"/>
                </a:solidFill>
                <a:latin typeface="Arial"/>
                <a:ea typeface="Arial"/>
                <a:cs typeface="Arial"/>
                <a:sym typeface="Arial"/>
              </a:rPr>
              <a:t>41 </a:t>
            </a:r>
            <a:r>
              <a:rPr b="0" i="0" lang="en-US" u="none" strike="noStrike">
                <a:solidFill>
                  <a:srgbClr val="000000"/>
                </a:solidFill>
                <a:latin typeface="Arial"/>
                <a:ea typeface="Arial"/>
                <a:cs typeface="Arial"/>
                <a:sym typeface="Arial"/>
              </a:rPr>
              <a:t>Fue así como los que recibieron su palabra fueron bautizados, y ese día se añadieron como tres mil personas, </a:t>
            </a:r>
            <a:r>
              <a:rPr b="1" baseline="30000" i="0" lang="en-US" u="none" strike="noStrike">
                <a:solidFill>
                  <a:srgbClr val="000000"/>
                </a:solidFill>
                <a:latin typeface="Arial"/>
                <a:ea typeface="Arial"/>
                <a:cs typeface="Arial"/>
                <a:sym typeface="Arial"/>
              </a:rPr>
              <a:t>42 </a:t>
            </a:r>
            <a:r>
              <a:rPr b="0" i="0" lang="en-US" u="none" strike="noStrike">
                <a:solidFill>
                  <a:srgbClr val="000000"/>
                </a:solidFill>
                <a:latin typeface="Arial"/>
                <a:ea typeface="Arial"/>
                <a:cs typeface="Arial"/>
                <a:sym typeface="Arial"/>
              </a:rPr>
              <a:t>las cuales se mantenían fieles a las enseñanzas de los apóstoles y en el mutuo compañerismo, en el partimiento del pan y en las oraciones.</a:t>
            </a:r>
            <a:endParaRPr/>
          </a:p>
          <a:p>
            <a:pPr indent="0" lvl="0" marL="158750" rtl="0" algn="l">
              <a:lnSpc>
                <a:spcPct val="100000"/>
              </a:lnSpc>
              <a:spcBef>
                <a:spcPts val="1500"/>
              </a:spcBef>
              <a:spcAft>
                <a:spcPts val="0"/>
              </a:spcAft>
              <a:buSzPts val="1100"/>
              <a:buFont typeface="Arial"/>
              <a:buNone/>
            </a:pPr>
            <a:r>
              <a:t/>
            </a:r>
            <a:endParaRPr b="1" i="0" u="none" strike="noStrike">
              <a:solidFill>
                <a:srgbClr val="000000"/>
              </a:solidFill>
              <a:latin typeface="Arial"/>
              <a:ea typeface="Arial"/>
              <a:cs typeface="Arial"/>
              <a:sym typeface="Arial"/>
            </a:endParaRPr>
          </a:p>
          <a:p>
            <a:pPr indent="0" lvl="0" marL="158750" rtl="0" algn="l">
              <a:lnSpc>
                <a:spcPct val="100000"/>
              </a:lnSpc>
              <a:spcBef>
                <a:spcPts val="2250"/>
              </a:spcBef>
              <a:spcAft>
                <a:spcPts val="0"/>
              </a:spcAft>
              <a:buSzPts val="1100"/>
              <a:buFont typeface="Arial"/>
              <a:buNone/>
            </a:pPr>
            <a:r>
              <a:rPr b="1" i="0" lang="en-US" u="none" strike="noStrike">
                <a:solidFill>
                  <a:srgbClr val="000000"/>
                </a:solidFill>
                <a:latin typeface="Arial"/>
                <a:ea typeface="Arial"/>
                <a:cs typeface="Arial"/>
                <a:sym typeface="Arial"/>
              </a:rPr>
              <a:t>La vida de los primeros cristianos</a:t>
            </a:r>
            <a:endParaRPr b="1" i="0" u="none" strike="noStrike">
              <a:solidFill>
                <a:srgbClr val="000000"/>
              </a:solidFill>
              <a:latin typeface="Arial"/>
              <a:ea typeface="Arial"/>
              <a:cs typeface="Arial"/>
              <a:sym typeface="Arial"/>
            </a:endParaRPr>
          </a:p>
          <a:p>
            <a:pPr indent="0" lvl="0" marL="158750" rtl="0" algn="l">
              <a:lnSpc>
                <a:spcPct val="100000"/>
              </a:lnSpc>
              <a:spcBef>
                <a:spcPts val="750"/>
              </a:spcBef>
              <a:spcAft>
                <a:spcPts val="0"/>
              </a:spcAft>
              <a:buSzPts val="1100"/>
              <a:buFont typeface="Arial"/>
              <a:buNone/>
            </a:pPr>
            <a:r>
              <a:rPr b="1" baseline="30000" i="0" lang="en-US" u="none" strike="noStrike">
                <a:solidFill>
                  <a:srgbClr val="000000"/>
                </a:solidFill>
                <a:latin typeface="Arial"/>
                <a:ea typeface="Arial"/>
                <a:cs typeface="Arial"/>
                <a:sym typeface="Arial"/>
              </a:rPr>
              <a:t>43 </a:t>
            </a:r>
            <a:r>
              <a:rPr b="0" i="0" lang="en-US" u="none" strike="noStrike">
                <a:solidFill>
                  <a:srgbClr val="000000"/>
                </a:solidFill>
                <a:latin typeface="Arial"/>
                <a:ea typeface="Arial"/>
                <a:cs typeface="Arial"/>
                <a:sym typeface="Arial"/>
              </a:rPr>
              <a:t>Al ver las muchas maravillas y señales que los apóstoles hacían, todos se llenaban de temor, </a:t>
            </a:r>
            <a:r>
              <a:rPr b="1" baseline="30000" i="0" lang="en-US" u="none" strike="noStrike">
                <a:solidFill>
                  <a:srgbClr val="000000"/>
                </a:solidFill>
                <a:latin typeface="Arial"/>
                <a:ea typeface="Arial"/>
                <a:cs typeface="Arial"/>
                <a:sym typeface="Arial"/>
              </a:rPr>
              <a:t>44 </a:t>
            </a:r>
            <a:r>
              <a:rPr b="0" i="0" lang="en-US" u="none" strike="noStrike">
                <a:solidFill>
                  <a:srgbClr val="000000"/>
                </a:solidFill>
                <a:latin typeface="Arial"/>
                <a:ea typeface="Arial"/>
                <a:cs typeface="Arial"/>
                <a:sym typeface="Arial"/>
              </a:rPr>
              <a:t>y todos los que habían creído se mantenían unidos y lo compartían todo; </a:t>
            </a:r>
            <a:r>
              <a:rPr b="1" baseline="30000" i="0" lang="en-US" u="none" strike="noStrike">
                <a:solidFill>
                  <a:srgbClr val="000000"/>
                </a:solidFill>
                <a:latin typeface="Arial"/>
                <a:ea typeface="Arial"/>
                <a:cs typeface="Arial"/>
                <a:sym typeface="Arial"/>
              </a:rPr>
              <a:t>45 </a:t>
            </a:r>
            <a:r>
              <a:rPr b="0" i="0" lang="en-US" u="none" strike="noStrike">
                <a:solidFill>
                  <a:srgbClr val="000000"/>
                </a:solidFill>
                <a:latin typeface="Arial"/>
                <a:ea typeface="Arial"/>
                <a:cs typeface="Arial"/>
                <a:sym typeface="Arial"/>
              </a:rPr>
              <a:t>vendían sus propiedades y posesiones, y todo lo compartían entre todos, según las necesidades de cada uno. </a:t>
            </a:r>
            <a:r>
              <a:rPr b="1" baseline="30000" i="0" lang="en-US" u="none" strike="noStrike">
                <a:solidFill>
                  <a:srgbClr val="000000"/>
                </a:solidFill>
                <a:latin typeface="Arial"/>
                <a:ea typeface="Arial"/>
                <a:cs typeface="Arial"/>
                <a:sym typeface="Arial"/>
              </a:rPr>
              <a:t>46 </a:t>
            </a:r>
            <a:r>
              <a:rPr b="0" i="0" lang="en-US" u="none" strike="noStrike">
                <a:solidFill>
                  <a:srgbClr val="000000"/>
                </a:solidFill>
                <a:latin typeface="Arial"/>
                <a:ea typeface="Arial"/>
                <a:cs typeface="Arial"/>
                <a:sym typeface="Arial"/>
              </a:rPr>
              <a:t>Todos los días se reunían en el templo, y partían el pan en las casas, y comían juntos con alegría y sencillez de corazón, </a:t>
            </a:r>
            <a:r>
              <a:rPr b="1" baseline="30000" i="0" lang="en-US" u="none" strike="noStrike">
                <a:solidFill>
                  <a:srgbClr val="000000"/>
                </a:solidFill>
                <a:latin typeface="Arial"/>
                <a:ea typeface="Arial"/>
                <a:cs typeface="Arial"/>
                <a:sym typeface="Arial"/>
              </a:rPr>
              <a:t>47 </a:t>
            </a:r>
            <a:r>
              <a:rPr b="0" i="0" lang="en-US" u="none" strike="noStrike">
                <a:solidFill>
                  <a:srgbClr val="000000"/>
                </a:solidFill>
                <a:latin typeface="Arial"/>
                <a:ea typeface="Arial"/>
                <a:cs typeface="Arial"/>
                <a:sym typeface="Arial"/>
              </a:rPr>
              <a:t>mientras alababan a Dios y brindaban ayuda a todo el pueblo. Y cada día el Señor añadía a la iglesia a los que habían de ser salvos.</a:t>
            </a:r>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146" name="Google Shape;14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6ba99a7413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3. Considerar.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El considerar es el tercer paso de Las Cuatro C. En este paso, consideramos los detalles de la historia bíblica utilizando seis preguntas. Deseamos entender las palabras que Dios nos ha dado antes de aplicarlas a</a:t>
            </a:r>
            <a:r>
              <a:rPr lang="en-US" sz="1800">
                <a:solidFill>
                  <a:srgbClr val="00B050"/>
                </a:solidFill>
                <a:latin typeface="Calibri"/>
                <a:ea typeface="Calibri"/>
                <a:cs typeface="Calibri"/>
                <a:sym typeface="Calibri"/>
              </a:rPr>
              <a:t> la vida personal. Comparta las siguientes 6 preguntas e Invita respuestas de los estudiantes. </a:t>
            </a:r>
            <a:endParaRPr sz="1800">
              <a:latin typeface="Calibri"/>
              <a:ea typeface="Calibri"/>
              <a:cs typeface="Calibri"/>
              <a:sym typeface="Calibri"/>
            </a:endParaRPr>
          </a:p>
          <a:p>
            <a:pPr indent="0" lvl="0" marL="228600" marR="171450" rtl="0" algn="l">
              <a:lnSpc>
                <a:spcPct val="100000"/>
              </a:lnSpc>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52" name="Google Shape;152;g26ba99a7413_0_4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SzPts val="1100"/>
              <a:buFont typeface="Calibri"/>
              <a:buAutoNum type="arabicPeriod"/>
            </a:pPr>
            <a:r>
              <a:rPr lang="en-US" sz="1800">
                <a:latin typeface="Calibri"/>
                <a:ea typeface="Calibri"/>
                <a:cs typeface="Calibri"/>
                <a:sym typeface="Calibri"/>
              </a:rPr>
              <a:t>¿Quiénes son los personajes de esta historia?</a:t>
            </a:r>
            <a:endParaRPr/>
          </a:p>
          <a:p>
            <a:pPr indent="-273050" lvl="0" marL="34290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 14 Pedro (quién está hablando) y los apóstoles</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 22. Los israelitas presentes en el día de Pentecostés; un grupo internacional</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 22 Pedro habla de Dios y Jesús</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 25 Pedro habla de David</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 33 El Espíritu Santo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V. 41 tres mil creyentes </a:t>
            </a:r>
            <a:endParaRPr sz="1800">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163" name="Google Shape;16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21.png"/><Relationship Id="rId5"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22.png"/><Relationship Id="rId5"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23.png"/><Relationship Id="rId5"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24.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8.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5.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5.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0.jp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g2ae621378b2_0_0"/>
          <p:cNvPicPr preferRelativeResize="0"/>
          <p:nvPr/>
        </p:nvPicPr>
        <p:blipFill rotWithShape="1">
          <a:blip r:embed="rId3">
            <a:alphaModFix/>
          </a:blip>
          <a:srcRect b="0" l="0" r="0" t="0"/>
          <a:stretch/>
        </p:blipFill>
        <p:spPr>
          <a:xfrm>
            <a:off x="0" y="0"/>
            <a:ext cx="12191990" cy="6858000"/>
          </a:xfrm>
          <a:prstGeom prst="rect">
            <a:avLst/>
          </a:prstGeom>
          <a:noFill/>
          <a:ln>
            <a:noFill/>
          </a:ln>
        </p:spPr>
      </p:pic>
      <p:pic>
        <p:nvPicPr>
          <p:cNvPr id="85" name="Google Shape;85;g2ae621378b2_0_0"/>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p12"/>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78" name="Google Shape;178;p1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79" name="Google Shape;179;p12"/>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2:22-47</a:t>
            </a:r>
            <a:endParaRPr b="0" i="0" sz="4800" u="none" cap="none" strike="noStrike">
              <a:solidFill>
                <a:schemeClr val="dk1"/>
              </a:solidFill>
              <a:latin typeface="Lato"/>
              <a:ea typeface="Lato"/>
              <a:cs typeface="Lato"/>
              <a:sym typeface="Lato"/>
            </a:endParaRPr>
          </a:p>
        </p:txBody>
      </p:sp>
      <p:sp>
        <p:nvSpPr>
          <p:cNvPr id="180" name="Google Shape;180;p1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1" name="Google Shape;181;p1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82" name="Google Shape;182;p12"/>
          <p:cNvSpPr txBox="1"/>
          <p:nvPr/>
        </p:nvSpPr>
        <p:spPr>
          <a:xfrm>
            <a:off x="4127381" y="4163146"/>
            <a:ext cx="6727973"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¿Cuáles son los objetos (o animales)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183" name="Google Shape;183;p12"/>
          <p:cNvPicPr preferRelativeResize="0"/>
          <p:nvPr/>
        </p:nvPicPr>
        <p:blipFill rotWithShape="1">
          <a:blip r:embed="rId4">
            <a:alphaModFix/>
          </a:blip>
          <a:srcRect b="0" l="0" r="0" t="0"/>
          <a:stretch/>
        </p:blipFill>
        <p:spPr>
          <a:xfrm>
            <a:off x="8919859" y="1460358"/>
            <a:ext cx="1266321" cy="1389026"/>
          </a:xfrm>
          <a:prstGeom prst="rect">
            <a:avLst/>
          </a:prstGeom>
          <a:noFill/>
          <a:ln>
            <a:noFill/>
          </a:ln>
        </p:spPr>
      </p:pic>
      <p:pic>
        <p:nvPicPr>
          <p:cNvPr descr="A green bird with leaves&#10;&#10;Description automatically generated" id="184" name="Google Shape;184;p12"/>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 name="Shape 188"/>
        <p:cNvGrpSpPr/>
        <p:nvPr/>
      </p:nvGrpSpPr>
      <p:grpSpPr>
        <a:xfrm>
          <a:off x="0" y="0"/>
          <a:ext cx="0" cy="0"/>
          <a:chOff x="0" y="0"/>
          <a:chExt cx="0" cy="0"/>
        </a:xfrm>
      </p:grpSpPr>
      <p:sp>
        <p:nvSpPr>
          <p:cNvPr id="189" name="Google Shape;189;p13"/>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90" name="Google Shape;190;p13"/>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91" name="Google Shape;191;p13"/>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2:22-47</a:t>
            </a:r>
            <a:endParaRPr b="0" i="0" sz="4800" u="none" cap="none" strike="noStrike">
              <a:solidFill>
                <a:schemeClr val="dk1"/>
              </a:solidFill>
              <a:latin typeface="Lato"/>
              <a:ea typeface="Lato"/>
              <a:cs typeface="Lato"/>
              <a:sym typeface="Lato"/>
            </a:endParaRPr>
          </a:p>
        </p:txBody>
      </p:sp>
      <p:sp>
        <p:nvSpPr>
          <p:cNvPr id="192" name="Google Shape;192;p1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3" name="Google Shape;193;p1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94" name="Google Shape;194;p13"/>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¿Dónde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195" name="Google Shape;195;p13"/>
          <p:cNvPicPr preferRelativeResize="0"/>
          <p:nvPr/>
        </p:nvPicPr>
        <p:blipFill rotWithShape="1">
          <a:blip r:embed="rId4">
            <a:alphaModFix/>
          </a:blip>
          <a:srcRect b="0" l="0" r="0" t="0"/>
          <a:stretch/>
        </p:blipFill>
        <p:spPr>
          <a:xfrm>
            <a:off x="9076083" y="1470749"/>
            <a:ext cx="1127705" cy="1374727"/>
          </a:xfrm>
          <a:prstGeom prst="rect">
            <a:avLst/>
          </a:prstGeom>
          <a:noFill/>
          <a:ln>
            <a:noFill/>
          </a:ln>
        </p:spPr>
      </p:pic>
      <p:pic>
        <p:nvPicPr>
          <p:cNvPr descr="A green bird with leaves&#10;&#10;Description automatically generated" id="196" name="Google Shape;196;p13"/>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p14"/>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02" name="Google Shape;202;p14"/>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03" name="Google Shape;203;p14"/>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2:22-47</a:t>
            </a:r>
            <a:endParaRPr b="0" i="0" sz="4800" u="none" cap="none" strike="noStrike">
              <a:solidFill>
                <a:schemeClr val="dk1"/>
              </a:solidFill>
              <a:latin typeface="Lato"/>
              <a:ea typeface="Lato"/>
              <a:cs typeface="Lato"/>
              <a:sym typeface="Lato"/>
            </a:endParaRPr>
          </a:p>
        </p:txBody>
      </p:sp>
      <p:sp>
        <p:nvSpPr>
          <p:cNvPr id="204" name="Google Shape;204;p1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5" name="Google Shape;205;p1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06" name="Google Shape;206;p14"/>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¿Cuándo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07" name="Google Shape;207;p14"/>
          <p:cNvPicPr preferRelativeResize="0"/>
          <p:nvPr/>
        </p:nvPicPr>
        <p:blipFill rotWithShape="1">
          <a:blip r:embed="rId4">
            <a:alphaModFix/>
          </a:blip>
          <a:srcRect b="0" l="0" r="0" t="0"/>
          <a:stretch/>
        </p:blipFill>
        <p:spPr>
          <a:xfrm>
            <a:off x="9269912" y="1743573"/>
            <a:ext cx="824369" cy="950227"/>
          </a:xfrm>
          <a:prstGeom prst="rect">
            <a:avLst/>
          </a:prstGeom>
          <a:noFill/>
          <a:ln>
            <a:noFill/>
          </a:ln>
        </p:spPr>
      </p:pic>
      <p:pic>
        <p:nvPicPr>
          <p:cNvPr descr="A green bird with leaves&#10;&#10;Description automatically generated" id="208" name="Google Shape;208;p14"/>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 name="Shape 212"/>
        <p:cNvGrpSpPr/>
        <p:nvPr/>
      </p:nvGrpSpPr>
      <p:grpSpPr>
        <a:xfrm>
          <a:off x="0" y="0"/>
          <a:ext cx="0" cy="0"/>
          <a:chOff x="0" y="0"/>
          <a:chExt cx="0" cy="0"/>
        </a:xfrm>
      </p:grpSpPr>
      <p:sp>
        <p:nvSpPr>
          <p:cNvPr id="213" name="Google Shape;213;p15"/>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14" name="Google Shape;214;p15"/>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15" name="Google Shape;215;p15"/>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2:22-47</a:t>
            </a:r>
            <a:endParaRPr b="0" i="0" sz="4800" u="none" cap="none" strike="noStrike">
              <a:solidFill>
                <a:schemeClr val="dk1"/>
              </a:solidFill>
              <a:latin typeface="Lato"/>
              <a:ea typeface="Lato"/>
              <a:cs typeface="Lato"/>
              <a:sym typeface="Lato"/>
            </a:endParaRPr>
          </a:p>
        </p:txBody>
      </p:sp>
      <p:sp>
        <p:nvSpPr>
          <p:cNvPr id="216" name="Google Shape;216;p15"/>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7" name="Google Shape;217;p1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18" name="Google Shape;218;p15"/>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problema?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19" name="Google Shape;219;p15"/>
          <p:cNvPicPr preferRelativeResize="0"/>
          <p:nvPr/>
        </p:nvPicPr>
        <p:blipFill rotWithShape="1">
          <a:blip r:embed="rId4">
            <a:alphaModFix/>
          </a:blip>
          <a:srcRect b="0" l="0" r="0" t="0"/>
          <a:stretch/>
        </p:blipFill>
        <p:spPr>
          <a:xfrm>
            <a:off x="8884044" y="1460358"/>
            <a:ext cx="1405304" cy="1389026"/>
          </a:xfrm>
          <a:prstGeom prst="rect">
            <a:avLst/>
          </a:prstGeom>
          <a:noFill/>
          <a:ln>
            <a:noFill/>
          </a:ln>
        </p:spPr>
      </p:pic>
      <p:pic>
        <p:nvPicPr>
          <p:cNvPr descr="A green bird with leaves&#10;&#10;Description automatically generated" id="220" name="Google Shape;220;p15"/>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p16"/>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26" name="Google Shape;226;p16"/>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27" name="Google Shape;227;p16"/>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2:22-47</a:t>
            </a:r>
            <a:endParaRPr b="0" i="0" sz="4800" u="none" cap="none" strike="noStrike">
              <a:solidFill>
                <a:schemeClr val="dk1"/>
              </a:solidFill>
              <a:latin typeface="Lato"/>
              <a:ea typeface="Lato"/>
              <a:cs typeface="Lato"/>
              <a:sym typeface="Lato"/>
            </a:endParaRPr>
          </a:p>
        </p:txBody>
      </p:sp>
      <p:sp>
        <p:nvSpPr>
          <p:cNvPr id="228" name="Google Shape;228;p1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9" name="Google Shape;229;p1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30" name="Google Shape;230;p16"/>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resuelve el problema? ¿Cómo?</a:t>
            </a:r>
            <a:endParaRPr b="1" i="0" sz="3200" u="none" cap="none" strike="noStrike">
              <a:solidFill>
                <a:schemeClr val="dk1"/>
              </a:solidFill>
              <a:latin typeface="Lato"/>
              <a:ea typeface="Lato"/>
              <a:cs typeface="Lato"/>
              <a:sym typeface="Lato"/>
            </a:endParaRPr>
          </a:p>
        </p:txBody>
      </p:sp>
      <p:pic>
        <p:nvPicPr>
          <p:cNvPr id="231" name="Google Shape;231;p16"/>
          <p:cNvPicPr preferRelativeResize="0"/>
          <p:nvPr/>
        </p:nvPicPr>
        <p:blipFill rotWithShape="1">
          <a:blip r:embed="rId4">
            <a:alphaModFix/>
          </a:blip>
          <a:srcRect b="0" l="0" r="0" t="0"/>
          <a:stretch/>
        </p:blipFill>
        <p:spPr>
          <a:xfrm>
            <a:off x="9202567" y="1460358"/>
            <a:ext cx="1078769" cy="1379086"/>
          </a:xfrm>
          <a:prstGeom prst="rect">
            <a:avLst/>
          </a:prstGeom>
          <a:noFill/>
          <a:ln>
            <a:noFill/>
          </a:ln>
        </p:spPr>
      </p:pic>
      <p:pic>
        <p:nvPicPr>
          <p:cNvPr descr="A green bird with leaves&#10;&#10;Description automatically generated" id="232" name="Google Shape;232;p16"/>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g26ba99a7413_0_523"/>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38" name="Google Shape;238;g26ba99a7413_0_523"/>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39" name="Google Shape;239;g26ba99a7413_0_523"/>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3888" u="none" cap="none" strike="noStrike">
                <a:solidFill>
                  <a:schemeClr val="dk1"/>
                </a:solidFill>
                <a:latin typeface="Lato"/>
                <a:ea typeface="Lato"/>
                <a:cs typeface="Lato"/>
                <a:sym typeface="Lato"/>
              </a:rPr>
              <a:t>Hechos 2:22-47</a:t>
            </a:r>
            <a:endParaRPr b="0" i="0" sz="3888" u="none" cap="none" strike="noStrike">
              <a:solidFill>
                <a:schemeClr val="dk1"/>
              </a:solidFill>
              <a:latin typeface="Lato"/>
              <a:ea typeface="Lato"/>
              <a:cs typeface="Lato"/>
              <a:sym typeface="Lato"/>
            </a:endParaRPr>
          </a:p>
        </p:txBody>
      </p:sp>
      <p:sp>
        <p:nvSpPr>
          <p:cNvPr id="240" name="Google Shape;240;g26ba99a7413_0_523"/>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41" name="Google Shape;241;g26ba99a7413_0_5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42" name="Google Shape;242;g26ba99a7413_0_523"/>
          <p:cNvPicPr preferRelativeResize="0"/>
          <p:nvPr/>
        </p:nvPicPr>
        <p:blipFill rotWithShape="1">
          <a:blip r:embed="rId4">
            <a:alphaModFix/>
          </a:blip>
          <a:srcRect b="0" l="16675" r="16675" t="0"/>
          <a:stretch/>
        </p:blipFill>
        <p:spPr>
          <a:xfrm>
            <a:off x="1037477"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43" name="Google Shape;243;g26ba99a7413_0_523"/>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7" name="Shape 247"/>
        <p:cNvGrpSpPr/>
        <p:nvPr/>
      </p:nvGrpSpPr>
      <p:grpSpPr>
        <a:xfrm>
          <a:off x="0" y="0"/>
          <a:ext cx="0" cy="0"/>
          <a:chOff x="0" y="0"/>
          <a:chExt cx="0" cy="0"/>
        </a:xfrm>
      </p:grpSpPr>
      <p:sp>
        <p:nvSpPr>
          <p:cNvPr id="248" name="Google Shape;248;p18"/>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49" name="Google Shape;249;p18"/>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50" name="Google Shape;250;p18"/>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888" u="none" cap="none" strike="noStrike">
                <a:solidFill>
                  <a:schemeClr val="dk1"/>
                </a:solidFill>
                <a:latin typeface="Lato"/>
                <a:ea typeface="Lato"/>
                <a:cs typeface="Lato"/>
                <a:sym typeface="Lato"/>
              </a:rPr>
              <a:t>Hechos 2:22-47</a:t>
            </a:r>
            <a:endParaRPr b="0" i="0" sz="3888" u="none" cap="none" strike="noStrike">
              <a:solidFill>
                <a:schemeClr val="dk1"/>
              </a:solidFill>
              <a:latin typeface="Lato"/>
              <a:ea typeface="Lato"/>
              <a:cs typeface="Lato"/>
              <a:sym typeface="Lato"/>
            </a:endParaRPr>
          </a:p>
        </p:txBody>
      </p:sp>
      <p:sp>
        <p:nvSpPr>
          <p:cNvPr id="251" name="Google Shape;251;p1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2" name="Google Shape;252;p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53" name="Google Shape;253;p18"/>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punto principal de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54" name="Google Shape;254;p18"/>
          <p:cNvPicPr preferRelativeResize="0"/>
          <p:nvPr/>
        </p:nvPicPr>
        <p:blipFill rotWithShape="1">
          <a:blip r:embed="rId4">
            <a:alphaModFix/>
          </a:blip>
          <a:srcRect b="0" l="0" r="0" t="0"/>
          <a:stretch/>
        </p:blipFill>
        <p:spPr>
          <a:xfrm>
            <a:off x="9253057" y="1681917"/>
            <a:ext cx="1247432" cy="1167468"/>
          </a:xfrm>
          <a:prstGeom prst="rect">
            <a:avLst/>
          </a:prstGeom>
          <a:noFill/>
          <a:ln>
            <a:noFill/>
          </a:ln>
        </p:spPr>
      </p:pic>
      <p:pic>
        <p:nvPicPr>
          <p:cNvPr descr="A green bird with leaves&#10;&#10;Description automatically generated" id="255" name="Google Shape;255;p18"/>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9" name="Shape 259"/>
        <p:cNvGrpSpPr/>
        <p:nvPr/>
      </p:nvGrpSpPr>
      <p:grpSpPr>
        <a:xfrm>
          <a:off x="0" y="0"/>
          <a:ext cx="0" cy="0"/>
          <a:chOff x="0" y="0"/>
          <a:chExt cx="0" cy="0"/>
        </a:xfrm>
      </p:grpSpPr>
      <p:sp>
        <p:nvSpPr>
          <p:cNvPr id="260" name="Google Shape;260;p19"/>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61" name="Google Shape;261;p19"/>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62" name="Google Shape;262;p19"/>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888" u="none" cap="none" strike="noStrike">
                <a:solidFill>
                  <a:schemeClr val="dk1"/>
                </a:solidFill>
                <a:latin typeface="Lato"/>
                <a:ea typeface="Lato"/>
                <a:cs typeface="Lato"/>
                <a:sym typeface="Lato"/>
              </a:rPr>
              <a:t>Hechos 2:22-47</a:t>
            </a:r>
            <a:endParaRPr b="0" i="0" sz="3888" u="none" cap="none" strike="noStrike">
              <a:solidFill>
                <a:schemeClr val="dk1"/>
              </a:solidFill>
              <a:latin typeface="Lato"/>
              <a:ea typeface="Lato"/>
              <a:cs typeface="Lato"/>
              <a:sym typeface="Lato"/>
            </a:endParaRPr>
          </a:p>
        </p:txBody>
      </p:sp>
      <p:sp>
        <p:nvSpPr>
          <p:cNvPr id="263" name="Google Shape;263;p19"/>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4" name="Google Shape;264;p1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65" name="Google Shape;265;p19"/>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pecado veo en esta historia y confieso en mi vida?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66" name="Google Shape;266;p19"/>
          <p:cNvPicPr preferRelativeResize="0"/>
          <p:nvPr/>
        </p:nvPicPr>
        <p:blipFill rotWithShape="1">
          <a:blip r:embed="rId4">
            <a:alphaModFix/>
          </a:blip>
          <a:srcRect b="0" l="0" r="0" t="0"/>
          <a:stretch/>
        </p:blipFill>
        <p:spPr>
          <a:xfrm>
            <a:off x="9009776" y="1619490"/>
            <a:ext cx="1490713" cy="1262317"/>
          </a:xfrm>
          <a:prstGeom prst="rect">
            <a:avLst/>
          </a:prstGeom>
          <a:noFill/>
          <a:ln>
            <a:noFill/>
          </a:ln>
        </p:spPr>
      </p:pic>
      <p:pic>
        <p:nvPicPr>
          <p:cNvPr descr="A green bird with leaves&#10;&#10;Description automatically generated" id="267" name="Google Shape;267;p19"/>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1" name="Shape 271"/>
        <p:cNvGrpSpPr/>
        <p:nvPr/>
      </p:nvGrpSpPr>
      <p:grpSpPr>
        <a:xfrm>
          <a:off x="0" y="0"/>
          <a:ext cx="0" cy="0"/>
          <a:chOff x="0" y="0"/>
          <a:chExt cx="0" cy="0"/>
        </a:xfrm>
      </p:grpSpPr>
      <p:sp>
        <p:nvSpPr>
          <p:cNvPr id="272" name="Google Shape;272;p2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73" name="Google Shape;273;p2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74" name="Google Shape;274;p20"/>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2:22-47</a:t>
            </a:r>
            <a:endParaRPr b="0" i="0" sz="3888" u="none" cap="none" strike="noStrike">
              <a:solidFill>
                <a:schemeClr val="dk1"/>
              </a:solidFill>
              <a:latin typeface="Lato"/>
              <a:ea typeface="Lato"/>
              <a:cs typeface="Lato"/>
              <a:sym typeface="Lato"/>
            </a:endParaRPr>
          </a:p>
        </p:txBody>
      </p:sp>
      <p:sp>
        <p:nvSpPr>
          <p:cNvPr id="275" name="Google Shape;275;p2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6" name="Google Shape;276;p2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77" name="Google Shape;277;p20"/>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¿En qué versos y palabras de esta historia veo el amor de Dios hacia mí?</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78" name="Google Shape;278;p20"/>
          <p:cNvPicPr preferRelativeResize="0"/>
          <p:nvPr/>
        </p:nvPicPr>
        <p:blipFill rotWithShape="1">
          <a:blip r:embed="rId4">
            <a:alphaModFix/>
          </a:blip>
          <a:srcRect b="0" l="0" r="0" t="0"/>
          <a:stretch/>
        </p:blipFill>
        <p:spPr>
          <a:xfrm>
            <a:off x="9384328" y="1686187"/>
            <a:ext cx="751710" cy="1092264"/>
          </a:xfrm>
          <a:prstGeom prst="rect">
            <a:avLst/>
          </a:prstGeom>
          <a:noFill/>
          <a:ln>
            <a:noFill/>
          </a:ln>
        </p:spPr>
      </p:pic>
      <p:pic>
        <p:nvPicPr>
          <p:cNvPr descr="A green bird with leaves&#10;&#10;Description automatically generated" id="279" name="Google Shape;279;p20"/>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3" name="Shape 283"/>
        <p:cNvGrpSpPr/>
        <p:nvPr/>
      </p:nvGrpSpPr>
      <p:grpSpPr>
        <a:xfrm>
          <a:off x="0" y="0"/>
          <a:ext cx="0" cy="0"/>
          <a:chOff x="0" y="0"/>
          <a:chExt cx="0" cy="0"/>
        </a:xfrm>
      </p:grpSpPr>
      <p:sp>
        <p:nvSpPr>
          <p:cNvPr id="284" name="Google Shape;284;p2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85" name="Google Shape;285;p2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86" name="Google Shape;286;p2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888" u="none" cap="none" strike="noStrike">
                <a:solidFill>
                  <a:schemeClr val="dk1"/>
                </a:solidFill>
                <a:latin typeface="Lato"/>
                <a:ea typeface="Lato"/>
                <a:cs typeface="Lato"/>
                <a:sym typeface="Lato"/>
              </a:rPr>
              <a:t>Hechos 2:22-47</a:t>
            </a:r>
            <a:endParaRPr b="0" i="0" sz="3888" u="none" cap="none" strike="noStrike">
              <a:solidFill>
                <a:schemeClr val="dk1"/>
              </a:solidFill>
              <a:latin typeface="Lato"/>
              <a:ea typeface="Lato"/>
              <a:cs typeface="Lato"/>
              <a:sym typeface="Lato"/>
            </a:endParaRPr>
          </a:p>
        </p:txBody>
      </p:sp>
      <p:sp>
        <p:nvSpPr>
          <p:cNvPr id="287" name="Google Shape;287;p2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8" name="Google Shape;288;p2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89" name="Google Shape;289;p2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pediré que Dios obre en mí para poner en práctica su Palabra?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90" name="Google Shape;290;p21"/>
          <p:cNvPicPr preferRelativeResize="0"/>
          <p:nvPr/>
        </p:nvPicPr>
        <p:blipFill rotWithShape="1">
          <a:blip r:embed="rId4">
            <a:alphaModFix/>
          </a:blip>
          <a:srcRect b="0" l="0" r="0" t="0"/>
          <a:stretch/>
        </p:blipFill>
        <p:spPr>
          <a:xfrm>
            <a:off x="9227862" y="1722897"/>
            <a:ext cx="1016456" cy="1031081"/>
          </a:xfrm>
          <a:prstGeom prst="rect">
            <a:avLst/>
          </a:prstGeom>
          <a:noFill/>
          <a:ln>
            <a:noFill/>
          </a:ln>
        </p:spPr>
      </p:pic>
      <p:pic>
        <p:nvPicPr>
          <p:cNvPr descr="A green bird with leaves&#10;&#10;Description automatically generated" id="291" name="Google Shape;291;p2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3</a:t>
            </a:r>
            <a:endParaRPr b="0" i="0" sz="6000" u="none" cap="none" strike="noStrike">
              <a:solidFill>
                <a:srgbClr val="009444"/>
              </a:solidFill>
              <a:latin typeface="Lato"/>
              <a:ea typeface="Lato"/>
              <a:cs typeface="Lato"/>
              <a:sym typeface="Lato"/>
            </a:endParaRPr>
          </a:p>
        </p:txBody>
      </p:sp>
      <p:cxnSp>
        <p:nvCxnSpPr>
          <p:cNvPr id="91" name="Google Shape;9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92" name="Google Shape;92;p2"/>
          <p:cNvSpPr txBox="1"/>
          <p:nvPr/>
        </p:nvSpPr>
        <p:spPr>
          <a:xfrm>
            <a:off x="4127371" y="3349425"/>
            <a:ext cx="77721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888" u="none" cap="none" strike="noStrike">
                <a:solidFill>
                  <a:schemeClr val="dk1"/>
                </a:solidFill>
                <a:latin typeface="Lato"/>
                <a:ea typeface="Lato"/>
                <a:cs typeface="Lato"/>
                <a:sym typeface="Lato"/>
              </a:rPr>
              <a:t>Pedro Testifica de Jesús</a:t>
            </a:r>
            <a:endParaRPr b="0" i="0" sz="3888" u="none" cap="none" strike="noStrike">
              <a:solidFill>
                <a:schemeClr val="dk1"/>
              </a:solidFill>
              <a:latin typeface="Lato"/>
              <a:ea typeface="Lato"/>
              <a:cs typeface="Lato"/>
              <a:sym typeface="Lato"/>
            </a:endParaRPr>
          </a:p>
        </p:txBody>
      </p:sp>
      <p:sp>
        <p:nvSpPr>
          <p:cNvPr id="93" name="Google Shape;93;p2"/>
          <p:cNvSpPr txBox="1"/>
          <p:nvPr/>
        </p:nvSpPr>
        <p:spPr>
          <a:xfrm>
            <a:off x="4127382" y="4045935"/>
            <a:ext cx="50178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b="0" i="0" lang="en-US" sz="3888" u="none" cap="none" strike="noStrike">
                <a:solidFill>
                  <a:schemeClr val="dk1"/>
                </a:solidFill>
                <a:latin typeface="Lato"/>
                <a:ea typeface="Lato"/>
                <a:cs typeface="Lato"/>
                <a:sym typeface="Lato"/>
              </a:rPr>
              <a:t>Hechos 2:22-47</a:t>
            </a:r>
            <a:endParaRPr b="0" i="0" sz="4800" u="none" cap="none" strike="noStrike">
              <a:solidFill>
                <a:schemeClr val="dk1"/>
              </a:solidFill>
              <a:latin typeface="Lato"/>
              <a:ea typeface="Lato"/>
              <a:cs typeface="Lato"/>
              <a:sym typeface="Lato"/>
            </a:endParaRPr>
          </a:p>
        </p:txBody>
      </p:sp>
      <p:sp>
        <p:nvSpPr>
          <p:cNvPr id="94" name="Google Shape;94;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95" name="Google Shape;95;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96" name="Google Shape;96;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8"/>
          <p:cNvSpPr txBox="1"/>
          <p:nvPr/>
        </p:nvSpPr>
        <p:spPr>
          <a:xfrm>
            <a:off x="2237027" y="403126"/>
            <a:ext cx="8958900"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297" name="Google Shape;297;p8"/>
          <p:cNvCxnSpPr/>
          <p:nvPr/>
        </p:nvCxnSpPr>
        <p:spPr>
          <a:xfrm>
            <a:off x="2373087"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298" name="Google Shape;298;p8"/>
          <p:cNvGrpSpPr/>
          <p:nvPr/>
        </p:nvGrpSpPr>
        <p:grpSpPr>
          <a:xfrm>
            <a:off x="745673" y="2011042"/>
            <a:ext cx="10450280" cy="3947713"/>
            <a:chOff x="0" y="0"/>
            <a:chExt cx="10450280" cy="3947713"/>
          </a:xfrm>
        </p:grpSpPr>
        <p:sp>
          <p:nvSpPr>
            <p:cNvPr id="299" name="Google Shape;299;p8"/>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300" name="Google Shape;300;p8"/>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301" name="Google Shape;301;p8"/>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302" name="Google Shape;302;p8"/>
            <p:cNvSpPr txBox="1"/>
            <p:nvPr/>
          </p:nvSpPr>
          <p:spPr>
            <a:xfrm>
              <a:off x="1302586" y="0"/>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Lato"/>
                  <a:ea typeface="Lato"/>
                  <a:cs typeface="Lato"/>
                  <a:sym typeface="Lato"/>
                </a:rPr>
                <a:t>Usar el método de las Cuatro “C” para leer y entender Hechos 2:22-47.</a:t>
              </a:r>
              <a:endParaRPr b="0" i="0" sz="2800" u="none" cap="none" strike="noStrike">
                <a:solidFill>
                  <a:schemeClr val="lt1"/>
                </a:solidFill>
                <a:latin typeface="Lato"/>
                <a:ea typeface="Lato"/>
                <a:cs typeface="Lato"/>
                <a:sym typeface="Lato"/>
              </a:endParaRPr>
            </a:p>
          </p:txBody>
        </p:sp>
        <p:sp>
          <p:nvSpPr>
            <p:cNvPr id="303" name="Google Shape;303;p8"/>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304" name="Google Shape;304;p8"/>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305" name="Google Shape;305;p8"/>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306" name="Google Shape;306;p8"/>
            <p:cNvSpPr txBox="1"/>
            <p:nvPr/>
          </p:nvSpPr>
          <p:spPr>
            <a:xfrm>
              <a:off x="1302586" y="1410207"/>
              <a:ext cx="9147694" cy="1127780"/>
            </a:xfrm>
            <a:prstGeom prst="rect">
              <a:avLst/>
            </a:prstGeom>
            <a:solidFill>
              <a:srgbClr val="A8D08C"/>
            </a:solid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None/>
              </a:pPr>
              <a:r>
                <a:rPr b="0" i="0" lang="en-US" sz="2800" u="none" cap="none" strike="noStrike">
                  <a:solidFill>
                    <a:schemeClr val="dk1"/>
                  </a:solidFill>
                  <a:latin typeface="Lato"/>
                  <a:ea typeface="Lato"/>
                  <a:cs typeface="Lato"/>
                  <a:sym typeface="Lato"/>
                </a:rPr>
                <a:t>Identificar dónde Pedro predicó la ley y el evangelio en Hechos 2. </a:t>
              </a:r>
              <a:endParaRPr b="0" i="0" sz="2800" u="none" cap="none" strike="noStrike">
                <a:solidFill>
                  <a:schemeClr val="dk1"/>
                </a:solidFill>
                <a:latin typeface="Lato"/>
                <a:ea typeface="Lato"/>
                <a:cs typeface="Lato"/>
                <a:sym typeface="Lato"/>
              </a:endParaRPr>
            </a:p>
          </p:txBody>
        </p:sp>
        <p:sp>
          <p:nvSpPr>
            <p:cNvPr id="307" name="Google Shape;307;p8"/>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308" name="Google Shape;308;p8"/>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309" name="Google Shape;309;p8"/>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310" name="Google Shape;310;p8"/>
            <p:cNvSpPr txBox="1"/>
            <p:nvPr/>
          </p:nvSpPr>
          <p:spPr>
            <a:xfrm>
              <a:off x="1302586" y="2819933"/>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Lato"/>
                  <a:ea typeface="Lato"/>
                  <a:cs typeface="Lato"/>
                  <a:sym typeface="Lato"/>
                </a:rPr>
                <a:t>Explicar la frase: La obra de la Iglesia es afligir al cómodo y consolar al afligido con Cristo. </a:t>
              </a:r>
              <a:endParaRPr b="0" i="0" sz="2800" u="none" cap="none" strike="noStrike">
                <a:solidFill>
                  <a:schemeClr val="lt1"/>
                </a:solidFill>
                <a:latin typeface="Lato"/>
                <a:ea typeface="Lato"/>
                <a:cs typeface="Lato"/>
                <a:sym typeface="Lato"/>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descr="A green bird with leaves&#10;&#10;Description automatically generated" id="315" name="Google Shape;315;p9"/>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16" name="Google Shape;316;p9"/>
          <p:cNvSpPr/>
          <p:nvPr/>
        </p:nvSpPr>
        <p:spPr>
          <a:xfrm>
            <a:off x="1753913" y="2917500"/>
            <a:ext cx="3696300" cy="1023000"/>
          </a:xfrm>
          <a:prstGeom prst="rect">
            <a:avLst/>
          </a:prstGeom>
          <a:solidFill>
            <a:srgbClr val="00944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Lato"/>
                <a:ea typeface="Lato"/>
                <a:cs typeface="Lato"/>
                <a:sym typeface="Lato"/>
              </a:rPr>
              <a:t>La Ley</a:t>
            </a:r>
            <a:endParaRPr b="1" i="0" sz="3600" u="none" cap="none" strike="noStrike">
              <a:solidFill>
                <a:schemeClr val="lt1"/>
              </a:solidFill>
              <a:latin typeface="Lato"/>
              <a:ea typeface="Lato"/>
              <a:cs typeface="Lato"/>
              <a:sym typeface="Lato"/>
            </a:endParaRPr>
          </a:p>
        </p:txBody>
      </p:sp>
      <p:sp>
        <p:nvSpPr>
          <p:cNvPr id="317" name="Google Shape;317;p9"/>
          <p:cNvSpPr/>
          <p:nvPr/>
        </p:nvSpPr>
        <p:spPr>
          <a:xfrm>
            <a:off x="6741788" y="2917500"/>
            <a:ext cx="3696300" cy="1023000"/>
          </a:xfrm>
          <a:prstGeom prst="rect">
            <a:avLst/>
          </a:prstGeom>
          <a:solidFill>
            <a:srgbClr val="00944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Lato"/>
                <a:ea typeface="Lato"/>
                <a:cs typeface="Lato"/>
                <a:sym typeface="Lato"/>
              </a:rPr>
              <a:t>El Evangelio</a:t>
            </a:r>
            <a:endParaRPr b="1" i="0" sz="3600" u="none" cap="none" strike="noStrike">
              <a:solidFill>
                <a:schemeClr val="lt1"/>
              </a:solidFill>
              <a:latin typeface="Lato"/>
              <a:ea typeface="Lato"/>
              <a:cs typeface="Lato"/>
              <a:sym typeface="Lato"/>
            </a:endParaRPr>
          </a:p>
        </p:txBody>
      </p:sp>
      <p:sp>
        <p:nvSpPr>
          <p:cNvPr id="318" name="Google Shape;318;p9"/>
          <p:cNvSpPr/>
          <p:nvPr/>
        </p:nvSpPr>
        <p:spPr>
          <a:xfrm>
            <a:off x="5698963" y="3070200"/>
            <a:ext cx="735600" cy="717900"/>
          </a:xfrm>
          <a:prstGeom prst="mathPlus">
            <a:avLst>
              <a:gd fmla="val 23520" name="adj1"/>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descr="A green bird with leaves&#10;&#10;Description automatically generated" id="323" name="Google Shape;323;p10"/>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24" name="Google Shape;324;p10"/>
          <p:cNvSpPr/>
          <p:nvPr/>
        </p:nvSpPr>
        <p:spPr>
          <a:xfrm>
            <a:off x="1753913" y="2917500"/>
            <a:ext cx="3696300" cy="1023000"/>
          </a:xfrm>
          <a:prstGeom prst="rect">
            <a:avLst/>
          </a:prstGeom>
          <a:solidFill>
            <a:srgbClr val="00944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Lato"/>
                <a:ea typeface="Lato"/>
                <a:cs typeface="Lato"/>
                <a:sym typeface="Lato"/>
              </a:rPr>
              <a:t>La Ley</a:t>
            </a:r>
            <a:endParaRPr b="1" i="0" sz="3600" u="none" cap="none" strike="noStrike">
              <a:solidFill>
                <a:schemeClr val="lt1"/>
              </a:solidFill>
              <a:latin typeface="Lato"/>
              <a:ea typeface="Lato"/>
              <a:cs typeface="Lato"/>
              <a:sym typeface="Lato"/>
            </a:endParaRPr>
          </a:p>
        </p:txBody>
      </p:sp>
      <p:sp>
        <p:nvSpPr>
          <p:cNvPr id="325" name="Google Shape;325;p10"/>
          <p:cNvSpPr/>
          <p:nvPr/>
        </p:nvSpPr>
        <p:spPr>
          <a:xfrm>
            <a:off x="6741788" y="2917500"/>
            <a:ext cx="3696300" cy="1023000"/>
          </a:xfrm>
          <a:prstGeom prst="rect">
            <a:avLst/>
          </a:prstGeom>
          <a:solidFill>
            <a:srgbClr val="00944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Lato"/>
                <a:ea typeface="Lato"/>
                <a:cs typeface="Lato"/>
                <a:sym typeface="Lato"/>
              </a:rPr>
              <a:t>El Evangelio</a:t>
            </a:r>
            <a:endParaRPr b="1" i="0" sz="3600" u="none" cap="none" strike="noStrike">
              <a:solidFill>
                <a:schemeClr val="lt1"/>
              </a:solidFill>
              <a:latin typeface="Lato"/>
              <a:ea typeface="Lato"/>
              <a:cs typeface="Lato"/>
              <a:sym typeface="Lato"/>
            </a:endParaRPr>
          </a:p>
        </p:txBody>
      </p:sp>
      <p:sp>
        <p:nvSpPr>
          <p:cNvPr id="326" name="Google Shape;326;p10"/>
          <p:cNvSpPr/>
          <p:nvPr/>
        </p:nvSpPr>
        <p:spPr>
          <a:xfrm>
            <a:off x="5698963" y="3070200"/>
            <a:ext cx="735600" cy="717900"/>
          </a:xfrm>
          <a:prstGeom prst="mathPlus">
            <a:avLst>
              <a:gd fmla="val 23520" name="adj1"/>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27" name="Google Shape;327;p10"/>
          <p:cNvSpPr txBox="1"/>
          <p:nvPr/>
        </p:nvSpPr>
        <p:spPr>
          <a:xfrm>
            <a:off x="1884541" y="4298678"/>
            <a:ext cx="3322950" cy="3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Lato"/>
                <a:ea typeface="Lato"/>
                <a:cs typeface="Lato"/>
                <a:sym typeface="Lato"/>
              </a:rPr>
              <a:t>Nos muestra nuestro pecado</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descr="A green bird with leaves&#10;&#10;Description automatically generated" id="332" name="Google Shape;332;p1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33" name="Google Shape;333;p17"/>
          <p:cNvSpPr/>
          <p:nvPr/>
        </p:nvSpPr>
        <p:spPr>
          <a:xfrm>
            <a:off x="1753913" y="2917500"/>
            <a:ext cx="3696300" cy="1023000"/>
          </a:xfrm>
          <a:prstGeom prst="rect">
            <a:avLst/>
          </a:prstGeom>
          <a:solidFill>
            <a:srgbClr val="00944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Lato"/>
                <a:ea typeface="Lato"/>
                <a:cs typeface="Lato"/>
                <a:sym typeface="Lato"/>
              </a:rPr>
              <a:t>La Ley</a:t>
            </a:r>
            <a:endParaRPr b="1" i="0" sz="3600" u="none" cap="none" strike="noStrike">
              <a:solidFill>
                <a:schemeClr val="lt1"/>
              </a:solidFill>
              <a:latin typeface="Lato"/>
              <a:ea typeface="Lato"/>
              <a:cs typeface="Lato"/>
              <a:sym typeface="Lato"/>
            </a:endParaRPr>
          </a:p>
        </p:txBody>
      </p:sp>
      <p:sp>
        <p:nvSpPr>
          <p:cNvPr id="334" name="Google Shape;334;p17"/>
          <p:cNvSpPr/>
          <p:nvPr/>
        </p:nvSpPr>
        <p:spPr>
          <a:xfrm>
            <a:off x="6741788" y="2917500"/>
            <a:ext cx="3696300" cy="1023000"/>
          </a:xfrm>
          <a:prstGeom prst="rect">
            <a:avLst/>
          </a:prstGeom>
          <a:solidFill>
            <a:srgbClr val="00944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Lato"/>
                <a:ea typeface="Lato"/>
                <a:cs typeface="Lato"/>
                <a:sym typeface="Lato"/>
              </a:rPr>
              <a:t>El Evangelio</a:t>
            </a:r>
            <a:endParaRPr b="1" i="0" sz="3600" u="none" cap="none" strike="noStrike">
              <a:solidFill>
                <a:schemeClr val="lt1"/>
              </a:solidFill>
              <a:latin typeface="Lato"/>
              <a:ea typeface="Lato"/>
              <a:cs typeface="Lato"/>
              <a:sym typeface="Lato"/>
            </a:endParaRPr>
          </a:p>
        </p:txBody>
      </p:sp>
      <p:sp>
        <p:nvSpPr>
          <p:cNvPr id="335" name="Google Shape;335;p17"/>
          <p:cNvSpPr/>
          <p:nvPr/>
        </p:nvSpPr>
        <p:spPr>
          <a:xfrm>
            <a:off x="5698963" y="3070200"/>
            <a:ext cx="735600" cy="717900"/>
          </a:xfrm>
          <a:prstGeom prst="mathPlus">
            <a:avLst>
              <a:gd fmla="val 23520" name="adj1"/>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36" name="Google Shape;336;p17"/>
          <p:cNvSpPr txBox="1"/>
          <p:nvPr/>
        </p:nvSpPr>
        <p:spPr>
          <a:xfrm>
            <a:off x="1884541" y="4298678"/>
            <a:ext cx="3322950" cy="3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Lato"/>
                <a:ea typeface="Lato"/>
                <a:cs typeface="Lato"/>
                <a:sym typeface="Lato"/>
              </a:rPr>
              <a:t>Nos muestra nuestro pecado</a:t>
            </a:r>
            <a:endParaRPr b="0" i="0" sz="3600" u="none" cap="none" strike="noStrike">
              <a:solidFill>
                <a:schemeClr val="dk1"/>
              </a:solidFill>
              <a:latin typeface="Lato"/>
              <a:ea typeface="Lato"/>
              <a:cs typeface="Lato"/>
              <a:sym typeface="Lato"/>
            </a:endParaRPr>
          </a:p>
        </p:txBody>
      </p:sp>
      <p:sp>
        <p:nvSpPr>
          <p:cNvPr id="337" name="Google Shape;337;p17"/>
          <p:cNvSpPr txBox="1"/>
          <p:nvPr/>
        </p:nvSpPr>
        <p:spPr>
          <a:xfrm>
            <a:off x="6741787" y="4298678"/>
            <a:ext cx="3758701" cy="3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Lato"/>
                <a:ea typeface="Lato"/>
                <a:cs typeface="Lato"/>
                <a:sym typeface="Lato"/>
              </a:rPr>
              <a:t>Nos muestra nuestro Salvador</a:t>
            </a:r>
            <a:endParaRPr/>
          </a:p>
        </p:txBody>
      </p:sp>
      <p:sp>
        <p:nvSpPr>
          <p:cNvPr id="338" name="Google Shape;338;p17"/>
          <p:cNvSpPr txBox="1"/>
          <p:nvPr/>
        </p:nvSpPr>
        <p:spPr>
          <a:xfrm>
            <a:off x="7146337" y="5759014"/>
            <a:ext cx="2949600" cy="3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Lato"/>
                <a:ea typeface="Lato"/>
                <a:cs typeface="Lato"/>
                <a:sym typeface="Lato"/>
              </a:rPr>
              <a:t>“buenas nuevas”</a:t>
            </a:r>
            <a:endParaRPr b="0" i="0" sz="2800" u="none" cap="none" strike="noStrike">
              <a:solidFill>
                <a:schemeClr val="dk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2"/>
          <p:cNvSpPr txBox="1"/>
          <p:nvPr/>
        </p:nvSpPr>
        <p:spPr>
          <a:xfrm>
            <a:off x="3602242" y="1794585"/>
            <a:ext cx="7189500" cy="378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000" u="none" cap="none" strike="noStrike">
                <a:solidFill>
                  <a:srgbClr val="009444"/>
                </a:solidFill>
                <a:latin typeface="Lato"/>
                <a:ea typeface="Lato"/>
                <a:cs typeface="Lato"/>
                <a:sym typeface="Lato"/>
              </a:rPr>
              <a:t>Hechos 2:22-46</a:t>
            </a:r>
            <a:endParaRPr/>
          </a:p>
          <a:p>
            <a:pPr indent="0" lvl="0" marL="0" marR="0" rtl="0" algn="l">
              <a:lnSpc>
                <a:spcPct val="100000"/>
              </a:lnSpc>
              <a:spcBef>
                <a:spcPts val="0"/>
              </a:spcBef>
              <a:spcAft>
                <a:spcPts val="0"/>
              </a:spcAft>
              <a:buClr>
                <a:srgbClr val="000000"/>
              </a:buClr>
              <a:buSzPts val="4860"/>
              <a:buFont typeface="Arial"/>
              <a:buNone/>
            </a:pPr>
            <a:r>
              <a:t/>
            </a:r>
            <a:endParaRPr b="0" i="0" sz="4000" u="none" cap="none" strike="noStrike">
              <a:solidFill>
                <a:srgbClr val="009444"/>
              </a:solidFill>
              <a:latin typeface="Lato"/>
              <a:ea typeface="Lato"/>
              <a:cs typeface="Lato"/>
              <a:sym typeface="Lato"/>
            </a:endParaRPr>
          </a:p>
          <a:p>
            <a:pPr indent="0" lvl="0" marL="0" marR="0" rtl="0" algn="just">
              <a:lnSpc>
                <a:spcPct val="100000"/>
              </a:lnSpc>
              <a:spcBef>
                <a:spcPts val="0"/>
              </a:spcBef>
              <a:spcAft>
                <a:spcPts val="0"/>
              </a:spcAft>
              <a:buClr>
                <a:srgbClr val="000000"/>
              </a:buClr>
              <a:buSzPts val="4860"/>
              <a:buFont typeface="Arial"/>
              <a:buNone/>
            </a:pPr>
            <a:r>
              <a:rPr b="1" i="0" lang="en-US" sz="4000" u="none" cap="none" strike="noStrike">
                <a:solidFill>
                  <a:schemeClr val="dk1"/>
                </a:solidFill>
                <a:latin typeface="Lato"/>
                <a:ea typeface="Lato"/>
                <a:cs typeface="Lato"/>
                <a:sym typeface="Lato"/>
              </a:rPr>
              <a:t>¿En </a:t>
            </a:r>
            <a:r>
              <a:rPr b="1" lang="en-US" sz="4000">
                <a:solidFill>
                  <a:schemeClr val="dk1"/>
                </a:solidFill>
                <a:latin typeface="Lato"/>
                <a:ea typeface="Lato"/>
                <a:cs typeface="Lato"/>
                <a:sym typeface="Lato"/>
              </a:rPr>
              <a:t>c</a:t>
            </a:r>
            <a:r>
              <a:rPr b="1" i="0" lang="en-US" sz="4000" u="none" cap="none" strike="noStrike">
                <a:solidFill>
                  <a:schemeClr val="dk1"/>
                </a:solidFill>
                <a:latin typeface="Lato"/>
                <a:ea typeface="Lato"/>
                <a:cs typeface="Lato"/>
                <a:sym typeface="Lato"/>
              </a:rPr>
              <a:t>uál versículo Pedro les predicó la ley, y en cu</a:t>
            </a:r>
            <a:r>
              <a:rPr b="1" lang="en-US" sz="4000">
                <a:solidFill>
                  <a:schemeClr val="dk1"/>
                </a:solidFill>
                <a:latin typeface="Lato"/>
                <a:ea typeface="Lato"/>
                <a:cs typeface="Lato"/>
                <a:sym typeface="Lato"/>
              </a:rPr>
              <a:t>á</a:t>
            </a:r>
            <a:r>
              <a:rPr b="1" i="0" lang="en-US" sz="4000" u="none" cap="none" strike="noStrike">
                <a:solidFill>
                  <a:schemeClr val="dk1"/>
                </a:solidFill>
                <a:latin typeface="Lato"/>
                <a:ea typeface="Lato"/>
                <a:cs typeface="Lato"/>
                <a:sym typeface="Lato"/>
              </a:rPr>
              <a:t>l versículo </a:t>
            </a:r>
            <a:r>
              <a:rPr b="1" lang="en-US" sz="4000">
                <a:solidFill>
                  <a:schemeClr val="dk1"/>
                </a:solidFill>
                <a:latin typeface="Lato"/>
                <a:ea typeface="Lato"/>
                <a:cs typeface="Lato"/>
                <a:sym typeface="Lato"/>
              </a:rPr>
              <a:t>les</a:t>
            </a:r>
            <a:r>
              <a:rPr b="1" i="0" lang="en-US" sz="4000" u="none" cap="none" strike="noStrike">
                <a:solidFill>
                  <a:schemeClr val="dk1"/>
                </a:solidFill>
                <a:latin typeface="Lato"/>
                <a:ea typeface="Lato"/>
                <a:cs typeface="Lato"/>
                <a:sym typeface="Lato"/>
              </a:rPr>
              <a:t> predicó el evangelio de Cristo?</a:t>
            </a:r>
            <a:endParaRPr b="1" i="0" sz="4000" u="none" cap="none" strike="noStrike">
              <a:solidFill>
                <a:schemeClr val="dk1"/>
              </a:solidFill>
              <a:latin typeface="Lato"/>
              <a:ea typeface="Lato"/>
              <a:cs typeface="Lato"/>
              <a:sym typeface="Lato"/>
            </a:endParaRPr>
          </a:p>
        </p:txBody>
      </p:sp>
      <p:sp>
        <p:nvSpPr>
          <p:cNvPr id="344" name="Google Shape;344;p2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5" name="Google Shape;345;p22"/>
          <p:cNvPicPr preferRelativeResize="0"/>
          <p:nvPr/>
        </p:nvPicPr>
        <p:blipFill rotWithShape="1">
          <a:blip r:embed="rId3">
            <a:alphaModFix/>
          </a:blip>
          <a:srcRect b="0" l="0" r="0" t="0"/>
          <a:stretch/>
        </p:blipFill>
        <p:spPr>
          <a:xfrm>
            <a:off x="80939" y="1819782"/>
            <a:ext cx="3125597" cy="3218436"/>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9" name="Shape 349"/>
        <p:cNvGrpSpPr/>
        <p:nvPr/>
      </p:nvGrpSpPr>
      <p:grpSpPr>
        <a:xfrm>
          <a:off x="0" y="0"/>
          <a:ext cx="0" cy="0"/>
          <a:chOff x="0" y="0"/>
          <a:chExt cx="0" cy="0"/>
        </a:xfrm>
      </p:grpSpPr>
      <p:sp>
        <p:nvSpPr>
          <p:cNvPr id="350" name="Google Shape;350;g26f6cf9f9e9_0_2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1" name="Google Shape;351;g26f6cf9f9e9_0_23"/>
          <p:cNvPicPr preferRelativeResize="0"/>
          <p:nvPr/>
        </p:nvPicPr>
        <p:blipFill rotWithShape="1">
          <a:blip r:embed="rId3">
            <a:alphaModFix/>
          </a:blip>
          <a:srcRect b="0" l="0" r="0" t="0"/>
          <a:stretch/>
        </p:blipFill>
        <p:spPr>
          <a:xfrm>
            <a:off x="-337950" y="1193687"/>
            <a:ext cx="4165800" cy="4165800"/>
          </a:xfrm>
          <a:prstGeom prst="rect">
            <a:avLst/>
          </a:prstGeom>
          <a:noFill/>
          <a:ln>
            <a:noFill/>
          </a:ln>
        </p:spPr>
      </p:pic>
      <p:sp>
        <p:nvSpPr>
          <p:cNvPr id="352" name="Google Shape;352;g26f6cf9f9e9_0_23"/>
          <p:cNvSpPr txBox="1"/>
          <p:nvPr/>
        </p:nvSpPr>
        <p:spPr>
          <a:xfrm>
            <a:off x="3306675" y="664150"/>
            <a:ext cx="8126700" cy="5017800"/>
          </a:xfrm>
          <a:prstGeom prst="rect">
            <a:avLst/>
          </a:prstGeom>
          <a:noFill/>
          <a:ln>
            <a:noFill/>
          </a:ln>
        </p:spPr>
        <p:txBody>
          <a:bodyPr anchorCtr="0" anchor="t" bIns="45700" lIns="91425" spcFirstLastPara="1" rIns="91425" wrap="square" tIns="45700">
            <a:spAutoFit/>
          </a:bodyPr>
          <a:lstStyle/>
          <a:p>
            <a:pPr indent="-482600" lvl="0" marL="457200" marR="0" rtl="0" algn="just">
              <a:lnSpc>
                <a:spcPct val="100000"/>
              </a:lnSpc>
              <a:spcBef>
                <a:spcPts val="0"/>
              </a:spcBef>
              <a:spcAft>
                <a:spcPts val="0"/>
              </a:spcAft>
              <a:buClr>
                <a:schemeClr val="dk1"/>
              </a:buClr>
              <a:buSzPts val="4000"/>
              <a:buFont typeface="Lato"/>
              <a:buAutoNum type="arabicPeriod"/>
            </a:pPr>
            <a:r>
              <a:rPr b="0" i="0" lang="en-US" sz="4000" u="none" cap="none" strike="noStrike">
                <a:solidFill>
                  <a:schemeClr val="dk1"/>
                </a:solidFill>
                <a:latin typeface="Lato"/>
                <a:ea typeface="Lato"/>
                <a:cs typeface="Lato"/>
                <a:sym typeface="Lato"/>
              </a:rPr>
              <a:t>¿Dónde predicó Pedro la ley en Hechos 2? </a:t>
            </a:r>
            <a:endParaRPr b="0" i="0" sz="4000" u="none" cap="none" strike="noStrike">
              <a:solidFill>
                <a:schemeClr val="dk1"/>
              </a:solidFill>
              <a:latin typeface="Lato"/>
              <a:ea typeface="Lato"/>
              <a:cs typeface="Lato"/>
              <a:sym typeface="Lato"/>
            </a:endParaRPr>
          </a:p>
          <a:p>
            <a:pPr indent="0" lvl="0" marL="457200" marR="0" rtl="0" algn="just">
              <a:lnSpc>
                <a:spcPct val="100000"/>
              </a:lnSpc>
              <a:spcBef>
                <a:spcPts val="0"/>
              </a:spcBef>
              <a:spcAft>
                <a:spcPts val="0"/>
              </a:spcAft>
              <a:buNone/>
            </a:pPr>
            <a:r>
              <a:t/>
            </a:r>
            <a:endParaRPr sz="4000">
              <a:solidFill>
                <a:schemeClr val="dk1"/>
              </a:solidFill>
              <a:latin typeface="Lato"/>
              <a:ea typeface="Lato"/>
              <a:cs typeface="Lato"/>
              <a:sym typeface="Lato"/>
            </a:endParaRPr>
          </a:p>
          <a:p>
            <a:pPr indent="-482600" lvl="0" marL="457200" marR="0" rtl="0" algn="just">
              <a:lnSpc>
                <a:spcPct val="100000"/>
              </a:lnSpc>
              <a:spcBef>
                <a:spcPts val="0"/>
              </a:spcBef>
              <a:spcAft>
                <a:spcPts val="0"/>
              </a:spcAft>
              <a:buClr>
                <a:schemeClr val="dk1"/>
              </a:buClr>
              <a:buSzPts val="4000"/>
              <a:buFont typeface="Lato"/>
              <a:buAutoNum type="arabicPeriod"/>
            </a:pPr>
            <a:r>
              <a:rPr b="0" i="0" lang="en-US" sz="4000" u="none" cap="none" strike="noStrike">
                <a:solidFill>
                  <a:schemeClr val="dk1"/>
                </a:solidFill>
                <a:latin typeface="Lato"/>
                <a:ea typeface="Lato"/>
                <a:cs typeface="Lato"/>
                <a:sym typeface="Lato"/>
              </a:rPr>
              <a:t>¿Dónde predicó Pedro el evangelio en Hechos 2? </a:t>
            </a:r>
            <a:endParaRPr b="0" i="0" sz="4000" u="none" cap="none" strike="noStrike">
              <a:solidFill>
                <a:schemeClr val="dk1"/>
              </a:solidFill>
              <a:latin typeface="Lato"/>
              <a:ea typeface="Lato"/>
              <a:cs typeface="Lato"/>
              <a:sym typeface="Lato"/>
            </a:endParaRPr>
          </a:p>
          <a:p>
            <a:pPr indent="0" lvl="0" marL="457200" marR="0" rtl="0" algn="just">
              <a:lnSpc>
                <a:spcPct val="100000"/>
              </a:lnSpc>
              <a:spcBef>
                <a:spcPts val="0"/>
              </a:spcBef>
              <a:spcAft>
                <a:spcPts val="0"/>
              </a:spcAft>
              <a:buNone/>
            </a:pPr>
            <a:r>
              <a:t/>
            </a:r>
            <a:endParaRPr sz="4000">
              <a:solidFill>
                <a:schemeClr val="dk1"/>
              </a:solidFill>
              <a:latin typeface="Lato"/>
              <a:ea typeface="Lato"/>
              <a:cs typeface="Lato"/>
              <a:sym typeface="Lato"/>
            </a:endParaRPr>
          </a:p>
          <a:p>
            <a:pPr indent="-482600" lvl="0" marL="457200" marR="0" rtl="0" algn="just">
              <a:lnSpc>
                <a:spcPct val="100000"/>
              </a:lnSpc>
              <a:spcBef>
                <a:spcPts val="0"/>
              </a:spcBef>
              <a:spcAft>
                <a:spcPts val="0"/>
              </a:spcAft>
              <a:buClr>
                <a:schemeClr val="dk1"/>
              </a:buClr>
              <a:buSzPts val="4000"/>
              <a:buFont typeface="Lato"/>
              <a:buAutoNum type="arabicPeriod"/>
            </a:pPr>
            <a:r>
              <a:rPr b="0" i="0" lang="en-US" sz="4000" u="none" cap="none" strike="noStrike">
                <a:solidFill>
                  <a:schemeClr val="dk1"/>
                </a:solidFill>
                <a:latin typeface="Lato"/>
                <a:ea typeface="Lato"/>
                <a:cs typeface="Lato"/>
                <a:sym typeface="Lato"/>
              </a:rPr>
              <a:t>¿Qué fue el efecto de sus palabras duras? </a:t>
            </a:r>
            <a:endParaRPr b="0" i="0" sz="4000" u="none" cap="none" strike="noStrike">
              <a:solidFill>
                <a:schemeClr val="dk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23"/>
          <p:cNvSpPr txBox="1"/>
          <p:nvPr/>
        </p:nvSpPr>
        <p:spPr>
          <a:xfrm>
            <a:off x="2237027" y="403126"/>
            <a:ext cx="8958900"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358" name="Google Shape;358;p23"/>
          <p:cNvCxnSpPr/>
          <p:nvPr/>
        </p:nvCxnSpPr>
        <p:spPr>
          <a:xfrm>
            <a:off x="2373087"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359" name="Google Shape;359;p23"/>
          <p:cNvGrpSpPr/>
          <p:nvPr/>
        </p:nvGrpSpPr>
        <p:grpSpPr>
          <a:xfrm>
            <a:off x="745673" y="2011042"/>
            <a:ext cx="10450280" cy="3947713"/>
            <a:chOff x="0" y="0"/>
            <a:chExt cx="10450280" cy="3947713"/>
          </a:xfrm>
        </p:grpSpPr>
        <p:sp>
          <p:nvSpPr>
            <p:cNvPr id="360" name="Google Shape;360;p23"/>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361" name="Google Shape;361;p23"/>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362" name="Google Shape;362;p23"/>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363" name="Google Shape;363;p23"/>
            <p:cNvSpPr txBox="1"/>
            <p:nvPr/>
          </p:nvSpPr>
          <p:spPr>
            <a:xfrm>
              <a:off x="1302586" y="0"/>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Lato"/>
                  <a:ea typeface="Lato"/>
                  <a:cs typeface="Lato"/>
                  <a:sym typeface="Lato"/>
                </a:rPr>
                <a:t>Usar el método de las Cuatro “C” para leer y entender Hechos 2:22-47.</a:t>
              </a:r>
              <a:endParaRPr b="0" i="0" sz="2800" u="none" cap="none" strike="noStrike">
                <a:solidFill>
                  <a:schemeClr val="lt1"/>
                </a:solidFill>
                <a:latin typeface="Lato"/>
                <a:ea typeface="Lato"/>
                <a:cs typeface="Lato"/>
                <a:sym typeface="Lato"/>
              </a:endParaRPr>
            </a:p>
          </p:txBody>
        </p:sp>
        <p:sp>
          <p:nvSpPr>
            <p:cNvPr id="364" name="Google Shape;364;p23"/>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365" name="Google Shape;365;p23"/>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366" name="Google Shape;366;p23"/>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367" name="Google Shape;367;p23"/>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368" name="Google Shape;368;p23"/>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369" name="Google Shape;369;p23"/>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370" name="Google Shape;370;p23"/>
            <p:cNvSpPr txBox="1"/>
            <p:nvPr/>
          </p:nvSpPr>
          <p:spPr>
            <a:xfrm>
              <a:off x="1302586" y="2819933"/>
              <a:ext cx="9147694" cy="1127780"/>
            </a:xfrm>
            <a:prstGeom prst="rect">
              <a:avLst/>
            </a:prstGeom>
            <a:solidFill>
              <a:srgbClr val="A8D08C"/>
            </a:solid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None/>
              </a:pPr>
              <a:r>
                <a:rPr b="0" i="0" lang="en-US" sz="2800" u="none" cap="none" strike="noStrike">
                  <a:solidFill>
                    <a:schemeClr val="dk1"/>
                  </a:solidFill>
                  <a:latin typeface="Lato"/>
                  <a:ea typeface="Lato"/>
                  <a:cs typeface="Lato"/>
                  <a:sym typeface="Lato"/>
                </a:rPr>
                <a:t>Explicar la frase: La obra de la Iglesia es afligir al cómodo y consolar al afligido con Cristo. </a:t>
              </a:r>
              <a:endParaRPr b="0" i="0" sz="2800" u="none" cap="none" strike="noStrike">
                <a:solidFill>
                  <a:schemeClr val="dk1"/>
                </a:solidFill>
                <a:latin typeface="Lato"/>
                <a:ea typeface="Lato"/>
                <a:cs typeface="Lato"/>
                <a:sym typeface="Lato"/>
              </a:endParaRPr>
            </a:p>
          </p:txBody>
        </p:sp>
      </p:grpSp>
      <p:sp>
        <p:nvSpPr>
          <p:cNvPr id="371" name="Google Shape;371;p23"/>
          <p:cNvSpPr txBox="1"/>
          <p:nvPr/>
        </p:nvSpPr>
        <p:spPr>
          <a:xfrm>
            <a:off x="2048330" y="3421055"/>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Lato"/>
                <a:ea typeface="Lato"/>
                <a:cs typeface="Lato"/>
                <a:sym typeface="Lato"/>
              </a:rPr>
              <a:t>Identificar dónde Pedro predicó la ley y el evangelio en Hechos 2. </a:t>
            </a:r>
            <a:endParaRPr b="0" i="0" sz="2800" u="none" cap="none" strike="noStrike">
              <a:solidFill>
                <a:schemeClr val="lt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4"/>
          <p:cNvSpPr/>
          <p:nvPr/>
        </p:nvSpPr>
        <p:spPr>
          <a:xfrm>
            <a:off x="-1" y="0"/>
            <a:ext cx="12192001"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7" name="Google Shape;377;p24"/>
          <p:cNvSpPr/>
          <p:nvPr/>
        </p:nvSpPr>
        <p:spPr>
          <a:xfrm>
            <a:off x="1644412" y="1665817"/>
            <a:ext cx="8903177" cy="3526367"/>
          </a:xfrm>
          <a:custGeom>
            <a:rect b="b" l="l" r="r" t="t"/>
            <a:pathLst>
              <a:path extrusionOk="0" h="2145794" w="14257217">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None/>
            </a:pPr>
            <a:r>
              <a:rPr b="1" i="0" lang="en-US" sz="4000" u="none" cap="none" strike="noStrike">
                <a:solidFill>
                  <a:schemeClr val="dk1"/>
                </a:solidFill>
                <a:latin typeface="Arial"/>
                <a:ea typeface="Arial"/>
                <a:cs typeface="Arial"/>
                <a:sym typeface="Arial"/>
              </a:rPr>
              <a:t>Explicar la frase: La obra de la Iglesia es afligir al cómodo y consolar al afligido con Cristo.</a:t>
            </a:r>
            <a:endParaRPr/>
          </a:p>
          <a:p>
            <a:pPr indent="0" lvl="0" marL="0" marR="0" rtl="0" algn="ctr">
              <a:lnSpc>
                <a:spcPct val="100000"/>
              </a:lnSpc>
              <a:spcBef>
                <a:spcPts val="0"/>
              </a:spcBef>
              <a:spcAft>
                <a:spcPts val="0"/>
              </a:spcAft>
              <a:buNone/>
            </a:pPr>
            <a:r>
              <a:t/>
            </a:r>
            <a:endParaRPr b="1" i="0" sz="4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1" lang="en-US" sz="4000" u="none" cap="none" strike="noStrike">
                <a:solidFill>
                  <a:schemeClr val="dk1"/>
                </a:solidFill>
                <a:latin typeface="Arial"/>
                <a:ea typeface="Arial"/>
                <a:cs typeface="Arial"/>
                <a:sym typeface="Arial"/>
              </a:rPr>
              <a:t>Pregunta #3 del Proyecto Final</a:t>
            </a:r>
            <a:endParaRPr b="0" i="1" sz="40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1" name="Shape 381"/>
        <p:cNvGrpSpPr/>
        <p:nvPr/>
      </p:nvGrpSpPr>
      <p:grpSpPr>
        <a:xfrm>
          <a:off x="0" y="0"/>
          <a:ext cx="0" cy="0"/>
          <a:chOff x="0" y="0"/>
          <a:chExt cx="0" cy="0"/>
        </a:xfrm>
      </p:grpSpPr>
      <p:sp>
        <p:nvSpPr>
          <p:cNvPr id="382" name="Google Shape;382;g26f58937330_1_32"/>
          <p:cNvSpPr txBox="1"/>
          <p:nvPr/>
        </p:nvSpPr>
        <p:spPr>
          <a:xfrm>
            <a:off x="2374775" y="620058"/>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1" i="0" lang="en-US" sz="4860" u="none" cap="none" strike="noStrike">
                <a:solidFill>
                  <a:srgbClr val="009444"/>
                </a:solidFill>
                <a:latin typeface="Lato"/>
                <a:ea typeface="Lato"/>
                <a:cs typeface="Lato"/>
                <a:sym typeface="Lato"/>
              </a:rPr>
              <a:t>Ley</a:t>
            </a:r>
            <a:r>
              <a:rPr b="0" i="0" lang="en-US" sz="4860" u="none" cap="none" strike="noStrike">
                <a:solidFill>
                  <a:srgbClr val="009444"/>
                </a:solidFill>
                <a:latin typeface="Lato"/>
                <a:ea typeface="Lato"/>
                <a:cs typeface="Lato"/>
                <a:sym typeface="Lato"/>
              </a:rPr>
              <a:t>: Lo que Dios quiere. </a:t>
            </a:r>
            <a:endParaRPr b="0" i="0" sz="6000" u="none" cap="none" strike="noStrike">
              <a:solidFill>
                <a:srgbClr val="009444"/>
              </a:solidFill>
              <a:latin typeface="Lato"/>
              <a:ea typeface="Lato"/>
              <a:cs typeface="Lato"/>
              <a:sym typeface="Lato"/>
            </a:endParaRPr>
          </a:p>
        </p:txBody>
      </p:sp>
      <p:sp>
        <p:nvSpPr>
          <p:cNvPr id="383" name="Google Shape;383;g26f58937330_1_32"/>
          <p:cNvSpPr txBox="1"/>
          <p:nvPr/>
        </p:nvSpPr>
        <p:spPr>
          <a:xfrm>
            <a:off x="2374775" y="1900338"/>
            <a:ext cx="9331200" cy="301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600" u="none" cap="none" strike="noStrike">
                <a:solidFill>
                  <a:schemeClr val="dk1"/>
                </a:solidFill>
                <a:latin typeface="Lato"/>
                <a:ea typeface="Lato"/>
                <a:cs typeface="Lato"/>
                <a:sym typeface="Lato"/>
              </a:rPr>
              <a:t>Dios es santo, y pide que tú seas santo. </a:t>
            </a:r>
            <a:endParaRPr b="0" i="0" sz="36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600" u="none" cap="none" strike="noStrike">
                <a:solidFill>
                  <a:schemeClr val="dk1"/>
                </a:solidFill>
                <a:latin typeface="Lato"/>
                <a:ea typeface="Lato"/>
                <a:cs typeface="Lato"/>
                <a:sym typeface="Lato"/>
              </a:rPr>
              <a:t>Tú has pecado. </a:t>
            </a:r>
            <a:endParaRPr b="0" i="0" sz="36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600" u="none" cap="none" strike="noStrike">
                <a:solidFill>
                  <a:schemeClr val="dk1"/>
                </a:solidFill>
                <a:latin typeface="Lato"/>
                <a:ea typeface="Lato"/>
                <a:cs typeface="Lato"/>
                <a:sym typeface="Lato"/>
              </a:rPr>
              <a:t>La ley </a:t>
            </a:r>
            <a:r>
              <a:rPr lang="en-US" sz="3600">
                <a:solidFill>
                  <a:schemeClr val="dk1"/>
                </a:solidFill>
                <a:latin typeface="Lato"/>
                <a:ea typeface="Lato"/>
                <a:cs typeface="Lato"/>
                <a:sym typeface="Lato"/>
              </a:rPr>
              <a:t>nos</a:t>
            </a:r>
            <a:r>
              <a:rPr b="0" i="0" lang="en-US" sz="3600" u="none" cap="none" strike="noStrike">
                <a:solidFill>
                  <a:schemeClr val="dk1"/>
                </a:solidFill>
                <a:latin typeface="Lato"/>
                <a:ea typeface="Lato"/>
                <a:cs typeface="Lato"/>
                <a:sym typeface="Lato"/>
              </a:rPr>
              <a:t> muestra nuestro pecado</a:t>
            </a:r>
            <a:endParaRPr b="0" i="0" sz="36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600" u="none" cap="none" strike="noStrike">
                <a:solidFill>
                  <a:schemeClr val="dk1"/>
                </a:solidFill>
                <a:latin typeface="Lato"/>
                <a:ea typeface="Lato"/>
                <a:cs typeface="Lato"/>
                <a:sym typeface="Lato"/>
              </a:rPr>
              <a:t>Los efectos de la ley: terrores de conciencia, culpa, una conciencia golpeada. </a:t>
            </a:r>
            <a:endParaRPr b="0" i="0" sz="3600" u="none" cap="none" strike="noStrike">
              <a:solidFill>
                <a:schemeClr val="dk1"/>
              </a:solidFill>
              <a:latin typeface="Lato"/>
              <a:ea typeface="Lato"/>
              <a:cs typeface="Lato"/>
              <a:sym typeface="Lato"/>
            </a:endParaRPr>
          </a:p>
        </p:txBody>
      </p:sp>
      <p:sp>
        <p:nvSpPr>
          <p:cNvPr id="384" name="Google Shape;384;g26f58937330_1_3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85" name="Google Shape;385;g26f58937330_1_3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9" name="Shape 389"/>
        <p:cNvGrpSpPr/>
        <p:nvPr/>
      </p:nvGrpSpPr>
      <p:grpSpPr>
        <a:xfrm>
          <a:off x="0" y="0"/>
          <a:ext cx="0" cy="0"/>
          <a:chOff x="0" y="0"/>
          <a:chExt cx="0" cy="0"/>
        </a:xfrm>
      </p:grpSpPr>
      <p:sp>
        <p:nvSpPr>
          <p:cNvPr id="390" name="Google Shape;390;g26f6cf9f9e9_0_111"/>
          <p:cNvSpPr txBox="1"/>
          <p:nvPr/>
        </p:nvSpPr>
        <p:spPr>
          <a:xfrm>
            <a:off x="2374775" y="1882050"/>
            <a:ext cx="9331200" cy="467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Lato"/>
              <a:ea typeface="Lato"/>
              <a:cs typeface="Lato"/>
              <a:sym typeface="Lato"/>
            </a:endParaRPr>
          </a:p>
          <a:p>
            <a:pPr indent="-431800" lvl="0" marL="457200" marR="0" rtl="0" algn="just">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Jesucristo es perfecto, y dio su vida perfecta en muerte para pagar el precio de tus pecados. </a:t>
            </a:r>
            <a:endParaRPr b="0" i="0" sz="3200" u="none" cap="none" strike="noStrike">
              <a:solidFill>
                <a:schemeClr val="dk1"/>
              </a:solidFill>
              <a:latin typeface="Lato"/>
              <a:ea typeface="Lato"/>
              <a:cs typeface="Lato"/>
              <a:sym typeface="Lato"/>
            </a:endParaRPr>
          </a:p>
          <a:p>
            <a:pPr indent="-431800" lvl="0" marL="457200" marR="0" rtl="0" algn="just">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Dios lo resucitó. </a:t>
            </a:r>
            <a:endParaRPr b="0" i="0" sz="3200" u="none" cap="none" strike="noStrike">
              <a:solidFill>
                <a:schemeClr val="dk1"/>
              </a:solidFill>
              <a:latin typeface="Lato"/>
              <a:ea typeface="Lato"/>
              <a:cs typeface="Lato"/>
              <a:sym typeface="Lato"/>
            </a:endParaRPr>
          </a:p>
          <a:p>
            <a:pPr indent="-431800" lvl="0" marL="457200" marR="0" rtl="0" algn="just">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Por la fe en cristo, Dios te ha salvado y te ha justificado. </a:t>
            </a:r>
            <a:endParaRPr b="0" i="0" sz="3200" u="none" cap="none" strike="noStrike">
              <a:solidFill>
                <a:schemeClr val="dk1"/>
              </a:solidFill>
              <a:latin typeface="Lato"/>
              <a:ea typeface="Lato"/>
              <a:cs typeface="Lato"/>
              <a:sym typeface="Lato"/>
            </a:endParaRPr>
          </a:p>
          <a:p>
            <a:pPr indent="-431800" lvl="0" marL="457200" marR="0" rtl="0" algn="just">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El evangelio es darles a los pecadores el perdón y la vida que Cristo les aseguró. </a:t>
            </a:r>
            <a:endParaRPr b="0" i="0" sz="3200" u="none" cap="none" strike="noStrike">
              <a:solidFill>
                <a:schemeClr val="dk1"/>
              </a:solidFill>
              <a:latin typeface="Lato"/>
              <a:ea typeface="Lato"/>
              <a:cs typeface="Lato"/>
              <a:sym typeface="Lato"/>
            </a:endParaRPr>
          </a:p>
          <a:p>
            <a:pPr indent="-431800" lvl="0" marL="457200" marR="0" rtl="0" algn="just">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Los efectos del evangelio: fe, paz, gozo, y esperanza.</a:t>
            </a:r>
            <a:endParaRPr b="0" i="0" sz="3200" u="none" cap="none" strike="noStrike">
              <a:solidFill>
                <a:schemeClr val="dk1"/>
              </a:solidFill>
              <a:latin typeface="Lato"/>
              <a:ea typeface="Lato"/>
              <a:cs typeface="Lato"/>
              <a:sym typeface="Lato"/>
            </a:endParaRPr>
          </a:p>
        </p:txBody>
      </p:sp>
      <p:sp>
        <p:nvSpPr>
          <p:cNvPr id="391" name="Google Shape;391;g26f6cf9f9e9_0_111"/>
          <p:cNvSpPr txBox="1"/>
          <p:nvPr/>
        </p:nvSpPr>
        <p:spPr>
          <a:xfrm>
            <a:off x="2374773" y="359050"/>
            <a:ext cx="9099300" cy="158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1" i="0" lang="en-US" sz="4860" u="none" cap="none" strike="noStrike">
                <a:solidFill>
                  <a:srgbClr val="009444"/>
                </a:solidFill>
                <a:latin typeface="Lato"/>
                <a:ea typeface="Lato"/>
                <a:cs typeface="Lato"/>
                <a:sym typeface="Lato"/>
              </a:rPr>
              <a:t>Evangelio: </a:t>
            </a:r>
            <a:r>
              <a:rPr b="0" i="0" lang="en-US" sz="4860" u="none" cap="none" strike="noStrike">
                <a:solidFill>
                  <a:srgbClr val="009444"/>
                </a:solidFill>
                <a:latin typeface="Lato"/>
                <a:ea typeface="Lato"/>
                <a:cs typeface="Lato"/>
                <a:sym typeface="Lato"/>
              </a:rPr>
              <a:t>Lo que Dios hizo </a:t>
            </a:r>
            <a:endParaRPr b="0" i="0" sz="4860" u="none" cap="none" strike="noStrike">
              <a:solidFill>
                <a:srgbClr val="009444"/>
              </a:solidFill>
              <a:latin typeface="Lato"/>
              <a:ea typeface="Lato"/>
              <a:cs typeface="Lato"/>
              <a:sym typeface="Lato"/>
            </a:endParaRPr>
          </a:p>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en amor por el mundo. </a:t>
            </a:r>
            <a:endParaRPr b="0" i="0" sz="6000" u="none" cap="none" strike="noStrike">
              <a:solidFill>
                <a:srgbClr val="009444"/>
              </a:solidFill>
              <a:latin typeface="Lato"/>
              <a:ea typeface="Lato"/>
              <a:cs typeface="Lato"/>
              <a:sym typeface="Lato"/>
            </a:endParaRPr>
          </a:p>
        </p:txBody>
      </p:sp>
      <p:sp>
        <p:nvSpPr>
          <p:cNvPr id="392" name="Google Shape;392;g26f6cf9f9e9_0_11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93" name="Google Shape;393;g26f6cf9f9e9_0_11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4"/>
          <p:cNvSpPr txBox="1"/>
          <p:nvPr/>
        </p:nvSpPr>
        <p:spPr>
          <a:xfrm>
            <a:off x="41356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02" name="Google Shape;102;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3" name="Google Shape;103;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4" name="Google Shape;104;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7" name="Shape 397"/>
        <p:cNvGrpSpPr/>
        <p:nvPr/>
      </p:nvGrpSpPr>
      <p:grpSpPr>
        <a:xfrm>
          <a:off x="0" y="0"/>
          <a:ext cx="0" cy="0"/>
          <a:chOff x="0" y="0"/>
          <a:chExt cx="0" cy="0"/>
        </a:xfrm>
      </p:grpSpPr>
      <p:sp>
        <p:nvSpPr>
          <p:cNvPr id="398" name="Google Shape;398;g26f6cf9f9e9_0_123"/>
          <p:cNvSpPr txBox="1"/>
          <p:nvPr/>
        </p:nvSpPr>
        <p:spPr>
          <a:xfrm>
            <a:off x="2374773" y="2952357"/>
            <a:ext cx="9331200" cy="30161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600" u="none" cap="none" strike="noStrike">
                <a:solidFill>
                  <a:schemeClr val="dk1"/>
                </a:solidFill>
                <a:latin typeface="Lato"/>
                <a:ea typeface="Lato"/>
                <a:cs typeface="Lato"/>
                <a:sym typeface="Lato"/>
              </a:rPr>
              <a:t>Los no conscientes de su pecado – necesitan la ley. </a:t>
            </a:r>
            <a:endParaRPr/>
          </a:p>
          <a:p>
            <a:pPr indent="-228600" lvl="0" marL="457200" marR="0" rtl="0" algn="l">
              <a:lnSpc>
                <a:spcPct val="100000"/>
              </a:lnSpc>
              <a:spcBef>
                <a:spcPts val="0"/>
              </a:spcBef>
              <a:spcAft>
                <a:spcPts val="0"/>
              </a:spcAft>
              <a:buClr>
                <a:schemeClr val="dk1"/>
              </a:buClr>
              <a:buSzPts val="3200"/>
              <a:buFont typeface="Lato"/>
              <a:buNone/>
            </a:pPr>
            <a:r>
              <a:t/>
            </a:r>
            <a:endParaRPr b="0" i="0" sz="36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600" u="none" cap="none" strike="noStrike">
                <a:solidFill>
                  <a:schemeClr val="dk1"/>
                </a:solidFill>
                <a:latin typeface="Lato"/>
                <a:ea typeface="Lato"/>
                <a:cs typeface="Lato"/>
                <a:sym typeface="Lato"/>
              </a:rPr>
              <a:t>Los que siente culpa de su pecado – necesitan el evangelio. </a:t>
            </a:r>
            <a:endParaRPr b="0" i="0" sz="3600" u="none" cap="none" strike="noStrike">
              <a:solidFill>
                <a:schemeClr val="dk1"/>
              </a:solidFill>
              <a:latin typeface="Lato"/>
              <a:ea typeface="Lato"/>
              <a:cs typeface="Lato"/>
              <a:sym typeface="Lato"/>
            </a:endParaRPr>
          </a:p>
        </p:txBody>
      </p:sp>
      <p:sp>
        <p:nvSpPr>
          <p:cNvPr id="399" name="Google Shape;399;g26f6cf9f9e9_0_123"/>
          <p:cNvSpPr txBox="1"/>
          <p:nvPr/>
        </p:nvSpPr>
        <p:spPr>
          <a:xfrm>
            <a:off x="2374773" y="1197250"/>
            <a:ext cx="9099300" cy="158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4860" u="none" cap="none" strike="noStrike">
                <a:solidFill>
                  <a:srgbClr val="009444"/>
                </a:solidFill>
                <a:latin typeface="Lato"/>
                <a:ea typeface="Lato"/>
                <a:cs typeface="Lato"/>
                <a:sym typeface="Lato"/>
              </a:rPr>
              <a:t>La obra de la iglesia es afligir al cómodo y consolar al afligido. </a:t>
            </a:r>
            <a:endParaRPr b="1" i="0" sz="4860" u="none" cap="none" strike="noStrike">
              <a:solidFill>
                <a:srgbClr val="009444"/>
              </a:solidFill>
              <a:latin typeface="Lato"/>
              <a:ea typeface="Lato"/>
              <a:cs typeface="Lato"/>
              <a:sym typeface="Lato"/>
            </a:endParaRPr>
          </a:p>
        </p:txBody>
      </p:sp>
      <p:sp>
        <p:nvSpPr>
          <p:cNvPr id="400" name="Google Shape;400;g26f6cf9f9e9_0_12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401" name="Google Shape;401;g26f6cf9f9e9_0_1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25"/>
          <p:cNvSpPr/>
          <p:nvPr/>
        </p:nvSpPr>
        <p:spPr>
          <a:xfrm>
            <a:off x="-1" y="0"/>
            <a:ext cx="12192001"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7" name="Google Shape;407;p25"/>
          <p:cNvSpPr/>
          <p:nvPr/>
        </p:nvSpPr>
        <p:spPr>
          <a:xfrm>
            <a:off x="1644412" y="1665817"/>
            <a:ext cx="8903177" cy="3526367"/>
          </a:xfrm>
          <a:custGeom>
            <a:rect b="b" l="l" r="r" t="t"/>
            <a:pathLst>
              <a:path extrusionOk="0" h="2145794" w="14257217">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None/>
            </a:pPr>
            <a:r>
              <a:rPr b="1" i="0" lang="en-US" sz="4000" u="none" cap="none" strike="noStrike">
                <a:solidFill>
                  <a:schemeClr val="dk1"/>
                </a:solidFill>
                <a:latin typeface="Arial"/>
                <a:ea typeface="Arial"/>
                <a:cs typeface="Arial"/>
                <a:sym typeface="Arial"/>
              </a:rPr>
              <a:t>Explicar la frase: La obra de la Iglesia es afligir al cómodo y consolar al afligido con Cristo.</a:t>
            </a:r>
            <a:endParaRPr/>
          </a:p>
          <a:p>
            <a:pPr indent="0" lvl="0" marL="0" marR="0" rtl="0" algn="ctr">
              <a:lnSpc>
                <a:spcPct val="100000"/>
              </a:lnSpc>
              <a:spcBef>
                <a:spcPts val="0"/>
              </a:spcBef>
              <a:spcAft>
                <a:spcPts val="0"/>
              </a:spcAft>
              <a:buNone/>
            </a:pPr>
            <a:r>
              <a:t/>
            </a:r>
            <a:endParaRPr b="1" i="0" sz="4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1" lang="en-US" sz="4000" u="none" cap="none" strike="noStrike">
                <a:solidFill>
                  <a:schemeClr val="dk1"/>
                </a:solidFill>
                <a:latin typeface="Arial"/>
                <a:ea typeface="Arial"/>
                <a:cs typeface="Arial"/>
                <a:sym typeface="Arial"/>
              </a:rPr>
              <a:t>Pregunta #3 del Proyecto Final</a:t>
            </a:r>
            <a:endParaRPr b="0" i="1" sz="40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1" name="Shape 411"/>
        <p:cNvGrpSpPr/>
        <p:nvPr/>
      </p:nvGrpSpPr>
      <p:grpSpPr>
        <a:xfrm>
          <a:off x="0" y="0"/>
          <a:ext cx="0" cy="0"/>
          <a:chOff x="0" y="0"/>
          <a:chExt cx="0" cy="0"/>
        </a:xfrm>
      </p:grpSpPr>
      <p:sp>
        <p:nvSpPr>
          <p:cNvPr id="412" name="Google Shape;412;g26ba99a7413_0_633"/>
          <p:cNvSpPr txBox="1"/>
          <p:nvPr/>
        </p:nvSpPr>
        <p:spPr>
          <a:xfrm>
            <a:off x="3746382" y="1425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413" name="Google Shape;413;g26ba99a7413_0_633"/>
          <p:cNvCxnSpPr/>
          <p:nvPr/>
        </p:nvCxnSpPr>
        <p:spPr>
          <a:xfrm>
            <a:off x="3849827" y="25182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414" name="Google Shape;414;g26ba99a7413_0_63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5" name="Google Shape;415;g26ba99a7413_0_63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416" name="Google Shape;416;g26ba99a7413_0_633"/>
          <p:cNvSpPr txBox="1"/>
          <p:nvPr/>
        </p:nvSpPr>
        <p:spPr>
          <a:xfrm>
            <a:off x="3746375" y="2795650"/>
            <a:ext cx="8291100" cy="1985118"/>
          </a:xfrm>
          <a:prstGeom prst="rect">
            <a:avLst/>
          </a:prstGeom>
          <a:noFill/>
          <a:ln>
            <a:noFill/>
          </a:ln>
        </p:spPr>
        <p:txBody>
          <a:bodyPr anchorCtr="0" anchor="t" bIns="45700" lIns="91425" spcFirstLastPara="1" rIns="91425" wrap="square" tIns="45700">
            <a:spAutoFit/>
          </a:bodyPr>
          <a:lstStyle/>
          <a:p>
            <a:pPr indent="-431800" lvl="0" marL="457200" marR="0" rtl="0" algn="l">
              <a:lnSpc>
                <a:spcPct val="100000"/>
              </a:lnSpc>
              <a:spcBef>
                <a:spcPts val="600"/>
              </a:spcBef>
              <a:spcAft>
                <a:spcPts val="0"/>
              </a:spcAft>
              <a:buClr>
                <a:schemeClr val="dk1"/>
              </a:buClr>
              <a:buSzPts val="3200"/>
              <a:buFont typeface="Lato"/>
              <a:buChar char="•"/>
            </a:pPr>
            <a:r>
              <a:rPr b="1" i="0" lang="en-US" sz="3600" u="none" cap="none" strike="noStrike">
                <a:solidFill>
                  <a:schemeClr val="dk1"/>
                </a:solidFill>
                <a:latin typeface="Lato"/>
                <a:ea typeface="Lato"/>
                <a:cs typeface="Lato"/>
                <a:sym typeface="Lato"/>
              </a:rPr>
              <a:t>Ver el video de lección 4</a:t>
            </a:r>
            <a:endParaRPr b="1" i="0" sz="3600" u="none" cap="none" strike="noStrike">
              <a:solidFill>
                <a:schemeClr val="dk1"/>
              </a:solidFill>
              <a:latin typeface="Lato"/>
              <a:ea typeface="Lato"/>
              <a:cs typeface="Lato"/>
              <a:sym typeface="Lato"/>
            </a:endParaRPr>
          </a:p>
          <a:p>
            <a:pPr indent="-431800" lvl="0" marL="457200" marR="0" rtl="0" algn="l">
              <a:lnSpc>
                <a:spcPct val="100000"/>
              </a:lnSpc>
              <a:spcBef>
                <a:spcPts val="600"/>
              </a:spcBef>
              <a:spcAft>
                <a:spcPts val="0"/>
              </a:spcAft>
              <a:buClr>
                <a:schemeClr val="dk1"/>
              </a:buClr>
              <a:buSzPts val="3200"/>
              <a:buFont typeface="Lato"/>
              <a:buChar char="•"/>
            </a:pPr>
            <a:r>
              <a:rPr b="1" i="0" lang="en-US" sz="3600" u="none" cap="none" strike="noStrike">
                <a:solidFill>
                  <a:schemeClr val="dk1"/>
                </a:solidFill>
                <a:latin typeface="Lato"/>
                <a:ea typeface="Lato"/>
                <a:cs typeface="Lato"/>
                <a:sym typeface="Lato"/>
              </a:rPr>
              <a:t>Darles un vistazo a Hechos 3-8</a:t>
            </a:r>
            <a:endParaRPr b="1" i="0" sz="3600" u="none" cap="none" strike="noStrike">
              <a:solidFill>
                <a:schemeClr val="dk1"/>
              </a:solidFill>
              <a:latin typeface="Lato"/>
              <a:ea typeface="Lato"/>
              <a:cs typeface="Lato"/>
              <a:sym typeface="Lato"/>
            </a:endParaRPr>
          </a:p>
          <a:p>
            <a:pPr indent="-431800" lvl="0" marL="457200" marR="0" rtl="0" algn="l">
              <a:lnSpc>
                <a:spcPct val="100000"/>
              </a:lnSpc>
              <a:spcBef>
                <a:spcPts val="600"/>
              </a:spcBef>
              <a:spcAft>
                <a:spcPts val="0"/>
              </a:spcAft>
              <a:buClr>
                <a:schemeClr val="dk1"/>
              </a:buClr>
              <a:buSzPts val="3200"/>
              <a:buFont typeface="Lato"/>
              <a:buChar char="•"/>
            </a:pPr>
            <a:r>
              <a:rPr b="1" i="0" lang="en-US" sz="3600" u="none" cap="none" strike="noStrike">
                <a:solidFill>
                  <a:schemeClr val="dk1"/>
                </a:solidFill>
                <a:latin typeface="Lato"/>
                <a:ea typeface="Lato"/>
                <a:cs typeface="Lato"/>
                <a:sym typeface="Lato"/>
              </a:rPr>
              <a:t>Leer Hechos 9:1-19 en sus Biblias</a:t>
            </a:r>
            <a:endParaRPr b="1" i="0" sz="3600" u="none" cap="none" strike="noStrike">
              <a:solidFill>
                <a:schemeClr val="dk1"/>
              </a:solidFill>
              <a:latin typeface="Lato"/>
              <a:ea typeface="Lato"/>
              <a:cs typeface="Lato"/>
              <a:sym typeface="Lato"/>
            </a:endParaRPr>
          </a:p>
        </p:txBody>
      </p:sp>
      <p:pic>
        <p:nvPicPr>
          <p:cNvPr descr="A green bird with leaves&#10;&#10;Description automatically generated" id="417" name="Google Shape;417;g26ba99a7413_0_63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1" name="Shape 421"/>
        <p:cNvGrpSpPr/>
        <p:nvPr/>
      </p:nvGrpSpPr>
      <p:grpSpPr>
        <a:xfrm>
          <a:off x="0" y="0"/>
          <a:ext cx="0" cy="0"/>
          <a:chOff x="0" y="0"/>
          <a:chExt cx="0" cy="0"/>
        </a:xfrm>
      </p:grpSpPr>
      <p:sp>
        <p:nvSpPr>
          <p:cNvPr id="422" name="Google Shape;422;g2adf1476608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423" name="Google Shape;423;g2adf1476608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24" name="Google Shape;424;g2adf1476608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25" name="Google Shape;425;g2adf1476608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6"/>
          <p:cNvSpPr txBox="1"/>
          <p:nvPr/>
        </p:nvSpPr>
        <p:spPr>
          <a:xfrm>
            <a:off x="3851565" y="719479"/>
            <a:ext cx="7189367" cy="8401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4860" u="none" cap="none" strike="noStrike">
                <a:solidFill>
                  <a:srgbClr val="009444"/>
                </a:solidFill>
                <a:latin typeface="Lato"/>
                <a:ea typeface="Lato"/>
                <a:cs typeface="Lato"/>
                <a:sym typeface="Lato"/>
              </a:rPr>
              <a:t>Bendición</a:t>
            </a:r>
            <a:endParaRPr b="0" i="0" sz="6000" u="none" cap="none" strike="noStrike">
              <a:solidFill>
                <a:srgbClr val="009444"/>
              </a:solidFill>
              <a:latin typeface="Lato"/>
              <a:ea typeface="Lato"/>
              <a:cs typeface="Lato"/>
              <a:sym typeface="Lato"/>
            </a:endParaRPr>
          </a:p>
        </p:txBody>
      </p:sp>
      <p:cxnSp>
        <p:nvCxnSpPr>
          <p:cNvPr id="431" name="Google Shape;431;p26"/>
          <p:cNvCxnSpPr/>
          <p:nvPr/>
        </p:nvCxnSpPr>
        <p:spPr>
          <a:xfrm>
            <a:off x="3851564" y="1915622"/>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432" name="Google Shape;432;p26"/>
          <p:cNvSpPr/>
          <p:nvPr/>
        </p:nvSpPr>
        <p:spPr>
          <a:xfrm>
            <a:off x="0"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33" name="Google Shape;433;p26"/>
          <p:cNvPicPr preferRelativeResize="0"/>
          <p:nvPr/>
        </p:nvPicPr>
        <p:blipFill rotWithShape="1">
          <a:blip r:embed="rId3">
            <a:alphaModFix/>
          </a:blip>
          <a:srcRect b="0" l="0" r="0" t="0"/>
          <a:stretch/>
        </p:blipFill>
        <p:spPr>
          <a:xfrm>
            <a:off x="476645" y="1552539"/>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34" name="Google Shape;434;p26"/>
          <p:cNvPicPr preferRelativeResize="0"/>
          <p:nvPr/>
        </p:nvPicPr>
        <p:blipFill rotWithShape="1">
          <a:blip r:embed="rId4">
            <a:alphaModFix/>
          </a:blip>
          <a:srcRect b="0" l="0" r="0" t="0"/>
          <a:stretch/>
        </p:blipFill>
        <p:spPr>
          <a:xfrm>
            <a:off x="10500490" y="289924"/>
            <a:ext cx="1399035" cy="1170434"/>
          </a:xfrm>
          <a:prstGeom prst="rect">
            <a:avLst/>
          </a:prstGeom>
          <a:noFill/>
          <a:ln>
            <a:noFill/>
          </a:ln>
        </p:spPr>
      </p:pic>
      <p:sp>
        <p:nvSpPr>
          <p:cNvPr id="435" name="Google Shape;435;p26"/>
          <p:cNvSpPr txBox="1"/>
          <p:nvPr/>
        </p:nvSpPr>
        <p:spPr>
          <a:xfrm>
            <a:off x="3380510" y="2353193"/>
            <a:ext cx="7660500" cy="3417000"/>
          </a:xfrm>
          <a:prstGeom prst="rect">
            <a:avLst/>
          </a:prstGeom>
          <a:noFill/>
          <a:ln>
            <a:noFill/>
          </a:ln>
        </p:spPr>
        <p:txBody>
          <a:bodyPr anchorCtr="0" anchor="t" bIns="45700" lIns="91425" spcFirstLastPara="1" rIns="91425" wrap="square" tIns="45700">
            <a:spAutoFit/>
          </a:bodyPr>
          <a:lstStyle/>
          <a:p>
            <a:pPr indent="0" lvl="1" marL="457223" marR="0" rtl="0" algn="just">
              <a:lnSpc>
                <a:spcPct val="100000"/>
              </a:lnSpc>
              <a:spcBef>
                <a:spcPts val="0"/>
              </a:spcBef>
              <a:spcAft>
                <a:spcPts val="0"/>
              </a:spcAft>
              <a:buNone/>
            </a:pPr>
            <a:r>
              <a:rPr b="0" i="1" lang="en-US" sz="3600" u="none" cap="none" strike="noStrike">
                <a:solidFill>
                  <a:schemeClr val="dk1"/>
                </a:solidFill>
                <a:latin typeface="Arial"/>
                <a:ea typeface="Arial"/>
                <a:cs typeface="Arial"/>
                <a:sym typeface="Arial"/>
              </a:rPr>
              <a:t>El Señor te bendiga y te guarde. Haga el Señor resplandecer su rostro sobre ti y tenga de ti misericordia. Vuelve el Señor su rostro a ti, y te conceda la paz. Amén. (Números 6:24-26)</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1" name="Google Shape;441;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42" name="Google Shape;442;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sp>
        <p:nvSpPr>
          <p:cNvPr id="443" name="Google Shape;443;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444" name="Google Shape;444;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5" name="Google Shape;445;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a bird and a cross&#10;&#10;Description automatically generated" id="446" name="Google Shape;446;g2ac1ba269cb_0_46"/>
          <p:cNvPicPr preferRelativeResize="0"/>
          <p:nvPr/>
        </p:nvPicPr>
        <p:blipFill rotWithShape="1">
          <a:blip r:embed="rId4">
            <a:alphaModFix/>
          </a:blip>
          <a:srcRect b="0" l="0" r="0" t="0"/>
          <a:stretch/>
        </p:blipFill>
        <p:spPr>
          <a:xfrm>
            <a:off x="1978425" y="502113"/>
            <a:ext cx="2085975" cy="1647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6"/>
          <p:cNvSpPr txBox="1"/>
          <p:nvPr/>
        </p:nvSpPr>
        <p:spPr>
          <a:xfrm>
            <a:off x="2237027" y="403126"/>
            <a:ext cx="8958900"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10" name="Google Shape;110;p6"/>
          <p:cNvCxnSpPr/>
          <p:nvPr/>
        </p:nvCxnSpPr>
        <p:spPr>
          <a:xfrm>
            <a:off x="2373087"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111" name="Google Shape;111;p6"/>
          <p:cNvGrpSpPr/>
          <p:nvPr/>
        </p:nvGrpSpPr>
        <p:grpSpPr>
          <a:xfrm>
            <a:off x="745673" y="2011042"/>
            <a:ext cx="10450280" cy="3947713"/>
            <a:chOff x="0" y="0"/>
            <a:chExt cx="10450280" cy="3947713"/>
          </a:xfrm>
        </p:grpSpPr>
        <p:sp>
          <p:nvSpPr>
            <p:cNvPr id="112" name="Google Shape;112;p6"/>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113" name="Google Shape;113;p6"/>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114" name="Google Shape;114;p6"/>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115" name="Google Shape;115;p6"/>
            <p:cNvSpPr txBox="1"/>
            <p:nvPr/>
          </p:nvSpPr>
          <p:spPr>
            <a:xfrm>
              <a:off x="1302586" y="0"/>
              <a:ext cx="9147694" cy="1127780"/>
            </a:xfrm>
            <a:prstGeom prst="rect">
              <a:avLst/>
            </a:prstGeom>
            <a:solidFill>
              <a:srgbClr val="A8D08C"/>
            </a:solid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None/>
              </a:pPr>
              <a:r>
                <a:rPr b="0" i="0" lang="en-US" sz="2800" u="none" cap="none" strike="noStrike">
                  <a:solidFill>
                    <a:schemeClr val="dk1"/>
                  </a:solidFill>
                  <a:latin typeface="Lato"/>
                  <a:ea typeface="Lato"/>
                  <a:cs typeface="Lato"/>
                  <a:sym typeface="Lato"/>
                </a:rPr>
                <a:t>Usar el método de las Cuatro “C” para leer y entender Hechos 2:22-47</a:t>
              </a:r>
              <a:endParaRPr b="0" i="0" sz="2800" u="none" cap="none" strike="noStrike">
                <a:solidFill>
                  <a:schemeClr val="dk1"/>
                </a:solidFill>
                <a:latin typeface="Lato"/>
                <a:ea typeface="Lato"/>
                <a:cs typeface="Lato"/>
                <a:sym typeface="Lato"/>
              </a:endParaRPr>
            </a:p>
          </p:txBody>
        </p:sp>
        <p:sp>
          <p:nvSpPr>
            <p:cNvPr id="116" name="Google Shape;116;p6"/>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117" name="Google Shape;117;p6"/>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118" name="Google Shape;118;p6"/>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119" name="Google Shape;119;p6"/>
            <p:cNvSpPr txBox="1"/>
            <p:nvPr/>
          </p:nvSpPr>
          <p:spPr>
            <a:xfrm>
              <a:off x="1302586" y="1410207"/>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Lato"/>
                  <a:ea typeface="Lato"/>
                  <a:cs typeface="Lato"/>
                  <a:sym typeface="Lato"/>
                </a:rPr>
                <a:t>Identificar dónde Pedro predicó la ley y el evangelio en Hechos. </a:t>
              </a:r>
              <a:endParaRPr b="0" i="0" sz="2800" u="none" cap="none" strike="noStrike">
                <a:solidFill>
                  <a:schemeClr val="lt1"/>
                </a:solidFill>
                <a:latin typeface="Lato"/>
                <a:ea typeface="Lato"/>
                <a:cs typeface="Lato"/>
                <a:sym typeface="Lato"/>
              </a:endParaRPr>
            </a:p>
          </p:txBody>
        </p:sp>
        <p:sp>
          <p:nvSpPr>
            <p:cNvPr id="120" name="Google Shape;120;p6"/>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121" name="Google Shape;121;p6"/>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122" name="Google Shape;122;p6"/>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p:txBody>
        </p:sp>
        <p:sp>
          <p:nvSpPr>
            <p:cNvPr id="123" name="Google Shape;123;p6"/>
            <p:cNvSpPr txBox="1"/>
            <p:nvPr/>
          </p:nvSpPr>
          <p:spPr>
            <a:xfrm>
              <a:off x="1302586" y="2819933"/>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Lato"/>
                  <a:ea typeface="Lato"/>
                  <a:cs typeface="Lato"/>
                  <a:sym typeface="Lato"/>
                </a:rPr>
                <a:t>Explicar la frase: La obra de la Iglesia es afligir al cómodo y consolar al afligido con Cristo.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g26c0eec2cfd_0_221"/>
          <p:cNvSpPr txBox="1"/>
          <p:nvPr/>
        </p:nvSpPr>
        <p:spPr>
          <a:xfrm>
            <a:off x="4127382" y="20354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Captar</a:t>
            </a:r>
            <a:endParaRPr b="0" i="0" sz="6000" u="none" cap="none" strike="noStrike">
              <a:solidFill>
                <a:srgbClr val="009444"/>
              </a:solidFill>
              <a:latin typeface="Lato"/>
              <a:ea typeface="Lato"/>
              <a:cs typeface="Lato"/>
              <a:sym typeface="Lato"/>
            </a:endParaRPr>
          </a:p>
        </p:txBody>
      </p:sp>
      <p:cxnSp>
        <p:nvCxnSpPr>
          <p:cNvPr id="129" name="Google Shape;129;g26c0eec2cfd_0_221"/>
          <p:cNvCxnSpPr/>
          <p:nvPr/>
        </p:nvCxnSpPr>
        <p:spPr>
          <a:xfrm>
            <a:off x="4230827" y="3204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30" name="Google Shape;130;g26c0eec2cfd_0_2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1" name="Google Shape;131;g26c0eec2cfd_0_221"/>
          <p:cNvPicPr preferRelativeResize="0"/>
          <p:nvPr/>
        </p:nvPicPr>
        <p:blipFill rotWithShape="1">
          <a:blip r:embed="rId3">
            <a:alphaModFix/>
          </a:blip>
          <a:srcRect b="0" l="1446" r="1434" t="0"/>
          <a:stretch/>
        </p:blipFill>
        <p:spPr>
          <a:xfrm>
            <a:off x="248051" y="1400152"/>
            <a:ext cx="3650724" cy="3759145"/>
          </a:xfrm>
          <a:prstGeom prst="rect">
            <a:avLst/>
          </a:prstGeom>
          <a:noFill/>
          <a:ln>
            <a:noFill/>
          </a:ln>
          <a:effectLst>
            <a:outerShdw blurRad="50800" rotWithShape="0" algn="tl" dir="2700000" dist="38100">
              <a:srgbClr val="000000">
                <a:alpha val="40000"/>
              </a:srgbClr>
            </a:outerShdw>
          </a:effectLst>
        </p:spPr>
      </p:pic>
      <p:sp>
        <p:nvSpPr>
          <p:cNvPr id="132" name="Google Shape;132;g26c0eec2cfd_0_221"/>
          <p:cNvSpPr txBox="1"/>
          <p:nvPr/>
        </p:nvSpPr>
        <p:spPr>
          <a:xfrm>
            <a:off x="4127375" y="3629750"/>
            <a:ext cx="70182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3200" u="none" cap="none" strike="noStrike">
                <a:solidFill>
                  <a:schemeClr val="dk1"/>
                </a:solidFill>
                <a:latin typeface="Lato"/>
                <a:ea typeface="Lato"/>
                <a:cs typeface="Lato"/>
                <a:sym typeface="Lato"/>
              </a:rPr>
              <a:t>¿Qué detalle recuerdas del Apóstol Pedro? </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133" name="Google Shape;133;g26c0eec2cfd_0_22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
        <p:nvSpPr>
          <p:cNvPr id="138" name="Google Shape;138;g26c0eec2cfd_0_235"/>
          <p:cNvSpPr txBox="1"/>
          <p:nvPr/>
        </p:nvSpPr>
        <p:spPr>
          <a:xfrm>
            <a:off x="4127382" y="23402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Contar</a:t>
            </a:r>
            <a:endParaRPr b="0" i="0" sz="6000" u="none" cap="none" strike="noStrike">
              <a:solidFill>
                <a:srgbClr val="009444"/>
              </a:solidFill>
              <a:latin typeface="Lato"/>
              <a:ea typeface="Lato"/>
              <a:cs typeface="Lato"/>
              <a:sym typeface="Lato"/>
            </a:endParaRPr>
          </a:p>
        </p:txBody>
      </p:sp>
      <p:cxnSp>
        <p:nvCxnSpPr>
          <p:cNvPr id="139" name="Google Shape;139;g26c0eec2cfd_0_235"/>
          <p:cNvCxnSpPr/>
          <p:nvPr/>
        </p:nvCxnSpPr>
        <p:spPr>
          <a:xfrm>
            <a:off x="4230827" y="3585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40" name="Google Shape;140;g26c0eec2cfd_0_23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1" name="Google Shape;141;g26c0eec2cfd_0_235"/>
          <p:cNvPicPr preferRelativeResize="0"/>
          <p:nvPr/>
        </p:nvPicPr>
        <p:blipFill rotWithShape="1">
          <a:blip r:embed="rId3">
            <a:alphaModFix/>
          </a:blip>
          <a:srcRect b="0" l="1436" r="1447" t="0"/>
          <a:stretch/>
        </p:blipFill>
        <p:spPr>
          <a:xfrm>
            <a:off x="95650" y="1323950"/>
            <a:ext cx="3982775" cy="4101062"/>
          </a:xfrm>
          <a:prstGeom prst="rect">
            <a:avLst/>
          </a:prstGeom>
          <a:noFill/>
          <a:ln>
            <a:noFill/>
          </a:ln>
          <a:effectLst>
            <a:outerShdw blurRad="50800" rotWithShape="0" algn="tl" dir="2700000" dist="38100">
              <a:srgbClr val="000000">
                <a:alpha val="40000"/>
              </a:srgbClr>
            </a:outerShdw>
          </a:effectLst>
        </p:spPr>
      </p:pic>
      <p:sp>
        <p:nvSpPr>
          <p:cNvPr id="142" name="Google Shape;142;g26c0eec2cfd_0_235"/>
          <p:cNvSpPr txBox="1"/>
          <p:nvPr/>
        </p:nvSpPr>
        <p:spPr>
          <a:xfrm>
            <a:off x="4127381" y="40107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cuenta la historia de Hechos 2:22-47</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143" name="Google Shape;143;g26c0eec2cfd_0_23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p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Peter's first sermon | Faithful Stewardship" id="149" name="Google Shape;149;p7"/>
          <p:cNvPicPr preferRelativeResize="0"/>
          <p:nvPr/>
        </p:nvPicPr>
        <p:blipFill rotWithShape="1">
          <a:blip r:embed="rId3">
            <a:alphaModFix/>
          </a:blip>
          <a:srcRect b="0" l="0" r="0" t="0"/>
          <a:stretch/>
        </p:blipFill>
        <p:spPr>
          <a:xfrm>
            <a:off x="2267132" y="17417"/>
            <a:ext cx="9097554" cy="68231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g26ba99a7413_0_427"/>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55" name="Google Shape;155;g26ba99a7413_0_427"/>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56" name="Google Shape;156;g26ba99a7413_0_427"/>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b="0" i="0" lang="en-US" sz="3888" u="none" cap="none" strike="noStrike">
                <a:solidFill>
                  <a:schemeClr val="dk1"/>
                </a:solidFill>
                <a:latin typeface="Lato"/>
                <a:ea typeface="Lato"/>
                <a:cs typeface="Lato"/>
                <a:sym typeface="Lato"/>
              </a:rPr>
              <a:t>Hechos 2:22-47</a:t>
            </a:r>
            <a:endParaRPr b="0" i="0" sz="4800" u="none" cap="none" strike="noStrike">
              <a:solidFill>
                <a:schemeClr val="dk1"/>
              </a:solidFill>
              <a:latin typeface="Lato"/>
              <a:ea typeface="Lato"/>
              <a:cs typeface="Lato"/>
              <a:sym typeface="Lato"/>
            </a:endParaRPr>
          </a:p>
        </p:txBody>
      </p:sp>
      <p:sp>
        <p:nvSpPr>
          <p:cNvPr id="157" name="Google Shape;157;g26ba99a7413_0_427"/>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58" name="Google Shape;158;g26ba99a7413_0_42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59" name="Google Shape;159;g26ba99a7413_0_427"/>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160" name="Google Shape;160;g26ba99a7413_0_427"/>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1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66" name="Google Shape;166;p1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67" name="Google Shape;167;p1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2:22-47</a:t>
            </a:r>
            <a:endParaRPr b="0" i="0" sz="4800" u="none" cap="none" strike="noStrike">
              <a:solidFill>
                <a:schemeClr val="dk1"/>
              </a:solidFill>
              <a:latin typeface="Lato"/>
              <a:ea typeface="Lato"/>
              <a:cs typeface="Lato"/>
              <a:sym typeface="Lato"/>
            </a:endParaRPr>
          </a:p>
        </p:txBody>
      </p:sp>
      <p:sp>
        <p:nvSpPr>
          <p:cNvPr id="168" name="Google Shape;168;p1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9" name="Google Shape;169;p1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70" name="Google Shape;170;p1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¿Quiénes son los personajes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171" name="Google Shape;171;p11"/>
          <p:cNvPicPr preferRelativeResize="0"/>
          <p:nvPr/>
        </p:nvPicPr>
        <p:blipFill rotWithShape="1">
          <a:blip r:embed="rId4">
            <a:alphaModFix/>
          </a:blip>
          <a:srcRect b="23587" l="7105" r="7634" t="10153"/>
          <a:stretch/>
        </p:blipFill>
        <p:spPr>
          <a:xfrm>
            <a:off x="8577182" y="1617635"/>
            <a:ext cx="1662993" cy="1292389"/>
          </a:xfrm>
          <a:prstGeom prst="rect">
            <a:avLst/>
          </a:prstGeom>
          <a:noFill/>
          <a:ln>
            <a:noFill/>
          </a:ln>
        </p:spPr>
      </p:pic>
      <p:pic>
        <p:nvPicPr>
          <p:cNvPr descr="A green bird with leaves&#10;&#10;Description automatically generated" id="172" name="Google Shape;172;p1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