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12192000"/>
  <p:notesSz cx="6858000" cy="9144000"/>
  <p:embeddedFontLs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jvzJsIIF8yVujwYcFgd7ydEL2C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Lato-bold.fntdata"/><Relationship Id="rId14" Type="http://schemas.openxmlformats.org/officeDocument/2006/relationships/slide" Target="slides/slide10.xml"/><Relationship Id="rId36" Type="http://schemas.openxmlformats.org/officeDocument/2006/relationships/font" Target="fonts/Lato-regular.fntdata"/><Relationship Id="rId17" Type="http://schemas.openxmlformats.org/officeDocument/2006/relationships/slide" Target="slides/slide13.xml"/><Relationship Id="rId39" Type="http://schemas.openxmlformats.org/officeDocument/2006/relationships/font" Target="fonts/Lato-boldItalic.fntdata"/><Relationship Id="rId16" Type="http://schemas.openxmlformats.org/officeDocument/2006/relationships/slide" Target="slides/slide12.xml"/><Relationship Id="rId38" Type="http://schemas.openxmlformats.org/officeDocument/2006/relationships/font" Target="fonts/Lat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ae621378b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800">
                <a:latin typeface="Calibri"/>
                <a:ea typeface="Calibri"/>
                <a:cs typeface="Calibri"/>
                <a:sym typeface="Calibri"/>
              </a:rPr>
              <a:t>BIENVENIDA Y ORACIÓN </a:t>
            </a:r>
            <a:r>
              <a:rPr i="1" lang="en-US" sz="1800">
                <a:latin typeface="Calibri"/>
                <a:ea typeface="Calibri"/>
                <a:cs typeface="Calibri"/>
                <a:sym typeface="Calibri"/>
              </a:rPr>
              <a:t>(10 minutos)</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Bienvenida y saludos</a:t>
            </a:r>
            <a:endParaRPr sz="180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baseline="30000" i="0" lang="en-US" sz="1800" u="none" strike="noStrike">
                <a:solidFill>
                  <a:srgbClr val="000000"/>
                </a:solidFill>
                <a:latin typeface="Arial"/>
                <a:ea typeface="Arial"/>
                <a:cs typeface="Arial"/>
                <a:sym typeface="Arial"/>
              </a:rPr>
              <a:t>30 </a:t>
            </a:r>
            <a:r>
              <a:rPr b="0" i="0" lang="en-US" sz="1800" u="none" strike="noStrike">
                <a:solidFill>
                  <a:srgbClr val="000000"/>
                </a:solidFill>
                <a:latin typeface="Arial"/>
                <a:ea typeface="Arial"/>
                <a:cs typeface="Arial"/>
                <a:sym typeface="Arial"/>
              </a:rPr>
              <a:t>Pablo permaneció dos años enteros en una casa alquilada, y allí recibía a todos los que iban a verlo; </a:t>
            </a:r>
            <a:r>
              <a:rPr b="1" baseline="30000" i="0" lang="en-US" sz="1800" u="none" strike="noStrike">
                <a:solidFill>
                  <a:srgbClr val="000000"/>
                </a:solidFill>
                <a:latin typeface="Arial"/>
                <a:ea typeface="Arial"/>
                <a:cs typeface="Arial"/>
                <a:sym typeface="Arial"/>
              </a:rPr>
              <a:t>31 </a:t>
            </a:r>
            <a:r>
              <a:rPr b="0" i="0" lang="en-US" sz="1800" u="none" strike="noStrike">
                <a:solidFill>
                  <a:srgbClr val="000000"/>
                </a:solidFill>
                <a:latin typeface="Arial"/>
                <a:ea typeface="Arial"/>
                <a:cs typeface="Arial"/>
                <a:sym typeface="Arial"/>
              </a:rPr>
              <a:t>y sin ningún temor ni impedimento les predicaba acerca del reino de Dios y les enseñaba acerca del Señor Jesucristo.</a:t>
            </a:r>
            <a:endParaRPr/>
          </a:p>
          <a:p>
            <a:pPr indent="69850" lvl="0" marL="0" marR="0" rtl="0" algn="l">
              <a:lnSpc>
                <a:spcPct val="100000"/>
              </a:lnSpc>
              <a:spcBef>
                <a:spcPts val="0"/>
              </a:spcBef>
              <a:spcAft>
                <a:spcPts val="0"/>
              </a:spcAft>
              <a:buSzPts val="1100"/>
              <a:buNone/>
            </a:pPr>
            <a:r>
              <a:t/>
            </a:r>
            <a:endParaRPr sz="1800">
              <a:latin typeface="Times New Roman"/>
              <a:ea typeface="Times New Roman"/>
              <a:cs typeface="Times New Roman"/>
              <a:sym typeface="Times New Roman"/>
            </a:endParaRPr>
          </a:p>
        </p:txBody>
      </p:sp>
      <p:sp>
        <p:nvSpPr>
          <p:cNvPr id="169" name="Google Shape;169;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3. Considerar.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El considerar es el tercer paso de Las Cuatro C. En este paso, consideramos los detalles de la historia bíblica utilizando seis preguntas. Deseamos entender las palabras que Dios nos ha dado antes de aplicarlas a</a:t>
            </a:r>
            <a:r>
              <a:rPr lang="en-US" sz="1800">
                <a:solidFill>
                  <a:srgbClr val="00B050"/>
                </a:solidFill>
                <a:latin typeface="Calibri"/>
                <a:ea typeface="Calibri"/>
                <a:cs typeface="Calibri"/>
                <a:sym typeface="Calibri"/>
              </a:rPr>
              <a:t> la vida personal. Comparta las siguientes 6 preguntas e Invita respuestas de los estudiantes. </a:t>
            </a:r>
            <a:endParaRPr sz="1800">
              <a:latin typeface="Calibri"/>
              <a:ea typeface="Calibri"/>
              <a:cs typeface="Calibri"/>
              <a:sym typeface="Calibri"/>
            </a:endParaRPr>
          </a:p>
          <a:p>
            <a:pPr indent="0" lvl="0" marL="228600" marR="171450" rtl="0" algn="l">
              <a:lnSpc>
                <a:spcPct val="100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74" name="Google Shape;174;g26ba99a7413_0_4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Calibri"/>
              <a:buAutoNum type="arabicPeriod"/>
            </a:pPr>
            <a:r>
              <a:rPr lang="en-US" sz="1800">
                <a:latin typeface="Calibri"/>
                <a:ea typeface="Calibri"/>
                <a:cs typeface="Calibri"/>
                <a:sym typeface="Calibri"/>
              </a:rPr>
              <a:t>¿Quiénes son los personajes de esta historia?</a:t>
            </a:r>
            <a:endParaRPr/>
          </a:p>
          <a:p>
            <a:pPr indent="-273050" lvl="0" marL="34290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16 El centurión y los presos que viajaron a Roma con Pablo (los presos fueron entregado al prefecto militar)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16 Pablo y el soldado que le custodiaba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17 Los judíos más importantes en Roma</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V.19 Pablo menciona los judíos en Jerusalén</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19 El emperador de Roma (César)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V.23; 25 Pablo predicó sobre los profetas y Jesús; compartió las palabras de Isaías. </a:t>
            </a:r>
            <a:endParaRPr sz="1800">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85" name="Google Shape;18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2. ¿Cuáles son los objetos de esta historia?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20 las cadenas de Pablo</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21 Los judíos mencionan que no han recibido ninguna carta sobre Pablo.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30 La casa alquilada de Pablo</a:t>
            </a:r>
            <a:endParaRPr sz="1800">
              <a:latin typeface="Calibri"/>
              <a:ea typeface="Calibri"/>
              <a:cs typeface="Calibri"/>
              <a:sym typeface="Calibri"/>
            </a:endParaRPr>
          </a:p>
          <a:p>
            <a:pPr indent="0" lvl="0" marL="45720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97" name="Google Shape;19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3. ¿Dónde ocurrió la historia?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16 Roma</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V.23; V.30 El lugar donde Pablo se hospedaba; una casa alquilada</a:t>
            </a:r>
            <a:endParaRPr sz="1800">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09" name="Google Shape;20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4. ¿Cuándo ocurrió la historia?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Después de la tercera viaje misionero de Pablo</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30 Pablo quedó en Roma 2 años</a:t>
            </a:r>
            <a:r>
              <a:rPr lang="en-US"/>
              <a:t> </a:t>
            </a:r>
            <a:endParaRPr>
              <a:solidFill>
                <a:schemeClr val="dk1"/>
              </a:solidFill>
              <a:latin typeface="Calibri"/>
              <a:ea typeface="Calibri"/>
              <a:cs typeface="Calibri"/>
              <a:sym typeface="Calibri"/>
            </a:endParaRPr>
          </a:p>
        </p:txBody>
      </p:sp>
      <p:sp>
        <p:nvSpPr>
          <p:cNvPr id="221" name="Google Shape;22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5. ¿Cuál es el problema?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Pablo es prisionero de los romanos. </a:t>
            </a:r>
            <a:endParaRPr sz="1800">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33" name="Google Shape;23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6. ¿Se resuelve el problema? ¿Cómo?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Sí, Pablo puede seguir predicando en Roma. </a:t>
            </a:r>
            <a:endParaRPr sz="1800">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45" name="Google Shape;24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4. Consolidar</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El Consolidar es el cuarto paso de Las Cuatro Cs. Este paso incluye cuatro preguntas para aplicar la Palabra de Dios a nuestros corazones y a nuestras vidas. Comparta las siguientes 4 preguntas e Invita respuestas de los estudiantes.</a:t>
            </a:r>
            <a:r>
              <a:rPr lang="en-US" sz="1800">
                <a:solidFill>
                  <a:srgbClr val="00B050"/>
                </a:solidFill>
                <a:latin typeface="Calibri"/>
                <a:ea typeface="Calibri"/>
                <a:cs typeface="Calibri"/>
                <a:sym typeface="Calibri"/>
              </a:rPr>
              <a:t> </a:t>
            </a:r>
            <a:endParaRPr sz="1800">
              <a:latin typeface="Calibri"/>
              <a:ea typeface="Calibri"/>
              <a:cs typeface="Calibri"/>
              <a:sym typeface="Calibri"/>
            </a:endParaRPr>
          </a:p>
          <a:p>
            <a:pPr indent="0" lvl="0" marL="228600" rtl="0" algn="l">
              <a:lnSpc>
                <a:spcPct val="100000"/>
              </a:lnSpc>
              <a:spcBef>
                <a:spcPts val="0"/>
              </a:spcBef>
              <a:spcAft>
                <a:spcPts val="600"/>
              </a:spcAft>
              <a:buClr>
                <a:schemeClr val="dk1"/>
              </a:buClr>
              <a:buSzPts val="1100"/>
              <a:buFont typeface="Arial"/>
              <a:buNone/>
            </a:pPr>
            <a:r>
              <a:t/>
            </a:r>
            <a:endParaRPr/>
          </a:p>
        </p:txBody>
      </p:sp>
      <p:sp>
        <p:nvSpPr>
          <p:cNvPr id="257" name="Google Shape;257;g26ba99a7413_0_5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Calibri"/>
              <a:buAutoNum type="arabicPeriod"/>
            </a:pPr>
            <a:r>
              <a:rPr lang="en-US" sz="1800">
                <a:latin typeface="Calibri"/>
                <a:ea typeface="Calibri"/>
                <a:cs typeface="Calibri"/>
                <a:sym typeface="Calibri"/>
              </a:rPr>
              <a:t>¿Cuál es el punto principal de la historia? </a:t>
            </a:r>
            <a:endParaRPr/>
          </a:p>
          <a:p>
            <a:pPr indent="-273050" lvl="0" marL="34290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Mientas estaba bajo arresto en Roma, primero en una, Pablo seguía predicando el evangelio</a:t>
            </a:r>
            <a:endParaRPr sz="1800">
              <a:latin typeface="Calibri"/>
              <a:ea typeface="Calibri"/>
              <a:cs typeface="Calibri"/>
              <a:sym typeface="Calibri"/>
            </a:endParaRPr>
          </a:p>
          <a:p>
            <a:pPr indent="-228600" lvl="0" marL="914400" marR="171450" rtl="0" algn="l">
              <a:lnSpc>
                <a:spcPct val="100000"/>
              </a:lnSpc>
              <a:spcBef>
                <a:spcPts val="0"/>
              </a:spcBef>
              <a:spcAft>
                <a:spcPts val="0"/>
              </a:spcAft>
              <a:buClr>
                <a:schemeClr val="dk1"/>
              </a:buClr>
              <a:buSzPts val="1100"/>
              <a:buFont typeface="Calibri"/>
              <a:buNone/>
            </a:pPr>
            <a:r>
              <a:t/>
            </a:r>
            <a:endParaRPr>
              <a:solidFill>
                <a:schemeClr val="dk1"/>
              </a:solidFill>
              <a:latin typeface="Calibri"/>
              <a:ea typeface="Calibri"/>
              <a:cs typeface="Calibri"/>
              <a:sym typeface="Calibri"/>
            </a:endParaRPr>
          </a:p>
        </p:txBody>
      </p:sp>
      <p:sp>
        <p:nvSpPr>
          <p:cNvPr id="268" name="Google Shape;26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Introducción breve a Lección 8</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Hoy día vamos a enfocarnos en los últimos días de Pablo cuando siguió compartiendo las buenas nuevas en todas circunstancias. </a:t>
            </a:r>
            <a:endParaRPr/>
          </a:p>
          <a:p>
            <a:pPr indent="0" lvl="0" marL="0" marR="0" rtl="0" algn="l">
              <a:lnSpc>
                <a:spcPct val="100000"/>
              </a:lnSpc>
              <a:spcBef>
                <a:spcPts val="0"/>
              </a:spcBef>
              <a:spcAft>
                <a:spcPts val="0"/>
              </a:spcAft>
              <a:buSzPts val="1100"/>
              <a:buFont typeface="Arial"/>
              <a:buNone/>
            </a:pPr>
            <a:r>
              <a:t/>
            </a:r>
            <a:endParaRPr sz="1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La Iglesia Cristiana de hoy en día se enfronta con los mismos obstáculos que hemos visto en Hechos: persecución, oposición, gente fría, corazones duros. Pero no desanimamos. En la historia de Pablo, podemos ver el poder del Evangelio y también la fidelidad de Dios. Dios no abandonó a Pablo y nunca va a abandonar a nosotros sus hijos. </a:t>
            </a:r>
            <a:endParaRPr/>
          </a:p>
          <a:p>
            <a:pPr indent="0" lvl="0" marL="0" marR="0" rtl="0" algn="l">
              <a:lnSpc>
                <a:spcPct val="100000"/>
              </a:lnSpc>
              <a:spcBef>
                <a:spcPts val="0"/>
              </a:spcBef>
              <a:spcAft>
                <a:spcPts val="0"/>
              </a:spcAft>
              <a:buSzPts val="1100"/>
              <a:buFont typeface="Arial"/>
              <a:buNone/>
            </a:pPr>
            <a:r>
              <a:t/>
            </a:r>
            <a:endParaRPr sz="1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Nosotros en Academia Cristo los animamos a pelear la buena batalla, sigan fieles al Señor, terminan la carrera, manténganse en la fe en Cristo Jesús, les espera la corona de justicia en aquel día. </a:t>
            </a:r>
            <a:endParaRPr sz="180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88" name="Google Shape;8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100">
                <a:latin typeface="Calibri"/>
                <a:ea typeface="Calibri"/>
                <a:cs typeface="Calibri"/>
                <a:sym typeface="Calibri"/>
              </a:rPr>
              <a:t>2. ¿Qué pecado veo en esta historia y confieso en mi vida? </a:t>
            </a:r>
            <a:endParaRPr/>
          </a:p>
          <a:p>
            <a:pPr indent="0" lvl="0" marL="0" marR="0" rtl="0" algn="l">
              <a:lnSpc>
                <a:spcPct val="100000"/>
              </a:lnSpc>
              <a:spcBef>
                <a:spcPts val="0"/>
              </a:spcBef>
              <a:spcAft>
                <a:spcPts val="0"/>
              </a:spcAft>
              <a:buSzPts val="1100"/>
              <a:buFont typeface="Arial"/>
              <a:buNone/>
            </a:pPr>
            <a:r>
              <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 24 Algunos eran persuadidos por lo que se decía, pero otros no creían.</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Somos tentados a dudar las buenas nuevas sobre Jesucristo, al igual que hicieron algunos de los líderes judíos</a:t>
            </a:r>
            <a:endParaRPr/>
          </a:p>
          <a:p>
            <a:pPr indent="-215900" lvl="1" marL="742950" marR="0" rtl="0" algn="l">
              <a:lnSpc>
                <a:spcPct val="100000"/>
              </a:lnSpc>
              <a:spcBef>
                <a:spcPts val="0"/>
              </a:spcBef>
              <a:spcAft>
                <a:spcPts val="0"/>
              </a:spcAft>
              <a:buSzPts val="1100"/>
              <a:buFont typeface="Courier New"/>
              <a:buNone/>
            </a:pPr>
            <a:r>
              <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 30-31 Pablo bajo custodia por 2 años</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Somos tentados a permitir que los obstáculos en la vida parren nuestra proclamación del Evangelio</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Somos tentados a abandonar a aquellos que sufren por proclamar el evangelio. </a:t>
            </a:r>
            <a:endParaRPr sz="1100">
              <a:latin typeface="Calibri"/>
              <a:ea typeface="Calibri"/>
              <a:cs typeface="Calibri"/>
              <a:sym typeface="Calibri"/>
            </a:endParaRPr>
          </a:p>
          <a:p>
            <a:pPr indent="-228600" lvl="0" marL="914400" marR="171450" rtl="0" algn="l">
              <a:lnSpc>
                <a:spcPct val="100000"/>
              </a:lnSpc>
              <a:spcBef>
                <a:spcPts val="0"/>
              </a:spcBef>
              <a:spcAft>
                <a:spcPts val="0"/>
              </a:spcAft>
              <a:buClr>
                <a:schemeClr val="dk1"/>
              </a:buClr>
              <a:buSzPts val="1100"/>
              <a:buFont typeface="Calibri"/>
              <a:buNone/>
            </a:pPr>
            <a:r>
              <a:t/>
            </a:r>
            <a:endParaRPr>
              <a:solidFill>
                <a:schemeClr val="dk1"/>
              </a:solidFill>
              <a:latin typeface="Calibri"/>
              <a:ea typeface="Calibri"/>
              <a:cs typeface="Calibri"/>
              <a:sym typeface="Calibri"/>
            </a:endParaRPr>
          </a:p>
        </p:txBody>
      </p:sp>
      <p:sp>
        <p:nvSpPr>
          <p:cNvPr id="280" name="Google Shape;28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100">
                <a:latin typeface="Calibri"/>
                <a:ea typeface="Calibri"/>
                <a:cs typeface="Calibri"/>
                <a:sym typeface="Calibri"/>
              </a:rPr>
              <a:t>3. ¿En qué versos y palabras de esta historia veo el amor de Dios hacía mí?</a:t>
            </a:r>
            <a:endParaRPr/>
          </a:p>
          <a:p>
            <a:pPr indent="0" lvl="0" marL="0" marR="0" rtl="0" algn="l">
              <a:lnSpc>
                <a:spcPct val="100000"/>
              </a:lnSpc>
              <a:spcBef>
                <a:spcPts val="0"/>
              </a:spcBef>
              <a:spcAft>
                <a:spcPts val="0"/>
              </a:spcAft>
              <a:buSzPts val="1100"/>
              <a:buFont typeface="Calibri"/>
              <a:buNone/>
            </a:pPr>
            <a:r>
              <a:rPr lang="en-US" sz="1100">
                <a:latin typeface="Calibri"/>
                <a:ea typeface="Calibri"/>
                <a:cs typeface="Calibri"/>
                <a:sym typeface="Calibri"/>
              </a:rPr>
              <a:t> </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 20 “Porque por la esperanza de Israel estoy sujeto con esta cadena”</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“La esperanza de Israel” era el Mesías que Dios enviaría. Pablo predicó que Jesús, el crucificado, es el Mesías. </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 23 “Les explicaba y les testificaba solemnemente el reino de Dios desde la mañana hasta la tarde, persuadiéndoles acerca de Jesús, basándose tanto en la ley de Moisés como en los profetas.”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Sobre la base de las Escrituras y de la historia de Jesús, Pablo trató de convencerlos de que Jesús es el cumplimiento de las profecías y de las promesas mesiánicas. </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 27 “De lo contrario, verían con los ojos, oirían con los oídos, entenderían con el corazón y ser convertirían, y yo los sanaría.”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Llamado a arrepentimiento… y perdón de Dios </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 28 “Sabed, pues, que a los gentiles ha sido enviada esta salvación de Dios; y ellos oirán.”</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Isaías 52:10 Todos los confines de la tierra verán la salvación de nuestro Dios.</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 30-31 “Y Pablo permaneció 2 años enteros en una casa alquilada, y recibía a todos los que venían a él, predicando el reino de Dios y enseñando acerca del Señor Jesucristo, con toda libertad y sin obstáculo alguno.</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Al igual que Dios no abandonó a Pablo mientras proclamaba fielmente el evangelio, Dios no nos abandonará a nosotros tampoco. Aunque podría permitirnos sufrir por serle fiel a él, él nos librará de todo mal y nos preservará para su reino celestial. </a:t>
            </a:r>
            <a:endParaRPr sz="1100">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92" name="Google Shape;29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4. ¿Qué pediré que Dios obre en mí para poner en práctica su Palabra?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A permanecerle fiel hasta la muerte, sirviendo a nuestro Salvador y proclamando la salvación en su nombre en cualquier situación. </a:t>
            </a:r>
            <a:endParaRPr sz="1800">
              <a:latin typeface="Calibri"/>
              <a:ea typeface="Calibri"/>
              <a:cs typeface="Calibri"/>
              <a:sym typeface="Calibri"/>
            </a:endParaRPr>
          </a:p>
          <a:p>
            <a:pPr indent="0" lvl="0" marL="45720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04" name="Google Shape;30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0" i="1" lang="en-US" sz="1100">
                <a:solidFill>
                  <a:srgbClr val="00B050"/>
                </a:solidFill>
                <a:latin typeface="Calibri"/>
                <a:ea typeface="Calibri"/>
                <a:cs typeface="Calibri"/>
                <a:sym typeface="Calibri"/>
              </a:rPr>
              <a:t>1. </a:t>
            </a:r>
            <a:r>
              <a:rPr b="0" lang="en-US" sz="1100">
                <a:solidFill>
                  <a:srgbClr val="000000"/>
                </a:solidFill>
                <a:latin typeface="Calibri"/>
                <a:ea typeface="Calibri"/>
                <a:cs typeface="Calibri"/>
                <a:sym typeface="Calibri"/>
              </a:rPr>
              <a:t>Usar el método de las 4 “C” para leer y entender Hechos 28:16-31.</a:t>
            </a:r>
            <a:endParaRPr/>
          </a:p>
          <a:p>
            <a:pPr indent="-273050" lvl="0" marL="342900" marR="0" rtl="0" algn="l">
              <a:lnSpc>
                <a:spcPct val="100000"/>
              </a:lnSpc>
              <a:spcBef>
                <a:spcPts val="0"/>
              </a:spcBef>
              <a:spcAft>
                <a:spcPts val="0"/>
              </a:spcAft>
              <a:buSzPts val="1100"/>
              <a:buFont typeface="Arial"/>
              <a:buNone/>
            </a:pPr>
            <a:r>
              <a:t/>
            </a:r>
            <a:endParaRPr b="0" sz="11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b="1" lang="en-US" sz="1100">
                <a:solidFill>
                  <a:srgbClr val="000000"/>
                </a:solidFill>
                <a:latin typeface="Calibri"/>
                <a:ea typeface="Calibri"/>
                <a:cs typeface="Calibri"/>
                <a:sym typeface="Calibri"/>
              </a:rPr>
              <a:t>2. Considerar las estrategias de Pablo, y elegir las que le hayan llamado la atención. </a:t>
            </a:r>
            <a:endParaRPr b="1" sz="11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316" name="Google Shape;31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1. Elija DOS de las estrategias de Pablo, las que le haya llamado la atención. Luego, explicar porque elegiste estas estrategias. </a:t>
            </a:r>
            <a:r>
              <a:rPr lang="en-US" sz="1800">
                <a:solidFill>
                  <a:srgbClr val="00B050"/>
                </a:solidFill>
                <a:latin typeface="Calibri"/>
                <a:ea typeface="Calibri"/>
                <a:cs typeface="Calibri"/>
                <a:sym typeface="Calibri"/>
              </a:rPr>
              <a:t>(Pregunta #8 del Proyecto Final) </a:t>
            </a:r>
            <a:endParaRPr sz="180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331" name="Google Shape;33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6f9e03bbaf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 A. Pablo fue flexible en su itinerario, abierto a la guía del Señor. </a:t>
            </a:r>
            <a:endParaRPr sz="1100">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Jesús cambia a Pablo en el camino a Damasco – cambia completa de vida</a:t>
            </a:r>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Pablo en Antioquía – Algunos escucharon y otros no, pero Pablo siguió compartiendo</a:t>
            </a:r>
            <a:endParaRPr sz="1100">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El Concilio de Jerusalén – listo para ayudar en conflict</a:t>
            </a:r>
            <a:endParaRPr sz="1100">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Pablo en Filipos – siguió predicando, aunque estaba en la cárcel</a:t>
            </a:r>
            <a:endParaRPr sz="1100">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Pablo en Roma – ciertamente no era parte de su plan</a:t>
            </a:r>
            <a:endParaRPr sz="1100">
              <a:latin typeface="Calibri"/>
              <a:ea typeface="Calibri"/>
              <a:cs typeface="Calibri"/>
              <a:sym typeface="Calibri"/>
            </a:endParaRPr>
          </a:p>
          <a:p>
            <a:pPr indent="0" lvl="0" marL="615950" marR="0" rtl="0" algn="l">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 </a:t>
            </a:r>
            <a:endParaRPr sz="11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B. Pablo vio oposición y persecución como oportunidades y no como obstáculos. </a:t>
            </a:r>
            <a:endParaRPr sz="1100">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En Antioquía: sacudió el polvo de su pie y siguió a otra ciudad</a:t>
            </a:r>
            <a:endParaRPr sz="1100">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En Filipos: La molestia de la muchacha esclava endemoniada, castigado y colocado en una cárcel en el cepo</a:t>
            </a:r>
            <a:endParaRPr sz="1100">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En Roma: Bajo arresto domiciliario </a:t>
            </a:r>
            <a:endParaRPr sz="1100">
              <a:latin typeface="Calibri"/>
              <a:ea typeface="Calibri"/>
              <a:cs typeface="Calibri"/>
              <a:sym typeface="Calibri"/>
            </a:endParaRPr>
          </a:p>
          <a:p>
            <a:pPr indent="0" lvl="0" marL="615950" marR="0" rtl="0" algn="l">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 </a:t>
            </a:r>
            <a:endParaRPr sz="11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C. Pablo llevó a cabo su obra misionera en las ciudades más estratégicas de un área. </a:t>
            </a:r>
            <a:endParaRPr sz="1100">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Antioquía de Siria, Antioquía de Pisidia, Filipos, Jerusalén, Roma </a:t>
            </a:r>
            <a:endParaRPr sz="1100">
              <a:latin typeface="Calibri"/>
              <a:ea typeface="Calibri"/>
              <a:cs typeface="Calibri"/>
              <a:sym typeface="Calibri"/>
            </a:endParaRPr>
          </a:p>
          <a:p>
            <a:pPr indent="0" lvl="0" marL="615950" marR="0" rtl="0" algn="l">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 </a:t>
            </a:r>
            <a:endParaRPr sz="11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D. La obra de Pablo en la sinagoga sirvió como un puente para la comunidad.</a:t>
            </a:r>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Pablo en Antioquía – siempre empezaba con los líderes judío cuando llego a una ciudad, y luego compartió con los gentiles. </a:t>
            </a:r>
            <a:endParaRPr sz="1100">
              <a:latin typeface="Calibri"/>
              <a:ea typeface="Calibri"/>
              <a:cs typeface="Calibri"/>
              <a:sym typeface="Calibri"/>
            </a:endParaRPr>
          </a:p>
          <a:p>
            <a:pPr indent="0" lvl="0" marL="615950" marR="0" rtl="0" algn="l">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 </a:t>
            </a:r>
            <a:endParaRPr sz="11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E. Justo desde el comienzo, Pablo estableció iglesias con gente diversa. </a:t>
            </a:r>
            <a:endParaRPr sz="1100">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Antioquía de Siria, Antioquía de Pisidia, Filipos, Jerusalén, Roma </a:t>
            </a:r>
            <a:endParaRPr sz="1100">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37" name="Google Shape;337;g26f9e03bbaf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F. Pablo concentró sus esfuerzos en áreas donde el evangelio no había sido aun predicado. </a:t>
            </a:r>
            <a:endParaRPr sz="1100">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Antioquía de Siria, Antioquía de Pisidia, Filipos, Jerusalén, Roma </a:t>
            </a:r>
            <a:endParaRPr sz="1100">
              <a:latin typeface="Calibri"/>
              <a:ea typeface="Calibri"/>
              <a:cs typeface="Calibri"/>
              <a:sym typeface="Calibri"/>
            </a:endParaRPr>
          </a:p>
          <a:p>
            <a:pPr indent="0" lvl="0" marL="615950" marR="0" rtl="0" algn="l">
              <a:lnSpc>
                <a:spcPct val="100000"/>
              </a:lnSpc>
              <a:spcBef>
                <a:spcPts val="0"/>
              </a:spcBef>
              <a:spcAft>
                <a:spcPts val="0"/>
              </a:spcAft>
              <a:buSzPts val="1100"/>
              <a:buFont typeface="Calibri"/>
              <a:buNone/>
            </a:pPr>
            <a:r>
              <a:rPr lang="en-US" sz="1100">
                <a:latin typeface="Calibri"/>
                <a:ea typeface="Calibri"/>
                <a:cs typeface="Calibri"/>
                <a:sym typeface="Calibri"/>
              </a:rPr>
              <a:t> </a:t>
            </a:r>
            <a:endParaRPr sz="11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G. Él no puso piedra de tropiezo ante las personas, con la excepción del mismo evangelio. </a:t>
            </a:r>
            <a:endParaRPr sz="1100">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El concilio de Jerusalén</a:t>
            </a:r>
            <a:endParaRPr sz="1100">
              <a:latin typeface="Calibri"/>
              <a:ea typeface="Calibri"/>
              <a:cs typeface="Calibri"/>
              <a:sym typeface="Calibri"/>
            </a:endParaRPr>
          </a:p>
          <a:p>
            <a:pPr indent="0" lvl="0" marL="615950" marR="0" rtl="0" algn="l">
              <a:lnSpc>
                <a:spcPct val="100000"/>
              </a:lnSpc>
              <a:spcBef>
                <a:spcPts val="0"/>
              </a:spcBef>
              <a:spcAft>
                <a:spcPts val="0"/>
              </a:spcAft>
              <a:buSzPts val="1100"/>
              <a:buFont typeface="Calibri"/>
              <a:buNone/>
            </a:pPr>
            <a:r>
              <a:rPr lang="en-US" sz="1100">
                <a:latin typeface="Calibri"/>
                <a:ea typeface="Calibri"/>
                <a:cs typeface="Calibri"/>
                <a:sym typeface="Calibri"/>
              </a:rPr>
              <a:t> </a:t>
            </a:r>
            <a:endParaRPr sz="11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H. Pablo capacitaba a otros a llevar a cabo la obra. </a:t>
            </a:r>
            <a:endParaRPr sz="1100">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Compartió el evangelio</a:t>
            </a:r>
            <a:endParaRPr sz="1100">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Estableció iglesias</a:t>
            </a:r>
            <a:endParaRPr sz="1100">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Llevó otros en sus viajes. </a:t>
            </a:r>
            <a:endParaRPr sz="1100">
              <a:latin typeface="Calibri"/>
              <a:ea typeface="Calibri"/>
              <a:cs typeface="Calibri"/>
              <a:sym typeface="Calibri"/>
            </a:endParaRPr>
          </a:p>
          <a:p>
            <a:pPr indent="0" lvl="0" marL="615950" marR="0" rtl="0" algn="l">
              <a:lnSpc>
                <a:spcPct val="100000"/>
              </a:lnSpc>
              <a:spcBef>
                <a:spcPts val="0"/>
              </a:spcBef>
              <a:spcAft>
                <a:spcPts val="0"/>
              </a:spcAft>
              <a:buSzPts val="1100"/>
              <a:buFont typeface="Calibri"/>
              <a:buNone/>
            </a:pPr>
            <a:r>
              <a:rPr lang="en-US" sz="1100">
                <a:latin typeface="Calibri"/>
                <a:ea typeface="Calibri"/>
                <a:cs typeface="Calibri"/>
                <a:sym typeface="Calibri"/>
              </a:rPr>
              <a:t> </a:t>
            </a:r>
            <a:endParaRPr sz="11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I. Pablo daba seguimiento por medio de cartas, por medio de los obreros que él había capacitado, y por medio de visitas personales. </a:t>
            </a:r>
            <a:endParaRPr sz="1100">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Cartas a los Filipenses, 1 &amp; 2 Timoteo, Romanos</a:t>
            </a:r>
            <a:endParaRPr sz="1100">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1,2, 3 viajes misioneros</a:t>
            </a:r>
            <a:endParaRPr sz="1100">
              <a:latin typeface="Calibri"/>
              <a:ea typeface="Calibri"/>
              <a:cs typeface="Calibri"/>
              <a:sym typeface="Calibri"/>
            </a:endParaRPr>
          </a:p>
          <a:p>
            <a:pPr indent="0" lvl="0" marL="615950" marR="0" rtl="0" algn="l">
              <a:lnSpc>
                <a:spcPct val="100000"/>
              </a:lnSpc>
              <a:spcBef>
                <a:spcPts val="0"/>
              </a:spcBef>
              <a:spcAft>
                <a:spcPts val="0"/>
              </a:spcAft>
              <a:buSzPts val="1100"/>
              <a:buFont typeface="Calibri"/>
              <a:buNone/>
            </a:pPr>
            <a:r>
              <a:rPr lang="en-US" sz="1100">
                <a:latin typeface="Calibri"/>
                <a:ea typeface="Calibri"/>
                <a:cs typeface="Calibri"/>
                <a:sym typeface="Calibri"/>
              </a:rPr>
              <a:t> </a:t>
            </a:r>
            <a:endParaRPr sz="11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J. Pablo trabajaba en equipo. </a:t>
            </a:r>
            <a:endParaRPr sz="1100">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Trabajaba en equipo </a:t>
            </a:r>
            <a:endParaRPr sz="1100">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Bernabé, Silas, Timoteo, Juan Marcos, Priscila y Aquila Lucas </a:t>
            </a:r>
            <a:endParaRPr sz="1100">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45" name="Google Shape;34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sz="1800">
                <a:latin typeface="Calibri"/>
                <a:ea typeface="Calibri"/>
                <a:cs typeface="Calibri"/>
                <a:sym typeface="Calibri"/>
              </a:rPr>
              <a:t>1. Proyecto Final pregunta que corresponde a Lección 8: Elegir DOS de las estrategias de Pablo, y explicar porque le haya llamado la atención. </a:t>
            </a:r>
            <a:endParaRPr sz="180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353" name="Google Shape;35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6f9e03bbaf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2. El Proyecto Final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br>
              <a:rPr lang="en-US" sz="1800">
                <a:latin typeface="Calibri"/>
                <a:ea typeface="Calibri"/>
                <a:cs typeface="Calibri"/>
                <a:sym typeface="Calibri"/>
              </a:rPr>
            </a:br>
            <a:r>
              <a:rPr b="1" lang="en-US" sz="1800">
                <a:latin typeface="Calibri"/>
                <a:ea typeface="Calibri"/>
                <a:cs typeface="Calibri"/>
                <a:sym typeface="Calibri"/>
              </a:rPr>
              <a:t>¿En qué consiste el proyecto final?</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El proyecto final consiste en un examen escrito dividido en dos partes: Parte 1: Responder preguntas basadas en cada lección del curso. Parte 2: Leer una historia bíblica y reflexionar sobre cómo aplicarla a la vida personal, considerando ley (pecado en el texto) y evangelio (el amor inmerecido de Dios, nuestra salvación por fe en Jesucristo).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b="1" lang="en-US" sz="1800">
                <a:latin typeface="Calibri"/>
                <a:ea typeface="Calibri"/>
                <a:cs typeface="Calibri"/>
                <a:sym typeface="Calibri"/>
              </a:rPr>
              <a:t>¿Cómo puedo desarrollar el proyecto final? </a:t>
            </a:r>
            <a:br>
              <a:rPr lang="en-US" sz="1800">
                <a:latin typeface="Calibri"/>
                <a:ea typeface="Calibri"/>
                <a:cs typeface="Calibri"/>
                <a:sym typeface="Calibri"/>
              </a:rPr>
            </a:br>
            <a:r>
              <a:rPr lang="en-US" sz="1800">
                <a:latin typeface="Calibri"/>
                <a:ea typeface="Calibri"/>
                <a:cs typeface="Calibri"/>
                <a:sym typeface="Calibri"/>
              </a:rPr>
              <a:t>Existen varias opciones para realizar el proyecto. 1. Descargar el documento en formato Word, responder en el computador o celular y enviarlo al profesor. 2. Imprimir el documente en formato PDF, escribir las respuestas a mano, tomar fotos y enviarlas al profesor. 3. Escribir las preguntas y respuestas a mano en un cuaderno, tomar fotos y enviarlas al profesor. 4. Coordinar una entrevista con el profesor para presentar las respuestas oralmente. </a:t>
            </a:r>
            <a:br>
              <a:rPr lang="en-US" sz="1800">
                <a:latin typeface="Calibri"/>
                <a:ea typeface="Calibri"/>
                <a:cs typeface="Calibri"/>
                <a:sym typeface="Calibri"/>
              </a:rPr>
            </a:br>
            <a:br>
              <a:rPr lang="en-US" sz="1800">
                <a:latin typeface="Calibri"/>
                <a:ea typeface="Calibri"/>
                <a:cs typeface="Calibri"/>
                <a:sym typeface="Calibri"/>
              </a:rPr>
            </a:br>
            <a:r>
              <a:rPr b="1" lang="en-US" sz="1800">
                <a:latin typeface="Calibri"/>
                <a:ea typeface="Calibri"/>
                <a:cs typeface="Calibri"/>
                <a:sym typeface="Calibri"/>
              </a:rPr>
              <a:t>¿Cómo puedo entregar el proyecto al profesor?</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Puede enviarlo a su WhatsApp personal o a su correo electrónico. </a:t>
            </a:r>
            <a:br>
              <a:rPr lang="en-US" sz="1800">
                <a:latin typeface="Calibri"/>
                <a:ea typeface="Calibri"/>
                <a:cs typeface="Calibri"/>
                <a:sym typeface="Calibri"/>
              </a:rPr>
            </a:br>
            <a:br>
              <a:rPr lang="en-US" sz="1800">
                <a:latin typeface="Calibri"/>
                <a:ea typeface="Calibri"/>
                <a:cs typeface="Calibri"/>
                <a:sym typeface="Calibri"/>
              </a:rPr>
            </a:br>
            <a:r>
              <a:rPr b="1" lang="en-US" sz="1800">
                <a:latin typeface="Calibri"/>
                <a:ea typeface="Calibri"/>
                <a:cs typeface="Calibri"/>
                <a:sym typeface="Calibri"/>
              </a:rPr>
              <a:t>¿Qué es la fecha límite para entregar el proyecto?</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Tiene hasta 14 días después de la última clase. </a:t>
            </a:r>
            <a:br>
              <a:rPr lang="en-US" sz="1800">
                <a:latin typeface="Calibri"/>
                <a:ea typeface="Calibri"/>
                <a:cs typeface="Calibri"/>
                <a:sym typeface="Calibri"/>
              </a:rPr>
            </a:br>
            <a:br>
              <a:rPr lang="en-US" sz="1800">
                <a:latin typeface="Calibri"/>
                <a:ea typeface="Calibri"/>
                <a:cs typeface="Calibri"/>
                <a:sym typeface="Calibri"/>
              </a:rPr>
            </a:br>
            <a:r>
              <a:rPr b="1" lang="en-US" sz="1800">
                <a:latin typeface="Calibri"/>
                <a:ea typeface="Calibri"/>
                <a:cs typeface="Calibri"/>
                <a:sym typeface="Calibri"/>
              </a:rPr>
              <a:t>¿Qué hago si no sé la respuesta?</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Puede consultar sus apuntes, los videos de las tareas o las grabaciones de las clases. Además, siempre puede preguntar al profesor si tiene dudas. </a:t>
            </a:r>
            <a:endParaRPr sz="1800">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359" name="Google Shape;359;g26f9e03bbaf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914400" rtl="0" algn="l">
              <a:lnSpc>
                <a:spcPct val="100000"/>
              </a:lnSpc>
              <a:spcBef>
                <a:spcPts val="0"/>
              </a:spcBef>
              <a:spcAft>
                <a:spcPts val="1000"/>
              </a:spcAft>
              <a:buClr>
                <a:schemeClr val="dk1"/>
              </a:buClr>
              <a:buSzPts val="1100"/>
              <a:buFont typeface="Calibri"/>
              <a:buNone/>
            </a:pPr>
            <a:r>
              <a:t/>
            </a:r>
            <a:endParaRPr/>
          </a:p>
        </p:txBody>
      </p:sp>
      <p:sp>
        <p:nvSpPr>
          <p:cNvPr id="368" name="Google Shape;368;g2adf147660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Oración</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Comienza con la siguiente oración (o tu propia): </a:t>
            </a:r>
            <a:endParaRPr/>
          </a:p>
          <a:p>
            <a:pPr indent="0" lvl="0" marL="0" marR="0" rtl="0" algn="l">
              <a:lnSpc>
                <a:spcPct val="100000"/>
              </a:lnSpc>
              <a:spcBef>
                <a:spcPts val="0"/>
              </a:spcBef>
              <a:spcAft>
                <a:spcPts val="0"/>
              </a:spcAft>
              <a:buSzPts val="1100"/>
              <a:buFont typeface="Arial"/>
              <a:buNone/>
            </a:pPr>
            <a:r>
              <a:t/>
            </a:r>
            <a:endParaRPr i="1"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Señor Dios, Padre celestial, Hijo y Espíritu Santo, te doy gracias porque hiciste que el cielo fuera posible para los pecadores. Te pido que me sostengas en la fe hasta el último de mis días, para que también yo pueda tener la confianza que tuvo Pablo, y sepa que mi hogar es el cielo, contigo. Amén. </a:t>
            </a:r>
            <a:endParaRPr sz="1800">
              <a:latin typeface="Calibri"/>
              <a:ea typeface="Calibri"/>
              <a:cs typeface="Calibri"/>
              <a:sym typeface="Calibri"/>
            </a:endParaRPr>
          </a:p>
          <a:p>
            <a:pPr indent="0" lvl="0" marL="228600" marR="171450" rtl="0" algn="l">
              <a:lnSpc>
                <a:spcPct val="100000"/>
              </a:lnSpc>
              <a:spcBef>
                <a:spcPts val="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99" name="Google Shape;9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6" name="Google Shape;37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0000"/>
              </a:lnSpc>
              <a:spcBef>
                <a:spcPts val="0"/>
              </a:spcBef>
              <a:spcAft>
                <a:spcPts val="0"/>
              </a:spcAft>
              <a:buClr>
                <a:schemeClr val="dk1"/>
              </a:buClr>
              <a:buSzPts val="1100"/>
              <a:buFont typeface="Arial"/>
              <a:buNone/>
            </a:pPr>
            <a:r>
              <a:t/>
            </a:r>
            <a:endParaRPr b="1" u="sng">
              <a:solidFill>
                <a:schemeClr val="dk1"/>
              </a:solidFill>
              <a:latin typeface="Calibri"/>
              <a:ea typeface="Calibri"/>
              <a:cs typeface="Calibri"/>
              <a:sym typeface="Calibri"/>
            </a:endParaRPr>
          </a:p>
        </p:txBody>
      </p:sp>
      <p:sp>
        <p:nvSpPr>
          <p:cNvPr id="386" name="Google Shape;386;g2ac1ba269cb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800">
                <a:solidFill>
                  <a:srgbClr val="000000"/>
                </a:solidFill>
                <a:latin typeface="Calibri"/>
                <a:ea typeface="Calibri"/>
                <a:cs typeface="Calibri"/>
                <a:sym typeface="Calibri"/>
              </a:rPr>
              <a:t>OBJECTIVOS DE LA CLASE </a:t>
            </a:r>
            <a:r>
              <a:rPr lang="en-US" sz="1800">
                <a:solidFill>
                  <a:srgbClr val="000000"/>
                </a:solidFill>
                <a:latin typeface="Calibri"/>
                <a:ea typeface="Calibri"/>
                <a:cs typeface="Calibri"/>
                <a:sym typeface="Calibri"/>
              </a:rPr>
              <a:t>(1 minuto)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Presente los tres objetivos principales de la lección. Invite a los estudiantes a tomar notas y a tener sus Biblias listas. </a:t>
            </a:r>
            <a:endParaRPr/>
          </a:p>
          <a:p>
            <a:pPr indent="0" lvl="0" marL="0" marR="0" rtl="0" algn="l">
              <a:lnSpc>
                <a:spcPct val="100000"/>
              </a:lnSpc>
              <a:spcBef>
                <a:spcPts val="0"/>
              </a:spcBef>
              <a:spcAft>
                <a:spcPts val="0"/>
              </a:spcAft>
              <a:buSzPts val="1100"/>
              <a:buFont typeface="Arial"/>
              <a:buNone/>
            </a:pPr>
            <a:r>
              <a:t/>
            </a:r>
            <a:endParaRPr b="1" i="1" sz="1800">
              <a:solidFill>
                <a:srgbClr val="00B050"/>
              </a:solidFill>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b="1" i="1" lang="en-US" sz="1800">
                <a:solidFill>
                  <a:srgbClr val="00B050"/>
                </a:solidFill>
                <a:latin typeface="Calibri"/>
                <a:ea typeface="Calibri"/>
                <a:cs typeface="Calibri"/>
                <a:sym typeface="Calibri"/>
              </a:rPr>
              <a:t>1. </a:t>
            </a:r>
            <a:r>
              <a:rPr b="1" lang="en-US" sz="1800">
                <a:solidFill>
                  <a:srgbClr val="000000"/>
                </a:solidFill>
                <a:latin typeface="Calibri"/>
                <a:ea typeface="Calibri"/>
                <a:cs typeface="Calibri"/>
                <a:sym typeface="Calibri"/>
              </a:rPr>
              <a:t>Usar el método de las 4 “C” para leer y entender Hechos 28:16-31.</a:t>
            </a:r>
            <a:endParaRPr/>
          </a:p>
          <a:p>
            <a:pPr indent="-273050" lvl="0" marL="34290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Considerar las estrategias de Pablo, y elegir las que le hayan llamado la atención.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07" name="Google Shape;1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6c0eec2cfd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1. Captar.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El Captar es el primer paso de Las Cuatro “C”. Es el gancho para llamar la atención de otros. Es el puente para llevar la conversación a la Palabra de Dios.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indent="0" lvl="0" marL="0" marR="171450" rtl="0" algn="l">
              <a:lnSpc>
                <a:spcPct val="100000"/>
              </a:lnSpc>
              <a:spcBef>
                <a:spcPts val="0"/>
              </a:spcBef>
              <a:spcAft>
                <a:spcPts val="0"/>
              </a:spcAft>
              <a:buSzPts val="1100"/>
              <a:buFont typeface="Calibri"/>
              <a:buNone/>
            </a:pPr>
            <a:r>
              <a:rPr lang="en-US" sz="1800">
                <a:latin typeface="Calibri"/>
                <a:ea typeface="Calibri"/>
                <a:cs typeface="Calibri"/>
                <a:sym typeface="Calibri"/>
              </a:rPr>
              <a:t>Para nuestro Captar hoy es la historia del tercer viaje misionero de Pablo y su viaje a Roma. </a:t>
            </a:r>
            <a:endParaRPr sz="1800">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22" name="Google Shape;122;g26c0eec2cfd_0_2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6f9e03bbaf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0000"/>
              </a:lnSpc>
              <a:spcBef>
                <a:spcPts val="0"/>
              </a:spcBef>
              <a:spcAft>
                <a:spcPts val="0"/>
              </a:spcAft>
              <a:buSzPts val="1100"/>
              <a:buFont typeface="Calibri"/>
              <a:buNone/>
            </a:pPr>
            <a:r>
              <a:rPr lang="en-US" sz="1800">
                <a:latin typeface="Calibri"/>
                <a:ea typeface="Calibri"/>
                <a:cs typeface="Calibri"/>
                <a:sym typeface="Calibri"/>
              </a:rPr>
              <a:t>Para nuestro Captar hoy es la historia del tercer viaje misionero</a:t>
            </a:r>
            <a:endParaRPr/>
          </a:p>
          <a:p>
            <a:pPr indent="0" lvl="0" marL="0" marR="17145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17145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Después de que Pablo había regresado de su segundo viaje, él partió de </a:t>
            </a:r>
            <a:r>
              <a:rPr lang="en-US" sz="1800" u="sng">
                <a:latin typeface="Calibri"/>
                <a:ea typeface="Calibri"/>
                <a:cs typeface="Calibri"/>
                <a:sym typeface="Calibri"/>
              </a:rPr>
              <a:t>Antioquía</a:t>
            </a:r>
            <a:r>
              <a:rPr lang="en-US" sz="1800">
                <a:latin typeface="Calibri"/>
                <a:ea typeface="Calibri"/>
                <a:cs typeface="Calibri"/>
                <a:sym typeface="Calibri"/>
              </a:rPr>
              <a:t> una vez más, al parecer por última vez, para comenzar su tercer viaje. De nuevo, él mostraba preocupación por discipular a los nuevos cristianos al volver a visitar las congregaciones establecidas en los viajes anteriores. </a:t>
            </a:r>
            <a:endParaRPr/>
          </a:p>
          <a:p>
            <a:pPr indent="-273050" lvl="0" marL="342900" marR="171450" rtl="0" algn="l">
              <a:lnSpc>
                <a:spcPct val="100000"/>
              </a:lnSpc>
              <a:spcBef>
                <a:spcPts val="0"/>
              </a:spcBef>
              <a:spcAft>
                <a:spcPts val="0"/>
              </a:spcAft>
              <a:buSzPts val="1100"/>
              <a:buFont typeface="Noto Sans Symbols"/>
              <a:buNone/>
            </a:pPr>
            <a:r>
              <a:t/>
            </a:r>
            <a:endParaRPr sz="1800">
              <a:latin typeface="Calibri"/>
              <a:ea typeface="Calibri"/>
              <a:cs typeface="Calibri"/>
              <a:sym typeface="Calibri"/>
            </a:endParaRPr>
          </a:p>
          <a:p>
            <a:pPr indent="-342900" lvl="0" marL="342900" marR="17145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Pablo pasó dos años en </a:t>
            </a:r>
            <a:r>
              <a:rPr lang="en-US" sz="1800" u="sng">
                <a:latin typeface="Calibri"/>
                <a:ea typeface="Calibri"/>
                <a:cs typeface="Calibri"/>
                <a:sym typeface="Calibri"/>
              </a:rPr>
              <a:t>Éfeso</a:t>
            </a:r>
            <a:r>
              <a:rPr lang="en-US" sz="1800">
                <a:latin typeface="Calibri"/>
                <a:ea typeface="Calibri"/>
                <a:cs typeface="Calibri"/>
                <a:sym typeface="Calibri"/>
              </a:rPr>
              <a:t>, predicando.  Muchos quemaron sus libros de “magia.”  La gente allí se molestó porque la prédica del evangelio afectaba sus negocios de vender artículos religiosos de la diosa Diana.  </a:t>
            </a:r>
            <a:endParaRPr/>
          </a:p>
          <a:p>
            <a:pPr indent="-273050" lvl="0" marL="342900" marR="171450" rtl="0" algn="l">
              <a:lnSpc>
                <a:spcPct val="100000"/>
              </a:lnSpc>
              <a:spcBef>
                <a:spcPts val="0"/>
              </a:spcBef>
              <a:spcAft>
                <a:spcPts val="0"/>
              </a:spcAft>
              <a:buSzPts val="1100"/>
              <a:buFont typeface="Noto Sans Symbols"/>
              <a:buNone/>
            </a:pPr>
            <a:r>
              <a:t/>
            </a:r>
            <a:endParaRPr sz="1800">
              <a:latin typeface="Calibri"/>
              <a:ea typeface="Calibri"/>
              <a:cs typeface="Calibri"/>
              <a:sym typeface="Calibri"/>
            </a:endParaRPr>
          </a:p>
          <a:p>
            <a:pPr indent="-342900" lvl="0" marL="342900" marR="17145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Fue a </a:t>
            </a:r>
            <a:r>
              <a:rPr lang="en-US" sz="1800" u="sng">
                <a:latin typeface="Calibri"/>
                <a:ea typeface="Calibri"/>
                <a:cs typeface="Calibri"/>
                <a:sym typeface="Calibri"/>
              </a:rPr>
              <a:t>Macedonia</a:t>
            </a:r>
            <a:r>
              <a:rPr lang="en-US" sz="1800">
                <a:latin typeface="Calibri"/>
                <a:ea typeface="Calibri"/>
                <a:cs typeface="Calibri"/>
                <a:sym typeface="Calibri"/>
              </a:rPr>
              <a:t> (Tesalónica, Filipos) y luego a </a:t>
            </a:r>
            <a:r>
              <a:rPr lang="en-US" sz="1800" u="sng">
                <a:latin typeface="Calibri"/>
                <a:ea typeface="Calibri"/>
                <a:cs typeface="Calibri"/>
                <a:sym typeface="Calibri"/>
              </a:rPr>
              <a:t>Grecia</a:t>
            </a:r>
            <a:r>
              <a:rPr lang="en-US" sz="1800">
                <a:latin typeface="Calibri"/>
                <a:ea typeface="Calibri"/>
                <a:cs typeface="Calibri"/>
                <a:sym typeface="Calibri"/>
              </a:rPr>
              <a:t> (¿Corinto y Atenas?).  De regreso pasó por Macedonia otra vez.  </a:t>
            </a:r>
            <a:endParaRPr/>
          </a:p>
          <a:p>
            <a:pPr indent="-273050" lvl="0" marL="342900" marR="171450" rtl="0" algn="l">
              <a:lnSpc>
                <a:spcPct val="100000"/>
              </a:lnSpc>
              <a:spcBef>
                <a:spcPts val="0"/>
              </a:spcBef>
              <a:spcAft>
                <a:spcPts val="0"/>
              </a:spcAft>
              <a:buSzPts val="1100"/>
              <a:buFont typeface="Noto Sans Symbols"/>
              <a:buNone/>
            </a:pPr>
            <a:r>
              <a:t/>
            </a:r>
            <a:endParaRPr sz="1800">
              <a:latin typeface="Calibri"/>
              <a:ea typeface="Calibri"/>
              <a:cs typeface="Calibri"/>
              <a:sym typeface="Calibri"/>
            </a:endParaRPr>
          </a:p>
          <a:p>
            <a:pPr indent="-342900" lvl="0" marL="342900" marR="17145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En </a:t>
            </a:r>
            <a:r>
              <a:rPr lang="en-US" sz="1800" u="sng">
                <a:latin typeface="Calibri"/>
                <a:ea typeface="Calibri"/>
                <a:cs typeface="Calibri"/>
                <a:sym typeface="Calibri"/>
              </a:rPr>
              <a:t>Troas</a:t>
            </a:r>
            <a:r>
              <a:rPr lang="en-US" sz="1800">
                <a:latin typeface="Calibri"/>
                <a:ea typeface="Calibri"/>
                <a:cs typeface="Calibri"/>
                <a:sym typeface="Calibri"/>
              </a:rPr>
              <a:t>, Pablo estaba dando un largo discurso su última noche allí, y un joven se cayó de la ventana en el tercer piso.  Pablo lo resucitó.</a:t>
            </a:r>
            <a:endParaRPr/>
          </a:p>
          <a:p>
            <a:pPr indent="-273050" lvl="0" marL="342900" marR="171450" rtl="0" algn="l">
              <a:lnSpc>
                <a:spcPct val="100000"/>
              </a:lnSpc>
              <a:spcBef>
                <a:spcPts val="0"/>
              </a:spcBef>
              <a:spcAft>
                <a:spcPts val="0"/>
              </a:spcAft>
              <a:buSzPts val="1100"/>
              <a:buFont typeface="Noto Sans Symbols"/>
              <a:buNone/>
            </a:pPr>
            <a:r>
              <a:t/>
            </a:r>
            <a:endParaRPr sz="1800">
              <a:latin typeface="Calibri"/>
              <a:ea typeface="Calibri"/>
              <a:cs typeface="Calibri"/>
              <a:sym typeface="Calibri"/>
            </a:endParaRPr>
          </a:p>
          <a:p>
            <a:pPr indent="-273050" lvl="0" marL="342900" marR="171450" rtl="0" algn="l">
              <a:lnSpc>
                <a:spcPct val="100000"/>
              </a:lnSpc>
              <a:spcBef>
                <a:spcPts val="0"/>
              </a:spcBef>
              <a:spcAft>
                <a:spcPts val="0"/>
              </a:spcAft>
              <a:buSzPts val="1100"/>
              <a:buFont typeface="Noto Sans Symbols"/>
              <a:buNone/>
            </a:pPr>
            <a:r>
              <a:t/>
            </a:r>
            <a:endParaRPr sz="1800">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32" name="Google Shape;132;g26f9e03bbaf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2. Contar.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El contar es el segundo paso de Las Cuatro C. Es el momento cuando la Palabra de Dios es compartido. Se puede simplemente leer la historia bíblica juntos o ser puede contar la historia con tus propias palabras. Explique a los estudiantes que ahora vas a demostrar como contar la historia biblia. Tienes algunas opciones: Leer la historia bíblica, pedir que un estudiante lee la historia bíblica, contar la historia bíblica con tus propias palabras o pedir que un estudiante cuenta la historia bíblica.</a:t>
            </a:r>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Hoy contamos la historia de Hechos 28:16-31</a:t>
            </a:r>
            <a:endParaRPr sz="1800">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46" name="Google Shape;146;g26c0eec2cfd_0_2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Calibri"/>
              <a:buNone/>
            </a:pPr>
            <a:r>
              <a:rPr i="1" lang="en-US" sz="3200">
                <a:latin typeface="Calibri"/>
                <a:ea typeface="Calibri"/>
                <a:cs typeface="Calibri"/>
                <a:sym typeface="Calibri"/>
              </a:rPr>
              <a:t>Pablo regresó a Jerusalén para celebrar Pentecostés en donde judíos de Asia (lo que es hoy día Turquía) iniciaron una protesta que llevó al arresto de Pablo. Después de pasar unos dos años bajo arresto en Cesárea, él apeló al emperador romano. El libro de Hechos termina con Pablo bajo arresto domiciliario en Roma mientras predicaba el evangelio.</a:t>
            </a:r>
            <a:endParaRPr i="1" sz="3200">
              <a:latin typeface="Calibri"/>
              <a:ea typeface="Calibri"/>
              <a:cs typeface="Calibri"/>
              <a:sym typeface="Calibri"/>
            </a:endParaRPr>
          </a:p>
          <a:p>
            <a:pPr indent="0" lvl="0" marL="158750" rtl="0" algn="l">
              <a:lnSpc>
                <a:spcPct val="100000"/>
              </a:lnSpc>
              <a:spcBef>
                <a:spcPts val="0"/>
              </a:spcBef>
              <a:spcAft>
                <a:spcPts val="0"/>
              </a:spcAft>
              <a:buSzPts val="1100"/>
              <a:buFont typeface="Arial"/>
              <a:buNone/>
            </a:pPr>
            <a:r>
              <a:t/>
            </a:r>
            <a:endParaRPr b="1" baseline="30000" i="0" sz="320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t/>
            </a:r>
            <a:endParaRPr b="1" baseline="30000" i="0" sz="320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t/>
            </a:r>
            <a:endParaRPr b="1" baseline="30000" i="0" sz="320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rPr b="1" baseline="30000" i="0" lang="en-US" sz="3200" u="none" strike="noStrike">
                <a:solidFill>
                  <a:srgbClr val="000000"/>
                </a:solidFill>
                <a:latin typeface="Arial"/>
                <a:ea typeface="Arial"/>
                <a:cs typeface="Arial"/>
                <a:sym typeface="Arial"/>
              </a:rPr>
              <a:t>16 </a:t>
            </a:r>
            <a:r>
              <a:rPr b="0" i="0" lang="en-US" sz="3200" u="none" strike="noStrike">
                <a:solidFill>
                  <a:srgbClr val="000000"/>
                </a:solidFill>
                <a:latin typeface="Arial"/>
                <a:ea typeface="Arial"/>
                <a:cs typeface="Arial"/>
                <a:sym typeface="Arial"/>
              </a:rPr>
              <a:t>Al llegar a Roma, el centurión entregó los presos al prefecto militar, pero a Pablo se le permitió vivir aparte, bajo la vigilancia de un soldado.</a:t>
            </a:r>
            <a:endParaRPr/>
          </a:p>
          <a:p>
            <a:pPr indent="0" lvl="0" marL="158750" rtl="0" algn="l">
              <a:lnSpc>
                <a:spcPct val="100000"/>
              </a:lnSpc>
              <a:spcBef>
                <a:spcPts val="0"/>
              </a:spcBef>
              <a:spcAft>
                <a:spcPts val="0"/>
              </a:spcAft>
              <a:buSzPts val="1100"/>
              <a:buFont typeface="Arial"/>
              <a:buNone/>
            </a:pPr>
            <a:r>
              <a:t/>
            </a:r>
            <a:endParaRPr b="0" i="0" sz="3200" u="none" strike="noStrike">
              <a:solidFill>
                <a:srgbClr val="000000"/>
              </a:solidFill>
              <a:latin typeface="Arial"/>
              <a:ea typeface="Arial"/>
              <a:cs typeface="Arial"/>
              <a:sym typeface="Arial"/>
            </a:endParaRPr>
          </a:p>
          <a:p>
            <a:pPr indent="0" lvl="0" marL="158750" rtl="0" algn="l">
              <a:lnSpc>
                <a:spcPct val="100000"/>
              </a:lnSpc>
              <a:spcBef>
                <a:spcPts val="1500"/>
              </a:spcBef>
              <a:spcAft>
                <a:spcPts val="0"/>
              </a:spcAft>
              <a:buSzPts val="1100"/>
              <a:buFont typeface="Arial"/>
              <a:buNone/>
            </a:pPr>
            <a:r>
              <a:rPr b="1" i="0" lang="en-US" sz="3200" u="none" strike="noStrike">
                <a:solidFill>
                  <a:srgbClr val="000000"/>
                </a:solidFill>
                <a:latin typeface="Arial"/>
                <a:ea typeface="Arial"/>
                <a:cs typeface="Arial"/>
                <a:sym typeface="Arial"/>
              </a:rPr>
              <a:t>Pablo predica en Roma</a:t>
            </a:r>
            <a:endParaRPr/>
          </a:p>
          <a:p>
            <a:pPr indent="0" lvl="0" marL="158750" rtl="0" algn="l">
              <a:lnSpc>
                <a:spcPct val="100000"/>
              </a:lnSpc>
              <a:spcBef>
                <a:spcPts val="2250"/>
              </a:spcBef>
              <a:spcAft>
                <a:spcPts val="0"/>
              </a:spcAft>
              <a:buSzPts val="1100"/>
              <a:buFont typeface="Arial"/>
              <a:buNone/>
            </a:pPr>
            <a:r>
              <a:t/>
            </a:r>
            <a:endParaRPr b="1" i="0" sz="3200" u="none" strike="noStrike">
              <a:solidFill>
                <a:srgbClr val="000000"/>
              </a:solidFill>
              <a:latin typeface="Arial"/>
              <a:ea typeface="Arial"/>
              <a:cs typeface="Arial"/>
              <a:sym typeface="Arial"/>
            </a:endParaRPr>
          </a:p>
          <a:p>
            <a:pPr indent="0" lvl="0" marL="158750" rtl="0" algn="l">
              <a:lnSpc>
                <a:spcPct val="100000"/>
              </a:lnSpc>
              <a:spcBef>
                <a:spcPts val="750"/>
              </a:spcBef>
              <a:spcAft>
                <a:spcPts val="0"/>
              </a:spcAft>
              <a:buSzPts val="1100"/>
              <a:buFont typeface="Arial"/>
              <a:buNone/>
            </a:pPr>
            <a:r>
              <a:rPr b="1" baseline="30000" i="0" lang="en-US" sz="3200" u="none" strike="noStrike">
                <a:solidFill>
                  <a:srgbClr val="000000"/>
                </a:solidFill>
                <a:latin typeface="Arial"/>
                <a:ea typeface="Arial"/>
                <a:cs typeface="Arial"/>
                <a:sym typeface="Arial"/>
              </a:rPr>
              <a:t>17 </a:t>
            </a:r>
            <a:r>
              <a:rPr b="0" i="0" lang="en-US" sz="3200" u="none" strike="noStrike">
                <a:solidFill>
                  <a:srgbClr val="000000"/>
                </a:solidFill>
                <a:latin typeface="Arial"/>
                <a:ea typeface="Arial"/>
                <a:cs typeface="Arial"/>
                <a:sym typeface="Arial"/>
              </a:rPr>
              <a:t>Tres días después, Pablo convocó a los judíos más importantes, y cuando todos estuvieron reunidos, les dijo: </a:t>
            </a:r>
            <a:endParaRPr/>
          </a:p>
          <a:p>
            <a:pPr indent="0" lvl="0" marL="158750" rtl="0" algn="l">
              <a:lnSpc>
                <a:spcPct val="100000"/>
              </a:lnSpc>
              <a:spcBef>
                <a:spcPts val="0"/>
              </a:spcBef>
              <a:spcAft>
                <a:spcPts val="0"/>
              </a:spcAft>
              <a:buSzPts val="1100"/>
              <a:buFont typeface="Arial"/>
              <a:buNone/>
            </a:pPr>
            <a:r>
              <a:t/>
            </a:r>
            <a:endParaRPr b="0" i="0" sz="320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rPr b="0" i="0" lang="en-US" sz="3200" u="none" strike="noStrike">
                <a:solidFill>
                  <a:srgbClr val="000000"/>
                </a:solidFill>
                <a:latin typeface="Arial"/>
                <a:ea typeface="Arial"/>
                <a:cs typeface="Arial"/>
                <a:sym typeface="Arial"/>
              </a:rPr>
              <a:t>«Hermanos míos, yo no he cometido ningún mal contra el pueblo ni contra las costumbres de nuestros padres; sin embargo, me aprehendieron en Jerusalén y me entregaron al poder de los romanos.</a:t>
            </a:r>
            <a:r>
              <a:rPr b="1" baseline="30000" i="0" lang="en-US" sz="3200" u="none" strike="noStrike">
                <a:solidFill>
                  <a:srgbClr val="000000"/>
                </a:solidFill>
                <a:latin typeface="Arial"/>
                <a:ea typeface="Arial"/>
                <a:cs typeface="Arial"/>
                <a:sym typeface="Arial"/>
              </a:rPr>
              <a:t>18 </a:t>
            </a:r>
            <a:r>
              <a:rPr b="0" i="0" lang="en-US" sz="3200" u="none" strike="noStrike">
                <a:solidFill>
                  <a:srgbClr val="000000"/>
                </a:solidFill>
                <a:latin typeface="Arial"/>
                <a:ea typeface="Arial"/>
                <a:cs typeface="Arial"/>
                <a:sym typeface="Arial"/>
              </a:rPr>
              <a:t>Éstos examinaron mi caso y quisieron ponerme en libertad, pues no hallaron ninguna razón para condenarme a muerte. </a:t>
            </a:r>
            <a:r>
              <a:rPr b="1" baseline="30000" i="0" lang="en-US" sz="3200" u="none" strike="noStrike">
                <a:solidFill>
                  <a:srgbClr val="000000"/>
                </a:solidFill>
                <a:latin typeface="Arial"/>
                <a:ea typeface="Arial"/>
                <a:cs typeface="Arial"/>
                <a:sym typeface="Arial"/>
              </a:rPr>
              <a:t>19 </a:t>
            </a:r>
            <a:r>
              <a:rPr b="0" i="0" lang="en-US" sz="3200" u="none" strike="noStrike">
                <a:solidFill>
                  <a:srgbClr val="000000"/>
                </a:solidFill>
                <a:latin typeface="Arial"/>
                <a:ea typeface="Arial"/>
                <a:cs typeface="Arial"/>
                <a:sym typeface="Arial"/>
              </a:rPr>
              <a:t>Pero como los judíos se opusieron, me vi obligado a apelar al emperador, aun cuando no tengo nada en contra de mi pueblo. </a:t>
            </a:r>
            <a:r>
              <a:rPr b="1" baseline="30000" i="0" lang="en-US" sz="3200" u="none" strike="noStrike">
                <a:solidFill>
                  <a:srgbClr val="000000"/>
                </a:solidFill>
                <a:latin typeface="Arial"/>
                <a:ea typeface="Arial"/>
                <a:cs typeface="Arial"/>
                <a:sym typeface="Arial"/>
              </a:rPr>
              <a:t>20 </a:t>
            </a:r>
            <a:r>
              <a:rPr b="0" i="0" lang="en-US" sz="3200" u="none" strike="noStrike">
                <a:solidFill>
                  <a:srgbClr val="000000"/>
                </a:solidFill>
                <a:latin typeface="Arial"/>
                <a:ea typeface="Arial"/>
                <a:cs typeface="Arial"/>
                <a:sym typeface="Arial"/>
              </a:rPr>
              <a:t>Por esta razón los he llamado, pues quería verlos y hablar con ustedes. ¡Me encuentro encadenado por creer en la esperanza de Israel! </a:t>
            </a:r>
            <a:endParaRPr/>
          </a:p>
          <a:p>
            <a:pPr indent="0" lvl="0" marL="158750" rtl="0" algn="l">
              <a:lnSpc>
                <a:spcPct val="100000"/>
              </a:lnSpc>
              <a:spcBef>
                <a:spcPts val="0"/>
              </a:spcBef>
              <a:spcAft>
                <a:spcPts val="0"/>
              </a:spcAft>
              <a:buSzPts val="1100"/>
              <a:buFont typeface="Arial"/>
              <a:buNone/>
            </a:pPr>
            <a:r>
              <a:t/>
            </a:r>
            <a:endParaRPr b="0" baseline="30000" i="0" sz="320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rPr b="1" baseline="30000" i="0" lang="en-US" sz="3200" u="none" strike="noStrike">
                <a:solidFill>
                  <a:srgbClr val="000000"/>
                </a:solidFill>
                <a:latin typeface="Arial"/>
                <a:ea typeface="Arial"/>
                <a:cs typeface="Arial"/>
                <a:sym typeface="Arial"/>
              </a:rPr>
              <a:t>21 </a:t>
            </a:r>
            <a:r>
              <a:rPr b="0" i="0" lang="en-US" sz="3200" u="none" strike="noStrike">
                <a:solidFill>
                  <a:srgbClr val="000000"/>
                </a:solidFill>
                <a:latin typeface="Arial"/>
                <a:ea typeface="Arial"/>
                <a:cs typeface="Arial"/>
                <a:sym typeface="Arial"/>
              </a:rPr>
              <a:t>Ellos le dijeron: «Nosotros no hemos recibido de Judea ninguna carta en relación contigo, ni ha venido ninguno de los hermanos a denunciarte o a decir algo malo acerca de ti.</a:t>
            </a:r>
            <a:r>
              <a:rPr b="1" baseline="30000" i="0" lang="en-US" sz="3200" u="none" strike="noStrike">
                <a:solidFill>
                  <a:srgbClr val="000000"/>
                </a:solidFill>
                <a:latin typeface="Arial"/>
                <a:ea typeface="Arial"/>
                <a:cs typeface="Arial"/>
                <a:sym typeface="Arial"/>
              </a:rPr>
              <a:t>22 </a:t>
            </a:r>
            <a:r>
              <a:rPr b="0" i="0" lang="en-US" sz="3200" u="none" strike="noStrike">
                <a:solidFill>
                  <a:srgbClr val="000000"/>
                </a:solidFill>
                <a:latin typeface="Arial"/>
                <a:ea typeface="Arial"/>
                <a:cs typeface="Arial"/>
                <a:sym typeface="Arial"/>
              </a:rPr>
              <a:t>Pero nos gustaría que nos dijeras lo que piensas, pues sabemos que por todas partes se habla en contra de esta secta.»</a:t>
            </a:r>
            <a:endParaRPr/>
          </a:p>
          <a:p>
            <a:pPr indent="0" lvl="0" marL="158750" rtl="0" algn="l">
              <a:lnSpc>
                <a:spcPct val="100000"/>
              </a:lnSpc>
              <a:spcBef>
                <a:spcPts val="0"/>
              </a:spcBef>
              <a:spcAft>
                <a:spcPts val="0"/>
              </a:spcAft>
              <a:buSzPts val="1100"/>
              <a:buFont typeface="Arial"/>
              <a:buNone/>
            </a:pPr>
            <a:r>
              <a:t/>
            </a:r>
            <a:endParaRPr b="0" i="0" sz="3200" u="none" strike="noStrike">
              <a:solidFill>
                <a:srgbClr val="000000"/>
              </a:solidFill>
              <a:latin typeface="Arial"/>
              <a:ea typeface="Arial"/>
              <a:cs typeface="Arial"/>
              <a:sym typeface="Arial"/>
            </a:endParaRPr>
          </a:p>
          <a:p>
            <a:pPr indent="69850" lvl="0" marL="0" marR="0" rtl="0" algn="l">
              <a:lnSpc>
                <a:spcPct val="100000"/>
              </a:lnSpc>
              <a:spcBef>
                <a:spcPts val="0"/>
              </a:spcBef>
              <a:spcAft>
                <a:spcPts val="0"/>
              </a:spcAft>
              <a:buSzPts val="1100"/>
              <a:buNone/>
            </a:pPr>
            <a:r>
              <a:t/>
            </a:r>
            <a:endParaRPr sz="1800">
              <a:latin typeface="Times New Roman"/>
              <a:ea typeface="Times New Roman"/>
              <a:cs typeface="Times New Roman"/>
              <a:sym typeface="Times New Roman"/>
            </a:endParaRPr>
          </a:p>
        </p:txBody>
      </p:sp>
      <p:sp>
        <p:nvSpPr>
          <p:cNvPr id="157" name="Google Shape;157;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Font typeface="Arial"/>
              <a:buNone/>
            </a:pPr>
            <a:r>
              <a:rPr b="1" baseline="30000" i="0" lang="en-US" sz="1800" u="none" strike="noStrike">
                <a:solidFill>
                  <a:srgbClr val="000000"/>
                </a:solidFill>
                <a:latin typeface="Arial"/>
                <a:ea typeface="Arial"/>
                <a:cs typeface="Arial"/>
                <a:sym typeface="Arial"/>
              </a:rPr>
              <a:t>23 </a:t>
            </a:r>
            <a:r>
              <a:rPr b="0" i="0" lang="en-US" sz="1800" u="none" strike="noStrike">
                <a:solidFill>
                  <a:srgbClr val="000000"/>
                </a:solidFill>
                <a:latin typeface="Arial"/>
                <a:ea typeface="Arial"/>
                <a:cs typeface="Arial"/>
                <a:sym typeface="Arial"/>
              </a:rPr>
              <a:t>Pablo les señaló un día para reunirse, y muchos acudieron al lugar donde se hospedaba, y desde la mañana hasta la tarde les habló del reino de Dios, citando tanto la ley de Moisés como a los profetas para convencerlos acerca de Jesús.</a:t>
            </a:r>
            <a:endParaRPr/>
          </a:p>
          <a:p>
            <a:pPr indent="0" lvl="0" marL="158750" rtl="0" algn="l">
              <a:lnSpc>
                <a:spcPct val="100000"/>
              </a:lnSpc>
              <a:spcBef>
                <a:spcPts val="0"/>
              </a:spcBef>
              <a:spcAft>
                <a:spcPts val="0"/>
              </a:spcAft>
              <a:buSzPts val="1100"/>
              <a:buFont typeface="Arial"/>
              <a:buNone/>
            </a:pPr>
            <a:r>
              <a:t/>
            </a:r>
            <a:endParaRPr b="0" baseline="30000" i="0" sz="180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rPr b="1" baseline="30000" i="0" lang="en-US" sz="1800" u="none" strike="noStrike">
                <a:solidFill>
                  <a:srgbClr val="000000"/>
                </a:solidFill>
                <a:latin typeface="Arial"/>
                <a:ea typeface="Arial"/>
                <a:cs typeface="Arial"/>
                <a:sym typeface="Arial"/>
              </a:rPr>
              <a:t>24 </a:t>
            </a:r>
            <a:r>
              <a:rPr b="0" i="0" lang="en-US" sz="1800" u="none" strike="noStrike">
                <a:solidFill>
                  <a:srgbClr val="000000"/>
                </a:solidFill>
                <a:latin typeface="Arial"/>
                <a:ea typeface="Arial"/>
                <a:cs typeface="Arial"/>
                <a:sym typeface="Arial"/>
              </a:rPr>
              <a:t>Algunos concordaban con lo que Pablo decía, pero otros no creían. </a:t>
            </a:r>
            <a:r>
              <a:rPr b="1" baseline="30000" i="0" lang="en-US" sz="1800" u="none" strike="noStrike">
                <a:solidFill>
                  <a:srgbClr val="000000"/>
                </a:solidFill>
                <a:latin typeface="Arial"/>
                <a:ea typeface="Arial"/>
                <a:cs typeface="Arial"/>
                <a:sym typeface="Arial"/>
              </a:rPr>
              <a:t>25 </a:t>
            </a:r>
            <a:r>
              <a:rPr b="0" i="0" lang="en-US" sz="1800" u="none" strike="noStrike">
                <a:solidFill>
                  <a:srgbClr val="000000"/>
                </a:solidFill>
                <a:latin typeface="Arial"/>
                <a:ea typeface="Arial"/>
                <a:cs typeface="Arial"/>
                <a:sym typeface="Arial"/>
              </a:rPr>
              <a:t>Y como no se pusieron de acuerdo, al retirarse Pablo les dijo: «Bien habló el Espíritu Santo a nuestros padres por medio del profeta Isaías, cuando dijo:</a:t>
            </a:r>
            <a:endParaRPr/>
          </a:p>
          <a:p>
            <a:pPr indent="0" lvl="0" marL="158750" rtl="0" algn="l">
              <a:lnSpc>
                <a:spcPct val="100000"/>
              </a:lnSpc>
              <a:spcBef>
                <a:spcPts val="0"/>
              </a:spcBef>
              <a:spcAft>
                <a:spcPts val="0"/>
              </a:spcAft>
              <a:buSzPts val="1100"/>
              <a:buFont typeface="Arial"/>
              <a:buNone/>
            </a:pPr>
            <a:r>
              <a:t/>
            </a:r>
            <a:endParaRPr b="1" baseline="30000" i="0" sz="180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rPr b="1" baseline="30000" i="0" lang="en-US" sz="1800" u="none" strike="noStrike">
                <a:solidFill>
                  <a:srgbClr val="000000"/>
                </a:solidFill>
                <a:latin typeface="Arial"/>
                <a:ea typeface="Arial"/>
                <a:cs typeface="Arial"/>
                <a:sym typeface="Arial"/>
              </a:rPr>
              <a:t>26 </a:t>
            </a:r>
            <a:r>
              <a:rPr b="0" i="0" lang="en-US" sz="1800" u="none" strike="noStrike">
                <a:solidFill>
                  <a:srgbClr val="000000"/>
                </a:solidFill>
                <a:latin typeface="Arial"/>
                <a:ea typeface="Arial"/>
                <a:cs typeface="Arial"/>
                <a:sym typeface="Arial"/>
              </a:rPr>
              <a:t>»“Ve a este pueblo, y dile: Ustedes oirán, pero no entenderán; Verán, pero no percibirán. </a:t>
            </a:r>
            <a:r>
              <a:rPr b="1" baseline="30000" i="0" lang="en-US" sz="1800" u="none" strike="noStrike">
                <a:solidFill>
                  <a:srgbClr val="000000"/>
                </a:solidFill>
                <a:latin typeface="Arial"/>
                <a:ea typeface="Arial"/>
                <a:cs typeface="Arial"/>
                <a:sym typeface="Arial"/>
              </a:rPr>
              <a:t>27 </a:t>
            </a:r>
            <a:r>
              <a:rPr b="0" i="0" lang="en-US" sz="1800" u="none" strike="noStrike">
                <a:solidFill>
                  <a:srgbClr val="000000"/>
                </a:solidFill>
                <a:latin typeface="Arial"/>
                <a:ea typeface="Arial"/>
                <a:cs typeface="Arial"/>
                <a:sym typeface="Arial"/>
              </a:rPr>
              <a:t>Porque su corazón se ha endurecido, Y sus oídos son incapaces de oír. Han cerrado sus ojos, para no ver ni oír, ni entender bien;</a:t>
            </a:r>
            <a:br>
              <a:rPr b="0" i="0" lang="en-US" sz="1800" u="none" strike="noStrike">
                <a:solidFill>
                  <a:srgbClr val="000000"/>
                </a:solidFill>
                <a:latin typeface="Arial"/>
                <a:ea typeface="Arial"/>
                <a:cs typeface="Arial"/>
                <a:sym typeface="Arial"/>
              </a:rPr>
            </a:br>
            <a:r>
              <a:rPr b="0" i="0" lang="en-US" sz="1800" u="none" strike="noStrike">
                <a:solidFill>
                  <a:srgbClr val="000000"/>
                </a:solidFill>
                <a:latin typeface="Arial"/>
                <a:ea typeface="Arial"/>
                <a:cs typeface="Arial"/>
                <a:sym typeface="Arial"/>
              </a:rPr>
              <a:t>para que no se conviertan y yo los sane.”</a:t>
            </a:r>
            <a:endParaRPr/>
          </a:p>
          <a:p>
            <a:pPr indent="0" lvl="0" marL="158750" rtl="0" algn="l">
              <a:lnSpc>
                <a:spcPct val="100000"/>
              </a:lnSpc>
              <a:spcBef>
                <a:spcPts val="0"/>
              </a:spcBef>
              <a:spcAft>
                <a:spcPts val="0"/>
              </a:spcAft>
              <a:buSzPts val="1100"/>
              <a:buFont typeface="Arial"/>
              <a:buNone/>
            </a:pPr>
            <a:r>
              <a:t/>
            </a:r>
            <a:endParaRPr b="0" i="0" sz="180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rPr b="1" baseline="30000" i="0" lang="en-US" sz="1800" u="none" strike="noStrike">
                <a:solidFill>
                  <a:srgbClr val="000000"/>
                </a:solidFill>
                <a:latin typeface="Arial"/>
                <a:ea typeface="Arial"/>
                <a:cs typeface="Arial"/>
                <a:sym typeface="Arial"/>
              </a:rPr>
              <a:t>28 </a:t>
            </a:r>
            <a:r>
              <a:rPr b="0" i="0" lang="en-US" sz="1800" u="none" strike="noStrike">
                <a:solidFill>
                  <a:srgbClr val="000000"/>
                </a:solidFill>
                <a:latin typeface="Arial"/>
                <a:ea typeface="Arial"/>
                <a:cs typeface="Arial"/>
                <a:sym typeface="Arial"/>
              </a:rPr>
              <a:t>»Por lo tanto, deben saber que a los no judíos se les envía esta salvación de Dios, y ellos sí oirán.»</a:t>
            </a:r>
            <a:endParaRPr/>
          </a:p>
          <a:p>
            <a:pPr indent="0" lvl="0" marL="158750" rtl="0" algn="l">
              <a:lnSpc>
                <a:spcPct val="100000"/>
              </a:lnSpc>
              <a:spcBef>
                <a:spcPts val="0"/>
              </a:spcBef>
              <a:spcAft>
                <a:spcPts val="0"/>
              </a:spcAft>
              <a:buSzPts val="1100"/>
              <a:buFont typeface="Arial"/>
              <a:buNone/>
            </a:pPr>
            <a:r>
              <a:t/>
            </a:r>
            <a:endParaRPr b="0" i="0" sz="180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rPr b="1" baseline="30000" i="0" lang="en-US" sz="1800" u="none" strike="noStrike">
                <a:solidFill>
                  <a:srgbClr val="000000"/>
                </a:solidFill>
                <a:latin typeface="Arial"/>
                <a:ea typeface="Arial"/>
                <a:cs typeface="Arial"/>
                <a:sym typeface="Arial"/>
              </a:rPr>
              <a:t>29 </a:t>
            </a:r>
            <a:r>
              <a:rPr b="0" i="0" lang="en-US" sz="1800" u="none" strike="noStrike">
                <a:solidFill>
                  <a:srgbClr val="000000"/>
                </a:solidFill>
                <a:latin typeface="Arial"/>
                <a:ea typeface="Arial"/>
                <a:cs typeface="Arial"/>
                <a:sym typeface="Arial"/>
              </a:rPr>
              <a:t>Al oír esto los judíos, se fueron luego de discutir largamente entre ellos.</a:t>
            </a:r>
            <a:endParaRPr sz="1800">
              <a:latin typeface="Times New Roman"/>
              <a:ea typeface="Times New Roman"/>
              <a:cs typeface="Times New Roman"/>
              <a:sym typeface="Times New Roman"/>
            </a:endParaRPr>
          </a:p>
        </p:txBody>
      </p:sp>
      <p:sp>
        <p:nvSpPr>
          <p:cNvPr id="163" name="Google Shape;163;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 Id="rId4" Type="http://schemas.openxmlformats.org/officeDocument/2006/relationships/image" Target="../media/image2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9.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12.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11.pn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15.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14.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16.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7.jp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g2ae621378b2_0_0"/>
          <p:cNvPicPr preferRelativeResize="0"/>
          <p:nvPr/>
        </p:nvPicPr>
        <p:blipFill rotWithShape="1">
          <a:blip r:embed="rId3">
            <a:alphaModFix/>
          </a:blip>
          <a:srcRect b="0" l="0" r="0" t="0"/>
          <a:stretch/>
        </p:blipFill>
        <p:spPr>
          <a:xfrm>
            <a:off x="0" y="0"/>
            <a:ext cx="12191990" cy="6858000"/>
          </a:xfrm>
          <a:prstGeom prst="rect">
            <a:avLst/>
          </a:prstGeom>
          <a:noFill/>
          <a:ln>
            <a:noFill/>
          </a:ln>
        </p:spPr>
      </p:pic>
      <p:pic>
        <p:nvPicPr>
          <p:cNvPr id="85" name="Google Shape;85;g2ae621378b2_0_0"/>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The Apostle Paul's Letters to the Congregations | Bible Message" id="171" name="Google Shape;171;p9"/>
          <p:cNvPicPr preferRelativeResize="0"/>
          <p:nvPr/>
        </p:nvPicPr>
        <p:blipFill rotWithShape="1">
          <a:blip r:embed="rId3">
            <a:alphaModFix/>
          </a:blip>
          <a:srcRect b="0" l="0" r="0" t="0"/>
          <a:stretch/>
        </p:blipFill>
        <p:spPr>
          <a:xfrm>
            <a:off x="0" y="381000"/>
            <a:ext cx="12192000" cy="6096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77" name="Google Shape;177;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78" name="Google Shape;178;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Hechos 28:16-31</a:t>
            </a:r>
            <a:endParaRPr b="0" i="0" sz="4800" u="none" cap="none" strike="noStrike">
              <a:solidFill>
                <a:schemeClr val="dk1"/>
              </a:solidFill>
              <a:latin typeface="Lato"/>
              <a:ea typeface="Lato"/>
              <a:cs typeface="Lato"/>
              <a:sym typeface="Lato"/>
            </a:endParaRPr>
          </a:p>
        </p:txBody>
      </p:sp>
      <p:sp>
        <p:nvSpPr>
          <p:cNvPr id="179" name="Google Shape;179;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80" name="Google Shape;180;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81" name="Google Shape;181;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82" name="Google Shape;182;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11"/>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88" name="Google Shape;188;p11"/>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89" name="Google Shape;189;p1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28:16-31</a:t>
            </a:r>
            <a:endParaRPr b="0" i="0" sz="4800" u="none" cap="none" strike="noStrike">
              <a:solidFill>
                <a:schemeClr val="dk1"/>
              </a:solidFill>
              <a:latin typeface="Lato"/>
              <a:ea typeface="Lato"/>
              <a:cs typeface="Lato"/>
              <a:sym typeface="Lato"/>
            </a:endParaRPr>
          </a:p>
        </p:txBody>
      </p:sp>
      <p:sp>
        <p:nvSpPr>
          <p:cNvPr id="190" name="Google Shape;190;p1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1" name="Google Shape;191;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92" name="Google Shape;192;p1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93" name="Google Shape;193;p11"/>
          <p:cNvPicPr preferRelativeResize="0"/>
          <p:nvPr/>
        </p:nvPicPr>
        <p:blipFill rotWithShape="1">
          <a:blip r:embed="rId4">
            <a:alphaModFix/>
          </a:blip>
          <a:srcRect b="23588" l="7102" r="7639" t="10151"/>
          <a:stretch/>
        </p:blipFill>
        <p:spPr>
          <a:xfrm>
            <a:off x="8577182" y="1617635"/>
            <a:ext cx="1662993" cy="1292389"/>
          </a:xfrm>
          <a:prstGeom prst="rect">
            <a:avLst/>
          </a:prstGeom>
          <a:noFill/>
          <a:ln>
            <a:noFill/>
          </a:ln>
        </p:spPr>
      </p:pic>
      <p:pic>
        <p:nvPicPr>
          <p:cNvPr descr="A green bird with leaves&#10;&#10;Description automatically generated" id="194" name="Google Shape;194;p11"/>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12"/>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00" name="Google Shape;200;p12"/>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01" name="Google Shape;201;p1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28:16-31</a:t>
            </a:r>
            <a:endParaRPr b="0" i="0" sz="4800" u="none" cap="none" strike="noStrike">
              <a:solidFill>
                <a:schemeClr val="dk1"/>
              </a:solidFill>
              <a:latin typeface="Lato"/>
              <a:ea typeface="Lato"/>
              <a:cs typeface="Lato"/>
              <a:sym typeface="Lato"/>
            </a:endParaRPr>
          </a:p>
        </p:txBody>
      </p:sp>
      <p:sp>
        <p:nvSpPr>
          <p:cNvPr id="202" name="Google Shape;202;p1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3" name="Google Shape;203;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4" name="Google Shape;204;p12"/>
          <p:cNvSpPr txBox="1"/>
          <p:nvPr/>
        </p:nvSpPr>
        <p:spPr>
          <a:xfrm>
            <a:off x="4127381" y="4163146"/>
            <a:ext cx="67281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05" name="Google Shape;205;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206" name="Google Shape;206;p12"/>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13"/>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12" name="Google Shape;212;p13"/>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13" name="Google Shape;213;p1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28:16-31</a:t>
            </a:r>
            <a:endParaRPr b="0" i="0" sz="4800" u="none" cap="none" strike="noStrike">
              <a:solidFill>
                <a:schemeClr val="dk1"/>
              </a:solidFill>
              <a:latin typeface="Lato"/>
              <a:ea typeface="Lato"/>
              <a:cs typeface="Lato"/>
              <a:sym typeface="Lato"/>
            </a:endParaRPr>
          </a:p>
        </p:txBody>
      </p:sp>
      <p:sp>
        <p:nvSpPr>
          <p:cNvPr id="214" name="Google Shape;214;p1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5" name="Google Shape;215;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6" name="Google Shape;216;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17" name="Google Shape;217;p13"/>
          <p:cNvPicPr preferRelativeResize="0"/>
          <p:nvPr/>
        </p:nvPicPr>
        <p:blipFill rotWithShape="1">
          <a:blip r:embed="rId4">
            <a:alphaModFix/>
          </a:blip>
          <a:srcRect b="0" l="0" r="0" t="0"/>
          <a:stretch/>
        </p:blipFill>
        <p:spPr>
          <a:xfrm>
            <a:off x="9076083" y="1470749"/>
            <a:ext cx="1127705" cy="1374726"/>
          </a:xfrm>
          <a:prstGeom prst="rect">
            <a:avLst/>
          </a:prstGeom>
          <a:noFill/>
          <a:ln>
            <a:noFill/>
          </a:ln>
        </p:spPr>
      </p:pic>
      <p:pic>
        <p:nvPicPr>
          <p:cNvPr descr="A green bird with leaves&#10;&#10;Description automatically generated" id="218" name="Google Shape;218;p13"/>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sp>
        <p:nvSpPr>
          <p:cNvPr id="223" name="Google Shape;223;p14"/>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24" name="Google Shape;224;p14"/>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25" name="Google Shape;225;p1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28:16-31</a:t>
            </a:r>
            <a:endParaRPr b="0" i="0" sz="4800" u="none" cap="none" strike="noStrike">
              <a:solidFill>
                <a:schemeClr val="dk1"/>
              </a:solidFill>
              <a:latin typeface="Lato"/>
              <a:ea typeface="Lato"/>
              <a:cs typeface="Lato"/>
              <a:sym typeface="Lato"/>
            </a:endParaRPr>
          </a:p>
        </p:txBody>
      </p:sp>
      <p:sp>
        <p:nvSpPr>
          <p:cNvPr id="226" name="Google Shape;226;p1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7" name="Google Shape;227;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8" name="Google Shape;228;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29" name="Google Shape;229;p14"/>
          <p:cNvPicPr preferRelativeResize="0"/>
          <p:nvPr/>
        </p:nvPicPr>
        <p:blipFill rotWithShape="1">
          <a:blip r:embed="rId4">
            <a:alphaModFix/>
          </a:blip>
          <a:srcRect b="0" l="0" r="0" t="0"/>
          <a:stretch/>
        </p:blipFill>
        <p:spPr>
          <a:xfrm>
            <a:off x="9269912" y="1743573"/>
            <a:ext cx="824369" cy="950226"/>
          </a:xfrm>
          <a:prstGeom prst="rect">
            <a:avLst/>
          </a:prstGeom>
          <a:noFill/>
          <a:ln>
            <a:noFill/>
          </a:ln>
        </p:spPr>
      </p:pic>
      <p:pic>
        <p:nvPicPr>
          <p:cNvPr descr="A green bird with leaves&#10;&#10;Description automatically generated" id="230" name="Google Shape;230;p14"/>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15"/>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36" name="Google Shape;236;p15"/>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37" name="Google Shape;237;p15"/>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28:16-31</a:t>
            </a:r>
            <a:endParaRPr b="0" i="0" sz="4800" u="none" cap="none" strike="noStrike">
              <a:solidFill>
                <a:schemeClr val="dk1"/>
              </a:solidFill>
              <a:latin typeface="Lato"/>
              <a:ea typeface="Lato"/>
              <a:cs typeface="Lato"/>
              <a:sym typeface="Lato"/>
            </a:endParaRPr>
          </a:p>
        </p:txBody>
      </p:sp>
      <p:sp>
        <p:nvSpPr>
          <p:cNvPr id="238" name="Google Shape;238;p1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9" name="Google Shape;239;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40" name="Google Shape;240;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41" name="Google Shape;241;p15"/>
          <p:cNvPicPr preferRelativeResize="0"/>
          <p:nvPr/>
        </p:nvPicPr>
        <p:blipFill rotWithShape="1">
          <a:blip r:embed="rId4">
            <a:alphaModFix/>
          </a:blip>
          <a:srcRect b="0" l="0" r="0" t="0"/>
          <a:stretch/>
        </p:blipFill>
        <p:spPr>
          <a:xfrm>
            <a:off x="8884044" y="1460358"/>
            <a:ext cx="1405304" cy="1389027"/>
          </a:xfrm>
          <a:prstGeom prst="rect">
            <a:avLst/>
          </a:prstGeom>
          <a:noFill/>
          <a:ln>
            <a:noFill/>
          </a:ln>
        </p:spPr>
      </p:pic>
      <p:pic>
        <p:nvPicPr>
          <p:cNvPr descr="A green bird with leaves&#10;&#10;Description automatically generated" id="242" name="Google Shape;242;p15"/>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16"/>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48" name="Google Shape;248;p16"/>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49" name="Google Shape;249;p16"/>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28:16-31</a:t>
            </a:r>
            <a:endParaRPr b="0" i="0" sz="4800" u="none" cap="none" strike="noStrike">
              <a:solidFill>
                <a:schemeClr val="dk1"/>
              </a:solidFill>
              <a:latin typeface="Lato"/>
              <a:ea typeface="Lato"/>
              <a:cs typeface="Lato"/>
              <a:sym typeface="Lato"/>
            </a:endParaRPr>
          </a:p>
        </p:txBody>
      </p:sp>
      <p:sp>
        <p:nvSpPr>
          <p:cNvPr id="250" name="Google Shape;250;p1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1" name="Google Shape;251;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2" name="Google Shape;252;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53" name="Google Shape;253;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254" name="Google Shape;254;p16"/>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60" name="Google Shape;260;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61" name="Google Shape;261;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3888" u="none" cap="none" strike="noStrike">
                <a:solidFill>
                  <a:schemeClr val="dk1"/>
                </a:solidFill>
                <a:latin typeface="Lato"/>
                <a:ea typeface="Lato"/>
                <a:cs typeface="Lato"/>
                <a:sym typeface="Lato"/>
              </a:rPr>
              <a:t>Hechos 28:16-31</a:t>
            </a:r>
            <a:endParaRPr b="0" i="0" sz="3888" u="none" cap="none" strike="noStrike">
              <a:solidFill>
                <a:schemeClr val="dk1"/>
              </a:solidFill>
              <a:latin typeface="Lato"/>
              <a:ea typeface="Lato"/>
              <a:cs typeface="Lato"/>
              <a:sym typeface="Lato"/>
            </a:endParaRPr>
          </a:p>
        </p:txBody>
      </p:sp>
      <p:sp>
        <p:nvSpPr>
          <p:cNvPr id="262" name="Google Shape;262;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63" name="Google Shape;263;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64" name="Google Shape;264;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65" name="Google Shape;265;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p18"/>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71" name="Google Shape;271;p18"/>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72" name="Google Shape;272;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Hechos 28:16-31</a:t>
            </a:r>
            <a:endParaRPr b="0" i="0" sz="3888" u="none" cap="none" strike="noStrike">
              <a:solidFill>
                <a:schemeClr val="dk1"/>
              </a:solidFill>
              <a:latin typeface="Lato"/>
              <a:ea typeface="Lato"/>
              <a:cs typeface="Lato"/>
              <a:sym typeface="Lato"/>
            </a:endParaRPr>
          </a:p>
        </p:txBody>
      </p:sp>
      <p:sp>
        <p:nvSpPr>
          <p:cNvPr id="273" name="Google Shape;273;p1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4" name="Google Shape;274;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5" name="Google Shape;275;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76" name="Google Shape;276;p18"/>
          <p:cNvPicPr preferRelativeResize="0"/>
          <p:nvPr/>
        </p:nvPicPr>
        <p:blipFill rotWithShape="1">
          <a:blip r:embed="rId4">
            <a:alphaModFix/>
          </a:blip>
          <a:srcRect b="0" l="0" r="0" t="0"/>
          <a:stretch/>
        </p:blipFill>
        <p:spPr>
          <a:xfrm>
            <a:off x="9253057" y="1681917"/>
            <a:ext cx="1247432" cy="1167469"/>
          </a:xfrm>
          <a:prstGeom prst="rect">
            <a:avLst/>
          </a:prstGeom>
          <a:noFill/>
          <a:ln>
            <a:noFill/>
          </a:ln>
        </p:spPr>
      </p:pic>
      <p:pic>
        <p:nvPicPr>
          <p:cNvPr descr="A green bird with leaves&#10;&#10;Description automatically generated" id="277" name="Google Shape;277;p18"/>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2"/>
          <p:cNvSpPr txBox="1"/>
          <p:nvPr/>
        </p:nvSpPr>
        <p:spPr>
          <a:xfrm>
            <a:off x="4127382" y="18068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8</a:t>
            </a:r>
            <a:endParaRPr b="0" i="0" sz="6000" u="none" cap="none" strike="noStrike">
              <a:solidFill>
                <a:srgbClr val="009444"/>
              </a:solidFill>
              <a:latin typeface="Lato"/>
              <a:ea typeface="Lato"/>
              <a:cs typeface="Lato"/>
              <a:sym typeface="Lato"/>
            </a:endParaRPr>
          </a:p>
        </p:txBody>
      </p:sp>
      <p:cxnSp>
        <p:nvCxnSpPr>
          <p:cNvPr id="91" name="Google Shape;91;p2"/>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92" name="Google Shape;9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Los Últimos Días de Pablo</a:t>
            </a:r>
            <a:endParaRPr b="0" i="0" sz="3888" u="none" cap="none" strike="noStrike">
              <a:solidFill>
                <a:schemeClr val="dk1"/>
              </a:solidFill>
              <a:latin typeface="Lato"/>
              <a:ea typeface="Lato"/>
              <a:cs typeface="Lato"/>
              <a:sym typeface="Lato"/>
            </a:endParaRPr>
          </a:p>
        </p:txBody>
      </p:sp>
      <p:sp>
        <p:nvSpPr>
          <p:cNvPr id="93" name="Google Shape;93;p2"/>
          <p:cNvSpPr txBox="1"/>
          <p:nvPr/>
        </p:nvSpPr>
        <p:spPr>
          <a:xfrm>
            <a:off x="4127382" y="4045935"/>
            <a:ext cx="5017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Hechos 28:16-31</a:t>
            </a:r>
            <a:endParaRPr b="0" i="0" sz="4800" u="none" cap="none" strike="noStrike">
              <a:solidFill>
                <a:schemeClr val="dk1"/>
              </a:solidFill>
              <a:latin typeface="Lato"/>
              <a:ea typeface="Lato"/>
              <a:cs typeface="Lato"/>
              <a:sym typeface="Lato"/>
            </a:endParaRPr>
          </a:p>
        </p:txBody>
      </p:sp>
      <p:sp>
        <p:nvSpPr>
          <p:cNvPr id="94" name="Google Shape;94;p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95" name="Google Shape;9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96" name="Google Shape;96;p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19"/>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83" name="Google Shape;283;p19"/>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84" name="Google Shape;284;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Hechos 28:16-31</a:t>
            </a:r>
            <a:endParaRPr b="0" i="0" sz="3888" u="none" cap="none" strike="noStrike">
              <a:solidFill>
                <a:schemeClr val="dk1"/>
              </a:solidFill>
              <a:latin typeface="Lato"/>
              <a:ea typeface="Lato"/>
              <a:cs typeface="Lato"/>
              <a:sym typeface="Lato"/>
            </a:endParaRPr>
          </a:p>
        </p:txBody>
      </p:sp>
      <p:sp>
        <p:nvSpPr>
          <p:cNvPr id="285" name="Google Shape;285;p1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6" name="Google Shape;286;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7" name="Google Shape;287;p19"/>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88" name="Google Shape;288;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289" name="Google Shape;289;p19"/>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20"/>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95" name="Google Shape;295;p20"/>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96" name="Google Shape;296;p20"/>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28:16-31</a:t>
            </a:r>
            <a:endParaRPr b="0" i="0" sz="3888" u="none" cap="none" strike="noStrike">
              <a:solidFill>
                <a:schemeClr val="dk1"/>
              </a:solidFill>
              <a:latin typeface="Lato"/>
              <a:ea typeface="Lato"/>
              <a:cs typeface="Lato"/>
              <a:sym typeface="Lato"/>
            </a:endParaRPr>
          </a:p>
        </p:txBody>
      </p:sp>
      <p:sp>
        <p:nvSpPr>
          <p:cNvPr id="297" name="Google Shape;297;p2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8" name="Google Shape;298;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9" name="Google Shape;299;p20"/>
          <p:cNvSpPr txBox="1"/>
          <p:nvPr/>
        </p:nvSpPr>
        <p:spPr>
          <a:xfrm>
            <a:off x="4127375" y="4163150"/>
            <a:ext cx="76866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00" name="Google Shape;300;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301" name="Google Shape;301;p20"/>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sp>
        <p:nvSpPr>
          <p:cNvPr id="306" name="Google Shape;306;p21"/>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07" name="Google Shape;307;p21"/>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08" name="Google Shape;308;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Hechos 28:16-31</a:t>
            </a:r>
            <a:endParaRPr b="0" i="0" sz="3888" u="none" cap="none" strike="noStrike">
              <a:solidFill>
                <a:schemeClr val="dk1"/>
              </a:solidFill>
              <a:latin typeface="Lato"/>
              <a:ea typeface="Lato"/>
              <a:cs typeface="Lato"/>
              <a:sym typeface="Lato"/>
            </a:endParaRPr>
          </a:p>
        </p:txBody>
      </p:sp>
      <p:sp>
        <p:nvSpPr>
          <p:cNvPr id="309" name="Google Shape;309;p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0" name="Google Shape;310;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11" name="Google Shape;311;p2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12" name="Google Shape;312;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13" name="Google Shape;313;p21"/>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0"/>
          <p:cNvSpPr txBox="1"/>
          <p:nvPr/>
        </p:nvSpPr>
        <p:spPr>
          <a:xfrm>
            <a:off x="2237027" y="403126"/>
            <a:ext cx="8958900"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319" name="Google Shape;319;p10"/>
          <p:cNvCxnSpPr/>
          <p:nvPr/>
        </p:nvCxnSpPr>
        <p:spPr>
          <a:xfrm>
            <a:off x="2373087"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320" name="Google Shape;320;p10"/>
          <p:cNvGrpSpPr/>
          <p:nvPr/>
        </p:nvGrpSpPr>
        <p:grpSpPr>
          <a:xfrm>
            <a:off x="745673" y="2011042"/>
            <a:ext cx="10450280" cy="2537987"/>
            <a:chOff x="0" y="0"/>
            <a:chExt cx="10450280" cy="2537987"/>
          </a:xfrm>
        </p:grpSpPr>
        <p:sp>
          <p:nvSpPr>
            <p:cNvPr id="321" name="Google Shape;321;p10"/>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22" name="Google Shape;322;p10"/>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23" name="Google Shape;323;p10"/>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24" name="Google Shape;324;p10"/>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just">
                <a:lnSpc>
                  <a:spcPct val="100000"/>
                </a:lnSpc>
                <a:spcBef>
                  <a:spcPts val="0"/>
                </a:spcBef>
                <a:spcAft>
                  <a:spcPts val="0"/>
                </a:spcAft>
                <a:buNone/>
              </a:pPr>
              <a:r>
                <a:rPr b="0" i="0" lang="en-US" sz="2800" u="none" cap="none" strike="noStrike">
                  <a:solidFill>
                    <a:schemeClr val="lt1"/>
                  </a:solidFill>
                  <a:latin typeface="Lato"/>
                  <a:ea typeface="Lato"/>
                  <a:cs typeface="Lato"/>
                  <a:sym typeface="Lato"/>
                </a:rPr>
                <a:t>Usar el método de las Cuatro “C” para leer y entender Hechos 28:16-31.</a:t>
              </a:r>
              <a:endParaRPr b="0" i="0" sz="2800" u="none" cap="none" strike="noStrike">
                <a:solidFill>
                  <a:schemeClr val="lt1"/>
                </a:solidFill>
                <a:latin typeface="Lato"/>
                <a:ea typeface="Lato"/>
                <a:cs typeface="Lato"/>
                <a:sym typeface="Lato"/>
              </a:endParaRPr>
            </a:p>
          </p:txBody>
        </p:sp>
        <p:sp>
          <p:nvSpPr>
            <p:cNvPr id="325" name="Google Shape;325;p10"/>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26" name="Google Shape;326;p10"/>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27" name="Google Shape;327;p10"/>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28" name="Google Shape;328;p10"/>
            <p:cNvSpPr txBox="1"/>
            <p:nvPr/>
          </p:nvSpPr>
          <p:spPr>
            <a:xfrm>
              <a:off x="1302586" y="1410207"/>
              <a:ext cx="9147694" cy="1127780"/>
            </a:xfrm>
            <a:prstGeom prst="rect">
              <a:avLst/>
            </a:prstGeom>
            <a:solidFill>
              <a:srgbClr val="A8D08C"/>
            </a:solidFill>
            <a:ln>
              <a:noFill/>
            </a:ln>
          </p:spPr>
          <p:txBody>
            <a:bodyPr anchorCtr="0" anchor="ctr" bIns="119350" lIns="119350" spcFirstLastPara="1" rIns="119350" wrap="square" tIns="119350">
              <a:noAutofit/>
            </a:bodyPr>
            <a:lstStyle/>
            <a:p>
              <a:pPr indent="0" lvl="0" marL="0" marR="0" rtl="0" algn="just">
                <a:lnSpc>
                  <a:spcPct val="100000"/>
                </a:lnSpc>
                <a:spcBef>
                  <a:spcPts val="0"/>
                </a:spcBef>
                <a:spcAft>
                  <a:spcPts val="0"/>
                </a:spcAft>
                <a:buNone/>
              </a:pPr>
              <a:r>
                <a:rPr b="0" i="0" lang="en-US" sz="2800" u="none" cap="none" strike="noStrike">
                  <a:solidFill>
                    <a:schemeClr val="dk1"/>
                  </a:solidFill>
                  <a:latin typeface="Lato"/>
                  <a:ea typeface="Lato"/>
                  <a:cs typeface="Lato"/>
                  <a:sym typeface="Lato"/>
                </a:rPr>
                <a:t>Considerar las estrategias de Pablo, y elegir las que le hayan llamado la atención. </a:t>
              </a:r>
              <a:endParaRPr b="0" i="0" sz="2800" u="none" cap="none" strike="noStrike">
                <a:solidFill>
                  <a:schemeClr val="dk1"/>
                </a:solidFill>
                <a:latin typeface="Lato"/>
                <a:ea typeface="Lato"/>
                <a:cs typeface="Lato"/>
                <a:sym typeface="La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7"/>
          <p:cNvSpPr/>
          <p:nvPr/>
        </p:nvSpPr>
        <p:spPr>
          <a:xfrm>
            <a:off x="-1" y="0"/>
            <a:ext cx="12192001"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4" name="Google Shape;334;p17"/>
          <p:cNvSpPr/>
          <p:nvPr/>
        </p:nvSpPr>
        <p:spPr>
          <a:xfrm>
            <a:off x="828675" y="628650"/>
            <a:ext cx="10687049" cy="5600699"/>
          </a:xfrm>
          <a:custGeom>
            <a:rect b="b" l="l" r="r" t="t"/>
            <a:pathLst>
              <a:path extrusionOk="0" h="2145794" w="14257217">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None/>
            </a:pPr>
            <a:r>
              <a:rPr b="1" i="0" lang="en-US" sz="3800" u="none" cap="none" strike="noStrike">
                <a:solidFill>
                  <a:schemeClr val="dk1"/>
                </a:solidFill>
                <a:latin typeface="Arial"/>
                <a:ea typeface="Arial"/>
                <a:cs typeface="Arial"/>
                <a:sym typeface="Arial"/>
              </a:rPr>
              <a:t>Elegir DOS de las estrategias de Pablo, y explicar porque le haya llamado la atención.</a:t>
            </a:r>
            <a:endParaRPr sz="1200"/>
          </a:p>
          <a:p>
            <a:pPr indent="0" lvl="0" marL="0" marR="0" rtl="0" algn="ctr">
              <a:lnSpc>
                <a:spcPct val="100000"/>
              </a:lnSpc>
              <a:spcBef>
                <a:spcPts val="0"/>
              </a:spcBef>
              <a:spcAft>
                <a:spcPts val="0"/>
              </a:spcAft>
              <a:buNone/>
            </a:pPr>
            <a:r>
              <a:t/>
            </a:r>
            <a:endParaRPr b="0" i="0" sz="4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1" lang="en-US" sz="4000" u="none" cap="none" strike="noStrike">
                <a:solidFill>
                  <a:schemeClr val="dk1"/>
                </a:solidFill>
                <a:latin typeface="Arial"/>
                <a:ea typeface="Arial"/>
                <a:cs typeface="Arial"/>
                <a:sym typeface="Arial"/>
              </a:rPr>
              <a:t>Pregunta #8 del Proyecto Final</a:t>
            </a:r>
            <a:endParaRPr b="0" i="1" sz="40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8" name="Shape 338"/>
        <p:cNvGrpSpPr/>
        <p:nvPr/>
      </p:nvGrpSpPr>
      <p:grpSpPr>
        <a:xfrm>
          <a:off x="0" y="0"/>
          <a:ext cx="0" cy="0"/>
          <a:chOff x="0" y="0"/>
          <a:chExt cx="0" cy="0"/>
        </a:xfrm>
      </p:grpSpPr>
      <p:sp>
        <p:nvSpPr>
          <p:cNvPr id="339" name="Google Shape;339;g26f9e03bbaf_0_55"/>
          <p:cNvSpPr txBox="1"/>
          <p:nvPr/>
        </p:nvSpPr>
        <p:spPr>
          <a:xfrm>
            <a:off x="1974125" y="1342375"/>
            <a:ext cx="9695700" cy="461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514350" lvl="0" marL="539750" marR="0" rtl="0" algn="just">
              <a:lnSpc>
                <a:spcPct val="100000"/>
              </a:lnSpc>
              <a:spcBef>
                <a:spcPts val="0"/>
              </a:spcBef>
              <a:spcAft>
                <a:spcPts val="0"/>
              </a:spcAft>
              <a:buClr>
                <a:schemeClr val="dk1"/>
              </a:buClr>
              <a:buSzPts val="3200"/>
              <a:buFont typeface="Arial"/>
              <a:buAutoNum type="alphaUcPeriod"/>
            </a:pPr>
            <a:r>
              <a:rPr b="0" i="0" lang="en-US" sz="3200" u="none" cap="none" strike="noStrike">
                <a:solidFill>
                  <a:schemeClr val="dk1"/>
                </a:solidFill>
                <a:latin typeface="Lato"/>
                <a:ea typeface="Lato"/>
                <a:cs typeface="Lato"/>
                <a:sym typeface="Lato"/>
              </a:rPr>
              <a:t>Flexible en su itinerario, abierto a la guía del Señor.</a:t>
            </a:r>
            <a:endParaRPr b="0" i="0" sz="3200" u="none" cap="none" strike="noStrike">
              <a:solidFill>
                <a:schemeClr val="dk1"/>
              </a:solidFill>
              <a:latin typeface="Lato"/>
              <a:ea typeface="Lato"/>
              <a:cs typeface="Lato"/>
              <a:sym typeface="Lato"/>
            </a:endParaRPr>
          </a:p>
          <a:p>
            <a:pPr indent="-311150" lvl="0" marL="539750" marR="0" rtl="0" algn="just">
              <a:lnSpc>
                <a:spcPct val="100000"/>
              </a:lnSpc>
              <a:spcBef>
                <a:spcPts val="0"/>
              </a:spcBef>
              <a:spcAft>
                <a:spcPts val="0"/>
              </a:spcAft>
              <a:buClr>
                <a:schemeClr val="dk1"/>
              </a:buClr>
              <a:buSzPts val="3200"/>
              <a:buFont typeface="Arial"/>
              <a:buNone/>
            </a:pPr>
            <a:r>
              <a:t/>
            </a:r>
            <a:endParaRPr b="0" i="0" sz="1500" u="none" cap="none" strike="noStrike">
              <a:solidFill>
                <a:schemeClr val="dk1"/>
              </a:solidFill>
              <a:latin typeface="Lato"/>
              <a:ea typeface="Lato"/>
              <a:cs typeface="Lato"/>
              <a:sym typeface="Lato"/>
            </a:endParaRPr>
          </a:p>
          <a:p>
            <a:pPr indent="-514350" lvl="0" marL="539750" marR="0" rtl="0" algn="just">
              <a:lnSpc>
                <a:spcPct val="100000"/>
              </a:lnSpc>
              <a:spcBef>
                <a:spcPts val="0"/>
              </a:spcBef>
              <a:spcAft>
                <a:spcPts val="0"/>
              </a:spcAft>
              <a:buClr>
                <a:schemeClr val="dk1"/>
              </a:buClr>
              <a:buSzPts val="3200"/>
              <a:buFont typeface="Arial"/>
              <a:buAutoNum type="alphaUcPeriod"/>
            </a:pPr>
            <a:r>
              <a:rPr b="0" i="0" lang="en-US" sz="3200" u="none" cap="none" strike="noStrike">
                <a:solidFill>
                  <a:schemeClr val="dk1"/>
                </a:solidFill>
                <a:latin typeface="Lato"/>
                <a:ea typeface="Lato"/>
                <a:cs typeface="Lato"/>
                <a:sym typeface="Lato"/>
              </a:rPr>
              <a:t>Vio oposición y </a:t>
            </a:r>
            <a:r>
              <a:rPr lang="en-US" sz="3200">
                <a:solidFill>
                  <a:schemeClr val="dk1"/>
                </a:solidFill>
                <a:latin typeface="Lato"/>
                <a:ea typeface="Lato"/>
                <a:cs typeface="Lato"/>
                <a:sym typeface="Lato"/>
              </a:rPr>
              <a:t>persecución</a:t>
            </a:r>
            <a:r>
              <a:rPr b="0" i="0" lang="en-US" sz="3200" u="none" cap="none" strike="noStrike">
                <a:solidFill>
                  <a:schemeClr val="dk1"/>
                </a:solidFill>
                <a:latin typeface="Lato"/>
                <a:ea typeface="Lato"/>
                <a:cs typeface="Lato"/>
                <a:sym typeface="Lato"/>
              </a:rPr>
              <a:t> como oportunidades.</a:t>
            </a:r>
            <a:endParaRPr b="0" i="0" sz="3200" u="none" cap="none" strike="noStrike">
              <a:solidFill>
                <a:schemeClr val="dk1"/>
              </a:solidFill>
              <a:latin typeface="Lato"/>
              <a:ea typeface="Lato"/>
              <a:cs typeface="Lato"/>
              <a:sym typeface="Lato"/>
            </a:endParaRPr>
          </a:p>
          <a:p>
            <a:pPr indent="-311150" lvl="0" marL="539750" marR="0" rtl="0" algn="just">
              <a:lnSpc>
                <a:spcPct val="100000"/>
              </a:lnSpc>
              <a:spcBef>
                <a:spcPts val="0"/>
              </a:spcBef>
              <a:spcAft>
                <a:spcPts val="0"/>
              </a:spcAft>
              <a:buClr>
                <a:schemeClr val="dk1"/>
              </a:buClr>
              <a:buSzPts val="3200"/>
              <a:buFont typeface="Arial"/>
              <a:buNone/>
            </a:pPr>
            <a:r>
              <a:t/>
            </a:r>
            <a:endParaRPr b="0" i="0" sz="1500" u="none" cap="none" strike="noStrike">
              <a:solidFill>
                <a:schemeClr val="dk1"/>
              </a:solidFill>
              <a:latin typeface="Lato"/>
              <a:ea typeface="Lato"/>
              <a:cs typeface="Lato"/>
              <a:sym typeface="Lato"/>
            </a:endParaRPr>
          </a:p>
          <a:p>
            <a:pPr indent="-514350" lvl="0" marL="539750" marR="0" rtl="0" algn="just">
              <a:lnSpc>
                <a:spcPct val="100000"/>
              </a:lnSpc>
              <a:spcBef>
                <a:spcPts val="0"/>
              </a:spcBef>
              <a:spcAft>
                <a:spcPts val="0"/>
              </a:spcAft>
              <a:buClr>
                <a:schemeClr val="dk1"/>
              </a:buClr>
              <a:buSzPts val="3200"/>
              <a:buFont typeface="Arial"/>
              <a:buAutoNum type="alphaUcPeriod"/>
            </a:pPr>
            <a:r>
              <a:rPr b="0" i="0" lang="en-US" sz="3200" u="none" cap="none" strike="noStrike">
                <a:solidFill>
                  <a:schemeClr val="dk1"/>
                </a:solidFill>
                <a:latin typeface="Lato"/>
                <a:ea typeface="Lato"/>
                <a:cs typeface="Lato"/>
                <a:sym typeface="Lato"/>
              </a:rPr>
              <a:t>Llevó a cabo su obra en ciudades más estratégicas.</a:t>
            </a:r>
            <a:endParaRPr b="0" i="0" sz="3200" u="none" cap="none" strike="noStrike">
              <a:solidFill>
                <a:schemeClr val="dk1"/>
              </a:solidFill>
              <a:latin typeface="Lato"/>
              <a:ea typeface="Lato"/>
              <a:cs typeface="Lato"/>
              <a:sym typeface="Lato"/>
            </a:endParaRPr>
          </a:p>
          <a:p>
            <a:pPr indent="-311150" lvl="0" marL="539750" marR="0" rtl="0" algn="just">
              <a:lnSpc>
                <a:spcPct val="100000"/>
              </a:lnSpc>
              <a:spcBef>
                <a:spcPts val="0"/>
              </a:spcBef>
              <a:spcAft>
                <a:spcPts val="0"/>
              </a:spcAft>
              <a:buClr>
                <a:schemeClr val="dk1"/>
              </a:buClr>
              <a:buSzPts val="3200"/>
              <a:buFont typeface="Arial"/>
              <a:buNone/>
            </a:pPr>
            <a:r>
              <a:t/>
            </a:r>
            <a:endParaRPr b="0" i="0" sz="1500" u="none" cap="none" strike="noStrike">
              <a:solidFill>
                <a:schemeClr val="dk1"/>
              </a:solidFill>
              <a:latin typeface="Lato"/>
              <a:ea typeface="Lato"/>
              <a:cs typeface="Lato"/>
              <a:sym typeface="Lato"/>
            </a:endParaRPr>
          </a:p>
          <a:p>
            <a:pPr indent="-514350" lvl="0" marL="539750" marR="0" rtl="0" algn="just">
              <a:lnSpc>
                <a:spcPct val="100000"/>
              </a:lnSpc>
              <a:spcBef>
                <a:spcPts val="0"/>
              </a:spcBef>
              <a:spcAft>
                <a:spcPts val="0"/>
              </a:spcAft>
              <a:buClr>
                <a:schemeClr val="dk1"/>
              </a:buClr>
              <a:buSzPts val="3200"/>
              <a:buFont typeface="Arial"/>
              <a:buAutoNum type="alphaUcPeriod"/>
            </a:pPr>
            <a:r>
              <a:rPr b="0" i="0" lang="en-US" sz="3200" u="none" cap="none" strike="noStrike">
                <a:solidFill>
                  <a:schemeClr val="dk1"/>
                </a:solidFill>
                <a:latin typeface="Lato"/>
                <a:ea typeface="Lato"/>
                <a:cs typeface="Lato"/>
                <a:sym typeface="Lato"/>
              </a:rPr>
              <a:t>Su obra en la sinagoga sirvió como un puente a la comunidad. </a:t>
            </a:r>
            <a:endParaRPr/>
          </a:p>
          <a:p>
            <a:pPr indent="-311150" lvl="0" marL="539750" marR="0" rtl="0" algn="just">
              <a:lnSpc>
                <a:spcPct val="100000"/>
              </a:lnSpc>
              <a:spcBef>
                <a:spcPts val="0"/>
              </a:spcBef>
              <a:spcAft>
                <a:spcPts val="0"/>
              </a:spcAft>
              <a:buClr>
                <a:schemeClr val="dk1"/>
              </a:buClr>
              <a:buSzPts val="3200"/>
              <a:buFont typeface="Arial"/>
              <a:buNone/>
            </a:pPr>
            <a:r>
              <a:t/>
            </a:r>
            <a:endParaRPr b="0" i="0" sz="1500" u="none" cap="none" strike="noStrike">
              <a:solidFill>
                <a:schemeClr val="dk1"/>
              </a:solidFill>
              <a:latin typeface="Lato"/>
              <a:ea typeface="Lato"/>
              <a:cs typeface="Lato"/>
              <a:sym typeface="Lato"/>
            </a:endParaRPr>
          </a:p>
          <a:p>
            <a:pPr indent="-514350" lvl="0" marL="539750" marR="0" rtl="0" algn="just">
              <a:lnSpc>
                <a:spcPct val="100000"/>
              </a:lnSpc>
              <a:spcBef>
                <a:spcPts val="0"/>
              </a:spcBef>
              <a:spcAft>
                <a:spcPts val="0"/>
              </a:spcAft>
              <a:buClr>
                <a:schemeClr val="dk1"/>
              </a:buClr>
              <a:buSzPts val="3200"/>
              <a:buFont typeface="Arial"/>
              <a:buAutoNum type="alphaUcPeriod"/>
            </a:pPr>
            <a:r>
              <a:rPr b="0" i="0" lang="en-US" sz="3200" u="none" cap="none" strike="noStrike">
                <a:solidFill>
                  <a:schemeClr val="dk1"/>
                </a:solidFill>
                <a:latin typeface="Lato"/>
                <a:ea typeface="Lato"/>
                <a:cs typeface="Lato"/>
                <a:sym typeface="Lato"/>
              </a:rPr>
              <a:t>Estableció iglesias con gente diversa.</a:t>
            </a:r>
            <a:endParaRPr b="0" i="0" sz="3200" u="none" cap="none" strike="noStrike">
              <a:solidFill>
                <a:schemeClr val="dk1"/>
              </a:solidFill>
              <a:latin typeface="Lato"/>
              <a:ea typeface="Lato"/>
              <a:cs typeface="Lato"/>
              <a:sym typeface="Lato"/>
            </a:endParaRPr>
          </a:p>
        </p:txBody>
      </p:sp>
      <p:sp>
        <p:nvSpPr>
          <p:cNvPr id="340" name="Google Shape;340;g26f9e03bbaf_0_5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41" name="Google Shape;341;g26f9e03bbaf_0_5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42" name="Google Shape;342;g26f9e03bbaf_0_55"/>
          <p:cNvSpPr txBox="1"/>
          <p:nvPr/>
        </p:nvSpPr>
        <p:spPr>
          <a:xfrm>
            <a:off x="1974117" y="289924"/>
            <a:ext cx="7189500"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400" u="none" cap="none" strike="noStrike">
                <a:solidFill>
                  <a:srgbClr val="009444"/>
                </a:solidFill>
                <a:latin typeface="Lato"/>
                <a:ea typeface="Lato"/>
                <a:cs typeface="Lato"/>
                <a:sym typeface="Lato"/>
              </a:rPr>
              <a:t>Estrategias de Pablo</a:t>
            </a:r>
            <a:endParaRPr b="0" i="0" sz="4400" u="none" cap="none" strike="noStrike">
              <a:solidFill>
                <a:srgbClr val="009444"/>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p22"/>
          <p:cNvSpPr txBox="1"/>
          <p:nvPr/>
        </p:nvSpPr>
        <p:spPr>
          <a:xfrm>
            <a:off x="1974124" y="1342375"/>
            <a:ext cx="9202200" cy="5094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0" lvl="0" marL="25400" marR="0" rtl="0" algn="just">
              <a:lnSpc>
                <a:spcPct val="100000"/>
              </a:lnSpc>
              <a:spcBef>
                <a:spcPts val="0"/>
              </a:spcBef>
              <a:spcAft>
                <a:spcPts val="0"/>
              </a:spcAft>
              <a:buNone/>
            </a:pPr>
            <a:r>
              <a:rPr b="0" i="0" lang="en-US" sz="3200" u="none" cap="none" strike="noStrike">
                <a:solidFill>
                  <a:schemeClr val="dk1"/>
                </a:solidFill>
                <a:latin typeface="Lato"/>
                <a:ea typeface="Lato"/>
                <a:cs typeface="Lato"/>
                <a:sym typeface="Lato"/>
              </a:rPr>
              <a:t>F. Concentró en áreas donde el evangelio no había sido </a:t>
            </a:r>
            <a:r>
              <a:rPr lang="en-US" sz="3200">
                <a:solidFill>
                  <a:schemeClr val="dk1"/>
                </a:solidFill>
                <a:latin typeface="Lato"/>
                <a:ea typeface="Lato"/>
                <a:cs typeface="Lato"/>
                <a:sym typeface="Lato"/>
              </a:rPr>
              <a:t>aún</a:t>
            </a:r>
            <a:r>
              <a:rPr b="0" i="0" lang="en-US" sz="3200" u="none" cap="none" strike="noStrike">
                <a:solidFill>
                  <a:schemeClr val="dk1"/>
                </a:solidFill>
                <a:latin typeface="Lato"/>
                <a:ea typeface="Lato"/>
                <a:cs typeface="Lato"/>
                <a:sym typeface="Lato"/>
              </a:rPr>
              <a:t> predicado. </a:t>
            </a:r>
            <a:endParaRPr/>
          </a:p>
          <a:p>
            <a:pPr indent="0" lvl="0" marL="25400" marR="0" rtl="0" algn="just">
              <a:lnSpc>
                <a:spcPct val="100000"/>
              </a:lnSpc>
              <a:spcBef>
                <a:spcPts val="0"/>
              </a:spcBef>
              <a:spcAft>
                <a:spcPts val="0"/>
              </a:spcAft>
              <a:buNone/>
            </a:pPr>
            <a:r>
              <a:t/>
            </a:r>
            <a:endParaRPr b="0" i="0" sz="1500" u="none" cap="none" strike="noStrike">
              <a:solidFill>
                <a:schemeClr val="dk1"/>
              </a:solidFill>
              <a:latin typeface="Lato"/>
              <a:ea typeface="Lato"/>
              <a:cs typeface="Lato"/>
              <a:sym typeface="Lato"/>
            </a:endParaRPr>
          </a:p>
          <a:p>
            <a:pPr indent="0" lvl="0" marL="25400" marR="0" rtl="0" algn="just">
              <a:lnSpc>
                <a:spcPct val="100000"/>
              </a:lnSpc>
              <a:spcBef>
                <a:spcPts val="0"/>
              </a:spcBef>
              <a:spcAft>
                <a:spcPts val="0"/>
              </a:spcAft>
              <a:buNone/>
            </a:pPr>
            <a:r>
              <a:rPr b="0" i="0" lang="en-US" sz="3200" u="none" cap="none" strike="noStrike">
                <a:solidFill>
                  <a:schemeClr val="dk1"/>
                </a:solidFill>
                <a:latin typeface="Lato"/>
                <a:ea typeface="Lato"/>
                <a:cs typeface="Lato"/>
                <a:sym typeface="Lato"/>
              </a:rPr>
              <a:t>G. No puso Piedra de tropiezo ante las personas.</a:t>
            </a:r>
            <a:endParaRPr/>
          </a:p>
          <a:p>
            <a:pPr indent="0" lvl="0" marL="25400" marR="0" rtl="0" algn="just">
              <a:lnSpc>
                <a:spcPct val="100000"/>
              </a:lnSpc>
              <a:spcBef>
                <a:spcPts val="0"/>
              </a:spcBef>
              <a:spcAft>
                <a:spcPts val="0"/>
              </a:spcAft>
              <a:buNone/>
            </a:pPr>
            <a:r>
              <a:t/>
            </a:r>
            <a:endParaRPr b="0" i="0" sz="1500" u="none" cap="none" strike="noStrike">
              <a:solidFill>
                <a:schemeClr val="dk1"/>
              </a:solidFill>
              <a:latin typeface="Lato"/>
              <a:ea typeface="Lato"/>
              <a:cs typeface="Lato"/>
              <a:sym typeface="Lato"/>
            </a:endParaRPr>
          </a:p>
          <a:p>
            <a:pPr indent="0" lvl="0" marL="25400" marR="0" rtl="0" algn="just">
              <a:lnSpc>
                <a:spcPct val="100000"/>
              </a:lnSpc>
              <a:spcBef>
                <a:spcPts val="0"/>
              </a:spcBef>
              <a:spcAft>
                <a:spcPts val="0"/>
              </a:spcAft>
              <a:buNone/>
            </a:pPr>
            <a:r>
              <a:rPr b="0" i="0" lang="en-US" sz="3200" u="none" cap="none" strike="noStrike">
                <a:solidFill>
                  <a:schemeClr val="dk1"/>
                </a:solidFill>
                <a:latin typeface="Lato"/>
                <a:ea typeface="Lato"/>
                <a:cs typeface="Lato"/>
                <a:sym typeface="Lato"/>
              </a:rPr>
              <a:t>H. Capacitaba a otros a llevar a cabo la obra. </a:t>
            </a:r>
            <a:endParaRPr/>
          </a:p>
          <a:p>
            <a:pPr indent="0" lvl="0" marL="25400" marR="0" rtl="0" algn="just">
              <a:lnSpc>
                <a:spcPct val="100000"/>
              </a:lnSpc>
              <a:spcBef>
                <a:spcPts val="0"/>
              </a:spcBef>
              <a:spcAft>
                <a:spcPts val="0"/>
              </a:spcAft>
              <a:buNone/>
            </a:pPr>
            <a:r>
              <a:t/>
            </a:r>
            <a:endParaRPr/>
          </a:p>
          <a:p>
            <a:pPr indent="0" lvl="0" marL="25400" marR="0" rtl="0" algn="just">
              <a:lnSpc>
                <a:spcPct val="100000"/>
              </a:lnSpc>
              <a:spcBef>
                <a:spcPts val="0"/>
              </a:spcBef>
              <a:spcAft>
                <a:spcPts val="0"/>
              </a:spcAft>
              <a:buNone/>
            </a:pPr>
            <a:r>
              <a:rPr b="0" i="0" lang="en-US" sz="3200" u="none" cap="none" strike="noStrike">
                <a:solidFill>
                  <a:schemeClr val="dk1"/>
                </a:solidFill>
                <a:latin typeface="Lato"/>
                <a:ea typeface="Lato"/>
                <a:cs typeface="Lato"/>
                <a:sym typeface="Lato"/>
              </a:rPr>
              <a:t>I. Daba seguimiento: cartas, obreros, visitas personales.</a:t>
            </a:r>
            <a:endParaRPr b="0" i="0" sz="3200" u="none" cap="none" strike="noStrike">
              <a:solidFill>
                <a:schemeClr val="dk1"/>
              </a:solidFill>
              <a:latin typeface="Lato"/>
              <a:ea typeface="Lato"/>
              <a:cs typeface="Lato"/>
              <a:sym typeface="Lato"/>
            </a:endParaRPr>
          </a:p>
          <a:p>
            <a:pPr indent="-368300" lvl="0" marL="596900" marR="0" rtl="0" algn="just">
              <a:lnSpc>
                <a:spcPct val="100000"/>
              </a:lnSpc>
              <a:spcBef>
                <a:spcPts val="0"/>
              </a:spcBef>
              <a:spcAft>
                <a:spcPts val="0"/>
              </a:spcAft>
              <a:buClr>
                <a:schemeClr val="dk1"/>
              </a:buClr>
              <a:buSzPts val="3200"/>
              <a:buFont typeface="Arial"/>
              <a:buNone/>
            </a:pPr>
            <a:r>
              <a:t/>
            </a:r>
            <a:endParaRPr b="0" i="0" sz="1500" u="none" cap="none" strike="noStrike">
              <a:solidFill>
                <a:schemeClr val="dk1"/>
              </a:solidFill>
              <a:latin typeface="Lato"/>
              <a:ea typeface="Lato"/>
              <a:cs typeface="Lato"/>
              <a:sym typeface="Lato"/>
            </a:endParaRPr>
          </a:p>
          <a:p>
            <a:pPr indent="0" lvl="0" marL="25400" marR="0" rtl="0" algn="just">
              <a:lnSpc>
                <a:spcPct val="100000"/>
              </a:lnSpc>
              <a:spcBef>
                <a:spcPts val="0"/>
              </a:spcBef>
              <a:spcAft>
                <a:spcPts val="0"/>
              </a:spcAft>
              <a:buNone/>
            </a:pPr>
            <a:r>
              <a:rPr b="0" i="0" lang="en-US" sz="3200" u="none" cap="none" strike="noStrike">
                <a:solidFill>
                  <a:schemeClr val="dk1"/>
                </a:solidFill>
                <a:latin typeface="Lato"/>
                <a:ea typeface="Lato"/>
                <a:cs typeface="Lato"/>
                <a:sym typeface="Lato"/>
              </a:rPr>
              <a:t>J. Trabajaba en equipo</a:t>
            </a:r>
            <a:endParaRPr b="0" i="0" sz="3200" u="none" cap="none" strike="noStrike">
              <a:solidFill>
                <a:schemeClr val="dk1"/>
              </a:solidFill>
              <a:latin typeface="Lato"/>
              <a:ea typeface="Lato"/>
              <a:cs typeface="Lato"/>
              <a:sym typeface="Lato"/>
            </a:endParaRPr>
          </a:p>
          <a:p>
            <a:pPr indent="-311150" lvl="0" marL="53975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Lato"/>
              <a:ea typeface="Lato"/>
              <a:cs typeface="Lato"/>
              <a:sym typeface="Lato"/>
            </a:endParaRPr>
          </a:p>
        </p:txBody>
      </p:sp>
      <p:sp>
        <p:nvSpPr>
          <p:cNvPr id="348" name="Google Shape;348;p2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49" name="Google Shape;349;p2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50" name="Google Shape;350;p22"/>
          <p:cNvSpPr txBox="1"/>
          <p:nvPr/>
        </p:nvSpPr>
        <p:spPr>
          <a:xfrm>
            <a:off x="1974117" y="289924"/>
            <a:ext cx="7189500"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400" u="none" cap="none" strike="noStrike">
                <a:solidFill>
                  <a:srgbClr val="009444"/>
                </a:solidFill>
                <a:latin typeface="Lato"/>
                <a:ea typeface="Lato"/>
                <a:cs typeface="Lato"/>
                <a:sym typeface="Lato"/>
              </a:rPr>
              <a:t>Estrategias de Pablo</a:t>
            </a:r>
            <a:endParaRPr b="0" i="0" sz="4400" u="none" cap="none" strike="noStrike">
              <a:solidFill>
                <a:srgbClr val="009444"/>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3"/>
          <p:cNvSpPr/>
          <p:nvPr/>
        </p:nvSpPr>
        <p:spPr>
          <a:xfrm>
            <a:off x="-1" y="0"/>
            <a:ext cx="12192001"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6" name="Google Shape;356;p23"/>
          <p:cNvSpPr/>
          <p:nvPr/>
        </p:nvSpPr>
        <p:spPr>
          <a:xfrm>
            <a:off x="828675" y="628650"/>
            <a:ext cx="10687049" cy="5600699"/>
          </a:xfrm>
          <a:custGeom>
            <a:rect b="b" l="l" r="r" t="t"/>
            <a:pathLst>
              <a:path extrusionOk="0" h="2145794" w="14257217">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None/>
            </a:pPr>
            <a:r>
              <a:rPr b="1" i="0" lang="en-US" sz="4000" u="none" cap="none" strike="noStrike">
                <a:solidFill>
                  <a:schemeClr val="dk1"/>
                </a:solidFill>
                <a:latin typeface="Arial"/>
                <a:ea typeface="Arial"/>
                <a:cs typeface="Arial"/>
                <a:sym typeface="Arial"/>
              </a:rPr>
              <a:t>Elegir DOS de las estrategias de Pablo, y explicar porque le haya llamado la atención.</a:t>
            </a:r>
            <a:endParaRPr/>
          </a:p>
          <a:p>
            <a:pPr indent="0" lvl="0" marL="0" marR="0" rtl="0" algn="ctr">
              <a:lnSpc>
                <a:spcPct val="100000"/>
              </a:lnSpc>
              <a:spcBef>
                <a:spcPts val="0"/>
              </a:spcBef>
              <a:spcAft>
                <a:spcPts val="0"/>
              </a:spcAft>
              <a:buNone/>
            </a:pPr>
            <a:r>
              <a:t/>
            </a:r>
            <a:endParaRPr b="0" i="0" sz="4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1" lang="en-US" sz="4000" u="none" cap="none" strike="noStrike">
                <a:solidFill>
                  <a:schemeClr val="dk1"/>
                </a:solidFill>
                <a:latin typeface="Arial"/>
                <a:ea typeface="Arial"/>
                <a:cs typeface="Arial"/>
                <a:sym typeface="Arial"/>
              </a:rPr>
              <a:t>Pregunta #8 del Proyecto Final</a:t>
            </a:r>
            <a:endParaRPr b="0" i="1" sz="40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sp>
        <p:nvSpPr>
          <p:cNvPr id="361" name="Google Shape;361;g26f9e03bbaf_0_78"/>
          <p:cNvSpPr txBox="1"/>
          <p:nvPr/>
        </p:nvSpPr>
        <p:spPr>
          <a:xfrm>
            <a:off x="4010506" y="2964129"/>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362" name="Google Shape;362;g26f9e03bbaf_0_7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63" name="Google Shape;363;g26f9e03bbaf_0_7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64" name="Google Shape;364;g26f9e03bbaf_0_78"/>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cxnSp>
        <p:nvCxnSpPr>
          <p:cNvPr id="365" name="Google Shape;365;g26f9e03bbaf_0_78"/>
          <p:cNvCxnSpPr/>
          <p:nvPr/>
        </p:nvCxnSpPr>
        <p:spPr>
          <a:xfrm>
            <a:off x="4055982" y="3968553"/>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9" name="Shape 369"/>
        <p:cNvGrpSpPr/>
        <p:nvPr/>
      </p:nvGrpSpPr>
      <p:grpSpPr>
        <a:xfrm>
          <a:off x="0" y="0"/>
          <a:ext cx="0" cy="0"/>
          <a:chOff x="0" y="0"/>
          <a:chExt cx="0" cy="0"/>
        </a:xfrm>
      </p:grpSpPr>
      <p:sp>
        <p:nvSpPr>
          <p:cNvPr id="370" name="Google Shape;370;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371" name="Google Shape;371;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2" name="Google Shape;372;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73" name="Google Shape;373;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02" name="Google Shape;102;p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3" name="Google Shape;103;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4" name="Google Shape;104;p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4"/>
          <p:cNvSpPr txBox="1"/>
          <p:nvPr/>
        </p:nvSpPr>
        <p:spPr>
          <a:xfrm>
            <a:off x="3851565" y="719479"/>
            <a:ext cx="7189367"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860" u="none" cap="none" strike="noStrike">
                <a:solidFill>
                  <a:srgbClr val="009444"/>
                </a:solidFill>
                <a:latin typeface="Lato"/>
                <a:ea typeface="Lato"/>
                <a:cs typeface="Lato"/>
                <a:sym typeface="Lato"/>
              </a:rPr>
              <a:t>Bendición</a:t>
            </a:r>
            <a:endParaRPr b="0" i="0" sz="6000" u="none" cap="none" strike="noStrike">
              <a:solidFill>
                <a:srgbClr val="009444"/>
              </a:solidFill>
              <a:latin typeface="Lato"/>
              <a:ea typeface="Lato"/>
              <a:cs typeface="Lato"/>
              <a:sym typeface="Lato"/>
            </a:endParaRPr>
          </a:p>
        </p:txBody>
      </p:sp>
      <p:cxnSp>
        <p:nvCxnSpPr>
          <p:cNvPr id="379" name="Google Shape;379;p24"/>
          <p:cNvCxnSpPr/>
          <p:nvPr/>
        </p:nvCxnSpPr>
        <p:spPr>
          <a:xfrm>
            <a:off x="3851564" y="1915622"/>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80" name="Google Shape;380;p24"/>
          <p:cNvSpPr/>
          <p:nvPr/>
        </p:nvSpPr>
        <p:spPr>
          <a:xfrm>
            <a:off x="0"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81" name="Google Shape;381;p24"/>
          <p:cNvPicPr preferRelativeResize="0"/>
          <p:nvPr/>
        </p:nvPicPr>
        <p:blipFill rotWithShape="1">
          <a:blip r:embed="rId3">
            <a:alphaModFix/>
          </a:blip>
          <a:srcRect b="0" l="0" r="0" t="0"/>
          <a:stretch/>
        </p:blipFill>
        <p:spPr>
          <a:xfrm>
            <a:off x="476645" y="1552539"/>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82" name="Google Shape;382;p24"/>
          <p:cNvPicPr preferRelativeResize="0"/>
          <p:nvPr/>
        </p:nvPicPr>
        <p:blipFill rotWithShape="1">
          <a:blip r:embed="rId4">
            <a:alphaModFix/>
          </a:blip>
          <a:srcRect b="0" l="0" r="0" t="0"/>
          <a:stretch/>
        </p:blipFill>
        <p:spPr>
          <a:xfrm>
            <a:off x="10500490" y="289924"/>
            <a:ext cx="1399035" cy="1170434"/>
          </a:xfrm>
          <a:prstGeom prst="rect">
            <a:avLst/>
          </a:prstGeom>
          <a:noFill/>
          <a:ln>
            <a:noFill/>
          </a:ln>
        </p:spPr>
      </p:pic>
      <p:sp>
        <p:nvSpPr>
          <p:cNvPr id="383" name="Google Shape;383;p24"/>
          <p:cNvSpPr txBox="1"/>
          <p:nvPr/>
        </p:nvSpPr>
        <p:spPr>
          <a:xfrm>
            <a:off x="3380510" y="2353193"/>
            <a:ext cx="7660500" cy="3417000"/>
          </a:xfrm>
          <a:prstGeom prst="rect">
            <a:avLst/>
          </a:prstGeom>
          <a:noFill/>
          <a:ln>
            <a:noFill/>
          </a:ln>
        </p:spPr>
        <p:txBody>
          <a:bodyPr anchorCtr="0" anchor="t" bIns="45700" lIns="91425" spcFirstLastPara="1" rIns="91425" wrap="square" tIns="45700">
            <a:spAutoFit/>
          </a:bodyPr>
          <a:lstStyle/>
          <a:p>
            <a:pPr indent="0" lvl="1" marL="457223" marR="0" rtl="0" algn="just">
              <a:lnSpc>
                <a:spcPct val="100000"/>
              </a:lnSpc>
              <a:spcBef>
                <a:spcPts val="0"/>
              </a:spcBef>
              <a:spcAft>
                <a:spcPts val="0"/>
              </a:spcAft>
              <a:buNone/>
            </a:pPr>
            <a:r>
              <a:rPr b="0" i="1" lang="en-US" sz="3600" u="none" cap="none" strike="noStrike">
                <a:solidFill>
                  <a:schemeClr val="dk1"/>
                </a:solidFill>
                <a:latin typeface="Arial"/>
                <a:ea typeface="Arial"/>
                <a:cs typeface="Arial"/>
                <a:sym typeface="Arial"/>
              </a:rPr>
              <a:t>El Señor te bendiga y te guarde. Haga el Señor resplandecer su rostro sobre ti y tenga de ti misericordia. Vuelve el Señor su rostro a ti, y te conceda la paz. Amén. (Números 6:24-26)</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9" name="Google Shape;389;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0" name="Google Shape;390;g2ac1ba269cb_0_46"/>
          <p:cNvPicPr preferRelativeResize="0"/>
          <p:nvPr/>
        </p:nvPicPr>
        <p:blipFill rotWithShape="1">
          <a:blip r:embed="rId3">
            <a:alphaModFix/>
          </a:blip>
          <a:srcRect b="8234" l="17158" r="29536" t="8251"/>
          <a:stretch/>
        </p:blipFill>
        <p:spPr>
          <a:xfrm>
            <a:off x="6580094" y="810985"/>
            <a:ext cx="5007425" cy="5236029"/>
          </a:xfrm>
          <a:prstGeom prst="rect">
            <a:avLst/>
          </a:prstGeom>
          <a:noFill/>
          <a:ln>
            <a:noFill/>
          </a:ln>
        </p:spPr>
      </p:pic>
      <p:pic>
        <p:nvPicPr>
          <p:cNvPr descr="A logo with a cross and a bird&#10;&#10;Description automatically generated" id="391" name="Google Shape;391;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92" name="Google Shape;392;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93" name="Google Shape;393;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4" name="Google Shape;394;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6"/>
          <p:cNvSpPr txBox="1"/>
          <p:nvPr/>
        </p:nvSpPr>
        <p:spPr>
          <a:xfrm>
            <a:off x="2237027" y="403126"/>
            <a:ext cx="8958900"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10" name="Google Shape;110;p6"/>
          <p:cNvCxnSpPr/>
          <p:nvPr/>
        </p:nvCxnSpPr>
        <p:spPr>
          <a:xfrm>
            <a:off x="2373087"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11" name="Google Shape;111;p6"/>
          <p:cNvGrpSpPr/>
          <p:nvPr/>
        </p:nvGrpSpPr>
        <p:grpSpPr>
          <a:xfrm>
            <a:off x="745673" y="2011042"/>
            <a:ext cx="10450280" cy="2537987"/>
            <a:chOff x="0" y="0"/>
            <a:chExt cx="10450280" cy="2537987"/>
          </a:xfrm>
        </p:grpSpPr>
        <p:sp>
          <p:nvSpPr>
            <p:cNvPr id="112" name="Google Shape;112;p6"/>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113" name="Google Shape;113;p6"/>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114" name="Google Shape;114;p6"/>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115" name="Google Shape;115;p6"/>
            <p:cNvSpPr txBox="1"/>
            <p:nvPr/>
          </p:nvSpPr>
          <p:spPr>
            <a:xfrm>
              <a:off x="1302586" y="0"/>
              <a:ext cx="9147694" cy="1127780"/>
            </a:xfrm>
            <a:prstGeom prst="rect">
              <a:avLst/>
            </a:prstGeom>
            <a:solidFill>
              <a:srgbClr val="A8D08C"/>
            </a:solidFill>
            <a:ln>
              <a:noFill/>
            </a:ln>
          </p:spPr>
          <p:txBody>
            <a:bodyPr anchorCtr="0" anchor="ctr" bIns="119350" lIns="119350" spcFirstLastPara="1" rIns="119350" wrap="square" tIns="119350">
              <a:noAutofit/>
            </a:bodyPr>
            <a:lstStyle/>
            <a:p>
              <a:pPr indent="0" lvl="0" marL="0" marR="0" rtl="0" algn="just">
                <a:lnSpc>
                  <a:spcPct val="100000"/>
                </a:lnSpc>
                <a:spcBef>
                  <a:spcPts val="0"/>
                </a:spcBef>
                <a:spcAft>
                  <a:spcPts val="0"/>
                </a:spcAft>
                <a:buNone/>
              </a:pPr>
              <a:r>
                <a:rPr b="0" i="0" lang="en-US" sz="2800" u="none" cap="none" strike="noStrike">
                  <a:solidFill>
                    <a:schemeClr val="dk1"/>
                  </a:solidFill>
                  <a:latin typeface="Lato"/>
                  <a:ea typeface="Lato"/>
                  <a:cs typeface="Lato"/>
                  <a:sym typeface="Lato"/>
                </a:rPr>
                <a:t>Usar el método de las Cuatro “C” para leer y entender Hechos 28:16-31</a:t>
              </a:r>
              <a:endParaRPr b="0" i="0" sz="2800" u="none" cap="none" strike="noStrike">
                <a:solidFill>
                  <a:schemeClr val="dk1"/>
                </a:solidFill>
                <a:latin typeface="Lato"/>
                <a:ea typeface="Lato"/>
                <a:cs typeface="Lato"/>
                <a:sym typeface="Lato"/>
              </a:endParaRPr>
            </a:p>
          </p:txBody>
        </p:sp>
        <p:sp>
          <p:nvSpPr>
            <p:cNvPr id="116" name="Google Shape;116;p6"/>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117" name="Google Shape;117;p6"/>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118" name="Google Shape;118;p6"/>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119" name="Google Shape;119;p6"/>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just">
                <a:lnSpc>
                  <a:spcPct val="100000"/>
                </a:lnSpc>
                <a:spcBef>
                  <a:spcPts val="0"/>
                </a:spcBef>
                <a:spcAft>
                  <a:spcPts val="0"/>
                </a:spcAft>
                <a:buNone/>
              </a:pPr>
              <a:r>
                <a:rPr b="0" i="0" lang="en-US" sz="2800" u="none" cap="none" strike="noStrike">
                  <a:solidFill>
                    <a:schemeClr val="lt1"/>
                  </a:solidFill>
                  <a:latin typeface="Lato"/>
                  <a:ea typeface="Lato"/>
                  <a:cs typeface="Lato"/>
                  <a:sym typeface="Lato"/>
                </a:rPr>
                <a:t>Considerar las estrategias de Pablo, y elegir las que le hayan llamado la atención. </a:t>
              </a:r>
              <a:endParaRPr b="0" i="0" sz="2800" u="none" cap="none" strike="noStrike">
                <a:solidFill>
                  <a:schemeClr val="lt1"/>
                </a:solidFill>
                <a:latin typeface="Lato"/>
                <a:ea typeface="Lato"/>
                <a:cs typeface="Lato"/>
                <a:sym typeface="La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g26c0eec2cfd_0_221"/>
          <p:cNvSpPr txBox="1"/>
          <p:nvPr/>
        </p:nvSpPr>
        <p:spPr>
          <a:xfrm>
            <a:off x="4127382" y="20354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125" name="Google Shape;125;g26c0eec2cfd_0_221"/>
          <p:cNvCxnSpPr/>
          <p:nvPr/>
        </p:nvCxnSpPr>
        <p:spPr>
          <a:xfrm>
            <a:off x="4230827" y="3204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26" name="Google Shape;126;g26c0eec2cfd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7" name="Google Shape;127;g26c0eec2cfd_0_221"/>
          <p:cNvPicPr preferRelativeResize="0"/>
          <p:nvPr/>
        </p:nvPicPr>
        <p:blipFill rotWithShape="1">
          <a:blip r:embed="rId3">
            <a:alphaModFix/>
          </a:blip>
          <a:srcRect b="0" l="1446" r="1435"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128" name="Google Shape;128;g26c0eec2cfd_0_221"/>
          <p:cNvSpPr txBox="1"/>
          <p:nvPr/>
        </p:nvSpPr>
        <p:spPr>
          <a:xfrm>
            <a:off x="4127381" y="36297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3200" u="none" cap="none" strike="noStrike">
                <a:solidFill>
                  <a:schemeClr val="dk1"/>
                </a:solidFill>
                <a:latin typeface="Lato"/>
                <a:ea typeface="Lato"/>
                <a:cs typeface="Lato"/>
                <a:sym typeface="Lato"/>
              </a:rPr>
              <a:t>El Tercer Viaje Misionero y su Viaje a Roma.</a:t>
            </a:r>
            <a:endParaRPr b="0" i="0" sz="3200" u="none" cap="none" strike="noStrike">
              <a:solidFill>
                <a:schemeClr val="dk1"/>
              </a:solidFill>
              <a:latin typeface="Lato"/>
              <a:ea typeface="Lato"/>
              <a:cs typeface="Lato"/>
              <a:sym typeface="Lato"/>
            </a:endParaRPr>
          </a:p>
        </p:txBody>
      </p:sp>
      <p:pic>
        <p:nvPicPr>
          <p:cNvPr descr="A green bird with leaves&#10;&#10;Description automatically generated" id="129" name="Google Shape;129;g26c0eec2cfd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pic>
        <p:nvPicPr>
          <p:cNvPr descr="A green bird with leaves&#10;&#10;Description automatically generated" id="134" name="Google Shape;134;g26f9e03bbaf_0_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35" name="Google Shape;135;g26f9e03bbaf_0_8"/>
          <p:cNvSpPr txBox="1"/>
          <p:nvPr/>
        </p:nvSpPr>
        <p:spPr>
          <a:xfrm>
            <a:off x="669225" y="3154025"/>
            <a:ext cx="30000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Lato"/>
                <a:ea typeface="Lato"/>
                <a:cs typeface="Lato"/>
                <a:sym typeface="Lato"/>
              </a:rPr>
              <a:t>Antioquía </a:t>
            </a:r>
            <a:endParaRPr b="0" i="0" sz="1400" u="none" cap="none" strike="noStrike">
              <a:solidFill>
                <a:srgbClr val="000000"/>
              </a:solidFill>
              <a:latin typeface="Lato"/>
              <a:ea typeface="Lato"/>
              <a:cs typeface="Lato"/>
              <a:sym typeface="Lato"/>
            </a:endParaRPr>
          </a:p>
        </p:txBody>
      </p:sp>
      <p:cxnSp>
        <p:nvCxnSpPr>
          <p:cNvPr id="136" name="Google Shape;136;g26f9e03bbaf_0_8"/>
          <p:cNvCxnSpPr/>
          <p:nvPr/>
        </p:nvCxnSpPr>
        <p:spPr>
          <a:xfrm>
            <a:off x="2731725" y="3498875"/>
            <a:ext cx="514200" cy="900"/>
          </a:xfrm>
          <a:prstGeom prst="straightConnector1">
            <a:avLst/>
          </a:prstGeom>
          <a:noFill/>
          <a:ln cap="flat" cmpd="sng" w="28575">
            <a:solidFill>
              <a:schemeClr val="dk2"/>
            </a:solidFill>
            <a:prstDash val="solid"/>
            <a:round/>
            <a:headEnd len="sm" w="sm" type="none"/>
            <a:tailEnd len="med" w="med" type="triangle"/>
          </a:ln>
        </p:spPr>
      </p:cxnSp>
      <p:sp>
        <p:nvSpPr>
          <p:cNvPr id="137" name="Google Shape;137;g26f9e03bbaf_0_8"/>
          <p:cNvSpPr txBox="1"/>
          <p:nvPr/>
        </p:nvSpPr>
        <p:spPr>
          <a:xfrm>
            <a:off x="3489700" y="3157175"/>
            <a:ext cx="30000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Lato"/>
                <a:ea typeface="Lato"/>
                <a:cs typeface="Lato"/>
                <a:sym typeface="Lato"/>
              </a:rPr>
              <a:t>Éfeso</a:t>
            </a:r>
            <a:endParaRPr b="0" i="0" sz="1400" u="none" cap="none" strike="noStrike">
              <a:solidFill>
                <a:srgbClr val="000000"/>
              </a:solidFill>
              <a:latin typeface="Lato"/>
              <a:ea typeface="Lato"/>
              <a:cs typeface="Lato"/>
              <a:sym typeface="Lato"/>
            </a:endParaRPr>
          </a:p>
        </p:txBody>
      </p:sp>
      <p:sp>
        <p:nvSpPr>
          <p:cNvPr id="138" name="Google Shape;138;g26f9e03bbaf_0_8"/>
          <p:cNvSpPr txBox="1"/>
          <p:nvPr/>
        </p:nvSpPr>
        <p:spPr>
          <a:xfrm>
            <a:off x="5422900" y="3160325"/>
            <a:ext cx="30000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Lato"/>
                <a:ea typeface="Lato"/>
                <a:cs typeface="Lato"/>
                <a:sym typeface="Lato"/>
              </a:rPr>
              <a:t>Macedonia</a:t>
            </a:r>
            <a:endParaRPr b="0" i="0" sz="1400" u="none" cap="none" strike="noStrike">
              <a:solidFill>
                <a:srgbClr val="000000"/>
              </a:solidFill>
              <a:latin typeface="Lato"/>
              <a:ea typeface="Lato"/>
              <a:cs typeface="Lato"/>
              <a:sym typeface="Lato"/>
            </a:endParaRPr>
          </a:p>
        </p:txBody>
      </p:sp>
      <p:cxnSp>
        <p:nvCxnSpPr>
          <p:cNvPr id="139" name="Google Shape;139;g26f9e03bbaf_0_8"/>
          <p:cNvCxnSpPr/>
          <p:nvPr/>
        </p:nvCxnSpPr>
        <p:spPr>
          <a:xfrm>
            <a:off x="4771425" y="3492125"/>
            <a:ext cx="514200" cy="900"/>
          </a:xfrm>
          <a:prstGeom prst="straightConnector1">
            <a:avLst/>
          </a:prstGeom>
          <a:noFill/>
          <a:ln cap="flat" cmpd="sng" w="28575">
            <a:solidFill>
              <a:schemeClr val="dk2"/>
            </a:solidFill>
            <a:prstDash val="solid"/>
            <a:round/>
            <a:headEnd len="sm" w="sm" type="none"/>
            <a:tailEnd len="med" w="med" type="triangle"/>
          </a:ln>
        </p:spPr>
      </p:cxnSp>
      <p:sp>
        <p:nvSpPr>
          <p:cNvPr id="140" name="Google Shape;140;g26f9e03bbaf_0_8"/>
          <p:cNvSpPr txBox="1"/>
          <p:nvPr/>
        </p:nvSpPr>
        <p:spPr>
          <a:xfrm>
            <a:off x="8285800" y="3154025"/>
            <a:ext cx="30000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Lato"/>
                <a:ea typeface="Lato"/>
                <a:cs typeface="Lato"/>
                <a:sym typeface="Lato"/>
              </a:rPr>
              <a:t>Grecia</a:t>
            </a:r>
            <a:endParaRPr b="0" i="0" sz="1400" u="none" cap="none" strike="noStrike">
              <a:solidFill>
                <a:srgbClr val="000000"/>
              </a:solidFill>
              <a:latin typeface="Lato"/>
              <a:ea typeface="Lato"/>
              <a:cs typeface="Lato"/>
              <a:sym typeface="Lato"/>
            </a:endParaRPr>
          </a:p>
        </p:txBody>
      </p:sp>
      <p:cxnSp>
        <p:nvCxnSpPr>
          <p:cNvPr id="141" name="Google Shape;141;g26f9e03bbaf_0_8"/>
          <p:cNvCxnSpPr/>
          <p:nvPr/>
        </p:nvCxnSpPr>
        <p:spPr>
          <a:xfrm>
            <a:off x="7634325" y="3485825"/>
            <a:ext cx="514200" cy="900"/>
          </a:xfrm>
          <a:prstGeom prst="straightConnector1">
            <a:avLst/>
          </a:prstGeom>
          <a:noFill/>
          <a:ln cap="flat" cmpd="sng" w="28575">
            <a:solidFill>
              <a:schemeClr val="dk2"/>
            </a:solidFill>
            <a:prstDash val="solid"/>
            <a:round/>
            <a:headEnd len="sm" w="sm" type="none"/>
            <a:tailEnd len="med" w="med" type="triangle"/>
          </a:ln>
        </p:spPr>
      </p:cxnSp>
      <p:sp>
        <p:nvSpPr>
          <p:cNvPr id="142" name="Google Shape;142;g26f9e03bbaf_0_8"/>
          <p:cNvSpPr txBox="1"/>
          <p:nvPr/>
        </p:nvSpPr>
        <p:spPr>
          <a:xfrm>
            <a:off x="10406750" y="3160775"/>
            <a:ext cx="30000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Lato"/>
                <a:ea typeface="Lato"/>
                <a:cs typeface="Lato"/>
                <a:sym typeface="Lato"/>
              </a:rPr>
              <a:t>Troas</a:t>
            </a:r>
            <a:endParaRPr b="0" i="0" sz="1400" u="none" cap="none" strike="noStrike">
              <a:solidFill>
                <a:srgbClr val="000000"/>
              </a:solidFill>
              <a:latin typeface="Lato"/>
              <a:ea typeface="Lato"/>
              <a:cs typeface="Lato"/>
              <a:sym typeface="Lato"/>
            </a:endParaRPr>
          </a:p>
        </p:txBody>
      </p:sp>
      <p:cxnSp>
        <p:nvCxnSpPr>
          <p:cNvPr id="143" name="Google Shape;143;g26f9e03bbaf_0_8"/>
          <p:cNvCxnSpPr/>
          <p:nvPr/>
        </p:nvCxnSpPr>
        <p:spPr>
          <a:xfrm>
            <a:off x="9755275" y="3492575"/>
            <a:ext cx="514200" cy="900"/>
          </a:xfrm>
          <a:prstGeom prst="straightConnector1">
            <a:avLst/>
          </a:prstGeom>
          <a:noFill/>
          <a:ln cap="flat" cmpd="sng" w="28575">
            <a:solidFill>
              <a:schemeClr val="dk2"/>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g26c0eec2cfd_0_235"/>
          <p:cNvSpPr txBox="1"/>
          <p:nvPr/>
        </p:nvSpPr>
        <p:spPr>
          <a:xfrm>
            <a:off x="4127382" y="23402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49" name="Google Shape;149;g26c0eec2cfd_0_235"/>
          <p:cNvCxnSpPr/>
          <p:nvPr/>
        </p:nvCxnSpPr>
        <p:spPr>
          <a:xfrm>
            <a:off x="4230827" y="3585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50" name="Google Shape;150;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1" name="Google Shape;151;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152" name="Google Shape;152;g26c0eec2cfd_0_235"/>
          <p:cNvSpPr txBox="1"/>
          <p:nvPr/>
        </p:nvSpPr>
        <p:spPr>
          <a:xfrm>
            <a:off x="4127375" y="4010750"/>
            <a:ext cx="7772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 Hechos 28:16-31</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53" name="Google Shape;153;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Paul in Rome | Bible Story" id="159" name="Google Shape;159;p7"/>
          <p:cNvPicPr preferRelativeResize="0"/>
          <p:nvPr/>
        </p:nvPicPr>
        <p:blipFill rotWithShape="1">
          <a:blip r:embed="rId3">
            <a:alphaModFix/>
          </a:blip>
          <a:srcRect b="0" l="0" r="0" t="0"/>
          <a:stretch/>
        </p:blipFill>
        <p:spPr>
          <a:xfrm>
            <a:off x="0" y="381000"/>
            <a:ext cx="12192000" cy="6096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Garden of Praise: Paul a Prisoner in Rome Bible Story" id="165" name="Google Shape;165;p8"/>
          <p:cNvPicPr preferRelativeResize="0"/>
          <p:nvPr/>
        </p:nvPicPr>
        <p:blipFill rotWithShape="1">
          <a:blip r:embed="rId3">
            <a:alphaModFix/>
          </a:blip>
          <a:srcRect b="0" l="0" r="0" t="0"/>
          <a:stretch/>
        </p:blipFill>
        <p:spPr>
          <a:xfrm>
            <a:off x="3075709" y="39997"/>
            <a:ext cx="5957455" cy="668472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