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y="6858000" cx="12192000"/>
  <p:notesSz cx="6858000" cy="9144000"/>
  <p:embeddedFontLst>
    <p:embeddedFont>
      <p:font typeface="Overlock"/>
      <p:regular r:id="rId50"/>
      <p:bold r:id="rId51"/>
      <p:italic r:id="rId52"/>
      <p:boldItalic r:id="rId53"/>
    </p:embeddedFont>
    <p:embeddedFont>
      <p:font typeface="Lat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iIZHaEq08DcyfRjnYM+lRFVFFE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verlock-bold.fntdata"/><Relationship Id="rId50" Type="http://schemas.openxmlformats.org/officeDocument/2006/relationships/font" Target="fonts/Overlock-regular.fntdata"/><Relationship Id="rId53" Type="http://schemas.openxmlformats.org/officeDocument/2006/relationships/font" Target="fonts/Overlock-boldItalic.fntdata"/><Relationship Id="rId52" Type="http://schemas.openxmlformats.org/officeDocument/2006/relationships/font" Target="fonts/Overlock-italic.fntdata"/><Relationship Id="rId11" Type="http://schemas.openxmlformats.org/officeDocument/2006/relationships/slide" Target="slides/slide7.xml"/><Relationship Id="rId55" Type="http://schemas.openxmlformats.org/officeDocument/2006/relationships/font" Target="fonts/Lato-bold.fntdata"/><Relationship Id="rId10" Type="http://schemas.openxmlformats.org/officeDocument/2006/relationships/slide" Target="slides/slide6.xml"/><Relationship Id="rId54" Type="http://schemas.openxmlformats.org/officeDocument/2006/relationships/font" Target="fonts/Lato-regular.fntdata"/><Relationship Id="rId13" Type="http://schemas.openxmlformats.org/officeDocument/2006/relationships/slide" Target="slides/slide9.xml"/><Relationship Id="rId57" Type="http://schemas.openxmlformats.org/officeDocument/2006/relationships/font" Target="fonts/Lato-boldItalic.fntdata"/><Relationship Id="rId12" Type="http://schemas.openxmlformats.org/officeDocument/2006/relationships/slide" Target="slides/slide8.xml"/><Relationship Id="rId56" Type="http://schemas.openxmlformats.org/officeDocument/2006/relationships/font" Target="fonts/Lato-italic.fntdata"/><Relationship Id="rId15" Type="http://schemas.openxmlformats.org/officeDocument/2006/relationships/slide" Target="slides/slide11.xml"/><Relationship Id="rId14" Type="http://schemas.openxmlformats.org/officeDocument/2006/relationships/slide" Target="slides/slide10.xml"/><Relationship Id="rId58" Type="http://customschemas.google.com/relationships/presentationmetadata" Target="meta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_I4FjckGVM"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BIENVENIDA Y ORACIÓN</a:t>
            </a:r>
            <a:r>
              <a:rPr lang="en-US" sz="1800">
                <a:latin typeface="Calibri"/>
                <a:ea typeface="Calibri"/>
                <a:cs typeface="Calibri"/>
                <a:sym typeface="Calibri"/>
              </a:rPr>
              <a:t> </a:t>
            </a:r>
            <a:r>
              <a:rPr i="1" lang="en-US" sz="1800">
                <a:latin typeface="Calibri"/>
                <a:ea typeface="Calibri"/>
                <a:cs typeface="Calibri"/>
                <a:sym typeface="Calibri"/>
              </a:rPr>
              <a:t>(10 minutos)</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Da a los estudiantes una calurosa bienvenida y tome unos minutos para conocerlos y ellos a ti.  Si hay demasiados estudiantes, se puede pedirlos compartir saludos en el chat. Después de los saludos personales, se puede compartir una bienvenida breve a Lección 7.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Sean bienvenidos a Lección 7 de “Legalismo: Enemigo de la gracia.” Hoy estudiaremos la ley de Dios, la historia de la ley en el Antiguo Testamento y como aplica a nosotros hoy en día. Amigos, hoy veremos nuestro Señor Jesucristo obedeciendo la ley perfectamente en nuestro lugar.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76" name="Google Shape;7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Al mismo tiempo que fueron dados los 10 mandamientos, ¿cuáles otros dos conjuntos de leyes fueron dados?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*La ley moral (los 10 mandamientos)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La ley civil, la cual gobernaba su vida cotidiana</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La ley ceremonial, la cual gobernaba su vida religiosa.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55" name="Google Shape;15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4. ¿Por qué fueron dados las leyes ceremoniales a Israel?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62" name="Google Shape;16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4. ¿Por qué fueron dados las leyes ceremoniales a Israel?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Recordarles de su necesidad de un Salvador.</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Frenar su naturaleza pecaminosa</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Guiarlos a obedecer en gratitud</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Mantener a Israel intacto como nación hasta cumplirse su misión de producir el Salvador.</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Otras naciones comían cerdo, pero Israel no. Eso proveía una separación hasta que cumplieran la promesa del Salvador. Si se mezclaran con otras naciones, no nace el Salvador de Abram.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Prefigurar la venida del Salvador. Señalar al prometido Mesías futuro.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*Las primera tres razones también siguen siendo los propósitos de la ley moral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69" name="Google Shape;16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800">
                <a:latin typeface="Calibri"/>
                <a:ea typeface="Calibri"/>
                <a:cs typeface="Calibri"/>
                <a:sym typeface="Calibri"/>
              </a:rPr>
              <a:t>5. La Ley ceremonial señalaba al Mesías prometido </a:t>
            </a:r>
            <a:endParaRPr/>
          </a:p>
          <a:p>
            <a:pPr indent="0" lvl="0" marL="0" marR="0" rtl="0" algn="l">
              <a:lnSpc>
                <a:spcPct val="100000"/>
              </a:lnSpc>
              <a:spcBef>
                <a:spcPts val="0"/>
              </a:spcBef>
              <a:spcAft>
                <a:spcPts val="0"/>
              </a:spcAft>
              <a:buSzPts val="1100"/>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1: El cordero como animal de sacrificio señalaba a Jesús “el Cordero de Dios, que quita el pecado del mundo.” (Juan 1:29)</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75" name="Google Shape;17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5. La Ley ceremonial señalaba al Mesías prometido </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1: El cordero como animal de sacrificio señalaba a Jesús “el Cordero de Dios, que quita el pecado del mundo.” (Juan 1:29)</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2: La ley ceremonial no se les permitía a los israelitas trabajar el sábado. Era para descansar el cuerpo y su día de adoración. Señalaba el descanso espiritual perfecto del alma en Cristo. “Vengan a mí todos ustedes, los agotados de tanto trabajar, que yo los haré descansar.” (Mateo 11:28)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82" name="Google Shape;182;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5. La Ley ceremonial señalaba al Mesías prometido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1: El cordero como animal de sacrificio señalaba a Jesús “el Cordero de Dios, que quita el pecado del mundo.” (Juan 1:29)</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2: La ley ceremonial no se les permitía a los israelitas trabajar el sábado. Era para descansar el cuerpo y su día de adoración. Señalaba el descanso espiritual perfecto del alma en Cristo. “Vengan a mí todos ustedes, los agotados de tanto trabajar, que yo los haré descansar.” (Mateo 11:28)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3: La ley ceremonial decía que, sin derramamiento de sangre, no hay perdón (Levítico 17:11 y Hebreos 9:22). En el Nuevo Testamento, el discípulo Juan escribió, “la sangre de Jesús, su Hijo, nos limpia de todo pecado.” (1 Juan 1:7)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89" name="Google Shape;18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5. La Ley ceremonial señalaba al Mesías prometido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1: El cordero como animal de sacrificio señalaba a Jesús “el Cordero de Dios, que quita el pecado del mundo.” (Juan 1:29)</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2: La ley ceremonial no se les permitía a los israelitas trabajar el sábado. Era para descansar el cuerpo y su día de adoración. Señalaba el descanso espiritual perfecto del alma en Cristo. “Vengan a mí todos ustedes, los agotados de tanto trabajar, que yo los haré descansar.” (Mateo 11:28)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3: La ley ceremonial decía que, sin derramamiento de sangre, no hay perdón (Levítico 17:11 y Hebreos 9:22). En el Nuevo Testamento, el discípulo Juan escribió, “la sangre de Jesús, su Hijo, nos limpia de todo pecado.” (1 Juan 1:7)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4: La Pascua celebró la liberación de la esclavitud. Jesús es nuestro cordero pascual (1 Corintios 5:7) que nos libra de la muerte eterna en el infierno.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96" name="Google Shape;196;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b="1" lang="en-US" sz="1100" u="sng">
                <a:latin typeface="Calibri"/>
                <a:ea typeface="Calibri"/>
                <a:cs typeface="Calibri"/>
                <a:sym typeface="Calibri"/>
              </a:rPr>
              <a:t>OBJETIVOS DE LA LECCIÓN </a:t>
            </a:r>
            <a:r>
              <a:rPr i="1" lang="en-US" sz="1100">
                <a:latin typeface="Calibri"/>
                <a:ea typeface="Calibri"/>
                <a:cs typeface="Calibri"/>
                <a:sym typeface="Calibri"/>
              </a:rPr>
              <a:t>(1 minuto)</a:t>
            </a:r>
            <a:endParaRPr sz="1100">
              <a:latin typeface="Cambria"/>
              <a:ea typeface="Cambria"/>
              <a:cs typeface="Cambria"/>
              <a:sym typeface="Cambria"/>
            </a:endParaRPr>
          </a:p>
          <a:p>
            <a:pPr indent="0" lvl="0" marL="0" marR="0" rtl="0" algn="l">
              <a:lnSpc>
                <a:spcPct val="100000"/>
              </a:lnSpc>
              <a:spcBef>
                <a:spcPts val="0"/>
              </a:spcBef>
              <a:spcAft>
                <a:spcPts val="0"/>
              </a:spcAft>
              <a:buSzPts val="1100"/>
              <a:buNone/>
            </a:pPr>
            <a:r>
              <a:rPr i="1" lang="en-US" sz="1100">
                <a:solidFill>
                  <a:srgbClr val="00B050"/>
                </a:solidFill>
                <a:latin typeface="Calibri"/>
                <a:ea typeface="Calibri"/>
                <a:cs typeface="Calibri"/>
                <a:sym typeface="Calibri"/>
              </a:rPr>
              <a:t>Toma un minuto para presentarles los objetivos de la lección.</a:t>
            </a:r>
            <a:endParaRPr/>
          </a:p>
          <a:p>
            <a:pPr indent="0" lvl="0" marL="0" marR="0" rtl="0" algn="l">
              <a:lnSpc>
                <a:spcPct val="100000"/>
              </a:lnSpc>
              <a:spcBef>
                <a:spcPts val="0"/>
              </a:spcBef>
              <a:spcAft>
                <a:spcPts val="0"/>
              </a:spcAft>
              <a:buSzPts val="1100"/>
              <a:buNone/>
            </a:pPr>
            <a:r>
              <a:t/>
            </a:r>
            <a:endParaRPr sz="1100">
              <a:latin typeface="Cambria"/>
              <a:ea typeface="Cambria"/>
              <a:cs typeface="Cambria"/>
              <a:sym typeface="Cambria"/>
            </a:endParaRPr>
          </a:p>
          <a:p>
            <a:pPr indent="0" lvl="0" marL="387350" marR="0" rtl="0" algn="l">
              <a:lnSpc>
                <a:spcPct val="100000"/>
              </a:lnSpc>
              <a:spcBef>
                <a:spcPts val="0"/>
              </a:spcBef>
              <a:spcAft>
                <a:spcPts val="0"/>
              </a:spcAft>
              <a:buSzPts val="1100"/>
              <a:buNone/>
            </a:pPr>
            <a:r>
              <a:rPr b="0" lang="en-US" sz="1100">
                <a:solidFill>
                  <a:srgbClr val="000000"/>
                </a:solidFill>
                <a:highlight>
                  <a:srgbClr val="F2F2F2"/>
                </a:highlight>
                <a:latin typeface="Calibri"/>
                <a:ea typeface="Calibri"/>
                <a:cs typeface="Calibri"/>
                <a:sym typeface="Calibri"/>
              </a:rPr>
              <a:t>1.  Identificar las leyes del pacto de Sinaí y sus propósitos. </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None/>
            </a:pPr>
            <a:r>
              <a:rPr b="1" lang="en-US" sz="1100">
                <a:solidFill>
                  <a:srgbClr val="000000"/>
                </a:solidFill>
                <a:highlight>
                  <a:srgbClr val="F2F2F2"/>
                </a:highlight>
                <a:latin typeface="Calibri"/>
                <a:ea typeface="Calibri"/>
                <a:cs typeface="Calibri"/>
                <a:sym typeface="Calibri"/>
              </a:rPr>
              <a:t>2.  Explicar por qué ya no tenemos que cumplir la ley civil ni la ley ceremonial de Israel. </a:t>
            </a:r>
            <a:endParaRPr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None/>
            </a:pPr>
            <a:r>
              <a:rPr b="0" lang="en-US" sz="1100">
                <a:solidFill>
                  <a:srgbClr val="000000"/>
                </a:solidFill>
                <a:highlight>
                  <a:srgbClr val="F2F2F2"/>
                </a:highlight>
                <a:latin typeface="Calibri"/>
                <a:ea typeface="Calibri"/>
                <a:cs typeface="Calibri"/>
                <a:sym typeface="Calibri"/>
              </a:rPr>
              <a:t>3.  Describir nuestra relación hacia la ley moral. </a:t>
            </a:r>
            <a:endParaRPr b="0" sz="1100">
              <a:highlight>
                <a:srgbClr val="F2F2F2"/>
              </a:highlight>
              <a:latin typeface="Calibri"/>
              <a:ea typeface="Calibri"/>
              <a:cs typeface="Calibri"/>
              <a:sym typeface="Calibri"/>
            </a:endParaRPr>
          </a:p>
          <a:p>
            <a:pPr indent="0" lvl="0" marL="0" rtl="0" algn="l">
              <a:lnSpc>
                <a:spcPct val="100000"/>
              </a:lnSpc>
              <a:spcBef>
                <a:spcPts val="1600"/>
              </a:spcBef>
              <a:spcAft>
                <a:spcPts val="0"/>
              </a:spcAft>
              <a:buSzPts val="1100"/>
              <a:buNone/>
            </a:pPr>
            <a:r>
              <a:t/>
            </a:r>
            <a:endParaRPr/>
          </a:p>
        </p:txBody>
      </p:sp>
      <p:sp>
        <p:nvSpPr>
          <p:cNvPr id="203" name="Google Shape;20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US" sz="1800">
                <a:latin typeface="Calibri"/>
                <a:ea typeface="Calibri"/>
                <a:cs typeface="Calibri"/>
                <a:sym typeface="Calibri"/>
              </a:rPr>
              <a:t>1. Ley moral, ley civil, y ley ceremonial. ¿Cuál de las tres se nos aplica? ¿Por qué?</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Noto Sans Symbols"/>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a:p>
            <a:pPr indent="0" lvl="0" marL="0" marR="0" rtl="0" algn="l">
              <a:lnSpc>
                <a:spcPct val="100000"/>
              </a:lnSpc>
              <a:spcBef>
                <a:spcPts val="0"/>
              </a:spcBef>
              <a:spcAft>
                <a:spcPts val="0"/>
              </a:spcAft>
              <a:buSzPts val="1100"/>
              <a:buFont typeface="Arial"/>
              <a:buNone/>
            </a:pPr>
            <a:r>
              <a:t/>
            </a:r>
            <a:endParaRPr/>
          </a:p>
        </p:txBody>
      </p:sp>
      <p:sp>
        <p:nvSpPr>
          <p:cNvPr id="222" name="Google Shape;222;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Ley moral, ley civil, y ley ceremonial. ¿Cuál de las tres se nos aplica? ¿Por qué?</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La ley moral es para todas las personas de todos los tiempos, como lo verifica el Nuevo Testamento. El matar o el tener ídolos es, siempre ha sido, y siempre será pecado. </a:t>
            </a:r>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Los 10 mandamientos fueron una forma especial de la ley moral de Dios, su santa voluntad para todas las personas. Por esta razón, el contenido básico de los Diez Mandamientos se repite en el Nuevo Testamento, aunque no siempre con las mismas palabras ni el mismo orden en que Dios las dio en el monte Sinaí. </a:t>
            </a:r>
            <a:endParaRPr/>
          </a:p>
          <a:p>
            <a:pPr indent="-342900" lvl="0" marL="342900" marR="0" rtl="0" algn="l">
              <a:lnSpc>
                <a:spcPct val="100000"/>
              </a:lnSpc>
              <a:spcBef>
                <a:spcPts val="0"/>
              </a:spcBef>
              <a:spcAft>
                <a:spcPts val="0"/>
              </a:spcAft>
              <a:buSzPts val="1100"/>
              <a:buFont typeface="Noto Sans Symbols"/>
              <a:buChar char="∙"/>
            </a:pPr>
            <a:r>
              <a:rPr lang="en-US" sz="1800">
                <a:solidFill>
                  <a:srgbClr val="00B050"/>
                </a:solidFill>
                <a:latin typeface="Calibri"/>
                <a:ea typeface="Calibri"/>
                <a:cs typeface="Calibri"/>
                <a:sym typeface="Calibri"/>
              </a:rPr>
              <a:t>Vamos a ver que significa esta verdad para nosotros más adelante en esta lección. </a:t>
            </a:r>
            <a:endParaRPr sz="1800">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p:txBody>
      </p:sp>
      <p:sp>
        <p:nvSpPr>
          <p:cNvPr id="229" name="Google Shape;22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Comience con la siguiente oración (o tu propia):</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Padre celestial, dame un corazón agradecido mientras reconozco que Jesús obedeció perfectamente con las exigencias de la ley en mi lugar y que esa obediencia perfecta me es atribuido por la gracia a través de la fe. Con este conocimiento y consuelo, fortaléceme para servirte, no por obligación sino por amor. En el nombre de Jesús oramos. Amén. </a:t>
            </a:r>
            <a:endParaRPr sz="1800">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p>
        </p:txBody>
      </p:sp>
      <p:sp>
        <p:nvSpPr>
          <p:cNvPr id="81" name="Google Shape;8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Ley moral, ley civil, y ley ceremonial. ¿Cuál de las tres se nos aplica? ¿Por qué?</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La ley moral es para todas las personas de todos los tiempos, como lo verifica el Nuevo Testamento. El matar o el tener ídolos es, siempre ha sido, y siempre será pecado. </a:t>
            </a:r>
            <a:r>
              <a:rPr lang="en-US" sz="1800">
                <a:solidFill>
                  <a:srgbClr val="00B050"/>
                </a:solidFill>
                <a:latin typeface="Calibri"/>
                <a:ea typeface="Calibri"/>
                <a:cs typeface="Calibri"/>
                <a:sym typeface="Calibri"/>
              </a:rPr>
              <a:t>Vamos a ver que significa esta verdad para nosotros más adelante en esta lección.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La ley ceremonial y la ley civil eran solo para Israel hasta que viniera el Salvador. </a:t>
            </a:r>
            <a:endParaRPr sz="1800">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p:txBody>
      </p:sp>
      <p:sp>
        <p:nvSpPr>
          <p:cNvPr id="237" name="Google Shape;23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Calibri"/>
              <a:buNone/>
            </a:pPr>
            <a:r>
              <a:rPr lang="en-US" sz="1800">
                <a:latin typeface="Calibri"/>
                <a:ea typeface="Calibri"/>
                <a:cs typeface="Calibri"/>
                <a:sym typeface="Calibri"/>
              </a:rPr>
              <a:t>2. ¿Qué pasajes indican que la ley ceremonial y la ley civil fueron abolidas con la venida de Cristo?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a:p>
            <a:pPr indent="0" lvl="0" marL="0" marR="0" rtl="0" algn="l">
              <a:lnSpc>
                <a:spcPct val="100000"/>
              </a:lnSpc>
              <a:spcBef>
                <a:spcPts val="0"/>
              </a:spcBef>
              <a:spcAft>
                <a:spcPts val="0"/>
              </a:spcAft>
              <a:buSzPts val="1100"/>
              <a:buFont typeface="Arial"/>
              <a:buNone/>
            </a:pPr>
            <a:r>
              <a:t/>
            </a:r>
            <a:endParaRPr/>
          </a:p>
        </p:txBody>
      </p:sp>
      <p:sp>
        <p:nvSpPr>
          <p:cNvPr id="246" name="Google Shape;246;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Jeremías 31:31-32 Vienen días en que haré un nuevo pacto con la casa de Israel y con la casa de Judá. – Palabra del Señor. No será un pacto como el hice con sus padres cuando los tomé de la mano y los saqué de la tierra de Egipto. Porque yo fui para ellos como un marido, pero ellos quebrantaron mi pacto. – Palabra del Señor.</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53" name="Google Shape;25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Gálatas 3:24-26 De manera que la ley ha sido nuestro tutor, para llevarnos a Cristo, a fin de que fuéramos justificados por la fe. Pero al venir la fe, no estamos ya al cuidado de un tutor, pues todos ustedes son hijos de Dios por la fe en Cristo Jesús.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60" name="Google Shape;260;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Calibri"/>
              <a:buNone/>
            </a:pPr>
            <a:r>
              <a:rPr lang="en-US" sz="1100">
                <a:latin typeface="Calibri"/>
                <a:ea typeface="Calibri"/>
                <a:cs typeface="Calibri"/>
                <a:sym typeface="Calibri"/>
              </a:rPr>
              <a:t>Colosenses 2 – un capítulo completo sobre las falsas enseñanzas enfocadas en la ley y no en la gracia. </a:t>
            </a:r>
            <a:endParaRPr/>
          </a:p>
          <a:p>
            <a:pPr indent="0" lvl="0" marL="0" rtl="0" algn="l">
              <a:lnSpc>
                <a:spcPct val="100000"/>
              </a:lnSpc>
              <a:spcBef>
                <a:spcPts val="0"/>
              </a:spcBef>
              <a:spcAft>
                <a:spcPts val="0"/>
              </a:spcAft>
              <a:buSzPts val="1100"/>
              <a:buFont typeface="Arial"/>
              <a:buNone/>
            </a:pPr>
            <a:r>
              <a:t/>
            </a:r>
            <a:endParaRPr sz="1100">
              <a:latin typeface="Calibri"/>
              <a:ea typeface="Calibri"/>
              <a:cs typeface="Calibri"/>
              <a:sym typeface="Calibri"/>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El apóstol Pablo a los creyentes colosenses</a:t>
            </a:r>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V.1-5 Que conocerán el misterio de Dios, el todo suficiente Cristo. </a:t>
            </a:r>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V.6-7 Como vivimos en Cristo = arraigados y edificados en él, confirmados en la fe, llenos de gratitud. </a:t>
            </a:r>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V.8 Cuídense de que nadie los cautive con la vana y engañosa filosofía que sigue tradiciones humanas… que no conforme a Cristo. </a:t>
            </a:r>
            <a:endParaRPr/>
          </a:p>
          <a:p>
            <a:pPr indent="-171450" lvl="1" marL="628650" rtl="0" algn="l">
              <a:lnSpc>
                <a:spcPct val="100000"/>
              </a:lnSpc>
              <a:spcBef>
                <a:spcPts val="0"/>
              </a:spcBef>
              <a:spcAft>
                <a:spcPts val="0"/>
              </a:spcAft>
              <a:buSzPts val="1100"/>
              <a:buChar char="○"/>
            </a:pPr>
            <a:r>
              <a:rPr lang="en-US" sz="1100"/>
              <a:t>No enseñó la total suficiencia de Cristo </a:t>
            </a:r>
            <a:endParaRPr/>
          </a:p>
          <a:p>
            <a:pPr indent="-171450" lvl="1" marL="628650" rtl="0" algn="l">
              <a:lnSpc>
                <a:spcPct val="100000"/>
              </a:lnSpc>
              <a:spcBef>
                <a:spcPts val="0"/>
              </a:spcBef>
              <a:spcAft>
                <a:spcPts val="0"/>
              </a:spcAft>
              <a:buSzPts val="1100"/>
              <a:buChar char="○"/>
            </a:pPr>
            <a:r>
              <a:rPr lang="en-US" sz="1100"/>
              <a:t>Pablo está diciendo: No dejen que los falso maestros triunfen, ustedes pertenecen a Cristo. </a:t>
            </a:r>
            <a:endParaRPr/>
          </a:p>
          <a:p>
            <a:pPr indent="-171450" lvl="1" marL="628650" rtl="0" algn="l">
              <a:lnSpc>
                <a:spcPct val="100000"/>
              </a:lnSpc>
              <a:spcBef>
                <a:spcPts val="0"/>
              </a:spcBef>
              <a:spcAft>
                <a:spcPts val="0"/>
              </a:spcAft>
              <a:buSzPts val="1100"/>
              <a:buChar char="○"/>
            </a:pPr>
            <a:r>
              <a:rPr lang="en-US" sz="1100"/>
              <a:t>Los falsos maestros colosenses estaban tratando de presentar ideas acerca de la circuncisión, de los días de fiesta, de la comida, de las bebidas y de la adoración a los ángeles como una forma de alcanzar la salvación o por lo menos como una forma de tener un cristianismo “más completo”</a:t>
            </a:r>
            <a:endParaRPr/>
          </a:p>
          <a:p>
            <a:pPr indent="-101600" lvl="1" marL="628650" rtl="0" algn="l">
              <a:lnSpc>
                <a:spcPct val="100000"/>
              </a:lnSpc>
              <a:spcBef>
                <a:spcPts val="0"/>
              </a:spcBef>
              <a:spcAft>
                <a:spcPts val="0"/>
              </a:spcAft>
              <a:buSzPts val="1100"/>
              <a:buNone/>
            </a:pPr>
            <a:r>
              <a:t/>
            </a:r>
            <a:endParaRPr/>
          </a:p>
        </p:txBody>
      </p:sp>
      <p:sp>
        <p:nvSpPr>
          <p:cNvPr id="267" name="Google Shape;267;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V.9-15 muestra nuestra realidad en Cristo</a:t>
            </a:r>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Estábamos muertos en pecado, Dios nos dio vida</a:t>
            </a:r>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En Cristo, hemos recibido plenitud: En él fuimos circuncidados,  sepultados, resucitados mediante la fe. </a:t>
            </a:r>
            <a:endParaRPr/>
          </a:p>
          <a:p>
            <a:pPr indent="-171450" lvl="1" marL="628650" rtl="0" algn="l">
              <a:lnSpc>
                <a:spcPct val="100000"/>
              </a:lnSpc>
              <a:spcBef>
                <a:spcPts val="0"/>
              </a:spcBef>
              <a:spcAft>
                <a:spcPts val="0"/>
              </a:spcAft>
              <a:buSzPts val="1100"/>
              <a:buChar char="○"/>
            </a:pPr>
            <a:r>
              <a:rPr lang="en-US" sz="1100">
                <a:latin typeface="Calibri"/>
                <a:ea typeface="Calibri"/>
                <a:cs typeface="Calibri"/>
                <a:sym typeface="Calibri"/>
              </a:rPr>
              <a:t>Una circuncisión que consiste en despojarse del cuerpo pecaminoso. </a:t>
            </a:r>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En union con Cristo, la deuda de nuestros pecados es pagado, clavado en la cruz. No tenemos que seguir la ley. Jesucristo ya no hizo en nuestro lugar por su obediencia perfecta y su Muerte. Al pie de la cruz encontramos la liberación y la vida. </a:t>
            </a:r>
            <a:endParaRPr/>
          </a:p>
          <a:p>
            <a:pPr indent="-101600" lvl="0" marL="171450" rtl="0" algn="l">
              <a:lnSpc>
                <a:spcPct val="100000"/>
              </a:lnSpc>
              <a:spcBef>
                <a:spcPts val="0"/>
              </a:spcBef>
              <a:spcAft>
                <a:spcPts val="0"/>
              </a:spcAft>
              <a:buSzPts val="11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100"/>
              <a:buNone/>
            </a:pPr>
            <a:r>
              <a:rPr lang="en-US" sz="1100">
                <a:latin typeface="Calibri"/>
                <a:ea typeface="Calibri"/>
                <a:cs typeface="Calibri"/>
                <a:sym typeface="Calibri"/>
              </a:rPr>
              <a:t>Cristo todo suficiente</a:t>
            </a:r>
            <a:endParaRPr sz="1100">
              <a:latin typeface="Calibri"/>
              <a:ea typeface="Calibri"/>
              <a:cs typeface="Calibri"/>
              <a:sym typeface="Calibri"/>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Encontramos todo lo que necesitamos para nuestra plenitud spiritual y para nuestra salvación complete solamente en él. </a:t>
            </a:r>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Ninguna tradición o ley podría añadir ni una sola cosa a lo que Jesús ya ha logrado perfecta y completamente. </a:t>
            </a:r>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Cuando los seres humanos tratan de agregarle algo a lo que ya está complete en Cristo, salen perdiendo. </a:t>
            </a:r>
            <a:endParaRPr/>
          </a:p>
          <a:p>
            <a:pPr indent="-171450" lvl="0" marL="171450" rtl="0" algn="l">
              <a:lnSpc>
                <a:spcPct val="100000"/>
              </a:lnSpc>
              <a:spcBef>
                <a:spcPts val="0"/>
              </a:spcBef>
              <a:spcAft>
                <a:spcPts val="0"/>
              </a:spcAft>
              <a:buSzPts val="1100"/>
              <a:buChar char="●"/>
            </a:pPr>
            <a:r>
              <a:rPr lang="en-US" sz="1100">
                <a:latin typeface="Calibri"/>
                <a:ea typeface="Calibri"/>
                <a:cs typeface="Calibri"/>
                <a:sym typeface="Calibri"/>
              </a:rPr>
              <a:t>El diablo todavía nos ataca pero en Cristo tenemos la Victoria (v.15)</a:t>
            </a:r>
            <a:endParaRPr sz="1100">
              <a:latin typeface="Calibri"/>
              <a:ea typeface="Calibri"/>
              <a:cs typeface="Calibri"/>
              <a:sym typeface="Calibri"/>
            </a:endParaRPr>
          </a:p>
          <a:p>
            <a:pPr indent="-101600" lvl="1" marL="628650" rtl="0" algn="l">
              <a:lnSpc>
                <a:spcPct val="100000"/>
              </a:lnSpc>
              <a:spcBef>
                <a:spcPts val="0"/>
              </a:spcBef>
              <a:spcAft>
                <a:spcPts val="0"/>
              </a:spcAft>
              <a:buSzPts val="1100"/>
              <a:buNone/>
            </a:pPr>
            <a:r>
              <a:t/>
            </a:r>
            <a:endParaRPr/>
          </a:p>
        </p:txBody>
      </p:sp>
      <p:sp>
        <p:nvSpPr>
          <p:cNvPr id="274" name="Google Shape;274;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Colosenses 2:16,17 No permitan, pues, que nadie los juzgue por lo que comen o beben, o en relación con los días de fiesta, la luna nueva o los días de reposo. Todo esto no es más que una sombra de lo que está por venir; pero lo real y verdadero es Cristo.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Al igual que una sombre siempre señala al objeto que la proyecto el objeto o cuerpo al cual señalaba la ley ceremonial era Cristo. La ley ceremonial cumplió su propósito de mantener los ojos de los israelitas en el Mesías venidero. Con su venida, ya no se necesitaba.</a:t>
            </a:r>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Al insistir en esas cosas, trataban de justificarse diciendo que con eso completaban la obra de cristo y así se hacían mejores, cristianos más completos. </a:t>
            </a:r>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Algunas veces nos sentimos inclinados a elevar nuestras queridas costumbres y tradiciones cristianas al nivel de leyes… Una cosa es afirmar que se cree en Jesús como el Salvador, y otra muy diferente es honrarlo en verdad al reconocer su plenitud, su suficiencia total como nuestro Salvador. </a:t>
            </a:r>
            <a:endParaRPr/>
          </a:p>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281" name="Google Shape;281;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La Biblia nos explica que la ley ceremonial y la ley civil eran solo para Israel hasta que viniera el Salvador. </a:t>
            </a:r>
            <a:endParaRPr/>
          </a:p>
          <a:p>
            <a:pPr indent="0" lvl="0" marL="0" marR="0" rtl="0" algn="l">
              <a:lnSpc>
                <a:spcPct val="100000"/>
              </a:lnSpc>
              <a:spcBef>
                <a:spcPts val="0"/>
              </a:spcBef>
              <a:spcAft>
                <a:spcPts val="0"/>
              </a:spcAft>
              <a:buSzPts val="1100"/>
              <a:buFont typeface="Arial"/>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Calibri"/>
              <a:buNone/>
            </a:pPr>
            <a:r>
              <a:rPr lang="en-US" sz="1800">
                <a:latin typeface="Calibri"/>
                <a:ea typeface="Calibri"/>
                <a:cs typeface="Calibri"/>
                <a:sym typeface="Calibri"/>
              </a:rPr>
              <a:t>Además, la ausencia de cualquier mandato en el Nuevo Testamento de cumplir con todo lo que hay en el Antiguo Testamento.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p:txBody>
      </p:sp>
      <p:sp>
        <p:nvSpPr>
          <p:cNvPr id="288" name="Google Shape;288;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Algunas iglesias siguen exigiendo que cumplamos con leyes ceremoniales del Antiguo Testamento. ¿Cuáles son ejemplos de esto?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 Deja que los estudiantes contesten.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297" name="Google Shape;297;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Diezmar.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Dios ciertamente exigió que los Israelitas diezmaran (Deuteronomio 14:22; Malaquías 3:8-10)</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Dios NO exige en el Nuevo Testamento que diezmemos.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2 Corintios 9:7 Cada uno debe dar según se lo haya propuesto en su corazón, y no debe dar con tristeza, ni por necesidad, porque Dios ama a quien da con alegría.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04" name="Google Shape;30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El día sábado</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Dios NO exige hoy que descansemos/adoremos el día sábado.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Ese descanso solo prefiguraba el descanso espiritual que Cristo nos da, el perdón de pecados.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Colosenses 2:16,17 No permitan, pues, que nadie los juzgue por lo que comen o beben, o en relación con los días de fiesta, la luna nueva o los días de reposo. Todo esto no es más que una sombra de lo que está por venir; pero lo real y verdadero es Cristo.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Dios SÍ, quiere que sigamos hallando descanso espiritual en su Palabra.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11" name="Google Shape;311;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Leyes dietéticas</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Dios NO exige hoy que sigamos las leyes dietéticas del Antiguo Testamento.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Colosenses 2:16,17 No permitan, pues, que nadie los juzgue por lo que comen o beben, o en relación con los días de fiesta, la luna nueva o los días de reposo. Todo esto no es más que una sombra de lo que está por venir; pero lo real y verdadero es Cristo.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17" name="Google Shape;31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SzPts val="1100"/>
              <a:buFont typeface="Noto Sans Symbols"/>
              <a:buChar char="∙"/>
            </a:pPr>
            <a:r>
              <a:rPr lang="en-US" sz="1100">
                <a:latin typeface="Calibri"/>
                <a:ea typeface="Calibri"/>
                <a:cs typeface="Calibri"/>
                <a:sym typeface="Calibri"/>
              </a:rPr>
              <a:t>En Colosenses 2:20-23 vemos el motivo falso por tales reglas hoy: </a:t>
            </a:r>
            <a:endParaRPr/>
          </a:p>
          <a:p>
            <a:pPr indent="-273050" lvl="0" marL="342900" marR="0" rtl="0" algn="l">
              <a:lnSpc>
                <a:spcPct val="100000"/>
              </a:lnSpc>
              <a:spcBef>
                <a:spcPts val="0"/>
              </a:spcBef>
              <a:spcAft>
                <a:spcPts val="0"/>
              </a:spcAft>
              <a:buSzPts val="1100"/>
              <a:buFont typeface="Noto Sans Symbols"/>
              <a:buNone/>
            </a:pPr>
            <a:r>
              <a:t/>
            </a:r>
            <a:endParaRPr sz="1200">
              <a:latin typeface="Cambria"/>
              <a:ea typeface="Cambria"/>
              <a:cs typeface="Cambria"/>
              <a:sym typeface="Cambria"/>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20 Si con Cristo ustedes han muerto a los principios de este mundo, ¿por qué, como si vivieran en el mundo, se someten a sus preceptos? 21 Les dicen: «No tomes eso en tus manos, no pruebes aquello, y ni siquiera lo toques.» 22 Esos preceptos se ciñen a mandamientos y doctrinas humanas, y todas ellas son cosas que se destruyen con el uso. 23 Sin duda, tales cosas pueden parecer sabias en cuanto a la religiosidad sumisa y el duro trato del cuerpo, pero no tienen ningún valor contra los apetitos humanos.</a:t>
            </a:r>
            <a:endParaRPr/>
          </a:p>
          <a:p>
            <a:pPr indent="-285750" lvl="1" marL="742950" marR="0" rtl="0" algn="l">
              <a:lnSpc>
                <a:spcPct val="100000"/>
              </a:lnSpc>
              <a:spcBef>
                <a:spcPts val="0"/>
              </a:spcBef>
              <a:spcAft>
                <a:spcPts val="0"/>
              </a:spcAft>
              <a:buSzPts val="1100"/>
              <a:buFont typeface="Courier New"/>
              <a:buChar char="o"/>
            </a:pPr>
            <a:r>
              <a:rPr lang="en-US" sz="1100">
                <a:latin typeface="Calibri"/>
                <a:ea typeface="Calibri"/>
                <a:cs typeface="Calibri"/>
                <a:sym typeface="Calibri"/>
              </a:rPr>
              <a:t>La lucha para guardar la ley no tiene absolutamente nada que ver con nuestra salvación; más bien, es el resultado de a ver sido salvados. </a:t>
            </a:r>
            <a:endParaRPr sz="12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23" name="Google Shape;323;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b="1" lang="en-US" sz="1100" u="sng">
                <a:latin typeface="Calibri"/>
                <a:ea typeface="Calibri"/>
                <a:cs typeface="Calibri"/>
                <a:sym typeface="Calibri"/>
              </a:rPr>
              <a:t>OBJETIVOS DE LA LECCIÓN </a:t>
            </a:r>
            <a:r>
              <a:rPr i="1" lang="en-US" sz="1100">
                <a:latin typeface="Calibri"/>
                <a:ea typeface="Calibri"/>
                <a:cs typeface="Calibri"/>
                <a:sym typeface="Calibri"/>
              </a:rPr>
              <a:t>(1 minuto)</a:t>
            </a:r>
            <a:endParaRPr sz="1100">
              <a:latin typeface="Cambria"/>
              <a:ea typeface="Cambria"/>
              <a:cs typeface="Cambria"/>
              <a:sym typeface="Cambria"/>
            </a:endParaRPr>
          </a:p>
          <a:p>
            <a:pPr indent="0" lvl="0" marL="0" marR="0" rtl="0" algn="l">
              <a:lnSpc>
                <a:spcPct val="100000"/>
              </a:lnSpc>
              <a:spcBef>
                <a:spcPts val="0"/>
              </a:spcBef>
              <a:spcAft>
                <a:spcPts val="0"/>
              </a:spcAft>
              <a:buSzPts val="1100"/>
              <a:buNone/>
            </a:pPr>
            <a:r>
              <a:rPr i="1" lang="en-US" sz="1100">
                <a:solidFill>
                  <a:srgbClr val="00B050"/>
                </a:solidFill>
                <a:latin typeface="Calibri"/>
                <a:ea typeface="Calibri"/>
                <a:cs typeface="Calibri"/>
                <a:sym typeface="Calibri"/>
              </a:rPr>
              <a:t>Toma un minuto para presentarles los objetivos de la lección.</a:t>
            </a:r>
            <a:endParaRPr/>
          </a:p>
          <a:p>
            <a:pPr indent="0" lvl="0" marL="0" marR="0" rtl="0" algn="l">
              <a:lnSpc>
                <a:spcPct val="100000"/>
              </a:lnSpc>
              <a:spcBef>
                <a:spcPts val="0"/>
              </a:spcBef>
              <a:spcAft>
                <a:spcPts val="0"/>
              </a:spcAft>
              <a:buSzPts val="1100"/>
              <a:buNone/>
            </a:pPr>
            <a:r>
              <a:t/>
            </a:r>
            <a:endParaRPr sz="1100">
              <a:latin typeface="Cambria"/>
              <a:ea typeface="Cambria"/>
              <a:cs typeface="Cambria"/>
              <a:sym typeface="Cambria"/>
            </a:endParaRPr>
          </a:p>
          <a:p>
            <a:pPr indent="0" lvl="0" marL="387350" marR="0" rtl="0" algn="l">
              <a:lnSpc>
                <a:spcPct val="100000"/>
              </a:lnSpc>
              <a:spcBef>
                <a:spcPts val="0"/>
              </a:spcBef>
              <a:spcAft>
                <a:spcPts val="0"/>
              </a:spcAft>
              <a:buSzPts val="1100"/>
              <a:buNone/>
            </a:pPr>
            <a:r>
              <a:rPr b="0" lang="en-US" sz="1100">
                <a:solidFill>
                  <a:srgbClr val="000000"/>
                </a:solidFill>
                <a:highlight>
                  <a:srgbClr val="F2F2F2"/>
                </a:highlight>
                <a:latin typeface="Calibri"/>
                <a:ea typeface="Calibri"/>
                <a:cs typeface="Calibri"/>
                <a:sym typeface="Calibri"/>
              </a:rPr>
              <a:t>1.  Identificar las leyes del pacto de Sinaí y sus propósitos. </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None/>
            </a:pPr>
            <a:r>
              <a:rPr b="0" lang="en-US" sz="1100">
                <a:solidFill>
                  <a:srgbClr val="000000"/>
                </a:solidFill>
                <a:highlight>
                  <a:srgbClr val="F2F2F2"/>
                </a:highlight>
                <a:latin typeface="Calibri"/>
                <a:ea typeface="Calibri"/>
                <a:cs typeface="Calibri"/>
                <a:sym typeface="Calibri"/>
              </a:rPr>
              <a:t>2.  Explicar por qué ya no tenemos que cumplir la ley civil ni la ley ceremonial de Israel. </a:t>
            </a:r>
            <a:endParaRPr b="0" sz="11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None/>
            </a:pPr>
            <a:r>
              <a:rPr b="1" lang="en-US" sz="1100">
                <a:solidFill>
                  <a:srgbClr val="000000"/>
                </a:solidFill>
                <a:highlight>
                  <a:srgbClr val="F2F2F2"/>
                </a:highlight>
                <a:latin typeface="Calibri"/>
                <a:ea typeface="Calibri"/>
                <a:cs typeface="Calibri"/>
                <a:sym typeface="Calibri"/>
              </a:rPr>
              <a:t>3.  Describir nuestra relación hacia la ley moral. </a:t>
            </a:r>
            <a:endParaRPr sz="1100">
              <a:highlight>
                <a:srgbClr val="F2F2F2"/>
              </a:highlight>
              <a:latin typeface="Calibri"/>
              <a:ea typeface="Calibri"/>
              <a:cs typeface="Calibri"/>
              <a:sym typeface="Calibri"/>
            </a:endParaRPr>
          </a:p>
          <a:p>
            <a:pPr indent="0" lvl="0" marL="0" rtl="0" algn="l">
              <a:lnSpc>
                <a:spcPct val="100000"/>
              </a:lnSpc>
              <a:spcBef>
                <a:spcPts val="2000"/>
              </a:spcBef>
              <a:spcAft>
                <a:spcPts val="0"/>
              </a:spcAft>
              <a:buSzPts val="1100"/>
              <a:buNone/>
            </a:pPr>
            <a:r>
              <a:t/>
            </a:r>
            <a:endParaRPr/>
          </a:p>
        </p:txBody>
      </p:sp>
      <p:sp>
        <p:nvSpPr>
          <p:cNvPr id="330" name="Google Shape;330;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La ley moral es para todas las personas de todos los tiempos, como lo verifica el Nuevo Testamento. El matar o el tener ídolos es, siempre ha sido, y siempre será pecado.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Dios, en la creación, ya había escrito la ley moral en el corazón del hombre, porque es la voluntad de Dios para toda persona en todo tiempo.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Dios le dio la ley moral al pueblo de Israel en la forma de los Diez Mandamientos. En esos Diez Mandamientos Dios le dijo al pueblo de Israel cómo se aplicaba su santa voluntad de manera especial a ellos como su pueblo escogido.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El contenido básico de los Diez Mandamientos se repite en el Nuevo Testamento, aunque no siempre con las mismas palabras ni en el mismo orden en que Dios las dio en el monte Sinaí</a:t>
            </a:r>
            <a:endParaRPr sz="1800">
              <a:latin typeface="Cambria"/>
              <a:ea typeface="Cambria"/>
              <a:cs typeface="Cambria"/>
              <a:sym typeface="Cambria"/>
            </a:endParaRPr>
          </a:p>
          <a:p>
            <a:pPr indent="69850" lvl="0" marL="0" marR="0" rtl="0" algn="l">
              <a:lnSpc>
                <a:spcPct val="100000"/>
              </a:lnSpc>
              <a:spcBef>
                <a:spcPts val="0"/>
              </a:spcBef>
              <a:spcAft>
                <a:spcPts val="0"/>
              </a:spcAft>
              <a:buSzPts val="1100"/>
              <a:buNone/>
            </a:pPr>
            <a:r>
              <a:t/>
            </a:r>
            <a:endParaRPr sz="1800">
              <a:latin typeface="Cambria"/>
              <a:ea typeface="Cambria"/>
              <a:cs typeface="Cambria"/>
              <a:sym typeface="Cambria"/>
            </a:endParaRPr>
          </a:p>
          <a:p>
            <a:pPr indent="69850" lvl="0" marL="0" marR="0" rtl="0" algn="l">
              <a:lnSpc>
                <a:spcPct val="100000"/>
              </a:lnSpc>
              <a:spcBef>
                <a:spcPts val="0"/>
              </a:spcBef>
              <a:spcAft>
                <a:spcPts val="0"/>
              </a:spcAft>
              <a:buSzPts val="1100"/>
              <a:buNone/>
            </a:pPr>
            <a:r>
              <a:t/>
            </a:r>
            <a:endParaRPr sz="1800">
              <a:latin typeface="Cambria"/>
              <a:ea typeface="Cambria"/>
              <a:cs typeface="Cambria"/>
              <a:sym typeface="Cambria"/>
            </a:endParaRPr>
          </a:p>
          <a:p>
            <a:pPr indent="0" lvl="0" marL="0" marR="0" rtl="0" algn="l">
              <a:lnSpc>
                <a:spcPct val="100000"/>
              </a:lnSpc>
              <a:spcBef>
                <a:spcPts val="0"/>
              </a:spcBef>
              <a:spcAft>
                <a:spcPts val="0"/>
              </a:spcAft>
              <a:buSzPts val="1100"/>
              <a:buNone/>
            </a:pPr>
            <a:r>
              <a:rPr lang="en-US" sz="1800">
                <a:latin typeface="Calibri"/>
                <a:ea typeface="Calibri"/>
                <a:cs typeface="Calibri"/>
                <a:sym typeface="Calibri"/>
              </a:rPr>
              <a:t>2. La ley moral, sí, nos muestra nuestro pecado (Romanos 3:20 Ya que nadie será justificado delante de Dios por hacer las cosas que la ley exige, pues la ley sirve para reconocer el pecado.)</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49" name="Google Shape;349;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Calibri"/>
              <a:buNone/>
            </a:pPr>
            <a:r>
              <a:rPr lang="en-US" sz="1800">
                <a:latin typeface="Calibri"/>
                <a:ea typeface="Calibri"/>
                <a:cs typeface="Calibri"/>
                <a:sym typeface="Calibri"/>
              </a:rPr>
              <a:t>3. Pero Cristo ya obedeció la ley perfectamente en nuestro lugar por su vida perfecta en la tierra bajo la ley.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 4:4-5 Pero cuando se cumplió el tiempo señalado, Dios envió a su Hijo, que nació de una mujer y sujeto a la ley, para que redimiera a los que estaban sujetos a la ley, a fin de que recibiéramos la adopción de hijos.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55" name="Google Shape;35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Pero Cristo ya obedeció la ley perfectamente en nuestro lugar por su vida perfecta en la tierra bajo la ley.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Gálatas 4:4-5 Pero cuando se cumplió el tiempo señalado, Dios envió a su Hijo, que nació de una mujer y sujeto a la ley, para que redimiera a los que estaban sujetos a la ley, a fin de que recibiéramos la adopción de hijos.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Romanos 5:19 Porque así como por la desobediencia de un solo hombre muchos fueron constituidos pecadores, así también por la obediencia de uno solo muchos serán constituidos justos.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61" name="Google Shape;361;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US" sz="1800">
                <a:latin typeface="Calibri"/>
                <a:ea typeface="Calibri"/>
                <a:cs typeface="Calibri"/>
                <a:sym typeface="Calibri"/>
              </a:rPr>
              <a:t>4. Por medio de la fe, su registro de perfecta obediencia se nos atribuye a nosotros, salvándonos.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None/>
            </a:pPr>
            <a:r>
              <a:rPr lang="en-US" sz="1800">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0000"/>
              </a:lnSpc>
              <a:spcBef>
                <a:spcPts val="0"/>
              </a:spcBef>
              <a:spcAft>
                <a:spcPts val="0"/>
              </a:spcAft>
              <a:buSzPts val="1100"/>
              <a:buNone/>
            </a:pPr>
            <a:r>
              <a:rPr lang="en-US" sz="1800">
                <a:latin typeface="Calibri"/>
                <a:ea typeface="Calibri"/>
                <a:cs typeface="Calibri"/>
                <a:sym typeface="Calibri"/>
              </a:rPr>
              <a:t>5. La fe produce en nosotros el querer obedecer la ley moral en gratitud al Jesús que nos salvó. </a:t>
            </a:r>
            <a:r>
              <a:rPr i="1" lang="en-US" sz="1800">
                <a:latin typeface="Calibri"/>
                <a:ea typeface="Calibri"/>
                <a:cs typeface="Calibri"/>
                <a:sym typeface="Calibri"/>
              </a:rPr>
              <a:t>Filipenses 2:13 Dios es el que produce en ustedes lo mismo el querer como el hacer, por su buena voluntad.</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67" name="Google Shape;367;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Calibri"/>
              <a:buNone/>
            </a:pPr>
            <a:r>
              <a:rPr lang="en-US" sz="1800">
                <a:latin typeface="Calibri"/>
                <a:ea typeface="Calibri"/>
                <a:cs typeface="Calibri"/>
                <a:sym typeface="Calibri"/>
              </a:rPr>
              <a:t>6. La ley moral sirve como guía para mostrarnos como podemos agradecer a Dios.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73" name="Google Shape;373;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1" marL="45720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0" lvl="0" marL="0" marR="0" rtl="0" algn="l">
              <a:lnSpc>
                <a:spcPct val="100000"/>
              </a:lnSpc>
              <a:spcBef>
                <a:spcPts val="0"/>
              </a:spcBef>
              <a:spcAft>
                <a:spcPts val="0"/>
              </a:spcAft>
              <a:buSzPts val="1100"/>
              <a:buNone/>
            </a:pPr>
            <a:r>
              <a:rPr lang="en-US" sz="1800">
                <a:latin typeface="Calibri"/>
                <a:ea typeface="Calibri"/>
                <a:cs typeface="Calibri"/>
                <a:sym typeface="Calibri"/>
              </a:rPr>
              <a:t> Gálatas 5:1 Manténganse, pues, firmes en la libertad con que Cristo nos hizo libres, y no se sometan otra vez al yugo de la esclavitud.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380" name="Google Shape;380;p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b="1" lang="en-US" sz="1800" u="sng">
                <a:latin typeface="Calibri"/>
                <a:ea typeface="Calibri"/>
                <a:cs typeface="Calibri"/>
                <a:sym typeface="Calibri"/>
              </a:rPr>
              <a:t>OBJETIVOS DE LA LECCIÓN </a:t>
            </a:r>
            <a:r>
              <a:rPr i="1" lang="en-US" sz="1800">
                <a:latin typeface="Calibri"/>
                <a:ea typeface="Calibri"/>
                <a:cs typeface="Calibri"/>
                <a:sym typeface="Calibri"/>
              </a:rPr>
              <a:t>(1 minuto)</a:t>
            </a:r>
            <a:endParaRPr sz="1800">
              <a:latin typeface="Cambria"/>
              <a:ea typeface="Cambria"/>
              <a:cs typeface="Cambria"/>
              <a:sym typeface="Cambria"/>
            </a:endParaRPr>
          </a:p>
          <a:p>
            <a:pPr indent="0" lvl="0" marL="0" marR="0" rtl="0" algn="l">
              <a:lnSpc>
                <a:spcPct val="100000"/>
              </a:lnSpc>
              <a:spcBef>
                <a:spcPts val="0"/>
              </a:spcBef>
              <a:spcAft>
                <a:spcPts val="0"/>
              </a:spcAft>
              <a:buSzPts val="1100"/>
              <a:buNone/>
            </a:pPr>
            <a:r>
              <a:rPr i="1" lang="en-US" sz="1800">
                <a:solidFill>
                  <a:srgbClr val="00B050"/>
                </a:solidFill>
                <a:latin typeface="Calibri"/>
                <a:ea typeface="Calibri"/>
                <a:cs typeface="Calibri"/>
                <a:sym typeface="Calibri"/>
              </a:rPr>
              <a:t>Toma un minuto para presentarles los objetivos de la lección.</a:t>
            </a:r>
            <a:endParaRPr/>
          </a:p>
          <a:p>
            <a:pPr indent="0" lvl="0" marL="0" marR="0" rtl="0" algn="l">
              <a:lnSpc>
                <a:spcPct val="100000"/>
              </a:lnSpc>
              <a:spcBef>
                <a:spcPts val="0"/>
              </a:spcBef>
              <a:spcAft>
                <a:spcPts val="0"/>
              </a:spcAft>
              <a:buSzPts val="1100"/>
              <a:buNone/>
            </a:pPr>
            <a:r>
              <a:t/>
            </a:r>
            <a:endParaRPr sz="1800">
              <a:latin typeface="Cambria"/>
              <a:ea typeface="Cambria"/>
              <a:cs typeface="Cambria"/>
              <a:sym typeface="Cambria"/>
            </a:endParaRPr>
          </a:p>
          <a:p>
            <a:pPr indent="0" lvl="0" marL="387350" marR="0" rtl="0" algn="l">
              <a:lnSpc>
                <a:spcPct val="100000"/>
              </a:lnSpc>
              <a:spcBef>
                <a:spcPts val="0"/>
              </a:spcBef>
              <a:spcAft>
                <a:spcPts val="0"/>
              </a:spcAft>
              <a:buSzPts val="1100"/>
              <a:buNone/>
            </a:pPr>
            <a:r>
              <a:rPr b="1" lang="en-US" sz="1800">
                <a:solidFill>
                  <a:srgbClr val="000000"/>
                </a:solidFill>
                <a:highlight>
                  <a:srgbClr val="F2F2F2"/>
                </a:highlight>
                <a:latin typeface="Calibri"/>
                <a:ea typeface="Calibri"/>
                <a:cs typeface="Calibri"/>
                <a:sym typeface="Calibri"/>
              </a:rPr>
              <a:t>1.  Identificar las leyes del pacto de Sinaí y sus propósitos. </a:t>
            </a:r>
            <a:endParaRPr sz="18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None/>
            </a:pPr>
            <a:r>
              <a:rPr b="0" lang="en-US" sz="1800">
                <a:solidFill>
                  <a:srgbClr val="000000"/>
                </a:solidFill>
                <a:highlight>
                  <a:srgbClr val="F2F2F2"/>
                </a:highlight>
                <a:latin typeface="Calibri"/>
                <a:ea typeface="Calibri"/>
                <a:cs typeface="Calibri"/>
                <a:sym typeface="Calibri"/>
              </a:rPr>
              <a:t>2.  Explicar por qué ya no tenemos que cumplir la ley civil ni la ley ceremonial de Israel. </a:t>
            </a:r>
            <a:endParaRPr b="0" sz="1800">
              <a:highlight>
                <a:srgbClr val="F2F2F2"/>
              </a:highlight>
              <a:latin typeface="Calibri"/>
              <a:ea typeface="Calibri"/>
              <a:cs typeface="Calibri"/>
              <a:sym typeface="Calibri"/>
            </a:endParaRPr>
          </a:p>
          <a:p>
            <a:pPr indent="0" lvl="0" marL="387350" marR="0" rtl="0" algn="l">
              <a:lnSpc>
                <a:spcPct val="100000"/>
              </a:lnSpc>
              <a:spcBef>
                <a:spcPts val="1000"/>
              </a:spcBef>
              <a:spcAft>
                <a:spcPts val="0"/>
              </a:spcAft>
              <a:buSzPts val="1100"/>
              <a:buNone/>
            </a:pPr>
            <a:r>
              <a:rPr b="0" lang="en-US" sz="1800">
                <a:solidFill>
                  <a:srgbClr val="000000"/>
                </a:solidFill>
                <a:highlight>
                  <a:srgbClr val="F2F2F2"/>
                </a:highlight>
                <a:latin typeface="Calibri"/>
                <a:ea typeface="Calibri"/>
                <a:cs typeface="Calibri"/>
                <a:sym typeface="Calibri"/>
              </a:rPr>
              <a:t>3.  Describir nuestra relación hacia la ley moral. </a:t>
            </a:r>
            <a:endParaRPr b="0" sz="1800">
              <a:highlight>
                <a:srgbClr val="F2F2F2"/>
              </a:highlight>
              <a:latin typeface="Calibri"/>
              <a:ea typeface="Calibri"/>
              <a:cs typeface="Calibri"/>
              <a:sym typeface="Calibri"/>
            </a:endParaRPr>
          </a:p>
          <a:p>
            <a:pPr indent="0" lvl="0" marL="0" marR="0" rtl="0" algn="l">
              <a:lnSpc>
                <a:spcPct val="100000"/>
              </a:lnSpc>
              <a:spcBef>
                <a:spcPts val="1000"/>
              </a:spcBef>
              <a:spcAft>
                <a:spcPts val="0"/>
              </a:spcAft>
              <a:buSzPts val="1100"/>
              <a:buFont typeface="Arial"/>
              <a:buNone/>
            </a:pPr>
            <a:r>
              <a:t/>
            </a:r>
            <a:endParaRPr/>
          </a:p>
        </p:txBody>
      </p:sp>
      <p:sp>
        <p:nvSpPr>
          <p:cNvPr id="101" name="Google Shape;10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15900" lvl="1" marL="742950" marR="0" rtl="0" algn="l">
              <a:lnSpc>
                <a:spcPct val="100000"/>
              </a:lnSpc>
              <a:spcBef>
                <a:spcPts val="0"/>
              </a:spcBef>
              <a:spcAft>
                <a:spcPts val="0"/>
              </a:spcAft>
              <a:buSzPts val="1100"/>
              <a:buFont typeface="Courier New"/>
              <a:buNone/>
            </a:pPr>
            <a:r>
              <a:t/>
            </a:r>
            <a:endParaRPr sz="1100">
              <a:latin typeface="Calibri"/>
              <a:ea typeface="Calibri"/>
              <a:cs typeface="Calibri"/>
              <a:sym typeface="Calibri"/>
            </a:endParaRPr>
          </a:p>
          <a:p>
            <a:pPr indent="0" lvl="0" marL="0" marR="0" rtl="0" algn="l">
              <a:lnSpc>
                <a:spcPct val="100000"/>
              </a:lnSpc>
              <a:spcBef>
                <a:spcPts val="0"/>
              </a:spcBef>
              <a:spcAft>
                <a:spcPts val="0"/>
              </a:spcAft>
              <a:buSzPts val="1100"/>
              <a:buFont typeface="Arial"/>
              <a:buNone/>
            </a:pPr>
            <a:r>
              <a:t/>
            </a:r>
            <a:endParaRPr/>
          </a:p>
        </p:txBody>
      </p:sp>
      <p:sp>
        <p:nvSpPr>
          <p:cNvPr id="387" name="Google Shape;387;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chemeClr val="dk1"/>
              </a:buClr>
              <a:buSzPts val="1100"/>
              <a:buFont typeface="Calibri"/>
              <a:buNone/>
            </a:pPr>
            <a:r>
              <a:rPr b="1" lang="en-US" sz="1800" u="sng">
                <a:latin typeface="Calibri"/>
                <a:ea typeface="Calibri"/>
                <a:cs typeface="Calibri"/>
                <a:sym typeface="Calibri"/>
              </a:rPr>
              <a:t>CONCLUSIÓN</a:t>
            </a:r>
            <a:br>
              <a:rPr lang="en-US" sz="1800">
                <a:solidFill>
                  <a:srgbClr val="000000"/>
                </a:solidFill>
                <a:latin typeface="Calibri"/>
                <a:ea typeface="Calibri"/>
                <a:cs typeface="Calibri"/>
                <a:sym typeface="Calibri"/>
              </a:rPr>
            </a:br>
            <a:r>
              <a:rPr lang="en-US" sz="1800">
                <a:latin typeface="Calibri"/>
                <a:ea typeface="Calibri"/>
                <a:cs typeface="Calibri"/>
                <a:sym typeface="Calibri"/>
              </a:rPr>
              <a:t>Gálatas 2:20-21, las palabras inspiradas del apóstol Pablo: </a:t>
            </a:r>
            <a:r>
              <a:rPr i="1" lang="en-US" sz="1800">
                <a:latin typeface="Calibri"/>
                <a:ea typeface="Calibri"/>
                <a:cs typeface="Calibri"/>
                <a:sym typeface="Calibri"/>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sz="1800">
              <a:latin typeface="Cambria"/>
              <a:ea typeface="Cambria"/>
              <a:cs typeface="Cambria"/>
              <a:sym typeface="Cambria"/>
            </a:endParaRPr>
          </a:p>
          <a:p>
            <a:pPr indent="-228600" lvl="0" marL="457200" marR="0" rtl="0" algn="l">
              <a:lnSpc>
                <a:spcPct val="100000"/>
              </a:lnSpc>
              <a:spcBef>
                <a:spcPts val="0"/>
              </a:spcBef>
              <a:spcAft>
                <a:spcPts val="0"/>
              </a:spcAft>
              <a:buClr>
                <a:schemeClr val="dk1"/>
              </a:buClr>
              <a:buSzPts val="1100"/>
              <a:buFont typeface="Calibri"/>
              <a:buNone/>
            </a:pPr>
            <a:r>
              <a:t/>
            </a:r>
            <a:endParaRPr>
              <a:solidFill>
                <a:schemeClr val="dk1"/>
              </a:solidFill>
              <a:latin typeface="Calibri"/>
              <a:ea typeface="Calibri"/>
              <a:cs typeface="Calibri"/>
              <a:sym typeface="Calibri"/>
            </a:endParaRPr>
          </a:p>
        </p:txBody>
      </p:sp>
      <p:sp>
        <p:nvSpPr>
          <p:cNvPr id="394" name="Google Shape;394;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solidFill>
                  <a:srgbClr val="000000"/>
                </a:solidFill>
                <a:latin typeface="Calibri"/>
                <a:ea typeface="Calibri"/>
                <a:cs typeface="Calibri"/>
                <a:sym typeface="Calibri"/>
              </a:rPr>
              <a:t>PROYECTO FINAL</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informar a los estudiantes que hay 1 preguntas en el proyecto final que tiene base en Lección 7. Animales ya empezar en su proyecto final, contestando en sus propias palabras.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 </a:t>
            </a:r>
            <a:endParaRPr sz="1800">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Calibri"/>
              <a:buNone/>
            </a:pPr>
            <a:r>
              <a:rPr lang="en-US" sz="1800">
                <a:latin typeface="Calibri"/>
                <a:ea typeface="Calibri"/>
                <a:cs typeface="Calibri"/>
                <a:sym typeface="Calibri"/>
              </a:rPr>
              <a:t>8. Algunas iglesias exigen obediencia a ciertas reglas de la ley ceremonial del Antiguo Testamento. Por ejemplo, exigen que demos el diezmo o que descansemos el día sábado. ¿Cómo podemos responder a estas exigencias? (Lección 7 – Colosenses 2:16,17)</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405" name="Google Shape;40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b="1" lang="en-US" sz="1800" u="sng">
                <a:latin typeface="Calibri"/>
                <a:ea typeface="Calibri"/>
                <a:cs typeface="Calibri"/>
                <a:sym typeface="Calibri"/>
              </a:rPr>
              <a:t>LA TAREA PARA LECCIÓN 8</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1. Vea el video: </a:t>
            </a:r>
            <a:r>
              <a:rPr lang="en-US" sz="1800" u="sng">
                <a:solidFill>
                  <a:srgbClr val="000000"/>
                </a:solidFill>
                <a:latin typeface="Calibri"/>
                <a:ea typeface="Calibri"/>
                <a:cs typeface="Calibri"/>
                <a:sym typeface="Calibri"/>
                <a:hlinkClick r:id="rId2">
                  <a:extLst>
                    <a:ext uri="{A12FA001-AC4F-418D-AE19-62706E023703}">
                      <ahyp:hlinkClr val="tx"/>
                    </a:ext>
                  </a:extLst>
                </a:hlinkClick>
              </a:rPr>
              <a:t>https://www.youtube.com/watch?v=a_I4FjckGVM</a:t>
            </a:r>
            <a:r>
              <a:rPr lang="en-US" sz="1800">
                <a:solidFill>
                  <a:srgbClr val="000000"/>
                </a:solidFill>
                <a:latin typeface="Calibri"/>
                <a:ea typeface="Calibri"/>
                <a:cs typeface="Calibri"/>
                <a:sym typeface="Calibri"/>
              </a:rPr>
              <a:t>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2. Conteste las siguientes preguntas: </a:t>
            </a:r>
            <a:br>
              <a:rPr lang="en-US" sz="1800">
                <a:solidFill>
                  <a:srgbClr val="000000"/>
                </a:solidFill>
                <a:latin typeface="Calibri"/>
                <a:ea typeface="Calibri"/>
                <a:cs typeface="Calibri"/>
                <a:sym typeface="Calibri"/>
              </a:rPr>
            </a:br>
            <a:r>
              <a:rPr lang="en-US" sz="1800">
                <a:solidFill>
                  <a:srgbClr val="000000"/>
                </a:solidFill>
                <a:latin typeface="Calibri"/>
                <a:ea typeface="Calibri"/>
                <a:cs typeface="Calibri"/>
                <a:sym typeface="Calibri"/>
              </a:rPr>
              <a:t>a. ¿Qué problema tuvieron en la iglesia La Roca Firme en el video?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b. ¿Qué papel tiene nuestra consciencia cristiana cuando tomamos una decisión?</a:t>
            </a:r>
            <a:br>
              <a:rPr lang="en-US" sz="1800">
                <a:solidFill>
                  <a:srgbClr val="000000"/>
                </a:solidFill>
                <a:latin typeface="Calibri"/>
                <a:ea typeface="Calibri"/>
                <a:cs typeface="Calibri"/>
                <a:sym typeface="Calibri"/>
              </a:rPr>
            </a:br>
            <a:r>
              <a:rPr lang="en-US" sz="1800">
                <a:solidFill>
                  <a:srgbClr val="000000"/>
                </a:solidFill>
                <a:latin typeface="Calibri"/>
                <a:ea typeface="Calibri"/>
                <a:cs typeface="Calibri"/>
                <a:sym typeface="Calibri"/>
              </a:rPr>
              <a:t>c. ¿Qué pasa cuando agrega reglas donde la Biblia no lo hace? (4 cosas se mencionan en el video) </a:t>
            </a:r>
            <a:endParaRPr sz="1800">
              <a:latin typeface="Calibri"/>
              <a:ea typeface="Calibri"/>
              <a:cs typeface="Calibri"/>
              <a:sym typeface="Calibri"/>
            </a:endParaRPr>
          </a:p>
          <a:p>
            <a:pPr indent="0" lvl="0" marL="0" marR="0" rtl="0" algn="l">
              <a:lnSpc>
                <a:spcPct val="100000"/>
              </a:lnSpc>
              <a:spcBef>
                <a:spcPts val="0"/>
              </a:spcBef>
              <a:spcAft>
                <a:spcPts val="0"/>
              </a:spcAft>
              <a:buSzPts val="1100"/>
              <a:buFont typeface="Calibri"/>
              <a:buNone/>
            </a:pPr>
            <a:r>
              <a:rPr lang="en-US" sz="1800">
                <a:solidFill>
                  <a:srgbClr val="000000"/>
                </a:solidFill>
                <a:latin typeface="Calibri"/>
                <a:ea typeface="Calibri"/>
                <a:cs typeface="Calibri"/>
                <a:sym typeface="Calibri"/>
              </a:rPr>
              <a:t>d. Lea Romanos 14 todo el capítulo. Parece que los cristianos romanos estaban juzgándose el uno al otro en dos puntos. ¿Cuáles eran? (Versos 5-6) </a:t>
            </a:r>
            <a:endParaRPr sz="1800">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p>
        </p:txBody>
      </p:sp>
      <p:sp>
        <p:nvSpPr>
          <p:cNvPr id="414" name="Google Shape;414;p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Compartir la oración de clausura o la bendición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3. Despedida</a:t>
            </a:r>
            <a:endParaRPr sz="1800">
              <a:latin typeface="Cambria"/>
              <a:ea typeface="Cambria"/>
              <a:cs typeface="Cambria"/>
              <a:sym typeface="Cambria"/>
            </a:endParaRPr>
          </a:p>
          <a:p>
            <a:pPr indent="0" lvl="0" marL="0" rtl="0" algn="l">
              <a:lnSpc>
                <a:spcPct val="100000"/>
              </a:lnSpc>
              <a:spcBef>
                <a:spcPts val="0"/>
              </a:spcBef>
              <a:spcAft>
                <a:spcPts val="0"/>
              </a:spcAft>
              <a:buSzPts val="1100"/>
              <a:buNone/>
            </a:pPr>
            <a:r>
              <a:t/>
            </a:r>
            <a:endParaRPr/>
          </a:p>
        </p:txBody>
      </p:sp>
      <p:sp>
        <p:nvSpPr>
          <p:cNvPr id="423" name="Google Shape;42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Al principio, Dios escribió la ley perfectamente en los corazones de Adán y Eva. ¿Pero qué pasó después de que cayeron en el pecado?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273050" lvl="0" marL="342900" marR="0" rtl="0" algn="l">
              <a:lnSpc>
                <a:spcPct val="100000"/>
              </a:lnSpc>
              <a:spcBef>
                <a:spcPts val="0"/>
              </a:spcBef>
              <a:spcAft>
                <a:spcPts val="0"/>
              </a:spcAft>
              <a:buSzPts val="1100"/>
              <a:buFont typeface="Noto Sans Symbols"/>
              <a:buNone/>
            </a:pPr>
            <a:r>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20" name="Google Shape;12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1. Al principio, Dios escribió la ley perfectamente en los corazones de Adán y Eva. ¿Pero qué pasó después de que cayeron en el pecado?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a:p>
          <a:p>
            <a:pPr indent="0" lvl="0" marL="0" marR="0" rtl="0" algn="l">
              <a:lnSpc>
                <a:spcPct val="100000"/>
              </a:lnSpc>
              <a:spcBef>
                <a:spcPts val="0"/>
              </a:spcBef>
              <a:spcAft>
                <a:spcPts val="0"/>
              </a:spcAft>
              <a:buSzPts val="1100"/>
              <a:buFont typeface="Arial"/>
              <a:buNone/>
            </a:pPr>
            <a:r>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Adán y Eva fueron creados perfectos (Genesis 1:27). En la imagen de Dios eran santos como Dios es santo. Su voluntad, pensamientos, emociones estaban en perfecta armonía con Dios.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Después de la caída, los descendientes nacemos pecaminosos (Gen 5:3 Y Adán vivió cien treinta años, y engendró un hijo a su imagen y semejanza, y le puso por nombre Set.)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Aunque nuestro conocimiento natural de la ley de Dios ya no es perfecto, aún lo tenemos (Romanos 2:14,15 Porque cuando los paganos, que no tienen ley, hacen por naturaleza lo que la ley demanda, son ley para sí mismos, aunque no tengan la ley; y de esa manera demuestran que llevan la ley escrita en su corazón, pues su propia conciencia da testimonio, y sus proprios razonamientos los acusarán o defenderán)</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Ejemplo: Casi todos saben que está mal robar, matar, etc.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27" name="Google Shape;12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US" sz="1800">
                <a:latin typeface="Calibri"/>
                <a:ea typeface="Calibri"/>
                <a:cs typeface="Calibri"/>
                <a:sym typeface="Calibri"/>
              </a:rPr>
              <a:t>2. ¿Cuándo y dónde fueron escritos los 10 mandamientos para que todos los leyeran?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Noto Sans Symbols"/>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34" name="Google Shape;134;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Font typeface="Calibri"/>
              <a:buNone/>
            </a:pPr>
            <a:r>
              <a:rPr lang="en-US" sz="1800">
                <a:latin typeface="Calibri"/>
                <a:ea typeface="Calibri"/>
                <a:cs typeface="Calibri"/>
                <a:sym typeface="Calibri"/>
              </a:rPr>
              <a:t>2. ¿Cuándo y dónde fueron escritos los 10 mandamientos para que todos los leyeran?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Calibri"/>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Los 10 mandamientos fueron dados a Moisés en el monte Sinaí para toda la nación de Israel.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Después de que los israelitas fueron rescatados de la esclavitud en Egipto</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Aproximadamente 1400 años antes del nacimiento de Cristo. </a:t>
            </a:r>
            <a:endParaRPr sz="1800">
              <a:latin typeface="Cambria"/>
              <a:ea typeface="Cambria"/>
              <a:cs typeface="Cambria"/>
              <a:sym typeface="Cambria"/>
            </a:endParaRPr>
          </a:p>
          <a:p>
            <a:pPr indent="-342900" lvl="0" marL="342900" marR="0" rtl="0" algn="l">
              <a:lnSpc>
                <a:spcPct val="100000"/>
              </a:lnSpc>
              <a:spcBef>
                <a:spcPts val="0"/>
              </a:spcBef>
              <a:spcAft>
                <a:spcPts val="0"/>
              </a:spcAft>
              <a:buSzPts val="1100"/>
              <a:buFont typeface="Noto Sans Symbols"/>
              <a:buChar char="∙"/>
            </a:pPr>
            <a:r>
              <a:rPr lang="en-US" sz="1800">
                <a:latin typeface="Calibri"/>
                <a:ea typeface="Calibri"/>
                <a:cs typeface="Calibri"/>
                <a:sym typeface="Calibri"/>
              </a:rPr>
              <a:t>El hombre tenía el conocimiento imperfecto de la ley desde la caída en pecado hasta cuando la ley fue dada a Moisés en el monte Sinaí.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41" name="Google Shape;14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100"/>
              <a:buNone/>
            </a:pPr>
            <a:r>
              <a:rPr lang="en-US" sz="1800">
                <a:latin typeface="Calibri"/>
                <a:ea typeface="Calibri"/>
                <a:cs typeface="Calibri"/>
                <a:sym typeface="Calibri"/>
              </a:rPr>
              <a:t>3. Al mismo tiempo que fueron dados los 10 mandamientos, ¿cuáles otros dos conjuntos de leyes fueron dados? </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Noto Sans Symbols"/>
              <a:buNone/>
            </a:pPr>
            <a:r>
              <a:rPr i="1" lang="en-US" sz="1800">
                <a:solidFill>
                  <a:srgbClr val="00B050"/>
                </a:solidFill>
                <a:latin typeface="Calibri"/>
                <a:ea typeface="Calibri"/>
                <a:cs typeface="Calibri"/>
                <a:sym typeface="Calibri"/>
              </a:rPr>
              <a:t>Deja que los estudiantes contesten.</a:t>
            </a:r>
            <a:endParaRPr sz="1800">
              <a:latin typeface="Cambria"/>
              <a:ea typeface="Cambria"/>
              <a:cs typeface="Cambria"/>
              <a:sym typeface="Cambria"/>
            </a:endParaRPr>
          </a:p>
          <a:p>
            <a:pPr indent="0" lvl="0" marL="0" marR="0" rtl="0" algn="l">
              <a:lnSpc>
                <a:spcPct val="100000"/>
              </a:lnSpc>
              <a:spcBef>
                <a:spcPts val="0"/>
              </a:spcBef>
              <a:spcAft>
                <a:spcPts val="0"/>
              </a:spcAft>
              <a:buSzPts val="1100"/>
              <a:buFont typeface="Arial"/>
              <a:buNone/>
            </a:pPr>
            <a:r>
              <a:t/>
            </a:r>
            <a:endParaRPr/>
          </a:p>
        </p:txBody>
      </p:sp>
      <p:sp>
        <p:nvSpPr>
          <p:cNvPr id="148" name="Google Shape;148;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4" name="Google Shape;2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 name="Google Shape;3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1" name="Google Shape;5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3"/>
          <p:cNvSpPr/>
          <p:nvPr>
            <p:ph idx="2" type="pic"/>
          </p:nvPr>
        </p:nvSpPr>
        <p:spPr>
          <a:xfrm>
            <a:off x="5183188" y="987425"/>
            <a:ext cx="6172200" cy="4873625"/>
          </a:xfrm>
          <a:prstGeom prst="rect">
            <a:avLst/>
          </a:prstGeom>
          <a:noFill/>
          <a:ln>
            <a:noFill/>
          </a:ln>
        </p:spPr>
      </p:sp>
      <p:sp>
        <p:nvSpPr>
          <p:cNvPr id="58" name="Google Shape;5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9.jp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8.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9"/>
          <p:cNvSpPr txBox="1"/>
          <p:nvPr/>
        </p:nvSpPr>
        <p:spPr>
          <a:xfrm>
            <a:off x="5026650" y="1983310"/>
            <a:ext cx="6278659" cy="4524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1. La Ley Moral (los 10 mandamientos)</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2. La Ley Civil, la cual gobernaba su vida cotidiana.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3. La Ley Ceremonial, la cual gobernaba su vida religiosa.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p:txBody>
      </p:sp>
      <p:sp>
        <p:nvSpPr>
          <p:cNvPr id="158" name="Google Shape;158;p49"/>
          <p:cNvSpPr txBox="1"/>
          <p:nvPr/>
        </p:nvSpPr>
        <p:spPr>
          <a:xfrm>
            <a:off x="500754" y="350415"/>
            <a:ext cx="11190492" cy="1200288"/>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Al mismo tiempo que fueron dados los 10 mandamientos ¿cuáles otros dos conjuntos de leyes fueron dados?</a:t>
            </a:r>
            <a:endParaRPr b="0" i="0" sz="3600" u="none" cap="none" strike="noStrike">
              <a:solidFill>
                <a:schemeClr val="dk1"/>
              </a:solidFill>
              <a:latin typeface="Overlock"/>
              <a:ea typeface="Overlock"/>
              <a:cs typeface="Overlock"/>
              <a:sym typeface="Overlock"/>
            </a:endParaRPr>
          </a:p>
        </p:txBody>
      </p:sp>
      <p:pic>
        <p:nvPicPr>
          <p:cNvPr descr="Bible Verses About the Ten Commandments" id="159" name="Google Shape;159;p49"/>
          <p:cNvPicPr preferRelativeResize="0"/>
          <p:nvPr/>
        </p:nvPicPr>
        <p:blipFill rotWithShape="1">
          <a:blip r:embed="rId3">
            <a:alphaModFix/>
          </a:blip>
          <a:srcRect b="5606" l="16250" r="44887" t="0"/>
          <a:stretch/>
        </p:blipFill>
        <p:spPr>
          <a:xfrm>
            <a:off x="1496291" y="1983310"/>
            <a:ext cx="3158836" cy="431569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5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5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5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500"/>
                                        <p:tgtEl>
                                          <p:spTgt spid="1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500"/>
                                        <p:tgtEl>
                                          <p:spTgt spid="1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Effect filter="fade" transition="in">
                                      <p:cBhvr>
                                        <p:cTn dur="500"/>
                                        <p:tgtEl>
                                          <p:spTgt spid="15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5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5" name="Google Shape;165;p50"/>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66" name="Google Shape;166;p50"/>
          <p:cNvSpPr txBox="1"/>
          <p:nvPr/>
        </p:nvSpPr>
        <p:spPr>
          <a:xfrm>
            <a:off x="3206536" y="2700091"/>
            <a:ext cx="79491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¿Por qué fueron dad</a:t>
            </a:r>
            <a:r>
              <a:rPr b="1" lang="en-US" sz="4400">
                <a:solidFill>
                  <a:srgbClr val="00B050"/>
                </a:solidFill>
                <a:latin typeface="Calibri"/>
                <a:ea typeface="Calibri"/>
                <a:cs typeface="Calibri"/>
                <a:sym typeface="Calibri"/>
              </a:rPr>
              <a:t>a</a:t>
            </a:r>
            <a:r>
              <a:rPr b="1" i="0" lang="en-US" sz="4400" u="none" cap="none" strike="noStrike">
                <a:solidFill>
                  <a:srgbClr val="00B050"/>
                </a:solidFill>
                <a:latin typeface="Calibri"/>
                <a:ea typeface="Calibri"/>
                <a:cs typeface="Calibri"/>
                <a:sym typeface="Calibri"/>
              </a:rPr>
              <a:t>s las leyes ceremoniales a Israel?</a:t>
            </a:r>
            <a:endParaRPr b="1" i="0" sz="44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1"/>
          <p:cNvSpPr txBox="1"/>
          <p:nvPr/>
        </p:nvSpPr>
        <p:spPr>
          <a:xfrm>
            <a:off x="1052945" y="1413083"/>
            <a:ext cx="10086109" cy="50167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1. Recordarles de su necesidad de un Salvador.</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2. Frenar su naturaleza pecaminosa.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3. Guiarlos a obedecer en gratitud.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4. Mantener a Israel intacto como nación hasta cumplirse su misión de producir el Salvador.</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5. Prefigurar la venida del Salvador. </a:t>
            </a:r>
            <a:endParaRPr/>
          </a:p>
        </p:txBody>
      </p:sp>
      <p:sp>
        <p:nvSpPr>
          <p:cNvPr id="172" name="Google Shape;172;p51"/>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¿Por qué fueron dados las leyes ceremoniales a Israel?</a:t>
            </a:r>
            <a:endParaRPr b="0" i="0" sz="36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5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5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5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Effect filter="fade" transition="in">
                                      <p:cBhvr>
                                        <p:cTn dur="500"/>
                                        <p:tgtEl>
                                          <p:spTgt spid="1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4" st="4"/>
                                            </p:txEl>
                                          </p:spTgt>
                                        </p:tgtEl>
                                        <p:attrNameLst>
                                          <p:attrName>style.visibility</p:attrName>
                                        </p:attrNameLst>
                                      </p:cBhvr>
                                      <p:to>
                                        <p:strVal val="visible"/>
                                      </p:to>
                                    </p:set>
                                    <p:animEffect filter="fade" transition="in">
                                      <p:cBhvr>
                                        <p:cTn dur="500"/>
                                        <p:tgtEl>
                                          <p:spTgt spid="1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5" st="5"/>
                                            </p:txEl>
                                          </p:spTgt>
                                        </p:tgtEl>
                                        <p:attrNameLst>
                                          <p:attrName>style.visibility</p:attrName>
                                        </p:attrNameLst>
                                      </p:cBhvr>
                                      <p:to>
                                        <p:strVal val="visible"/>
                                      </p:to>
                                    </p:set>
                                    <p:animEffect filter="fade" transition="in">
                                      <p:cBhvr>
                                        <p:cTn dur="500"/>
                                        <p:tgtEl>
                                          <p:spTgt spid="1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6" st="6"/>
                                            </p:txEl>
                                          </p:spTgt>
                                        </p:tgtEl>
                                        <p:attrNameLst>
                                          <p:attrName>style.visibility</p:attrName>
                                        </p:attrNameLst>
                                      </p:cBhvr>
                                      <p:to>
                                        <p:strVal val="visible"/>
                                      </p:to>
                                    </p:set>
                                    <p:animEffect filter="fade" transition="in">
                                      <p:cBhvr>
                                        <p:cTn dur="500"/>
                                        <p:tgtEl>
                                          <p:spTgt spid="1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7" st="7"/>
                                            </p:txEl>
                                          </p:spTgt>
                                        </p:tgtEl>
                                        <p:attrNameLst>
                                          <p:attrName>style.visibility</p:attrName>
                                        </p:attrNameLst>
                                      </p:cBhvr>
                                      <p:to>
                                        <p:strVal val="visible"/>
                                      </p:to>
                                    </p:set>
                                    <p:animEffect filter="fade" transition="in">
                                      <p:cBhvr>
                                        <p:cTn dur="500"/>
                                        <p:tgtEl>
                                          <p:spTgt spid="1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8" st="8"/>
                                            </p:txEl>
                                          </p:spTgt>
                                        </p:tgtEl>
                                        <p:attrNameLst>
                                          <p:attrName>style.visibility</p:attrName>
                                        </p:attrNameLst>
                                      </p:cBhvr>
                                      <p:to>
                                        <p:strVal val="visible"/>
                                      </p:to>
                                    </p:set>
                                    <p:animEffect filter="fade" transition="in">
                                      <p:cBhvr>
                                        <p:cTn dur="500"/>
                                        <p:tgtEl>
                                          <p:spTgt spid="171">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52"/>
          <p:cNvSpPr txBox="1"/>
          <p:nvPr/>
        </p:nvSpPr>
        <p:spPr>
          <a:xfrm>
            <a:off x="938645" y="1733550"/>
            <a:ext cx="4437300" cy="341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600" u="none" cap="none" strike="noStrike">
                <a:solidFill>
                  <a:schemeClr val="dk1"/>
                </a:solidFill>
                <a:latin typeface="Overlock"/>
                <a:ea typeface="Overlock"/>
                <a:cs typeface="Overlock"/>
                <a:sym typeface="Overlock"/>
              </a:rPr>
              <a:t>Los sacrificios </a:t>
            </a:r>
            <a:endParaRPr/>
          </a:p>
          <a:p>
            <a:pPr indent="0" lvl="0" marL="0" marR="0" rtl="0" algn="ctr">
              <a:lnSpc>
                <a:spcPct val="100000"/>
              </a:lnSpc>
              <a:spcBef>
                <a:spcPts val="0"/>
              </a:spcBef>
              <a:spcAft>
                <a:spcPts val="0"/>
              </a:spcAft>
              <a:buNone/>
            </a:pPr>
            <a:r>
              <a:rPr b="1" i="0" lang="en-US" sz="3600" u="none" cap="none" strike="noStrike">
                <a:solidFill>
                  <a:schemeClr val="dk1"/>
                </a:solidFill>
                <a:latin typeface="Overlock"/>
                <a:ea typeface="Overlock"/>
                <a:cs typeface="Overlock"/>
                <a:sym typeface="Overlock"/>
              </a:rPr>
              <a:t> </a:t>
            </a:r>
            <a:endParaRPr/>
          </a:p>
          <a:p>
            <a:pPr indent="0" lvl="0" marL="0" marR="0" rtl="0" algn="ctr">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“El Cordero de Dios, que quita el pecado del mundo”.</a:t>
            </a:r>
            <a:endParaRPr/>
          </a:p>
          <a:p>
            <a:pPr indent="0" lvl="0" marL="0" marR="0" rtl="0" algn="ctr">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Juan 1:29</a:t>
            </a:r>
            <a:endParaRPr/>
          </a:p>
        </p:txBody>
      </p:sp>
      <p:sp>
        <p:nvSpPr>
          <p:cNvPr id="178" name="Google Shape;178;p52"/>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La ley ceremonial señalaba al Mesías prometido</a:t>
            </a:r>
            <a:endParaRPr b="0" i="0" sz="3600" u="none" cap="none" strike="noStrike">
              <a:solidFill>
                <a:schemeClr val="dk1"/>
              </a:solidFill>
              <a:latin typeface="Overlock"/>
              <a:ea typeface="Overlock"/>
              <a:cs typeface="Overlock"/>
              <a:sym typeface="Overlock"/>
            </a:endParaRPr>
          </a:p>
        </p:txBody>
      </p:sp>
      <p:pic>
        <p:nvPicPr>
          <p:cNvPr descr="Cordero de Dios - Wikipedia, la enciclopedia libre" id="179" name="Google Shape;179;p52"/>
          <p:cNvPicPr preferRelativeResize="0"/>
          <p:nvPr/>
        </p:nvPicPr>
        <p:blipFill rotWithShape="1">
          <a:blip r:embed="rId3">
            <a:alphaModFix/>
          </a:blip>
          <a:srcRect b="0" l="0" r="0" t="0"/>
          <a:stretch/>
        </p:blipFill>
        <p:spPr>
          <a:xfrm>
            <a:off x="5376080" y="1758929"/>
            <a:ext cx="5715000" cy="33909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500"/>
                                        <p:tgtEl>
                                          <p:spTgt spid="17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53"/>
          <p:cNvSpPr txBox="1"/>
          <p:nvPr/>
        </p:nvSpPr>
        <p:spPr>
          <a:xfrm>
            <a:off x="1121791" y="1733550"/>
            <a:ext cx="4437300" cy="397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600" u="none" cap="none" strike="noStrike">
                <a:solidFill>
                  <a:schemeClr val="dk1"/>
                </a:solidFill>
                <a:latin typeface="Overlock"/>
                <a:ea typeface="Overlock"/>
                <a:cs typeface="Overlock"/>
                <a:sym typeface="Overlock"/>
              </a:rPr>
              <a:t>El día sábado </a:t>
            </a:r>
            <a:endParaRPr/>
          </a:p>
          <a:p>
            <a:pPr indent="0" lvl="0" marL="0" marR="0" rtl="0" algn="ctr">
              <a:lnSpc>
                <a:spcPct val="100000"/>
              </a:lnSpc>
              <a:spcBef>
                <a:spcPts val="0"/>
              </a:spcBef>
              <a:spcAft>
                <a:spcPts val="0"/>
              </a:spcAft>
              <a:buNone/>
            </a:pPr>
            <a:r>
              <a:rPr b="1" i="0" lang="en-US" sz="3600" u="none" cap="none" strike="noStrike">
                <a:solidFill>
                  <a:schemeClr val="dk1"/>
                </a:solidFill>
                <a:latin typeface="Overlock"/>
                <a:ea typeface="Overlock"/>
                <a:cs typeface="Overlock"/>
                <a:sym typeface="Overlock"/>
              </a:rPr>
              <a:t> </a:t>
            </a:r>
            <a:endParaRPr/>
          </a:p>
          <a:p>
            <a:pPr indent="0" lvl="0" marL="0" marR="0" rtl="0" algn="ctr">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“Vengan a mí todos ustedes, los agotados de tanto trabajar, que yo los haré descansar</a:t>
            </a:r>
            <a:r>
              <a:rPr lang="en-US" sz="3600">
                <a:solidFill>
                  <a:schemeClr val="dk1"/>
                </a:solidFill>
                <a:latin typeface="Overlock"/>
                <a:ea typeface="Overlock"/>
                <a:cs typeface="Overlock"/>
                <a:sym typeface="Overlock"/>
              </a:rPr>
              <a:t>”</a:t>
            </a:r>
            <a:r>
              <a:rPr b="0" i="0" lang="en-US" sz="3600" u="none" cap="none" strike="noStrike">
                <a:solidFill>
                  <a:schemeClr val="dk1"/>
                </a:solidFill>
                <a:latin typeface="Overlock"/>
                <a:ea typeface="Overlock"/>
                <a:cs typeface="Overlock"/>
                <a:sym typeface="Overlock"/>
              </a:rPr>
              <a:t>. </a:t>
            </a:r>
            <a:endParaRPr/>
          </a:p>
          <a:p>
            <a:pPr indent="0" lvl="0" marL="0" marR="0" rtl="0" algn="ctr">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Mateo 11:28</a:t>
            </a:r>
            <a:endParaRPr/>
          </a:p>
        </p:txBody>
      </p:sp>
      <p:sp>
        <p:nvSpPr>
          <p:cNvPr id="185" name="Google Shape;185;p53"/>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La ley ceremonial señalaba al Mesías prometido</a:t>
            </a:r>
            <a:endParaRPr b="0" i="0" sz="3600" u="none" cap="none" strike="noStrike">
              <a:solidFill>
                <a:schemeClr val="dk1"/>
              </a:solidFill>
              <a:latin typeface="Overlock"/>
              <a:ea typeface="Overlock"/>
              <a:cs typeface="Overlock"/>
              <a:sym typeface="Overlock"/>
            </a:endParaRPr>
          </a:p>
        </p:txBody>
      </p:sp>
      <p:pic>
        <p:nvPicPr>
          <p:cNvPr descr="What Book of the Bible Should a New Believer Read First? - Open the Bible" id="186" name="Google Shape;186;p53"/>
          <p:cNvPicPr preferRelativeResize="0"/>
          <p:nvPr/>
        </p:nvPicPr>
        <p:blipFill rotWithShape="1">
          <a:blip r:embed="rId3">
            <a:alphaModFix/>
          </a:blip>
          <a:srcRect b="0" l="0" r="0" t="0"/>
          <a:stretch/>
        </p:blipFill>
        <p:spPr>
          <a:xfrm>
            <a:off x="5597237" y="2061813"/>
            <a:ext cx="5472972" cy="36420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500"/>
                                        <p:tgtEl>
                                          <p:spTgt spid="1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Effect filter="fade" transition="in">
                                      <p:cBhvr>
                                        <p:cTn dur="500"/>
                                        <p:tgtEl>
                                          <p:spTgt spid="1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Effect filter="fade" transition="in">
                                      <p:cBhvr>
                                        <p:cTn dur="500"/>
                                        <p:tgtEl>
                                          <p:spTgt spid="1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Effect filter="fade" transition="in">
                                      <p:cBhvr>
                                        <p:cTn dur="500"/>
                                        <p:tgtEl>
                                          <p:spTgt spid="18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54"/>
          <p:cNvSpPr txBox="1"/>
          <p:nvPr/>
        </p:nvSpPr>
        <p:spPr>
          <a:xfrm>
            <a:off x="1121791" y="1733550"/>
            <a:ext cx="4437300" cy="3417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600" u="none" cap="none" strike="noStrike">
                <a:solidFill>
                  <a:schemeClr val="dk1"/>
                </a:solidFill>
                <a:latin typeface="Overlock"/>
                <a:ea typeface="Overlock"/>
                <a:cs typeface="Overlock"/>
                <a:sym typeface="Overlock"/>
              </a:rPr>
              <a:t>Perdón por sangre</a:t>
            </a:r>
            <a:endParaRPr/>
          </a:p>
          <a:p>
            <a:pPr indent="0" lvl="0" marL="0" marR="0" rtl="0" algn="ctr">
              <a:lnSpc>
                <a:spcPct val="100000"/>
              </a:lnSpc>
              <a:spcBef>
                <a:spcPts val="0"/>
              </a:spcBef>
              <a:spcAft>
                <a:spcPts val="0"/>
              </a:spcAft>
              <a:buNone/>
            </a:pPr>
            <a:r>
              <a:rPr b="1" i="0" lang="en-US" sz="3600" u="none" cap="none" strike="noStrike">
                <a:solidFill>
                  <a:schemeClr val="dk1"/>
                </a:solidFill>
                <a:latin typeface="Overlock"/>
                <a:ea typeface="Overlock"/>
                <a:cs typeface="Overlock"/>
                <a:sym typeface="Overlock"/>
              </a:rPr>
              <a:t> </a:t>
            </a:r>
            <a:endParaRPr/>
          </a:p>
          <a:p>
            <a:pPr indent="0" lvl="0" marL="0" marR="0" rtl="0" algn="ctr">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“La sangre de Jesús, su Hijo, nos limpia de todo pecado”.</a:t>
            </a:r>
            <a:endParaRPr/>
          </a:p>
          <a:p>
            <a:pPr indent="0" lvl="0" marL="0" marR="0" rtl="0" algn="ctr">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1 Juan 1:7</a:t>
            </a:r>
            <a:endParaRPr/>
          </a:p>
        </p:txBody>
      </p:sp>
      <p:sp>
        <p:nvSpPr>
          <p:cNvPr id="192" name="Google Shape;192;p54"/>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La ley ceremonial señalaba al Mesías prometido</a:t>
            </a:r>
            <a:endParaRPr b="0" i="0" sz="3600" u="none" cap="none" strike="noStrike">
              <a:solidFill>
                <a:schemeClr val="dk1"/>
              </a:solidFill>
              <a:latin typeface="Overlock"/>
              <a:ea typeface="Overlock"/>
              <a:cs typeface="Overlock"/>
              <a:sym typeface="Overlock"/>
            </a:endParaRPr>
          </a:p>
        </p:txBody>
      </p:sp>
      <p:pic>
        <p:nvPicPr>
          <p:cNvPr descr="A nail and blood on the ground&#10;&#10;Description automatically generated" id="193" name="Google Shape;193;p54"/>
          <p:cNvPicPr preferRelativeResize="0"/>
          <p:nvPr/>
        </p:nvPicPr>
        <p:blipFill rotWithShape="1">
          <a:blip r:embed="rId3">
            <a:alphaModFix/>
          </a:blip>
          <a:srcRect b="0" l="0" r="0" t="0"/>
          <a:stretch/>
        </p:blipFill>
        <p:spPr>
          <a:xfrm>
            <a:off x="6632776" y="1733550"/>
            <a:ext cx="4239491" cy="450118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5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5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500"/>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500"/>
                                        <p:tgtEl>
                                          <p:spTgt spid="19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55"/>
          <p:cNvSpPr txBox="1"/>
          <p:nvPr/>
        </p:nvSpPr>
        <p:spPr>
          <a:xfrm>
            <a:off x="1121791" y="1733550"/>
            <a:ext cx="4437300" cy="397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600" u="none" cap="none" strike="noStrike">
                <a:solidFill>
                  <a:schemeClr val="dk1"/>
                </a:solidFill>
                <a:latin typeface="Overlock"/>
                <a:ea typeface="Overlock"/>
                <a:cs typeface="Overlock"/>
                <a:sym typeface="Overlock"/>
              </a:rPr>
              <a:t>La Pascua</a:t>
            </a:r>
            <a:endParaRPr/>
          </a:p>
          <a:p>
            <a:pPr indent="0" lvl="0" marL="0" marR="0" rtl="0" algn="ctr">
              <a:lnSpc>
                <a:spcPct val="100000"/>
              </a:lnSpc>
              <a:spcBef>
                <a:spcPts val="0"/>
              </a:spcBef>
              <a:spcAft>
                <a:spcPts val="0"/>
              </a:spcAft>
              <a:buNone/>
            </a:pPr>
            <a:r>
              <a:rPr b="1" i="0" lang="en-US" sz="3600" u="none" cap="none" strike="noStrike">
                <a:solidFill>
                  <a:schemeClr val="dk1"/>
                </a:solidFill>
                <a:latin typeface="Overlock"/>
                <a:ea typeface="Overlock"/>
                <a:cs typeface="Overlock"/>
                <a:sym typeface="Overlock"/>
              </a:rPr>
              <a:t> </a:t>
            </a:r>
            <a:endParaRPr/>
          </a:p>
          <a:p>
            <a:pPr indent="0" lvl="0" marL="0" marR="0" rtl="0" algn="ctr">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“Nuestra pascua, que es Cristo, ya ha sido sacrificada por</a:t>
            </a:r>
            <a:r>
              <a:rPr lang="en-US" sz="3600">
                <a:solidFill>
                  <a:schemeClr val="dk1"/>
                </a:solidFill>
                <a:latin typeface="Overlock"/>
                <a:ea typeface="Overlock"/>
                <a:cs typeface="Overlock"/>
                <a:sym typeface="Overlock"/>
              </a:rPr>
              <a:t> </a:t>
            </a:r>
            <a:r>
              <a:rPr b="0" i="0" lang="en-US" sz="3600" u="none" cap="none" strike="noStrike">
                <a:solidFill>
                  <a:schemeClr val="dk1"/>
                </a:solidFill>
                <a:latin typeface="Overlock"/>
                <a:ea typeface="Overlock"/>
                <a:cs typeface="Overlock"/>
                <a:sym typeface="Overlock"/>
              </a:rPr>
              <a:t>nosotros”. </a:t>
            </a:r>
            <a:endParaRPr/>
          </a:p>
          <a:p>
            <a:pPr indent="0" lvl="0" marL="0" marR="0" rtl="0" algn="ctr">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1 Corintios 5:7</a:t>
            </a:r>
            <a:endParaRPr/>
          </a:p>
        </p:txBody>
      </p:sp>
      <p:sp>
        <p:nvSpPr>
          <p:cNvPr id="199" name="Google Shape;199;p55"/>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La ley ceremonial señalaba al Mesías prometido</a:t>
            </a:r>
            <a:endParaRPr b="0" i="0" sz="3600" u="none" cap="none" strike="noStrike">
              <a:solidFill>
                <a:schemeClr val="dk1"/>
              </a:solidFill>
              <a:latin typeface="Overlock"/>
              <a:ea typeface="Overlock"/>
              <a:cs typeface="Overlock"/>
              <a:sym typeface="Overlock"/>
            </a:endParaRPr>
          </a:p>
        </p:txBody>
      </p:sp>
      <p:pic>
        <p:nvPicPr>
          <p:cNvPr descr="Lesson 45: Exodus 12–13" id="200" name="Google Shape;200;p55"/>
          <p:cNvPicPr preferRelativeResize="0"/>
          <p:nvPr/>
        </p:nvPicPr>
        <p:blipFill rotWithShape="1">
          <a:blip r:embed="rId3">
            <a:alphaModFix/>
          </a:blip>
          <a:srcRect b="0" l="0" r="0" t="0"/>
          <a:stretch/>
        </p:blipFill>
        <p:spPr>
          <a:xfrm>
            <a:off x="5559226" y="1733550"/>
            <a:ext cx="5364018" cy="40230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500"/>
                                        <p:tgtEl>
                                          <p:spTgt spid="1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500"/>
                                        <p:tgtEl>
                                          <p:spTgt spid="1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500"/>
                                        <p:tgtEl>
                                          <p:spTgt spid="1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500"/>
                                        <p:tgtEl>
                                          <p:spTgt spid="19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6"/>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206" name="Google Shape;206;p56"/>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207" name="Google Shape;207;p56"/>
          <p:cNvGrpSpPr/>
          <p:nvPr/>
        </p:nvGrpSpPr>
        <p:grpSpPr>
          <a:xfrm>
            <a:off x="745673" y="2011041"/>
            <a:ext cx="10450280" cy="3947713"/>
            <a:chOff x="0" y="0"/>
            <a:chExt cx="10450280" cy="3947713"/>
          </a:xfrm>
        </p:grpSpPr>
        <p:sp>
          <p:nvSpPr>
            <p:cNvPr id="208" name="Google Shape;208;p56"/>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9" name="Google Shape;209;p56"/>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0" name="Google Shape;210;p56"/>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1" name="Google Shape;211;p56"/>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Identificar las leyes del pacto de Sinaí y sus propósitos.  </a:t>
              </a:r>
              <a:endParaRPr b="0" i="0" sz="2800" u="none" cap="none" strike="noStrike">
                <a:solidFill>
                  <a:schemeClr val="lt1"/>
                </a:solidFill>
                <a:latin typeface="Lato"/>
                <a:ea typeface="Lato"/>
                <a:cs typeface="Lato"/>
                <a:sym typeface="Lato"/>
              </a:endParaRPr>
            </a:p>
          </p:txBody>
        </p:sp>
        <p:sp>
          <p:nvSpPr>
            <p:cNvPr id="212" name="Google Shape;212;p56"/>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3" name="Google Shape;213;p56"/>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p56"/>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5" name="Google Shape;215;p56"/>
            <p:cNvSpPr txBox="1"/>
            <p:nvPr/>
          </p:nvSpPr>
          <p:spPr>
            <a:xfrm>
              <a:off x="1302586" y="1410207"/>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None/>
              </a:pPr>
              <a:r>
                <a:rPr b="0" i="0" lang="en-US" sz="2800" u="none" cap="none" strike="noStrike">
                  <a:solidFill>
                    <a:schemeClr val="dk1"/>
                  </a:solidFill>
                  <a:latin typeface="Lato"/>
                  <a:ea typeface="Lato"/>
                  <a:cs typeface="Lato"/>
                  <a:sym typeface="Lato"/>
                </a:rPr>
                <a:t>Explicar por qué ya no </a:t>
              </a:r>
              <a:r>
                <a:rPr lang="en-US" sz="2800">
                  <a:solidFill>
                    <a:schemeClr val="dk1"/>
                  </a:solidFill>
                  <a:latin typeface="Lato"/>
                  <a:ea typeface="Lato"/>
                  <a:cs typeface="Lato"/>
                  <a:sym typeface="Lato"/>
                </a:rPr>
                <a:t>tenemos</a:t>
              </a:r>
              <a:r>
                <a:rPr b="0" i="0" lang="en-US" sz="2800" u="none" cap="none" strike="noStrike">
                  <a:solidFill>
                    <a:schemeClr val="dk1"/>
                  </a:solidFill>
                  <a:latin typeface="Lato"/>
                  <a:ea typeface="Lato"/>
                  <a:cs typeface="Lato"/>
                  <a:sym typeface="Lato"/>
                </a:rPr>
                <a:t> que cumplir la ley civil ni la ley ceremonial de Israel. </a:t>
              </a:r>
              <a:endParaRPr b="0" i="0" sz="2800" u="none" cap="none" strike="noStrike">
                <a:solidFill>
                  <a:schemeClr val="dk1"/>
                </a:solidFill>
                <a:latin typeface="Lato"/>
                <a:ea typeface="Lato"/>
                <a:cs typeface="Lato"/>
                <a:sym typeface="Lato"/>
              </a:endParaRPr>
            </a:p>
          </p:txBody>
        </p:sp>
        <p:sp>
          <p:nvSpPr>
            <p:cNvPr id="216" name="Google Shape;216;p56"/>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7" name="Google Shape;217;p56"/>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8" name="Google Shape;218;p56"/>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9" name="Google Shape;219;p56"/>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Describir nuestra relación hacia la ley moral. </a:t>
              </a:r>
              <a:endParaRPr b="0" i="0" sz="2800" u="none" cap="none" strike="noStrike">
                <a:solidFill>
                  <a:schemeClr val="lt1"/>
                </a:solidFill>
                <a:latin typeface="Lato"/>
                <a:ea typeface="Lato"/>
                <a:cs typeface="Lato"/>
                <a:sym typeface="La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57"/>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5" name="Google Shape;225;p57"/>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226" name="Google Shape;226;p57"/>
          <p:cNvSpPr txBox="1"/>
          <p:nvPr/>
        </p:nvSpPr>
        <p:spPr>
          <a:xfrm>
            <a:off x="3067991" y="2231838"/>
            <a:ext cx="8652955"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chemeClr val="dk1"/>
                </a:solidFill>
                <a:latin typeface="Calibri"/>
                <a:ea typeface="Calibri"/>
                <a:cs typeface="Calibri"/>
                <a:sym typeface="Calibri"/>
              </a:rPr>
              <a:t>Ley moral, ley civil y ley ceremonial.</a:t>
            </a:r>
            <a:endParaRPr/>
          </a:p>
          <a:p>
            <a:pPr indent="0" lvl="0" marL="0" marR="0" rtl="0" algn="l">
              <a:lnSpc>
                <a:spcPct val="100000"/>
              </a:lnSpc>
              <a:spcBef>
                <a:spcPts val="0"/>
              </a:spcBef>
              <a:spcAft>
                <a:spcPts val="0"/>
              </a:spcAft>
              <a:buNone/>
            </a:pPr>
            <a:r>
              <a:rPr b="1" i="0" lang="en-US" sz="4400" u="none" cap="none" strike="noStrike">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¿Cuál de las tres se nos aplica?</a:t>
            </a:r>
            <a:endParaRPr/>
          </a:p>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¿Por qué?</a:t>
            </a:r>
            <a:endParaRPr b="1" i="0" sz="4400" u="none" cap="none" strike="noStrike">
              <a:solidFill>
                <a:srgbClr val="00B050"/>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58"/>
          <p:cNvSpPr txBox="1"/>
          <p:nvPr/>
        </p:nvSpPr>
        <p:spPr>
          <a:xfrm>
            <a:off x="779206" y="346015"/>
            <a:ext cx="10633587" cy="707846"/>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18443"/>
                </a:solidFill>
                <a:latin typeface="Overlock"/>
                <a:ea typeface="Overlock"/>
                <a:cs typeface="Overlock"/>
                <a:sym typeface="Overlock"/>
              </a:rPr>
              <a:t>¿Cuál de las tres se nos aplica? ¿Por qué?</a:t>
            </a:r>
            <a:endParaRPr b="0" i="0" sz="4000" u="none" cap="none" strike="noStrike">
              <a:solidFill>
                <a:srgbClr val="018443"/>
              </a:solidFill>
              <a:latin typeface="Overlock"/>
              <a:ea typeface="Overlock"/>
              <a:cs typeface="Overlock"/>
              <a:sym typeface="Overlock"/>
            </a:endParaRPr>
          </a:p>
        </p:txBody>
      </p:sp>
      <p:sp>
        <p:nvSpPr>
          <p:cNvPr id="232" name="Google Shape;232;p58"/>
          <p:cNvSpPr txBox="1"/>
          <p:nvPr/>
        </p:nvSpPr>
        <p:spPr>
          <a:xfrm>
            <a:off x="779206" y="1789347"/>
            <a:ext cx="62787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1. La Ley Moral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(los 10 mandamientos)</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2. La Ley Civil, la cual gobernaba la vida cotidiana.</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3. La Ley Ceremonial, la cual gobernaba la vida religiosa.</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p:txBody>
      </p:sp>
      <p:sp>
        <p:nvSpPr>
          <p:cNvPr id="233" name="Google Shape;233;p58"/>
          <p:cNvSpPr/>
          <p:nvPr/>
        </p:nvSpPr>
        <p:spPr>
          <a:xfrm>
            <a:off x="4959926" y="1995054"/>
            <a:ext cx="2097939" cy="775855"/>
          </a:xfrm>
          <a:prstGeom prst="rightArrow">
            <a:avLst>
              <a:gd fmla="val 50000" name="adj1"/>
              <a:gd fmla="val 50000" name="adj2"/>
            </a:avLst>
          </a:prstGeom>
          <a:solidFill>
            <a:srgbClr val="00B050"/>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4" name="Google Shape;234;p58"/>
          <p:cNvSpPr txBox="1"/>
          <p:nvPr/>
        </p:nvSpPr>
        <p:spPr>
          <a:xfrm>
            <a:off x="7220765" y="1493636"/>
            <a:ext cx="4211783"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La ley moral es para todas las personas de todos los tiempos, como lo verifica el Nuevo Testamento. </a:t>
            </a:r>
            <a:endParaRPr b="0" i="0" sz="32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4"/>
          <p:cNvSpPr txBox="1"/>
          <p:nvPr/>
        </p:nvSpPr>
        <p:spPr>
          <a:xfrm>
            <a:off x="3602241" y="819595"/>
            <a:ext cx="7152445"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cxnSp>
        <p:nvCxnSpPr>
          <p:cNvPr id="84" name="Google Shape;84;p4"/>
          <p:cNvCxnSpPr/>
          <p:nvPr/>
        </p:nvCxnSpPr>
        <p:spPr>
          <a:xfrm>
            <a:off x="3602241" y="2074387"/>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85" name="Google Shape;85;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87" name="Google Shape;87;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9"/>
          <p:cNvSpPr txBox="1"/>
          <p:nvPr/>
        </p:nvSpPr>
        <p:spPr>
          <a:xfrm>
            <a:off x="779206" y="346015"/>
            <a:ext cx="10633587" cy="707846"/>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18443"/>
                </a:solidFill>
                <a:latin typeface="Overlock"/>
                <a:ea typeface="Overlock"/>
                <a:cs typeface="Overlock"/>
                <a:sym typeface="Overlock"/>
              </a:rPr>
              <a:t>¿Cuál de las tres se nos aplica? ¿Por qué?</a:t>
            </a:r>
            <a:endParaRPr b="0" i="0" sz="4000" u="none" cap="none" strike="noStrike">
              <a:solidFill>
                <a:srgbClr val="018443"/>
              </a:solidFill>
              <a:latin typeface="Overlock"/>
              <a:ea typeface="Overlock"/>
              <a:cs typeface="Overlock"/>
              <a:sym typeface="Overlock"/>
            </a:endParaRPr>
          </a:p>
        </p:txBody>
      </p:sp>
      <p:sp>
        <p:nvSpPr>
          <p:cNvPr id="240" name="Google Shape;240;p59"/>
          <p:cNvSpPr txBox="1"/>
          <p:nvPr/>
        </p:nvSpPr>
        <p:spPr>
          <a:xfrm>
            <a:off x="779206" y="1789347"/>
            <a:ext cx="62787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1. La Ley Moral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(los 10 mandamientos)</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2. La Ley Civil, la cual gobernaba la vida cotidiana.</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3. La Ley Ceremonial, la cual gobernaba la vida religiosa.</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p:txBody>
      </p:sp>
      <p:sp>
        <p:nvSpPr>
          <p:cNvPr id="241" name="Google Shape;241;p59"/>
          <p:cNvSpPr/>
          <p:nvPr/>
        </p:nvSpPr>
        <p:spPr>
          <a:xfrm>
            <a:off x="6008896" y="4976436"/>
            <a:ext cx="1211870" cy="775855"/>
          </a:xfrm>
          <a:prstGeom prst="rightArrow">
            <a:avLst>
              <a:gd fmla="val 50000" name="adj1"/>
              <a:gd fmla="val 50000" name="adj2"/>
            </a:avLst>
          </a:prstGeom>
          <a:solidFill>
            <a:srgbClr val="00B050"/>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2" name="Google Shape;242;p59"/>
          <p:cNvSpPr txBox="1"/>
          <p:nvPr/>
        </p:nvSpPr>
        <p:spPr>
          <a:xfrm>
            <a:off x="7470147" y="3651279"/>
            <a:ext cx="42117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La ley ceremonial y la ley civil eran solo para Israel hasta que viniera el Salvador.</a:t>
            </a:r>
            <a:endParaRPr b="0" i="0" sz="3200" u="none" cap="none" strike="noStrike">
              <a:solidFill>
                <a:srgbClr val="000000"/>
              </a:solidFill>
              <a:latin typeface="Arial"/>
              <a:ea typeface="Arial"/>
              <a:cs typeface="Arial"/>
              <a:sym typeface="Arial"/>
            </a:endParaRPr>
          </a:p>
        </p:txBody>
      </p:sp>
      <p:sp>
        <p:nvSpPr>
          <p:cNvPr id="243" name="Google Shape;243;p59"/>
          <p:cNvSpPr/>
          <p:nvPr/>
        </p:nvSpPr>
        <p:spPr>
          <a:xfrm>
            <a:off x="6008895" y="3660253"/>
            <a:ext cx="1211870" cy="775855"/>
          </a:xfrm>
          <a:prstGeom prst="rightArrow">
            <a:avLst>
              <a:gd fmla="val 50000" name="adj1"/>
              <a:gd fmla="val 50000" name="adj2"/>
            </a:avLst>
          </a:prstGeom>
          <a:solidFill>
            <a:srgbClr val="00B050"/>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6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p60"/>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250" name="Google Shape;250;p60"/>
          <p:cNvSpPr txBox="1"/>
          <p:nvPr/>
        </p:nvSpPr>
        <p:spPr>
          <a:xfrm>
            <a:off x="3067991" y="2231838"/>
            <a:ext cx="8652955" cy="21236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¿Qué pasajes indican que la ley ceremonial y la ley civil fueron abolidas con la venida de Cristo? </a:t>
            </a:r>
            <a:endParaRPr b="1" i="0" sz="4400" u="none" cap="none" strike="noStrike">
              <a:solidFill>
                <a:srgbClr val="00B050"/>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61"/>
          <p:cNvSpPr txBox="1"/>
          <p:nvPr/>
        </p:nvSpPr>
        <p:spPr>
          <a:xfrm>
            <a:off x="924051" y="429350"/>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Jeremías 31:32-33  </a:t>
            </a:r>
            <a:endParaRPr b="0" i="0" sz="4000" u="none" cap="none" strike="noStrike">
              <a:solidFill>
                <a:schemeClr val="dk1"/>
              </a:solidFill>
              <a:latin typeface="Lato"/>
              <a:ea typeface="Lato"/>
              <a:cs typeface="Lato"/>
              <a:sym typeface="Lato"/>
            </a:endParaRPr>
          </a:p>
        </p:txBody>
      </p:sp>
      <p:cxnSp>
        <p:nvCxnSpPr>
          <p:cNvPr id="256" name="Google Shape;256;p61"/>
          <p:cNvCxnSpPr/>
          <p:nvPr/>
        </p:nvCxnSpPr>
        <p:spPr>
          <a:xfrm>
            <a:off x="924051" y="1187144"/>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57" name="Google Shape;257;p61"/>
          <p:cNvSpPr txBox="1"/>
          <p:nvPr/>
        </p:nvSpPr>
        <p:spPr>
          <a:xfrm>
            <a:off x="1010881" y="1795092"/>
            <a:ext cx="10100463" cy="45243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Vienen días en que haré un nuevo pacto con la casa de Israel y con la casa de Judá. – Palabra del Señor.</a:t>
            </a:r>
            <a:endParaRPr/>
          </a:p>
          <a:p>
            <a:pPr indent="0" lvl="0" marL="0" marR="0" rtl="0" algn="l">
              <a:lnSpc>
                <a:spcPct val="100000"/>
              </a:lnSpc>
              <a:spcBef>
                <a:spcPts val="0"/>
              </a:spcBef>
              <a:spcAft>
                <a:spcPts val="0"/>
              </a:spcAft>
              <a:buNone/>
            </a:pPr>
            <a:r>
              <a:t/>
            </a:r>
            <a:endParaRPr b="0" i="0" sz="3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No será un pacto como el hice con sus padres cuando los tomé de la mano y los saqué de la tierra de Egipto. Porque yo fui para ellos como un marido, pero ellos quebrantaron mi pacto. – Palabra del Señor.</a:t>
            </a:r>
            <a:r>
              <a:rPr b="0" i="0" lang="en-US" sz="3600" u="none" cap="none" strike="noStrike">
                <a:solidFill>
                  <a:srgbClr val="000000"/>
                </a:solidFill>
                <a:latin typeface="Arial"/>
                <a:ea typeface="Arial"/>
                <a:cs typeface="Arial"/>
                <a:sym typeface="Arial"/>
              </a:rPr>
              <a:t> </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62"/>
          <p:cNvSpPr txBox="1"/>
          <p:nvPr/>
        </p:nvSpPr>
        <p:spPr>
          <a:xfrm>
            <a:off x="924051" y="429350"/>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Gálatas 3:24-26  </a:t>
            </a:r>
            <a:endParaRPr b="0" i="0" sz="4000" u="none" cap="none" strike="noStrike">
              <a:solidFill>
                <a:schemeClr val="dk1"/>
              </a:solidFill>
              <a:latin typeface="Lato"/>
              <a:ea typeface="Lato"/>
              <a:cs typeface="Lato"/>
              <a:sym typeface="Lato"/>
            </a:endParaRPr>
          </a:p>
        </p:txBody>
      </p:sp>
      <p:cxnSp>
        <p:nvCxnSpPr>
          <p:cNvPr id="263" name="Google Shape;263;p62"/>
          <p:cNvCxnSpPr/>
          <p:nvPr/>
        </p:nvCxnSpPr>
        <p:spPr>
          <a:xfrm>
            <a:off x="924051" y="1187144"/>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4" name="Google Shape;264;p62"/>
          <p:cNvSpPr txBox="1"/>
          <p:nvPr/>
        </p:nvSpPr>
        <p:spPr>
          <a:xfrm>
            <a:off x="1010881" y="1795092"/>
            <a:ext cx="10100463"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De manera que la ley ha sido nuestro tutor, para llevarnos a Cristo, a fin de que fuéramos justificados por la fe. Pero al venir la fe, no estamos ya al cuidado de un tutor, pues todos ustedes son hijos de Dios por la fe en Cristo Jesús. </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63"/>
          <p:cNvSpPr txBox="1"/>
          <p:nvPr/>
        </p:nvSpPr>
        <p:spPr>
          <a:xfrm>
            <a:off x="924051" y="260010"/>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Colosenses 2  </a:t>
            </a:r>
            <a:endParaRPr b="0" i="0" sz="4000" u="none" cap="none" strike="noStrike">
              <a:solidFill>
                <a:schemeClr val="dk1"/>
              </a:solidFill>
              <a:latin typeface="Lato"/>
              <a:ea typeface="Lato"/>
              <a:cs typeface="Lato"/>
              <a:sym typeface="Lato"/>
            </a:endParaRPr>
          </a:p>
        </p:txBody>
      </p:sp>
      <p:cxnSp>
        <p:nvCxnSpPr>
          <p:cNvPr id="270" name="Google Shape;270;p63"/>
          <p:cNvCxnSpPr/>
          <p:nvPr/>
        </p:nvCxnSpPr>
        <p:spPr>
          <a:xfrm>
            <a:off x="924051" y="12148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1" name="Google Shape;271;p63"/>
          <p:cNvSpPr txBox="1"/>
          <p:nvPr/>
        </p:nvSpPr>
        <p:spPr>
          <a:xfrm>
            <a:off x="924051" y="1461851"/>
            <a:ext cx="10076458" cy="5078313"/>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Calibri"/>
                <a:ea typeface="Calibri"/>
                <a:cs typeface="Calibri"/>
                <a:sym typeface="Calibri"/>
              </a:rPr>
              <a:t>El apóstol Pablo a los creyentes colosenses</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Calibri"/>
                <a:ea typeface="Calibri"/>
                <a:cs typeface="Calibri"/>
                <a:sym typeface="Calibri"/>
              </a:rPr>
              <a:t>V.1-5 Que conocerán el misterio de Dios, el todo suficiente Cristo. </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Calibri"/>
                <a:ea typeface="Calibri"/>
                <a:cs typeface="Calibri"/>
                <a:sym typeface="Calibri"/>
              </a:rPr>
              <a:t>V.6-7 Como vivimos en Cristo = arraigados y edificados en él, confirmados en la fe, llenos de gratitud. </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Calibri"/>
                <a:ea typeface="Calibri"/>
                <a:cs typeface="Calibri"/>
                <a:sym typeface="Calibri"/>
              </a:rPr>
              <a:t>V.8 Cuídense de que nadie los cautive con la vana y engañosa filosofía que sigue tradiciones humanas… que no conforme a Cristo. </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64"/>
          <p:cNvSpPr txBox="1"/>
          <p:nvPr/>
        </p:nvSpPr>
        <p:spPr>
          <a:xfrm>
            <a:off x="924051" y="260010"/>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Colosenses 2  </a:t>
            </a:r>
            <a:endParaRPr b="0" i="0" sz="4000" u="none" cap="none" strike="noStrike">
              <a:solidFill>
                <a:schemeClr val="dk1"/>
              </a:solidFill>
              <a:latin typeface="Lato"/>
              <a:ea typeface="Lato"/>
              <a:cs typeface="Lato"/>
              <a:sym typeface="Lato"/>
            </a:endParaRPr>
          </a:p>
        </p:txBody>
      </p:sp>
      <p:cxnSp>
        <p:nvCxnSpPr>
          <p:cNvPr id="277" name="Google Shape;277;p64"/>
          <p:cNvCxnSpPr/>
          <p:nvPr/>
        </p:nvCxnSpPr>
        <p:spPr>
          <a:xfrm>
            <a:off x="924051" y="12148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8" name="Google Shape;278;p64"/>
          <p:cNvSpPr txBox="1"/>
          <p:nvPr/>
        </p:nvSpPr>
        <p:spPr>
          <a:xfrm>
            <a:off x="924051" y="1461851"/>
            <a:ext cx="10076458" cy="4524315"/>
          </a:xfrm>
          <a:prstGeom prst="rect">
            <a:avLst/>
          </a:prstGeom>
          <a:noFill/>
          <a:ln>
            <a:noFill/>
          </a:ln>
        </p:spPr>
        <p:txBody>
          <a:bodyPr anchorCtr="0" anchor="t" bIns="45700" lIns="91425" spcFirstLastPara="1" rIns="91425" wrap="square" tIns="45700">
            <a:spAutoFit/>
          </a:bodyPr>
          <a:lstStyle/>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Calibri"/>
                <a:ea typeface="Calibri"/>
                <a:cs typeface="Calibri"/>
                <a:sym typeface="Calibri"/>
              </a:rPr>
              <a:t>V.9-15 muestra nuestra realidad en Cristo</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Calibri"/>
                <a:ea typeface="Calibri"/>
                <a:cs typeface="Calibri"/>
                <a:sym typeface="Calibri"/>
              </a:rPr>
              <a:t>Estábamos muertos en pecado, Dios nos dio vida</a:t>
            </a:r>
            <a:endParaRPr/>
          </a:p>
          <a:p>
            <a:pPr indent="-571500" lvl="0" marL="571500" marR="0" rtl="0" algn="l">
              <a:lnSpc>
                <a:spcPct val="100000"/>
              </a:lnSpc>
              <a:spcBef>
                <a:spcPts val="0"/>
              </a:spcBef>
              <a:spcAft>
                <a:spcPts val="0"/>
              </a:spcAft>
              <a:buClr>
                <a:srgbClr val="000000"/>
              </a:buClr>
              <a:buSzPts val="3600"/>
              <a:buFont typeface="Arial"/>
              <a:buChar char="•"/>
            </a:pPr>
            <a:r>
              <a:rPr b="0" i="0" lang="en-US" sz="3600" u="none" cap="none" strike="noStrike">
                <a:solidFill>
                  <a:srgbClr val="000000"/>
                </a:solidFill>
                <a:latin typeface="Calibri"/>
                <a:ea typeface="Calibri"/>
                <a:cs typeface="Calibri"/>
                <a:sym typeface="Calibri"/>
              </a:rPr>
              <a:t>En Cristo, hemos recibido plenitud: En él fuimos circuncidados,  sepultados, resucitados mediante la fe. En unión con Cristo, la deuda de nuestros pecados es pagado, clavado en la cruz</a:t>
            </a:r>
            <a:endParaRPr b="0" i="0" sz="3600" u="none" cap="none" strike="noStrike">
              <a:solidFill>
                <a:srgbClr val="000000"/>
              </a:solidFill>
              <a:latin typeface="Calibri"/>
              <a:ea typeface="Calibri"/>
              <a:cs typeface="Calibri"/>
              <a:sym typeface="Calibri"/>
            </a:endParaRPr>
          </a:p>
          <a:p>
            <a:pPr indent="-342900" lvl="0" marL="57150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1" lang="en-US" sz="3600" u="none" cap="none" strike="noStrike">
                <a:solidFill>
                  <a:srgbClr val="00B050"/>
                </a:solidFill>
                <a:latin typeface="Calibri"/>
                <a:ea typeface="Calibri"/>
                <a:cs typeface="Calibri"/>
                <a:sym typeface="Calibri"/>
              </a:rPr>
              <a:t>Cristo todo suficiente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65"/>
          <p:cNvSpPr txBox="1"/>
          <p:nvPr/>
        </p:nvSpPr>
        <p:spPr>
          <a:xfrm>
            <a:off x="924051" y="429350"/>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Colosenses 2:16-17  </a:t>
            </a:r>
            <a:endParaRPr b="0" i="0" sz="4000" u="none" cap="none" strike="noStrike">
              <a:solidFill>
                <a:schemeClr val="dk1"/>
              </a:solidFill>
              <a:latin typeface="Lato"/>
              <a:ea typeface="Lato"/>
              <a:cs typeface="Lato"/>
              <a:sym typeface="Lato"/>
            </a:endParaRPr>
          </a:p>
        </p:txBody>
      </p:sp>
      <p:cxnSp>
        <p:nvCxnSpPr>
          <p:cNvPr id="284" name="Google Shape;284;p65"/>
          <p:cNvCxnSpPr/>
          <p:nvPr/>
        </p:nvCxnSpPr>
        <p:spPr>
          <a:xfrm>
            <a:off x="924051" y="1187144"/>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5" name="Google Shape;285;p65"/>
          <p:cNvSpPr txBox="1"/>
          <p:nvPr/>
        </p:nvSpPr>
        <p:spPr>
          <a:xfrm>
            <a:off x="924051" y="1625722"/>
            <a:ext cx="10076458"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No permitan, pues, que nadie los juzgue por lo que comen o beben, o en relación con los días de fiesta, la luna nueva o los días de reposo. </a:t>
            </a:r>
            <a:r>
              <a:rPr b="1" i="0" lang="en-US" sz="3600" u="none" cap="none" strike="noStrike">
                <a:solidFill>
                  <a:srgbClr val="000000"/>
                </a:solidFill>
                <a:latin typeface="Calibri"/>
                <a:ea typeface="Calibri"/>
                <a:cs typeface="Calibri"/>
                <a:sym typeface="Calibri"/>
              </a:rPr>
              <a:t>Todo esto no es más que una sombra de lo que está por venir; pero lo real y verdadero es Cristo. </a:t>
            </a:r>
            <a:endParaRPr b="1" i="0" sz="36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66"/>
          <p:cNvSpPr txBox="1"/>
          <p:nvPr/>
        </p:nvSpPr>
        <p:spPr>
          <a:xfrm>
            <a:off x="779206" y="346015"/>
            <a:ext cx="10633587" cy="707846"/>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en-US" sz="4000" u="none" cap="none" strike="noStrike">
                <a:solidFill>
                  <a:srgbClr val="018443"/>
                </a:solidFill>
                <a:latin typeface="Overlock"/>
                <a:ea typeface="Overlock"/>
                <a:cs typeface="Overlock"/>
                <a:sym typeface="Overlock"/>
              </a:rPr>
              <a:t>¿Cuál de las tres se nos aplica? ¿Por qué?</a:t>
            </a:r>
            <a:endParaRPr b="0" i="0" sz="4000" u="none" cap="none" strike="noStrike">
              <a:solidFill>
                <a:srgbClr val="018443"/>
              </a:solidFill>
              <a:latin typeface="Overlock"/>
              <a:ea typeface="Overlock"/>
              <a:cs typeface="Overlock"/>
              <a:sym typeface="Overlock"/>
            </a:endParaRPr>
          </a:p>
        </p:txBody>
      </p:sp>
      <p:sp>
        <p:nvSpPr>
          <p:cNvPr id="291" name="Google Shape;291;p66"/>
          <p:cNvSpPr txBox="1"/>
          <p:nvPr/>
        </p:nvSpPr>
        <p:spPr>
          <a:xfrm>
            <a:off x="779206" y="1789347"/>
            <a:ext cx="62787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1. La Ley Moral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(los 10 mandamientos)</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2. La Ley Civil, la cual gobernaba la vida cotidiana.</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3. La Ley Ceremonial, la cual gobernaba la vida religiosa.</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p:txBody>
      </p:sp>
      <p:sp>
        <p:nvSpPr>
          <p:cNvPr id="292" name="Google Shape;292;p66"/>
          <p:cNvSpPr/>
          <p:nvPr/>
        </p:nvSpPr>
        <p:spPr>
          <a:xfrm>
            <a:off x="6008896" y="4976436"/>
            <a:ext cx="1211870" cy="775855"/>
          </a:xfrm>
          <a:prstGeom prst="rightArrow">
            <a:avLst>
              <a:gd fmla="val 50000" name="adj1"/>
              <a:gd fmla="val 50000" name="adj2"/>
            </a:avLst>
          </a:prstGeom>
          <a:solidFill>
            <a:srgbClr val="00B050"/>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3" name="Google Shape;293;p66"/>
          <p:cNvSpPr txBox="1"/>
          <p:nvPr/>
        </p:nvSpPr>
        <p:spPr>
          <a:xfrm>
            <a:off x="7470147" y="3651279"/>
            <a:ext cx="42117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La ley ceremonial y la ley civil eran solo para Israel hasta que viniera el Salvador.</a:t>
            </a:r>
            <a:endParaRPr b="0" i="0" sz="3200" u="none" cap="none" strike="noStrike">
              <a:solidFill>
                <a:srgbClr val="000000"/>
              </a:solidFill>
              <a:latin typeface="Arial"/>
              <a:ea typeface="Arial"/>
              <a:cs typeface="Arial"/>
              <a:sym typeface="Arial"/>
            </a:endParaRPr>
          </a:p>
        </p:txBody>
      </p:sp>
      <p:sp>
        <p:nvSpPr>
          <p:cNvPr id="294" name="Google Shape;294;p66"/>
          <p:cNvSpPr/>
          <p:nvPr/>
        </p:nvSpPr>
        <p:spPr>
          <a:xfrm>
            <a:off x="6008895" y="3660253"/>
            <a:ext cx="1211870" cy="775855"/>
          </a:xfrm>
          <a:prstGeom prst="rightArrow">
            <a:avLst>
              <a:gd fmla="val 50000" name="adj1"/>
              <a:gd fmla="val 50000" name="adj2"/>
            </a:avLst>
          </a:prstGeom>
          <a:solidFill>
            <a:srgbClr val="00B050"/>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67"/>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0" name="Google Shape;300;p67"/>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301" name="Google Shape;301;p67"/>
          <p:cNvSpPr txBox="1"/>
          <p:nvPr/>
        </p:nvSpPr>
        <p:spPr>
          <a:xfrm>
            <a:off x="3206536" y="1345874"/>
            <a:ext cx="8652955" cy="41549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chemeClr val="dk1"/>
                </a:solidFill>
                <a:latin typeface="Calibri"/>
                <a:ea typeface="Calibri"/>
                <a:cs typeface="Calibri"/>
                <a:sym typeface="Calibri"/>
              </a:rPr>
              <a:t>Algunas iglesias siguen exigiendo que cumplamos con leyes ceremoniales del Antiguo Testamento</a:t>
            </a:r>
            <a:endParaRPr/>
          </a:p>
          <a:p>
            <a:pPr indent="0" lvl="0" marL="0" marR="0" rtl="0" algn="l">
              <a:lnSpc>
                <a:spcPct val="100000"/>
              </a:lnSpc>
              <a:spcBef>
                <a:spcPts val="0"/>
              </a:spcBef>
              <a:spcAft>
                <a:spcPts val="0"/>
              </a:spcAft>
              <a:buNone/>
            </a:pPr>
            <a:r>
              <a:t/>
            </a:r>
            <a:endParaRPr b="1" i="0" sz="4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¿Cuáles son ejemplos de esto? </a:t>
            </a:r>
            <a:endParaRPr b="1" i="0" sz="4400" u="none" cap="none" strike="noStrike">
              <a:solidFill>
                <a:srgbClr val="00B050"/>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8"/>
          <p:cNvSpPr txBox="1"/>
          <p:nvPr/>
        </p:nvSpPr>
        <p:spPr>
          <a:xfrm>
            <a:off x="733864" y="1401041"/>
            <a:ext cx="76620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1. Dios ciertamente exigió que los Israelitas diezmaran. (Deut. 14:22; Malaquías 3:8-10)</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2. Dios NO exige en el NT que diezmemos.</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3. 2 Corintios 9:7 Cada uno debe dar según se lo haya propuesto en su corazón, y no debe dar con tristeza, ni por necesidad, porque Dios ama a quien da con alegría.</a:t>
            </a:r>
            <a:endParaRPr/>
          </a:p>
        </p:txBody>
      </p:sp>
      <p:sp>
        <p:nvSpPr>
          <p:cNvPr id="307" name="Google Shape;307;p68"/>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Diezmar</a:t>
            </a:r>
            <a:endParaRPr b="0" i="0" sz="3600" u="none" cap="none" strike="noStrike">
              <a:solidFill>
                <a:schemeClr val="dk1"/>
              </a:solidFill>
              <a:latin typeface="Overlock"/>
              <a:ea typeface="Overlock"/>
              <a:cs typeface="Overlock"/>
              <a:sym typeface="Overlock"/>
            </a:endParaRPr>
          </a:p>
        </p:txBody>
      </p:sp>
      <p:pic>
        <p:nvPicPr>
          <p:cNvPr descr="Love Offering - Minor Basilica and National Shrine of San Lorenzo Ruiz" id="308" name="Google Shape;308;p68"/>
          <p:cNvPicPr preferRelativeResize="0"/>
          <p:nvPr/>
        </p:nvPicPr>
        <p:blipFill rotWithShape="1">
          <a:blip r:embed="rId3">
            <a:alphaModFix/>
          </a:blip>
          <a:srcRect b="0" l="0" r="1563" t="18064"/>
          <a:stretch/>
        </p:blipFill>
        <p:spPr>
          <a:xfrm>
            <a:off x="8255319" y="3065322"/>
            <a:ext cx="3435927" cy="285999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animEffect filter="fade" transition="in">
                                      <p:cBhvr>
                                        <p:cTn dur="500"/>
                                        <p:tgtEl>
                                          <p:spTgt spid="3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animEffect filter="fade" transition="in">
                                      <p:cBhvr>
                                        <p:cTn dur="500"/>
                                        <p:tgtEl>
                                          <p:spTgt spid="3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animEffect filter="fade" transition="in">
                                      <p:cBhvr>
                                        <p:cTn dur="500"/>
                                        <p:tgtEl>
                                          <p:spTgt spid="3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animEffect filter="fade" transition="in">
                                      <p:cBhvr>
                                        <p:cTn dur="500"/>
                                        <p:tgtEl>
                                          <p:spTgt spid="3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xEl>
                                              <p:pRg end="4" st="4"/>
                                            </p:txEl>
                                          </p:spTgt>
                                        </p:tgtEl>
                                        <p:attrNameLst>
                                          <p:attrName>style.visibility</p:attrName>
                                        </p:attrNameLst>
                                      </p:cBhvr>
                                      <p:to>
                                        <p:strVal val="visible"/>
                                      </p:to>
                                    </p:set>
                                    <p:animEffect filter="fade" transition="in">
                                      <p:cBhvr>
                                        <p:cTn dur="500"/>
                                        <p:tgtEl>
                                          <p:spTgt spid="30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2"/>
          <p:cNvSpPr txBox="1"/>
          <p:nvPr/>
        </p:nvSpPr>
        <p:spPr>
          <a:xfrm>
            <a:off x="4078888" y="10402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7</a:t>
            </a:r>
            <a:endParaRPr b="0" i="0" sz="6000" u="none" cap="none" strike="noStrike">
              <a:solidFill>
                <a:srgbClr val="009444"/>
              </a:solidFill>
              <a:latin typeface="Lato"/>
              <a:ea typeface="Lato"/>
              <a:cs typeface="Lato"/>
              <a:sym typeface="Lato"/>
            </a:endParaRPr>
          </a:p>
        </p:txBody>
      </p:sp>
      <p:cxnSp>
        <p:nvCxnSpPr>
          <p:cNvPr id="93" name="Google Shape;93;p2"/>
          <p:cNvCxnSpPr/>
          <p:nvPr/>
        </p:nvCxnSpPr>
        <p:spPr>
          <a:xfrm>
            <a:off x="4127245" y="2165004"/>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94" name="Google Shape;94;p2"/>
          <p:cNvSpPr txBox="1"/>
          <p:nvPr/>
        </p:nvSpPr>
        <p:spPr>
          <a:xfrm>
            <a:off x="4078888" y="2666960"/>
            <a:ext cx="6421601" cy="12889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Ya no estamos atados a las leyes del pacto de Sinaí</a:t>
            </a:r>
            <a:endParaRPr b="0" i="0" sz="3888" u="none" cap="none" strike="noStrike">
              <a:solidFill>
                <a:schemeClr val="dk1"/>
              </a:solidFill>
              <a:latin typeface="Lato"/>
              <a:ea typeface="Lato"/>
              <a:cs typeface="Lato"/>
              <a:sym typeface="Lato"/>
            </a:endParaRPr>
          </a:p>
        </p:txBody>
      </p:sp>
      <p:sp>
        <p:nvSpPr>
          <p:cNvPr id="95" name="Google Shape;95;p2"/>
          <p:cNvSpPr txBox="1"/>
          <p:nvPr/>
        </p:nvSpPr>
        <p:spPr>
          <a:xfrm>
            <a:off x="4078888" y="4742349"/>
            <a:ext cx="5017800" cy="6905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b="0" i="0" lang="en-US" sz="3888" u="none" cap="none" strike="noStrike">
                <a:solidFill>
                  <a:schemeClr val="dk1"/>
                </a:solidFill>
                <a:latin typeface="Lato"/>
                <a:ea typeface="Lato"/>
                <a:cs typeface="Lato"/>
                <a:sym typeface="Lato"/>
              </a:rPr>
              <a:t>Colosenses 2</a:t>
            </a:r>
            <a:endParaRPr b="0" i="0" sz="4800" u="none" cap="none" strike="noStrike">
              <a:solidFill>
                <a:schemeClr val="dk1"/>
              </a:solidFill>
              <a:latin typeface="Lato"/>
              <a:ea typeface="Lato"/>
              <a:cs typeface="Lato"/>
              <a:sym typeface="Lato"/>
            </a:endParaRPr>
          </a:p>
        </p:txBody>
      </p:sp>
      <p:sp>
        <p:nvSpPr>
          <p:cNvPr id="96" name="Google Shape;96;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97" name="Google Shape;97;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98" name="Google Shape;98;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69"/>
          <p:cNvSpPr txBox="1"/>
          <p:nvPr/>
        </p:nvSpPr>
        <p:spPr>
          <a:xfrm>
            <a:off x="617309" y="1490867"/>
            <a:ext cx="109575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1. Dios NO exige hoy que descansemos/ adoremos el día sábado.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2. Ese descanso solo prefiguraba el descanso espiritual que Cristo no da, el perdón de los pecados.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3. Colosenses 2:16,17 No permitan, pues, que nadie los juzgue por lo que comen o beben, o en relación con los días de fiesta, la luna nueva o los días de reposo. Todo esto no es más que una </a:t>
            </a:r>
            <a:r>
              <a:rPr lang="en-US" sz="3200">
                <a:solidFill>
                  <a:schemeClr val="dk1"/>
                </a:solidFill>
                <a:latin typeface="Overlock"/>
                <a:ea typeface="Overlock"/>
                <a:cs typeface="Overlock"/>
                <a:sym typeface="Overlock"/>
              </a:rPr>
              <a:t>sombra</a:t>
            </a:r>
            <a:r>
              <a:rPr b="0" i="0" lang="en-US" sz="3200" u="none" cap="none" strike="noStrike">
                <a:solidFill>
                  <a:schemeClr val="dk1"/>
                </a:solidFill>
                <a:latin typeface="Overlock"/>
                <a:ea typeface="Overlock"/>
                <a:cs typeface="Overlock"/>
                <a:sym typeface="Overlock"/>
              </a:rPr>
              <a:t> de lo que está por venir; pero lo real y verdadero es Cristo. </a:t>
            </a:r>
            <a:endParaRPr/>
          </a:p>
        </p:txBody>
      </p:sp>
      <p:sp>
        <p:nvSpPr>
          <p:cNvPr id="314" name="Google Shape;314;p69"/>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El día sábado</a:t>
            </a:r>
            <a:endParaRPr b="0" i="0" sz="36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Effect filter="fade" transition="in">
                                      <p:cBhvr>
                                        <p:cTn dur="500"/>
                                        <p:tgtEl>
                                          <p:spTgt spid="3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Effect filter="fade" transition="in">
                                      <p:cBhvr>
                                        <p:cTn dur="500"/>
                                        <p:tgtEl>
                                          <p:spTgt spid="3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animEffect filter="fade" transition="in">
                                      <p:cBhvr>
                                        <p:cTn dur="500"/>
                                        <p:tgtEl>
                                          <p:spTgt spid="3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3" st="3"/>
                                            </p:txEl>
                                          </p:spTgt>
                                        </p:tgtEl>
                                        <p:attrNameLst>
                                          <p:attrName>style.visibility</p:attrName>
                                        </p:attrNameLst>
                                      </p:cBhvr>
                                      <p:to>
                                        <p:strVal val="visible"/>
                                      </p:to>
                                    </p:set>
                                    <p:animEffect filter="fade" transition="in">
                                      <p:cBhvr>
                                        <p:cTn dur="500"/>
                                        <p:tgtEl>
                                          <p:spTgt spid="3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4" st="4"/>
                                            </p:txEl>
                                          </p:spTgt>
                                        </p:tgtEl>
                                        <p:attrNameLst>
                                          <p:attrName>style.visibility</p:attrName>
                                        </p:attrNameLst>
                                      </p:cBhvr>
                                      <p:to>
                                        <p:strVal val="visible"/>
                                      </p:to>
                                    </p:set>
                                    <p:animEffect filter="fade" transition="in">
                                      <p:cBhvr>
                                        <p:cTn dur="500"/>
                                        <p:tgtEl>
                                          <p:spTgt spid="31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70"/>
          <p:cNvSpPr txBox="1"/>
          <p:nvPr/>
        </p:nvSpPr>
        <p:spPr>
          <a:xfrm>
            <a:off x="617309" y="1490867"/>
            <a:ext cx="10957500" cy="403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1. Dios NO exige hoy que sigamos las leyes dietéticas del Antiguo Testamento.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2. Colosenses 2:16,17 No permitan, pues, que nadie los juzgue por lo que comen o beben, o en relación con los días de fiesta, la luna nueva o los días de reposo. Todo esto no es más que una </a:t>
            </a:r>
            <a:r>
              <a:rPr lang="en-US" sz="3200">
                <a:solidFill>
                  <a:schemeClr val="dk1"/>
                </a:solidFill>
                <a:latin typeface="Overlock"/>
                <a:ea typeface="Overlock"/>
                <a:cs typeface="Overlock"/>
                <a:sym typeface="Overlock"/>
              </a:rPr>
              <a:t>sombra</a:t>
            </a:r>
            <a:r>
              <a:rPr b="0" i="0" lang="en-US" sz="3200" u="none" cap="none" strike="noStrike">
                <a:solidFill>
                  <a:schemeClr val="dk1"/>
                </a:solidFill>
                <a:latin typeface="Overlock"/>
                <a:ea typeface="Overlock"/>
                <a:cs typeface="Overlock"/>
                <a:sym typeface="Overlock"/>
              </a:rPr>
              <a:t> de lo que está por venir; pero lo real y verdadero es Cristo. </a:t>
            </a:r>
            <a:endParaRPr/>
          </a:p>
        </p:txBody>
      </p:sp>
      <p:sp>
        <p:nvSpPr>
          <p:cNvPr id="320" name="Google Shape;320;p70"/>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Las leyes dietéticas</a:t>
            </a:r>
            <a:endParaRPr b="0" i="0" sz="36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0" st="0"/>
                                            </p:txEl>
                                          </p:spTgt>
                                        </p:tgtEl>
                                        <p:attrNameLst>
                                          <p:attrName>style.visibility</p:attrName>
                                        </p:attrNameLst>
                                      </p:cBhvr>
                                      <p:to>
                                        <p:strVal val="visible"/>
                                      </p:to>
                                    </p:set>
                                    <p:animEffect filter="fade" transition="in">
                                      <p:cBhvr>
                                        <p:cTn dur="500"/>
                                        <p:tgtEl>
                                          <p:spTgt spid="3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1" st="1"/>
                                            </p:txEl>
                                          </p:spTgt>
                                        </p:tgtEl>
                                        <p:attrNameLst>
                                          <p:attrName>style.visibility</p:attrName>
                                        </p:attrNameLst>
                                      </p:cBhvr>
                                      <p:to>
                                        <p:strVal val="visible"/>
                                      </p:to>
                                    </p:set>
                                    <p:animEffect filter="fade" transition="in">
                                      <p:cBhvr>
                                        <p:cTn dur="500"/>
                                        <p:tgtEl>
                                          <p:spTgt spid="3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xEl>
                                              <p:pRg end="2" st="2"/>
                                            </p:txEl>
                                          </p:spTgt>
                                        </p:tgtEl>
                                        <p:attrNameLst>
                                          <p:attrName>style.visibility</p:attrName>
                                        </p:attrNameLst>
                                      </p:cBhvr>
                                      <p:to>
                                        <p:strVal val="visible"/>
                                      </p:to>
                                    </p:set>
                                    <p:animEffect filter="fade" transition="in">
                                      <p:cBhvr>
                                        <p:cTn dur="500"/>
                                        <p:tgtEl>
                                          <p:spTgt spid="31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71"/>
          <p:cNvSpPr txBox="1"/>
          <p:nvPr/>
        </p:nvSpPr>
        <p:spPr>
          <a:xfrm>
            <a:off x="924051" y="429350"/>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Colosenses 2:20-23  </a:t>
            </a:r>
            <a:endParaRPr b="0" i="0" sz="4000" u="none" cap="none" strike="noStrike">
              <a:solidFill>
                <a:schemeClr val="dk1"/>
              </a:solidFill>
              <a:latin typeface="Lato"/>
              <a:ea typeface="Lato"/>
              <a:cs typeface="Lato"/>
              <a:sym typeface="Lato"/>
            </a:endParaRPr>
          </a:p>
        </p:txBody>
      </p:sp>
      <p:cxnSp>
        <p:nvCxnSpPr>
          <p:cNvPr id="326" name="Google Shape;326;p71"/>
          <p:cNvCxnSpPr/>
          <p:nvPr/>
        </p:nvCxnSpPr>
        <p:spPr>
          <a:xfrm>
            <a:off x="924051" y="1187144"/>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27" name="Google Shape;327;p71"/>
          <p:cNvSpPr txBox="1"/>
          <p:nvPr/>
        </p:nvSpPr>
        <p:spPr>
          <a:xfrm>
            <a:off x="277091" y="1613585"/>
            <a:ext cx="11000509" cy="4524315"/>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20 Si con Cristo ustedes han muerto a los principios de este mundo, ¿por qué, como si vivieran en el mundo, se someten a sus preceptos? 21 Les dicen: «No tomes eso en tus manos, no pruebes aquello, y ni siquiera lo toques.» 22 Esos preceptos se ciñen a mandamientos y doctrinas humanas, y todas ellas son cosas que se destruyen con el uso. 23 Sin duda, tales cosas pueden parecer sabias en cuanto a la religiosidad sumisa y el duro trato del cuerpo, pero no tienen ningún valor contra los apetitos humanos.</a:t>
            </a:r>
            <a:endParaRPr b="0" i="0" sz="3200" u="none" cap="none" strike="noStrike">
              <a:solidFill>
                <a:srgbClr val="000000"/>
              </a:solidFill>
              <a:latin typeface="Cambria"/>
              <a:ea typeface="Cambria"/>
              <a:cs typeface="Cambria"/>
              <a:sym typeface="Cambr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72"/>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333" name="Google Shape;333;p72"/>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334" name="Google Shape;334;p72"/>
          <p:cNvGrpSpPr/>
          <p:nvPr/>
        </p:nvGrpSpPr>
        <p:grpSpPr>
          <a:xfrm>
            <a:off x="745673" y="2011041"/>
            <a:ext cx="10450280" cy="3947713"/>
            <a:chOff x="0" y="0"/>
            <a:chExt cx="10450280" cy="3947713"/>
          </a:xfrm>
        </p:grpSpPr>
        <p:sp>
          <p:nvSpPr>
            <p:cNvPr id="335" name="Google Shape;335;p72"/>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6" name="Google Shape;336;p72"/>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7" name="Google Shape;337;p72"/>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38" name="Google Shape;338;p72"/>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Identificar las leyes del pacto de Sinaí y sus propósitos. </a:t>
              </a:r>
              <a:endParaRPr b="0" i="0" sz="2800" u="none" cap="none" strike="noStrike">
                <a:solidFill>
                  <a:schemeClr val="lt1"/>
                </a:solidFill>
                <a:latin typeface="Lato"/>
                <a:ea typeface="Lato"/>
                <a:cs typeface="Lato"/>
                <a:sym typeface="Lato"/>
              </a:endParaRPr>
            </a:p>
          </p:txBody>
        </p:sp>
        <p:sp>
          <p:nvSpPr>
            <p:cNvPr id="339" name="Google Shape;339;p72"/>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0" name="Google Shape;340;p72"/>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1" name="Google Shape;341;p72"/>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2" name="Google Shape;342;p72"/>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lang="en-US" sz="2800">
                  <a:solidFill>
                    <a:schemeClr val="lt1"/>
                  </a:solidFill>
                  <a:latin typeface="Lato"/>
                  <a:ea typeface="Lato"/>
                  <a:cs typeface="Lato"/>
                  <a:sym typeface="Lato"/>
                </a:rPr>
                <a:t>Explicar</a:t>
              </a:r>
              <a:r>
                <a:rPr b="0" i="0" lang="en-US" sz="2800" u="none" cap="none" strike="noStrike">
                  <a:solidFill>
                    <a:schemeClr val="lt1"/>
                  </a:solidFill>
                  <a:latin typeface="Lato"/>
                  <a:ea typeface="Lato"/>
                  <a:cs typeface="Lato"/>
                  <a:sym typeface="Lato"/>
                </a:rPr>
                <a:t> por qué ya no </a:t>
              </a:r>
              <a:r>
                <a:rPr lang="en-US" sz="2800">
                  <a:solidFill>
                    <a:schemeClr val="lt1"/>
                  </a:solidFill>
                  <a:latin typeface="Lato"/>
                  <a:ea typeface="Lato"/>
                  <a:cs typeface="Lato"/>
                  <a:sym typeface="Lato"/>
                </a:rPr>
                <a:t>tenemos</a:t>
              </a:r>
              <a:r>
                <a:rPr b="0" i="0" lang="en-US" sz="2800" u="none" cap="none" strike="noStrike">
                  <a:solidFill>
                    <a:schemeClr val="lt1"/>
                  </a:solidFill>
                  <a:latin typeface="Lato"/>
                  <a:ea typeface="Lato"/>
                  <a:cs typeface="Lato"/>
                  <a:sym typeface="Lato"/>
                </a:rPr>
                <a:t> que cumplir la ley civil ni la ley ceremonial de Israel. </a:t>
              </a:r>
              <a:endParaRPr b="0" i="0" sz="2800" u="none" cap="none" strike="noStrike">
                <a:solidFill>
                  <a:schemeClr val="lt1"/>
                </a:solidFill>
                <a:latin typeface="Lato"/>
                <a:ea typeface="Lato"/>
                <a:cs typeface="Lato"/>
                <a:sym typeface="Lato"/>
              </a:endParaRPr>
            </a:p>
          </p:txBody>
        </p:sp>
        <p:sp>
          <p:nvSpPr>
            <p:cNvPr id="343" name="Google Shape;343;p72"/>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4" name="Google Shape;344;p72"/>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5" name="Google Shape;345;p72"/>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346" name="Google Shape;346;p72"/>
            <p:cNvSpPr txBox="1"/>
            <p:nvPr/>
          </p:nvSpPr>
          <p:spPr>
            <a:xfrm>
              <a:off x="1302586" y="2819933"/>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b="0" i="0" lang="en-US" sz="2800" u="none" cap="none" strike="noStrike">
                  <a:solidFill>
                    <a:schemeClr val="dk1"/>
                  </a:solidFill>
                  <a:latin typeface="Lato"/>
                  <a:ea typeface="Lato"/>
                  <a:cs typeface="Lato"/>
                  <a:sym typeface="Lato"/>
                </a:rPr>
                <a:t>Describir nuestra relación hacia la ley moral.  </a:t>
              </a:r>
              <a:endParaRPr b="0" i="0" sz="2800" u="none" cap="none" strike="noStrike">
                <a:solidFill>
                  <a:schemeClr val="dk1"/>
                </a:solidFill>
                <a:latin typeface="Lato"/>
                <a:ea typeface="Lato"/>
                <a:cs typeface="Lato"/>
                <a:sym typeface="Lato"/>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73"/>
          <p:cNvSpPr txBox="1"/>
          <p:nvPr/>
        </p:nvSpPr>
        <p:spPr>
          <a:xfrm>
            <a:off x="617309" y="1490867"/>
            <a:ext cx="109575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1. La ley moral es para todas las personas de todos los tiempos, como lo verifica en Nuevo Testamento. </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2. La ley moral nos muestra nuestro pecado. </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600" u="none" cap="none" strike="noStrike">
                <a:solidFill>
                  <a:srgbClr val="00B050"/>
                </a:solidFill>
                <a:latin typeface="Overlock"/>
                <a:ea typeface="Overlock"/>
                <a:cs typeface="Overlock"/>
                <a:sym typeface="Overlock"/>
              </a:rPr>
              <a:t>Ya que nadie será justificado delante de Dios por hacer las cosas que la ley exige, pues la ley sirve para reconocer el pecado (Romanos 3:20).</a:t>
            </a:r>
            <a:endParaRPr/>
          </a:p>
        </p:txBody>
      </p:sp>
      <p:sp>
        <p:nvSpPr>
          <p:cNvPr id="352" name="Google Shape;352;p73"/>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La Ley Moral</a:t>
            </a:r>
            <a:endParaRPr b="0" i="0" sz="36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animEffect filter="fade" transition="in">
                                      <p:cBhvr>
                                        <p:cTn dur="500"/>
                                        <p:tgtEl>
                                          <p:spTgt spid="3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1" st="1"/>
                                            </p:txEl>
                                          </p:spTgt>
                                        </p:tgtEl>
                                        <p:attrNameLst>
                                          <p:attrName>style.visibility</p:attrName>
                                        </p:attrNameLst>
                                      </p:cBhvr>
                                      <p:to>
                                        <p:strVal val="visible"/>
                                      </p:to>
                                    </p:set>
                                    <p:animEffect filter="fade" transition="in">
                                      <p:cBhvr>
                                        <p:cTn dur="500"/>
                                        <p:tgtEl>
                                          <p:spTgt spid="3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2" st="2"/>
                                            </p:txEl>
                                          </p:spTgt>
                                        </p:tgtEl>
                                        <p:attrNameLst>
                                          <p:attrName>style.visibility</p:attrName>
                                        </p:attrNameLst>
                                      </p:cBhvr>
                                      <p:to>
                                        <p:strVal val="visible"/>
                                      </p:to>
                                    </p:set>
                                    <p:animEffect filter="fade" transition="in">
                                      <p:cBhvr>
                                        <p:cTn dur="500"/>
                                        <p:tgtEl>
                                          <p:spTgt spid="35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3" st="3"/>
                                            </p:txEl>
                                          </p:spTgt>
                                        </p:tgtEl>
                                        <p:attrNameLst>
                                          <p:attrName>style.visibility</p:attrName>
                                        </p:attrNameLst>
                                      </p:cBhvr>
                                      <p:to>
                                        <p:strVal val="visible"/>
                                      </p:to>
                                    </p:set>
                                    <p:animEffect filter="fade" transition="in">
                                      <p:cBhvr>
                                        <p:cTn dur="500"/>
                                        <p:tgtEl>
                                          <p:spTgt spid="35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4" st="4"/>
                                            </p:txEl>
                                          </p:spTgt>
                                        </p:tgtEl>
                                        <p:attrNameLst>
                                          <p:attrName>style.visibility</p:attrName>
                                        </p:attrNameLst>
                                      </p:cBhvr>
                                      <p:to>
                                        <p:strVal val="visible"/>
                                      </p:to>
                                    </p:set>
                                    <p:animEffect filter="fade" transition="in">
                                      <p:cBhvr>
                                        <p:cTn dur="500"/>
                                        <p:tgtEl>
                                          <p:spTgt spid="35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74"/>
          <p:cNvSpPr txBox="1"/>
          <p:nvPr/>
        </p:nvSpPr>
        <p:spPr>
          <a:xfrm>
            <a:off x="617309" y="1490867"/>
            <a:ext cx="109575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3. Pero Cristo ya obedeció la ley perfectamente en nuestro lugar por  su vida perfecta en la tierra bajo la ley.</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600" u="none" cap="none" strike="noStrike">
                <a:solidFill>
                  <a:srgbClr val="00B050"/>
                </a:solidFill>
                <a:latin typeface="Overlock"/>
                <a:ea typeface="Overlock"/>
                <a:cs typeface="Overlock"/>
                <a:sym typeface="Overlock"/>
              </a:rPr>
              <a:t>Gálatas 4:4-5 </a:t>
            </a:r>
            <a:endParaRPr/>
          </a:p>
          <a:p>
            <a:pPr indent="0" lvl="0" marL="0" marR="0" rtl="0" algn="l">
              <a:lnSpc>
                <a:spcPct val="100000"/>
              </a:lnSpc>
              <a:spcBef>
                <a:spcPts val="0"/>
              </a:spcBef>
              <a:spcAft>
                <a:spcPts val="0"/>
              </a:spcAft>
              <a:buNone/>
            </a:pPr>
            <a:r>
              <a:rPr lang="en-US" sz="3600">
                <a:solidFill>
                  <a:srgbClr val="00B050"/>
                </a:solidFill>
                <a:latin typeface="Overlock"/>
                <a:ea typeface="Overlock"/>
                <a:cs typeface="Overlock"/>
                <a:sym typeface="Overlock"/>
              </a:rPr>
              <a:t>“</a:t>
            </a:r>
            <a:r>
              <a:rPr b="0" i="0" lang="en-US" sz="3600" u="none" cap="none" strike="noStrike">
                <a:solidFill>
                  <a:srgbClr val="00B050"/>
                </a:solidFill>
                <a:latin typeface="Overlock"/>
                <a:ea typeface="Overlock"/>
                <a:cs typeface="Overlock"/>
                <a:sym typeface="Overlock"/>
              </a:rPr>
              <a:t>Pero cuando se cumplió el tiempo señalado, Dios envió a su Hijo, que nació de una mujer y sujeto a la ley, para que redimiera a los que estaban sujetos a la ley, a fin de que recibiéramos la adopción de hijos</a:t>
            </a:r>
            <a:r>
              <a:rPr lang="en-US" sz="3600">
                <a:solidFill>
                  <a:srgbClr val="00B050"/>
                </a:solidFill>
                <a:latin typeface="Overlock"/>
                <a:ea typeface="Overlock"/>
                <a:cs typeface="Overlock"/>
                <a:sym typeface="Overlock"/>
              </a:rPr>
              <a:t>”</a:t>
            </a:r>
            <a:r>
              <a:rPr b="0" i="0" lang="en-US" sz="3600" u="none" cap="none" strike="noStrike">
                <a:solidFill>
                  <a:srgbClr val="00B050"/>
                </a:solidFill>
                <a:latin typeface="Overlock"/>
                <a:ea typeface="Overlock"/>
                <a:cs typeface="Overlock"/>
                <a:sym typeface="Overlock"/>
              </a:rPr>
              <a:t>. </a:t>
            </a:r>
            <a:endParaRPr/>
          </a:p>
        </p:txBody>
      </p:sp>
      <p:sp>
        <p:nvSpPr>
          <p:cNvPr id="358" name="Google Shape;358;p74"/>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La Ley Moral: La Obediencia Perfecta de Cristo</a:t>
            </a:r>
            <a:endParaRPr b="0" i="0" sz="36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animEffect filter="fade" transition="in">
                                      <p:cBhvr>
                                        <p:cTn dur="500"/>
                                        <p:tgtEl>
                                          <p:spTgt spid="3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1" st="1"/>
                                            </p:txEl>
                                          </p:spTgt>
                                        </p:tgtEl>
                                        <p:attrNameLst>
                                          <p:attrName>style.visibility</p:attrName>
                                        </p:attrNameLst>
                                      </p:cBhvr>
                                      <p:to>
                                        <p:strVal val="visible"/>
                                      </p:to>
                                    </p:set>
                                    <p:animEffect filter="fade" transition="in">
                                      <p:cBhvr>
                                        <p:cTn dur="500"/>
                                        <p:tgtEl>
                                          <p:spTgt spid="3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2" st="2"/>
                                            </p:txEl>
                                          </p:spTgt>
                                        </p:tgtEl>
                                        <p:attrNameLst>
                                          <p:attrName>style.visibility</p:attrName>
                                        </p:attrNameLst>
                                      </p:cBhvr>
                                      <p:to>
                                        <p:strVal val="visible"/>
                                      </p:to>
                                    </p:set>
                                    <p:animEffect filter="fade" transition="in">
                                      <p:cBhvr>
                                        <p:cTn dur="500"/>
                                        <p:tgtEl>
                                          <p:spTgt spid="3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3" st="3"/>
                                            </p:txEl>
                                          </p:spTgt>
                                        </p:tgtEl>
                                        <p:attrNameLst>
                                          <p:attrName>style.visibility</p:attrName>
                                        </p:attrNameLst>
                                      </p:cBhvr>
                                      <p:to>
                                        <p:strVal val="visible"/>
                                      </p:to>
                                    </p:set>
                                    <p:animEffect filter="fade" transition="in">
                                      <p:cBhvr>
                                        <p:cTn dur="500"/>
                                        <p:tgtEl>
                                          <p:spTgt spid="35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75"/>
          <p:cNvSpPr txBox="1"/>
          <p:nvPr/>
        </p:nvSpPr>
        <p:spPr>
          <a:xfrm>
            <a:off x="617309" y="1490867"/>
            <a:ext cx="109575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3. Pero Cristo ya obedeció la ley perfectamente en nuestro lugar por  su vida perfecta en la tierra bajo la ley.</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600" u="none" cap="none" strike="noStrike">
                <a:solidFill>
                  <a:srgbClr val="00B050"/>
                </a:solidFill>
                <a:latin typeface="Overlock"/>
                <a:ea typeface="Overlock"/>
                <a:cs typeface="Overlock"/>
                <a:sym typeface="Overlock"/>
              </a:rPr>
              <a:t>Romanos 5:19 </a:t>
            </a:r>
            <a:endParaRPr/>
          </a:p>
          <a:p>
            <a:pPr indent="0" lvl="0" marL="0" marR="0" rtl="0" algn="l">
              <a:lnSpc>
                <a:spcPct val="100000"/>
              </a:lnSpc>
              <a:spcBef>
                <a:spcPts val="0"/>
              </a:spcBef>
              <a:spcAft>
                <a:spcPts val="0"/>
              </a:spcAft>
              <a:buNone/>
            </a:pPr>
            <a:r>
              <a:rPr lang="en-US" sz="3600">
                <a:solidFill>
                  <a:srgbClr val="00B050"/>
                </a:solidFill>
                <a:latin typeface="Overlock"/>
                <a:ea typeface="Overlock"/>
                <a:cs typeface="Overlock"/>
                <a:sym typeface="Overlock"/>
              </a:rPr>
              <a:t>“</a:t>
            </a:r>
            <a:r>
              <a:rPr b="0" i="0" lang="en-US" sz="3600" u="none" cap="none" strike="noStrike">
                <a:solidFill>
                  <a:srgbClr val="00B050"/>
                </a:solidFill>
                <a:latin typeface="Overlock"/>
                <a:ea typeface="Overlock"/>
                <a:cs typeface="Overlock"/>
                <a:sym typeface="Overlock"/>
              </a:rPr>
              <a:t>Porque así como por la desobediencia de un solo hombre muchos fueron constituidos pecadores, así también por la obediencia de uno solo muchos serán constituidos justos</a:t>
            </a:r>
            <a:r>
              <a:rPr lang="en-US" sz="3600">
                <a:solidFill>
                  <a:srgbClr val="00B050"/>
                </a:solidFill>
                <a:latin typeface="Overlock"/>
                <a:ea typeface="Overlock"/>
                <a:cs typeface="Overlock"/>
                <a:sym typeface="Overlock"/>
              </a:rPr>
              <a:t>”</a:t>
            </a:r>
            <a:r>
              <a:rPr b="0" i="0" lang="en-US" sz="3600" u="none" cap="none" strike="noStrike">
                <a:solidFill>
                  <a:srgbClr val="00B050"/>
                </a:solidFill>
                <a:latin typeface="Overlock"/>
                <a:ea typeface="Overlock"/>
                <a:cs typeface="Overlock"/>
                <a:sym typeface="Overlock"/>
              </a:rPr>
              <a:t>. </a:t>
            </a:r>
            <a:endParaRPr/>
          </a:p>
        </p:txBody>
      </p:sp>
      <p:sp>
        <p:nvSpPr>
          <p:cNvPr id="364" name="Google Shape;364;p75"/>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La Ley Moral: La Obediencia Perfecta de Cristo</a:t>
            </a:r>
            <a:endParaRPr b="0" i="0" sz="36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0" st="0"/>
                                            </p:txEl>
                                          </p:spTgt>
                                        </p:tgtEl>
                                        <p:attrNameLst>
                                          <p:attrName>style.visibility</p:attrName>
                                        </p:attrNameLst>
                                      </p:cBhvr>
                                      <p:to>
                                        <p:strVal val="visible"/>
                                      </p:to>
                                    </p:set>
                                    <p:animEffect filter="fade" transition="in">
                                      <p:cBhvr>
                                        <p:cTn dur="500"/>
                                        <p:tgtEl>
                                          <p:spTgt spid="3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1" st="1"/>
                                            </p:txEl>
                                          </p:spTgt>
                                        </p:tgtEl>
                                        <p:attrNameLst>
                                          <p:attrName>style.visibility</p:attrName>
                                        </p:attrNameLst>
                                      </p:cBhvr>
                                      <p:to>
                                        <p:strVal val="visible"/>
                                      </p:to>
                                    </p:set>
                                    <p:animEffect filter="fade" transition="in">
                                      <p:cBhvr>
                                        <p:cTn dur="500"/>
                                        <p:tgtEl>
                                          <p:spTgt spid="3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2" st="2"/>
                                            </p:txEl>
                                          </p:spTgt>
                                        </p:tgtEl>
                                        <p:attrNameLst>
                                          <p:attrName>style.visibility</p:attrName>
                                        </p:attrNameLst>
                                      </p:cBhvr>
                                      <p:to>
                                        <p:strVal val="visible"/>
                                      </p:to>
                                    </p:set>
                                    <p:animEffect filter="fade" transition="in">
                                      <p:cBhvr>
                                        <p:cTn dur="500"/>
                                        <p:tgtEl>
                                          <p:spTgt spid="3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xEl>
                                              <p:pRg end="3" st="3"/>
                                            </p:txEl>
                                          </p:spTgt>
                                        </p:tgtEl>
                                        <p:attrNameLst>
                                          <p:attrName>style.visibility</p:attrName>
                                        </p:attrNameLst>
                                      </p:cBhvr>
                                      <p:to>
                                        <p:strVal val="visible"/>
                                      </p:to>
                                    </p:set>
                                    <p:animEffect filter="fade" transition="in">
                                      <p:cBhvr>
                                        <p:cTn dur="500"/>
                                        <p:tgtEl>
                                          <p:spTgt spid="36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76"/>
          <p:cNvSpPr txBox="1"/>
          <p:nvPr/>
        </p:nvSpPr>
        <p:spPr>
          <a:xfrm>
            <a:off x="617309" y="1490867"/>
            <a:ext cx="10521600" cy="452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4. Por medio de la fe, el registro de perfecta obediencia de Jesús se nos atribuye a nosotros, salvándonos. </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5. La fe produce en nosotros el querer obedecer la ley moral en gratitud a Jesús que no salvó. </a:t>
            </a:r>
            <a:endParaRPr/>
          </a:p>
          <a:p>
            <a:pPr indent="0" lvl="0" marL="0" marR="0" rtl="0" algn="l">
              <a:lnSpc>
                <a:spcPct val="100000"/>
              </a:lnSpc>
              <a:spcBef>
                <a:spcPts val="0"/>
              </a:spcBef>
              <a:spcAft>
                <a:spcPts val="0"/>
              </a:spcAft>
              <a:buNone/>
            </a:pPr>
            <a:r>
              <a:t/>
            </a:r>
            <a:endParaRPr b="0" i="0" sz="36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600" u="none" cap="none" strike="noStrike">
                <a:solidFill>
                  <a:srgbClr val="00B050"/>
                </a:solidFill>
                <a:latin typeface="Overlock"/>
                <a:ea typeface="Overlock"/>
                <a:cs typeface="Overlock"/>
                <a:sym typeface="Overlock"/>
              </a:rPr>
              <a:t>Filipenses 2:13 </a:t>
            </a:r>
            <a:r>
              <a:rPr lang="en-US" sz="3600">
                <a:solidFill>
                  <a:srgbClr val="00B050"/>
                </a:solidFill>
                <a:latin typeface="Overlock"/>
                <a:ea typeface="Overlock"/>
                <a:cs typeface="Overlock"/>
                <a:sym typeface="Overlock"/>
              </a:rPr>
              <a:t>“</a:t>
            </a:r>
            <a:r>
              <a:rPr b="0" i="0" lang="en-US" sz="3600" u="none" cap="none" strike="noStrike">
                <a:solidFill>
                  <a:srgbClr val="00B050"/>
                </a:solidFill>
                <a:latin typeface="Overlock"/>
                <a:ea typeface="Overlock"/>
                <a:cs typeface="Overlock"/>
                <a:sym typeface="Overlock"/>
              </a:rPr>
              <a:t>Dios es el que produce en ustedes lo mismo el querer como el hacer, por su buena voluntad</a:t>
            </a:r>
            <a:r>
              <a:rPr lang="en-US" sz="3600">
                <a:solidFill>
                  <a:srgbClr val="00B050"/>
                </a:solidFill>
                <a:latin typeface="Overlock"/>
                <a:ea typeface="Overlock"/>
                <a:cs typeface="Overlock"/>
                <a:sym typeface="Overlock"/>
              </a:rPr>
              <a:t>”</a:t>
            </a:r>
            <a:r>
              <a:rPr b="0" i="0" lang="en-US" sz="3600" u="none" cap="none" strike="noStrike">
                <a:solidFill>
                  <a:srgbClr val="00B050"/>
                </a:solidFill>
                <a:latin typeface="Overlock"/>
                <a:ea typeface="Overlock"/>
                <a:cs typeface="Overlock"/>
                <a:sym typeface="Overlock"/>
              </a:rPr>
              <a:t>. </a:t>
            </a:r>
            <a:endParaRPr/>
          </a:p>
        </p:txBody>
      </p:sp>
      <p:sp>
        <p:nvSpPr>
          <p:cNvPr id="370" name="Google Shape;370;p76"/>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La Leu Moral: La Obediencia Perfecta de Cristo</a:t>
            </a:r>
            <a:endParaRPr b="0" i="0" sz="3600" u="none" cap="none" strike="noStrike">
              <a:solidFill>
                <a:schemeClr val="dk1"/>
              </a:solidFill>
              <a:latin typeface="Overlock"/>
              <a:ea typeface="Overlock"/>
              <a:cs typeface="Overlock"/>
              <a:sym typeface="Overlock"/>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0" st="0"/>
                                            </p:txEl>
                                          </p:spTgt>
                                        </p:tgtEl>
                                        <p:attrNameLst>
                                          <p:attrName>style.visibility</p:attrName>
                                        </p:attrNameLst>
                                      </p:cBhvr>
                                      <p:to>
                                        <p:strVal val="visible"/>
                                      </p:to>
                                    </p:set>
                                    <p:animEffect filter="fade" transition="in">
                                      <p:cBhvr>
                                        <p:cTn dur="500"/>
                                        <p:tgtEl>
                                          <p:spTgt spid="3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1" st="1"/>
                                            </p:txEl>
                                          </p:spTgt>
                                        </p:tgtEl>
                                        <p:attrNameLst>
                                          <p:attrName>style.visibility</p:attrName>
                                        </p:attrNameLst>
                                      </p:cBhvr>
                                      <p:to>
                                        <p:strVal val="visible"/>
                                      </p:to>
                                    </p:set>
                                    <p:animEffect filter="fade" transition="in">
                                      <p:cBhvr>
                                        <p:cTn dur="500"/>
                                        <p:tgtEl>
                                          <p:spTgt spid="3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2" st="2"/>
                                            </p:txEl>
                                          </p:spTgt>
                                        </p:tgtEl>
                                        <p:attrNameLst>
                                          <p:attrName>style.visibility</p:attrName>
                                        </p:attrNameLst>
                                      </p:cBhvr>
                                      <p:to>
                                        <p:strVal val="visible"/>
                                      </p:to>
                                    </p:set>
                                    <p:animEffect filter="fade" transition="in">
                                      <p:cBhvr>
                                        <p:cTn dur="500"/>
                                        <p:tgtEl>
                                          <p:spTgt spid="3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3" st="3"/>
                                            </p:txEl>
                                          </p:spTgt>
                                        </p:tgtEl>
                                        <p:attrNameLst>
                                          <p:attrName>style.visibility</p:attrName>
                                        </p:attrNameLst>
                                      </p:cBhvr>
                                      <p:to>
                                        <p:strVal val="visible"/>
                                      </p:to>
                                    </p:set>
                                    <p:animEffect filter="fade" transition="in">
                                      <p:cBhvr>
                                        <p:cTn dur="500"/>
                                        <p:tgtEl>
                                          <p:spTgt spid="3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xEl>
                                              <p:pRg end="4" st="4"/>
                                            </p:txEl>
                                          </p:spTgt>
                                        </p:tgtEl>
                                        <p:attrNameLst>
                                          <p:attrName>style.visibility</p:attrName>
                                        </p:attrNameLst>
                                      </p:cBhvr>
                                      <p:to>
                                        <p:strVal val="visible"/>
                                      </p:to>
                                    </p:set>
                                    <p:animEffect filter="fade" transition="in">
                                      <p:cBhvr>
                                        <p:cTn dur="500"/>
                                        <p:tgtEl>
                                          <p:spTgt spid="36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77"/>
          <p:cNvSpPr txBox="1"/>
          <p:nvPr/>
        </p:nvSpPr>
        <p:spPr>
          <a:xfrm>
            <a:off x="1226909" y="2274858"/>
            <a:ext cx="5229309" cy="23082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dk1"/>
                </a:solidFill>
                <a:latin typeface="Overlock"/>
                <a:ea typeface="Overlock"/>
                <a:cs typeface="Overlock"/>
                <a:sym typeface="Overlock"/>
              </a:rPr>
              <a:t>6. La ley moral sirve como guía para mostrarnos como podemos agradecer a Dios. </a:t>
            </a:r>
            <a:endParaRPr b="0" i="0" sz="3600" u="none" cap="none" strike="noStrike">
              <a:solidFill>
                <a:srgbClr val="00B050"/>
              </a:solidFill>
              <a:latin typeface="Overlock"/>
              <a:ea typeface="Overlock"/>
              <a:cs typeface="Overlock"/>
              <a:sym typeface="Overlock"/>
            </a:endParaRPr>
          </a:p>
        </p:txBody>
      </p:sp>
      <p:sp>
        <p:nvSpPr>
          <p:cNvPr id="376" name="Google Shape;376;p77"/>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Nuestra Relación con la Ley Moral</a:t>
            </a:r>
            <a:endParaRPr b="0" i="0" sz="3600" u="none" cap="none" strike="noStrike">
              <a:solidFill>
                <a:schemeClr val="dk1"/>
              </a:solidFill>
              <a:latin typeface="Overlock"/>
              <a:ea typeface="Overlock"/>
              <a:cs typeface="Overlock"/>
              <a:sym typeface="Overlock"/>
            </a:endParaRPr>
          </a:p>
        </p:txBody>
      </p:sp>
      <p:pic>
        <p:nvPicPr>
          <p:cNvPr descr="THE PROBLEM WITH WALKING IN THE LIGHT… | Kirk's Journal" id="377" name="Google Shape;377;p77"/>
          <p:cNvPicPr preferRelativeResize="0"/>
          <p:nvPr/>
        </p:nvPicPr>
        <p:blipFill rotWithShape="1">
          <a:blip r:embed="rId3">
            <a:alphaModFix/>
          </a:blip>
          <a:srcRect b="0" l="28180" r="17115" t="0"/>
          <a:stretch/>
        </p:blipFill>
        <p:spPr>
          <a:xfrm>
            <a:off x="6972891" y="1519255"/>
            <a:ext cx="3992200" cy="486733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500"/>
                                        <p:tgtEl>
                                          <p:spTgt spid="3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78"/>
          <p:cNvSpPr txBox="1"/>
          <p:nvPr/>
        </p:nvSpPr>
        <p:spPr>
          <a:xfrm>
            <a:off x="924051" y="429350"/>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Gálatas 5:1  </a:t>
            </a:r>
            <a:endParaRPr b="0" i="0" sz="4000" u="none" cap="none" strike="noStrike">
              <a:solidFill>
                <a:schemeClr val="dk1"/>
              </a:solidFill>
              <a:latin typeface="Lato"/>
              <a:ea typeface="Lato"/>
              <a:cs typeface="Lato"/>
              <a:sym typeface="Lato"/>
            </a:endParaRPr>
          </a:p>
        </p:txBody>
      </p:sp>
      <p:cxnSp>
        <p:nvCxnSpPr>
          <p:cNvPr id="383" name="Google Shape;383;p78"/>
          <p:cNvCxnSpPr/>
          <p:nvPr/>
        </p:nvCxnSpPr>
        <p:spPr>
          <a:xfrm>
            <a:off x="924051" y="1381108"/>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84" name="Google Shape;384;p78"/>
          <p:cNvSpPr txBox="1"/>
          <p:nvPr/>
        </p:nvSpPr>
        <p:spPr>
          <a:xfrm>
            <a:off x="924051" y="1778583"/>
            <a:ext cx="10076400" cy="175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Manténganse, pues, firmes en la libertad con que Cristo nos hizo libres, y no se sometan otra vez al yugo de la esclavitud. </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04" name="Google Shape;104;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05" name="Google Shape;105;p5"/>
          <p:cNvGrpSpPr/>
          <p:nvPr/>
        </p:nvGrpSpPr>
        <p:grpSpPr>
          <a:xfrm>
            <a:off x="745673" y="2011041"/>
            <a:ext cx="10450280" cy="3947713"/>
            <a:chOff x="0" y="0"/>
            <a:chExt cx="10450280" cy="3947713"/>
          </a:xfrm>
        </p:grpSpPr>
        <p:sp>
          <p:nvSpPr>
            <p:cNvPr id="106" name="Google Shape;106;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07" name="Google Shape;107;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08" name="Google Shape;108;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09" name="Google Shape;109;p5"/>
            <p:cNvSpPr txBox="1"/>
            <p:nvPr/>
          </p:nvSpPr>
          <p:spPr>
            <a:xfrm>
              <a:off x="1302586" y="0"/>
              <a:ext cx="9147694" cy="1127780"/>
            </a:xfrm>
            <a:prstGeom prst="rect">
              <a:avLst/>
            </a:prstGeom>
            <a:solidFill>
              <a:srgbClr val="A8D08C"/>
            </a:solid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dk1"/>
                  </a:solidFill>
                  <a:latin typeface="Lato"/>
                  <a:ea typeface="Lato"/>
                  <a:cs typeface="Lato"/>
                  <a:sym typeface="Lato"/>
                </a:rPr>
                <a:t>Identificar las leyes del pacto de Sinaí y sus propósitos. </a:t>
              </a:r>
              <a:endParaRPr b="0" i="0" sz="2800" u="none" cap="none" strike="noStrike">
                <a:solidFill>
                  <a:schemeClr val="dk1"/>
                </a:solidFill>
                <a:latin typeface="Lato"/>
                <a:ea typeface="Lato"/>
                <a:cs typeface="Lato"/>
                <a:sym typeface="Lato"/>
              </a:endParaRPr>
            </a:p>
          </p:txBody>
        </p:sp>
        <p:sp>
          <p:nvSpPr>
            <p:cNvPr id="110" name="Google Shape;110;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1" name="Google Shape;111;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2" name="Google Shape;112;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3" name="Google Shape;113;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Explicar por qué ya no </a:t>
              </a:r>
              <a:r>
                <a:rPr lang="en-US" sz="2800">
                  <a:solidFill>
                    <a:schemeClr val="lt1"/>
                  </a:solidFill>
                  <a:latin typeface="Lato"/>
                  <a:ea typeface="Lato"/>
                  <a:cs typeface="Lato"/>
                  <a:sym typeface="Lato"/>
                </a:rPr>
                <a:t>tenemos</a:t>
              </a:r>
              <a:r>
                <a:rPr b="0" i="0" lang="en-US" sz="2800" u="none" cap="none" strike="noStrike">
                  <a:solidFill>
                    <a:schemeClr val="lt1"/>
                  </a:solidFill>
                  <a:latin typeface="Lato"/>
                  <a:ea typeface="Lato"/>
                  <a:cs typeface="Lato"/>
                  <a:sym typeface="Lato"/>
                </a:rPr>
                <a:t> que cumplir la ley civil ni la ley ceremonial de Israel. </a:t>
              </a:r>
              <a:endParaRPr b="0" i="0" sz="2800" u="none" cap="none" strike="noStrike">
                <a:solidFill>
                  <a:schemeClr val="lt1"/>
                </a:solidFill>
                <a:latin typeface="Lato"/>
                <a:ea typeface="Lato"/>
                <a:cs typeface="Lato"/>
                <a:sym typeface="Lato"/>
              </a:endParaRPr>
            </a:p>
          </p:txBody>
        </p:sp>
        <p:sp>
          <p:nvSpPr>
            <p:cNvPr id="114" name="Google Shape;114;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5" name="Google Shape;115;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6" name="Google Shape;116;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17" name="Google Shape;117;p5"/>
            <p:cNvSpPr txBox="1"/>
            <p:nvPr/>
          </p:nvSpPr>
          <p:spPr>
            <a:xfrm>
              <a:off x="1302586" y="2819933"/>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rPr b="0" i="0" lang="en-US" sz="2800" u="none" cap="none" strike="noStrike">
                  <a:solidFill>
                    <a:schemeClr val="lt1"/>
                  </a:solidFill>
                  <a:latin typeface="Lato"/>
                  <a:ea typeface="Lato"/>
                  <a:cs typeface="Lato"/>
                  <a:sym typeface="Lato"/>
                </a:rPr>
                <a:t>Describir nuestra relación hacia la ley moral. </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79"/>
          <p:cNvSpPr txBox="1"/>
          <p:nvPr/>
        </p:nvSpPr>
        <p:spPr>
          <a:xfrm>
            <a:off x="924051" y="275788"/>
            <a:ext cx="913060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9444"/>
                </a:solidFill>
                <a:latin typeface="Lato"/>
                <a:ea typeface="Lato"/>
                <a:cs typeface="Lato"/>
                <a:sym typeface="Lato"/>
              </a:rPr>
              <a:t>1 Juan 5:1-5  </a:t>
            </a:r>
            <a:endParaRPr b="0" i="0" sz="4000" u="none" cap="none" strike="noStrike">
              <a:solidFill>
                <a:schemeClr val="dk1"/>
              </a:solidFill>
              <a:latin typeface="Lato"/>
              <a:ea typeface="Lato"/>
              <a:cs typeface="Lato"/>
              <a:sym typeface="Lato"/>
            </a:endParaRPr>
          </a:p>
        </p:txBody>
      </p:sp>
      <p:cxnSp>
        <p:nvCxnSpPr>
          <p:cNvPr id="390" name="Google Shape;390;p79"/>
          <p:cNvCxnSpPr/>
          <p:nvPr/>
        </p:nvCxnSpPr>
        <p:spPr>
          <a:xfrm>
            <a:off x="924051" y="1006997"/>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91" name="Google Shape;391;p79"/>
          <p:cNvSpPr txBox="1"/>
          <p:nvPr/>
        </p:nvSpPr>
        <p:spPr>
          <a:xfrm>
            <a:off x="674669" y="1348800"/>
            <a:ext cx="10990858"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000000"/>
                </a:solidFill>
                <a:latin typeface="Calibri"/>
                <a:ea typeface="Calibri"/>
                <a:cs typeface="Calibri"/>
                <a:sym typeface="Calibri"/>
              </a:rPr>
              <a:t>Todo aquel que cree que Jesús es el Cristo, ha nacido de Dios. Todo aquel que ama al que engendró, ama también al que ha sido engendrado por él. En esto sabemos que amamos a los hijos de Dios: en que amamos a Dios y obedecemos sus mandamientos. Pues éste es el amor a Dios: que obedezcamos sus mandamientos. Y sus mandamientos no son difíciles de cumplir. Porque todo el que ha nacido de Dios vence al mundo. Y ésta es la victoria que ha vencido al mundo: nuestra fe. ¿Quién es el que vence al mundo, sino el que cree que Jesús es el Hijo de Dios?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80"/>
          <p:cNvPicPr preferRelativeResize="0"/>
          <p:nvPr/>
        </p:nvPicPr>
        <p:blipFill rotWithShape="1">
          <a:blip r:embed="rId3">
            <a:alphaModFix/>
          </a:blip>
          <a:srcRect b="0" l="0" r="0" t="0"/>
          <a:stretch/>
        </p:blipFill>
        <p:spPr>
          <a:xfrm>
            <a:off x="762000" y="-1187023"/>
            <a:ext cx="11430000" cy="6010275"/>
          </a:xfrm>
          <a:prstGeom prst="rect">
            <a:avLst/>
          </a:prstGeom>
          <a:noFill/>
          <a:ln>
            <a:noFill/>
          </a:ln>
        </p:spPr>
      </p:pic>
      <p:sp>
        <p:nvSpPr>
          <p:cNvPr id="397" name="Google Shape;397;p80"/>
          <p:cNvSpPr txBox="1"/>
          <p:nvPr/>
        </p:nvSpPr>
        <p:spPr>
          <a:xfrm>
            <a:off x="1908030" y="2639624"/>
            <a:ext cx="9521969"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tema principal: Gálatas 2:20-21</a:t>
            </a:r>
            <a:endParaRPr b="0" i="0" sz="6000" u="none" cap="none" strike="noStrike">
              <a:solidFill>
                <a:srgbClr val="009444"/>
              </a:solidFill>
              <a:latin typeface="Lato"/>
              <a:ea typeface="Lato"/>
              <a:cs typeface="Lato"/>
              <a:sym typeface="Lato"/>
            </a:endParaRPr>
          </a:p>
        </p:txBody>
      </p:sp>
      <p:cxnSp>
        <p:nvCxnSpPr>
          <p:cNvPr id="398" name="Google Shape;398;p80"/>
          <p:cNvCxnSpPr/>
          <p:nvPr/>
        </p:nvCxnSpPr>
        <p:spPr>
          <a:xfrm>
            <a:off x="1989802" y="3502919"/>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99" name="Google Shape;399;p80"/>
          <p:cNvSpPr txBox="1"/>
          <p:nvPr/>
        </p:nvSpPr>
        <p:spPr>
          <a:xfrm>
            <a:off x="1899884" y="3681604"/>
            <a:ext cx="9999600" cy="304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i="1" lang="en-US" sz="3200">
                <a:latin typeface="Calibri"/>
                <a:ea typeface="Calibri"/>
                <a:cs typeface="Calibri"/>
                <a:sym typeface="Calibri"/>
              </a:rPr>
              <a:t>“</a:t>
            </a:r>
            <a:r>
              <a:rPr b="0" i="1" lang="en-US" sz="3200" u="none" cap="none" strike="noStrike">
                <a:solidFill>
                  <a:srgbClr val="000000"/>
                </a:solidFill>
                <a:latin typeface="Calibri"/>
                <a:ea typeface="Calibri"/>
                <a:cs typeface="Calibri"/>
                <a:sym typeface="Calibri"/>
              </a:rPr>
              <a:t>Con Cristo estoy juntamente crucificado, y ya no vivo yo, sino Cristo vive en mí; y lo que ahora vivo en la carne, lo vivo en la fe del Hijo de Dios, el cual me amó y se entregó </a:t>
            </a:r>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rgbClr val="000000"/>
                </a:solidFill>
                <a:latin typeface="Calibri"/>
                <a:ea typeface="Calibri"/>
                <a:cs typeface="Calibri"/>
                <a:sym typeface="Calibri"/>
              </a:rPr>
              <a:t>a sí mismo por mí. No desecho la gracia de Dios; </a:t>
            </a:r>
            <a:endParaRPr/>
          </a:p>
          <a:p>
            <a:pPr indent="0" lvl="0" marL="0" marR="0" rtl="0" algn="l">
              <a:lnSpc>
                <a:spcPct val="100000"/>
              </a:lnSpc>
              <a:spcBef>
                <a:spcPts val="0"/>
              </a:spcBef>
              <a:spcAft>
                <a:spcPts val="0"/>
              </a:spcAft>
              <a:buClr>
                <a:srgbClr val="000000"/>
              </a:buClr>
              <a:buSzPts val="3200"/>
              <a:buFont typeface="Arial"/>
              <a:buNone/>
            </a:pPr>
            <a:r>
              <a:rPr b="0" i="1" lang="en-US" sz="3200" u="none" cap="none" strike="noStrike">
                <a:solidFill>
                  <a:srgbClr val="000000"/>
                </a:solidFill>
                <a:latin typeface="Calibri"/>
                <a:ea typeface="Calibri"/>
                <a:cs typeface="Calibri"/>
                <a:sym typeface="Calibri"/>
              </a:rPr>
              <a:t>pues si la justicia dependiera de la ley, entonces por demás habría muerto Cristo”. </a:t>
            </a:r>
            <a:endParaRPr b="0" i="0" sz="3200" u="none" cap="none" strike="noStrike">
              <a:solidFill>
                <a:schemeClr val="dk1"/>
              </a:solidFill>
              <a:latin typeface="Lato"/>
              <a:ea typeface="Lato"/>
              <a:cs typeface="Lato"/>
              <a:sym typeface="Lato"/>
            </a:endParaRPr>
          </a:p>
        </p:txBody>
      </p:sp>
      <p:sp>
        <p:nvSpPr>
          <p:cNvPr id="400" name="Google Shape;400;p8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401" name="Google Shape;401;p8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402" name="Google Shape;402;p80"/>
          <p:cNvSpPr/>
          <p:nvPr/>
        </p:nvSpPr>
        <p:spPr>
          <a:xfrm>
            <a:off x="279444" y="4823252"/>
            <a:ext cx="114817" cy="2034748"/>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6" name="Shape 406"/>
        <p:cNvGrpSpPr/>
        <p:nvPr/>
      </p:nvGrpSpPr>
      <p:grpSpPr>
        <a:xfrm>
          <a:off x="0" y="0"/>
          <a:ext cx="0" cy="0"/>
          <a:chOff x="0" y="0"/>
          <a:chExt cx="0" cy="0"/>
        </a:xfrm>
      </p:grpSpPr>
      <p:sp>
        <p:nvSpPr>
          <p:cNvPr id="407" name="Google Shape;407;p30"/>
          <p:cNvSpPr txBox="1"/>
          <p:nvPr/>
        </p:nvSpPr>
        <p:spPr>
          <a:xfrm>
            <a:off x="2017577" y="455046"/>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Proyecto Final</a:t>
            </a:r>
            <a:endParaRPr b="0" i="0" sz="6000" u="none" cap="none" strike="noStrike">
              <a:solidFill>
                <a:srgbClr val="009444"/>
              </a:solidFill>
              <a:latin typeface="Lato"/>
              <a:ea typeface="Lato"/>
              <a:cs typeface="Lato"/>
              <a:sym typeface="Lato"/>
            </a:endParaRPr>
          </a:p>
        </p:txBody>
      </p:sp>
      <p:cxnSp>
        <p:nvCxnSpPr>
          <p:cNvPr id="408" name="Google Shape;408;p30"/>
          <p:cNvCxnSpPr/>
          <p:nvPr/>
        </p:nvCxnSpPr>
        <p:spPr>
          <a:xfrm>
            <a:off x="2017577" y="1464053"/>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409" name="Google Shape;409;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410" name="Google Shape;410;p30"/>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
        <p:nvSpPr>
          <p:cNvPr id="411" name="Google Shape;411;p30"/>
          <p:cNvSpPr txBox="1"/>
          <p:nvPr/>
        </p:nvSpPr>
        <p:spPr>
          <a:xfrm>
            <a:off x="2017577" y="1977627"/>
            <a:ext cx="8851524"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rgbClr val="000000"/>
                </a:solidFill>
                <a:latin typeface="Calibri"/>
                <a:ea typeface="Calibri"/>
                <a:cs typeface="Calibri"/>
                <a:sym typeface="Calibri"/>
              </a:rPr>
              <a:t>8. Algunas iglesias exigen obediencia a ciertas reglas de la ley ceremonial del Antiguo Testamento. Por ejemplo, exigen que demos el diezmo o que descansemos el día sábado. ¿Cómo podemos responder a estas exigencias? (Lección 7 – Colosenses 2:16,17)</a:t>
            </a:r>
            <a:endParaRPr b="0" i="0" sz="3600" u="none" cap="none" strike="noStrike">
              <a:solidFill>
                <a:srgbClr val="000000"/>
              </a:solidFill>
              <a:latin typeface="Cambria"/>
              <a:ea typeface="Cambria"/>
              <a:cs typeface="Cambria"/>
              <a:sym typeface="Cambri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p81"/>
          <p:cNvSpPr txBox="1"/>
          <p:nvPr/>
        </p:nvSpPr>
        <p:spPr>
          <a:xfrm>
            <a:off x="2477430" y="10402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 para Lección 7</a:t>
            </a:r>
            <a:endParaRPr b="0" i="0" sz="6000" u="none" cap="none" strike="noStrike">
              <a:solidFill>
                <a:srgbClr val="009444"/>
              </a:solidFill>
              <a:latin typeface="Lato"/>
              <a:ea typeface="Lato"/>
              <a:cs typeface="Lato"/>
              <a:sym typeface="Lato"/>
            </a:endParaRPr>
          </a:p>
        </p:txBody>
      </p:sp>
      <p:cxnSp>
        <p:nvCxnSpPr>
          <p:cNvPr id="417" name="Google Shape;417;p81"/>
          <p:cNvCxnSpPr/>
          <p:nvPr/>
        </p:nvCxnSpPr>
        <p:spPr>
          <a:xfrm>
            <a:off x="2477430" y="2248131"/>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418" name="Google Shape;418;p8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p81"/>
          <p:cNvSpPr txBox="1"/>
          <p:nvPr/>
        </p:nvSpPr>
        <p:spPr>
          <a:xfrm>
            <a:off x="2477429" y="2851800"/>
            <a:ext cx="8701847" cy="183123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Vea el video</a:t>
            </a:r>
            <a:endParaRPr/>
          </a:p>
          <a:p>
            <a:pPr indent="-457200" lvl="0" marL="457200" marR="0" rtl="0" algn="l">
              <a:lnSpc>
                <a:spcPct val="100000"/>
              </a:lnSpc>
              <a:spcBef>
                <a:spcPts val="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Lea Colosenses 2</a:t>
            </a:r>
            <a:endParaRPr b="0" i="0" sz="3600" u="none" cap="none" strike="noStrike">
              <a:solidFill>
                <a:srgbClr val="000000"/>
              </a:solidFill>
              <a:latin typeface="Lato"/>
              <a:ea typeface="Lato"/>
              <a:cs typeface="Lato"/>
              <a:sym typeface="Lato"/>
            </a:endParaRPr>
          </a:p>
          <a:p>
            <a:pPr indent="-457200" lvl="0" marL="457200" marR="0" rtl="0" algn="l">
              <a:lnSpc>
                <a:spcPct val="100000"/>
              </a:lnSpc>
              <a:spcBef>
                <a:spcPts val="600"/>
              </a:spcBef>
              <a:spcAft>
                <a:spcPts val="0"/>
              </a:spcAft>
              <a:buClr>
                <a:schemeClr val="dk1"/>
              </a:buClr>
              <a:buSzPts val="3200"/>
              <a:buFont typeface="Lato"/>
              <a:buChar char="•"/>
            </a:pPr>
            <a:r>
              <a:rPr b="1" i="0" lang="en-US" sz="3600" u="none" cap="none" strike="noStrike">
                <a:solidFill>
                  <a:schemeClr val="dk1"/>
                </a:solidFill>
                <a:latin typeface="Lato"/>
                <a:ea typeface="Lato"/>
                <a:cs typeface="Lato"/>
                <a:sym typeface="Lato"/>
              </a:rPr>
              <a:t>Responde las preguntas</a:t>
            </a:r>
            <a:endParaRPr b="1" i="0" sz="3600" u="none" cap="none" strike="noStrike">
              <a:solidFill>
                <a:schemeClr val="dk1"/>
              </a:solidFill>
              <a:latin typeface="Lato"/>
              <a:ea typeface="Lato"/>
              <a:cs typeface="Lato"/>
              <a:sym typeface="Lato"/>
            </a:endParaRPr>
          </a:p>
        </p:txBody>
      </p:sp>
      <p:pic>
        <p:nvPicPr>
          <p:cNvPr descr="A green bird with leaves&#10;&#10;Description automatically generated" id="420" name="Google Shape;420;p81"/>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p31"/>
          <p:cNvSpPr txBox="1"/>
          <p:nvPr/>
        </p:nvSpPr>
        <p:spPr>
          <a:xfrm>
            <a:off x="3851564" y="719479"/>
            <a:ext cx="7189367" cy="8401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Bendición</a:t>
            </a:r>
            <a:endParaRPr b="0" i="0" sz="6000" u="none" cap="none" strike="noStrike">
              <a:solidFill>
                <a:srgbClr val="009444"/>
              </a:solidFill>
              <a:latin typeface="Lato"/>
              <a:ea typeface="Lato"/>
              <a:cs typeface="Lato"/>
              <a:sym typeface="Lato"/>
            </a:endParaRPr>
          </a:p>
        </p:txBody>
      </p:sp>
      <p:cxnSp>
        <p:nvCxnSpPr>
          <p:cNvPr id="426" name="Google Shape;426;p31"/>
          <p:cNvCxnSpPr/>
          <p:nvPr/>
        </p:nvCxnSpPr>
        <p:spPr>
          <a:xfrm>
            <a:off x="3851564" y="1915622"/>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427" name="Google Shape;427;p3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28" name="Google Shape;428;p31"/>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429" name="Google Shape;429;p31"/>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430" name="Google Shape;430;p31"/>
          <p:cNvSpPr txBox="1"/>
          <p:nvPr/>
        </p:nvSpPr>
        <p:spPr>
          <a:xfrm>
            <a:off x="3380509" y="2353193"/>
            <a:ext cx="7660421" cy="3416320"/>
          </a:xfrm>
          <a:prstGeom prst="rect">
            <a:avLst/>
          </a:prstGeom>
          <a:noFill/>
          <a:ln>
            <a:noFill/>
          </a:ln>
        </p:spPr>
        <p:txBody>
          <a:bodyPr anchorCtr="0" anchor="t" bIns="45700" lIns="91425" spcFirstLastPara="1" rIns="91425" wrap="square" tIns="45700">
            <a:spAutoFit/>
          </a:bodyPr>
          <a:lstStyle/>
          <a:p>
            <a:pPr indent="0" lvl="1" marL="457200" marR="0" rtl="0" algn="l">
              <a:lnSpc>
                <a:spcPct val="100000"/>
              </a:lnSpc>
              <a:spcBef>
                <a:spcPts val="0"/>
              </a:spcBef>
              <a:spcAft>
                <a:spcPts val="0"/>
              </a:spcAft>
              <a:buClr>
                <a:srgbClr val="000000"/>
              </a:buClr>
              <a:buSzPts val="1400"/>
              <a:buFont typeface="Arial"/>
              <a:buNone/>
            </a:pPr>
            <a:r>
              <a:rPr b="0" i="1" lang="en-US" sz="3600" u="none" cap="none" strike="noStrike">
                <a:solidFill>
                  <a:schemeClr val="dk1"/>
                </a:solidFill>
                <a:latin typeface="Arial"/>
                <a:ea typeface="Arial"/>
                <a:cs typeface="Arial"/>
                <a:sym typeface="Arial"/>
              </a:rPr>
              <a:t>El Señor te bendiga y te guarde. Haga el Señor resplandecer su rostro sobre ti y tenga de ti misericordia. Vuelve el Señor su rostro a ti, y te conceda la paz. Amén. (Números 6:24-26)</a:t>
            </a:r>
            <a:endParaRPr b="0" i="0" sz="3600" u="none" cap="none" strike="noStrik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descr="A diagram of a bible&#10;&#10;Description automatically generated" id="435" name="Google Shape;435;p82"/>
          <p:cNvPicPr preferRelativeResize="0"/>
          <p:nvPr/>
        </p:nvPicPr>
        <p:blipFill rotWithShape="1">
          <a:blip r:embed="rId3">
            <a:alphaModFix/>
          </a:blip>
          <a:srcRect b="0" l="0" r="0" t="0"/>
          <a:stretch/>
        </p:blipFill>
        <p:spPr>
          <a:xfrm>
            <a:off x="3131127" y="71828"/>
            <a:ext cx="5929746" cy="67143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3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3" name="Google Shape;123;p33"/>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24" name="Google Shape;124;p33"/>
          <p:cNvSpPr txBox="1"/>
          <p:nvPr/>
        </p:nvSpPr>
        <p:spPr>
          <a:xfrm>
            <a:off x="2993176" y="1299728"/>
            <a:ext cx="7949144" cy="48320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0000"/>
                </a:solidFill>
                <a:latin typeface="Calibri"/>
                <a:ea typeface="Calibri"/>
                <a:cs typeface="Calibri"/>
                <a:sym typeface="Calibri"/>
              </a:rPr>
              <a:t>Al principio, Dios escribió la ley perfectamente en los corazones de Adán y Eva.</a:t>
            </a:r>
            <a:endParaRPr b="1" i="0" sz="4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4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¿Pero qué pasó después de que cayeron en el pecado?</a:t>
            </a:r>
            <a:br>
              <a:rPr b="1" i="0" lang="en-US" sz="4400" u="none" cap="none" strike="noStrike">
                <a:solidFill>
                  <a:srgbClr val="000000"/>
                </a:solidFill>
                <a:latin typeface="Calibri"/>
                <a:ea typeface="Calibri"/>
                <a:cs typeface="Calibri"/>
                <a:sym typeface="Calibri"/>
              </a:rPr>
            </a:br>
            <a:endParaRPr b="1" i="0" sz="4400" u="none" cap="none" strike="noStrike">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6"/>
          <p:cNvSpPr txBox="1"/>
          <p:nvPr/>
        </p:nvSpPr>
        <p:spPr>
          <a:xfrm>
            <a:off x="4654004" y="1468673"/>
            <a:ext cx="70371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1. Adán y Eva fueron creados perfectos. (Gen. 1:27)</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2. Después de la caída, los descendientes nacemos pecaminosos. (Gen. 5:3)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3. Nuestro conocimiento natural de la ley de Dios no es perfecto, aún lo tenemos. (Rom. 2:14-15)</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p:txBody>
      </p:sp>
      <p:sp>
        <p:nvSpPr>
          <p:cNvPr id="130" name="Google Shape;130;p16"/>
          <p:cNvSpPr txBox="1"/>
          <p:nvPr/>
        </p:nvSpPr>
        <p:spPr>
          <a:xfrm>
            <a:off x="500754" y="350415"/>
            <a:ext cx="11190492" cy="646290"/>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¿Qué pasó después de que cayeron en el pecado?</a:t>
            </a:r>
            <a:endParaRPr b="0" i="0" sz="3600" u="none" cap="none" strike="noStrike">
              <a:solidFill>
                <a:schemeClr val="dk1"/>
              </a:solidFill>
              <a:latin typeface="Overlock"/>
              <a:ea typeface="Overlock"/>
              <a:cs typeface="Overlock"/>
              <a:sym typeface="Overlock"/>
            </a:endParaRPr>
          </a:p>
        </p:txBody>
      </p:sp>
      <p:pic>
        <p:nvPicPr>
          <p:cNvPr descr="Adam and Eve Disobeyed God | Children's Bible Lessons" id="131" name="Google Shape;131;p16"/>
          <p:cNvPicPr preferRelativeResize="0"/>
          <p:nvPr/>
        </p:nvPicPr>
        <p:blipFill rotWithShape="1">
          <a:blip r:embed="rId3">
            <a:alphaModFix/>
          </a:blip>
          <a:srcRect b="-2082" l="27500" r="25453" t="0"/>
          <a:stretch/>
        </p:blipFill>
        <p:spPr>
          <a:xfrm>
            <a:off x="500754" y="1612642"/>
            <a:ext cx="3992679" cy="43317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0" st="0"/>
                                            </p:txEl>
                                          </p:spTgt>
                                        </p:tgtEl>
                                        <p:attrNameLst>
                                          <p:attrName>style.visibility</p:attrName>
                                        </p:attrNameLst>
                                      </p:cBhvr>
                                      <p:to>
                                        <p:strVal val="visible"/>
                                      </p:to>
                                    </p:set>
                                    <p:animEffect filter="fade" transition="in">
                                      <p:cBhvr>
                                        <p:cTn dur="500"/>
                                        <p:tgtEl>
                                          <p:spTgt spid="1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1" st="1"/>
                                            </p:txEl>
                                          </p:spTgt>
                                        </p:tgtEl>
                                        <p:attrNameLst>
                                          <p:attrName>style.visibility</p:attrName>
                                        </p:attrNameLst>
                                      </p:cBhvr>
                                      <p:to>
                                        <p:strVal val="visible"/>
                                      </p:to>
                                    </p:set>
                                    <p:animEffect filter="fade" transition="in">
                                      <p:cBhvr>
                                        <p:cTn dur="500"/>
                                        <p:tgtEl>
                                          <p:spTgt spid="1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2" st="2"/>
                                            </p:txEl>
                                          </p:spTgt>
                                        </p:tgtEl>
                                        <p:attrNameLst>
                                          <p:attrName>style.visibility</p:attrName>
                                        </p:attrNameLst>
                                      </p:cBhvr>
                                      <p:to>
                                        <p:strVal val="visible"/>
                                      </p:to>
                                    </p:set>
                                    <p:animEffect filter="fade" transition="in">
                                      <p:cBhvr>
                                        <p:cTn dur="500"/>
                                        <p:tgtEl>
                                          <p:spTgt spid="12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3" st="3"/>
                                            </p:txEl>
                                          </p:spTgt>
                                        </p:tgtEl>
                                        <p:attrNameLst>
                                          <p:attrName>style.visibility</p:attrName>
                                        </p:attrNameLst>
                                      </p:cBhvr>
                                      <p:to>
                                        <p:strVal val="visible"/>
                                      </p:to>
                                    </p:set>
                                    <p:animEffect filter="fade" transition="in">
                                      <p:cBhvr>
                                        <p:cTn dur="500"/>
                                        <p:tgtEl>
                                          <p:spTgt spid="12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4" st="4"/>
                                            </p:txEl>
                                          </p:spTgt>
                                        </p:tgtEl>
                                        <p:attrNameLst>
                                          <p:attrName>style.visibility</p:attrName>
                                        </p:attrNameLst>
                                      </p:cBhvr>
                                      <p:to>
                                        <p:strVal val="visible"/>
                                      </p:to>
                                    </p:set>
                                    <p:animEffect filter="fade" transition="in">
                                      <p:cBhvr>
                                        <p:cTn dur="500"/>
                                        <p:tgtEl>
                                          <p:spTgt spid="12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xEl>
                                              <p:pRg end="5" st="5"/>
                                            </p:txEl>
                                          </p:spTgt>
                                        </p:tgtEl>
                                        <p:attrNameLst>
                                          <p:attrName>style.visibility</p:attrName>
                                        </p:attrNameLst>
                                      </p:cBhvr>
                                      <p:to>
                                        <p:strVal val="visible"/>
                                      </p:to>
                                    </p:set>
                                    <p:animEffect filter="fade" transition="in">
                                      <p:cBhvr>
                                        <p:cTn dur="500"/>
                                        <p:tgtEl>
                                          <p:spTgt spid="12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sp>
        <p:nvSpPr>
          <p:cNvPr id="136" name="Google Shape;136;p4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7" name="Google Shape;137;p46"/>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38" name="Google Shape;138;p46"/>
          <p:cNvSpPr txBox="1"/>
          <p:nvPr/>
        </p:nvSpPr>
        <p:spPr>
          <a:xfrm>
            <a:off x="3206536" y="2361537"/>
            <a:ext cx="7949144" cy="21236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¿Cuándo y dónde fueron escritos los 10 mandamientos para que todos los leyeran?</a:t>
            </a:r>
            <a:endParaRPr b="1" i="0" sz="4400" u="none" cap="none" strike="noStrik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7"/>
          <p:cNvSpPr txBox="1"/>
          <p:nvPr/>
        </p:nvSpPr>
        <p:spPr>
          <a:xfrm>
            <a:off x="5139475" y="2607275"/>
            <a:ext cx="65517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Overlock"/>
                <a:ea typeface="Overlock"/>
                <a:cs typeface="Overlock"/>
                <a:sym typeface="Overlock"/>
              </a:rPr>
              <a:t>Los 10 mandamientos fueron dados a Moisés en el monte Sinaí para toda la nación de Israel. </a:t>
            </a:r>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a:p>
            <a:pPr indent="0" lvl="0" marL="0" marR="0" rtl="0" algn="l">
              <a:lnSpc>
                <a:spcPct val="100000"/>
              </a:lnSpc>
              <a:spcBef>
                <a:spcPts val="0"/>
              </a:spcBef>
              <a:spcAft>
                <a:spcPts val="0"/>
              </a:spcAft>
              <a:buNone/>
            </a:pPr>
            <a:r>
              <a:t/>
            </a:r>
            <a:endParaRPr b="0" i="0" sz="3200" u="none" cap="none" strike="noStrike">
              <a:solidFill>
                <a:schemeClr val="dk1"/>
              </a:solidFill>
              <a:latin typeface="Overlock"/>
              <a:ea typeface="Overlock"/>
              <a:cs typeface="Overlock"/>
              <a:sym typeface="Overlock"/>
            </a:endParaRPr>
          </a:p>
        </p:txBody>
      </p:sp>
      <p:sp>
        <p:nvSpPr>
          <p:cNvPr id="144" name="Google Shape;144;p47"/>
          <p:cNvSpPr txBox="1"/>
          <p:nvPr/>
        </p:nvSpPr>
        <p:spPr>
          <a:xfrm>
            <a:off x="500754" y="350415"/>
            <a:ext cx="11190492" cy="1200288"/>
          </a:xfrm>
          <a:prstGeom prst="rect">
            <a:avLst/>
          </a:prstGeom>
          <a:solidFill>
            <a:srgbClr val="E6E6E6"/>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Overlock"/>
                <a:ea typeface="Overlock"/>
                <a:cs typeface="Overlock"/>
                <a:sym typeface="Overlock"/>
              </a:rPr>
              <a:t>¿Cuándo y dónde fueron escritos los 10 mandamientos para que todos lo leyeran?</a:t>
            </a:r>
            <a:endParaRPr b="0" i="0" sz="3600" u="none" cap="none" strike="noStrike">
              <a:solidFill>
                <a:schemeClr val="dk1"/>
              </a:solidFill>
              <a:latin typeface="Overlock"/>
              <a:ea typeface="Overlock"/>
              <a:cs typeface="Overlock"/>
              <a:sym typeface="Overlock"/>
            </a:endParaRPr>
          </a:p>
        </p:txBody>
      </p:sp>
      <p:pic>
        <p:nvPicPr>
          <p:cNvPr descr="Bible Verses About the Ten Commandments" id="145" name="Google Shape;145;p47"/>
          <p:cNvPicPr preferRelativeResize="0"/>
          <p:nvPr/>
        </p:nvPicPr>
        <p:blipFill rotWithShape="1">
          <a:blip r:embed="rId3">
            <a:alphaModFix/>
          </a:blip>
          <a:srcRect b="5606" l="16250" r="44887" t="0"/>
          <a:stretch/>
        </p:blipFill>
        <p:spPr>
          <a:xfrm>
            <a:off x="1274618" y="1972900"/>
            <a:ext cx="3158836" cy="431569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animEffect filter="fade" transition="in">
                                      <p:cBhvr>
                                        <p:cTn dur="500"/>
                                        <p:tgtEl>
                                          <p:spTgt spid="1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animEffect filter="fade" transition="in">
                                      <p:cBhvr>
                                        <p:cTn dur="500"/>
                                        <p:tgtEl>
                                          <p:spTgt spid="1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animEffect filter="fade" transition="in">
                                      <p:cBhvr>
                                        <p:cTn dur="500"/>
                                        <p:tgtEl>
                                          <p:spTgt spid="14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4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1" name="Google Shape;151;p48"/>
          <p:cNvPicPr preferRelativeResize="0"/>
          <p:nvPr/>
        </p:nvPicPr>
        <p:blipFill rotWithShape="1">
          <a:blip r:embed="rId3">
            <a:alphaModFix/>
          </a:blip>
          <a:srcRect b="0" l="0" r="0" t="0"/>
          <a:stretch/>
        </p:blipFill>
        <p:spPr>
          <a:xfrm>
            <a:off x="80939" y="1814128"/>
            <a:ext cx="3125597" cy="3218436"/>
          </a:xfrm>
          <a:prstGeom prst="rect">
            <a:avLst/>
          </a:prstGeom>
          <a:noFill/>
          <a:ln>
            <a:noFill/>
          </a:ln>
          <a:effectLst>
            <a:outerShdw blurRad="50800" rotWithShape="0" algn="tl" dir="2700000" dist="38100">
              <a:srgbClr val="000000">
                <a:alpha val="40000"/>
              </a:srgbClr>
            </a:outerShdw>
          </a:effectLst>
        </p:spPr>
      </p:pic>
      <p:sp>
        <p:nvSpPr>
          <p:cNvPr id="152" name="Google Shape;152;p48"/>
          <p:cNvSpPr txBox="1"/>
          <p:nvPr/>
        </p:nvSpPr>
        <p:spPr>
          <a:xfrm>
            <a:off x="3206536" y="2231838"/>
            <a:ext cx="7949144" cy="28007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4400" u="none" cap="none" strike="noStrike">
                <a:solidFill>
                  <a:srgbClr val="00B050"/>
                </a:solidFill>
                <a:latin typeface="Calibri"/>
                <a:ea typeface="Calibri"/>
                <a:cs typeface="Calibri"/>
                <a:sym typeface="Calibri"/>
              </a:rPr>
              <a:t>Al mismo tiempo que fueron dados los 10 mandamientos, ¿cuáles otros dos conjuntos de leyes fueron dado?</a:t>
            </a:r>
            <a:endParaRPr b="1" i="0" sz="4400" u="none" cap="none" strike="noStrike">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