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2192000" cy="6858000"/>
  <p:notesSz cx="6858000" cy="9144000"/>
  <p:embeddedFontLst>
    <p:embeddedFont>
      <p:font typeface="Cambria" panose="02040503050406030204" pitchFamily="18" charset="0"/>
      <p:regular r:id="rId34"/>
      <p:bold r:id="rId35"/>
      <p:italic r:id="rId36"/>
      <p:boldItalic r:id="rId37"/>
    </p:embeddedFont>
    <p:embeddedFont>
      <p:font typeface="Lato" panose="020F0502020204030203" pitchFamily="34" charset="77"/>
      <p:regular r:id="rId38"/>
      <p:bold r:id="rId39"/>
      <p:italic r:id="rId40"/>
      <p:boldItalic r:id="rId41"/>
    </p:embeddedFont>
    <p:embeddedFont>
      <p:font typeface="Lato Black" panose="020F0502020204030203" pitchFamily="34" charset="77"/>
      <p:bold r:id="rId42"/>
      <p:italic r:id="rId43"/>
      <p:boldItalic r:id="rId44"/>
    </p:embeddedFont>
    <p:embeddedFont>
      <p:font typeface="Noto Sans Symbols" panose="020B0502040504020204" pitchFamily="34" charset="0"/>
      <p:regular r:id="rId45"/>
      <p:bold r:id="rId46"/>
      <p:italic r:id="rId47"/>
      <p:boldItalic r:id="rId48"/>
    </p:embeddedFont>
    <p:embeddedFont>
      <p:font typeface="Overlock" panose="02000506030000020004" pitchFamily="2" charset="77"/>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3" roundtripDataSignature="AMtx7mj0pUYF82+nV4wcvrda75PvAfbwR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6AE369E-4A0A-44FA-BA63-0C6CF3DD7DB0}">
  <a:tblStyle styleId="{96AE369E-4A0A-44FA-BA63-0C6CF3DD7DB0}"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p:cViewPr varScale="1">
        <p:scale>
          <a:sx n="104" d="100"/>
          <a:sy n="104" d="100"/>
        </p:scale>
        <p:origin x="232" y="5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customschemas.google.com/relationships/presentationmetadata" Target="metadata"/><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font" Target="fonts/font8.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font" Target="fonts/font16.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1.fntdata"/><Relationship Id="rId52" Type="http://schemas.openxmlformats.org/officeDocument/2006/relationships/font" Target="fonts/font1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youtube.com/watch?v=vp9MybcqkG4"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b="1">
              <a:solidFill>
                <a:schemeClr val="dk1"/>
              </a:solidFill>
              <a:latin typeface="Calibri"/>
              <a:ea typeface="Calibri"/>
              <a:cs typeface="Calibri"/>
              <a:sym typeface="Calibri"/>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 </a:t>
            </a:r>
            <a:r>
              <a:rPr lang="en-US" sz="1800" b="1">
                <a:latin typeface="Calibri"/>
                <a:ea typeface="Calibri"/>
                <a:cs typeface="Calibri"/>
                <a:sym typeface="Calibri"/>
              </a:rPr>
              <a:t>OBJETIVO #2:</a:t>
            </a:r>
            <a:r>
              <a:rPr lang="en-US" sz="1800">
                <a:solidFill>
                  <a:srgbClr val="000000"/>
                </a:solidFill>
                <a:latin typeface="Calibri"/>
                <a:ea typeface="Calibri"/>
                <a:cs typeface="Calibri"/>
                <a:sym typeface="Calibri"/>
              </a:rPr>
              <a:t> </a:t>
            </a:r>
            <a:r>
              <a:rPr lang="en-US" sz="1800" b="1">
                <a:solidFill>
                  <a:srgbClr val="000000"/>
                </a:solidFill>
                <a:latin typeface="Calibri"/>
                <a:ea typeface="Calibri"/>
                <a:cs typeface="Calibri"/>
                <a:sym typeface="Calibri"/>
              </a:rPr>
              <a:t>Analizar </a:t>
            </a:r>
            <a:r>
              <a:rPr lang="en-US" sz="1800" b="1">
                <a:latin typeface="Calibri"/>
                <a:ea typeface="Calibri"/>
                <a:cs typeface="Calibri"/>
                <a:sym typeface="Calibri"/>
              </a:rPr>
              <a:t>¿C</a:t>
            </a:r>
            <a:r>
              <a:rPr lang="en-US" sz="1800" b="1">
                <a:solidFill>
                  <a:srgbClr val="000000"/>
                </a:solidFill>
                <a:latin typeface="Calibri"/>
                <a:ea typeface="Calibri"/>
                <a:cs typeface="Calibri"/>
                <a:sym typeface="Calibri"/>
              </a:rPr>
              <a:t>ómo se examina uno a sí mismo, antes de tomar la Santa Cena?. </a:t>
            </a:r>
            <a:endParaRPr sz="1800">
              <a:latin typeface="Calibri"/>
              <a:ea typeface="Calibri"/>
              <a:cs typeface="Calibri"/>
              <a:sym typeface="Calibri"/>
            </a:endParaRPr>
          </a:p>
          <a:p>
            <a:pPr marL="457200" lvl="1" indent="0" algn="l" rtl="0">
              <a:lnSpc>
                <a:spcPct val="100000"/>
              </a:lnSpc>
              <a:spcBef>
                <a:spcPts val="0"/>
              </a:spcBef>
              <a:spcAft>
                <a:spcPts val="0"/>
              </a:spcAft>
              <a:buSzPts val="1100"/>
              <a:buNone/>
            </a:pPr>
            <a:endParaRPr/>
          </a:p>
        </p:txBody>
      </p:sp>
      <p:sp>
        <p:nvSpPr>
          <p:cNvPr id="155" name="Google Shape;15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eb293faa54_0_1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0"/>
              </a:spcAft>
              <a:buClr>
                <a:srgbClr val="000000"/>
              </a:buClr>
              <a:buSzPts val="1100"/>
              <a:buFont typeface="Arial"/>
              <a:buNone/>
            </a:pPr>
            <a:r>
              <a:rPr lang="en-US" sz="1800">
                <a:solidFill>
                  <a:srgbClr val="000000"/>
                </a:solidFill>
                <a:latin typeface="Calibri"/>
                <a:ea typeface="Calibri"/>
                <a:cs typeface="Calibri"/>
                <a:sym typeface="Calibri"/>
              </a:rPr>
              <a:t>1. ¿Cómo puede ser que el tomar la Santa Cena sea dañino? </a:t>
            </a:r>
            <a:r>
              <a:rPr lang="en-US" sz="1800" i="1">
                <a:solidFill>
                  <a:srgbClr val="00B050"/>
                </a:solidFill>
                <a:latin typeface="Calibri"/>
                <a:ea typeface="Calibri"/>
                <a:cs typeface="Calibri"/>
                <a:sym typeface="Calibri"/>
              </a:rPr>
              <a:t>Deja que contesten esta pregunta de la tarea. </a:t>
            </a:r>
            <a:endParaRPr sz="1800">
              <a:latin typeface="Calibri"/>
              <a:ea typeface="Calibri"/>
              <a:cs typeface="Calibri"/>
              <a:sym typeface="Calibri"/>
            </a:endParaRPr>
          </a:p>
          <a:p>
            <a:pPr marL="0" marR="171450" lvl="0" indent="0" algn="l" rtl="0">
              <a:lnSpc>
                <a:spcPct val="100000"/>
              </a:lnSpc>
              <a:spcBef>
                <a:spcPts val="2000"/>
              </a:spcBef>
              <a:spcAft>
                <a:spcPts val="1000"/>
              </a:spcAft>
              <a:buSzPts val="1100"/>
              <a:buNone/>
            </a:pPr>
            <a:endParaRPr u="sng">
              <a:solidFill>
                <a:schemeClr val="dk1"/>
              </a:solidFill>
              <a:latin typeface="Calibri"/>
              <a:ea typeface="Calibri"/>
              <a:cs typeface="Calibri"/>
              <a:sym typeface="Calibri"/>
            </a:endParaRPr>
          </a:p>
        </p:txBody>
      </p:sp>
      <p:sp>
        <p:nvSpPr>
          <p:cNvPr id="161" name="Google Shape;161;g2eb293faa54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0" name="Google Shape;170;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Font typeface="Calibri"/>
              <a:buNone/>
            </a:pPr>
            <a:r>
              <a:rPr lang="en-US" sz="1800" i="1">
                <a:latin typeface="Calibri"/>
                <a:ea typeface="Calibri"/>
                <a:cs typeface="Calibri"/>
                <a:sym typeface="Calibri"/>
              </a:rPr>
              <a:t>Lea 1 Corintios 11:27-29</a:t>
            </a:r>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i="1" u="sng">
                <a:latin typeface="Calibri"/>
                <a:ea typeface="Calibri"/>
                <a:cs typeface="Calibri"/>
                <a:sym typeface="Calibri"/>
              </a:rPr>
              <a:t>Así que cualquiera que coma este pan o beba esta copa del Señor de manera indigna, será culpado del cuerpo y de la sangre del Señor.</a:t>
            </a:r>
            <a:r>
              <a:rPr lang="en-US" sz="1800" i="1">
                <a:latin typeface="Calibri"/>
                <a:ea typeface="Calibri"/>
                <a:cs typeface="Calibri"/>
                <a:sym typeface="Calibri"/>
              </a:rPr>
              <a:t> Por tanto, cada uno de ustedes debe examinarse a sí mismo antes de comer el pan y de beber de la copa. </a:t>
            </a:r>
            <a:r>
              <a:rPr lang="en-US" sz="1800" i="1" u="sng">
                <a:latin typeface="Calibri"/>
                <a:ea typeface="Calibri"/>
                <a:cs typeface="Calibri"/>
                <a:sym typeface="Calibri"/>
              </a:rPr>
              <a:t>Porque el que come y bebe de manera indigna, y sin discernir el cuerpo del Señor, come y bebe para su propio castigo.</a:t>
            </a:r>
            <a:endParaRPr sz="1800">
              <a:latin typeface="Calibri"/>
              <a:ea typeface="Calibri"/>
              <a:cs typeface="Calibri"/>
              <a:sym typeface="Calibri"/>
            </a:endParaRPr>
          </a:p>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rgbClr val="000000"/>
              </a:buClr>
              <a:buSzPts val="1400"/>
              <a:buFont typeface="Arial"/>
              <a:buNone/>
            </a:pPr>
            <a:r>
              <a:rPr lang="en-US" sz="1800">
                <a:solidFill>
                  <a:srgbClr val="000000"/>
                </a:solidFill>
                <a:latin typeface="Calibri"/>
                <a:ea typeface="Calibri"/>
                <a:cs typeface="Calibri"/>
                <a:sym typeface="Calibri"/>
              </a:rPr>
              <a:t>En 1 Corintios 11, Pablo está escribiendo a los cristianos de </a:t>
            </a:r>
            <a:r>
              <a:rPr lang="en-US" sz="1800">
                <a:latin typeface="Calibri"/>
                <a:ea typeface="Calibri"/>
                <a:cs typeface="Calibri"/>
                <a:sym typeface="Calibri"/>
              </a:rPr>
              <a:t>C</a:t>
            </a:r>
            <a:r>
              <a:rPr lang="en-US" sz="1800">
                <a:solidFill>
                  <a:srgbClr val="000000"/>
                </a:solidFill>
                <a:latin typeface="Calibri"/>
                <a:ea typeface="Calibri"/>
                <a:cs typeface="Calibri"/>
                <a:sym typeface="Calibri"/>
              </a:rPr>
              <a:t>orintios, quienes estaban abusando de la Santa Cena. Tristemente, los cristianos de </a:t>
            </a:r>
            <a:r>
              <a:rPr lang="en-US" sz="1800">
                <a:latin typeface="Calibri"/>
                <a:ea typeface="Calibri"/>
                <a:cs typeface="Calibri"/>
                <a:sym typeface="Calibri"/>
              </a:rPr>
              <a:t>C</a:t>
            </a:r>
            <a:r>
              <a:rPr lang="en-US" sz="1800">
                <a:solidFill>
                  <a:srgbClr val="000000"/>
                </a:solidFill>
                <a:latin typeface="Calibri"/>
                <a:ea typeface="Calibri"/>
                <a:cs typeface="Calibri"/>
                <a:sym typeface="Calibri"/>
              </a:rPr>
              <a:t>orintios a menudo abusaron de la Cena del Señor impidiendo que algunos creyentes partici</a:t>
            </a:r>
            <a:r>
              <a:rPr lang="en-US" sz="1800">
                <a:latin typeface="Calibri"/>
                <a:ea typeface="Calibri"/>
                <a:cs typeface="Calibri"/>
                <a:sym typeface="Calibri"/>
              </a:rPr>
              <a:t>paran</a:t>
            </a:r>
            <a:r>
              <a:rPr lang="en-US" sz="1800">
                <a:solidFill>
                  <a:srgbClr val="000000"/>
                </a:solidFill>
                <a:latin typeface="Calibri"/>
                <a:ea typeface="Calibri"/>
                <a:cs typeface="Calibri"/>
                <a:sym typeface="Calibri"/>
              </a:rPr>
              <a:t> en ella e incluso emborrachándose. Pablo les escribió para instruirlos sobre la recepción apropiada de la Comunión. </a:t>
            </a:r>
            <a:endParaRPr sz="1800">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177" name="Google Shape;177;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eb293faa54_0_1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00"/>
              </a:spcBef>
              <a:spcAft>
                <a:spcPts val="0"/>
              </a:spcAft>
              <a:buClr>
                <a:schemeClr val="dk1"/>
              </a:buClr>
              <a:buSzPts val="1100"/>
              <a:buFont typeface="Arial"/>
              <a:buNone/>
            </a:pPr>
            <a:r>
              <a:rPr lang="en-US" sz="1800">
                <a:solidFill>
                  <a:srgbClr val="000000"/>
                </a:solidFill>
                <a:latin typeface="Calibri"/>
                <a:ea typeface="Calibri"/>
                <a:cs typeface="Calibri"/>
                <a:sym typeface="Calibri"/>
              </a:rPr>
              <a:t>2. De acuerdo al versículo 27, ¿</a:t>
            </a:r>
            <a:r>
              <a:rPr lang="en-US" sz="1800">
                <a:latin typeface="Calibri"/>
                <a:ea typeface="Calibri"/>
                <a:cs typeface="Calibri"/>
                <a:sym typeface="Calibri"/>
              </a:rPr>
              <a:t>C</a:t>
            </a:r>
            <a:r>
              <a:rPr lang="en-US" sz="1800">
                <a:solidFill>
                  <a:srgbClr val="000000"/>
                </a:solidFill>
                <a:latin typeface="Calibri"/>
                <a:ea typeface="Calibri"/>
                <a:cs typeface="Calibri"/>
                <a:sym typeface="Calibri"/>
              </a:rPr>
              <a:t>ontra quién estamos pecando al participar en la Santa Cena </a:t>
            </a:r>
            <a:r>
              <a:rPr lang="en-US" sz="1800">
                <a:latin typeface="Calibri"/>
                <a:ea typeface="Calibri"/>
                <a:cs typeface="Calibri"/>
                <a:sym typeface="Calibri"/>
              </a:rPr>
              <a:t>de</a:t>
            </a:r>
            <a:r>
              <a:rPr lang="en-US" sz="1800">
                <a:solidFill>
                  <a:srgbClr val="000000"/>
                </a:solidFill>
                <a:latin typeface="Calibri"/>
                <a:ea typeface="Calibri"/>
                <a:cs typeface="Calibri"/>
                <a:sym typeface="Calibri"/>
              </a:rPr>
              <a:t> una manera indigna? </a:t>
            </a:r>
            <a:r>
              <a:rPr lang="en-US" sz="1800" i="1">
                <a:solidFill>
                  <a:srgbClr val="00B050"/>
                </a:solidFill>
                <a:latin typeface="Calibri"/>
                <a:ea typeface="Calibri"/>
                <a:cs typeface="Calibri"/>
                <a:sym typeface="Calibri"/>
              </a:rPr>
              <a:t>Deja que contesten</a:t>
            </a:r>
            <a:endParaRPr sz="1800">
              <a:latin typeface="Calibri"/>
              <a:ea typeface="Calibri"/>
              <a:cs typeface="Calibri"/>
              <a:sym typeface="Calibri"/>
            </a:endParaRPr>
          </a:p>
          <a:p>
            <a:pPr marL="0" lvl="0" indent="0" algn="l" rtl="0">
              <a:lnSpc>
                <a:spcPct val="100000"/>
              </a:lnSpc>
              <a:spcBef>
                <a:spcPts val="2000"/>
              </a:spcBef>
              <a:spcAft>
                <a:spcPts val="1000"/>
              </a:spcAft>
              <a:buClr>
                <a:schemeClr val="dk1"/>
              </a:buClr>
              <a:buSzPts val="1100"/>
              <a:buFont typeface="Arial"/>
              <a:buNone/>
            </a:pPr>
            <a:endParaRPr b="1">
              <a:solidFill>
                <a:schemeClr val="dk1"/>
              </a:solidFill>
              <a:latin typeface="Calibri"/>
              <a:ea typeface="Calibri"/>
              <a:cs typeface="Calibri"/>
              <a:sym typeface="Calibri"/>
            </a:endParaRPr>
          </a:p>
        </p:txBody>
      </p:sp>
      <p:sp>
        <p:nvSpPr>
          <p:cNvPr id="183" name="Google Shape;183;g2eb293faa54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Font typeface="Calibri"/>
              <a:buNone/>
            </a:pPr>
            <a:r>
              <a:rPr lang="en-US" sz="1800" b="1">
                <a:solidFill>
                  <a:srgbClr val="000000"/>
                </a:solidFill>
                <a:latin typeface="Calibri"/>
                <a:ea typeface="Calibri"/>
                <a:cs typeface="Calibri"/>
                <a:sym typeface="Calibri"/>
              </a:rPr>
              <a:t>De acuerdo al versículo 27, ¿</a:t>
            </a:r>
            <a:r>
              <a:rPr lang="en-US" sz="1800" b="1">
                <a:latin typeface="Calibri"/>
                <a:ea typeface="Calibri"/>
                <a:cs typeface="Calibri"/>
                <a:sym typeface="Calibri"/>
              </a:rPr>
              <a:t>C</a:t>
            </a:r>
            <a:r>
              <a:rPr lang="en-US" sz="1800" b="1">
                <a:solidFill>
                  <a:srgbClr val="000000"/>
                </a:solidFill>
                <a:latin typeface="Calibri"/>
                <a:ea typeface="Calibri"/>
                <a:cs typeface="Calibri"/>
                <a:sym typeface="Calibri"/>
              </a:rPr>
              <a:t>ontra quién estamos pecando al participar en la Santa Cena </a:t>
            </a:r>
            <a:r>
              <a:rPr lang="en-US" sz="1800" b="1">
                <a:latin typeface="Calibri"/>
                <a:ea typeface="Calibri"/>
                <a:cs typeface="Calibri"/>
                <a:sym typeface="Calibri"/>
              </a:rPr>
              <a:t>de</a:t>
            </a:r>
            <a:r>
              <a:rPr lang="en-US" sz="1800" b="1">
                <a:solidFill>
                  <a:srgbClr val="000000"/>
                </a:solidFill>
                <a:latin typeface="Calibri"/>
                <a:ea typeface="Calibri"/>
                <a:cs typeface="Calibri"/>
                <a:sym typeface="Calibri"/>
              </a:rPr>
              <a:t> una manera indigna? </a:t>
            </a:r>
            <a:r>
              <a:rPr lang="en-US" sz="1800" i="1">
                <a:solidFill>
                  <a:srgbClr val="00B050"/>
                </a:solidFill>
                <a:latin typeface="Calibri"/>
                <a:ea typeface="Calibri"/>
                <a:cs typeface="Calibri"/>
                <a:sym typeface="Calibri"/>
              </a:rPr>
              <a:t>Deja que contesten</a:t>
            </a:r>
            <a:endParaRPr sz="1800">
              <a:latin typeface="Times New Roman"/>
              <a:ea typeface="Times New Roman"/>
              <a:cs typeface="Times New Roman"/>
              <a:sym typeface="Times New Roman"/>
            </a:endParaRPr>
          </a:p>
          <a:p>
            <a:pPr marL="0" marR="0" lvl="0" indent="0" algn="l" rtl="0">
              <a:lnSpc>
                <a:spcPct val="100000"/>
              </a:lnSpc>
              <a:spcBef>
                <a:spcPts val="0"/>
              </a:spcBef>
              <a:spcAft>
                <a:spcPts val="0"/>
              </a:spcAft>
              <a:buSzPts val="1100"/>
              <a:buFont typeface="Calibri"/>
              <a:buNone/>
            </a:pPr>
            <a:r>
              <a:rPr lang="en-US" sz="1800" b="1">
                <a:solidFill>
                  <a:srgbClr val="00B050"/>
                </a:solidFill>
                <a:latin typeface="Calibri"/>
                <a:ea typeface="Calibri"/>
                <a:cs typeface="Calibri"/>
                <a:sym typeface="Calibri"/>
              </a:rPr>
              <a:t> </a:t>
            </a:r>
            <a:endParaRPr sz="1800">
              <a:latin typeface="Times New Roman"/>
              <a:ea typeface="Times New Roman"/>
              <a:cs typeface="Times New Roman"/>
              <a:sym typeface="Times New Roman"/>
            </a:endParaRPr>
          </a:p>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Pablo dice en 1 Corintios 11 que, si nosotros tomamos la Santa Cena en una manera indigna, estamos pecando contra el cuerpo y sangre de Cristo. </a:t>
            </a:r>
            <a:br>
              <a:rPr lang="en-US" sz="1800">
                <a:solidFill>
                  <a:srgbClr val="000000"/>
                </a:solidFill>
                <a:latin typeface="Calibri"/>
                <a:ea typeface="Calibri"/>
                <a:cs typeface="Calibri"/>
                <a:sym typeface="Calibri"/>
              </a:rPr>
            </a:b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Nosotros estamos pecando contra el cuerpo y la sangre de Cristo. Este versículo no sólo confirma la doctrina de la presencia real, sino que nos muestra la gran seriedad de lo que está pasando en la Santa Cena. Esto no es algo para tomar a la ligera. </a:t>
            </a:r>
            <a:endParaRPr sz="1800">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a:p>
        </p:txBody>
      </p:sp>
      <p:sp>
        <p:nvSpPr>
          <p:cNvPr id="192" name="Google Shape;19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f331569a33_0_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None/>
            </a:pPr>
            <a:r>
              <a:rPr lang="en-US" sz="1800">
                <a:solidFill>
                  <a:srgbClr val="000000"/>
                </a:solidFill>
                <a:latin typeface="Calibri"/>
                <a:ea typeface="Calibri"/>
                <a:cs typeface="Calibri"/>
                <a:sym typeface="Calibri"/>
              </a:rPr>
              <a:t>3. Debido a la importancia de la Santa Cena ¿Qu</a:t>
            </a:r>
            <a:r>
              <a:rPr lang="en-US" sz="1800">
                <a:latin typeface="Calibri"/>
                <a:ea typeface="Calibri"/>
                <a:cs typeface="Calibri"/>
                <a:sym typeface="Calibri"/>
              </a:rPr>
              <a:t>é</a:t>
            </a:r>
            <a:r>
              <a:rPr lang="en-US" sz="1800">
                <a:solidFill>
                  <a:srgbClr val="000000"/>
                </a:solidFill>
                <a:latin typeface="Calibri"/>
                <a:ea typeface="Calibri"/>
                <a:cs typeface="Calibri"/>
                <a:sym typeface="Calibri"/>
              </a:rPr>
              <a:t> hacemos para tomar la Santa Cena de una forma digna? </a:t>
            </a:r>
            <a:r>
              <a:rPr lang="en-US" sz="1800" i="1">
                <a:solidFill>
                  <a:srgbClr val="00B050"/>
                </a:solidFill>
                <a:latin typeface="Calibri"/>
                <a:ea typeface="Calibri"/>
                <a:cs typeface="Calibri"/>
                <a:sym typeface="Calibri"/>
              </a:rPr>
              <a:t>Deja que contesten</a:t>
            </a:r>
            <a:br>
              <a:rPr lang="en-US" sz="1800" i="1">
                <a:solidFill>
                  <a:srgbClr val="00B050"/>
                </a:solidFill>
                <a:latin typeface="Calibri"/>
                <a:ea typeface="Calibri"/>
                <a:cs typeface="Calibri"/>
                <a:sym typeface="Calibri"/>
              </a:rPr>
            </a:br>
            <a:endParaRPr sz="1800">
              <a:latin typeface="Calibri"/>
              <a:ea typeface="Calibri"/>
              <a:cs typeface="Calibri"/>
              <a:sym typeface="Calibri"/>
            </a:endParaRPr>
          </a:p>
          <a:p>
            <a:pPr marL="0" lvl="0" indent="0" algn="l" rtl="0">
              <a:lnSpc>
                <a:spcPct val="100000"/>
              </a:lnSpc>
              <a:spcBef>
                <a:spcPts val="1000"/>
              </a:spcBef>
              <a:spcAft>
                <a:spcPts val="1000"/>
              </a:spcAft>
              <a:buClr>
                <a:schemeClr val="dk1"/>
              </a:buClr>
              <a:buSzPts val="1100"/>
              <a:buFont typeface="Arial"/>
              <a:buNone/>
            </a:pPr>
            <a:endParaRPr b="1">
              <a:solidFill>
                <a:schemeClr val="dk1"/>
              </a:solidFill>
              <a:latin typeface="Calibri"/>
              <a:ea typeface="Calibri"/>
              <a:cs typeface="Calibri"/>
              <a:sym typeface="Calibri"/>
            </a:endParaRPr>
          </a:p>
        </p:txBody>
      </p:sp>
      <p:sp>
        <p:nvSpPr>
          <p:cNvPr id="198" name="Google Shape;198;g2f331569a33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None/>
            </a:pPr>
            <a:r>
              <a:rPr lang="en-US" sz="1800">
                <a:solidFill>
                  <a:srgbClr val="000000"/>
                </a:solidFill>
                <a:latin typeface="Calibri"/>
                <a:ea typeface="Calibri"/>
                <a:cs typeface="Calibri"/>
                <a:sym typeface="Calibri"/>
              </a:rPr>
              <a:t>3. Debido a la importancia de la Santa Cena ¿Qu</a:t>
            </a:r>
            <a:r>
              <a:rPr lang="en-US" sz="1800">
                <a:latin typeface="Calibri"/>
                <a:ea typeface="Calibri"/>
                <a:cs typeface="Calibri"/>
                <a:sym typeface="Calibri"/>
              </a:rPr>
              <a:t>é</a:t>
            </a:r>
            <a:r>
              <a:rPr lang="en-US" sz="1800">
                <a:solidFill>
                  <a:srgbClr val="000000"/>
                </a:solidFill>
                <a:latin typeface="Calibri"/>
                <a:ea typeface="Calibri"/>
                <a:cs typeface="Calibri"/>
                <a:sym typeface="Calibri"/>
              </a:rPr>
              <a:t> hacemos para tomar la Santa Cena de una forma digna? </a:t>
            </a:r>
            <a:r>
              <a:rPr lang="en-US" sz="1800" i="1">
                <a:solidFill>
                  <a:srgbClr val="00B050"/>
                </a:solidFill>
                <a:latin typeface="Calibri"/>
                <a:ea typeface="Calibri"/>
                <a:cs typeface="Calibri"/>
                <a:sym typeface="Calibri"/>
              </a:rPr>
              <a:t>Deja que contesten</a:t>
            </a:r>
            <a:br>
              <a:rPr lang="en-US" sz="1800" i="1">
                <a:solidFill>
                  <a:srgbClr val="00B050"/>
                </a:solidFill>
                <a:latin typeface="Calibri"/>
                <a:ea typeface="Calibri"/>
                <a:cs typeface="Calibri"/>
                <a:sym typeface="Calibri"/>
              </a:rPr>
            </a:br>
            <a:endParaRPr sz="1800">
              <a:latin typeface="Calibri"/>
              <a:ea typeface="Calibri"/>
              <a:cs typeface="Calibri"/>
              <a:sym typeface="Calibri"/>
            </a:endParaRPr>
          </a:p>
          <a:p>
            <a:pPr marL="285750" marR="0" lvl="0" indent="-330200" algn="l" rtl="0">
              <a:lnSpc>
                <a:spcPct val="100000"/>
              </a:lnSpc>
              <a:spcBef>
                <a:spcPts val="0"/>
              </a:spcBef>
              <a:spcAft>
                <a:spcPts val="0"/>
              </a:spcAft>
              <a:buSzPts val="1800"/>
              <a:buChar char="●"/>
            </a:pPr>
            <a:r>
              <a:rPr lang="en-US" sz="1800" i="1" u="sng">
                <a:latin typeface="Calibri"/>
                <a:ea typeface="Calibri"/>
                <a:cs typeface="Calibri"/>
                <a:sym typeface="Calibri"/>
              </a:rPr>
              <a:t> Por tanto, cada uno de ustedes debe examinarse a sí mismo antes de comer el pan y de beber de la copa.</a:t>
            </a:r>
            <a:endParaRPr sz="1800">
              <a:latin typeface="Calibri"/>
              <a:ea typeface="Calibri"/>
              <a:cs typeface="Calibri"/>
              <a:sym typeface="Calibri"/>
            </a:endParaRPr>
          </a:p>
          <a:p>
            <a:pPr marL="285750" marR="0" lvl="0" indent="-330200" algn="l" rtl="0">
              <a:lnSpc>
                <a:spcPct val="100000"/>
              </a:lnSpc>
              <a:spcBef>
                <a:spcPts val="0"/>
              </a:spcBef>
              <a:spcAft>
                <a:spcPts val="0"/>
              </a:spcAft>
              <a:buSzPts val="1800"/>
              <a:buChar char="●"/>
            </a:pPr>
            <a:r>
              <a:rPr lang="en-US" sz="1800">
                <a:solidFill>
                  <a:srgbClr val="000000"/>
                </a:solidFill>
                <a:latin typeface="Calibri"/>
                <a:ea typeface="Calibri"/>
                <a:cs typeface="Calibri"/>
                <a:sym typeface="Calibri"/>
              </a:rPr>
              <a:t>Queremos examinarnos a nosotros mismos antes de tomar la Santa Cena. </a:t>
            </a:r>
            <a:endParaRPr sz="1800">
              <a:latin typeface="Calibri"/>
              <a:ea typeface="Calibri"/>
              <a:cs typeface="Calibri"/>
              <a:sym typeface="Calibri"/>
            </a:endParaRPr>
          </a:p>
          <a:p>
            <a:pPr marL="0" lvl="0" indent="0" algn="l" rtl="0">
              <a:lnSpc>
                <a:spcPct val="100000"/>
              </a:lnSpc>
              <a:spcBef>
                <a:spcPts val="0"/>
              </a:spcBef>
              <a:spcAft>
                <a:spcPts val="0"/>
              </a:spcAft>
              <a:buSzPts val="1400"/>
              <a:buNone/>
            </a:pPr>
            <a:endParaRPr sz="1800"/>
          </a:p>
        </p:txBody>
      </p:sp>
      <p:sp>
        <p:nvSpPr>
          <p:cNvPr id="207" name="Google Shape;207;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f331569a33_0_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4. De acuerdo al versículo 29 ¿Por qué es importante examinarnos ? </a:t>
            </a:r>
            <a:r>
              <a:rPr lang="en-US" sz="1800" i="1">
                <a:solidFill>
                  <a:srgbClr val="00B050"/>
                </a:solidFill>
                <a:latin typeface="Calibri"/>
                <a:ea typeface="Calibri"/>
                <a:cs typeface="Calibri"/>
                <a:sym typeface="Calibri"/>
              </a:rPr>
              <a:t>Deja que contesten</a:t>
            </a:r>
            <a:br>
              <a:rPr lang="en-US" sz="1800" i="1">
                <a:solidFill>
                  <a:srgbClr val="00B050"/>
                </a:solidFill>
                <a:latin typeface="Calibri"/>
                <a:ea typeface="Calibri"/>
                <a:cs typeface="Calibri"/>
                <a:sym typeface="Calibri"/>
              </a:rPr>
            </a:br>
            <a:endParaRPr sz="1800">
              <a:latin typeface="Calibri"/>
              <a:ea typeface="Calibri"/>
              <a:cs typeface="Calibri"/>
              <a:sym typeface="Calibri"/>
            </a:endParaRPr>
          </a:p>
          <a:p>
            <a:pPr marL="0" lvl="0" indent="0" algn="l" rtl="0">
              <a:lnSpc>
                <a:spcPct val="100000"/>
              </a:lnSpc>
              <a:spcBef>
                <a:spcPts val="1000"/>
              </a:spcBef>
              <a:spcAft>
                <a:spcPts val="1000"/>
              </a:spcAft>
              <a:buClr>
                <a:schemeClr val="dk1"/>
              </a:buClr>
              <a:buSzPts val="1100"/>
              <a:buFont typeface="Arial"/>
              <a:buNone/>
            </a:pPr>
            <a:endParaRPr b="1">
              <a:solidFill>
                <a:schemeClr val="dk1"/>
              </a:solidFill>
              <a:latin typeface="Calibri"/>
              <a:ea typeface="Calibri"/>
              <a:cs typeface="Calibri"/>
              <a:sym typeface="Calibri"/>
            </a:endParaRPr>
          </a:p>
        </p:txBody>
      </p:sp>
      <p:sp>
        <p:nvSpPr>
          <p:cNvPr id="213" name="Google Shape;213;g2f331569a33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4. De acuerdo al versículo 29 ¿Por qué es importante </a:t>
            </a:r>
            <a:r>
              <a:rPr lang="en-US" sz="1800">
                <a:latin typeface="Calibri"/>
                <a:ea typeface="Calibri"/>
                <a:cs typeface="Calibri"/>
                <a:sym typeface="Calibri"/>
              </a:rPr>
              <a:t>examinarnos</a:t>
            </a:r>
            <a:r>
              <a:rPr lang="en-US" sz="1800">
                <a:solidFill>
                  <a:srgbClr val="000000"/>
                </a:solidFill>
                <a:latin typeface="Calibri"/>
                <a:ea typeface="Calibri"/>
                <a:cs typeface="Calibri"/>
                <a:sym typeface="Calibri"/>
              </a:rPr>
              <a:t>? </a:t>
            </a:r>
            <a:r>
              <a:rPr lang="en-US" sz="1800" i="1">
                <a:solidFill>
                  <a:srgbClr val="00B050"/>
                </a:solidFill>
                <a:latin typeface="Calibri"/>
                <a:ea typeface="Calibri"/>
                <a:cs typeface="Calibri"/>
                <a:sym typeface="Calibri"/>
              </a:rPr>
              <a:t>Deja que contesten</a:t>
            </a:r>
            <a:br>
              <a:rPr lang="en-US" sz="1800" i="1">
                <a:solidFill>
                  <a:srgbClr val="00B050"/>
                </a:solidFill>
                <a:latin typeface="Calibri"/>
                <a:ea typeface="Calibri"/>
                <a:cs typeface="Calibri"/>
                <a:sym typeface="Calibri"/>
              </a:rPr>
            </a:br>
            <a:endParaRPr sz="1800">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i="1" u="sng">
                <a:latin typeface="Calibri"/>
                <a:ea typeface="Calibri"/>
                <a:cs typeface="Calibri"/>
                <a:sym typeface="Calibri"/>
              </a:rPr>
              <a:t>Porque el que come y bebe de manera indigna, y sin discernir el cuerpo del Señor, come y bebe para su propio castigo.</a:t>
            </a:r>
            <a:endParaRPr sz="1800"/>
          </a:p>
          <a:p>
            <a:pPr marL="171450" marR="0" lvl="0" indent="-101600" algn="l" rtl="0">
              <a:lnSpc>
                <a:spcPct val="100000"/>
              </a:lnSpc>
              <a:spcBef>
                <a:spcPts val="0"/>
              </a:spcBef>
              <a:spcAft>
                <a:spcPts val="0"/>
              </a:spcAft>
              <a:buSzPts val="1100"/>
              <a:buNone/>
            </a:pPr>
            <a:endParaRPr sz="1800">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solidFill>
                  <a:srgbClr val="000000"/>
                </a:solidFill>
                <a:latin typeface="Calibri"/>
                <a:ea typeface="Calibri"/>
                <a:cs typeface="Calibri"/>
                <a:sym typeface="Calibri"/>
              </a:rPr>
              <a:t>Nosotros debemos recordar que el cuerpo y la sangre de Jesús están presentes. En otras palabras, nosotros queremos </a:t>
            </a:r>
            <a:r>
              <a:rPr lang="en-US" sz="1800">
                <a:latin typeface="Calibri"/>
                <a:ea typeface="Calibri"/>
                <a:cs typeface="Calibri"/>
                <a:sym typeface="Calibri"/>
              </a:rPr>
              <a:t>reafirmar</a:t>
            </a:r>
            <a:r>
              <a:rPr lang="en-US" sz="1800">
                <a:solidFill>
                  <a:srgbClr val="000000"/>
                </a:solidFill>
                <a:latin typeface="Calibri"/>
                <a:ea typeface="Calibri"/>
                <a:cs typeface="Calibri"/>
                <a:sym typeface="Calibri"/>
              </a:rPr>
              <a:t> y recordar de lo que se trata la Santa Cena:</a:t>
            </a:r>
            <a:endParaRPr sz="1800"/>
          </a:p>
          <a:p>
            <a:pPr marL="171450" marR="0" lvl="0" indent="-101600" algn="l" rtl="0">
              <a:lnSpc>
                <a:spcPct val="100000"/>
              </a:lnSpc>
              <a:spcBef>
                <a:spcPts val="0"/>
              </a:spcBef>
              <a:spcAft>
                <a:spcPts val="0"/>
              </a:spcAft>
              <a:buSzPts val="1100"/>
              <a:buNone/>
            </a:pPr>
            <a:endParaRPr sz="1800">
              <a:solidFill>
                <a:srgbClr val="000000"/>
              </a:solidFill>
              <a:latin typeface="Calibri"/>
              <a:ea typeface="Calibri"/>
              <a:cs typeface="Calibri"/>
              <a:sym typeface="Calibri"/>
            </a:endParaRPr>
          </a:p>
          <a:p>
            <a:pPr marL="628650" marR="0" lvl="1" indent="-215900" algn="l" rtl="0">
              <a:lnSpc>
                <a:spcPct val="100000"/>
              </a:lnSpc>
              <a:spcBef>
                <a:spcPts val="0"/>
              </a:spcBef>
              <a:spcAft>
                <a:spcPts val="0"/>
              </a:spcAft>
              <a:buSzPts val="1800"/>
              <a:buChar char="○"/>
            </a:pPr>
            <a:r>
              <a:rPr lang="en-US" sz="1800">
                <a:solidFill>
                  <a:srgbClr val="000000"/>
                </a:solidFill>
                <a:latin typeface="Calibri"/>
                <a:ea typeface="Calibri"/>
                <a:cs typeface="Calibri"/>
                <a:sym typeface="Calibri"/>
              </a:rPr>
              <a:t>¿Qué es la Santa Cena? ¿Por qué Jesús la instituyó? ¿Qué bendición ofrece la Santa cena? ¿La necesito? </a:t>
            </a:r>
            <a:endParaRPr sz="1800">
              <a:latin typeface="Calibri"/>
              <a:ea typeface="Calibri"/>
              <a:cs typeface="Calibri"/>
              <a:sym typeface="Calibri"/>
            </a:endParaRPr>
          </a:p>
          <a:p>
            <a:pPr marL="0" lvl="0" indent="0" algn="l" rtl="0">
              <a:lnSpc>
                <a:spcPct val="100000"/>
              </a:lnSpc>
              <a:spcBef>
                <a:spcPts val="0"/>
              </a:spcBef>
              <a:spcAft>
                <a:spcPts val="0"/>
              </a:spcAft>
              <a:buSzPts val="1400"/>
              <a:buNone/>
            </a:pPr>
            <a:endParaRPr sz="1800"/>
          </a:p>
        </p:txBody>
      </p:sp>
      <p:sp>
        <p:nvSpPr>
          <p:cNvPr id="222" name="Google Shape;222;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ae502832d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2ae502832d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800">
                <a:solidFill>
                  <a:srgbClr val="000000"/>
                </a:solidFill>
                <a:latin typeface="Calibri"/>
                <a:ea typeface="Calibri"/>
                <a:cs typeface="Calibri"/>
                <a:sym typeface="Calibri"/>
              </a:rPr>
              <a:t>1. Bienvenida y saludos</a:t>
            </a:r>
            <a:endParaRPr sz="1800">
              <a:latin typeface="Calibri"/>
              <a:ea typeface="Calibri"/>
              <a:cs typeface="Calibri"/>
              <a:sym typeface="Calibri"/>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8" name="Google Shape;228;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lgn="l" rtl="0">
              <a:lnSpc>
                <a:spcPct val="100000"/>
              </a:lnSpc>
              <a:spcBef>
                <a:spcPts val="0"/>
              </a:spcBef>
              <a:spcAft>
                <a:spcPts val="0"/>
              </a:spcAft>
              <a:buSzPts val="1100"/>
              <a:buFont typeface="Noto Sans Symbols"/>
              <a:buChar char="∙"/>
            </a:pPr>
            <a:r>
              <a:rPr lang="en-US" sz="1800">
                <a:solidFill>
                  <a:srgbClr val="000000"/>
                </a:solidFill>
                <a:latin typeface="Calibri"/>
                <a:ea typeface="Calibri"/>
                <a:cs typeface="Calibri"/>
                <a:sym typeface="Calibri"/>
              </a:rPr>
              <a:t>Una persona que se examina a sí misma va a recordar qué es la Cena del Señor y </a:t>
            </a:r>
            <a:r>
              <a:rPr lang="en-US" sz="1800">
                <a:latin typeface="Calibri"/>
                <a:ea typeface="Calibri"/>
                <a:cs typeface="Calibri"/>
                <a:sym typeface="Calibri"/>
              </a:rPr>
              <a:t>qué</a:t>
            </a:r>
            <a:r>
              <a:rPr lang="en-US" sz="1800">
                <a:solidFill>
                  <a:srgbClr val="000000"/>
                </a:solidFill>
                <a:latin typeface="Calibri"/>
                <a:ea typeface="Calibri"/>
                <a:cs typeface="Calibri"/>
                <a:sym typeface="Calibri"/>
              </a:rPr>
              <a:t> está recibiendo. Se dará cuenta de que el sacramento es sagrado y especial. El cuerpo y la sangre de Jesús están presentes con el pan y el vino. Él entenderá el propósito de la Cena del Señor: que ofrece perdón de los pecados y que él es un pecador que necesita ese perdón. </a:t>
            </a:r>
            <a:endParaRPr/>
          </a:p>
          <a:p>
            <a:pPr marL="342900" marR="0" lvl="0" indent="-273050" algn="l" rtl="0">
              <a:lnSpc>
                <a:spcPct val="100000"/>
              </a:lnSpc>
              <a:spcBef>
                <a:spcPts val="0"/>
              </a:spcBef>
              <a:spcAft>
                <a:spcPts val="0"/>
              </a:spcAft>
              <a:buSzPts val="1100"/>
              <a:buFont typeface="Noto Sans Symbols"/>
              <a:buNone/>
            </a:pPr>
            <a:endParaRPr sz="1800">
              <a:latin typeface="Calibri"/>
              <a:ea typeface="Calibri"/>
              <a:cs typeface="Calibri"/>
              <a:sym typeface="Calibri"/>
            </a:endParaRPr>
          </a:p>
          <a:p>
            <a:pPr marL="342900" marR="0" lvl="0" indent="-342900" algn="l" rtl="0">
              <a:lnSpc>
                <a:spcPct val="100000"/>
              </a:lnSpc>
              <a:spcBef>
                <a:spcPts val="0"/>
              </a:spcBef>
              <a:spcAft>
                <a:spcPts val="0"/>
              </a:spcAft>
              <a:buSzPts val="1100"/>
              <a:buFont typeface="Noto Sans Symbols"/>
              <a:buChar char="∙"/>
            </a:pPr>
            <a:r>
              <a:rPr lang="en-US" sz="1800">
                <a:solidFill>
                  <a:srgbClr val="000000"/>
                </a:solidFill>
                <a:latin typeface="Calibri"/>
                <a:ea typeface="Calibri"/>
                <a:cs typeface="Calibri"/>
                <a:sym typeface="Calibri"/>
              </a:rPr>
              <a:t>Recibir la Cena del Señor de una manera indigna no significa que debemos estar sin pecado antes de tomar la Santa Cena. Si eso fuera cierto, nadie podría participar. La Cena del Señor está hecha específicamente para los pecadores arrepentidos. En ella encontramos la paz y la seguridad de nuestro perdón. </a:t>
            </a:r>
            <a:endParaRPr sz="18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100"/>
              <a:buFont typeface="Arial"/>
              <a:buNone/>
            </a:pPr>
            <a:endParaRPr/>
          </a:p>
        </p:txBody>
      </p:sp>
      <p:sp>
        <p:nvSpPr>
          <p:cNvPr id="229" name="Google Shape;229;p1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800">
                <a:solidFill>
                  <a:srgbClr val="000000"/>
                </a:solidFill>
                <a:latin typeface="Calibri"/>
                <a:ea typeface="Calibri"/>
                <a:cs typeface="Calibri"/>
                <a:sym typeface="Calibri"/>
              </a:rPr>
              <a:t>5. En el proyecto final, encontrarán esta pregunta: ¿Qué se debe recordar cuando uno se examina a sí mismo antes de tomar la Santa Cena?</a:t>
            </a:r>
            <a:r>
              <a:rPr lang="en-US" sz="1800" b="1">
                <a:solidFill>
                  <a:srgbClr val="000000"/>
                </a:solidFill>
                <a:latin typeface="Calibri"/>
                <a:ea typeface="Calibri"/>
                <a:cs typeface="Calibri"/>
                <a:sym typeface="Calibri"/>
              </a:rPr>
              <a:t> </a:t>
            </a:r>
            <a:r>
              <a:rPr lang="en-US" sz="1800" i="1">
                <a:solidFill>
                  <a:srgbClr val="00B050"/>
                </a:solidFill>
                <a:latin typeface="Calibri"/>
                <a:ea typeface="Calibri"/>
                <a:cs typeface="Calibri"/>
                <a:sym typeface="Calibri"/>
              </a:rPr>
              <a:t>Deja que contesten</a:t>
            </a:r>
            <a:endParaRPr sz="1800">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234" name="Google Shape;23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 </a:t>
            </a:r>
            <a:r>
              <a:rPr lang="en-US" sz="1800" b="1">
                <a:latin typeface="Calibri"/>
                <a:ea typeface="Calibri"/>
                <a:cs typeface="Calibri"/>
                <a:sym typeface="Calibri"/>
              </a:rPr>
              <a:t>OBJETIVO #3:</a:t>
            </a:r>
            <a:r>
              <a:rPr lang="en-US" sz="1800">
                <a:solidFill>
                  <a:srgbClr val="000000"/>
                </a:solidFill>
                <a:latin typeface="Calibri"/>
                <a:ea typeface="Calibri"/>
                <a:cs typeface="Calibri"/>
                <a:sym typeface="Calibri"/>
              </a:rPr>
              <a:t> </a:t>
            </a:r>
            <a:r>
              <a:rPr lang="en-US" sz="1800" b="1">
                <a:solidFill>
                  <a:srgbClr val="000000"/>
                </a:solidFill>
                <a:latin typeface="Calibri"/>
                <a:ea typeface="Calibri"/>
                <a:cs typeface="Calibri"/>
                <a:sym typeface="Calibri"/>
              </a:rPr>
              <a:t>Definir “Comunión cerrada”. </a:t>
            </a:r>
            <a:endParaRPr sz="1800">
              <a:latin typeface="Calibri"/>
              <a:ea typeface="Calibri"/>
              <a:cs typeface="Calibri"/>
              <a:sym typeface="Calibri"/>
            </a:endParaRPr>
          </a:p>
          <a:p>
            <a:pPr marL="457200" lvl="1" indent="0" algn="l" rtl="0">
              <a:lnSpc>
                <a:spcPct val="100000"/>
              </a:lnSpc>
              <a:spcBef>
                <a:spcPts val="0"/>
              </a:spcBef>
              <a:spcAft>
                <a:spcPts val="0"/>
              </a:spcAft>
              <a:buSzPts val="1100"/>
              <a:buNone/>
            </a:pPr>
            <a:endParaRPr/>
          </a:p>
        </p:txBody>
      </p:sp>
      <p:sp>
        <p:nvSpPr>
          <p:cNvPr id="240" name="Google Shape;240;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1. La Santa Cena fortalece y muestra nuestra conexión con Dios. ¿Qué otra conexión es demostrada por medio de la Santa Comunión? </a:t>
            </a:r>
            <a:r>
              <a:rPr lang="en-US" sz="1800" i="1">
                <a:solidFill>
                  <a:srgbClr val="00B050"/>
                </a:solidFill>
                <a:latin typeface="Calibri"/>
                <a:ea typeface="Calibri"/>
                <a:cs typeface="Calibri"/>
                <a:sym typeface="Calibri"/>
              </a:rPr>
              <a:t>Deja que contesten</a:t>
            </a:r>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Nosotros también mostramos nuestra conexión y unidad con el cuerpo de creyentes que también creen lo mismo que nosotros y que participan en el sacramento con nosotros. Nosotros también mostramos que hay una unidad doctrinal, es decir, una unidad de fe, entre aquellos quienes comulgan juntos. </a:t>
            </a:r>
            <a:endParaRPr sz="18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a:p>
        </p:txBody>
      </p:sp>
      <p:sp>
        <p:nvSpPr>
          <p:cNvPr id="246" name="Google Shape;24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2f34200a32f_0_1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i="1">
                <a:solidFill>
                  <a:srgbClr val="000000"/>
                </a:solidFill>
                <a:latin typeface="Calibri"/>
                <a:ea typeface="Calibri"/>
                <a:cs typeface="Calibri"/>
                <a:sym typeface="Calibri"/>
              </a:rPr>
              <a:t>1 Corintios 10:16-17</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i="1">
                <a:solidFill>
                  <a:srgbClr val="000000"/>
                </a:solidFill>
                <a:latin typeface="Calibri"/>
                <a:ea typeface="Calibri"/>
                <a:cs typeface="Calibri"/>
                <a:sym typeface="Calibri"/>
              </a:rPr>
              <a:t>La copa de bendición por la cual damos gracias, ¿</a:t>
            </a:r>
            <a:r>
              <a:rPr lang="en-US" sz="1800" i="1">
                <a:latin typeface="Calibri"/>
                <a:ea typeface="Calibri"/>
                <a:cs typeface="Calibri"/>
                <a:sym typeface="Calibri"/>
              </a:rPr>
              <a:t>N</a:t>
            </a:r>
            <a:r>
              <a:rPr lang="en-US" sz="1800" i="1">
                <a:solidFill>
                  <a:srgbClr val="000000"/>
                </a:solidFill>
                <a:latin typeface="Calibri"/>
                <a:ea typeface="Calibri"/>
                <a:cs typeface="Calibri"/>
                <a:sym typeface="Calibri"/>
              </a:rPr>
              <a:t>o es la comunión de la sangre de Cristo? Y el pan que partimos, ¿</a:t>
            </a:r>
            <a:r>
              <a:rPr lang="en-US" sz="1800" i="1">
                <a:latin typeface="Calibri"/>
                <a:ea typeface="Calibri"/>
                <a:cs typeface="Calibri"/>
                <a:sym typeface="Calibri"/>
              </a:rPr>
              <a:t>N</a:t>
            </a:r>
            <a:r>
              <a:rPr lang="en-US" sz="1800" i="1">
                <a:solidFill>
                  <a:srgbClr val="000000"/>
                </a:solidFill>
                <a:latin typeface="Calibri"/>
                <a:ea typeface="Calibri"/>
                <a:cs typeface="Calibri"/>
                <a:sym typeface="Calibri"/>
              </a:rPr>
              <a:t>o es la comunión del cuerpo de Cristo? Hay un solo pan, del cual todos participamos; por eso, aunque somos muchos, conformamos un solo cuerpo.” </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i="1">
                <a:solidFill>
                  <a:srgbClr val="000000"/>
                </a:solidFill>
                <a:latin typeface="Calibri"/>
                <a:ea typeface="Calibri"/>
                <a:cs typeface="Calibri"/>
                <a:sym typeface="Calibri"/>
              </a:rPr>
              <a:t> </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En la Santa Cena veremos la relación entre Dios y nosotros. Dios nos da su gracia en la Comunión. Imaginamos una flecha vertical desde arriba hacía a nosotros. </a:t>
            </a:r>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También en la Santa Cena veremos la relación entre los participantes, demostrando con sus acciones la unidad. Imaginamos flechas horizontales. </a:t>
            </a:r>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La Cena del Señor demuestra más que la recepción del perdón, celebra una unidad especial, o comunión, entre los destinatarios y Dios, y entre los creyentes individuales que toman la Cena del Señor. </a:t>
            </a:r>
            <a:endParaRPr sz="1800">
              <a:latin typeface="Calibri"/>
              <a:ea typeface="Calibri"/>
              <a:cs typeface="Calibri"/>
              <a:sym typeface="Calibri"/>
            </a:endParaRPr>
          </a:p>
          <a:p>
            <a:pPr marL="228600" marR="171450" lvl="0" indent="0" algn="l" rtl="0">
              <a:lnSpc>
                <a:spcPct val="100000"/>
              </a:lnSpc>
              <a:spcBef>
                <a:spcPts val="0"/>
              </a:spcBef>
              <a:spcAft>
                <a:spcPts val="1000"/>
              </a:spcAft>
              <a:buClr>
                <a:schemeClr val="dk1"/>
              </a:buClr>
              <a:buSzPts val="1100"/>
              <a:buFont typeface="Arial"/>
              <a:buNone/>
            </a:pPr>
            <a:endParaRPr>
              <a:solidFill>
                <a:schemeClr val="dk1"/>
              </a:solidFill>
              <a:latin typeface="Calibri"/>
              <a:ea typeface="Calibri"/>
              <a:cs typeface="Calibri"/>
              <a:sym typeface="Calibri"/>
            </a:endParaRPr>
          </a:p>
        </p:txBody>
      </p:sp>
      <p:sp>
        <p:nvSpPr>
          <p:cNvPr id="251" name="Google Shape;251;g2f34200a32f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2f331569a33_0_1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2. ¿De qué manera es un acto de amor el no permitir tomar la Santa Cena a las personas que no han estudiado la enseñanza o que pertenecen a otras iglesias que no creen las enseñanzas de la Biblia? </a:t>
            </a:r>
            <a:r>
              <a:rPr lang="en-US" sz="1800" i="1">
                <a:solidFill>
                  <a:srgbClr val="00B050"/>
                </a:solidFill>
                <a:latin typeface="Calibri"/>
                <a:ea typeface="Calibri"/>
                <a:cs typeface="Calibri"/>
                <a:sym typeface="Calibri"/>
              </a:rPr>
              <a:t>Deja que contesten</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Arial"/>
              <a:buNone/>
            </a:pPr>
            <a:endParaRPr sz="1800">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a:ea typeface="Calibri"/>
                <a:cs typeface="Calibri"/>
                <a:sym typeface="Calibri"/>
              </a:rPr>
              <a:t>En vista de lo que acabamos de aprender, una persona es capaz de tomar la Cena del Señor de una manera indigna. Puede ser muy peligroso para ella. </a:t>
            </a: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a:ea typeface="Calibri"/>
                <a:cs typeface="Calibri"/>
                <a:sym typeface="Calibri"/>
              </a:rPr>
              <a:t>Para su bienestar espiritual, queremos asegurarnos de que las personas que quieran participar sepan lo que está pasando. </a:t>
            </a: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a:ea typeface="Calibri"/>
                <a:cs typeface="Calibri"/>
                <a:sym typeface="Calibri"/>
              </a:rPr>
              <a:t>Normalmente, esto ocurre durante una clase que uno de los líderes puede guiar. Queremos dar instrucciones primero antes de invitarlos a la mesa del Señor. Toda gira en torno al amor por Dios, su palabra y los destinatarios de la Santa Cena.</a:t>
            </a:r>
            <a:endParaRPr sz="1800">
              <a:latin typeface="Calibri"/>
              <a:ea typeface="Calibri"/>
              <a:cs typeface="Calibri"/>
              <a:sym typeface="Calibri"/>
            </a:endParaRPr>
          </a:p>
          <a:p>
            <a:pPr marL="0" lvl="0" indent="0" algn="l" rtl="0">
              <a:lnSpc>
                <a:spcPct val="100000"/>
              </a:lnSpc>
              <a:spcBef>
                <a:spcPts val="1000"/>
              </a:spcBef>
              <a:spcAft>
                <a:spcPts val="1000"/>
              </a:spcAft>
              <a:buClr>
                <a:schemeClr val="dk1"/>
              </a:buClr>
              <a:buSzPts val="1100"/>
              <a:buFont typeface="Arial"/>
              <a:buNone/>
            </a:pPr>
            <a:endParaRPr b="1">
              <a:solidFill>
                <a:schemeClr val="dk1"/>
              </a:solidFill>
              <a:latin typeface="Calibri"/>
              <a:ea typeface="Calibri"/>
              <a:cs typeface="Calibri"/>
              <a:sym typeface="Calibri"/>
            </a:endParaRPr>
          </a:p>
        </p:txBody>
      </p:sp>
      <p:sp>
        <p:nvSpPr>
          <p:cNvPr id="259" name="Google Shape;259;g2f331569a33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3. ¿Por qué no debemos tomar comunión con iglesias de otras denominaciones que enseñan diferente a lo que enseña a la Biblia? </a:t>
            </a:r>
            <a:r>
              <a:rPr lang="en-US" sz="1800" i="1">
                <a:solidFill>
                  <a:srgbClr val="00B050"/>
                </a:solidFill>
                <a:latin typeface="Calibri"/>
                <a:ea typeface="Calibri"/>
                <a:cs typeface="Calibri"/>
                <a:sym typeface="Calibri"/>
              </a:rPr>
              <a:t>Deja que contesten</a:t>
            </a:r>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a:ea typeface="Calibri"/>
                <a:cs typeface="Calibri"/>
                <a:sym typeface="Calibri"/>
              </a:rPr>
              <a:t>¿Que demuestra el tomar comunión con alguien? Demuestra unidad y compañerismo.</a:t>
            </a:r>
            <a:endParaRPr/>
          </a:p>
          <a:p>
            <a:pPr marL="285750" marR="0" lvl="0" indent="-215900" algn="l" rtl="0">
              <a:lnSpc>
                <a:spcPct val="100000"/>
              </a:lnSpc>
              <a:spcBef>
                <a:spcPts val="0"/>
              </a:spcBef>
              <a:spcAft>
                <a:spcPts val="0"/>
              </a:spcAft>
              <a:buSzPts val="1100"/>
              <a:buNone/>
            </a:pP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a:ea typeface="Calibri"/>
                <a:cs typeface="Calibri"/>
                <a:sym typeface="Calibri"/>
              </a:rPr>
              <a:t>¿Cómo puede el tomar comunión en una iglesia que, por ejemplo, enseña que el cuerpo y la sangre de Jesús no están presentes, ser dañino para la fe de las personas? Por sus acciones, usted está aprobando (o al menos está dando la impresión de aprobar) que usted está de acuerdo con sus enseñanzas y que su mala interpretación de la Santa Comunión no es un asunto serio. Las personas pueden concluir que sus creencias sobre la Santa Cena son compatibles con la Biblia cuando no lo son. </a:t>
            </a:r>
            <a:endParaRPr sz="1800">
              <a:latin typeface="Calibri"/>
              <a:ea typeface="Calibri"/>
              <a:cs typeface="Calibri"/>
              <a:sym typeface="Calibri"/>
            </a:endParaRPr>
          </a:p>
          <a:p>
            <a:pPr marL="0" lvl="0" indent="0" algn="l" rtl="0">
              <a:lnSpc>
                <a:spcPct val="100000"/>
              </a:lnSpc>
              <a:spcBef>
                <a:spcPts val="1000"/>
              </a:spcBef>
              <a:spcAft>
                <a:spcPts val="1000"/>
              </a:spcAft>
              <a:buClr>
                <a:schemeClr val="dk1"/>
              </a:buClr>
              <a:buSzPts val="1100"/>
              <a:buFont typeface="Arial"/>
              <a:buNone/>
            </a:pPr>
            <a:endParaRPr b="1">
              <a:solidFill>
                <a:schemeClr val="dk1"/>
              </a:solidFill>
              <a:latin typeface="Calibri"/>
              <a:ea typeface="Calibri"/>
              <a:cs typeface="Calibri"/>
              <a:sym typeface="Calibri"/>
            </a:endParaRPr>
          </a:p>
        </p:txBody>
      </p:sp>
      <p:sp>
        <p:nvSpPr>
          <p:cNvPr id="267" name="Google Shape;267;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2f3852c3354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4. ¿Qué significa “Comunión cerrada”? </a:t>
            </a:r>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a:ea typeface="Calibri"/>
                <a:cs typeface="Calibri"/>
                <a:sym typeface="Calibri"/>
              </a:rPr>
              <a:t>En Academia Cristo, nosotros practicamos lo que llamamos “comunión cerrada.” Eso significa que nosotros no participamos con otros en la Santa Cena indiscriminadamente. </a:t>
            </a: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a:ea typeface="Calibri"/>
                <a:cs typeface="Calibri"/>
                <a:sym typeface="Calibri"/>
              </a:rPr>
              <a:t>Tomando las palabras de Jesús seriamente, queremos examinarnos a nosotros mismos al igual que instruir a otros para entender el sacramento antes de participar. Ni daremos el ejemplo erróneo de participar en la Santa Cena con congregaciones que enseñan diferente que la Biblia. </a:t>
            </a: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a:ea typeface="Calibri"/>
                <a:cs typeface="Calibri"/>
                <a:sym typeface="Calibri"/>
              </a:rPr>
              <a:t>Nosotros queremos hablar y demostrar la verdad, pero siempre en amor. </a:t>
            </a:r>
            <a:endParaRPr sz="1800">
              <a:latin typeface="Calibri"/>
              <a:ea typeface="Calibri"/>
              <a:cs typeface="Calibri"/>
              <a:sym typeface="Calibri"/>
            </a:endParaRPr>
          </a:p>
          <a:p>
            <a:pPr marL="457200" marR="171450" lvl="0" indent="-228600" algn="l" rtl="0">
              <a:lnSpc>
                <a:spcPct val="100000"/>
              </a:lnSpc>
              <a:spcBef>
                <a:spcPts val="0"/>
              </a:spcBef>
              <a:spcAft>
                <a:spcPts val="1000"/>
              </a:spcAft>
              <a:buClr>
                <a:schemeClr val="dk1"/>
              </a:buClr>
              <a:buSzPts val="1100"/>
              <a:buFont typeface="Calibri"/>
              <a:buNone/>
            </a:pPr>
            <a:endParaRPr>
              <a:solidFill>
                <a:schemeClr val="dk1"/>
              </a:solidFill>
              <a:latin typeface="Calibri"/>
              <a:ea typeface="Calibri"/>
              <a:cs typeface="Calibri"/>
              <a:sym typeface="Calibri"/>
            </a:endParaRPr>
          </a:p>
        </p:txBody>
      </p:sp>
      <p:sp>
        <p:nvSpPr>
          <p:cNvPr id="275" name="Google Shape;275;g2f3852c3354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1" indent="0" algn="l" rtl="0">
              <a:lnSpc>
                <a:spcPct val="100000"/>
              </a:lnSpc>
              <a:spcBef>
                <a:spcPts val="0"/>
              </a:spcBef>
              <a:spcAft>
                <a:spcPts val="0"/>
              </a:spcAft>
              <a:buSzPts val="1100"/>
              <a:buNone/>
            </a:pPr>
            <a:r>
              <a:rPr lang="en-US"/>
              <a:t>Les invito a empezar ya el Proyecto final! </a:t>
            </a:r>
            <a:endParaRPr/>
          </a:p>
        </p:txBody>
      </p:sp>
      <p:sp>
        <p:nvSpPr>
          <p:cNvPr id="283" name="Google Shape;283;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2. Encargar la tarea para la Lección 5: </a:t>
            </a:r>
            <a:endParaRPr sz="1800">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latin typeface="Calibri"/>
                <a:ea typeface="Calibri"/>
                <a:cs typeface="Calibri"/>
                <a:sym typeface="Calibri"/>
              </a:rPr>
              <a:t>Ver el video:</a:t>
            </a:r>
            <a:r>
              <a:rPr lang="en-US" sz="1800" u="sng">
                <a:solidFill>
                  <a:srgbClr val="0563C1"/>
                </a:solidFill>
                <a:latin typeface="Calibri"/>
                <a:ea typeface="Calibri"/>
                <a:cs typeface="Calibri"/>
                <a:sym typeface="Calibri"/>
              </a:rPr>
              <a:t> </a:t>
            </a:r>
            <a:r>
              <a:rPr lang="en-US" sz="1800" u="sng">
                <a:solidFill>
                  <a:srgbClr val="0000FF"/>
                </a:solidFill>
                <a:latin typeface="Cambria"/>
                <a:ea typeface="Cambria"/>
                <a:cs typeface="Cambria"/>
                <a:sym typeface="Cambria"/>
                <a:hlinkClick r:id="rId3">
                  <a:extLst>
                    <a:ext uri="{A12FA001-AC4F-418D-AE19-62706E023703}">
                      <ahyp:hlinkClr xmlns:ahyp="http://schemas.microsoft.com/office/drawing/2018/hyperlinkcolor" val="tx"/>
                    </a:ext>
                  </a:extLst>
                </a:hlinkClick>
              </a:rPr>
              <a:t>https://www.youtube.com/watch?v=vp9MybcqkG4</a:t>
            </a:r>
            <a:endParaRPr sz="1800">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latin typeface="Calibri"/>
                <a:ea typeface="Calibri"/>
                <a:cs typeface="Calibri"/>
                <a:sym typeface="Calibri"/>
              </a:rPr>
              <a:t>Responder a las siguientes preguntas:</a:t>
            </a:r>
            <a:endParaRPr sz="1800">
              <a:latin typeface="Calibri"/>
              <a:ea typeface="Calibri"/>
              <a:cs typeface="Calibri"/>
              <a:sym typeface="Calibri"/>
            </a:endParaRPr>
          </a:p>
          <a:p>
            <a:pPr marL="628650" marR="0" lvl="1" indent="-215900" algn="l" rtl="0">
              <a:lnSpc>
                <a:spcPct val="100000"/>
              </a:lnSpc>
              <a:spcBef>
                <a:spcPts val="0"/>
              </a:spcBef>
              <a:spcAft>
                <a:spcPts val="0"/>
              </a:spcAft>
              <a:buSzPts val="1800"/>
              <a:buChar char="○"/>
            </a:pPr>
            <a:r>
              <a:rPr lang="en-US" sz="1800">
                <a:solidFill>
                  <a:srgbClr val="000000"/>
                </a:solidFill>
                <a:latin typeface="Calibri"/>
                <a:ea typeface="Calibri"/>
                <a:cs typeface="Calibri"/>
                <a:sym typeface="Calibri"/>
              </a:rPr>
              <a:t>De acuerdo con las secciones mencionadas en Mateo 18, ¿</a:t>
            </a:r>
            <a:r>
              <a:rPr lang="en-US" sz="1800">
                <a:latin typeface="Calibri"/>
                <a:ea typeface="Calibri"/>
                <a:cs typeface="Calibri"/>
                <a:sym typeface="Calibri"/>
              </a:rPr>
              <a:t>P</a:t>
            </a:r>
            <a:r>
              <a:rPr lang="en-US" sz="1800">
                <a:solidFill>
                  <a:srgbClr val="000000"/>
                </a:solidFill>
                <a:latin typeface="Calibri"/>
                <a:ea typeface="Calibri"/>
                <a:cs typeface="Calibri"/>
                <a:sym typeface="Calibri"/>
              </a:rPr>
              <a:t>or qué deberíamos perdonar a otros? </a:t>
            </a:r>
            <a:endParaRPr sz="1800">
              <a:latin typeface="Calibri"/>
              <a:ea typeface="Calibri"/>
              <a:cs typeface="Calibri"/>
              <a:sym typeface="Calibri"/>
            </a:endParaRPr>
          </a:p>
          <a:p>
            <a:pPr marL="628650" marR="0" lvl="1" indent="-215900" algn="l" rtl="0">
              <a:lnSpc>
                <a:spcPct val="100000"/>
              </a:lnSpc>
              <a:spcBef>
                <a:spcPts val="0"/>
              </a:spcBef>
              <a:spcAft>
                <a:spcPts val="0"/>
              </a:spcAft>
              <a:buSzPts val="1800"/>
              <a:buChar char="○"/>
            </a:pPr>
            <a:r>
              <a:rPr lang="en-US" sz="1800">
                <a:solidFill>
                  <a:srgbClr val="000000"/>
                </a:solidFill>
                <a:latin typeface="Calibri"/>
                <a:ea typeface="Calibri"/>
                <a:cs typeface="Calibri"/>
                <a:sym typeface="Calibri"/>
              </a:rPr>
              <a:t>¿Por qué nuestro uso de la ley y evangelio se llama “las llaves”? </a:t>
            </a:r>
            <a:endParaRPr sz="1800">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latin typeface="Calibri"/>
                <a:ea typeface="Calibri"/>
                <a:cs typeface="Calibri"/>
                <a:sym typeface="Calibri"/>
              </a:rPr>
              <a:t>Leer Lucas 15</a:t>
            </a:r>
            <a:endParaRPr sz="1800">
              <a:latin typeface="Calibri"/>
              <a:ea typeface="Calibri"/>
              <a:cs typeface="Calibri"/>
              <a:sym typeface="Calibri"/>
            </a:endParaRPr>
          </a:p>
          <a:p>
            <a:pPr marL="0" lvl="0" indent="0" algn="l" rtl="0">
              <a:lnSpc>
                <a:spcPct val="100000"/>
              </a:lnSpc>
              <a:spcBef>
                <a:spcPts val="1000"/>
              </a:spcBef>
              <a:spcAft>
                <a:spcPts val="0"/>
              </a:spcAft>
              <a:buSzPts val="1100"/>
              <a:buNone/>
            </a:pPr>
            <a:endParaRPr sz="1104">
              <a:solidFill>
                <a:schemeClr val="dk1"/>
              </a:solidFill>
              <a:latin typeface="Calibri"/>
              <a:ea typeface="Calibri"/>
              <a:cs typeface="Calibri"/>
              <a:sym typeface="Calibri"/>
            </a:endParaRPr>
          </a:p>
        </p:txBody>
      </p:sp>
      <p:sp>
        <p:nvSpPr>
          <p:cNvPr id="290" name="Google Shape;290;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2. Introducción breve a la Lección 4</a:t>
            </a:r>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Bienvenida a la segunda lección sobre la Santa Cena. Hoy veremos que la Santa Cena es poderosa porque está conectad</a:t>
            </a:r>
            <a:r>
              <a:rPr lang="en-US" sz="1800">
                <a:latin typeface="Calibri"/>
                <a:ea typeface="Calibri"/>
                <a:cs typeface="Calibri"/>
                <a:sym typeface="Calibri"/>
              </a:rPr>
              <a:t>a</a:t>
            </a:r>
            <a:r>
              <a:rPr lang="en-US" sz="1800">
                <a:solidFill>
                  <a:srgbClr val="000000"/>
                </a:solidFill>
                <a:latin typeface="Calibri"/>
                <a:ea typeface="Calibri"/>
                <a:cs typeface="Calibri"/>
                <a:sym typeface="Calibri"/>
              </a:rPr>
              <a:t> a las promesas de Dios. También veremos cómo debemos participar en la Santa Cena. </a:t>
            </a:r>
            <a:endParaRPr sz="1800">
              <a:latin typeface="Calibri"/>
              <a:ea typeface="Calibri"/>
              <a:cs typeface="Calibri"/>
              <a:sym typeface="Calibri"/>
            </a:endParaRPr>
          </a:p>
          <a:p>
            <a:pPr marL="0" lvl="0" indent="0" algn="l" rtl="0">
              <a:lnSpc>
                <a:spcPct val="100000"/>
              </a:lnSpc>
              <a:spcBef>
                <a:spcPts val="0"/>
              </a:spcBef>
              <a:spcAft>
                <a:spcPts val="0"/>
              </a:spcAft>
              <a:buSzPts val="1100"/>
              <a:buNone/>
            </a:pPr>
            <a:endParaRPr/>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2adf254731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lnSpc>
                <a:spcPct val="100000"/>
              </a:lnSpc>
              <a:spcBef>
                <a:spcPts val="0"/>
              </a:spcBef>
              <a:spcAft>
                <a:spcPts val="0"/>
              </a:spcAft>
              <a:buClr>
                <a:schemeClr val="dk1"/>
              </a:buClr>
              <a:buSzPts val="1100"/>
              <a:buFont typeface="Arial"/>
              <a:buNone/>
            </a:pPr>
            <a:r>
              <a:rPr lang="en-US" sz="1800" b="1">
                <a:solidFill>
                  <a:schemeClr val="dk1"/>
                </a:solidFill>
                <a:latin typeface="Calibri"/>
                <a:ea typeface="Calibri"/>
                <a:cs typeface="Calibri"/>
                <a:sym typeface="Calibri"/>
              </a:rPr>
              <a:t>Conclusión</a:t>
            </a:r>
            <a:r>
              <a:rPr lang="en-US" sz="1800">
                <a:solidFill>
                  <a:schemeClr val="dk1"/>
                </a:solidFill>
                <a:latin typeface="Calibri"/>
                <a:ea typeface="Calibri"/>
                <a:cs typeface="Calibri"/>
                <a:sym typeface="Calibri"/>
              </a:rPr>
              <a:t>: (5 minutos)</a:t>
            </a:r>
            <a:endParaRPr sz="1800">
              <a:solidFill>
                <a:schemeClr val="dk1"/>
              </a:solidFill>
              <a:latin typeface="Calibri"/>
              <a:ea typeface="Calibri"/>
              <a:cs typeface="Calibri"/>
              <a:sym typeface="Calibri"/>
            </a:endParaRPr>
          </a:p>
          <a:p>
            <a:pPr marL="914400" marR="171450" lvl="0" indent="-342900" algn="l" rtl="0">
              <a:lnSpc>
                <a:spcPct val="100000"/>
              </a:lnSpc>
              <a:spcBef>
                <a:spcPts val="1000"/>
              </a:spcBef>
              <a:spcAft>
                <a:spcPts val="0"/>
              </a:spcAft>
              <a:buClr>
                <a:schemeClr val="dk1"/>
              </a:buClr>
              <a:buSzPts val="1800"/>
              <a:buFont typeface="Calibri"/>
              <a:buAutoNum type="arabicPeriod"/>
            </a:pPr>
            <a:r>
              <a:rPr lang="en-US" sz="1804">
                <a:solidFill>
                  <a:schemeClr val="dk1"/>
                </a:solidFill>
                <a:latin typeface="Calibri"/>
                <a:ea typeface="Calibri"/>
                <a:cs typeface="Calibri"/>
                <a:sym typeface="Calibri"/>
              </a:rPr>
              <a:t>Una oración o una bendición </a:t>
            </a:r>
            <a:endParaRPr sz="1800">
              <a:solidFill>
                <a:schemeClr val="dk1"/>
              </a:solidFill>
              <a:latin typeface="Calibri"/>
              <a:ea typeface="Calibri"/>
              <a:cs typeface="Calibri"/>
              <a:sym typeface="Calibri"/>
            </a:endParaRPr>
          </a:p>
          <a:p>
            <a:pPr marL="0" marR="171450" lvl="0" indent="0" algn="l" rtl="0">
              <a:lnSpc>
                <a:spcPct val="100000"/>
              </a:lnSpc>
              <a:spcBef>
                <a:spcPts val="1000"/>
              </a:spcBef>
              <a:spcAft>
                <a:spcPts val="1000"/>
              </a:spcAft>
              <a:buSzPts val="1100"/>
              <a:buNone/>
            </a:pPr>
            <a:endParaRPr sz="1800" b="1">
              <a:solidFill>
                <a:schemeClr val="dk1"/>
              </a:solidFill>
              <a:latin typeface="Calibri"/>
              <a:ea typeface="Calibri"/>
              <a:cs typeface="Calibri"/>
              <a:sym typeface="Calibri"/>
            </a:endParaRPr>
          </a:p>
        </p:txBody>
      </p:sp>
      <p:sp>
        <p:nvSpPr>
          <p:cNvPr id="300" name="Google Shape;300;g2adf2547317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2ac1ba269cb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000"/>
              </a:spcBef>
              <a:spcAft>
                <a:spcPts val="1000"/>
              </a:spcAft>
              <a:buSzPts val="1100"/>
              <a:buNone/>
            </a:pPr>
            <a:endParaRPr b="1" u="sng">
              <a:solidFill>
                <a:schemeClr val="dk1"/>
              </a:solidFill>
              <a:latin typeface="Calibri"/>
              <a:ea typeface="Calibri"/>
              <a:cs typeface="Calibri"/>
              <a:sym typeface="Calibri"/>
            </a:endParaRPr>
          </a:p>
        </p:txBody>
      </p:sp>
      <p:sp>
        <p:nvSpPr>
          <p:cNvPr id="308" name="Google Shape;308;g2ac1ba269cb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None/>
            </a:pPr>
            <a:r>
              <a:rPr lang="en-US" sz="1800">
                <a:solidFill>
                  <a:srgbClr val="000000"/>
                </a:solidFill>
                <a:latin typeface="Calibri"/>
                <a:ea typeface="Calibri"/>
                <a:cs typeface="Calibri"/>
                <a:sym typeface="Calibri"/>
              </a:rPr>
              <a:t>3. Oración</a:t>
            </a:r>
            <a:endParaRPr sz="1800">
              <a:latin typeface="Calibri"/>
              <a:ea typeface="Calibri"/>
              <a:cs typeface="Calibri"/>
              <a:sym typeface="Calibri"/>
            </a:endParaRPr>
          </a:p>
          <a:p>
            <a:pPr marL="0" marR="0" lvl="0" indent="0" algn="l" rtl="0">
              <a:lnSpc>
                <a:spcPct val="100000"/>
              </a:lnSpc>
              <a:spcBef>
                <a:spcPts val="0"/>
              </a:spcBef>
              <a:spcAft>
                <a:spcPts val="0"/>
              </a:spcAft>
              <a:buSzPts val="1100"/>
              <a:buNone/>
            </a:pPr>
            <a:r>
              <a:rPr lang="en-US" sz="1800" i="1">
                <a:solidFill>
                  <a:srgbClr val="00B050"/>
                </a:solidFill>
                <a:latin typeface="Calibri"/>
                <a:ea typeface="Calibri"/>
                <a:cs typeface="Calibri"/>
                <a:sym typeface="Calibri"/>
              </a:rPr>
              <a:t>Comienza con la siguiente oración (o tu propia): </a:t>
            </a:r>
            <a:br>
              <a:rPr lang="en-US" sz="1800">
                <a:solidFill>
                  <a:srgbClr val="00B050"/>
                </a:solidFill>
                <a:latin typeface="Calibri"/>
                <a:ea typeface="Calibri"/>
                <a:cs typeface="Calibri"/>
                <a:sym typeface="Calibri"/>
              </a:rPr>
            </a:br>
            <a:endParaRPr sz="1800">
              <a:latin typeface="Calibri"/>
              <a:ea typeface="Calibri"/>
              <a:cs typeface="Calibri"/>
              <a:sym typeface="Calibri"/>
            </a:endParaRPr>
          </a:p>
          <a:p>
            <a:pPr marL="0" marR="0" lvl="0" indent="0" algn="l" rtl="0">
              <a:lnSpc>
                <a:spcPct val="100000"/>
              </a:lnSpc>
              <a:spcBef>
                <a:spcPts val="0"/>
              </a:spcBef>
              <a:spcAft>
                <a:spcPts val="0"/>
              </a:spcAft>
              <a:buSzPts val="1100"/>
              <a:buNone/>
            </a:pPr>
            <a:r>
              <a:rPr lang="en-US" sz="1800">
                <a:solidFill>
                  <a:srgbClr val="000000"/>
                </a:solidFill>
                <a:latin typeface="Calibri"/>
                <a:ea typeface="Calibri"/>
                <a:cs typeface="Calibri"/>
                <a:sym typeface="Calibri"/>
              </a:rPr>
              <a:t>Querido Señor Jesús, te agradecemos por la oportunidad para estudiar tu Palabra especialmente concerniente a la Santa Comunión. Ayúdanos a apreciar y a entender la unidad que nos da mientras nos conecta a ti y a aquellos con quienes la celebramos. En tu nombre oramos. Amén. </a:t>
            </a:r>
            <a:endParaRPr sz="1800">
              <a:latin typeface="Calibri"/>
              <a:ea typeface="Calibri"/>
              <a:cs typeface="Calibri"/>
              <a:sym typeface="Calibri"/>
            </a:endParaRPr>
          </a:p>
          <a:p>
            <a:pPr marL="228600" marR="171450" lvl="0" indent="0" algn="l" rtl="0">
              <a:lnSpc>
                <a:spcPct val="100000"/>
              </a:lnSpc>
              <a:spcBef>
                <a:spcPts val="0"/>
              </a:spcBef>
              <a:spcAft>
                <a:spcPts val="1000"/>
              </a:spcAft>
              <a:buClr>
                <a:schemeClr val="dk1"/>
              </a:buClr>
              <a:buSzPts val="1100"/>
              <a:buFont typeface="Arial"/>
              <a:buNone/>
            </a:pPr>
            <a:endParaRPr/>
          </a:p>
        </p:txBody>
      </p:sp>
      <p:sp>
        <p:nvSpPr>
          <p:cNvPr id="108" name="Google Shape;10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Font typeface="Calibri"/>
              <a:buNone/>
            </a:pPr>
            <a:r>
              <a:rPr lang="en-US" sz="1800" b="1">
                <a:latin typeface="Calibri"/>
                <a:ea typeface="Calibri"/>
                <a:cs typeface="Calibri"/>
                <a:sym typeface="Calibri"/>
              </a:rPr>
              <a:t>OBJETIVOS</a:t>
            </a:r>
            <a:r>
              <a:rPr lang="en-US" sz="1800" b="1">
                <a:solidFill>
                  <a:srgbClr val="000000"/>
                </a:solidFill>
                <a:latin typeface="Calibri"/>
                <a:ea typeface="Calibri"/>
                <a:cs typeface="Calibri"/>
                <a:sym typeface="Calibri"/>
              </a:rPr>
              <a:t> DE LA CLASE </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i="1">
                <a:solidFill>
                  <a:srgbClr val="00B050"/>
                </a:solidFill>
                <a:latin typeface="Calibri"/>
                <a:ea typeface="Calibri"/>
                <a:cs typeface="Calibri"/>
                <a:sym typeface="Calibri"/>
              </a:rPr>
              <a:t>Presente los tres objetivos principales de la lección. Invite a los estudiantes a tomar notas y a tener sus Biblias listas. </a:t>
            </a:r>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b="1">
                <a:solidFill>
                  <a:srgbClr val="000000"/>
                </a:solidFill>
                <a:latin typeface="Calibri"/>
                <a:ea typeface="Calibri"/>
                <a:cs typeface="Calibri"/>
                <a:sym typeface="Calibri"/>
              </a:rPr>
              <a:t>1.Explicar ¿</a:t>
            </a:r>
            <a:r>
              <a:rPr lang="en-US" sz="1800" b="1">
                <a:latin typeface="Calibri"/>
                <a:ea typeface="Calibri"/>
                <a:cs typeface="Calibri"/>
                <a:sym typeface="Calibri"/>
              </a:rPr>
              <a:t>P</a:t>
            </a:r>
            <a:r>
              <a:rPr lang="en-US" sz="1800" b="1">
                <a:solidFill>
                  <a:srgbClr val="000000"/>
                </a:solidFill>
                <a:latin typeface="Calibri"/>
                <a:ea typeface="Calibri"/>
                <a:cs typeface="Calibri"/>
                <a:sym typeface="Calibri"/>
              </a:rPr>
              <a:t>or qué la Santa Cena es poderosa?. </a:t>
            </a:r>
            <a:endParaRPr sz="1800" b="1">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2. Analizar ¿</a:t>
            </a:r>
            <a:r>
              <a:rPr lang="en-US" sz="1800">
                <a:latin typeface="Calibri"/>
                <a:ea typeface="Calibri"/>
                <a:cs typeface="Calibri"/>
                <a:sym typeface="Calibri"/>
              </a:rPr>
              <a:t>C</a:t>
            </a:r>
            <a:r>
              <a:rPr lang="en-US" sz="1800">
                <a:solidFill>
                  <a:srgbClr val="000000"/>
                </a:solidFill>
                <a:latin typeface="Calibri"/>
                <a:ea typeface="Calibri"/>
                <a:cs typeface="Calibri"/>
                <a:sym typeface="Calibri"/>
              </a:rPr>
              <a:t>ómo se examina uno a sí mismo, antes de tomar la Santa Cena?. </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3. Definir “Comunión cerrada”. </a:t>
            </a:r>
            <a:endParaRPr sz="1800">
              <a:latin typeface="Calibri"/>
              <a:ea typeface="Calibri"/>
              <a:cs typeface="Calibri"/>
              <a:sym typeface="Calibri"/>
            </a:endParaRPr>
          </a:p>
          <a:p>
            <a:pPr marL="457200" lvl="1" indent="0" algn="l" rtl="0">
              <a:lnSpc>
                <a:spcPct val="100000"/>
              </a:lnSpc>
              <a:spcBef>
                <a:spcPts val="0"/>
              </a:spcBef>
              <a:spcAft>
                <a:spcPts val="0"/>
              </a:spcAft>
              <a:buSzPts val="1100"/>
              <a:buNone/>
            </a:pPr>
            <a:endParaRPr/>
          </a:p>
        </p:txBody>
      </p:sp>
      <p:sp>
        <p:nvSpPr>
          <p:cNvPr id="117" name="Google Shape;11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 name="Google Shape;123;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1. Res</a:t>
            </a:r>
            <a:r>
              <a:rPr lang="en-US" sz="1800">
                <a:latin typeface="Calibri"/>
                <a:ea typeface="Calibri"/>
                <a:cs typeface="Calibri"/>
                <a:sym typeface="Calibri"/>
              </a:rPr>
              <a:t>ú</a:t>
            </a:r>
            <a:r>
              <a:rPr lang="en-US" sz="1800">
                <a:solidFill>
                  <a:srgbClr val="000000"/>
                </a:solidFill>
                <a:latin typeface="Calibri"/>
                <a:ea typeface="Calibri"/>
                <a:cs typeface="Calibri"/>
                <a:sym typeface="Calibri"/>
              </a:rPr>
              <a:t>men de las bendiciones de la Santa Cena. </a:t>
            </a:r>
            <a:br>
              <a:rPr lang="en-US" sz="1800">
                <a:solidFill>
                  <a:srgbClr val="000000"/>
                </a:solidFill>
                <a:latin typeface="Calibri"/>
                <a:ea typeface="Calibri"/>
                <a:cs typeface="Calibri"/>
                <a:sym typeface="Calibri"/>
              </a:rPr>
            </a:b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a:ea typeface="Calibri"/>
                <a:cs typeface="Calibri"/>
                <a:sym typeface="Calibri"/>
              </a:rPr>
              <a:t>Recordamos lo que hemos aprendido en la última clase. La Santa Cena es una gran bendición para los creyentes porque es un regalo de Jesús. </a:t>
            </a: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a:ea typeface="Calibri"/>
                <a:cs typeface="Calibri"/>
                <a:sym typeface="Calibri"/>
              </a:rPr>
              <a:t>No sólo nos recuerda de lo que Jesús hizo por nosotros, sino que también es uno de los medios por los cuales Dios nos da el perdón de pecados. </a:t>
            </a:r>
            <a:endParaRPr sz="18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100"/>
              <a:buFont typeface="Arial"/>
              <a:buNone/>
            </a:pPr>
            <a:endParaRPr/>
          </a:p>
        </p:txBody>
      </p:sp>
      <p:sp>
        <p:nvSpPr>
          <p:cNvPr id="124" name="Google Shape;124;p7: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e8f58b83d9_0_9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0"/>
              </a:spcAft>
              <a:buClr>
                <a:srgbClr val="000000"/>
              </a:buClr>
              <a:buSzPts val="1100"/>
              <a:buFont typeface="Arial"/>
              <a:buNone/>
            </a:pPr>
            <a:r>
              <a:rPr lang="en-US" sz="1800">
                <a:solidFill>
                  <a:srgbClr val="000000"/>
                </a:solidFill>
                <a:latin typeface="Calibri"/>
                <a:ea typeface="Calibri"/>
                <a:cs typeface="Calibri"/>
                <a:sym typeface="Calibri"/>
              </a:rPr>
              <a:t>2. ¿De dónde recibe la Santa Cena su poder? </a:t>
            </a:r>
            <a:r>
              <a:rPr lang="en-US" sz="1800" i="1">
                <a:solidFill>
                  <a:srgbClr val="00B050"/>
                </a:solidFill>
                <a:latin typeface="Calibri"/>
                <a:ea typeface="Calibri"/>
                <a:cs typeface="Calibri"/>
                <a:sym typeface="Calibri"/>
              </a:rPr>
              <a:t>Deja que contesten esta pregunta de la tarea. </a:t>
            </a:r>
            <a:endParaRPr sz="1800">
              <a:latin typeface="Calibri"/>
              <a:ea typeface="Calibri"/>
              <a:cs typeface="Calibri"/>
              <a:sym typeface="Calibri"/>
            </a:endParaRPr>
          </a:p>
          <a:p>
            <a:pPr marL="0" marR="171450" lvl="0" indent="0" algn="l" rtl="0">
              <a:lnSpc>
                <a:spcPct val="100000"/>
              </a:lnSpc>
              <a:spcBef>
                <a:spcPts val="2000"/>
              </a:spcBef>
              <a:spcAft>
                <a:spcPts val="1000"/>
              </a:spcAft>
              <a:buSzPts val="1100"/>
              <a:buNone/>
            </a:pPr>
            <a:endParaRPr sz="1104" b="1">
              <a:solidFill>
                <a:schemeClr val="dk1"/>
              </a:solidFill>
              <a:latin typeface="Calibri"/>
              <a:ea typeface="Calibri"/>
              <a:cs typeface="Calibri"/>
              <a:sym typeface="Calibri"/>
            </a:endParaRPr>
          </a:p>
        </p:txBody>
      </p:sp>
      <p:sp>
        <p:nvSpPr>
          <p:cNvPr id="129" name="Google Shape;129;g2e8f58b83d9_0_9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0"/>
              </a:spcAft>
              <a:buClr>
                <a:srgbClr val="000000"/>
              </a:buClr>
              <a:buSzPts val="1100"/>
              <a:buFont typeface="Arial"/>
              <a:buNone/>
            </a:pPr>
            <a:r>
              <a:rPr lang="en-US" sz="1800">
                <a:solidFill>
                  <a:srgbClr val="000000"/>
                </a:solidFill>
                <a:latin typeface="Calibri"/>
                <a:ea typeface="Calibri"/>
                <a:cs typeface="Calibri"/>
                <a:sym typeface="Calibri"/>
              </a:rPr>
              <a:t>2. ¿De dónde recibe la Santa Cena su poder? </a:t>
            </a:r>
            <a:r>
              <a:rPr lang="en-US" sz="1800" i="1">
                <a:solidFill>
                  <a:srgbClr val="00B050"/>
                </a:solidFill>
                <a:latin typeface="Calibri"/>
                <a:ea typeface="Calibri"/>
                <a:cs typeface="Calibri"/>
                <a:sym typeface="Calibri"/>
              </a:rPr>
              <a:t>Deja que contesten esta pregunta de la tarea. </a:t>
            </a:r>
            <a:br>
              <a:rPr lang="en-US" sz="1800" i="1">
                <a:solidFill>
                  <a:srgbClr val="00B050"/>
                </a:solidFill>
                <a:latin typeface="Calibri"/>
                <a:ea typeface="Calibri"/>
                <a:cs typeface="Calibri"/>
                <a:sym typeface="Calibri"/>
              </a:rPr>
            </a:br>
            <a:br>
              <a:rPr lang="en-US" sz="1800" i="1">
                <a:solidFill>
                  <a:srgbClr val="00B050"/>
                </a:solidFill>
                <a:latin typeface="Calibri"/>
                <a:ea typeface="Calibri"/>
                <a:cs typeface="Calibri"/>
                <a:sym typeface="Calibri"/>
              </a:rPr>
            </a:br>
            <a:r>
              <a:rPr lang="en-US" sz="1800">
                <a:solidFill>
                  <a:srgbClr val="000000"/>
                </a:solidFill>
                <a:latin typeface="Calibri"/>
                <a:ea typeface="Calibri"/>
                <a:cs typeface="Calibri"/>
                <a:sym typeface="Calibri"/>
              </a:rPr>
              <a:t>La Santa Cena es poderosa debido a las Palabra de Dios y las promesas que están adjuntas a esta. Dado que es Dios quien dice que ésta da perdón de pecados, significa que realmente da perdón de pecados. </a:t>
            </a:r>
            <a:endParaRPr sz="1800">
              <a:latin typeface="Calibri"/>
              <a:ea typeface="Calibri"/>
              <a:cs typeface="Calibri"/>
              <a:sym typeface="Calibri"/>
            </a:endParaRPr>
          </a:p>
          <a:p>
            <a:pPr marL="0" marR="171450" lvl="0" indent="0" algn="l" rtl="0">
              <a:lnSpc>
                <a:spcPct val="100000"/>
              </a:lnSpc>
              <a:spcBef>
                <a:spcPts val="2000"/>
              </a:spcBef>
              <a:spcAft>
                <a:spcPts val="0"/>
              </a:spcAft>
              <a:buClr>
                <a:srgbClr val="000000"/>
              </a:buClr>
              <a:buSzPts val="1100"/>
              <a:buFont typeface="Arial"/>
              <a:buNone/>
            </a:pPr>
            <a:endParaRPr sz="1800">
              <a:latin typeface="Calibri"/>
              <a:ea typeface="Calibri"/>
              <a:cs typeface="Calibri"/>
              <a:sym typeface="Calibri"/>
            </a:endParaRPr>
          </a:p>
          <a:p>
            <a:pPr marL="0" marR="171450" lvl="0" indent="0" algn="l" rtl="0">
              <a:lnSpc>
                <a:spcPct val="100000"/>
              </a:lnSpc>
              <a:spcBef>
                <a:spcPts val="2000"/>
              </a:spcBef>
              <a:spcAft>
                <a:spcPts val="1000"/>
              </a:spcAft>
              <a:buSzPts val="1100"/>
              <a:buNone/>
            </a:pPr>
            <a:endParaRPr sz="1104" b="1">
              <a:solidFill>
                <a:schemeClr val="dk1"/>
              </a:solidFill>
              <a:latin typeface="Calibri"/>
              <a:ea typeface="Calibri"/>
              <a:cs typeface="Calibri"/>
              <a:sym typeface="Calibri"/>
            </a:endParaRPr>
          </a:p>
        </p:txBody>
      </p:sp>
      <p:sp>
        <p:nvSpPr>
          <p:cNvPr id="137" name="Google Shape;13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296545"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En la Santa Cena, como en el Bautismo, Dios nos da misericordiosamente todas las bendiciones que Cristo ganó para nosotros en la cruz y con la tumba vacía. Recordamos que el Bautismo, La Santa Cena, y la Palabra de Dios son “medios de gracia.”</a:t>
            </a:r>
            <a:endParaRPr sz="1200" b="1">
              <a:solidFill>
                <a:srgbClr val="000000"/>
              </a:solidFill>
              <a:latin typeface="Calibri"/>
              <a:ea typeface="Calibri"/>
              <a:cs typeface="Calibri"/>
              <a:sym typeface="Calibri"/>
            </a:endParaRPr>
          </a:p>
          <a:p>
            <a:pPr marL="0" marR="0" lvl="0" indent="0" algn="l" rtl="0">
              <a:lnSpc>
                <a:spcPct val="100000"/>
              </a:lnSpc>
              <a:spcBef>
                <a:spcPts val="0"/>
              </a:spcBef>
              <a:spcAft>
                <a:spcPts val="0"/>
              </a:spcAft>
              <a:buSzPts val="1100"/>
              <a:buFont typeface="Arial"/>
              <a:buNone/>
            </a:pPr>
            <a:endParaRPr sz="1200" b="1">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Calibri"/>
              <a:buNone/>
            </a:pPr>
            <a:r>
              <a:rPr lang="en-US" sz="1800">
                <a:solidFill>
                  <a:srgbClr val="000000"/>
                </a:solidFill>
                <a:latin typeface="Calibri"/>
                <a:ea typeface="Calibri"/>
                <a:cs typeface="Calibri"/>
                <a:sym typeface="Calibri"/>
              </a:rPr>
              <a:t>Dios usa esas tres herramientas para obrar confianza en nuestros corazones. Se llaman “los medios de gracia” porque son medios por los cuales Dios nos da su gracia. El Espíritu Santo usa los medios de gracia para poder obrar y fortalecer la fe. </a:t>
            </a:r>
            <a:endParaRPr sz="1800">
              <a:latin typeface="Times New Roman"/>
              <a:ea typeface="Times New Roman"/>
              <a:cs typeface="Times New Roman"/>
              <a:sym typeface="Times New Roman"/>
            </a:endParaRPr>
          </a:p>
          <a:p>
            <a:pPr marL="0" marR="0" lvl="0" indent="69850" algn="l" rtl="0">
              <a:lnSpc>
                <a:spcPct val="100000"/>
              </a:lnSpc>
              <a:spcBef>
                <a:spcPts val="0"/>
              </a:spcBef>
              <a:spcAft>
                <a:spcPts val="0"/>
              </a:spcAft>
              <a:buSzPts val="1100"/>
              <a:buNone/>
            </a:pPr>
            <a:endParaRPr sz="1200">
              <a:latin typeface="Times New Roman"/>
              <a:ea typeface="Times New Roman"/>
              <a:cs typeface="Times New Roman"/>
              <a:sym typeface="Times New Roman"/>
            </a:endParaRPr>
          </a:p>
          <a:p>
            <a:pPr marL="457200" marR="0" lvl="0" indent="-228600" algn="l" rtl="0">
              <a:lnSpc>
                <a:spcPct val="100000"/>
              </a:lnSpc>
              <a:spcBef>
                <a:spcPts val="0"/>
              </a:spcBef>
              <a:spcAft>
                <a:spcPts val="0"/>
              </a:spcAft>
              <a:buClr>
                <a:srgbClr val="000000"/>
              </a:buClr>
              <a:buSzPts val="1100"/>
              <a:buFont typeface="Arial"/>
              <a:buNone/>
            </a:pPr>
            <a:endParaRPr/>
          </a:p>
        </p:txBody>
      </p:sp>
      <p:sp>
        <p:nvSpPr>
          <p:cNvPr id="146" name="Google Shape;146;p9: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gif"/><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9145768" y="-1"/>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l="17157" t="8248" r="29534" b="8248"/>
          <a:stretch/>
        </p:blipFill>
        <p:spPr>
          <a:xfrm>
            <a:off x="6580094" y="810985"/>
            <a:ext cx="5007429" cy="5236029"/>
          </a:xfrm>
          <a:prstGeom prst="rect">
            <a:avLst/>
          </a:prstGeom>
          <a:noFill/>
          <a:ln>
            <a:noFill/>
          </a:ln>
        </p:spPr>
      </p:pic>
      <p:pic>
        <p:nvPicPr>
          <p:cNvPr id="87" name="Google Shape;87;p1"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89" name="Google Shape;89;p1"/>
          <p:cNvSpPr/>
          <p:nvPr/>
        </p:nvSpPr>
        <p:spPr>
          <a:xfrm>
            <a:off x="1264510" y="2818701"/>
            <a:ext cx="114817" cy="2143283"/>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1"/>
          <p:cNvSpPr/>
          <p:nvPr/>
        </p:nvSpPr>
        <p:spPr>
          <a:xfrm>
            <a:off x="1379327" y="2818702"/>
            <a:ext cx="424306" cy="214328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0"/>
          <p:cNvSpPr txBox="1"/>
          <p:nvPr/>
        </p:nvSpPr>
        <p:spPr>
          <a:xfrm>
            <a:off x="471292" y="659181"/>
            <a:ext cx="11249411"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rgbClr val="008000"/>
                </a:solidFill>
                <a:latin typeface="Overlock"/>
                <a:ea typeface="Overlock"/>
                <a:cs typeface="Overlock"/>
                <a:sym typeface="Overlock"/>
              </a:rPr>
              <a:t>Lección 4: El poder y la recepción de la Santa Cena</a:t>
            </a:r>
            <a:r>
              <a:rPr lang="en-US" sz="4000" b="1"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aphicFrame>
        <p:nvGraphicFramePr>
          <p:cNvPr id="158" name="Google Shape;158;p10"/>
          <p:cNvGraphicFramePr/>
          <p:nvPr/>
        </p:nvGraphicFramePr>
        <p:xfrm>
          <a:off x="811617" y="1759038"/>
          <a:ext cx="3000000" cy="3000000"/>
        </p:xfrm>
        <a:graphic>
          <a:graphicData uri="http://schemas.openxmlformats.org/drawingml/2006/table">
            <a:tbl>
              <a:tblPr firstRow="1" bandRow="1">
                <a:noFill/>
                <a:tableStyleId>{96AE369E-4A0A-44FA-BA63-0C6CF3DD7DB0}</a:tableStyleId>
              </a:tblPr>
              <a:tblGrid>
                <a:gridCol w="869475">
                  <a:extLst>
                    <a:ext uri="{9D8B030D-6E8A-4147-A177-3AD203B41FA5}">
                      <a16:colId xmlns:a16="http://schemas.microsoft.com/office/drawing/2014/main" val="20000"/>
                    </a:ext>
                  </a:extLst>
                </a:gridCol>
                <a:gridCol w="9699300">
                  <a:extLst>
                    <a:ext uri="{9D8B030D-6E8A-4147-A177-3AD203B41FA5}">
                      <a16:colId xmlns:a16="http://schemas.microsoft.com/office/drawing/2014/main" val="20001"/>
                    </a:ext>
                  </a:extLst>
                </a:gridCol>
              </a:tblGrid>
              <a:tr h="757700">
                <a:tc gridSpan="2">
                  <a:txBody>
                    <a:bodyPr/>
                    <a:lstStyle/>
                    <a:p>
                      <a:pPr marL="0" marR="0" lvl="0" indent="0" algn="ctr" rtl="0">
                        <a:lnSpc>
                          <a:spcPct val="100000"/>
                        </a:lnSpc>
                        <a:spcBef>
                          <a:spcPts val="0"/>
                        </a:spcBef>
                        <a:spcAft>
                          <a:spcPts val="0"/>
                        </a:spcAft>
                        <a:buNone/>
                      </a:pPr>
                      <a:r>
                        <a:rPr lang="en-US" sz="3600" b="0" u="none" strike="noStrike" cap="none">
                          <a:solidFill>
                            <a:schemeClr val="dk1"/>
                          </a:solidFill>
                        </a:rPr>
                        <a:t>Objetivos</a:t>
                      </a:r>
                      <a:endParaRPr sz="3600" b="0" u="none" strike="noStrike" cap="none">
                        <a:solidFill>
                          <a:schemeClr val="dk1"/>
                        </a:solidFill>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757700">
                <a:tc>
                  <a:txBody>
                    <a:bodyPr/>
                    <a:lstStyle/>
                    <a:p>
                      <a:pPr marL="0" marR="0" lvl="0" indent="0" algn="ctr" rtl="0">
                        <a:lnSpc>
                          <a:spcPct val="100000"/>
                        </a:lnSpc>
                        <a:spcBef>
                          <a:spcPts val="0"/>
                        </a:spcBef>
                        <a:spcAft>
                          <a:spcPts val="0"/>
                        </a:spcAft>
                        <a:buNone/>
                      </a:pPr>
                      <a:r>
                        <a:rPr lang="en-US" sz="3600" u="none" strike="noStrike" cap="none"/>
                        <a:t>1</a:t>
                      </a:r>
                      <a:endParaRPr/>
                    </a:p>
                  </a:txBody>
                  <a:tcPr marL="91450" marR="91450" marT="45725" marB="45725"/>
                </a:tc>
                <a:tc>
                  <a:txBody>
                    <a:bodyPr/>
                    <a:lstStyle/>
                    <a:p>
                      <a:pPr marL="0" marR="0" lvl="0" indent="0" algn="l" rtl="0">
                        <a:lnSpc>
                          <a:spcPct val="100000"/>
                        </a:lnSpc>
                        <a:spcBef>
                          <a:spcPts val="0"/>
                        </a:spcBef>
                        <a:spcAft>
                          <a:spcPts val="0"/>
                        </a:spcAft>
                        <a:buNone/>
                      </a:pPr>
                      <a:r>
                        <a:rPr lang="en-US" sz="3200" b="0" u="none" strike="noStrike" cap="none"/>
                        <a:t>Explicar por qué la Santa Cena es poderosa. </a:t>
                      </a:r>
                      <a:endParaRPr/>
                    </a:p>
                  </a:txBody>
                  <a:tcPr marL="91450" marR="91450" marT="45725" marB="45725"/>
                </a:tc>
                <a:extLst>
                  <a:ext uri="{0D108BD9-81ED-4DB2-BD59-A6C34878D82A}">
                    <a16:rowId xmlns:a16="http://schemas.microsoft.com/office/drawing/2014/main" val="10001"/>
                  </a:ext>
                </a:extLst>
              </a:tr>
              <a:tr h="757700">
                <a:tc>
                  <a:txBody>
                    <a:bodyPr/>
                    <a:lstStyle/>
                    <a:p>
                      <a:pPr marL="0" marR="0" lvl="0" indent="0" algn="ctr" rtl="0">
                        <a:lnSpc>
                          <a:spcPct val="100000"/>
                        </a:lnSpc>
                        <a:spcBef>
                          <a:spcPts val="0"/>
                        </a:spcBef>
                        <a:spcAft>
                          <a:spcPts val="0"/>
                        </a:spcAft>
                        <a:buNone/>
                      </a:pPr>
                      <a:r>
                        <a:rPr lang="en-US" sz="3600" u="none" strike="noStrike" cap="none"/>
                        <a:t>2</a:t>
                      </a:r>
                      <a:endParaRPr/>
                    </a:p>
                  </a:txBody>
                  <a:tcPr marL="91450" marR="91450" marT="45725" marB="45725"/>
                </a:tc>
                <a:tc>
                  <a:txBody>
                    <a:bodyPr/>
                    <a:lstStyle/>
                    <a:p>
                      <a:pPr marL="0" marR="0" lvl="0" indent="0" algn="l" rtl="0">
                        <a:lnSpc>
                          <a:spcPct val="100000"/>
                        </a:lnSpc>
                        <a:spcBef>
                          <a:spcPts val="0"/>
                        </a:spcBef>
                        <a:spcAft>
                          <a:spcPts val="0"/>
                        </a:spcAft>
                        <a:buNone/>
                      </a:pPr>
                      <a:r>
                        <a:rPr lang="en-US" sz="3200" b="1" u="none" strike="noStrike" cap="none"/>
                        <a:t>Analizar </a:t>
                      </a:r>
                      <a:r>
                        <a:rPr lang="en-US" sz="3200" b="1"/>
                        <a:t>¿C</a:t>
                      </a:r>
                      <a:r>
                        <a:rPr lang="en-US" sz="3200" b="1" u="none" strike="noStrike" cap="none"/>
                        <a:t>ómo se examina uno a sí mismo</a:t>
                      </a:r>
                      <a:r>
                        <a:rPr lang="en-US" sz="3200" b="1"/>
                        <a:t>,</a:t>
                      </a:r>
                      <a:r>
                        <a:rPr lang="en-US" sz="3200" b="1" u="none" strike="noStrike" cap="none"/>
                        <a:t> antes de tomar la Santa Cena?. </a:t>
                      </a:r>
                      <a:endParaRPr/>
                    </a:p>
                  </a:txBody>
                  <a:tcPr marL="91450" marR="91450" marT="45725" marB="45725"/>
                </a:tc>
                <a:extLst>
                  <a:ext uri="{0D108BD9-81ED-4DB2-BD59-A6C34878D82A}">
                    <a16:rowId xmlns:a16="http://schemas.microsoft.com/office/drawing/2014/main" val="10002"/>
                  </a:ext>
                </a:extLst>
              </a:tr>
              <a:tr h="757700">
                <a:tc>
                  <a:txBody>
                    <a:bodyPr/>
                    <a:lstStyle/>
                    <a:p>
                      <a:pPr marL="0" marR="0" lvl="0" indent="0" algn="ctr" rtl="0">
                        <a:lnSpc>
                          <a:spcPct val="100000"/>
                        </a:lnSpc>
                        <a:spcBef>
                          <a:spcPts val="0"/>
                        </a:spcBef>
                        <a:spcAft>
                          <a:spcPts val="0"/>
                        </a:spcAft>
                        <a:buNone/>
                      </a:pPr>
                      <a:r>
                        <a:rPr lang="en-US" sz="3600" u="none" strike="noStrike" cap="none"/>
                        <a:t>3</a:t>
                      </a:r>
                      <a:endParaRPr/>
                    </a:p>
                  </a:txBody>
                  <a:tcPr marL="91450" marR="91450" marT="45725" marB="45725"/>
                </a:tc>
                <a:tc>
                  <a:txBody>
                    <a:bodyPr/>
                    <a:lstStyle/>
                    <a:p>
                      <a:pPr marL="0" marR="0" lvl="0" indent="0" algn="l" rtl="0">
                        <a:lnSpc>
                          <a:spcPct val="100000"/>
                        </a:lnSpc>
                        <a:spcBef>
                          <a:spcPts val="0"/>
                        </a:spcBef>
                        <a:spcAft>
                          <a:spcPts val="0"/>
                        </a:spcAft>
                        <a:buNone/>
                      </a:pPr>
                      <a:r>
                        <a:rPr lang="en-US" sz="3200" b="0" u="none" strike="noStrike" cap="none"/>
                        <a:t>Definir “Comunión cerrada.” </a:t>
                      </a:r>
                      <a:endParaRPr/>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2"/>
        <p:cNvGrpSpPr/>
        <p:nvPr/>
      </p:nvGrpSpPr>
      <p:grpSpPr>
        <a:xfrm>
          <a:off x="0" y="0"/>
          <a:ext cx="0" cy="0"/>
          <a:chOff x="0" y="0"/>
          <a:chExt cx="0" cy="0"/>
        </a:xfrm>
      </p:grpSpPr>
      <p:sp>
        <p:nvSpPr>
          <p:cNvPr id="163" name="Google Shape;163;g2eb293faa54_0_11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4" name="Google Shape;164;g2eb293faa54_0_118"/>
          <p:cNvPicPr preferRelativeResize="0"/>
          <p:nvPr/>
        </p:nvPicPr>
        <p:blipFill rotWithShape="1">
          <a:blip r:embed="rId3">
            <a:alphaModFix/>
          </a:blip>
          <a:srcRect/>
          <a:stretch/>
        </p:blipFill>
        <p:spPr>
          <a:xfrm>
            <a:off x="80900" y="1599532"/>
            <a:ext cx="3125597" cy="3218436"/>
          </a:xfrm>
          <a:prstGeom prst="rect">
            <a:avLst/>
          </a:prstGeom>
          <a:noFill/>
          <a:ln>
            <a:noFill/>
          </a:ln>
          <a:effectLst>
            <a:outerShdw blurRad="50800" dist="38100" dir="2700000" algn="tl" rotWithShape="0">
              <a:srgbClr val="000000">
                <a:alpha val="40000"/>
              </a:srgbClr>
            </a:outerShdw>
          </a:effectLst>
        </p:spPr>
      </p:pic>
      <p:sp>
        <p:nvSpPr>
          <p:cNvPr id="165" name="Google Shape;165;g2eb293faa54_0_118"/>
          <p:cNvSpPr txBox="1"/>
          <p:nvPr/>
        </p:nvSpPr>
        <p:spPr>
          <a:xfrm>
            <a:off x="3287398" y="2767200"/>
            <a:ext cx="75924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chemeClr val="dk1"/>
                </a:solidFill>
                <a:latin typeface="Lato"/>
                <a:ea typeface="Lato"/>
                <a:cs typeface="Lato"/>
                <a:sym typeface="Lato"/>
              </a:rPr>
              <a:t>¿Cómo puede ser que el tomar la Santa Cena sea dañino? </a:t>
            </a:r>
            <a:endParaRPr sz="4000" b="1" i="0" u="none" strike="noStrike" cap="none">
              <a:solidFill>
                <a:schemeClr val="dk1"/>
              </a:solidFill>
              <a:latin typeface="Lato"/>
              <a:ea typeface="Lato"/>
              <a:cs typeface="Lato"/>
              <a:sym typeface="Lato"/>
            </a:endParaRPr>
          </a:p>
        </p:txBody>
      </p:sp>
      <p:pic>
        <p:nvPicPr>
          <p:cNvPr id="166" name="Google Shape;166;g2eb293faa54_0_118"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p11" descr="Screen Clipping"/>
          <p:cNvPicPr preferRelativeResize="0"/>
          <p:nvPr/>
        </p:nvPicPr>
        <p:blipFill rotWithShape="1">
          <a:blip r:embed="rId3">
            <a:alphaModFix/>
          </a:blip>
          <a:srcRect/>
          <a:stretch/>
        </p:blipFill>
        <p:spPr>
          <a:xfrm>
            <a:off x="0" y="0"/>
            <a:ext cx="12192000" cy="8105485"/>
          </a:xfrm>
          <a:prstGeom prst="rect">
            <a:avLst/>
          </a:prstGeom>
          <a:noFill/>
          <a:ln>
            <a:noFill/>
          </a:ln>
        </p:spPr>
      </p:pic>
      <p:sp>
        <p:nvSpPr>
          <p:cNvPr id="173" name="Google Shape;173;p11"/>
          <p:cNvSpPr txBox="1">
            <a:spLocks noGrp="1"/>
          </p:cNvSpPr>
          <p:nvPr>
            <p:ph type="body" idx="1"/>
          </p:nvPr>
        </p:nvSpPr>
        <p:spPr>
          <a:xfrm>
            <a:off x="1919534" y="3044512"/>
            <a:ext cx="8352931" cy="768975"/>
          </a:xfrm>
          <a:prstGeom prst="rect">
            <a:avLst/>
          </a:prstGeom>
          <a:solidFill>
            <a:schemeClr val="lt2">
              <a:alpha val="54117"/>
            </a:schemeClr>
          </a:solid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7500"/>
              <a:buNone/>
            </a:pPr>
            <a:r>
              <a:rPr lang="en-US" sz="4400">
                <a:latin typeface="Overlock"/>
                <a:ea typeface="Overlock"/>
                <a:cs typeface="Overlock"/>
                <a:sym typeface="Overlock"/>
              </a:rPr>
              <a:t>Leamos 1 Corintios 11:27-29</a:t>
            </a:r>
            <a:endParaRPr sz="4400">
              <a:latin typeface="Overlock"/>
              <a:ea typeface="Overlock"/>
              <a:cs typeface="Overlock"/>
              <a:sym typeface="Overlock"/>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2"/>
          <p:cNvSpPr txBox="1">
            <a:spLocks noGrp="1"/>
          </p:cNvSpPr>
          <p:nvPr>
            <p:ph type="body" idx="1"/>
          </p:nvPr>
        </p:nvSpPr>
        <p:spPr>
          <a:xfrm>
            <a:off x="838200" y="575354"/>
            <a:ext cx="10515600" cy="560161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000"/>
              <a:buNone/>
            </a:pPr>
            <a:endParaRPr sz="4000">
              <a:latin typeface="Arial"/>
              <a:ea typeface="Arial"/>
              <a:cs typeface="Arial"/>
              <a:sym typeface="Arial"/>
            </a:endParaRPr>
          </a:p>
          <a:p>
            <a:pPr marL="0" lvl="0" indent="0" algn="l" rtl="0">
              <a:lnSpc>
                <a:spcPct val="90000"/>
              </a:lnSpc>
              <a:spcBef>
                <a:spcPts val="1000"/>
              </a:spcBef>
              <a:spcAft>
                <a:spcPts val="0"/>
              </a:spcAft>
              <a:buClr>
                <a:schemeClr val="dk1"/>
              </a:buClr>
              <a:buSzPts val="4000"/>
              <a:buNone/>
            </a:pPr>
            <a:endParaRPr sz="4000" b="1">
              <a:latin typeface="Arial"/>
              <a:ea typeface="Arial"/>
              <a:cs typeface="Arial"/>
              <a:sym typeface="Arial"/>
            </a:endParaRPr>
          </a:p>
          <a:p>
            <a:pPr marL="0" lvl="0" indent="0" algn="l" rtl="0">
              <a:lnSpc>
                <a:spcPct val="90000"/>
              </a:lnSpc>
              <a:spcBef>
                <a:spcPts val="1000"/>
              </a:spcBef>
              <a:spcAft>
                <a:spcPts val="0"/>
              </a:spcAft>
              <a:buClr>
                <a:schemeClr val="dk1"/>
              </a:buClr>
              <a:buSzPts val="4000"/>
              <a:buNone/>
            </a:pPr>
            <a:endParaRPr sz="4000">
              <a:latin typeface="Overlock"/>
              <a:ea typeface="Overlock"/>
              <a:cs typeface="Overlock"/>
              <a:sym typeface="Overlock"/>
            </a:endParaRPr>
          </a:p>
          <a:p>
            <a:pPr marL="0" lvl="0" indent="0" algn="l" rtl="0">
              <a:lnSpc>
                <a:spcPct val="90000"/>
              </a:lnSpc>
              <a:spcBef>
                <a:spcPts val="1000"/>
              </a:spcBef>
              <a:spcAft>
                <a:spcPts val="0"/>
              </a:spcAft>
              <a:buClr>
                <a:schemeClr val="dk1"/>
              </a:buClr>
              <a:buSzPts val="4000"/>
              <a:buNone/>
            </a:pPr>
            <a:endParaRPr sz="4000">
              <a:latin typeface="Arial"/>
              <a:ea typeface="Arial"/>
              <a:cs typeface="Arial"/>
              <a:sym typeface="Arial"/>
            </a:endParaRPr>
          </a:p>
        </p:txBody>
      </p:sp>
      <p:sp>
        <p:nvSpPr>
          <p:cNvPr id="180" name="Google Shape;180;p12"/>
          <p:cNvSpPr/>
          <p:nvPr/>
        </p:nvSpPr>
        <p:spPr>
          <a:xfrm>
            <a:off x="535968" y="440418"/>
            <a:ext cx="11120063" cy="550916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4000"/>
              <a:buFont typeface="Arial"/>
              <a:buNone/>
            </a:pPr>
            <a:r>
              <a:rPr lang="en-US" sz="4400" b="0" i="0" u="none" strike="noStrike" cap="none">
                <a:solidFill>
                  <a:schemeClr val="dk1"/>
                </a:solidFill>
                <a:latin typeface="Overlock"/>
                <a:ea typeface="Overlock"/>
                <a:cs typeface="Overlock"/>
                <a:sym typeface="Overlock"/>
              </a:rPr>
              <a:t>Así que cualquiera que coma este pan o beba esta copa del Señor de manera indigna, será culpado del cuerpo y de la sangre del Señor. </a:t>
            </a:r>
            <a:r>
              <a:rPr lang="en-US" sz="4400" b="0" i="0" u="none" strike="noStrike" cap="none" baseline="30000">
                <a:solidFill>
                  <a:schemeClr val="dk1"/>
                </a:solidFill>
                <a:latin typeface="Overlock"/>
                <a:ea typeface="Overlock"/>
                <a:cs typeface="Overlock"/>
                <a:sym typeface="Overlock"/>
              </a:rPr>
              <a:t>28 </a:t>
            </a:r>
            <a:r>
              <a:rPr lang="en-US" sz="4400" b="0" i="0" u="none" strike="noStrike" cap="none">
                <a:solidFill>
                  <a:schemeClr val="dk1"/>
                </a:solidFill>
                <a:latin typeface="Overlock"/>
                <a:ea typeface="Overlock"/>
                <a:cs typeface="Overlock"/>
                <a:sym typeface="Overlock"/>
              </a:rPr>
              <a:t>Por tanto, cada uno de ustedes debe examinarse a sí mismo antes de comer el pan y de beber de la copa. </a:t>
            </a:r>
            <a:r>
              <a:rPr lang="en-US" sz="4400" b="0" i="0" u="none" strike="noStrike" cap="none" baseline="30000">
                <a:solidFill>
                  <a:schemeClr val="dk1"/>
                </a:solidFill>
                <a:latin typeface="Overlock"/>
                <a:ea typeface="Overlock"/>
                <a:cs typeface="Overlock"/>
                <a:sym typeface="Overlock"/>
              </a:rPr>
              <a:t>29 </a:t>
            </a:r>
            <a:r>
              <a:rPr lang="en-US" sz="4400" b="0" i="0" u="none" strike="noStrike" cap="none">
                <a:solidFill>
                  <a:schemeClr val="dk1"/>
                </a:solidFill>
                <a:latin typeface="Overlock"/>
                <a:ea typeface="Overlock"/>
                <a:cs typeface="Overlock"/>
                <a:sym typeface="Overlock"/>
              </a:rPr>
              <a:t>Porque el que come y bebe de manera indigna, y sin discernir el cuerpo del Señor, come y bebe para su propio castigo.</a:t>
            </a:r>
            <a:endParaRPr sz="4400" b="0" i="0" u="none" strike="noStrike" cap="none">
              <a:solidFill>
                <a:schemeClr val="dk1"/>
              </a:solidFill>
              <a:latin typeface="Overlock"/>
              <a:ea typeface="Overlock"/>
              <a:cs typeface="Overlock"/>
              <a:sym typeface="Overlock"/>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4"/>
        <p:cNvGrpSpPr/>
        <p:nvPr/>
      </p:nvGrpSpPr>
      <p:grpSpPr>
        <a:xfrm>
          <a:off x="0" y="0"/>
          <a:ext cx="0" cy="0"/>
          <a:chOff x="0" y="0"/>
          <a:chExt cx="0" cy="0"/>
        </a:xfrm>
      </p:grpSpPr>
      <p:sp>
        <p:nvSpPr>
          <p:cNvPr id="185" name="Google Shape;185;g2eb293faa54_0_12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6" name="Google Shape;186;g2eb293faa54_0_126"/>
          <p:cNvPicPr preferRelativeResize="0"/>
          <p:nvPr/>
        </p:nvPicPr>
        <p:blipFill rotWithShape="1">
          <a:blip r:embed="rId3">
            <a:alphaModFix/>
          </a:blip>
          <a:srcRect/>
          <a:stretch/>
        </p:blipFill>
        <p:spPr>
          <a:xfrm>
            <a:off x="80900" y="1818725"/>
            <a:ext cx="3125597" cy="3218436"/>
          </a:xfrm>
          <a:prstGeom prst="rect">
            <a:avLst/>
          </a:prstGeom>
          <a:noFill/>
          <a:ln>
            <a:noFill/>
          </a:ln>
          <a:effectLst>
            <a:outerShdw blurRad="50800" dist="38100" dir="2700000" algn="tl" rotWithShape="0">
              <a:srgbClr val="000000">
                <a:alpha val="40000"/>
              </a:srgbClr>
            </a:outerShdw>
          </a:effectLst>
        </p:spPr>
      </p:pic>
      <p:pic>
        <p:nvPicPr>
          <p:cNvPr id="187" name="Google Shape;187;g2eb293faa54_0_126"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188" name="Google Shape;188;g2eb293faa54_0_126"/>
          <p:cNvSpPr txBox="1"/>
          <p:nvPr/>
        </p:nvSpPr>
        <p:spPr>
          <a:xfrm>
            <a:off x="3287398" y="1818725"/>
            <a:ext cx="7592400" cy="3786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0" i="0" u="none" strike="noStrike" cap="none">
                <a:solidFill>
                  <a:schemeClr val="dk1"/>
                </a:solidFill>
                <a:latin typeface="Lato"/>
                <a:ea typeface="Lato"/>
                <a:cs typeface="Lato"/>
                <a:sym typeface="Lato"/>
              </a:rPr>
              <a:t>1 Corintios 11:27-29</a:t>
            </a:r>
            <a:br>
              <a:rPr lang="en-US" sz="4000" b="0" i="0" u="none" strike="noStrike" cap="none">
                <a:solidFill>
                  <a:schemeClr val="dk1"/>
                </a:solidFill>
                <a:latin typeface="Lato"/>
                <a:ea typeface="Lato"/>
                <a:cs typeface="Lato"/>
                <a:sym typeface="Lato"/>
              </a:rPr>
            </a:br>
            <a:endParaRPr sz="40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4000" b="0" i="0" u="none" strike="noStrike" cap="none">
                <a:solidFill>
                  <a:schemeClr val="dk1"/>
                </a:solidFill>
                <a:latin typeface="Lato"/>
                <a:ea typeface="Lato"/>
                <a:cs typeface="Lato"/>
                <a:sym typeface="Lato"/>
              </a:rPr>
              <a:t>De acuerdo al versículo 27, </a:t>
            </a:r>
            <a:r>
              <a:rPr lang="en-US" sz="4000" b="1" i="0" u="none" strike="noStrike" cap="none">
                <a:solidFill>
                  <a:schemeClr val="dk1"/>
                </a:solidFill>
                <a:latin typeface="Lato"/>
                <a:ea typeface="Lato"/>
                <a:cs typeface="Lato"/>
                <a:sym typeface="Lato"/>
              </a:rPr>
              <a:t>¿</a:t>
            </a:r>
            <a:r>
              <a:rPr lang="en-US" sz="4000" b="1">
                <a:solidFill>
                  <a:schemeClr val="dk1"/>
                </a:solidFill>
                <a:latin typeface="Lato"/>
                <a:ea typeface="Lato"/>
                <a:cs typeface="Lato"/>
                <a:sym typeface="Lato"/>
              </a:rPr>
              <a:t>C</a:t>
            </a:r>
            <a:r>
              <a:rPr lang="en-US" sz="4000" b="1" i="0" u="none" strike="noStrike" cap="none">
                <a:solidFill>
                  <a:schemeClr val="dk1"/>
                </a:solidFill>
                <a:latin typeface="Lato"/>
                <a:ea typeface="Lato"/>
                <a:cs typeface="Lato"/>
                <a:sym typeface="Lato"/>
              </a:rPr>
              <a:t>ontra quién estamos pecando al participar en la Santa Cena </a:t>
            </a:r>
            <a:r>
              <a:rPr lang="en-US" sz="4000" b="1">
                <a:solidFill>
                  <a:schemeClr val="dk1"/>
                </a:solidFill>
                <a:latin typeface="Lato"/>
                <a:ea typeface="Lato"/>
                <a:cs typeface="Lato"/>
                <a:sym typeface="Lato"/>
              </a:rPr>
              <a:t>de</a:t>
            </a:r>
            <a:r>
              <a:rPr lang="en-US" sz="4000" b="1" i="0" u="none" strike="noStrike" cap="none">
                <a:solidFill>
                  <a:schemeClr val="dk1"/>
                </a:solidFill>
                <a:latin typeface="Lato"/>
                <a:ea typeface="Lato"/>
                <a:cs typeface="Lato"/>
                <a:sym typeface="Lato"/>
              </a:rPr>
              <a:t> una manera indigna? </a:t>
            </a:r>
            <a:endParaRPr sz="4000" b="1" i="0" u="none" strike="noStrike" cap="none">
              <a:solidFill>
                <a:schemeClr val="dk1"/>
              </a:solidFill>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3"/>
          <p:cNvSpPr txBox="1">
            <a:spLocks noGrp="1"/>
          </p:cNvSpPr>
          <p:nvPr>
            <p:ph type="body" idx="1"/>
          </p:nvPr>
        </p:nvSpPr>
        <p:spPr>
          <a:xfrm>
            <a:off x="838200" y="575354"/>
            <a:ext cx="10515600" cy="560161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000"/>
              <a:buNone/>
            </a:pPr>
            <a:endParaRPr sz="4000">
              <a:latin typeface="Arial"/>
              <a:ea typeface="Arial"/>
              <a:cs typeface="Arial"/>
              <a:sym typeface="Arial"/>
            </a:endParaRPr>
          </a:p>
          <a:p>
            <a:pPr marL="0" lvl="0" indent="0" algn="l" rtl="0">
              <a:lnSpc>
                <a:spcPct val="90000"/>
              </a:lnSpc>
              <a:spcBef>
                <a:spcPts val="1000"/>
              </a:spcBef>
              <a:spcAft>
                <a:spcPts val="0"/>
              </a:spcAft>
              <a:buClr>
                <a:schemeClr val="dk1"/>
              </a:buClr>
              <a:buSzPts val="4000"/>
              <a:buNone/>
            </a:pPr>
            <a:endParaRPr sz="4000" b="1">
              <a:latin typeface="Arial"/>
              <a:ea typeface="Arial"/>
              <a:cs typeface="Arial"/>
              <a:sym typeface="Arial"/>
            </a:endParaRPr>
          </a:p>
          <a:p>
            <a:pPr marL="0" lvl="0" indent="0" algn="l" rtl="0">
              <a:lnSpc>
                <a:spcPct val="90000"/>
              </a:lnSpc>
              <a:spcBef>
                <a:spcPts val="1000"/>
              </a:spcBef>
              <a:spcAft>
                <a:spcPts val="0"/>
              </a:spcAft>
              <a:buClr>
                <a:schemeClr val="dk1"/>
              </a:buClr>
              <a:buSzPts val="4000"/>
              <a:buNone/>
            </a:pPr>
            <a:endParaRPr sz="4000">
              <a:latin typeface="Overlock"/>
              <a:ea typeface="Overlock"/>
              <a:cs typeface="Overlock"/>
              <a:sym typeface="Overlock"/>
            </a:endParaRPr>
          </a:p>
          <a:p>
            <a:pPr marL="0" lvl="0" indent="0" algn="l" rtl="0">
              <a:lnSpc>
                <a:spcPct val="90000"/>
              </a:lnSpc>
              <a:spcBef>
                <a:spcPts val="1000"/>
              </a:spcBef>
              <a:spcAft>
                <a:spcPts val="0"/>
              </a:spcAft>
              <a:buClr>
                <a:schemeClr val="dk1"/>
              </a:buClr>
              <a:buSzPts val="4000"/>
              <a:buNone/>
            </a:pPr>
            <a:endParaRPr sz="4000">
              <a:latin typeface="Arial"/>
              <a:ea typeface="Arial"/>
              <a:cs typeface="Arial"/>
              <a:sym typeface="Arial"/>
            </a:endParaRPr>
          </a:p>
        </p:txBody>
      </p:sp>
      <p:sp>
        <p:nvSpPr>
          <p:cNvPr id="195" name="Google Shape;195;p13"/>
          <p:cNvSpPr/>
          <p:nvPr/>
        </p:nvSpPr>
        <p:spPr>
          <a:xfrm>
            <a:off x="535968" y="440418"/>
            <a:ext cx="11120063" cy="550916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4000"/>
              <a:buFont typeface="Arial"/>
              <a:buNone/>
            </a:pPr>
            <a:r>
              <a:rPr lang="en-US" sz="4400" b="0" i="0" u="sng" strike="noStrike" cap="none">
                <a:solidFill>
                  <a:schemeClr val="dk1"/>
                </a:solidFill>
                <a:latin typeface="Overlock"/>
                <a:ea typeface="Overlock"/>
                <a:cs typeface="Overlock"/>
                <a:sym typeface="Overlock"/>
              </a:rPr>
              <a:t>Así que cualquiera que coma este pan o beba esta copa del Señor de manera indigna, será culpado del cuerpo y de la sangre del Señor. </a:t>
            </a:r>
            <a:r>
              <a:rPr lang="en-US" sz="4400" b="0" i="0" u="none" strike="noStrike" cap="none" baseline="30000">
                <a:solidFill>
                  <a:schemeClr val="dk1"/>
                </a:solidFill>
                <a:latin typeface="Overlock"/>
                <a:ea typeface="Overlock"/>
                <a:cs typeface="Overlock"/>
                <a:sym typeface="Overlock"/>
              </a:rPr>
              <a:t>28 </a:t>
            </a:r>
            <a:r>
              <a:rPr lang="en-US" sz="4400" b="0" i="0" u="none" strike="noStrike" cap="none">
                <a:solidFill>
                  <a:schemeClr val="dk1"/>
                </a:solidFill>
                <a:latin typeface="Overlock"/>
                <a:ea typeface="Overlock"/>
                <a:cs typeface="Overlock"/>
                <a:sym typeface="Overlock"/>
              </a:rPr>
              <a:t>Por tanto, cada uno de ustedes debe examinarse a sí mismo antes de comer el pan y de beber de la copa. </a:t>
            </a:r>
            <a:r>
              <a:rPr lang="en-US" sz="4400" b="0" i="0" u="none" strike="noStrike" cap="none" baseline="30000">
                <a:solidFill>
                  <a:schemeClr val="dk1"/>
                </a:solidFill>
                <a:latin typeface="Overlock"/>
                <a:ea typeface="Overlock"/>
                <a:cs typeface="Overlock"/>
                <a:sym typeface="Overlock"/>
              </a:rPr>
              <a:t>29 </a:t>
            </a:r>
            <a:r>
              <a:rPr lang="en-US" sz="4400" b="0" i="0" u="none" strike="noStrike" cap="none">
                <a:solidFill>
                  <a:schemeClr val="dk1"/>
                </a:solidFill>
                <a:latin typeface="Overlock"/>
                <a:ea typeface="Overlock"/>
                <a:cs typeface="Overlock"/>
                <a:sym typeface="Overlock"/>
              </a:rPr>
              <a:t>Porque el que come y bebe de manera indigna, y sin discernir el cuerpo del Señor, come y bebe para su propio castigo.</a:t>
            </a:r>
            <a:endParaRPr sz="4400" b="0" i="0" u="none" strike="noStrike" cap="none">
              <a:solidFill>
                <a:schemeClr val="dk1"/>
              </a:solidFill>
              <a:latin typeface="Overlock"/>
              <a:ea typeface="Overlock"/>
              <a:cs typeface="Overlock"/>
              <a:sym typeface="Overlock"/>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9"/>
        <p:cNvGrpSpPr/>
        <p:nvPr/>
      </p:nvGrpSpPr>
      <p:grpSpPr>
        <a:xfrm>
          <a:off x="0" y="0"/>
          <a:ext cx="0" cy="0"/>
          <a:chOff x="0" y="0"/>
          <a:chExt cx="0" cy="0"/>
        </a:xfrm>
      </p:grpSpPr>
      <p:sp>
        <p:nvSpPr>
          <p:cNvPr id="200" name="Google Shape;200;g2f331569a33_0_8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1" name="Google Shape;201;g2f331569a33_0_89"/>
          <p:cNvPicPr preferRelativeResize="0"/>
          <p:nvPr/>
        </p:nvPicPr>
        <p:blipFill rotWithShape="1">
          <a:blip r:embed="rId3">
            <a:alphaModFix/>
          </a:blip>
          <a:srcRect/>
          <a:stretch/>
        </p:blipFill>
        <p:spPr>
          <a:xfrm>
            <a:off x="80900" y="1819782"/>
            <a:ext cx="3125597" cy="3218436"/>
          </a:xfrm>
          <a:prstGeom prst="rect">
            <a:avLst/>
          </a:prstGeom>
          <a:noFill/>
          <a:ln>
            <a:noFill/>
          </a:ln>
          <a:effectLst>
            <a:outerShdw blurRad="50800" dist="38100" dir="2700000" algn="tl" rotWithShape="0">
              <a:srgbClr val="000000">
                <a:alpha val="40000"/>
              </a:srgbClr>
            </a:outerShdw>
          </a:effectLst>
        </p:spPr>
      </p:pic>
      <p:pic>
        <p:nvPicPr>
          <p:cNvPr id="202" name="Google Shape;202;g2f331569a33_0_8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203" name="Google Shape;203;g2f331569a33_0_89"/>
          <p:cNvSpPr txBox="1"/>
          <p:nvPr/>
        </p:nvSpPr>
        <p:spPr>
          <a:xfrm>
            <a:off x="3607606" y="1652355"/>
            <a:ext cx="7592400" cy="3786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0" i="0" u="none" strike="noStrike" cap="none">
                <a:solidFill>
                  <a:schemeClr val="dk1"/>
                </a:solidFill>
                <a:latin typeface="Lato"/>
                <a:ea typeface="Lato"/>
                <a:cs typeface="Lato"/>
                <a:sym typeface="Lato"/>
              </a:rPr>
              <a:t>1 Corintios 11:27-29</a:t>
            </a:r>
            <a:br>
              <a:rPr lang="en-US" sz="4000" b="0" i="0" u="none" strike="noStrike" cap="none">
                <a:solidFill>
                  <a:schemeClr val="dk1"/>
                </a:solidFill>
                <a:latin typeface="Lato"/>
                <a:ea typeface="Lato"/>
                <a:cs typeface="Lato"/>
                <a:sym typeface="Lato"/>
              </a:rPr>
            </a:br>
            <a:endParaRPr sz="40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4000" b="0" i="0" u="none" strike="noStrike" cap="none">
                <a:solidFill>
                  <a:schemeClr val="dk1"/>
                </a:solidFill>
                <a:latin typeface="Lato"/>
                <a:ea typeface="Lato"/>
                <a:cs typeface="Lato"/>
                <a:sym typeface="Lato"/>
              </a:rPr>
              <a:t>Debido a la importancia de la Santa Cena, </a:t>
            </a:r>
            <a:r>
              <a:rPr lang="en-US" sz="4000" b="1" i="0" u="none" strike="noStrike" cap="none">
                <a:solidFill>
                  <a:schemeClr val="dk1"/>
                </a:solidFill>
                <a:latin typeface="Lato"/>
                <a:ea typeface="Lato"/>
                <a:cs typeface="Lato"/>
                <a:sym typeface="Lato"/>
              </a:rPr>
              <a:t>¿</a:t>
            </a:r>
            <a:r>
              <a:rPr lang="en-US" sz="4000" b="1">
                <a:solidFill>
                  <a:schemeClr val="dk1"/>
                </a:solidFill>
                <a:latin typeface="Lato"/>
                <a:ea typeface="Lato"/>
                <a:cs typeface="Lato"/>
                <a:sym typeface="Lato"/>
              </a:rPr>
              <a:t>Q</a:t>
            </a:r>
            <a:r>
              <a:rPr lang="en-US" sz="4000" b="1" i="0" u="none" strike="noStrike" cap="none">
                <a:solidFill>
                  <a:schemeClr val="dk1"/>
                </a:solidFill>
                <a:latin typeface="Lato"/>
                <a:ea typeface="Lato"/>
                <a:cs typeface="Lato"/>
                <a:sym typeface="Lato"/>
              </a:rPr>
              <a:t>ué es recomendable hacer antes de tomar la Santa Cena </a:t>
            </a:r>
            <a:r>
              <a:rPr lang="en-US" sz="4000" b="0" i="0" u="none" strike="noStrike" cap="none">
                <a:solidFill>
                  <a:schemeClr val="dk1"/>
                </a:solidFill>
                <a:latin typeface="Lato"/>
                <a:ea typeface="Lato"/>
                <a:cs typeface="Lato"/>
                <a:sym typeface="Lato"/>
              </a:rPr>
              <a:t>(v. 28)</a:t>
            </a:r>
            <a:r>
              <a:rPr lang="en-US" sz="4000" b="1" i="0" u="none" strike="noStrike" cap="none">
                <a:solidFill>
                  <a:schemeClr val="dk1"/>
                </a:solidFill>
                <a:latin typeface="Lato"/>
                <a:ea typeface="Lato"/>
                <a:cs typeface="Lato"/>
                <a:sym typeface="Lato"/>
              </a:rPr>
              <a:t>?</a:t>
            </a:r>
            <a:endParaRPr sz="4000" b="1" i="0" u="none" strike="noStrike" cap="none">
              <a:solidFill>
                <a:schemeClr val="dk1"/>
              </a:solidFill>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4"/>
          <p:cNvSpPr txBox="1">
            <a:spLocks noGrp="1"/>
          </p:cNvSpPr>
          <p:nvPr>
            <p:ph type="body" idx="1"/>
          </p:nvPr>
        </p:nvSpPr>
        <p:spPr>
          <a:xfrm>
            <a:off x="838200" y="575354"/>
            <a:ext cx="10515600" cy="560161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000"/>
              <a:buNone/>
            </a:pPr>
            <a:endParaRPr sz="4000">
              <a:latin typeface="Arial"/>
              <a:ea typeface="Arial"/>
              <a:cs typeface="Arial"/>
              <a:sym typeface="Arial"/>
            </a:endParaRPr>
          </a:p>
          <a:p>
            <a:pPr marL="0" lvl="0" indent="0" algn="l" rtl="0">
              <a:lnSpc>
                <a:spcPct val="90000"/>
              </a:lnSpc>
              <a:spcBef>
                <a:spcPts val="1000"/>
              </a:spcBef>
              <a:spcAft>
                <a:spcPts val="0"/>
              </a:spcAft>
              <a:buClr>
                <a:schemeClr val="dk1"/>
              </a:buClr>
              <a:buSzPts val="4000"/>
              <a:buNone/>
            </a:pPr>
            <a:endParaRPr sz="4000" b="1">
              <a:latin typeface="Arial"/>
              <a:ea typeface="Arial"/>
              <a:cs typeface="Arial"/>
              <a:sym typeface="Arial"/>
            </a:endParaRPr>
          </a:p>
          <a:p>
            <a:pPr marL="0" lvl="0" indent="0" algn="l" rtl="0">
              <a:lnSpc>
                <a:spcPct val="90000"/>
              </a:lnSpc>
              <a:spcBef>
                <a:spcPts val="1000"/>
              </a:spcBef>
              <a:spcAft>
                <a:spcPts val="0"/>
              </a:spcAft>
              <a:buClr>
                <a:schemeClr val="dk1"/>
              </a:buClr>
              <a:buSzPts val="4000"/>
              <a:buNone/>
            </a:pPr>
            <a:endParaRPr sz="4000">
              <a:latin typeface="Overlock"/>
              <a:ea typeface="Overlock"/>
              <a:cs typeface="Overlock"/>
              <a:sym typeface="Overlock"/>
            </a:endParaRPr>
          </a:p>
          <a:p>
            <a:pPr marL="0" lvl="0" indent="0" algn="l" rtl="0">
              <a:lnSpc>
                <a:spcPct val="90000"/>
              </a:lnSpc>
              <a:spcBef>
                <a:spcPts val="1000"/>
              </a:spcBef>
              <a:spcAft>
                <a:spcPts val="0"/>
              </a:spcAft>
              <a:buClr>
                <a:schemeClr val="dk1"/>
              </a:buClr>
              <a:buSzPts val="4000"/>
              <a:buNone/>
            </a:pPr>
            <a:endParaRPr sz="4000">
              <a:latin typeface="Arial"/>
              <a:ea typeface="Arial"/>
              <a:cs typeface="Arial"/>
              <a:sym typeface="Arial"/>
            </a:endParaRPr>
          </a:p>
        </p:txBody>
      </p:sp>
      <p:sp>
        <p:nvSpPr>
          <p:cNvPr id="210" name="Google Shape;210;p14"/>
          <p:cNvSpPr/>
          <p:nvPr/>
        </p:nvSpPr>
        <p:spPr>
          <a:xfrm>
            <a:off x="535968" y="440418"/>
            <a:ext cx="11120063" cy="550916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4000"/>
              <a:buFont typeface="Arial"/>
              <a:buNone/>
            </a:pPr>
            <a:r>
              <a:rPr lang="en-US" sz="4400" b="0" i="0" u="none" strike="noStrike" cap="none">
                <a:solidFill>
                  <a:schemeClr val="dk1"/>
                </a:solidFill>
                <a:latin typeface="Overlock"/>
                <a:ea typeface="Overlock"/>
                <a:cs typeface="Overlock"/>
                <a:sym typeface="Overlock"/>
              </a:rPr>
              <a:t>Así que cualquiera que coma este pan o beba esta copa del Señor de manera indigna, será culpado del cuerpo y de la sangre del Señor. </a:t>
            </a:r>
            <a:r>
              <a:rPr lang="en-US" sz="4400" b="0" i="0" u="sng" strike="noStrike" cap="none" baseline="30000">
                <a:solidFill>
                  <a:schemeClr val="dk1"/>
                </a:solidFill>
                <a:latin typeface="Overlock"/>
                <a:ea typeface="Overlock"/>
                <a:cs typeface="Overlock"/>
                <a:sym typeface="Overlock"/>
              </a:rPr>
              <a:t>28 </a:t>
            </a:r>
            <a:r>
              <a:rPr lang="en-US" sz="4400" b="0" i="0" u="sng" strike="noStrike" cap="none">
                <a:solidFill>
                  <a:schemeClr val="dk1"/>
                </a:solidFill>
                <a:latin typeface="Overlock"/>
                <a:ea typeface="Overlock"/>
                <a:cs typeface="Overlock"/>
                <a:sym typeface="Overlock"/>
              </a:rPr>
              <a:t>Por tanto, cada uno de ustedes debe examinarse a sí mismo antes de comer el pan y de beber de la copa. </a:t>
            </a:r>
            <a:r>
              <a:rPr lang="en-US" sz="4400" b="0" i="0" u="none" strike="noStrike" cap="none" baseline="30000">
                <a:solidFill>
                  <a:schemeClr val="dk1"/>
                </a:solidFill>
                <a:latin typeface="Overlock"/>
                <a:ea typeface="Overlock"/>
                <a:cs typeface="Overlock"/>
                <a:sym typeface="Overlock"/>
              </a:rPr>
              <a:t>29 </a:t>
            </a:r>
            <a:r>
              <a:rPr lang="en-US" sz="4400" b="0" i="0" u="none" strike="noStrike" cap="none">
                <a:solidFill>
                  <a:schemeClr val="dk1"/>
                </a:solidFill>
                <a:latin typeface="Overlock"/>
                <a:ea typeface="Overlock"/>
                <a:cs typeface="Overlock"/>
                <a:sym typeface="Overlock"/>
              </a:rPr>
              <a:t>Porque el que come y bebe de manera indigna, y sin discernir el cuerpo del Señor, come y bebe para su propio castigo.</a:t>
            </a:r>
            <a:endParaRPr sz="4400" b="0" i="0" u="none" strike="noStrike" cap="none">
              <a:solidFill>
                <a:schemeClr val="dk1"/>
              </a:solidFill>
              <a:latin typeface="Overlock"/>
              <a:ea typeface="Overlock"/>
              <a:cs typeface="Overlock"/>
              <a:sym typeface="Overlock"/>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4"/>
        <p:cNvGrpSpPr/>
        <p:nvPr/>
      </p:nvGrpSpPr>
      <p:grpSpPr>
        <a:xfrm>
          <a:off x="0" y="0"/>
          <a:ext cx="0" cy="0"/>
          <a:chOff x="0" y="0"/>
          <a:chExt cx="0" cy="0"/>
        </a:xfrm>
      </p:grpSpPr>
      <p:sp>
        <p:nvSpPr>
          <p:cNvPr id="215" name="Google Shape;215;g2f331569a33_0_9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6" name="Google Shape;216;g2f331569a33_0_97"/>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pic>
        <p:nvPicPr>
          <p:cNvPr id="217" name="Google Shape;217;g2f331569a33_0_97"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218" name="Google Shape;218;g2f331569a33_0_97"/>
          <p:cNvSpPr txBox="1"/>
          <p:nvPr/>
        </p:nvSpPr>
        <p:spPr>
          <a:xfrm>
            <a:off x="3607606" y="1843971"/>
            <a:ext cx="7592400" cy="2555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0" i="0" u="none" strike="noStrike" cap="none">
                <a:solidFill>
                  <a:schemeClr val="dk1"/>
                </a:solidFill>
                <a:latin typeface="Lato"/>
                <a:ea typeface="Lato"/>
                <a:cs typeface="Lato"/>
                <a:sym typeface="Lato"/>
              </a:rPr>
              <a:t>1 Corintios 11:27-29</a:t>
            </a:r>
            <a:br>
              <a:rPr lang="en-US" sz="4000" b="0" i="0" u="none" strike="noStrike" cap="none">
                <a:solidFill>
                  <a:schemeClr val="dk1"/>
                </a:solidFill>
                <a:latin typeface="Lato"/>
                <a:ea typeface="Lato"/>
                <a:cs typeface="Lato"/>
                <a:sym typeface="Lato"/>
              </a:rPr>
            </a:br>
            <a:endParaRPr sz="40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4000" b="0" i="0" u="none" strike="noStrike" cap="none">
                <a:solidFill>
                  <a:schemeClr val="dk1"/>
                </a:solidFill>
                <a:latin typeface="Lato"/>
                <a:ea typeface="Lato"/>
                <a:cs typeface="Lato"/>
                <a:sym typeface="Lato"/>
              </a:rPr>
              <a:t>De acuerdo al versículo 29, </a:t>
            </a:r>
            <a:r>
              <a:rPr lang="en-US" sz="4000" b="1" i="0" u="none" strike="noStrike" cap="none">
                <a:solidFill>
                  <a:schemeClr val="dk1"/>
                </a:solidFill>
                <a:latin typeface="Lato"/>
                <a:ea typeface="Lato"/>
                <a:cs typeface="Lato"/>
                <a:sym typeface="Lato"/>
              </a:rPr>
              <a:t>¿</a:t>
            </a:r>
            <a:r>
              <a:rPr lang="en-US" sz="4000" b="1">
                <a:solidFill>
                  <a:schemeClr val="dk1"/>
                </a:solidFill>
                <a:latin typeface="Lato"/>
                <a:ea typeface="Lato"/>
                <a:cs typeface="Lato"/>
                <a:sym typeface="Lato"/>
              </a:rPr>
              <a:t>Por qué es importante examinarnos</a:t>
            </a:r>
            <a:r>
              <a:rPr lang="en-US" sz="4000" b="1" i="0" u="none" strike="noStrike" cap="none">
                <a:solidFill>
                  <a:schemeClr val="dk1"/>
                </a:solidFill>
                <a:latin typeface="Lato"/>
                <a:ea typeface="Lato"/>
                <a:cs typeface="Lato"/>
                <a:sym typeface="Lato"/>
              </a:rPr>
              <a:t>?</a:t>
            </a:r>
            <a:endParaRPr sz="4000" b="1" i="0" u="none" strike="noStrike" cap="none">
              <a:solidFill>
                <a:schemeClr val="dk1"/>
              </a:solidFill>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5"/>
          <p:cNvSpPr txBox="1">
            <a:spLocks noGrp="1"/>
          </p:cNvSpPr>
          <p:nvPr>
            <p:ph type="body" idx="1"/>
          </p:nvPr>
        </p:nvSpPr>
        <p:spPr>
          <a:xfrm>
            <a:off x="838200" y="575354"/>
            <a:ext cx="10515600" cy="560161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000"/>
              <a:buNone/>
            </a:pPr>
            <a:endParaRPr sz="4000">
              <a:latin typeface="Arial"/>
              <a:ea typeface="Arial"/>
              <a:cs typeface="Arial"/>
              <a:sym typeface="Arial"/>
            </a:endParaRPr>
          </a:p>
          <a:p>
            <a:pPr marL="0" lvl="0" indent="0" algn="l" rtl="0">
              <a:lnSpc>
                <a:spcPct val="90000"/>
              </a:lnSpc>
              <a:spcBef>
                <a:spcPts val="1000"/>
              </a:spcBef>
              <a:spcAft>
                <a:spcPts val="0"/>
              </a:spcAft>
              <a:buClr>
                <a:schemeClr val="dk1"/>
              </a:buClr>
              <a:buSzPts val="4000"/>
              <a:buNone/>
            </a:pPr>
            <a:endParaRPr sz="4000" b="1">
              <a:latin typeface="Arial"/>
              <a:ea typeface="Arial"/>
              <a:cs typeface="Arial"/>
              <a:sym typeface="Arial"/>
            </a:endParaRPr>
          </a:p>
          <a:p>
            <a:pPr marL="0" lvl="0" indent="0" algn="l" rtl="0">
              <a:lnSpc>
                <a:spcPct val="90000"/>
              </a:lnSpc>
              <a:spcBef>
                <a:spcPts val="1000"/>
              </a:spcBef>
              <a:spcAft>
                <a:spcPts val="0"/>
              </a:spcAft>
              <a:buClr>
                <a:schemeClr val="dk1"/>
              </a:buClr>
              <a:buSzPts val="4000"/>
              <a:buNone/>
            </a:pPr>
            <a:endParaRPr sz="4000">
              <a:latin typeface="Overlock"/>
              <a:ea typeface="Overlock"/>
              <a:cs typeface="Overlock"/>
              <a:sym typeface="Overlock"/>
            </a:endParaRPr>
          </a:p>
          <a:p>
            <a:pPr marL="0" lvl="0" indent="0" algn="l" rtl="0">
              <a:lnSpc>
                <a:spcPct val="90000"/>
              </a:lnSpc>
              <a:spcBef>
                <a:spcPts val="1000"/>
              </a:spcBef>
              <a:spcAft>
                <a:spcPts val="0"/>
              </a:spcAft>
              <a:buClr>
                <a:schemeClr val="dk1"/>
              </a:buClr>
              <a:buSzPts val="4000"/>
              <a:buNone/>
            </a:pPr>
            <a:endParaRPr sz="4000">
              <a:latin typeface="Arial"/>
              <a:ea typeface="Arial"/>
              <a:cs typeface="Arial"/>
              <a:sym typeface="Arial"/>
            </a:endParaRPr>
          </a:p>
        </p:txBody>
      </p:sp>
      <p:sp>
        <p:nvSpPr>
          <p:cNvPr id="225" name="Google Shape;225;p15"/>
          <p:cNvSpPr/>
          <p:nvPr/>
        </p:nvSpPr>
        <p:spPr>
          <a:xfrm>
            <a:off x="535968" y="440418"/>
            <a:ext cx="11120063" cy="550916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4000"/>
              <a:buFont typeface="Arial"/>
              <a:buNone/>
            </a:pPr>
            <a:r>
              <a:rPr lang="en-US" sz="4400" b="0" i="0" u="none" strike="noStrike" cap="none">
                <a:solidFill>
                  <a:schemeClr val="dk1"/>
                </a:solidFill>
                <a:latin typeface="Overlock"/>
                <a:ea typeface="Overlock"/>
                <a:cs typeface="Overlock"/>
                <a:sym typeface="Overlock"/>
              </a:rPr>
              <a:t>Así que cualquiera que coma este pan o beba esta copa del Señor de manera indigna, será culpado del cuerpo y de la sangre del Señor. </a:t>
            </a:r>
            <a:r>
              <a:rPr lang="en-US" sz="4400" b="0" i="0" u="none" strike="noStrike" cap="none" baseline="30000">
                <a:solidFill>
                  <a:schemeClr val="dk1"/>
                </a:solidFill>
                <a:latin typeface="Overlock"/>
                <a:ea typeface="Overlock"/>
                <a:cs typeface="Overlock"/>
                <a:sym typeface="Overlock"/>
              </a:rPr>
              <a:t>28 </a:t>
            </a:r>
            <a:r>
              <a:rPr lang="en-US" sz="4400" b="0" i="0" u="none" strike="noStrike" cap="none">
                <a:solidFill>
                  <a:schemeClr val="dk1"/>
                </a:solidFill>
                <a:latin typeface="Overlock"/>
                <a:ea typeface="Overlock"/>
                <a:cs typeface="Overlock"/>
                <a:sym typeface="Overlock"/>
              </a:rPr>
              <a:t>Por tanto, cada uno de ustedes debe examinarse a sí mismo antes de comer el pan y de beber de la copa. </a:t>
            </a:r>
            <a:r>
              <a:rPr lang="en-US" sz="4400" b="0" i="0" u="sng" strike="noStrike" cap="none" baseline="30000">
                <a:solidFill>
                  <a:schemeClr val="dk1"/>
                </a:solidFill>
                <a:latin typeface="Overlock"/>
                <a:ea typeface="Overlock"/>
                <a:cs typeface="Overlock"/>
                <a:sym typeface="Overlock"/>
              </a:rPr>
              <a:t>29 </a:t>
            </a:r>
            <a:r>
              <a:rPr lang="en-US" sz="4400" b="0" i="0" u="sng" strike="noStrike" cap="none">
                <a:solidFill>
                  <a:schemeClr val="dk1"/>
                </a:solidFill>
                <a:latin typeface="Overlock"/>
                <a:ea typeface="Overlock"/>
                <a:cs typeface="Overlock"/>
                <a:sym typeface="Overlock"/>
              </a:rPr>
              <a:t>Porque el que come y bebe de manera indigna, y sin discernir el cuerpo del Señor, come y bebe para su propio castigo.</a:t>
            </a:r>
            <a:endParaRPr sz="4400" b="0" i="0" u="sng" strike="noStrike" cap="none">
              <a:solidFill>
                <a:schemeClr val="dk1"/>
              </a:solidFill>
              <a:latin typeface="Overlock"/>
              <a:ea typeface="Overlock"/>
              <a:cs typeface="Overlock"/>
              <a:sym typeface="Overlock"/>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g2ae502832d3_0_0"/>
          <p:cNvPicPr preferRelativeResize="0"/>
          <p:nvPr/>
        </p:nvPicPr>
        <p:blipFill rotWithShape="1">
          <a:blip r:embed="rId3">
            <a:alphaModFix/>
          </a:blip>
          <a:srcRect/>
          <a:stretch/>
        </p:blipFill>
        <p:spPr>
          <a:xfrm>
            <a:off x="0" y="0"/>
            <a:ext cx="12191990" cy="6858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1" name="Google Shape;231;p16" descr="The Jesus Prayer - The Methodist Church in Singapore"/>
          <p:cNvPicPr preferRelativeResize="0"/>
          <p:nvPr/>
        </p:nvPicPr>
        <p:blipFill rotWithShape="1">
          <a:blip r:embed="rId3">
            <a:alphaModFix/>
          </a:blip>
          <a:srcRect/>
          <a:stretch/>
        </p:blipFill>
        <p:spPr>
          <a:xfrm>
            <a:off x="382588" y="0"/>
            <a:ext cx="11425237" cy="6858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7"/>
          <p:cNvSpPr txBox="1">
            <a:spLocks noGrp="1"/>
          </p:cNvSpPr>
          <p:nvPr>
            <p:ph type="title"/>
          </p:nvPr>
        </p:nvSpPr>
        <p:spPr>
          <a:xfrm>
            <a:off x="838200" y="2529622"/>
            <a:ext cx="10515600" cy="238658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0000"/>
              <a:buNone/>
            </a:pPr>
            <a:r>
              <a:rPr lang="en-US" b="1">
                <a:solidFill>
                  <a:srgbClr val="000000"/>
                </a:solidFill>
                <a:latin typeface="Calibri"/>
                <a:ea typeface="Calibri"/>
                <a:cs typeface="Calibri"/>
                <a:sym typeface="Calibri"/>
              </a:rPr>
              <a:t>¿Qué se debe recordar cuando uno se examina a sí mismo antes de tomar la Santa Cena? </a:t>
            </a:r>
            <a:br>
              <a:rPr lang="en-US">
                <a:latin typeface="Times New Roman"/>
                <a:ea typeface="Times New Roman"/>
                <a:cs typeface="Times New Roman"/>
                <a:sym typeface="Times New Roman"/>
              </a:rPr>
            </a:br>
            <a:endParaRPr>
              <a:latin typeface="Overlock"/>
              <a:ea typeface="Overlock"/>
              <a:cs typeface="Overlock"/>
              <a:sym typeface="Overlock"/>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8"/>
          <p:cNvSpPr txBox="1"/>
          <p:nvPr/>
        </p:nvSpPr>
        <p:spPr>
          <a:xfrm>
            <a:off x="471292" y="659181"/>
            <a:ext cx="11249411"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rgbClr val="008000"/>
                </a:solidFill>
                <a:latin typeface="Overlock"/>
                <a:ea typeface="Overlock"/>
                <a:cs typeface="Overlock"/>
                <a:sym typeface="Overlock"/>
              </a:rPr>
              <a:t>Lección 4: El poder y la recepción de la Santa Cena</a:t>
            </a:r>
            <a:r>
              <a:rPr lang="en-US" sz="4000" b="1"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aphicFrame>
        <p:nvGraphicFramePr>
          <p:cNvPr id="243" name="Google Shape;243;p18"/>
          <p:cNvGraphicFramePr/>
          <p:nvPr/>
        </p:nvGraphicFramePr>
        <p:xfrm>
          <a:off x="811617" y="1759038"/>
          <a:ext cx="3000000" cy="3000000"/>
        </p:xfrm>
        <a:graphic>
          <a:graphicData uri="http://schemas.openxmlformats.org/drawingml/2006/table">
            <a:tbl>
              <a:tblPr firstRow="1" bandRow="1">
                <a:noFill/>
                <a:tableStyleId>{96AE369E-4A0A-44FA-BA63-0C6CF3DD7DB0}</a:tableStyleId>
              </a:tblPr>
              <a:tblGrid>
                <a:gridCol w="869475">
                  <a:extLst>
                    <a:ext uri="{9D8B030D-6E8A-4147-A177-3AD203B41FA5}">
                      <a16:colId xmlns:a16="http://schemas.microsoft.com/office/drawing/2014/main" val="20000"/>
                    </a:ext>
                  </a:extLst>
                </a:gridCol>
                <a:gridCol w="9699300">
                  <a:extLst>
                    <a:ext uri="{9D8B030D-6E8A-4147-A177-3AD203B41FA5}">
                      <a16:colId xmlns:a16="http://schemas.microsoft.com/office/drawing/2014/main" val="20001"/>
                    </a:ext>
                  </a:extLst>
                </a:gridCol>
              </a:tblGrid>
              <a:tr h="757700">
                <a:tc gridSpan="2">
                  <a:txBody>
                    <a:bodyPr/>
                    <a:lstStyle/>
                    <a:p>
                      <a:pPr marL="0" marR="0" lvl="0" indent="0" algn="ctr" rtl="0">
                        <a:lnSpc>
                          <a:spcPct val="100000"/>
                        </a:lnSpc>
                        <a:spcBef>
                          <a:spcPts val="0"/>
                        </a:spcBef>
                        <a:spcAft>
                          <a:spcPts val="0"/>
                        </a:spcAft>
                        <a:buNone/>
                      </a:pPr>
                      <a:r>
                        <a:rPr lang="en-US" sz="3600" b="0" u="none" strike="noStrike" cap="none">
                          <a:solidFill>
                            <a:schemeClr val="dk1"/>
                          </a:solidFill>
                        </a:rPr>
                        <a:t>Objetivos</a:t>
                      </a:r>
                      <a:endParaRPr sz="3600" b="0" u="none" strike="noStrike" cap="none">
                        <a:solidFill>
                          <a:schemeClr val="dk1"/>
                        </a:solidFill>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757700">
                <a:tc>
                  <a:txBody>
                    <a:bodyPr/>
                    <a:lstStyle/>
                    <a:p>
                      <a:pPr marL="0" marR="0" lvl="0" indent="0" algn="ctr" rtl="0">
                        <a:lnSpc>
                          <a:spcPct val="100000"/>
                        </a:lnSpc>
                        <a:spcBef>
                          <a:spcPts val="0"/>
                        </a:spcBef>
                        <a:spcAft>
                          <a:spcPts val="0"/>
                        </a:spcAft>
                        <a:buNone/>
                      </a:pPr>
                      <a:r>
                        <a:rPr lang="en-US" sz="3600" u="none" strike="noStrike" cap="none"/>
                        <a:t>1</a:t>
                      </a:r>
                      <a:endParaRPr/>
                    </a:p>
                  </a:txBody>
                  <a:tcPr marL="91450" marR="91450" marT="45725" marB="45725"/>
                </a:tc>
                <a:tc>
                  <a:txBody>
                    <a:bodyPr/>
                    <a:lstStyle/>
                    <a:p>
                      <a:pPr marL="0" marR="0" lvl="0" indent="0" algn="l" rtl="0">
                        <a:lnSpc>
                          <a:spcPct val="100000"/>
                        </a:lnSpc>
                        <a:spcBef>
                          <a:spcPts val="0"/>
                        </a:spcBef>
                        <a:spcAft>
                          <a:spcPts val="0"/>
                        </a:spcAft>
                        <a:buNone/>
                      </a:pPr>
                      <a:r>
                        <a:rPr lang="en-US" sz="3200" b="0" u="none" strike="noStrike" cap="none"/>
                        <a:t>Explicar </a:t>
                      </a:r>
                      <a:r>
                        <a:rPr lang="en-US" sz="3200"/>
                        <a:t>¿P</a:t>
                      </a:r>
                      <a:r>
                        <a:rPr lang="en-US" sz="3200" b="0" u="none" strike="noStrike" cap="none"/>
                        <a:t>or qué la Santa Cena es poderosa?. </a:t>
                      </a:r>
                      <a:endParaRPr/>
                    </a:p>
                  </a:txBody>
                  <a:tcPr marL="91450" marR="91450" marT="45725" marB="45725"/>
                </a:tc>
                <a:extLst>
                  <a:ext uri="{0D108BD9-81ED-4DB2-BD59-A6C34878D82A}">
                    <a16:rowId xmlns:a16="http://schemas.microsoft.com/office/drawing/2014/main" val="10001"/>
                  </a:ext>
                </a:extLst>
              </a:tr>
              <a:tr h="757700">
                <a:tc>
                  <a:txBody>
                    <a:bodyPr/>
                    <a:lstStyle/>
                    <a:p>
                      <a:pPr marL="0" marR="0" lvl="0" indent="0" algn="ctr" rtl="0">
                        <a:lnSpc>
                          <a:spcPct val="100000"/>
                        </a:lnSpc>
                        <a:spcBef>
                          <a:spcPts val="0"/>
                        </a:spcBef>
                        <a:spcAft>
                          <a:spcPts val="0"/>
                        </a:spcAft>
                        <a:buNone/>
                      </a:pPr>
                      <a:r>
                        <a:rPr lang="en-US" sz="3600" u="none" strike="noStrike" cap="none"/>
                        <a:t>2</a:t>
                      </a:r>
                      <a:endParaRPr/>
                    </a:p>
                  </a:txBody>
                  <a:tcPr marL="91450" marR="91450" marT="45725" marB="45725"/>
                </a:tc>
                <a:tc>
                  <a:txBody>
                    <a:bodyPr/>
                    <a:lstStyle/>
                    <a:p>
                      <a:pPr marL="0" marR="0" lvl="0" indent="0" algn="l" rtl="0">
                        <a:lnSpc>
                          <a:spcPct val="100000"/>
                        </a:lnSpc>
                        <a:spcBef>
                          <a:spcPts val="0"/>
                        </a:spcBef>
                        <a:spcAft>
                          <a:spcPts val="0"/>
                        </a:spcAft>
                        <a:buNone/>
                      </a:pPr>
                      <a:r>
                        <a:rPr lang="en-US" sz="3200" b="0" u="none" strike="noStrike" cap="none"/>
                        <a:t>Analizar </a:t>
                      </a:r>
                      <a:r>
                        <a:rPr lang="en-US" sz="3200"/>
                        <a:t>¿C</a:t>
                      </a:r>
                      <a:r>
                        <a:rPr lang="en-US" sz="3200" b="0" u="none" strike="noStrike" cap="none"/>
                        <a:t>ómo se examina </a:t>
                      </a:r>
                      <a:r>
                        <a:rPr lang="en-US" sz="3200"/>
                        <a:t>uno </a:t>
                      </a:r>
                      <a:r>
                        <a:rPr lang="en-US" sz="3200" b="0" u="none" strike="noStrike" cap="none"/>
                        <a:t>a sí mismo</a:t>
                      </a:r>
                      <a:r>
                        <a:rPr lang="en-US" sz="3200"/>
                        <a:t>,</a:t>
                      </a:r>
                      <a:r>
                        <a:rPr lang="en-US" sz="3200" b="0" u="none" strike="noStrike" cap="none"/>
                        <a:t> antes de tomar la Santa Cena</a:t>
                      </a:r>
                      <a:r>
                        <a:rPr lang="en-US" sz="3200"/>
                        <a:t>?</a:t>
                      </a:r>
                      <a:r>
                        <a:rPr lang="en-US" sz="3200" b="0" u="none" strike="noStrike" cap="none"/>
                        <a:t>. </a:t>
                      </a:r>
                      <a:endParaRPr/>
                    </a:p>
                  </a:txBody>
                  <a:tcPr marL="91450" marR="91450" marT="45725" marB="45725"/>
                </a:tc>
                <a:extLst>
                  <a:ext uri="{0D108BD9-81ED-4DB2-BD59-A6C34878D82A}">
                    <a16:rowId xmlns:a16="http://schemas.microsoft.com/office/drawing/2014/main" val="10002"/>
                  </a:ext>
                </a:extLst>
              </a:tr>
              <a:tr h="757700">
                <a:tc>
                  <a:txBody>
                    <a:bodyPr/>
                    <a:lstStyle/>
                    <a:p>
                      <a:pPr marL="0" marR="0" lvl="0" indent="0" algn="ctr" rtl="0">
                        <a:lnSpc>
                          <a:spcPct val="100000"/>
                        </a:lnSpc>
                        <a:spcBef>
                          <a:spcPts val="0"/>
                        </a:spcBef>
                        <a:spcAft>
                          <a:spcPts val="0"/>
                        </a:spcAft>
                        <a:buNone/>
                      </a:pPr>
                      <a:r>
                        <a:rPr lang="en-US" sz="3600" u="none" strike="noStrike" cap="none"/>
                        <a:t>3</a:t>
                      </a:r>
                      <a:endParaRPr/>
                    </a:p>
                  </a:txBody>
                  <a:tcPr marL="91450" marR="91450" marT="45725" marB="45725"/>
                </a:tc>
                <a:tc>
                  <a:txBody>
                    <a:bodyPr/>
                    <a:lstStyle/>
                    <a:p>
                      <a:pPr marL="0" marR="0" lvl="0" indent="0" algn="l" rtl="0">
                        <a:lnSpc>
                          <a:spcPct val="100000"/>
                        </a:lnSpc>
                        <a:spcBef>
                          <a:spcPts val="0"/>
                        </a:spcBef>
                        <a:spcAft>
                          <a:spcPts val="0"/>
                        </a:spcAft>
                        <a:buNone/>
                      </a:pPr>
                      <a:r>
                        <a:rPr lang="en-US" sz="3200" b="1" u="none" strike="noStrike" cap="none"/>
                        <a:t>Definir “Comunión cerrada.” </a:t>
                      </a:r>
                      <a:endParaRPr/>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9"/>
          <p:cNvSpPr txBox="1">
            <a:spLocks noGrp="1"/>
          </p:cNvSpPr>
          <p:nvPr>
            <p:ph type="title"/>
          </p:nvPr>
        </p:nvSpPr>
        <p:spPr>
          <a:xfrm>
            <a:off x="838200" y="2529622"/>
            <a:ext cx="10515600" cy="238658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0000"/>
              <a:buNone/>
            </a:pPr>
            <a:r>
              <a:rPr lang="en-US" b="1">
                <a:solidFill>
                  <a:srgbClr val="000000"/>
                </a:solidFill>
                <a:latin typeface="Calibri"/>
                <a:ea typeface="Calibri"/>
                <a:cs typeface="Calibri"/>
                <a:sym typeface="Calibri"/>
              </a:rPr>
              <a:t>La Santa Cena fortalece y muestra </a:t>
            </a:r>
            <a:br>
              <a:rPr lang="en-US" b="1">
                <a:solidFill>
                  <a:srgbClr val="000000"/>
                </a:solidFill>
                <a:latin typeface="Calibri"/>
                <a:ea typeface="Calibri"/>
                <a:cs typeface="Calibri"/>
                <a:sym typeface="Calibri"/>
              </a:rPr>
            </a:br>
            <a:r>
              <a:rPr lang="en-US" b="1">
                <a:solidFill>
                  <a:srgbClr val="000000"/>
                </a:solidFill>
                <a:latin typeface="Calibri"/>
                <a:ea typeface="Calibri"/>
                <a:cs typeface="Calibri"/>
                <a:sym typeface="Calibri"/>
              </a:rPr>
              <a:t>nuestra conexión con Dios. </a:t>
            </a:r>
            <a:br>
              <a:rPr lang="en-US" b="1">
                <a:solidFill>
                  <a:srgbClr val="000000"/>
                </a:solidFill>
                <a:latin typeface="Calibri"/>
                <a:ea typeface="Calibri"/>
                <a:cs typeface="Calibri"/>
                <a:sym typeface="Calibri"/>
              </a:rPr>
            </a:br>
            <a:br>
              <a:rPr lang="en-US" b="1">
                <a:solidFill>
                  <a:srgbClr val="000000"/>
                </a:solidFill>
                <a:latin typeface="Calibri"/>
                <a:ea typeface="Calibri"/>
                <a:cs typeface="Calibri"/>
                <a:sym typeface="Calibri"/>
              </a:rPr>
            </a:br>
            <a:r>
              <a:rPr lang="en-US" b="1">
                <a:solidFill>
                  <a:srgbClr val="000000"/>
                </a:solidFill>
                <a:latin typeface="Calibri"/>
                <a:ea typeface="Calibri"/>
                <a:cs typeface="Calibri"/>
                <a:sym typeface="Calibri"/>
              </a:rPr>
              <a:t>¿Qué otra conexión es demostrada por medio de la Santa Comunión? </a:t>
            </a:r>
            <a:br>
              <a:rPr lang="en-US">
                <a:latin typeface="Times New Roman"/>
                <a:ea typeface="Times New Roman"/>
                <a:cs typeface="Times New Roman"/>
                <a:sym typeface="Times New Roman"/>
              </a:rPr>
            </a:br>
            <a:endParaRPr>
              <a:latin typeface="Overlock"/>
              <a:ea typeface="Overlock"/>
              <a:cs typeface="Overlock"/>
              <a:sym typeface="Overlock"/>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2"/>
        <p:cNvGrpSpPr/>
        <p:nvPr/>
      </p:nvGrpSpPr>
      <p:grpSpPr>
        <a:xfrm>
          <a:off x="0" y="0"/>
          <a:ext cx="0" cy="0"/>
          <a:chOff x="0" y="0"/>
          <a:chExt cx="0" cy="0"/>
        </a:xfrm>
      </p:grpSpPr>
      <p:sp>
        <p:nvSpPr>
          <p:cNvPr id="253" name="Google Shape;253;g2f34200a32f_0_12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54" name="Google Shape;254;g2f34200a32f_0_121"/>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sp>
        <p:nvSpPr>
          <p:cNvPr id="255" name="Google Shape;255;g2f34200a32f_0_121"/>
          <p:cNvSpPr txBox="1"/>
          <p:nvPr/>
        </p:nvSpPr>
        <p:spPr>
          <a:xfrm>
            <a:off x="3602250" y="1272000"/>
            <a:ext cx="8297400" cy="4494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b="0" i="0" u="none" strike="noStrike" cap="none">
                <a:solidFill>
                  <a:schemeClr val="dk1"/>
                </a:solidFill>
                <a:latin typeface="Lato"/>
                <a:ea typeface="Lato"/>
                <a:cs typeface="Lato"/>
                <a:sym typeface="Lato"/>
              </a:rPr>
              <a:t>La copa de bendición por la cual damos gracias, ¿</a:t>
            </a:r>
            <a:r>
              <a:rPr lang="en-US" sz="3400">
                <a:solidFill>
                  <a:schemeClr val="dk1"/>
                </a:solidFill>
                <a:latin typeface="Lato"/>
                <a:ea typeface="Lato"/>
                <a:cs typeface="Lato"/>
                <a:sym typeface="Lato"/>
              </a:rPr>
              <a:t>N</a:t>
            </a:r>
            <a:r>
              <a:rPr lang="en-US" sz="3400" b="0" i="0" u="none" strike="noStrike" cap="none">
                <a:solidFill>
                  <a:schemeClr val="dk1"/>
                </a:solidFill>
                <a:latin typeface="Lato"/>
                <a:ea typeface="Lato"/>
                <a:cs typeface="Lato"/>
                <a:sym typeface="Lato"/>
              </a:rPr>
              <a:t>o es la comunión de la sangre de Cristo? Y el pan que partimos, ¿</a:t>
            </a:r>
            <a:r>
              <a:rPr lang="en-US" sz="3400">
                <a:solidFill>
                  <a:schemeClr val="dk1"/>
                </a:solidFill>
                <a:latin typeface="Lato"/>
                <a:ea typeface="Lato"/>
                <a:cs typeface="Lato"/>
                <a:sym typeface="Lato"/>
              </a:rPr>
              <a:t>N</a:t>
            </a:r>
            <a:r>
              <a:rPr lang="en-US" sz="3400" b="0" i="0" u="none" strike="noStrike" cap="none">
                <a:solidFill>
                  <a:schemeClr val="dk1"/>
                </a:solidFill>
                <a:latin typeface="Lato"/>
                <a:ea typeface="Lato"/>
                <a:cs typeface="Lato"/>
                <a:sym typeface="Lato"/>
              </a:rPr>
              <a:t>o es la comunión del cuerpo de Cristo? Hay un solo pan, del cual todos participamos; por eso, aunque somos muchos, conformamos un solo cuerpo.</a:t>
            </a:r>
            <a:endParaRPr sz="34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2000" b="0" i="1"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b="0" i="1" u="none" strike="noStrike" cap="none">
                <a:solidFill>
                  <a:schemeClr val="dk1"/>
                </a:solidFill>
                <a:latin typeface="Lato"/>
                <a:ea typeface="Lato"/>
                <a:cs typeface="Lato"/>
                <a:sym typeface="Lato"/>
              </a:rPr>
              <a:t>1 Corintios 10:16-17</a:t>
            </a:r>
            <a:endParaRPr sz="3400" b="0" i="0" u="none" strike="noStrike" cap="none">
              <a:solidFill>
                <a:schemeClr val="dk1"/>
              </a:solidFill>
              <a:latin typeface="Lato"/>
              <a:ea typeface="Lato"/>
              <a:cs typeface="Lato"/>
              <a:sym typeface="Lato"/>
            </a:endParaRPr>
          </a:p>
        </p:txBody>
      </p:sp>
      <p:pic>
        <p:nvPicPr>
          <p:cNvPr id="256" name="Google Shape;256;g2f34200a32f_0_121"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0"/>
        <p:cNvGrpSpPr/>
        <p:nvPr/>
      </p:nvGrpSpPr>
      <p:grpSpPr>
        <a:xfrm>
          <a:off x="0" y="0"/>
          <a:ext cx="0" cy="0"/>
          <a:chOff x="0" y="0"/>
          <a:chExt cx="0" cy="0"/>
        </a:xfrm>
      </p:grpSpPr>
      <p:sp>
        <p:nvSpPr>
          <p:cNvPr id="261" name="Google Shape;261;g2f331569a33_0_10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2" name="Google Shape;262;g2f331569a33_0_105"/>
          <p:cNvPicPr preferRelativeResize="0"/>
          <p:nvPr/>
        </p:nvPicPr>
        <p:blipFill rotWithShape="1">
          <a:blip r:embed="rId3">
            <a:alphaModFix/>
          </a:blip>
          <a:srcRect/>
          <a:stretch/>
        </p:blipFill>
        <p:spPr>
          <a:xfrm>
            <a:off x="254858" y="1840432"/>
            <a:ext cx="3125597" cy="3218436"/>
          </a:xfrm>
          <a:prstGeom prst="rect">
            <a:avLst/>
          </a:prstGeom>
          <a:noFill/>
          <a:ln>
            <a:noFill/>
          </a:ln>
          <a:effectLst>
            <a:outerShdw blurRad="50800" dist="38100" dir="2700000" algn="tl" rotWithShape="0">
              <a:srgbClr val="000000">
                <a:alpha val="40000"/>
              </a:srgbClr>
            </a:outerShdw>
          </a:effectLst>
        </p:spPr>
      </p:pic>
      <p:pic>
        <p:nvPicPr>
          <p:cNvPr id="263" name="Google Shape;263;g2f331569a33_0_105"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264" name="Google Shape;264;g2f331569a33_0_105"/>
          <p:cNvSpPr txBox="1"/>
          <p:nvPr/>
        </p:nvSpPr>
        <p:spPr>
          <a:xfrm>
            <a:off x="3380455" y="1840432"/>
            <a:ext cx="8023800" cy="3786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chemeClr val="dk1"/>
                </a:solidFill>
                <a:latin typeface="Lato"/>
                <a:ea typeface="Lato"/>
                <a:cs typeface="Lato"/>
                <a:sym typeface="Lato"/>
              </a:rPr>
              <a:t>¿De qué manera es un acto de amor el no permitir tomar la Santa Cena a las personas que no han estudiado la enseñanza o que pertenecen a otras iglesias que no creen las enseñanzas de la Biblia? </a:t>
            </a:r>
            <a:endParaRPr sz="4000" b="1" i="0" u="none" strike="noStrike" cap="none">
              <a:solidFill>
                <a:schemeClr val="dk1"/>
              </a:solidFill>
              <a:latin typeface="Lato"/>
              <a:ea typeface="Lato"/>
              <a:cs typeface="Lato"/>
              <a:sym typeface="Lato"/>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8"/>
        <p:cNvGrpSpPr/>
        <p:nvPr/>
      </p:nvGrpSpPr>
      <p:grpSpPr>
        <a:xfrm>
          <a:off x="0" y="0"/>
          <a:ext cx="0" cy="0"/>
          <a:chOff x="0" y="0"/>
          <a:chExt cx="0" cy="0"/>
        </a:xfrm>
      </p:grpSpPr>
      <p:sp>
        <p:nvSpPr>
          <p:cNvPr id="269" name="Google Shape;269;p2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70" name="Google Shape;270;p20"/>
          <p:cNvPicPr preferRelativeResize="0"/>
          <p:nvPr/>
        </p:nvPicPr>
        <p:blipFill rotWithShape="1">
          <a:blip r:embed="rId3">
            <a:alphaModFix/>
          </a:blip>
          <a:srcRect/>
          <a:stretch/>
        </p:blipFill>
        <p:spPr>
          <a:xfrm>
            <a:off x="254858" y="1840432"/>
            <a:ext cx="3125597" cy="3218436"/>
          </a:xfrm>
          <a:prstGeom prst="rect">
            <a:avLst/>
          </a:prstGeom>
          <a:noFill/>
          <a:ln>
            <a:noFill/>
          </a:ln>
          <a:effectLst>
            <a:outerShdw blurRad="50800" dist="38100" dir="2700000" algn="tl" rotWithShape="0">
              <a:srgbClr val="000000">
                <a:alpha val="40000"/>
              </a:srgbClr>
            </a:outerShdw>
          </a:effectLst>
        </p:spPr>
      </p:pic>
      <p:pic>
        <p:nvPicPr>
          <p:cNvPr id="271" name="Google Shape;271;p2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272" name="Google Shape;272;p20"/>
          <p:cNvSpPr txBox="1"/>
          <p:nvPr/>
        </p:nvSpPr>
        <p:spPr>
          <a:xfrm>
            <a:off x="3380455" y="1840432"/>
            <a:ext cx="8023800" cy="317005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chemeClr val="dk1"/>
                </a:solidFill>
                <a:latin typeface="Lato"/>
                <a:ea typeface="Lato"/>
                <a:cs typeface="Lato"/>
                <a:sym typeface="Lato"/>
              </a:rPr>
              <a:t>¿Por qué no debemos tomar comunión con iglesias de otras denominaciones que enseñan diferente a lo que enseña a la Biblia? </a:t>
            </a:r>
            <a:endParaRPr sz="4000" b="1" i="0" u="none" strike="noStrike" cap="none">
              <a:solidFill>
                <a:schemeClr val="dk1"/>
              </a:solidFill>
              <a:latin typeface="Lato"/>
              <a:ea typeface="Lato"/>
              <a:cs typeface="Lato"/>
              <a:sym typeface="Lato"/>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6"/>
        <p:cNvGrpSpPr/>
        <p:nvPr/>
      </p:nvGrpSpPr>
      <p:grpSpPr>
        <a:xfrm>
          <a:off x="0" y="0"/>
          <a:ext cx="0" cy="0"/>
          <a:chOff x="0" y="0"/>
          <a:chExt cx="0" cy="0"/>
        </a:xfrm>
      </p:grpSpPr>
      <p:sp>
        <p:nvSpPr>
          <p:cNvPr id="277" name="Google Shape;277;g2f3852c3354_0_12"/>
          <p:cNvSpPr txBox="1"/>
          <p:nvPr/>
        </p:nvSpPr>
        <p:spPr>
          <a:xfrm>
            <a:off x="1248300" y="3355650"/>
            <a:ext cx="9695400" cy="1323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4000" b="0" i="0" u="none" strike="noStrike" cap="none">
                <a:solidFill>
                  <a:schemeClr val="dk1"/>
                </a:solidFill>
                <a:latin typeface="Lato"/>
                <a:ea typeface="Lato"/>
                <a:cs typeface="Lato"/>
                <a:sym typeface="Lato"/>
              </a:rPr>
              <a:t>No participamos con otros en la Santa Cena indiscriminadamente.</a:t>
            </a:r>
            <a:endParaRPr sz="4000" b="0" i="0" u="none" strike="noStrike" cap="none">
              <a:solidFill>
                <a:schemeClr val="dk1"/>
              </a:solidFill>
              <a:latin typeface="Lato"/>
              <a:ea typeface="Lato"/>
              <a:cs typeface="Lato"/>
              <a:sym typeface="Lato"/>
            </a:endParaRPr>
          </a:p>
        </p:txBody>
      </p:sp>
      <p:pic>
        <p:nvPicPr>
          <p:cNvPr id="278" name="Google Shape;278;g2f3852c3354_0_12"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79" name="Google Shape;279;g2f3852c3354_0_12"/>
          <p:cNvSpPr txBox="1"/>
          <p:nvPr/>
        </p:nvSpPr>
        <p:spPr>
          <a:xfrm>
            <a:off x="746850" y="1746200"/>
            <a:ext cx="10698300" cy="1323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8000" b="0" i="0" u="none" strike="noStrike" cap="none">
                <a:solidFill>
                  <a:srgbClr val="009444"/>
                </a:solidFill>
                <a:latin typeface="Lato Black"/>
                <a:ea typeface="Lato Black"/>
                <a:cs typeface="Lato Black"/>
                <a:sym typeface="Lato Black"/>
              </a:rPr>
              <a:t>comunión cerrada</a:t>
            </a:r>
            <a:endParaRPr sz="8000" b="0" i="0" u="none" strike="noStrike" cap="none">
              <a:solidFill>
                <a:srgbClr val="009444"/>
              </a:solidFill>
              <a:latin typeface="Lato Black"/>
              <a:ea typeface="Lato Black"/>
              <a:cs typeface="Lato Black"/>
              <a:sym typeface="Lato Black"/>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21"/>
          <p:cNvSpPr txBox="1"/>
          <p:nvPr/>
        </p:nvSpPr>
        <p:spPr>
          <a:xfrm>
            <a:off x="687046" y="729219"/>
            <a:ext cx="10610608" cy="232367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b="0" i="0" u="none" strike="noStrike" cap="none">
                <a:solidFill>
                  <a:srgbClr val="613318"/>
                </a:solidFill>
                <a:latin typeface="Overlock"/>
                <a:ea typeface="Overlock"/>
                <a:cs typeface="Overlock"/>
                <a:sym typeface="Overlock"/>
              </a:rPr>
              <a:t>El Proyecto Final</a:t>
            </a:r>
            <a:endParaRPr sz="4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400"/>
              <a:buFont typeface="Arial"/>
              <a:buNone/>
            </a:pPr>
            <a:endParaRPr sz="4400" b="0" i="0" u="none" strike="noStrike" cap="none">
              <a:solidFill>
                <a:srgbClr val="613318"/>
              </a:solidFill>
              <a:latin typeface="Overlock"/>
              <a:ea typeface="Overlock"/>
              <a:cs typeface="Overlock"/>
              <a:sym typeface="Overlock"/>
            </a:endParaRPr>
          </a:p>
          <a:p>
            <a:pPr marL="0" marR="0" lvl="0" indent="0" algn="ctr" rtl="0">
              <a:lnSpc>
                <a:spcPct val="100000"/>
              </a:lnSpc>
              <a:spcBef>
                <a:spcPts val="0"/>
              </a:spcBef>
              <a:spcAft>
                <a:spcPts val="0"/>
              </a:spcAft>
              <a:buClr>
                <a:srgbClr val="000000"/>
              </a:buClr>
              <a:buSzPts val="5700"/>
              <a:buFont typeface="Arial"/>
              <a:buNone/>
            </a:pPr>
            <a:endParaRPr sz="5700" b="0" i="0" u="none" strike="noStrike" cap="none">
              <a:solidFill>
                <a:srgbClr val="613318"/>
              </a:solidFill>
              <a:latin typeface="Overlock"/>
              <a:ea typeface="Overlock"/>
              <a:cs typeface="Overlock"/>
              <a:sym typeface="Overlock"/>
            </a:endParaRPr>
          </a:p>
        </p:txBody>
      </p:sp>
      <p:sp>
        <p:nvSpPr>
          <p:cNvPr id="286" name="Google Shape;286;p21"/>
          <p:cNvSpPr txBox="1"/>
          <p:nvPr/>
        </p:nvSpPr>
        <p:spPr>
          <a:xfrm>
            <a:off x="687046" y="2445699"/>
            <a:ext cx="10818000" cy="2124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400" b="0" i="0" u="none" strike="noStrike" cap="none">
                <a:solidFill>
                  <a:srgbClr val="000000"/>
                </a:solidFill>
                <a:latin typeface="Calibri"/>
                <a:ea typeface="Calibri"/>
                <a:cs typeface="Calibri"/>
                <a:sym typeface="Calibri"/>
              </a:rPr>
              <a:t>7. ¿Qué se debe recordar cuando uno se examina a sí mismo antes de tomar la Santa Cena? </a:t>
            </a:r>
            <a:endParaRPr sz="4400" b="0" i="0" u="none" strike="noStrike" cap="none">
              <a:solidFill>
                <a:srgbClr val="000000"/>
              </a:solidFill>
              <a:latin typeface="Calibri"/>
              <a:ea typeface="Calibri"/>
              <a:cs typeface="Calibri"/>
              <a:sym typeface="Calibri"/>
            </a:endParaRPr>
          </a:p>
        </p:txBody>
      </p:sp>
      <p:cxnSp>
        <p:nvCxnSpPr>
          <p:cNvPr id="287" name="Google Shape;287;p21"/>
          <p:cNvCxnSpPr/>
          <p:nvPr/>
        </p:nvCxnSpPr>
        <p:spPr>
          <a:xfrm>
            <a:off x="1392748" y="1682444"/>
            <a:ext cx="8606118"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1"/>
        <p:cNvGrpSpPr/>
        <p:nvPr/>
      </p:nvGrpSpPr>
      <p:grpSpPr>
        <a:xfrm>
          <a:off x="0" y="0"/>
          <a:ext cx="0" cy="0"/>
          <a:chOff x="0" y="0"/>
          <a:chExt cx="0" cy="0"/>
        </a:xfrm>
      </p:grpSpPr>
      <p:sp>
        <p:nvSpPr>
          <p:cNvPr id="292" name="Google Shape;292;p30"/>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Tarea</a:t>
            </a:r>
            <a:endParaRPr sz="6000" b="0" i="0" u="none" strike="noStrike" cap="none">
              <a:solidFill>
                <a:srgbClr val="009444"/>
              </a:solidFill>
              <a:latin typeface="Lato"/>
              <a:ea typeface="Lato"/>
              <a:cs typeface="Lato"/>
              <a:sym typeface="Lato"/>
            </a:endParaRPr>
          </a:p>
        </p:txBody>
      </p:sp>
      <p:cxnSp>
        <p:nvCxnSpPr>
          <p:cNvPr id="293" name="Google Shape;293;p30"/>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294" name="Google Shape;294;p3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95" name="Google Shape;295;p30"/>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sp>
        <p:nvSpPr>
          <p:cNvPr id="296" name="Google Shape;296;p30"/>
          <p:cNvSpPr txBox="1"/>
          <p:nvPr/>
        </p:nvSpPr>
        <p:spPr>
          <a:xfrm>
            <a:off x="4127382" y="3633847"/>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600"/>
              </a:spcBef>
              <a:spcAft>
                <a:spcPts val="0"/>
              </a:spcAft>
              <a:buClr>
                <a:srgbClr val="000000"/>
              </a:buClr>
              <a:buSzPts val="3200"/>
              <a:buFont typeface="Arial"/>
              <a:buNone/>
            </a:pPr>
            <a:r>
              <a:rPr lang="en-US" sz="3200" b="0" i="1" u="none" strike="noStrike" cap="none">
                <a:solidFill>
                  <a:schemeClr val="dk1"/>
                </a:solidFill>
                <a:latin typeface="Lato"/>
                <a:ea typeface="Lato"/>
                <a:cs typeface="Lato"/>
                <a:sym typeface="Lato"/>
              </a:rPr>
              <a:t>en el grupo de WhatsApp</a:t>
            </a:r>
            <a:endParaRPr sz="3200" b="0" i="1" u="none" strike="noStrike" cap="none">
              <a:solidFill>
                <a:schemeClr val="dk1"/>
              </a:solidFill>
              <a:latin typeface="Lato"/>
              <a:ea typeface="Lato"/>
              <a:cs typeface="Lato"/>
              <a:sym typeface="Lato"/>
            </a:endParaRPr>
          </a:p>
        </p:txBody>
      </p:sp>
      <p:pic>
        <p:nvPicPr>
          <p:cNvPr id="297" name="Google Shape;297;p30"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2"/>
          <p:cNvSpPr txBox="1"/>
          <p:nvPr/>
        </p:nvSpPr>
        <p:spPr>
          <a:xfrm>
            <a:off x="4127382" y="1806843"/>
            <a:ext cx="5017663"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Lección 4</a:t>
            </a:r>
            <a:endParaRPr sz="6000" b="0" i="0" u="none" strike="noStrike" cap="none">
              <a:solidFill>
                <a:srgbClr val="009444"/>
              </a:solidFill>
              <a:latin typeface="Lato"/>
              <a:ea typeface="Lato"/>
              <a:cs typeface="Lato"/>
              <a:sym typeface="Lato"/>
            </a:endParaRPr>
          </a:p>
        </p:txBody>
      </p:sp>
      <p:cxnSp>
        <p:nvCxnSpPr>
          <p:cNvPr id="101" name="Google Shape;101;p2"/>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02" name="Google Shape;102;p2"/>
          <p:cNvSpPr txBox="1"/>
          <p:nvPr/>
        </p:nvSpPr>
        <p:spPr>
          <a:xfrm>
            <a:off x="4127372" y="3349425"/>
            <a:ext cx="7435200" cy="1289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b="0" i="0" u="none" strike="noStrike" cap="none">
                <a:solidFill>
                  <a:schemeClr val="dk1"/>
                </a:solidFill>
                <a:latin typeface="Lato"/>
                <a:ea typeface="Lato"/>
                <a:cs typeface="Lato"/>
                <a:sym typeface="Lato"/>
              </a:rPr>
              <a:t>El poder y la recepción </a:t>
            </a:r>
            <a:endParaRPr sz="3888"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888" b="0" i="0" u="none" strike="noStrike" cap="none">
                <a:solidFill>
                  <a:schemeClr val="dk1"/>
                </a:solidFill>
                <a:latin typeface="Lato"/>
                <a:ea typeface="Lato"/>
                <a:cs typeface="Lato"/>
                <a:sym typeface="Lato"/>
              </a:rPr>
              <a:t>de la Santa Cena</a:t>
            </a:r>
            <a:endParaRPr sz="3888" b="0" i="0" u="none" strike="noStrike" cap="none">
              <a:solidFill>
                <a:schemeClr val="dk1"/>
              </a:solidFill>
              <a:latin typeface="Lato"/>
              <a:ea typeface="Lato"/>
              <a:cs typeface="Lato"/>
              <a:sym typeface="Lato"/>
            </a:endParaRPr>
          </a:p>
        </p:txBody>
      </p:sp>
      <p:sp>
        <p:nvSpPr>
          <p:cNvPr id="103" name="Google Shape;103;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4" name="Google Shape;104;p2" descr="A green circle with a white book and a magnifying glass&#10;&#10;Description automatically generated"/>
          <p:cNvPicPr preferRelativeResize="0"/>
          <p:nvPr/>
        </p:nvPicPr>
        <p:blipFill rotWithShape="1">
          <a:blip r:embed="rId3">
            <a:alphaModFix/>
          </a:blip>
          <a:srcRect/>
          <a:stretch/>
        </p:blipFill>
        <p:spPr>
          <a:xfrm>
            <a:off x="476645" y="1552538"/>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1"/>
        <p:cNvGrpSpPr/>
        <p:nvPr/>
      </p:nvGrpSpPr>
      <p:grpSpPr>
        <a:xfrm>
          <a:off x="0" y="0"/>
          <a:ext cx="0" cy="0"/>
          <a:chOff x="0" y="0"/>
          <a:chExt cx="0" cy="0"/>
        </a:xfrm>
      </p:grpSpPr>
      <p:sp>
        <p:nvSpPr>
          <p:cNvPr id="302" name="Google Shape;302;g2adf2547317_0_0"/>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 o bendición </a:t>
            </a:r>
            <a:endParaRPr sz="6000" b="0" i="0" u="none" strike="noStrike" cap="none">
              <a:solidFill>
                <a:srgbClr val="009444"/>
              </a:solidFill>
              <a:latin typeface="Lato"/>
              <a:ea typeface="Lato"/>
              <a:cs typeface="Lato"/>
              <a:sym typeface="Lato"/>
            </a:endParaRPr>
          </a:p>
        </p:txBody>
      </p:sp>
      <p:sp>
        <p:nvSpPr>
          <p:cNvPr id="303" name="Google Shape;303;g2adf2547317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04" name="Google Shape;304;g2adf2547317_0_0"/>
          <p:cNvPicPr preferRelativeResize="0"/>
          <p:nvPr/>
        </p:nvPicPr>
        <p:blipFill rotWithShape="1">
          <a:blip r:embed="rId3">
            <a:alphaModFix/>
          </a:blip>
          <a:srcRect/>
          <a:stretch/>
        </p:blipFill>
        <p:spPr>
          <a:xfrm>
            <a:off x="476645" y="1552538"/>
            <a:ext cx="3125596" cy="3218435"/>
          </a:xfrm>
          <a:prstGeom prst="rect">
            <a:avLst/>
          </a:prstGeom>
          <a:noFill/>
          <a:ln>
            <a:noFill/>
          </a:ln>
          <a:effectLst>
            <a:outerShdw blurRad="50800" dist="38100" dir="2700000" algn="tl" rotWithShape="0">
              <a:srgbClr val="000000">
                <a:alpha val="40000"/>
              </a:srgbClr>
            </a:outerShdw>
          </a:effectLst>
        </p:spPr>
      </p:pic>
      <p:pic>
        <p:nvPicPr>
          <p:cNvPr id="305" name="Google Shape;305;g2adf2547317_0_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g2ac1ba269cb_0_46"/>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1" name="Google Shape;311;g2ac1ba269cb_0_4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12" name="Google Shape;312;g2ac1ba269cb_0_46"/>
          <p:cNvPicPr preferRelativeResize="0"/>
          <p:nvPr/>
        </p:nvPicPr>
        <p:blipFill rotWithShape="1">
          <a:blip r:embed="rId3">
            <a:alphaModFix/>
          </a:blip>
          <a:srcRect l="17158" t="8250" r="29536" b="8239"/>
          <a:stretch/>
        </p:blipFill>
        <p:spPr>
          <a:xfrm>
            <a:off x="6580094" y="810985"/>
            <a:ext cx="5007428" cy="5236027"/>
          </a:xfrm>
          <a:prstGeom prst="rect">
            <a:avLst/>
          </a:prstGeom>
          <a:noFill/>
          <a:ln>
            <a:noFill/>
          </a:ln>
        </p:spPr>
      </p:pic>
      <p:pic>
        <p:nvPicPr>
          <p:cNvPr id="313" name="Google Shape;313;g2ac1ba269cb_0_46"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314" name="Google Shape;314;g2ac1ba269cb_0_46"/>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315" name="Google Shape;315;g2ac1ba269cb_0_46"/>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6" name="Google Shape;316;g2ac1ba269cb_0_46"/>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sp>
        <p:nvSpPr>
          <p:cNvPr id="110" name="Google Shape;110;p4"/>
          <p:cNvSpPr txBox="1"/>
          <p:nvPr/>
        </p:nvSpPr>
        <p:spPr>
          <a:xfrm>
            <a:off x="4059441" y="2724595"/>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a:t>
            </a:r>
            <a:endParaRPr sz="6000" b="0" i="0" u="none" strike="noStrike" cap="none">
              <a:solidFill>
                <a:srgbClr val="009444"/>
              </a:solidFill>
              <a:latin typeface="Lato"/>
              <a:ea typeface="Lato"/>
              <a:cs typeface="Lato"/>
              <a:sym typeface="Lato"/>
            </a:endParaRPr>
          </a:p>
        </p:txBody>
      </p:sp>
      <p:sp>
        <p:nvSpPr>
          <p:cNvPr id="111" name="Google Shape;111;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2" name="Google Shape;112;p4"/>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13" name="Google Shape;113;p4"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6"/>
          <p:cNvSpPr txBox="1"/>
          <p:nvPr/>
        </p:nvSpPr>
        <p:spPr>
          <a:xfrm>
            <a:off x="471292" y="659181"/>
            <a:ext cx="11249411"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rgbClr val="008000"/>
                </a:solidFill>
                <a:latin typeface="Overlock"/>
                <a:ea typeface="Overlock"/>
                <a:cs typeface="Overlock"/>
                <a:sym typeface="Overlock"/>
              </a:rPr>
              <a:t>Lección 4: El poder y la recepción de la Santa Cena</a:t>
            </a:r>
            <a:r>
              <a:rPr lang="en-US" sz="4000" b="1"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aphicFrame>
        <p:nvGraphicFramePr>
          <p:cNvPr id="120" name="Google Shape;120;p6"/>
          <p:cNvGraphicFramePr/>
          <p:nvPr/>
        </p:nvGraphicFramePr>
        <p:xfrm>
          <a:off x="811617" y="1759038"/>
          <a:ext cx="3000000" cy="3000000"/>
        </p:xfrm>
        <a:graphic>
          <a:graphicData uri="http://schemas.openxmlformats.org/drawingml/2006/table">
            <a:tbl>
              <a:tblPr firstRow="1" bandRow="1">
                <a:noFill/>
                <a:tableStyleId>{96AE369E-4A0A-44FA-BA63-0C6CF3DD7DB0}</a:tableStyleId>
              </a:tblPr>
              <a:tblGrid>
                <a:gridCol w="869475">
                  <a:extLst>
                    <a:ext uri="{9D8B030D-6E8A-4147-A177-3AD203B41FA5}">
                      <a16:colId xmlns:a16="http://schemas.microsoft.com/office/drawing/2014/main" val="20000"/>
                    </a:ext>
                  </a:extLst>
                </a:gridCol>
                <a:gridCol w="9699300">
                  <a:extLst>
                    <a:ext uri="{9D8B030D-6E8A-4147-A177-3AD203B41FA5}">
                      <a16:colId xmlns:a16="http://schemas.microsoft.com/office/drawing/2014/main" val="20001"/>
                    </a:ext>
                  </a:extLst>
                </a:gridCol>
              </a:tblGrid>
              <a:tr h="757700">
                <a:tc gridSpan="2">
                  <a:txBody>
                    <a:bodyPr/>
                    <a:lstStyle/>
                    <a:p>
                      <a:pPr marL="0" marR="0" lvl="0" indent="0" algn="ctr" rtl="0">
                        <a:lnSpc>
                          <a:spcPct val="100000"/>
                        </a:lnSpc>
                        <a:spcBef>
                          <a:spcPts val="0"/>
                        </a:spcBef>
                        <a:spcAft>
                          <a:spcPts val="0"/>
                        </a:spcAft>
                        <a:buNone/>
                      </a:pPr>
                      <a:r>
                        <a:rPr lang="en-US" sz="3600" b="0" u="none" strike="noStrike" cap="none">
                          <a:solidFill>
                            <a:schemeClr val="dk1"/>
                          </a:solidFill>
                        </a:rPr>
                        <a:t>Objetivos</a:t>
                      </a:r>
                      <a:endParaRPr sz="3600" b="0" u="none" strike="noStrike" cap="none">
                        <a:solidFill>
                          <a:schemeClr val="dk1"/>
                        </a:solidFill>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757700">
                <a:tc>
                  <a:txBody>
                    <a:bodyPr/>
                    <a:lstStyle/>
                    <a:p>
                      <a:pPr marL="0" marR="0" lvl="0" indent="0" algn="ctr" rtl="0">
                        <a:lnSpc>
                          <a:spcPct val="100000"/>
                        </a:lnSpc>
                        <a:spcBef>
                          <a:spcPts val="0"/>
                        </a:spcBef>
                        <a:spcAft>
                          <a:spcPts val="0"/>
                        </a:spcAft>
                        <a:buNone/>
                      </a:pPr>
                      <a:r>
                        <a:rPr lang="en-US" sz="3600" u="none" strike="noStrike" cap="none"/>
                        <a:t>1</a:t>
                      </a:r>
                      <a:endParaRPr/>
                    </a:p>
                  </a:txBody>
                  <a:tcPr marL="91450" marR="91450" marT="45725" marB="45725"/>
                </a:tc>
                <a:tc>
                  <a:txBody>
                    <a:bodyPr/>
                    <a:lstStyle/>
                    <a:p>
                      <a:pPr marL="0" marR="0" lvl="0" indent="0" algn="l" rtl="0">
                        <a:lnSpc>
                          <a:spcPct val="100000"/>
                        </a:lnSpc>
                        <a:spcBef>
                          <a:spcPts val="0"/>
                        </a:spcBef>
                        <a:spcAft>
                          <a:spcPts val="0"/>
                        </a:spcAft>
                        <a:buNone/>
                      </a:pPr>
                      <a:r>
                        <a:rPr lang="en-US" sz="3200" b="1" u="none" strike="noStrike" cap="none"/>
                        <a:t>Explicar </a:t>
                      </a:r>
                      <a:r>
                        <a:rPr lang="en-US" sz="3200" b="1"/>
                        <a:t>¿P</a:t>
                      </a:r>
                      <a:r>
                        <a:rPr lang="en-US" sz="3200" b="1" u="none" strike="noStrike" cap="none"/>
                        <a:t>or qué la Santa Cena es poderosa?. </a:t>
                      </a:r>
                      <a:endParaRPr/>
                    </a:p>
                  </a:txBody>
                  <a:tcPr marL="91450" marR="91450" marT="45725" marB="45725"/>
                </a:tc>
                <a:extLst>
                  <a:ext uri="{0D108BD9-81ED-4DB2-BD59-A6C34878D82A}">
                    <a16:rowId xmlns:a16="http://schemas.microsoft.com/office/drawing/2014/main" val="10001"/>
                  </a:ext>
                </a:extLst>
              </a:tr>
              <a:tr h="757700">
                <a:tc>
                  <a:txBody>
                    <a:bodyPr/>
                    <a:lstStyle/>
                    <a:p>
                      <a:pPr marL="0" marR="0" lvl="0" indent="0" algn="ctr" rtl="0">
                        <a:lnSpc>
                          <a:spcPct val="100000"/>
                        </a:lnSpc>
                        <a:spcBef>
                          <a:spcPts val="0"/>
                        </a:spcBef>
                        <a:spcAft>
                          <a:spcPts val="0"/>
                        </a:spcAft>
                        <a:buNone/>
                      </a:pPr>
                      <a:r>
                        <a:rPr lang="en-US" sz="3600" u="none" strike="noStrike" cap="none"/>
                        <a:t>2</a:t>
                      </a:r>
                      <a:endParaRPr/>
                    </a:p>
                  </a:txBody>
                  <a:tcPr marL="91450" marR="91450" marT="45725" marB="45725"/>
                </a:tc>
                <a:tc>
                  <a:txBody>
                    <a:bodyPr/>
                    <a:lstStyle/>
                    <a:p>
                      <a:pPr marL="0" marR="0" lvl="0" indent="0" algn="l" rtl="0">
                        <a:lnSpc>
                          <a:spcPct val="100000"/>
                        </a:lnSpc>
                        <a:spcBef>
                          <a:spcPts val="0"/>
                        </a:spcBef>
                        <a:spcAft>
                          <a:spcPts val="0"/>
                        </a:spcAft>
                        <a:buNone/>
                      </a:pPr>
                      <a:r>
                        <a:rPr lang="en-US" sz="3200" b="0" u="none" strike="noStrike" cap="none"/>
                        <a:t>Analizar ¿</a:t>
                      </a:r>
                      <a:r>
                        <a:rPr lang="en-US" sz="3200"/>
                        <a:t>C</a:t>
                      </a:r>
                      <a:r>
                        <a:rPr lang="en-US" sz="3200" b="0" u="none" strike="noStrike" cap="none"/>
                        <a:t>ómo se examina uno a sí mismo, antes de tomar la Santa Cena</a:t>
                      </a:r>
                      <a:r>
                        <a:rPr lang="en-US" sz="3200"/>
                        <a:t>?</a:t>
                      </a:r>
                      <a:r>
                        <a:rPr lang="en-US" sz="3200" b="0" u="none" strike="noStrike" cap="none"/>
                        <a:t>. </a:t>
                      </a:r>
                      <a:endParaRPr/>
                    </a:p>
                  </a:txBody>
                  <a:tcPr marL="91450" marR="91450" marT="45725" marB="45725"/>
                </a:tc>
                <a:extLst>
                  <a:ext uri="{0D108BD9-81ED-4DB2-BD59-A6C34878D82A}">
                    <a16:rowId xmlns:a16="http://schemas.microsoft.com/office/drawing/2014/main" val="10002"/>
                  </a:ext>
                </a:extLst>
              </a:tr>
              <a:tr h="757700">
                <a:tc>
                  <a:txBody>
                    <a:bodyPr/>
                    <a:lstStyle/>
                    <a:p>
                      <a:pPr marL="0" marR="0" lvl="0" indent="0" algn="ctr" rtl="0">
                        <a:lnSpc>
                          <a:spcPct val="100000"/>
                        </a:lnSpc>
                        <a:spcBef>
                          <a:spcPts val="0"/>
                        </a:spcBef>
                        <a:spcAft>
                          <a:spcPts val="0"/>
                        </a:spcAft>
                        <a:buNone/>
                      </a:pPr>
                      <a:r>
                        <a:rPr lang="en-US" sz="3600" u="none" strike="noStrike" cap="none"/>
                        <a:t>3</a:t>
                      </a:r>
                      <a:endParaRPr/>
                    </a:p>
                  </a:txBody>
                  <a:tcPr marL="91450" marR="91450" marT="45725" marB="45725"/>
                </a:tc>
                <a:tc>
                  <a:txBody>
                    <a:bodyPr/>
                    <a:lstStyle/>
                    <a:p>
                      <a:pPr marL="0" marR="0" lvl="0" indent="0" algn="l" rtl="0">
                        <a:lnSpc>
                          <a:spcPct val="100000"/>
                        </a:lnSpc>
                        <a:spcBef>
                          <a:spcPts val="0"/>
                        </a:spcBef>
                        <a:spcAft>
                          <a:spcPts val="0"/>
                        </a:spcAft>
                        <a:buNone/>
                      </a:pPr>
                      <a:r>
                        <a:rPr lang="en-US" sz="3200" b="0" u="none" strike="noStrike" cap="none"/>
                        <a:t>Definir “Comunión cerrada.” </a:t>
                      </a:r>
                      <a:endParaRPr/>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7" descr="Chapter 15: The Sacrament of the Lord's Supper"/>
          <p:cNvPicPr preferRelativeResize="0"/>
          <p:nvPr/>
        </p:nvPicPr>
        <p:blipFill rotWithShape="1">
          <a:blip r:embed="rId3">
            <a:alphaModFix/>
          </a:blip>
          <a:srcRect/>
          <a:stretch/>
        </p:blipFill>
        <p:spPr>
          <a:xfrm>
            <a:off x="736252" y="0"/>
            <a:ext cx="10719495" cy="690335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0"/>
        <p:cNvGrpSpPr/>
        <p:nvPr/>
      </p:nvGrpSpPr>
      <p:grpSpPr>
        <a:xfrm>
          <a:off x="0" y="0"/>
          <a:ext cx="0" cy="0"/>
          <a:chOff x="0" y="0"/>
          <a:chExt cx="0" cy="0"/>
        </a:xfrm>
      </p:grpSpPr>
      <p:sp>
        <p:nvSpPr>
          <p:cNvPr id="131" name="Google Shape;131;g2e8f58b83d9_0_98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32" name="Google Shape;132;g2e8f58b83d9_0_989"/>
          <p:cNvPicPr preferRelativeResize="0"/>
          <p:nvPr/>
        </p:nvPicPr>
        <p:blipFill rotWithShape="1">
          <a:blip r:embed="rId3">
            <a:alphaModFix/>
          </a:blip>
          <a:srcRect/>
          <a:stretch/>
        </p:blipFill>
        <p:spPr>
          <a:xfrm>
            <a:off x="-1" y="1819782"/>
            <a:ext cx="3125597" cy="3218436"/>
          </a:xfrm>
          <a:prstGeom prst="rect">
            <a:avLst/>
          </a:prstGeom>
          <a:noFill/>
          <a:ln>
            <a:noFill/>
          </a:ln>
          <a:effectLst>
            <a:outerShdw blurRad="50800" dist="38100" dir="2700000" algn="tl" rotWithShape="0">
              <a:srgbClr val="000000">
                <a:alpha val="40000"/>
              </a:srgbClr>
            </a:outerShdw>
          </a:effectLst>
        </p:spPr>
      </p:pic>
      <p:sp>
        <p:nvSpPr>
          <p:cNvPr id="133" name="Google Shape;133;g2e8f58b83d9_0_989"/>
          <p:cNvSpPr txBox="1"/>
          <p:nvPr/>
        </p:nvSpPr>
        <p:spPr>
          <a:xfrm>
            <a:off x="3125596" y="2767300"/>
            <a:ext cx="7510030"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chemeClr val="dk1"/>
                </a:solidFill>
                <a:latin typeface="Lato"/>
                <a:ea typeface="Lato"/>
                <a:cs typeface="Lato"/>
                <a:sym typeface="Lato"/>
              </a:rPr>
              <a:t>¿De dónde recibe la Santa Cena su poder?</a:t>
            </a:r>
            <a:endParaRPr sz="4000" b="1" i="0" u="none" strike="noStrike" cap="none">
              <a:solidFill>
                <a:schemeClr val="dk1"/>
              </a:solidFill>
              <a:latin typeface="Lato"/>
              <a:ea typeface="Lato"/>
              <a:cs typeface="Lato"/>
              <a:sym typeface="Lato"/>
            </a:endParaRPr>
          </a:p>
        </p:txBody>
      </p:sp>
      <p:pic>
        <p:nvPicPr>
          <p:cNvPr id="134" name="Google Shape;134;g2e8f58b83d9_0_98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8"/>
        <p:cNvGrpSpPr/>
        <p:nvPr/>
      </p:nvGrpSpPr>
      <p:grpSpPr>
        <a:xfrm>
          <a:off x="0" y="0"/>
          <a:ext cx="0" cy="0"/>
          <a:chOff x="0" y="0"/>
          <a:chExt cx="0" cy="0"/>
        </a:xfrm>
      </p:grpSpPr>
      <p:sp>
        <p:nvSpPr>
          <p:cNvPr id="139" name="Google Shape;139;p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0" name="Google Shape;140;p8"/>
          <p:cNvSpPr txBox="1"/>
          <p:nvPr/>
        </p:nvSpPr>
        <p:spPr>
          <a:xfrm>
            <a:off x="2317079" y="410576"/>
            <a:ext cx="7510030"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chemeClr val="dk1"/>
                </a:solidFill>
                <a:latin typeface="Lato"/>
                <a:ea typeface="Lato"/>
                <a:cs typeface="Lato"/>
                <a:sym typeface="Lato"/>
              </a:rPr>
              <a:t>¿De dónde recibe la Santa Cena su poder?</a:t>
            </a:r>
            <a:endParaRPr sz="4000" b="1" i="0" u="none" strike="noStrike" cap="none">
              <a:solidFill>
                <a:schemeClr val="dk1"/>
              </a:solidFill>
              <a:latin typeface="Lato"/>
              <a:ea typeface="Lato"/>
              <a:cs typeface="Lato"/>
              <a:sym typeface="Lato"/>
            </a:endParaRPr>
          </a:p>
        </p:txBody>
      </p:sp>
      <p:pic>
        <p:nvPicPr>
          <p:cNvPr id="141" name="Google Shape;141;p8"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42" name="Google Shape;142;p8"/>
          <p:cNvSpPr txBox="1"/>
          <p:nvPr/>
        </p:nvSpPr>
        <p:spPr>
          <a:xfrm>
            <a:off x="2317079" y="2477106"/>
            <a:ext cx="9216160" cy="39703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0" i="0" u="none" strike="noStrike" cap="none">
                <a:solidFill>
                  <a:srgbClr val="000000"/>
                </a:solidFill>
                <a:latin typeface="Calibri"/>
                <a:ea typeface="Calibri"/>
                <a:cs typeface="Calibri"/>
                <a:sym typeface="Calibri"/>
              </a:rPr>
              <a:t>La Santa Cena es poderosa debido a las Palabra de Dios y las promesas que están adjuntas a esta. </a:t>
            </a:r>
            <a:endParaRPr/>
          </a:p>
          <a:p>
            <a:pPr marL="0" marR="0" lvl="0" indent="0" algn="l" rtl="0">
              <a:lnSpc>
                <a:spcPct val="100000"/>
              </a:lnSpc>
              <a:spcBef>
                <a:spcPts val="0"/>
              </a:spcBef>
              <a:spcAft>
                <a:spcPts val="0"/>
              </a:spcAft>
              <a:buNone/>
            </a:pPr>
            <a:endParaRPr sz="3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3600" b="0" i="0" u="none" strike="noStrike" cap="none">
                <a:solidFill>
                  <a:srgbClr val="000000"/>
                </a:solidFill>
                <a:latin typeface="Calibri"/>
                <a:ea typeface="Calibri"/>
                <a:cs typeface="Calibri"/>
                <a:sym typeface="Calibri"/>
              </a:rPr>
              <a:t>Dado que es Dios quien dice que ésta da perdón de pecados, significa que realmente da perdón de pecados. </a:t>
            </a:r>
            <a:endParaRPr sz="3600" b="0" i="0" u="none" strike="noStrike" cap="none">
              <a:solidFill>
                <a:srgbClr val="000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9"/>
          <p:cNvSpPr txBox="1">
            <a:spLocks noGrp="1"/>
          </p:cNvSpPr>
          <p:nvPr>
            <p:ph type="title"/>
          </p:nvPr>
        </p:nvSpPr>
        <p:spPr>
          <a:xfrm>
            <a:off x="838200" y="849220"/>
            <a:ext cx="10515600" cy="455649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b="1" u="sng"/>
              <a:t>Medios de Gracia</a:t>
            </a:r>
            <a:br>
              <a:rPr lang="en-US" b="1"/>
            </a:br>
            <a:endParaRPr/>
          </a:p>
        </p:txBody>
      </p:sp>
      <p:pic>
        <p:nvPicPr>
          <p:cNvPr id="149" name="Google Shape;149;p9" descr="Bible outline - Free halloween icons"/>
          <p:cNvPicPr preferRelativeResize="0"/>
          <p:nvPr/>
        </p:nvPicPr>
        <p:blipFill rotWithShape="1">
          <a:blip r:embed="rId3">
            <a:alphaModFix/>
          </a:blip>
          <a:srcRect/>
          <a:stretch/>
        </p:blipFill>
        <p:spPr>
          <a:xfrm>
            <a:off x="6096000" y="608105"/>
            <a:ext cx="2139576" cy="2139576"/>
          </a:xfrm>
          <a:prstGeom prst="rect">
            <a:avLst/>
          </a:prstGeom>
          <a:noFill/>
          <a:ln>
            <a:noFill/>
          </a:ln>
        </p:spPr>
      </p:pic>
      <p:pic>
        <p:nvPicPr>
          <p:cNvPr id="150" name="Google Shape;150;p9" descr="Water drop Generic Detailed Outline icon"/>
          <p:cNvPicPr preferRelativeResize="0"/>
          <p:nvPr/>
        </p:nvPicPr>
        <p:blipFill rotWithShape="1">
          <a:blip r:embed="rId4">
            <a:alphaModFix/>
          </a:blip>
          <a:srcRect/>
          <a:stretch/>
        </p:blipFill>
        <p:spPr>
          <a:xfrm>
            <a:off x="8442511" y="2076823"/>
            <a:ext cx="2704353" cy="2704353"/>
          </a:xfrm>
          <a:prstGeom prst="rect">
            <a:avLst/>
          </a:prstGeom>
          <a:noFill/>
          <a:ln>
            <a:noFill/>
          </a:ln>
        </p:spPr>
      </p:pic>
      <p:pic>
        <p:nvPicPr>
          <p:cNvPr id="151" name="Google Shape;151;p9" descr="Communion Workshop this Sunday! - Niskayuna Reformed Church"/>
          <p:cNvPicPr preferRelativeResize="0"/>
          <p:nvPr/>
        </p:nvPicPr>
        <p:blipFill rotWithShape="1">
          <a:blip r:embed="rId5">
            <a:alphaModFix/>
          </a:blip>
          <a:srcRect/>
          <a:stretch/>
        </p:blipFill>
        <p:spPr>
          <a:xfrm>
            <a:off x="5836024" y="3874537"/>
            <a:ext cx="2399551" cy="2375358"/>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2709</Words>
  <Application>Microsoft Macintosh PowerPoint</Application>
  <PresentationFormat>Widescreen</PresentationFormat>
  <Paragraphs>168</Paragraphs>
  <Slides>31</Slides>
  <Notes>31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Lato</vt:lpstr>
      <vt:lpstr>Times New Roman</vt:lpstr>
      <vt:lpstr>Lato Black</vt:lpstr>
      <vt:lpstr>Calibri</vt:lpstr>
      <vt:lpstr>Noto Sans Symbols</vt:lpstr>
      <vt:lpstr>Overlock</vt:lpstr>
      <vt:lpstr>Arial</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Medios de Gracia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¿Qué se debe recordar cuando uno se examina a sí mismo antes de tomar la Santa Cena?  </vt:lpstr>
      <vt:lpstr>PowerPoint Presentation</vt:lpstr>
      <vt:lpstr>La Santa Cena fortalece y muestra  nuestra conexión con Dios.   ¿Qué otra conexión es demostrada por medio de la Santa Comunión?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Michele Pfeifer</dc:creator>
  <cp:lastModifiedBy>Jonathan W. Gross</cp:lastModifiedBy>
  <cp:revision>1</cp:revision>
  <dcterms:created xsi:type="dcterms:W3CDTF">2023-11-29T19:33:05Z</dcterms:created>
  <dcterms:modified xsi:type="dcterms:W3CDTF">2025-04-21T13:44:16Z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0x0101000CA98D1A91E88F4EA07A1308032786DE</vt:lpwstr>
  </property>
</Properties>
</file>