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embeddedFontLst>
    <p:embeddedFont>
      <p:font typeface="Lato" panose="020F0502020204030203" pitchFamily="3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7" roundtripDataSignature="AMtx7mh8bcIF0Z9+ltsqd0IQsvVcKg4Xt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28" y="78"/>
      </p:cViewPr>
      <p:guideLst/>
    </p:cSldViewPr>
  </p:slideViewPr>
  <p:notesTextViewPr>
    <p:cViewPr>
      <p:scale>
        <a:sx n="1" d="1"/>
        <a:sy n="1" d="1"/>
      </p:scale>
      <p:origin x="0" y="-402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v78aychW-Y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elsprod.blob.core.windows.net/media/media/academiacristo/pdf-content/biblioteca%20te%C3%B3logica/bibliapopular09-1y2reyes.pdf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elsprod.blob.core.windows.net/media/media/academiacristo/pdf-content/biblioteca%20te%C3%B3logica/bibliapopular20-jeremiaslamentaciones.pdf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71450" lvl="0" indent="0" algn="l" rtl="0">
              <a:lnSpc>
                <a:spcPct val="107916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Antes de la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clase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vivo,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profesor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compartirá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siguiente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tarea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grupo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WhatsApp: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siguiente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video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instrucción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https://www.youtube.com/watch?v=2v78aychW-Y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Leer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Jeremías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capítulos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36 y 37, 2 Reyes 25:1-21.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Quiénes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personajes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Profeta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Jeremías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Baruc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escribió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Baruc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dictado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Jeremías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Jeremías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36:4) y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compartió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Jeremías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36:8)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pueblo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Judá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Micaías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quién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palacio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compartir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noticia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rollo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príncipes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Jeremías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36:11)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Joacim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rey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Judá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quién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rasgó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rollo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arrojó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fuego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Jeremías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36:23)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Sedequías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rey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Judá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quién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pidió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Jeremías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Jeremías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37:3)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Nabucodonosor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Babilonia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(2 Reyes 25:1)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babilonios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caldeos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Nabuzaradán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capitán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guardia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Babilonia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quién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quemó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templo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Cuáles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2" indent="2730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rollo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Jeremías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Jeremías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36:4) 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2" indent="2730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brasero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encendido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Jeremías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36:22)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2" indent="2730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pan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dijeron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Jeremías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mientras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patio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cárcel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(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Jeremías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27:21)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2" indent="2730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columnas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utensilios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cosas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etc. (2 Reyes 25:13-17)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Dónde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ocurrió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2" indent="2730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Jerusalén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reino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Judá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2" indent="2730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palacio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rey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Jeremías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25:12)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2" indent="2730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Jerusalén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la casa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Jehová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Jeremías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36:8; 2 Reyes 25:9)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2" indent="2730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cárcel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dónde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quedó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Jeremías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patio (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Jeremías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37:16)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2" indent="2730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exiliada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Babilonia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Cuándo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ocurrió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2" indent="2730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Durante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reinos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Sedequías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Joacim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2" indent="2730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Estamos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aproximadamente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seiscientos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años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antes de Cristo.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2" indent="2730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Durante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año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medio la ciudad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estuvo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sitiada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2" indent="27305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destrucción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Jerusalén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587 o 586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a.C.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Cuál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problema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Dios le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advirtiendo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pueblo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medio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Jeremías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Baruc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líderes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le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¿Se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arrepentirán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2" indent="2730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irán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Jeremías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 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2" indent="2730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2 Reyes 25, la ciudad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sitiada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tienen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nada de comer.  ¿Se van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 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resuelve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problema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Pues,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Nabucodonosor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conquista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Jerusalén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Jeremías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sufre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hasta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ahora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Nabucodonosor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quema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ciudad,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destruye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Dios,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sobrevive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remanente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Sobrevive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linaje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David (y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Mesías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venidero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</a:t>
            </a:r>
            <a:endParaRPr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6ba99a7413_0_5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Platicar las cuatro preguntas de “Consolidar.”</a:t>
            </a:r>
            <a:endParaRPr/>
          </a:p>
        </p:txBody>
      </p:sp>
      <p:sp>
        <p:nvSpPr>
          <p:cNvPr id="243" name="Google Shape;243;g26ba99a7413_0_5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Cuál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punto principal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1" indent="-1841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Después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reyes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Jerusalén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rechazaron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advertencias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Jeremías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ciudad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destruida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llevados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cautiverio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Babilonia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confieso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mi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1" indent="-1841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amenazas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instrucciones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Dios dadas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Escrituras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1" indent="-1841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diferencia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Jeremías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guardamos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mensaje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ser bien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recibido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vez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proclamarlo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miedo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vaya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reaccionar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versos y palabras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amor de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mi?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1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Durante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tiempo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extremadamente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difícil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sostuvo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Jeremías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también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promete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sostenernos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través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Palabra.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1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Vez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vez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mandó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predicarle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pueblo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mensaje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arrepentimiento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¿Por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Porque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siempre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pueblo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infiel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cierto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1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Dios también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salvó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remanente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pueblo, y de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promesas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de la familia de David. O sea,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cumplir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promesas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salvarnos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1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Jeremías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29:10-14 –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fidelidad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ae621378b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g2ae621378b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26c9d613ff4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71600" marR="171450" lvl="1" indent="-298450" algn="l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Jeremías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29:10-14 –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fidelidad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g26c9d613ff4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pediré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poner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práctica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Palabra?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1" indent="-298450" algn="l" rtl="0">
              <a:lnSpc>
                <a:spcPct val="107916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escuche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Palabra de Dios…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muestra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mis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me dice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haga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cosas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naturaleza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1" indent="-298450" algn="l" rtl="0">
              <a:lnSpc>
                <a:spcPct val="107916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 me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fuerza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sabiduría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falta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predicar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mensaje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dura ley. 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26c9d613ff4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¿Por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cuáles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razones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importante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preguntas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DESPUÉS de las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preguntas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Considerar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 da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base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hechos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bíblicos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g26c9d613ff4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26c9d613ff4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71600" marR="171450" lvl="2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Juan 17:17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Santifícalos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verdad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palabra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verdad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Deseamos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saber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verdad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antes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aplicaciones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personales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270" lvl="0" indent="0" algn="l" rtl="0">
              <a:lnSpc>
                <a:spcPct val="103750"/>
              </a:lnSpc>
              <a:spcBef>
                <a:spcPts val="1000"/>
              </a:spcBef>
              <a:spcAft>
                <a:spcPts val="1000"/>
              </a:spcAft>
              <a:buSzPts val="1100"/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g26c9d613ff4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26c9d613ff4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71600" marR="171450" lvl="2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Timoteo 3:16-17 Toda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Escritura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inspirada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Dios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útil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enseñar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reprender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corregir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justicia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 fin de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siervo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enteramente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capacitado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buena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¡Todo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útil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Deseamos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escuchar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que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compartió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17145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Mantiene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aplicaciones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atadas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texto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17145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Ayuda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usar la biblia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entender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biblia. 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o sea,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versículos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contexto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mejor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comprensión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puntos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principales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aplicaciones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mejores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correctas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171450" lvl="0" indent="-29845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Amplia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conocimiento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bíblico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g26c9d613ff4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26ba99a7413_0_6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Conclusión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Encargar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tarea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0" marR="171450" lvl="0" indent="-1841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●"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siguiente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video para la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lección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5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0" marR="171450" lvl="0" indent="-18415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Calibri"/>
              <a:buChar char="●"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Leer Daniel 6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sus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Biblias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g26ba99a7413_0_6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2adf147660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arabicPeriod" startAt="2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Oración de clausura</a:t>
            </a:r>
            <a:endParaRPr/>
          </a:p>
        </p:txBody>
      </p:sp>
      <p:sp>
        <p:nvSpPr>
          <p:cNvPr id="344" name="Google Shape;344;g2adf147660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2adf1476608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Calibri"/>
              <a:buAutoNum type="arabicPeriod" startAt="3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Despedida</a:t>
            </a:r>
            <a:endParaRPr/>
          </a:p>
        </p:txBody>
      </p:sp>
      <p:sp>
        <p:nvSpPr>
          <p:cNvPr id="352" name="Google Shape;352;g2adf1476608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2ac1ba269cb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714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Material extra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b="1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171450" lvl="0" indent="-2984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“La Biblia Popular: 1, 2 Reyes”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sitio de Academia Cristo.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ayuda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entender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Escrituras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muchas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ayudas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histórico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geografía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explicaciones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palabra.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17145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https://welsprod.blob.core.windows.net/media/media/</a:t>
            </a:r>
            <a:r>
              <a:rPr lang="en-US" u="sng" dirty="0" err="1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academiacristo</a:t>
            </a:r>
            <a:r>
              <a:rPr lang="en-US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/pdf-content/biblioteca%20teólogica/bibliapopular09-1y2reyes.pdf</a:t>
            </a: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17145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“La Biblia Popular: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Jeremías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Lamentaciones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sitio de Academia Cristo.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ayuda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entender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Escrituras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muchas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ayudas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histórico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geografía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explicaciones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palabra.</a:t>
            </a: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1714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https://welsprod.blob.core.windows.net/media/media/</a:t>
            </a:r>
            <a:r>
              <a:rPr lang="en-US" u="sng" dirty="0" err="1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academiacristo</a:t>
            </a:r>
            <a:r>
              <a:rPr lang="en-US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/pdf-content/biblioteca%20teólogica/bibliapopular20-jeremiaslamentaciones.pdf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g2ac1ba269cb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Oración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Querido Padre celestial, hay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guerra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desatándose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dentro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Mi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vieja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naturaleza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pecaminosa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todavía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quiere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cerrar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mis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oídos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advertencias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instrucciones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dentro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Biblia,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tú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 has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llevado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Jesús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rescató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castigo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merecía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mis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Fortalece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mi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escuchar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Palabra y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luchar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contra mi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naturaleza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pecaminosa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En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Hijo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mi Salvador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Jesucristo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Amén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Objetivos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Lección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1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Usar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método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las 4 “C” para leer y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entender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Jeremías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36-37; 2 Reyes 25:1-21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1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Identificar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paso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viene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DESPUÉS del paso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Considerar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100"/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6c0eec2cfd_0_2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Captar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Mateo 16:24, Jesús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dijo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“Si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alguno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quiere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seguirme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niéguese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tome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cruz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sígame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cristianos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paz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Cristo y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certeza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eterna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Pero,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mientras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esperamos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cielo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todavía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caminamos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pecaminoso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Cristo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dijo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discípulos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“En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tendrán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aflicción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confíen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vencido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cristianos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llevamos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cruces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mientras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Pensamos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Jeremías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cruces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tuvo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sufrir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servicio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le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escuchó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Quemaron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rollo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querían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Entonces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echaron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mano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Jeremías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arrojan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cisterna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Malquías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Jeremías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quedó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hundido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cieno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 (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Jeremías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38:6)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Pedro 4:12-14 “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hermanos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no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sorprendan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prueba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fuego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que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sometidos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estuviera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sucediendo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algo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extraño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contrario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alégrense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ser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partícipes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sufrimientos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Cristo, para que también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alegren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grandemente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gloria de Cristo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revele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¡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Bienaventurados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ustedes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insultados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causa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Cristo! ¡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ustedes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reposa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glorioso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Espíritu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Dios!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g26c0eec2cfd_0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6c0eec2cfd_0_2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0" indent="-298450" algn="l" rtl="0">
              <a:spcBef>
                <a:spcPts val="6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cuenta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Jeremías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36 y 37; 2 Reyes 25:1-21.&gt;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g26c0eec2cfd_0_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6ba99a7413_0_4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Platicar las seis preguntas para “Considerar.” 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17145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***CONSIDERAR es el enfoque del curso y el Proyecto Final.***</a:t>
            </a:r>
            <a:endParaRPr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g26ba99a7413_0_4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4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4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4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4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4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9145768" y="-1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 l="17157" t="8248" r="29534" b="8248"/>
          <a:stretch/>
        </p:blipFill>
        <p:spPr>
          <a:xfrm>
            <a:off x="6580094" y="810985"/>
            <a:ext cx="5007429" cy="5236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 descr="A logo with a cross and a bir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78426" y="548168"/>
            <a:ext cx="2230986" cy="1555706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"/>
          <p:cNvSpPr txBox="1"/>
          <p:nvPr/>
        </p:nvSpPr>
        <p:spPr>
          <a:xfrm>
            <a:off x="1706430" y="2862567"/>
            <a:ext cx="5260500" cy="20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n-US" sz="6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ACADEMIA</a:t>
            </a:r>
            <a:endParaRPr sz="9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n-US" sz="6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CRISTO</a:t>
            </a:r>
            <a:endParaRPr sz="9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1264510" y="2818701"/>
            <a:ext cx="114817" cy="2143283"/>
          </a:xfrm>
          <a:prstGeom prst="rect">
            <a:avLst/>
          </a:prstGeom>
          <a:solidFill>
            <a:srgbClr val="E3B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1379327" y="2818702"/>
            <a:ext cx="424306" cy="214328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1"/>
          <p:cNvSpPr txBox="1"/>
          <p:nvPr/>
        </p:nvSpPr>
        <p:spPr>
          <a:xfrm>
            <a:off x="4127382" y="1806843"/>
            <a:ext cx="718936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Considerar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74" name="Google Shape;174;p11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5" name="Google Shape;175;p11"/>
          <p:cNvSpPr txBox="1"/>
          <p:nvPr/>
        </p:nvSpPr>
        <p:spPr>
          <a:xfrm>
            <a:off x="4127374" y="3349425"/>
            <a:ext cx="77721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88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Jeremías 36 y 37; 2 Reyes 25:1-21</a:t>
            </a:r>
            <a:endParaRPr sz="48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6" name="Google Shape;176;p11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Google Shape;177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78" name="Google Shape;178;p11"/>
          <p:cNvSpPr txBox="1"/>
          <p:nvPr/>
        </p:nvSpPr>
        <p:spPr>
          <a:xfrm>
            <a:off x="4127381" y="4163146"/>
            <a:ext cx="74325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¿Quiénes son los personajes de esta historia?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79" name="Google Shape;179;p11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 l="7105" t="10153" r="7634" b="23587"/>
          <a:stretch/>
        </p:blipFill>
        <p:spPr>
          <a:xfrm>
            <a:off x="8577182" y="1617635"/>
            <a:ext cx="1662993" cy="1292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11" descr="A green bird with leave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2"/>
          <p:cNvSpPr txBox="1"/>
          <p:nvPr/>
        </p:nvSpPr>
        <p:spPr>
          <a:xfrm>
            <a:off x="4127382" y="1806843"/>
            <a:ext cx="718936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Considerar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86" name="Google Shape;186;p12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7" name="Google Shape;187;p12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8" name="Google Shape;188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89" name="Google Shape;189;p12"/>
          <p:cNvSpPr txBox="1"/>
          <p:nvPr/>
        </p:nvSpPr>
        <p:spPr>
          <a:xfrm>
            <a:off x="4127381" y="4163146"/>
            <a:ext cx="6727973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¿Cuáles son los objetos (o animales) de esta historia?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90" name="Google Shape;190;p12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19859" y="1460358"/>
            <a:ext cx="1266321" cy="1389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12" descr="A green bird with leave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12"/>
          <p:cNvSpPr txBox="1"/>
          <p:nvPr/>
        </p:nvSpPr>
        <p:spPr>
          <a:xfrm>
            <a:off x="4127374" y="3349425"/>
            <a:ext cx="77721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88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Jeremías 36 y 37; 2 Reyes 25:1-21</a:t>
            </a:r>
            <a:endParaRPr sz="48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3"/>
          <p:cNvSpPr txBox="1"/>
          <p:nvPr/>
        </p:nvSpPr>
        <p:spPr>
          <a:xfrm>
            <a:off x="4127382" y="1806843"/>
            <a:ext cx="718936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Considerar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98" name="Google Shape;198;p13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9" name="Google Shape;199;p13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0" name="Google Shape;20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01" name="Google Shape;201;p13"/>
          <p:cNvSpPr txBox="1"/>
          <p:nvPr/>
        </p:nvSpPr>
        <p:spPr>
          <a:xfrm>
            <a:off x="4127381" y="4163146"/>
            <a:ext cx="7432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¿Dónde ocurrió la historia?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02" name="Google Shape;202;p13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76083" y="1470749"/>
            <a:ext cx="1127705" cy="1374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3" descr="A green bird with leave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13"/>
          <p:cNvSpPr txBox="1"/>
          <p:nvPr/>
        </p:nvSpPr>
        <p:spPr>
          <a:xfrm>
            <a:off x="4127374" y="3349425"/>
            <a:ext cx="77721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88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Jeremías 36 y 37; 2 Reyes 25:1-21</a:t>
            </a:r>
            <a:endParaRPr sz="48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4"/>
          <p:cNvSpPr txBox="1"/>
          <p:nvPr/>
        </p:nvSpPr>
        <p:spPr>
          <a:xfrm>
            <a:off x="4127382" y="1806843"/>
            <a:ext cx="718936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Considerar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10" name="Google Shape;210;p14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1" name="Google Shape;211;p14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2" name="Google Shape;21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13" name="Google Shape;213;p14"/>
          <p:cNvSpPr txBox="1"/>
          <p:nvPr/>
        </p:nvSpPr>
        <p:spPr>
          <a:xfrm>
            <a:off x="4127381" y="4163146"/>
            <a:ext cx="7432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¿Cuándo ocurrió la historia?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14" name="Google Shape;214;p14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69912" y="1743573"/>
            <a:ext cx="824369" cy="950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14" descr="A green bird with leave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14"/>
          <p:cNvSpPr txBox="1"/>
          <p:nvPr/>
        </p:nvSpPr>
        <p:spPr>
          <a:xfrm>
            <a:off x="4127374" y="3349425"/>
            <a:ext cx="77721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88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Jeremías 36 y 37; 2 Reyes 25:1-21</a:t>
            </a:r>
            <a:endParaRPr sz="48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5"/>
          <p:cNvSpPr txBox="1"/>
          <p:nvPr/>
        </p:nvSpPr>
        <p:spPr>
          <a:xfrm>
            <a:off x="4127382" y="1806843"/>
            <a:ext cx="718936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Considerar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22" name="Google Shape;222;p15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23" name="Google Shape;223;p15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4" name="Google Shape;22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25" name="Google Shape;225;p15"/>
          <p:cNvSpPr txBox="1"/>
          <p:nvPr/>
        </p:nvSpPr>
        <p:spPr>
          <a:xfrm>
            <a:off x="4127381" y="4163146"/>
            <a:ext cx="7432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¿Cuál es el problema?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26" name="Google Shape;226;p15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84044" y="1460358"/>
            <a:ext cx="1405304" cy="1389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5" descr="A green bird with leave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15"/>
          <p:cNvSpPr txBox="1"/>
          <p:nvPr/>
        </p:nvSpPr>
        <p:spPr>
          <a:xfrm>
            <a:off x="4127374" y="3349425"/>
            <a:ext cx="77721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88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Jeremías 36 y 37; 2 Reyes 25:1-21</a:t>
            </a:r>
            <a:endParaRPr sz="48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6"/>
          <p:cNvSpPr txBox="1"/>
          <p:nvPr/>
        </p:nvSpPr>
        <p:spPr>
          <a:xfrm>
            <a:off x="4127382" y="1806843"/>
            <a:ext cx="718936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Considerar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34" name="Google Shape;234;p16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5" name="Google Shape;235;p16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6" name="Google Shape;23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37" name="Google Shape;237;p16"/>
          <p:cNvSpPr txBox="1"/>
          <p:nvPr/>
        </p:nvSpPr>
        <p:spPr>
          <a:xfrm>
            <a:off x="4127381" y="4163146"/>
            <a:ext cx="7432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¿Se resuelve el problema? ¿Cómo?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38" name="Google Shape;238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02567" y="1460358"/>
            <a:ext cx="1078769" cy="1379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16" descr="A green bird with leave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16"/>
          <p:cNvSpPr txBox="1"/>
          <p:nvPr/>
        </p:nvSpPr>
        <p:spPr>
          <a:xfrm>
            <a:off x="4127374" y="3349425"/>
            <a:ext cx="77721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88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Jeremías 36 y 37; 2 Reyes 25:1-21</a:t>
            </a:r>
            <a:endParaRPr sz="48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26ba99a7413_0_523"/>
          <p:cNvSpPr txBox="1"/>
          <p:nvPr/>
        </p:nvSpPr>
        <p:spPr>
          <a:xfrm>
            <a:off x="5838738" y="2050124"/>
            <a:ext cx="54780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Consolidar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46" name="Google Shape;246;g26ba99a7413_0_523"/>
          <p:cNvCxnSpPr/>
          <p:nvPr/>
        </p:nvCxnSpPr>
        <p:spPr>
          <a:xfrm>
            <a:off x="4230827" y="3294976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7" name="Google Shape;247;g26ba99a7413_0_523"/>
          <p:cNvSpPr txBox="1"/>
          <p:nvPr/>
        </p:nvSpPr>
        <p:spPr>
          <a:xfrm>
            <a:off x="5838738" y="3592694"/>
            <a:ext cx="4857300" cy="12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Jeremías 36 y 37</a:t>
            </a:r>
            <a:endParaRPr sz="3888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2 Reyes 25:1-21</a:t>
            </a:r>
            <a:endParaRPr sz="3888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8" name="Google Shape;248;g26ba99a7413_0_523"/>
          <p:cNvSpPr/>
          <p:nvPr/>
        </p:nvSpPr>
        <p:spPr>
          <a:xfrm>
            <a:off x="0" y="0"/>
            <a:ext cx="704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9" name="Google Shape;249;g26ba99a7413_0_523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g26ba99a7413_0_523"/>
          <p:cNvPicPr preferRelativeResize="0"/>
          <p:nvPr/>
        </p:nvPicPr>
        <p:blipFill rotWithShape="1">
          <a:blip r:embed="rId4">
            <a:alphaModFix/>
          </a:blip>
          <a:srcRect l="16675" r="16675"/>
          <a:stretch/>
        </p:blipFill>
        <p:spPr>
          <a:xfrm>
            <a:off x="1037477" y="1136927"/>
            <a:ext cx="4316100" cy="43161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251" name="Google Shape;251;g26ba99a7413_0_523"/>
          <p:cNvSpPr/>
          <p:nvPr/>
        </p:nvSpPr>
        <p:spPr>
          <a:xfrm>
            <a:off x="279444" y="4823252"/>
            <a:ext cx="114900" cy="2034600"/>
          </a:xfrm>
          <a:prstGeom prst="rect">
            <a:avLst/>
          </a:prstGeom>
          <a:solidFill>
            <a:srgbClr val="E3B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8"/>
          <p:cNvSpPr txBox="1"/>
          <p:nvPr/>
        </p:nvSpPr>
        <p:spPr>
          <a:xfrm>
            <a:off x="4127382" y="1806843"/>
            <a:ext cx="718936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Consolidar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57" name="Google Shape;257;p18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8" name="Google Shape;258;p18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9" name="Google Shape;259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60" name="Google Shape;260;p18"/>
          <p:cNvSpPr txBox="1"/>
          <p:nvPr/>
        </p:nvSpPr>
        <p:spPr>
          <a:xfrm>
            <a:off x="4127381" y="4163146"/>
            <a:ext cx="74325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¿Cuál es el punto principal de la historia?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61" name="Google Shape;261;p18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53057" y="1681917"/>
            <a:ext cx="1247432" cy="1167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18" descr="A green bird with leave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18"/>
          <p:cNvSpPr txBox="1"/>
          <p:nvPr/>
        </p:nvSpPr>
        <p:spPr>
          <a:xfrm>
            <a:off x="4127374" y="3349425"/>
            <a:ext cx="77721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88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Jeremías 36 y 37; 2 Reyes 25:1-21</a:t>
            </a:r>
            <a:endParaRPr sz="48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9"/>
          <p:cNvSpPr txBox="1"/>
          <p:nvPr/>
        </p:nvSpPr>
        <p:spPr>
          <a:xfrm>
            <a:off x="4127382" y="1806843"/>
            <a:ext cx="718936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Consolidar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69" name="Google Shape;269;p19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70" name="Google Shape;270;p19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1" name="Google Shape;271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72" name="Google Shape;272;p19"/>
          <p:cNvSpPr txBox="1"/>
          <p:nvPr/>
        </p:nvSpPr>
        <p:spPr>
          <a:xfrm>
            <a:off x="4127381" y="4163146"/>
            <a:ext cx="7432648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¿Qué pecado veo en esta historia y confieso en mi vida?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73" name="Google Shape;273;p19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09776" y="1619490"/>
            <a:ext cx="1490713" cy="1262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19" descr="A green bird with leave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19"/>
          <p:cNvSpPr txBox="1"/>
          <p:nvPr/>
        </p:nvSpPr>
        <p:spPr>
          <a:xfrm>
            <a:off x="4127374" y="3349425"/>
            <a:ext cx="77721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88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Jeremías 36 y 37; 2 Reyes 25:1-21</a:t>
            </a:r>
            <a:endParaRPr sz="48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0"/>
          <p:cNvSpPr txBox="1"/>
          <p:nvPr/>
        </p:nvSpPr>
        <p:spPr>
          <a:xfrm>
            <a:off x="4127382" y="1806843"/>
            <a:ext cx="718936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Consolidar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81" name="Google Shape;281;p20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2" name="Google Shape;282;p20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3" name="Google Shape;283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84" name="Google Shape;284;p20"/>
          <p:cNvSpPr txBox="1"/>
          <p:nvPr/>
        </p:nvSpPr>
        <p:spPr>
          <a:xfrm>
            <a:off x="4127381" y="4163146"/>
            <a:ext cx="7432648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¿En qué versos y palabras de esta historia veo el amor de Dios hacia mí?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85" name="Google Shape;285;p20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84328" y="1686187"/>
            <a:ext cx="751710" cy="1092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20" descr="A green bird with leave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20"/>
          <p:cNvSpPr txBox="1"/>
          <p:nvPr/>
        </p:nvSpPr>
        <p:spPr>
          <a:xfrm>
            <a:off x="4127374" y="3349425"/>
            <a:ext cx="77721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88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Jeremías 36 y 37; 2 Reyes 25:1-21</a:t>
            </a:r>
            <a:endParaRPr sz="48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g2ae621378b2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26c9d613ff4_0_124"/>
          <p:cNvSpPr txBox="1"/>
          <p:nvPr/>
        </p:nvSpPr>
        <p:spPr>
          <a:xfrm>
            <a:off x="3950375" y="823325"/>
            <a:ext cx="7949100" cy="57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…Porque yo sé los pensamientos </a:t>
            </a:r>
            <a:endParaRPr sz="3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que tengo acerca de vosotros, dice Jehová, pensamientos de paz, y no de mal, para daros el fin que esperáis. Entonces me invocaréis, y vendréis y oraréis a mí, y yo os oiré; y me buscaréis y me hallaréis, porque me buscaréis de todo vuestro corazón…</a:t>
            </a:r>
            <a:endParaRPr sz="36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i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Jeremías 29:11-13</a:t>
            </a:r>
            <a:endParaRPr sz="36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3" name="Google Shape;293;g26c9d613ff4_0_124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4" name="Google Shape;294;g26c9d613ff4_0_1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95" name="Google Shape;295;g26c9d613ff4_0_124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1"/>
          <p:cNvSpPr txBox="1"/>
          <p:nvPr/>
        </p:nvSpPr>
        <p:spPr>
          <a:xfrm>
            <a:off x="4127382" y="1806843"/>
            <a:ext cx="718936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Consolidar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01" name="Google Shape;301;p21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02" name="Google Shape;302;p21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3" name="Google Shape;303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04" name="Google Shape;304;p21"/>
          <p:cNvSpPr txBox="1"/>
          <p:nvPr/>
        </p:nvSpPr>
        <p:spPr>
          <a:xfrm>
            <a:off x="4127381" y="4163146"/>
            <a:ext cx="7432648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¿Qué pediré que Dios obre en mí para poner en práctica su Palabra?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05" name="Google Shape;305;p21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27862" y="1722897"/>
            <a:ext cx="1016456" cy="1031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21" descr="A green bird with leave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21"/>
          <p:cNvSpPr txBox="1"/>
          <p:nvPr/>
        </p:nvSpPr>
        <p:spPr>
          <a:xfrm>
            <a:off x="4127374" y="3349425"/>
            <a:ext cx="77721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88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Jeremías 36 y 37; 2 Reyes 25:1-21</a:t>
            </a:r>
            <a:endParaRPr sz="48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26c9d613ff4_0_21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3" name="Google Shape;313;g26c9d613ff4_0_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14" name="Google Shape;314;g26c9d613ff4_0_21"/>
          <p:cNvSpPr txBox="1"/>
          <p:nvPr/>
        </p:nvSpPr>
        <p:spPr>
          <a:xfrm>
            <a:off x="4094256" y="2623109"/>
            <a:ext cx="74325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¿Por cuáles razones es importante las preguntas de Consolidar DESPUÉS de las preguntas de Considerar? </a:t>
            </a:r>
            <a:endParaRPr sz="32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15" name="Google Shape;315;g26c9d613ff4_0_21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26c9d613ff4_0_33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1" name="Google Shape;321;g26c9d613ff4_0_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22" name="Google Shape;322;g26c9d613ff4_0_33"/>
          <p:cNvSpPr txBox="1"/>
          <p:nvPr/>
        </p:nvSpPr>
        <p:spPr>
          <a:xfrm>
            <a:off x="3950375" y="2652125"/>
            <a:ext cx="7949100" cy="27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Santifícalos en tu verdad; tu palabra </a:t>
            </a:r>
            <a:endParaRPr sz="3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es verdad.</a:t>
            </a:r>
            <a:endParaRPr sz="36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i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Juan 17:17</a:t>
            </a:r>
            <a:endParaRPr sz="36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23" name="Google Shape;323;g26c9d613ff4_0_33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26c9d613ff4_0_116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9" name="Google Shape;329;g26c9d613ff4_0_1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30" name="Google Shape;330;g26c9d613ff4_0_116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g26c9d613ff4_0_116"/>
          <p:cNvSpPr txBox="1"/>
          <p:nvPr/>
        </p:nvSpPr>
        <p:spPr>
          <a:xfrm>
            <a:off x="3950425" y="1560450"/>
            <a:ext cx="7949100" cy="44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Toda la Escritura es inspirada por Dios y útil para enseñar, para reprender, para corregir y para instruir en la justicia, a fin de que el siervo de Dios esté enteramente capacitado para toda buena obra.</a:t>
            </a:r>
            <a:endParaRPr sz="36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i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2 Timoteo 3:16-17</a:t>
            </a:r>
            <a:endParaRPr sz="36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26ba99a7413_0_633"/>
          <p:cNvSpPr txBox="1"/>
          <p:nvPr/>
        </p:nvSpPr>
        <p:spPr>
          <a:xfrm>
            <a:off x="4127382" y="18068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Tarea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37" name="Google Shape;337;g26ba99a7413_0_633"/>
          <p:cNvCxnSpPr/>
          <p:nvPr/>
        </p:nvCxnSpPr>
        <p:spPr>
          <a:xfrm>
            <a:off x="4230827" y="3051695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38" name="Google Shape;338;g26ba99a7413_0_633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9" name="Google Shape;339;g26ba99a7413_0_6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40" name="Google Shape;340;g26ba99a7413_0_633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g26ba99a7413_0_633"/>
          <p:cNvSpPr txBox="1"/>
          <p:nvPr/>
        </p:nvSpPr>
        <p:spPr>
          <a:xfrm>
            <a:off x="4127375" y="3633850"/>
            <a:ext cx="77721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4318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Char char="●"/>
            </a:pPr>
            <a:r>
              <a:rPr lang="en-US" sz="32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Ver el siguiente video para la lección 5</a:t>
            </a:r>
            <a:endParaRPr sz="32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Char char="●"/>
            </a:pPr>
            <a:r>
              <a:rPr lang="en-US" sz="32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Leer Daniel 6 en sus Biblias</a:t>
            </a:r>
            <a:endParaRPr sz="32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2adf1476608_0_0"/>
          <p:cNvSpPr txBox="1"/>
          <p:nvPr/>
        </p:nvSpPr>
        <p:spPr>
          <a:xfrm>
            <a:off x="4127382" y="28736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Oración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47" name="Google Shape;347;g2adf1476608_0_0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8" name="Google Shape;348;g2adf1476608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49" name="Google Shape;349;g2adf1476608_0_0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2adf1476608_0_9"/>
          <p:cNvSpPr txBox="1"/>
          <p:nvPr/>
        </p:nvSpPr>
        <p:spPr>
          <a:xfrm>
            <a:off x="4127382" y="28736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Despedida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55" name="Google Shape;355;g2adf1476608_0_9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6" name="Google Shape;356;g2adf1476608_0_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5" cy="321843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57" name="Google Shape;357;g2adf1476608_0_9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2ac1ba269cb_0_46"/>
          <p:cNvSpPr/>
          <p:nvPr/>
        </p:nvSpPr>
        <p:spPr>
          <a:xfrm>
            <a:off x="9145768" y="-1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g2ac1ba269cb_0_46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4" name="Google Shape;364;g2ac1ba269cb_0_46"/>
          <p:cNvPicPr preferRelativeResize="0"/>
          <p:nvPr/>
        </p:nvPicPr>
        <p:blipFill rotWithShape="1">
          <a:blip r:embed="rId3">
            <a:alphaModFix/>
          </a:blip>
          <a:srcRect l="17158" t="8250" r="29536" b="8239"/>
          <a:stretch/>
        </p:blipFill>
        <p:spPr>
          <a:xfrm>
            <a:off x="6580094" y="810985"/>
            <a:ext cx="5007428" cy="5236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g2ac1ba269cb_0_46" descr="A logo with a cross and a bir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78426" y="548168"/>
            <a:ext cx="2230986" cy="1555706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g2ac1ba269cb_0_46"/>
          <p:cNvSpPr txBox="1"/>
          <p:nvPr/>
        </p:nvSpPr>
        <p:spPr>
          <a:xfrm>
            <a:off x="1706430" y="2862567"/>
            <a:ext cx="5260500" cy="20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n-US" sz="6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ACADEMIA</a:t>
            </a:r>
            <a:endParaRPr sz="9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n-US" sz="6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CRISTO</a:t>
            </a:r>
            <a:endParaRPr sz="9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67" name="Google Shape;367;g2ac1ba269cb_0_46"/>
          <p:cNvSpPr/>
          <p:nvPr/>
        </p:nvSpPr>
        <p:spPr>
          <a:xfrm>
            <a:off x="1264510" y="2818701"/>
            <a:ext cx="114900" cy="2143200"/>
          </a:xfrm>
          <a:prstGeom prst="rect">
            <a:avLst/>
          </a:prstGeom>
          <a:solidFill>
            <a:srgbClr val="E3B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g2ac1ba269cb_0_46"/>
          <p:cNvSpPr/>
          <p:nvPr/>
        </p:nvSpPr>
        <p:spPr>
          <a:xfrm>
            <a:off x="1379327" y="2818702"/>
            <a:ext cx="424200" cy="214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/>
          <p:nvPr/>
        </p:nvSpPr>
        <p:spPr>
          <a:xfrm>
            <a:off x="4127382" y="1806843"/>
            <a:ext cx="5017663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Lección </a:t>
            </a:r>
            <a:r>
              <a:rPr lang="en-US" sz="486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4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01" name="Google Shape;101;p2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2" name="Google Shape;102;p2"/>
          <p:cNvSpPr txBox="1"/>
          <p:nvPr/>
        </p:nvSpPr>
        <p:spPr>
          <a:xfrm>
            <a:off x="4127371" y="3349425"/>
            <a:ext cx="77721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Jeremías y la Caída de Jerusalén </a:t>
            </a:r>
            <a:endParaRPr sz="3888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3" name="Google Shape;103;p2"/>
          <p:cNvSpPr txBox="1"/>
          <p:nvPr/>
        </p:nvSpPr>
        <p:spPr>
          <a:xfrm>
            <a:off x="4127382" y="4198335"/>
            <a:ext cx="5017800" cy="12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88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Jeremías 36-37</a:t>
            </a:r>
            <a:endParaRPr sz="3888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88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2 Reyes 25:1-21 </a:t>
            </a:r>
            <a:endParaRPr sz="48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p2" descr="A green circle with a white book and a magnifying glas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6" name="Google Shape;106;p2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"/>
          <p:cNvSpPr txBox="1"/>
          <p:nvPr/>
        </p:nvSpPr>
        <p:spPr>
          <a:xfrm>
            <a:off x="4078888" y="2741641"/>
            <a:ext cx="6627304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Saludos y bienvenidos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2" name="Google Shape;112;p3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14" name="Google Shape;114;p3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 txBox="1"/>
          <p:nvPr/>
        </p:nvSpPr>
        <p:spPr>
          <a:xfrm>
            <a:off x="4135641" y="2724595"/>
            <a:ext cx="71523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Oración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0" name="Google Shape;120;p4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1" name="Google Shape;12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22" name="Google Shape;122;p4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"/>
          <p:cNvSpPr txBox="1"/>
          <p:nvPr/>
        </p:nvSpPr>
        <p:spPr>
          <a:xfrm>
            <a:off x="2237027" y="403125"/>
            <a:ext cx="89589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Objetivos de la Lección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28" name="Google Shape;128;p5"/>
          <p:cNvCxnSpPr/>
          <p:nvPr/>
        </p:nvCxnSpPr>
        <p:spPr>
          <a:xfrm>
            <a:off x="2373086" y="1597768"/>
            <a:ext cx="7195457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9" name="Google Shape;129;p5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5"/>
          <p:cNvSpPr/>
          <p:nvPr/>
        </p:nvSpPr>
        <p:spPr>
          <a:xfrm>
            <a:off x="745673" y="2011522"/>
            <a:ext cx="10450200" cy="1127700"/>
          </a:xfrm>
          <a:prstGeom prst="roundRect">
            <a:avLst>
              <a:gd name="adj" fmla="val 10000"/>
            </a:avLst>
          </a:prstGeom>
          <a:solidFill>
            <a:srgbClr val="E1EF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1" name="Google Shape;131;p5"/>
          <p:cNvSpPr/>
          <p:nvPr/>
        </p:nvSpPr>
        <p:spPr>
          <a:xfrm>
            <a:off x="1086826" y="2265273"/>
            <a:ext cx="620400" cy="6204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2" name="Google Shape;132;p5"/>
          <p:cNvSpPr/>
          <p:nvPr/>
        </p:nvSpPr>
        <p:spPr>
          <a:xfrm>
            <a:off x="2048259" y="2011041"/>
            <a:ext cx="9147600" cy="11277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3" name="Google Shape;133;p5"/>
          <p:cNvSpPr txBox="1"/>
          <p:nvPr/>
        </p:nvSpPr>
        <p:spPr>
          <a:xfrm>
            <a:off x="2048259" y="2011041"/>
            <a:ext cx="9147600" cy="11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9350" tIns="119350" rIns="119350" bIns="1193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Usar el método de las 4 “C” para leer y entender Jeremías 36-37; 2 Reyes 25:1-21</a:t>
            </a:r>
            <a:endParaRPr sz="25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4" name="Google Shape;134;p5"/>
          <p:cNvSpPr/>
          <p:nvPr/>
        </p:nvSpPr>
        <p:spPr>
          <a:xfrm>
            <a:off x="745673" y="3421248"/>
            <a:ext cx="10450200" cy="1127700"/>
          </a:xfrm>
          <a:prstGeom prst="roundRect">
            <a:avLst>
              <a:gd name="adj" fmla="val 10000"/>
            </a:avLst>
          </a:prstGeom>
          <a:solidFill>
            <a:srgbClr val="E1EF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5" name="Google Shape;135;p5"/>
          <p:cNvSpPr/>
          <p:nvPr/>
        </p:nvSpPr>
        <p:spPr>
          <a:xfrm>
            <a:off x="1086826" y="3674999"/>
            <a:ext cx="620400" cy="6204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6" name="Google Shape;136;p5"/>
          <p:cNvSpPr/>
          <p:nvPr/>
        </p:nvSpPr>
        <p:spPr>
          <a:xfrm>
            <a:off x="2048259" y="3421248"/>
            <a:ext cx="9147600" cy="11277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7" name="Google Shape;137;p5"/>
          <p:cNvSpPr txBox="1"/>
          <p:nvPr/>
        </p:nvSpPr>
        <p:spPr>
          <a:xfrm>
            <a:off x="2048259" y="3421248"/>
            <a:ext cx="9147600" cy="11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9350" tIns="119350" rIns="119350" bIns="1193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Identificar por qué el paso Consolidar viene DESPUÉS del paso Considerar</a:t>
            </a:r>
            <a:endParaRPr sz="25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6c0eec2cfd_0_221"/>
          <p:cNvSpPr txBox="1"/>
          <p:nvPr/>
        </p:nvSpPr>
        <p:spPr>
          <a:xfrm>
            <a:off x="4127382" y="8924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Captar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43" name="Google Shape;143;g26c0eec2cfd_0_221"/>
          <p:cNvCxnSpPr/>
          <p:nvPr/>
        </p:nvCxnSpPr>
        <p:spPr>
          <a:xfrm>
            <a:off x="4230827" y="2061095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4" name="Google Shape;144;g26c0eec2cfd_0_221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g26c0eec2cfd_0_221"/>
          <p:cNvSpPr txBox="1"/>
          <p:nvPr/>
        </p:nvSpPr>
        <p:spPr>
          <a:xfrm>
            <a:off x="4127381" y="2486746"/>
            <a:ext cx="7432500" cy="35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 Mateo 16:24, Jesús dijo, </a:t>
            </a:r>
            <a:r>
              <a:rPr lang="en-US" sz="3200" i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“Si alguno quiere seguirme, niéguese a sí mismo, tome su cruz, y sígame.” </a:t>
            </a:r>
            <a:endParaRPr sz="3200" i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Char char="●"/>
            </a:pPr>
            <a:r>
              <a:rPr lang="en-US" sz="3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¿Qué cruces tuvo que sufrir él en el servicio al Señor el profeta Jeremías?</a:t>
            </a:r>
            <a:endParaRPr sz="3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Char char="●"/>
            </a:pPr>
            <a:r>
              <a:rPr lang="en-US" sz="3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¿Y nosotros? </a:t>
            </a:r>
            <a:endParaRPr sz="3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46" name="Google Shape;146;g26c0eec2cfd_0_221"/>
          <p:cNvPicPr preferRelativeResize="0"/>
          <p:nvPr/>
        </p:nvPicPr>
        <p:blipFill rotWithShape="1">
          <a:blip r:embed="rId3">
            <a:alphaModFix/>
          </a:blip>
          <a:srcRect l="1446" r="1435"/>
          <a:stretch/>
        </p:blipFill>
        <p:spPr>
          <a:xfrm>
            <a:off x="248051" y="1400152"/>
            <a:ext cx="3650724" cy="375914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47" name="Google Shape;147;g26c0eec2cfd_0_221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6c0eec2cfd_0_235"/>
          <p:cNvSpPr txBox="1"/>
          <p:nvPr/>
        </p:nvSpPr>
        <p:spPr>
          <a:xfrm>
            <a:off x="4127382" y="21116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Contar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53" name="Google Shape;153;g26c0eec2cfd_0_235"/>
          <p:cNvCxnSpPr/>
          <p:nvPr/>
        </p:nvCxnSpPr>
        <p:spPr>
          <a:xfrm>
            <a:off x="4230827" y="3280295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4" name="Google Shape;154;g26c0eec2cfd_0_235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" name="Google Shape;155;g26c0eec2cfd_0_235"/>
          <p:cNvPicPr preferRelativeResize="0"/>
          <p:nvPr/>
        </p:nvPicPr>
        <p:blipFill rotWithShape="1">
          <a:blip r:embed="rId3">
            <a:alphaModFix/>
          </a:blip>
          <a:srcRect l="1436" r="1447"/>
          <a:stretch/>
        </p:blipFill>
        <p:spPr>
          <a:xfrm>
            <a:off x="95650" y="1323950"/>
            <a:ext cx="3982775" cy="410106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56" name="Google Shape;156;g26c0eec2cfd_0_235"/>
          <p:cNvSpPr txBox="1"/>
          <p:nvPr/>
        </p:nvSpPr>
        <p:spPr>
          <a:xfrm>
            <a:off x="4127381" y="3705946"/>
            <a:ext cx="74325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Se cuenta la historia de 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Jeremías 36 y 37; 2 Reyes 25:1-21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57" name="Google Shape;157;g26c0eec2cfd_0_235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6ba99a7413_0_427"/>
          <p:cNvSpPr txBox="1"/>
          <p:nvPr/>
        </p:nvSpPr>
        <p:spPr>
          <a:xfrm>
            <a:off x="5838738" y="2050124"/>
            <a:ext cx="54780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Considerar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63" name="Google Shape;163;g26ba99a7413_0_427"/>
          <p:cNvCxnSpPr/>
          <p:nvPr/>
        </p:nvCxnSpPr>
        <p:spPr>
          <a:xfrm>
            <a:off x="4230827" y="3294976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4" name="Google Shape;164;g26ba99a7413_0_427"/>
          <p:cNvSpPr txBox="1"/>
          <p:nvPr/>
        </p:nvSpPr>
        <p:spPr>
          <a:xfrm>
            <a:off x="5838738" y="3592694"/>
            <a:ext cx="4857300" cy="12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88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Jeremías 36 y 37</a:t>
            </a:r>
            <a:endParaRPr sz="3888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88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2 Reyes 25:1-21</a:t>
            </a:r>
            <a:endParaRPr sz="48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5" name="Google Shape;165;g26ba99a7413_0_427"/>
          <p:cNvSpPr/>
          <p:nvPr/>
        </p:nvSpPr>
        <p:spPr>
          <a:xfrm>
            <a:off x="0" y="0"/>
            <a:ext cx="704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6" name="Google Shape;166;g26ba99a7413_0_427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g26ba99a7413_0_427"/>
          <p:cNvPicPr preferRelativeResize="0"/>
          <p:nvPr/>
        </p:nvPicPr>
        <p:blipFill rotWithShape="1">
          <a:blip r:embed="rId4">
            <a:alphaModFix/>
          </a:blip>
          <a:srcRect l="16675" r="16675"/>
          <a:stretch/>
        </p:blipFill>
        <p:spPr>
          <a:xfrm>
            <a:off x="1034702" y="1136927"/>
            <a:ext cx="4316100" cy="43161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68" name="Google Shape;168;g26ba99a7413_0_427"/>
          <p:cNvSpPr/>
          <p:nvPr/>
        </p:nvSpPr>
        <p:spPr>
          <a:xfrm>
            <a:off x="279444" y="4823252"/>
            <a:ext cx="114900" cy="2034600"/>
          </a:xfrm>
          <a:prstGeom prst="rect">
            <a:avLst/>
          </a:prstGeom>
          <a:solidFill>
            <a:srgbClr val="E3B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1940</Words>
  <Application>Microsoft Office PowerPoint</Application>
  <PresentationFormat>Widescreen</PresentationFormat>
  <Paragraphs>165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Lato</vt:lpstr>
      <vt:lpstr>Times New Roman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Michele Pfeifer</dc:creator>
  <cp:lastModifiedBy>Carola Del Pino</cp:lastModifiedBy>
  <cp:revision>2</cp:revision>
  <dcterms:created xsi:type="dcterms:W3CDTF">2023-11-29T19:33:05Z</dcterms:created>
  <dcterms:modified xsi:type="dcterms:W3CDTF">2024-12-17T15:50:25Z</dcterms:modified>
</cp:coreProperties>
</file>