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93" r:id="rId8"/>
    <p:sldId id="263" r:id="rId9"/>
    <p:sldId id="264" r:id="rId10"/>
    <p:sldId id="265" r:id="rId11"/>
    <p:sldId id="324" r:id="rId12"/>
    <p:sldId id="298" r:id="rId13"/>
    <p:sldId id="270" r:id="rId14"/>
    <p:sldId id="325" r:id="rId15"/>
    <p:sldId id="326" r:id="rId16"/>
    <p:sldId id="328" r:id="rId17"/>
    <p:sldId id="303" r:id="rId18"/>
    <p:sldId id="327" r:id="rId19"/>
    <p:sldId id="312" r:id="rId20"/>
    <p:sldId id="329" r:id="rId21"/>
    <p:sldId id="330" r:id="rId22"/>
    <p:sldId id="311" r:id="rId23"/>
    <p:sldId id="313" r:id="rId24"/>
    <p:sldId id="331" r:id="rId25"/>
    <p:sldId id="272" r:id="rId26"/>
    <p:sldId id="314" r:id="rId27"/>
    <p:sldId id="333" r:id="rId28"/>
    <p:sldId id="332" r:id="rId29"/>
    <p:sldId id="334" r:id="rId30"/>
    <p:sldId id="335" r:id="rId31"/>
    <p:sldId id="336" r:id="rId32"/>
    <p:sldId id="337" r:id="rId33"/>
    <p:sldId id="287" r:id="rId34"/>
    <p:sldId id="288" r:id="rId35"/>
    <p:sldId id="289" r:id="rId36"/>
    <p:sldId id="290" r:id="rId37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Fahkwang" pitchFamily="2" charset="-34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iic9x0NFkPnQld+bTJVnoZHJp1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43"/>
    <a:srgbClr val="000000"/>
    <a:srgbClr val="464646"/>
    <a:srgbClr val="00B050"/>
    <a:srgbClr val="00FB92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7"/>
    <p:restoredTop sz="94691"/>
  </p:normalViewPr>
  <p:slideViewPr>
    <p:cSldViewPr snapToGrid="0">
      <p:cViewPr varScale="1">
        <p:scale>
          <a:sx n="95" d="100"/>
          <a:sy n="95" d="100"/>
        </p:scale>
        <p:origin x="200" y="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340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7593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8546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9569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39681ae7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1139681ae7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9307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4579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6923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570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9759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39681ae7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1139681ae7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9113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1994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4663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0644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39681ae7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1139681ae7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8056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3683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4857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43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1221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93489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8904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139681ae77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g1139681ae77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139681ae7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3" name="Google Shape;353;g1139681ae7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39681ae77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1" name="Google Shape;361;g1139681ae77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39681ae77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8" name="Google Shape;368;g1139681ae77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437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2EAE1C-9232-AF43-A1A1-53FD6BB9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/>
        </p:nvSpPr>
        <p:spPr>
          <a:xfrm>
            <a:off x="1439250" y="2219865"/>
            <a:ext cx="154095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¿Cuáles son las distintas clases de Salmos en base a su estilo y tema?</a:t>
            </a:r>
            <a:endParaRPr lang="es-MX" sz="6000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2133583" y="5805012"/>
            <a:ext cx="14316865" cy="1750943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72" name="Google Shape;172;p10"/>
          <p:cNvSpPr txBox="1"/>
          <p:nvPr/>
        </p:nvSpPr>
        <p:spPr>
          <a:xfrm>
            <a:off x="2133583" y="6220476"/>
            <a:ext cx="143169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Comparemos, veamos lo que otros han dicho​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/>
        </p:nvSpPr>
        <p:spPr>
          <a:xfrm>
            <a:off x="761716" y="553137"/>
            <a:ext cx="681984" cy="76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64;p9">
            <a:extLst>
              <a:ext uri="{FF2B5EF4-FFF2-40B4-BE49-F238E27FC236}">
                <a16:creationId xmlns:a16="http://schemas.microsoft.com/office/drawing/2014/main" id="{1BCD1757-785B-0545-AE8B-809F188B62DE}"/>
              </a:ext>
            </a:extLst>
          </p:cNvPr>
          <p:cNvSpPr txBox="1"/>
          <p:nvPr/>
        </p:nvSpPr>
        <p:spPr>
          <a:xfrm>
            <a:off x="2330840" y="6527366"/>
            <a:ext cx="13249800" cy="237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El puede confiar que Dios les dará el consuelo que necesitan, mediante el mensaje del Evangelio</a:t>
            </a:r>
            <a:endParaRPr sz="5400" b="1" dirty="0">
              <a:solidFill>
                <a:schemeClr val="bg1"/>
              </a:solidFill>
              <a:latin typeface="Fahkwang" pitchFamily="2" charset="-34"/>
              <a:ea typeface="Fahkwang"/>
              <a:cs typeface="Fahkwang" pitchFamily="2" charset="-34"/>
              <a:sym typeface="Fahkwang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B773DA-A8CD-5C4A-9530-8D7C0A748C84}"/>
              </a:ext>
            </a:extLst>
          </p:cNvPr>
          <p:cNvSpPr txBox="1"/>
          <p:nvPr/>
        </p:nvSpPr>
        <p:spPr>
          <a:xfrm>
            <a:off x="1516687" y="3451652"/>
            <a:ext cx="1525462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Salmos Penitenciales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Salmos de enseñanza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Salmos de Consuelo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Salmos de Acción de Gracias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Salmos Imprecatorios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Salmos Mesianicos</a:t>
            </a:r>
          </a:p>
        </p:txBody>
      </p:sp>
      <p:sp>
        <p:nvSpPr>
          <p:cNvPr id="7" name="Google Shape;262;g1139681ae77_0_229">
            <a:extLst>
              <a:ext uri="{FF2B5EF4-FFF2-40B4-BE49-F238E27FC236}">
                <a16:creationId xmlns:a16="http://schemas.microsoft.com/office/drawing/2014/main" id="{63EED33B-05C7-3149-A170-9CAC8E4FE3F7}"/>
              </a:ext>
            </a:extLst>
          </p:cNvPr>
          <p:cNvSpPr/>
          <p:nvPr/>
        </p:nvSpPr>
        <p:spPr>
          <a:xfrm>
            <a:off x="1443700" y="775470"/>
            <a:ext cx="15149988" cy="145016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F50C2159-272B-1F4E-9E42-F08A127249B6}"/>
              </a:ext>
            </a:extLst>
          </p:cNvPr>
          <p:cNvSpPr txBox="1"/>
          <p:nvPr/>
        </p:nvSpPr>
        <p:spPr>
          <a:xfrm>
            <a:off x="1317792" y="937834"/>
            <a:ext cx="15275896" cy="112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7200" b="1" dirty="0">
                <a:solidFill>
                  <a:schemeClr val="bg1"/>
                </a:solidFill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Distintas clases de Salmos</a:t>
            </a:r>
            <a:endParaRPr lang="es-MX" sz="7200" b="1" dirty="0">
              <a:solidFill>
                <a:schemeClr val="bg1"/>
              </a:solidFill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99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924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/>
          <p:nvPr/>
        </p:nvSpPr>
        <p:spPr>
          <a:xfrm>
            <a:off x="2573171" y="536381"/>
            <a:ext cx="13354765" cy="200997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6"/>
          <p:cNvSpPr txBox="1"/>
          <p:nvPr/>
        </p:nvSpPr>
        <p:spPr>
          <a:xfrm>
            <a:off x="4352603" y="531906"/>
            <a:ext cx="9795900" cy="21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9999" b="1" dirty="0">
                <a:latin typeface="Fahkwang"/>
                <a:ea typeface="Fahkwang"/>
                <a:cs typeface="Fahkwang"/>
                <a:sym typeface="Fahkwang"/>
              </a:rPr>
              <a:t>LECCIÓN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2466617" y="8857494"/>
            <a:ext cx="13276200" cy="125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20</a:t>
            </a:r>
            <a:r>
              <a:rPr lang="en-US" sz="5832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5832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052" y="3508345"/>
            <a:ext cx="6559002" cy="438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9;p7">
            <a:extLst>
              <a:ext uri="{FF2B5EF4-FFF2-40B4-BE49-F238E27FC236}">
                <a16:creationId xmlns:a16="http://schemas.microsoft.com/office/drawing/2014/main" id="{06D0B67E-A64E-0742-9E3E-E3B9623F48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58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3101786" y="365563"/>
            <a:ext cx="12084424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4204166" y="513805"/>
            <a:ext cx="9879664" cy="104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66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Salmos Mesiánicos</a:t>
            </a:r>
            <a:endParaRPr sz="66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9B3FD9-4C81-8243-9668-D9D83CD54911}"/>
              </a:ext>
            </a:extLst>
          </p:cNvPr>
          <p:cNvSpPr txBox="1"/>
          <p:nvPr/>
        </p:nvSpPr>
        <p:spPr>
          <a:xfrm>
            <a:off x="1057833" y="2205863"/>
            <a:ext cx="157778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Predicen detalles importantes de la persona, la obra y el reino de Cristo</a:t>
            </a:r>
          </a:p>
          <a:p>
            <a:endParaRPr lang="es-ES" sz="1800" b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En el Antiguo Testamento encontramos 3 tipos de profecías concernientes a la venida de Cristo</a:t>
            </a:r>
            <a:r>
              <a:rPr lang="es-MX" sz="5400" b="1" dirty="0">
                <a:latin typeface="Fahkwang" pitchFamily="2" charset="-34"/>
                <a:cs typeface="Fahkwang" pitchFamily="2" charset="-34"/>
              </a:rPr>
              <a:t> </a:t>
            </a:r>
            <a:endParaRPr lang="es-ES" sz="54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0BB873-93E9-3747-B756-42D10445CAF5}"/>
              </a:ext>
            </a:extLst>
          </p:cNvPr>
          <p:cNvSpPr txBox="1"/>
          <p:nvPr/>
        </p:nvSpPr>
        <p:spPr>
          <a:xfrm>
            <a:off x="1965509" y="6908926"/>
            <a:ext cx="143569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5400" i="1" dirty="0">
                <a:latin typeface="Fahkwang" pitchFamily="2" charset="-34"/>
                <a:cs typeface="Fahkwang" pitchFamily="2" charset="-34"/>
              </a:rPr>
              <a:t>Profecías directas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5400" i="1" dirty="0">
                <a:latin typeface="Fahkwang" pitchFamily="2" charset="-34"/>
                <a:cs typeface="Fahkwang" pitchFamily="2" charset="-34"/>
              </a:rPr>
              <a:t>Profecías típicas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5400" i="1" dirty="0">
                <a:latin typeface="Fahkwang" pitchFamily="2" charset="-34"/>
                <a:cs typeface="Fahkwang" pitchFamily="2" charset="-34"/>
              </a:rPr>
              <a:t>Profecías con cumplimiento intermedio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3101786" y="365563"/>
            <a:ext cx="12084424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4204166" y="513805"/>
            <a:ext cx="9879664" cy="104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66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Salmos Mesiánicos</a:t>
            </a:r>
            <a:endParaRPr sz="66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9B3FD9-4C81-8243-9668-D9D83CD54911}"/>
              </a:ext>
            </a:extLst>
          </p:cNvPr>
          <p:cNvSpPr txBox="1"/>
          <p:nvPr/>
        </p:nvSpPr>
        <p:spPr>
          <a:xfrm>
            <a:off x="1057833" y="2205863"/>
            <a:ext cx="162216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Los 3 tipos de profecías Mesiánicas son predicciones verdaderas dadas por Dios</a:t>
            </a:r>
          </a:p>
          <a:p>
            <a:r>
              <a:rPr lang="es-MX" sz="2000" b="1" dirty="0">
                <a:latin typeface="Fahkwang" pitchFamily="2" charset="-34"/>
                <a:cs typeface="Fahkwang" pitchFamily="2" charset="-34"/>
              </a:rPr>
              <a:t> </a:t>
            </a:r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Existen 2 grupos de estas profecías</a:t>
            </a:r>
            <a:r>
              <a:rPr lang="es-MX" sz="5400" b="1" dirty="0">
                <a:latin typeface="Fahkwang" pitchFamily="2" charset="-34"/>
                <a:cs typeface="Fahkwang" pitchFamily="2" charset="-34"/>
              </a:rPr>
              <a:t> </a:t>
            </a:r>
            <a:endParaRPr lang="es-ES" sz="54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0BB873-93E9-3747-B756-42D10445CAF5}"/>
              </a:ext>
            </a:extLst>
          </p:cNvPr>
          <p:cNvSpPr txBox="1"/>
          <p:nvPr/>
        </p:nvSpPr>
        <p:spPr>
          <a:xfrm>
            <a:off x="1990163" y="5438304"/>
            <a:ext cx="143569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5400" i="1" dirty="0">
                <a:latin typeface="Fahkwang" pitchFamily="2" charset="-34"/>
                <a:cs typeface="Fahkwang" pitchFamily="2" charset="-34"/>
              </a:rPr>
              <a:t> Las que se pueden identificar con certeza, citadas como tales en el Nuevo Testamento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5400" i="1" dirty="0">
                <a:latin typeface="Fahkwang" pitchFamily="2" charset="-34"/>
                <a:cs typeface="Fahkwang" pitchFamily="2" charset="-34"/>
              </a:rPr>
              <a:t> Las que no son identificadas como tales en el Nuevo Testamento</a:t>
            </a:r>
          </a:p>
        </p:txBody>
      </p:sp>
    </p:spTree>
    <p:extLst>
      <p:ext uri="{BB962C8B-B14F-4D97-AF65-F5344CB8AC3E}">
        <p14:creationId xmlns:p14="http://schemas.microsoft.com/office/powerpoint/2010/main" val="13734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3101786" y="365563"/>
            <a:ext cx="12084424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4204166" y="513805"/>
            <a:ext cx="9879664" cy="104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66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Salmos Mesiánicos</a:t>
            </a:r>
            <a:endParaRPr sz="66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9B3FD9-4C81-8243-9668-D9D83CD54911}"/>
              </a:ext>
            </a:extLst>
          </p:cNvPr>
          <p:cNvSpPr txBox="1"/>
          <p:nvPr/>
        </p:nvSpPr>
        <p:spPr>
          <a:xfrm>
            <a:off x="1033179" y="2905110"/>
            <a:ext cx="162216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Los Salmos Mesiánicos tienen gran valor como testimonio de Cristo. 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Fueron y siguen siendo una fuente de fortaleza y aliento para los creyentes</a:t>
            </a:r>
            <a:endParaRPr lang="es-MX" sz="5400" b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1826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43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39681ae77_0_167"/>
          <p:cNvSpPr/>
          <p:nvPr/>
        </p:nvSpPr>
        <p:spPr>
          <a:xfrm>
            <a:off x="2573171" y="536381"/>
            <a:ext cx="13366141" cy="2011682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139681ae77_0_167"/>
          <p:cNvSpPr txBox="1"/>
          <p:nvPr/>
        </p:nvSpPr>
        <p:spPr>
          <a:xfrm>
            <a:off x="2573166" y="680447"/>
            <a:ext cx="13366141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8000" b="1" dirty="0">
                <a:latin typeface="Fahkwang"/>
                <a:ea typeface="Fahkwang"/>
                <a:cs typeface="Fahkwang"/>
                <a:sym typeface="Fahkwang"/>
              </a:rPr>
              <a:t>Cristo </a:t>
            </a:r>
            <a:r>
              <a:rPr lang="en-US" sz="8000" b="1" dirty="0" err="1"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8000" b="1" dirty="0">
                <a:latin typeface="Fahkwang"/>
                <a:ea typeface="Fahkwang"/>
                <a:cs typeface="Fahkwang"/>
                <a:sym typeface="Fahkwang"/>
              </a:rPr>
              <a:t> los </a:t>
            </a:r>
            <a:r>
              <a:rPr lang="en-US" sz="8000" b="1" dirty="0" err="1">
                <a:latin typeface="Fahkwang"/>
                <a:ea typeface="Fahkwang"/>
                <a:cs typeface="Fahkwang"/>
                <a:sym typeface="Fahkwang"/>
              </a:rPr>
              <a:t>Salmos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8F593ECA-C436-5940-939E-5450C0BE75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4C3CD2-B05B-A64B-8D7B-7D3FCBA44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676" y="3579493"/>
            <a:ext cx="7350648" cy="4362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139700" dist="177800" dir="282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6889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309282" y="693884"/>
            <a:ext cx="9148618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Cristo en los Salmos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708B7D-D17F-C94D-93D3-C800F080D55D}"/>
              </a:ext>
            </a:extLst>
          </p:cNvPr>
          <p:cNvSpPr/>
          <p:nvPr/>
        </p:nvSpPr>
        <p:spPr>
          <a:xfrm>
            <a:off x="641238" y="2129941"/>
            <a:ext cx="1733748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000" b="1" dirty="0">
                <a:latin typeface="Fahkwang" pitchFamily="2" charset="-34"/>
                <a:cs typeface="Fahkwang" pitchFamily="2" charset="-34"/>
              </a:rPr>
              <a:t>Antes de los salmos, a los creyentes se les dieron pocos detalles sobre la obra del Salvador venidero</a:t>
            </a:r>
            <a:r>
              <a:rPr lang="es-MX" sz="5000" b="1" dirty="0">
                <a:latin typeface="Fahkwang" pitchFamily="2" charset="-34"/>
                <a:cs typeface="Fahkwang" pitchFamily="2" charset="-34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000" b="1" dirty="0">
                <a:latin typeface="Fahkwang" pitchFamily="2" charset="-34"/>
                <a:cs typeface="Fahkwang" pitchFamily="2" charset="-34"/>
              </a:rPr>
              <a:t>En los Salmos David revelo muchas cosas sobre su descendiente que sería el Mesías</a:t>
            </a:r>
            <a:r>
              <a:rPr lang="es-MX" sz="50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2FBCC0-05E6-3D4E-A7F6-C4CE1AC8F91E}"/>
              </a:ext>
            </a:extLst>
          </p:cNvPr>
          <p:cNvSpPr txBox="1"/>
          <p:nvPr/>
        </p:nvSpPr>
        <p:spPr>
          <a:xfrm>
            <a:off x="1268641" y="6450867"/>
            <a:ext cx="1608267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4400" i="1" dirty="0">
                <a:latin typeface="Fahkwang" pitchFamily="2" charset="-34"/>
                <a:cs typeface="Fahkwang" pitchFamily="2" charset="-34"/>
              </a:rPr>
              <a:t>Sería verdadero Dios (Salmos 2:7, 45:6; 110:1)</a:t>
            </a:r>
          </a:p>
          <a:p>
            <a:endParaRPr lang="es-MX" sz="2000" i="1" dirty="0">
              <a:latin typeface="Fahkwang" pitchFamily="2" charset="-34"/>
              <a:cs typeface="Fahkwang" pitchFamily="2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4400" i="1" dirty="0">
                <a:latin typeface="Fahkwang" pitchFamily="2" charset="-34"/>
                <a:cs typeface="Fahkwang" pitchFamily="2" charset="-34"/>
              </a:rPr>
              <a:t>Su gobierno incluiría el mundo entero (Slmos72, 2, 89)</a:t>
            </a:r>
          </a:p>
          <a:p>
            <a:endParaRPr lang="es-MX" sz="2000" i="1" dirty="0">
              <a:latin typeface="Fahkwang" pitchFamily="2" charset="-34"/>
              <a:cs typeface="Fahkwang" pitchFamily="2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4400" i="1" dirty="0">
                <a:latin typeface="Fahkwang" pitchFamily="2" charset="-34"/>
                <a:cs typeface="Fahkwang" pitchFamily="2" charset="-34"/>
              </a:rPr>
              <a:t>Tendría el dominio completo sobre la tierra (Salmo 8).</a:t>
            </a:r>
            <a:r>
              <a:rPr lang="es-MX" sz="4400" i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289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39681ae77_0_11"/>
          <p:cNvSpPr txBox="1"/>
          <p:nvPr/>
        </p:nvSpPr>
        <p:spPr>
          <a:xfrm rot="64">
            <a:off x="309282" y="693884"/>
            <a:ext cx="9148618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Cristo en los Salmos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708B7D-D17F-C94D-93D3-C800F080D55D}"/>
              </a:ext>
            </a:extLst>
          </p:cNvPr>
          <p:cNvSpPr/>
          <p:nvPr/>
        </p:nvSpPr>
        <p:spPr>
          <a:xfrm>
            <a:off x="641242" y="693798"/>
            <a:ext cx="173374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000" b="1" dirty="0">
                <a:latin typeface="Fahkwang" pitchFamily="2" charset="-34"/>
                <a:cs typeface="Fahkwang" pitchFamily="2" charset="-34"/>
              </a:rPr>
              <a:t>El Mesías vendría a sufrir por el pecado.</a:t>
            </a:r>
            <a:endParaRPr lang="es-MX" sz="50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2FBCC0-05E6-3D4E-A7F6-C4CE1AC8F91E}"/>
              </a:ext>
            </a:extLst>
          </p:cNvPr>
          <p:cNvSpPr txBox="1"/>
          <p:nvPr/>
        </p:nvSpPr>
        <p:spPr>
          <a:xfrm>
            <a:off x="1268645" y="1848715"/>
            <a:ext cx="16082677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4400" dirty="0">
                <a:latin typeface="Fahkwang" pitchFamily="2" charset="-34"/>
                <a:cs typeface="Fahkwang" pitchFamily="2" charset="-34"/>
              </a:rPr>
              <a:t>Sería rechazado por los líderes de Israel (Salmo 118:22)</a:t>
            </a:r>
            <a:endParaRPr lang="es-MX" sz="4400" i="1" dirty="0">
              <a:latin typeface="Fahkwang" pitchFamily="2" charset="-34"/>
              <a:cs typeface="Fahkwang" pitchFamily="2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4400" dirty="0">
                <a:latin typeface="Fahkwang" pitchFamily="2" charset="-34"/>
                <a:cs typeface="Fahkwang" pitchFamily="2" charset="-34"/>
              </a:rPr>
              <a:t>Sufriría burlas durante su aflicción (22:16)</a:t>
            </a:r>
            <a:r>
              <a:rPr lang="es-MX" sz="4400" dirty="0">
                <a:latin typeface="Fahkwang" pitchFamily="2" charset="-34"/>
                <a:cs typeface="Fahkwang" pitchFamily="2" charset="-34"/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4400" dirty="0">
                <a:latin typeface="Fahkwang" pitchFamily="2" charset="-34"/>
                <a:cs typeface="Fahkwang" pitchFamily="2" charset="-34"/>
              </a:rPr>
              <a:t>Sería traicionado por un amigo (41:9);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4400" dirty="0">
                <a:latin typeface="Fahkwang" pitchFamily="2" charset="-34"/>
                <a:cs typeface="Fahkwang" pitchFamily="2" charset="-34"/>
              </a:rPr>
              <a:t>Sería traspasado de pies y manos (22:16)</a:t>
            </a:r>
            <a:r>
              <a:rPr lang="es-MX" sz="4400" dirty="0">
                <a:latin typeface="Fahkwang" pitchFamily="2" charset="-34"/>
                <a:cs typeface="Fahkwang" pitchFamily="2" charset="-34"/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4400" dirty="0">
                <a:latin typeface="Fahkwang" pitchFamily="2" charset="-34"/>
                <a:cs typeface="Fahkwang" pitchFamily="2" charset="-34"/>
              </a:rPr>
              <a:t>Recibiría vinagre para beber (69:21);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4400" dirty="0">
                <a:latin typeface="Fahkwang" pitchFamily="2" charset="-34"/>
                <a:cs typeface="Fahkwang" pitchFamily="2" charset="-34"/>
              </a:rPr>
              <a:t>Echaron suertes sobre su ropa (22:18)</a:t>
            </a:r>
            <a:r>
              <a:rPr lang="es-MX" sz="4400" dirty="0">
                <a:latin typeface="Fahkwang" pitchFamily="2" charset="-34"/>
                <a:cs typeface="Fahkwang" pitchFamily="2" charset="-34"/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4400" dirty="0">
                <a:latin typeface="Fahkwang" pitchFamily="2" charset="-34"/>
                <a:cs typeface="Fahkwang" pitchFamily="2" charset="-34"/>
              </a:rPr>
              <a:t>Padecería la angustia de ser abandonado por su Padre, pero también sería exaltado (22)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4400" dirty="0">
                <a:latin typeface="Fahkwang" pitchFamily="2" charset="-34"/>
                <a:cs typeface="Fahkwang" pitchFamily="2" charset="-34"/>
              </a:rPr>
              <a:t>Resucitaría (16:10)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4400" dirty="0">
                <a:latin typeface="Fahkwang" pitchFamily="2" charset="-34"/>
                <a:cs typeface="Fahkwang" pitchFamily="2" charset="-34"/>
              </a:rPr>
              <a:t>Reinaría por siempre como sacerdote y rey (110)</a:t>
            </a:r>
            <a:endParaRPr lang="es-MX" sz="4400" dirty="0">
              <a:latin typeface="Fahkwang" pitchFamily="2" charset="-34"/>
              <a:cs typeface="Fahkwang" pitchFamily="2" charset="-34"/>
            </a:endParaRPr>
          </a:p>
          <a:p>
            <a:endParaRPr lang="es-MX" sz="4400" i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05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7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charRg st="57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charRg st="57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3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charRg st="103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charRg st="103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3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charRg st="143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charRg st="143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5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charRg st="185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charRg st="185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4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charRg st="224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charRg st="224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3" end="3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charRg st="263" end="3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charRg st="263" end="3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51" end="3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charRg st="351" end="3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charRg st="351" end="3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72" end="4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charRg st="372" end="4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charRg st="372" end="4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406"/>
            <a:ext cx="7839635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Los Salmos en Cristo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569282-7AB7-B844-BFC6-318811EF1CBD}"/>
              </a:ext>
            </a:extLst>
          </p:cNvPr>
          <p:cNvSpPr txBox="1"/>
          <p:nvPr/>
        </p:nvSpPr>
        <p:spPr>
          <a:xfrm>
            <a:off x="869042" y="2991346"/>
            <a:ext cx="162271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Nuestro Señor citó los Salmos para enseñar</a:t>
            </a:r>
            <a:r>
              <a:rPr lang="es-MX" sz="5400" b="1" dirty="0">
                <a:latin typeface="Fahkwang" pitchFamily="2" charset="-34"/>
                <a:cs typeface="Fahkwang" pitchFamily="2" charset="-34"/>
              </a:rPr>
              <a:t>. Durante la purificacion del Templo cito el Salmo 8:2 diciendo: </a:t>
            </a:r>
            <a:r>
              <a:rPr lang="es-ES" sz="5400" i="1" dirty="0">
                <a:latin typeface="Fahkwang" pitchFamily="2" charset="-34"/>
                <a:cs typeface="Fahkwang" pitchFamily="2" charset="-34"/>
              </a:rPr>
              <a:t>¿Nunca leyeron: “De la boca de los niños y de los que maman perfeccionaste la alabanza?</a:t>
            </a:r>
            <a:r>
              <a:rPr lang="es-MX" sz="5400" i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96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145391-A472-4ED9-B040-BF618157DAD9}"/>
              </a:ext>
            </a:extLst>
          </p:cNvPr>
          <p:cNvGrpSpPr/>
          <p:nvPr/>
        </p:nvGrpSpPr>
        <p:grpSpPr>
          <a:xfrm>
            <a:off x="2639029" y="5724791"/>
            <a:ext cx="13366141" cy="2011682"/>
            <a:chOff x="2639029" y="5724791"/>
            <a:chExt cx="13366141" cy="2011682"/>
          </a:xfrm>
        </p:grpSpPr>
        <p:sp>
          <p:nvSpPr>
            <p:cNvPr id="89" name="Google Shape;89;p2"/>
            <p:cNvSpPr/>
            <p:nvPr/>
          </p:nvSpPr>
          <p:spPr>
            <a:xfrm>
              <a:off x="2639029" y="5724791"/>
              <a:ext cx="13366141" cy="2011682"/>
            </a:xfrm>
            <a:custGeom>
              <a:avLst/>
              <a:gdLst/>
              <a:ahLst/>
              <a:cxnLst/>
              <a:rect l="l" t="t" r="r" b="b"/>
              <a:pathLst>
                <a:path w="14257217" h="2145794" extrusionOk="0">
                  <a:moveTo>
                    <a:pt x="14132758" y="2145794"/>
                  </a:moveTo>
                  <a:lnTo>
                    <a:pt x="124460" y="2145794"/>
                  </a:lnTo>
                  <a:cubicBezTo>
                    <a:pt x="55880" y="2145794"/>
                    <a:pt x="0" y="2089914"/>
                    <a:pt x="0" y="2021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132758" y="0"/>
                  </a:lnTo>
                  <a:cubicBezTo>
                    <a:pt x="14201336" y="0"/>
                    <a:pt x="14257217" y="55880"/>
                    <a:pt x="14257217" y="124460"/>
                  </a:cubicBezTo>
                  <a:lnTo>
                    <a:pt x="14257217" y="2021334"/>
                  </a:lnTo>
                  <a:cubicBezTo>
                    <a:pt x="14257217" y="2089914"/>
                    <a:pt x="14201336" y="2145794"/>
                    <a:pt x="14132758" y="2145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 txBox="1"/>
            <p:nvPr/>
          </p:nvSpPr>
          <p:spPr>
            <a:xfrm>
              <a:off x="2960171" y="5853128"/>
              <a:ext cx="12688800" cy="1723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999"/>
                <a:buFont typeface="Arial"/>
                <a:buNone/>
              </a:pPr>
              <a:r>
                <a:rPr lang="en-US" sz="7999" b="1" i="0" u="none" strike="noStrike" cap="none" dirty="0" err="1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Lecci</a:t>
              </a:r>
              <a:r>
                <a:rPr lang="en-US" sz="7999" b="1" dirty="0" err="1">
                  <a:latin typeface="Fahkwang"/>
                  <a:ea typeface="Fahkwang"/>
                  <a:cs typeface="Fahkwang"/>
                  <a:sym typeface="Fahkwang"/>
                </a:rPr>
                <a:t>ó</a:t>
              </a:r>
              <a:r>
                <a:rPr lang="en-US" sz="7999" b="1" i="0" u="none" strike="noStrike" cap="none" dirty="0" err="1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n</a:t>
              </a:r>
              <a:r>
                <a:rPr lang="en-US" sz="7999" b="1" i="0" u="none" strike="noStrike" cap="none" dirty="0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 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2"/>
          <p:cNvSpPr txBox="1"/>
          <p:nvPr/>
        </p:nvSpPr>
        <p:spPr>
          <a:xfrm>
            <a:off x="371959" y="2901650"/>
            <a:ext cx="1755958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La Vida </a:t>
            </a:r>
            <a:r>
              <a:rPr lang="es-ES_tradnl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devocional</a:t>
            </a: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con los </a:t>
            </a:r>
            <a:r>
              <a:rPr lang="en-US" sz="67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Salmos</a:t>
            </a: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:</a:t>
            </a:r>
            <a:endParaRPr sz="6700" b="1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El </a:t>
            </a:r>
            <a:r>
              <a:rPr lang="en-US" sz="6700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Corazón</a:t>
            </a:r>
            <a:r>
              <a:rPr lang="en-US" sz="6700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de los </a:t>
            </a:r>
            <a:r>
              <a:rPr lang="en-US" sz="6700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Salmos</a:t>
            </a:r>
            <a:endParaRPr sz="6700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406"/>
            <a:ext cx="7839635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Los Salmos en Cristo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569282-7AB7-B844-BFC6-318811EF1CBD}"/>
              </a:ext>
            </a:extLst>
          </p:cNvPr>
          <p:cNvSpPr txBox="1"/>
          <p:nvPr/>
        </p:nvSpPr>
        <p:spPr>
          <a:xfrm>
            <a:off x="936277" y="3327522"/>
            <a:ext cx="162271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También citó los Salmos para hablar con su Padre. En la cruz dijo: </a:t>
            </a:r>
            <a:r>
              <a:rPr lang="es-ES" sz="5400" i="1" dirty="0">
                <a:latin typeface="Fahkwang" pitchFamily="2" charset="-34"/>
                <a:cs typeface="Fahkwang" pitchFamily="2" charset="-34"/>
              </a:rPr>
              <a:t>“Dios </a:t>
            </a:r>
            <a:r>
              <a:rPr lang="es-ES" sz="5400" i="1" dirty="0" err="1">
                <a:latin typeface="Fahkwang" pitchFamily="2" charset="-34"/>
                <a:cs typeface="Fahkwang" pitchFamily="2" charset="-34"/>
              </a:rPr>
              <a:t>mio</a:t>
            </a:r>
            <a:r>
              <a:rPr lang="es-ES" sz="5400" i="1" dirty="0">
                <a:latin typeface="Fahkwang" pitchFamily="2" charset="-34"/>
                <a:cs typeface="Fahkwang" pitchFamily="2" charset="-34"/>
              </a:rPr>
              <a:t>, porque me has desamparado” (Salmo 22:1), y “Padre en tus manos encomiendo mi Espíritu” (Salmo 31:5)</a:t>
            </a:r>
          </a:p>
        </p:txBody>
      </p:sp>
    </p:spTree>
    <p:extLst>
      <p:ext uri="{BB962C8B-B14F-4D97-AF65-F5344CB8AC3E}">
        <p14:creationId xmlns:p14="http://schemas.microsoft.com/office/powerpoint/2010/main" val="29308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43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39681ae77_0_167"/>
          <p:cNvSpPr/>
          <p:nvPr/>
        </p:nvSpPr>
        <p:spPr>
          <a:xfrm>
            <a:off x="2573171" y="536381"/>
            <a:ext cx="13366141" cy="2011682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139681ae77_0_167"/>
          <p:cNvSpPr txBox="1"/>
          <p:nvPr/>
        </p:nvSpPr>
        <p:spPr>
          <a:xfrm>
            <a:off x="2573166" y="680447"/>
            <a:ext cx="13366141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8000" b="1" dirty="0" err="1">
                <a:latin typeface="Fahkwang"/>
                <a:ea typeface="Fahkwang"/>
                <a:cs typeface="Fahkwang"/>
                <a:sym typeface="Fahkwang"/>
              </a:rPr>
              <a:t>Dinámica</a:t>
            </a:r>
            <a:r>
              <a:rPr lang="en-US" sz="80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8000" b="1" dirty="0" err="1">
                <a:latin typeface="Fahkwang"/>
                <a:ea typeface="Fahkwang"/>
                <a:cs typeface="Fahkwang"/>
                <a:sym typeface="Fahkwang"/>
              </a:rPr>
              <a:t>grupal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8F593ECA-C436-5940-939E-5450C0BE75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47BFCBA-2A7F-9242-8F67-181E6F514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0799" y="3127374"/>
            <a:ext cx="5486401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70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421"/>
            <a:ext cx="9457893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Dinámica grupal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8AD248-E3A4-A840-8FD8-7066E046F75C}"/>
              </a:ext>
            </a:extLst>
          </p:cNvPr>
          <p:cNvSpPr txBox="1"/>
          <p:nvPr/>
        </p:nvSpPr>
        <p:spPr>
          <a:xfrm>
            <a:off x="1030406" y="2224585"/>
            <a:ext cx="1622718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5400" b="1" dirty="0"/>
              <a:t>Discutan las citas bíblicas, utilizando las siguientes preguntas: </a:t>
            </a:r>
          </a:p>
          <a:p>
            <a:pPr lvl="1"/>
            <a:endParaRPr lang="es-ES" sz="2000" b="1" i="1" dirty="0"/>
          </a:p>
          <a:p>
            <a:pPr lvl="1"/>
            <a:endParaRPr lang="es-ES" sz="2000" b="1" i="1" dirty="0"/>
          </a:p>
          <a:p>
            <a:pPr marL="685800" lvl="1" indent="-685800">
              <a:buFont typeface="Wingdings" pitchFamily="2" charset="2"/>
              <a:buChar char="Ø"/>
            </a:pPr>
            <a:r>
              <a:rPr lang="es-ES" sz="5400" i="1" dirty="0"/>
              <a:t>¿Qué desea el autor que Dios les haga a sus enemigos? </a:t>
            </a:r>
          </a:p>
          <a:p>
            <a:pPr marL="685800" lvl="1" indent="-685800">
              <a:buFont typeface="Wingdings" pitchFamily="2" charset="2"/>
              <a:buChar char="Ø"/>
            </a:pPr>
            <a:r>
              <a:rPr lang="es-ES" sz="5400" i="1" dirty="0"/>
              <a:t>¿Por qué? </a:t>
            </a:r>
          </a:p>
          <a:p>
            <a:pPr marL="685800" lvl="1" indent="-685800">
              <a:buFont typeface="Wingdings" pitchFamily="2" charset="2"/>
              <a:buChar char="Ø"/>
            </a:pPr>
            <a:r>
              <a:rPr lang="es-ES" sz="5400" i="1" dirty="0"/>
              <a:t>¿Para qué? </a:t>
            </a:r>
          </a:p>
          <a:p>
            <a:pPr marL="685800" lvl="1" indent="-685800">
              <a:buFont typeface="Wingdings" pitchFamily="2" charset="2"/>
              <a:buChar char="Ø"/>
            </a:pPr>
            <a:r>
              <a:rPr lang="es-ES" sz="5400" i="1" dirty="0"/>
              <a:t>¿Nosotros podemos y debemos orar así?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2218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421"/>
            <a:ext cx="9457893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Citas para la dinámica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8AD248-E3A4-A840-8FD8-7066E046F75C}"/>
              </a:ext>
            </a:extLst>
          </p:cNvPr>
          <p:cNvSpPr txBox="1"/>
          <p:nvPr/>
        </p:nvSpPr>
        <p:spPr>
          <a:xfrm>
            <a:off x="5401102" y="3313797"/>
            <a:ext cx="81135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i="1" dirty="0">
                <a:latin typeface="Fahkwang" pitchFamily="2" charset="-34"/>
                <a:cs typeface="Fahkwang" pitchFamily="2" charset="-34"/>
              </a:rPr>
              <a:t>Salmo 10:12-17</a:t>
            </a:r>
          </a:p>
          <a:p>
            <a:endParaRPr lang="es-ES" sz="6000" b="1" i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i="1" dirty="0">
                <a:latin typeface="Fahkwang" pitchFamily="2" charset="-34"/>
                <a:cs typeface="Fahkwang" pitchFamily="2" charset="-34"/>
              </a:rPr>
              <a:t>Salmo 35:4-6</a:t>
            </a:r>
          </a:p>
          <a:p>
            <a:endParaRPr lang="es-ES" sz="6000" b="1" i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i="1" dirty="0">
                <a:latin typeface="Fahkwang" pitchFamily="2" charset="-34"/>
                <a:cs typeface="Fahkwang" pitchFamily="2" charset="-34"/>
              </a:rPr>
              <a:t>Salmo 58:1-8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5295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421"/>
            <a:ext cx="9457893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Citas para la dinámica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8AD248-E3A4-A840-8FD8-7066E046F75C}"/>
              </a:ext>
            </a:extLst>
          </p:cNvPr>
          <p:cNvSpPr txBox="1"/>
          <p:nvPr/>
        </p:nvSpPr>
        <p:spPr>
          <a:xfrm>
            <a:off x="5401102" y="3313797"/>
            <a:ext cx="81135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i="1" dirty="0">
                <a:latin typeface="Fahkwang" pitchFamily="2" charset="-34"/>
                <a:cs typeface="Fahkwang" pitchFamily="2" charset="-34"/>
              </a:rPr>
              <a:t>Salmo 10:12-17</a:t>
            </a:r>
          </a:p>
          <a:p>
            <a:endParaRPr lang="es-ES" sz="6000" b="1" i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i="1" dirty="0">
                <a:latin typeface="Fahkwang" pitchFamily="2" charset="-34"/>
                <a:cs typeface="Fahkwang" pitchFamily="2" charset="-34"/>
              </a:rPr>
              <a:t>Salmo 35:4-6</a:t>
            </a:r>
          </a:p>
          <a:p>
            <a:endParaRPr lang="es-ES" sz="6000" b="1" i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i="1" dirty="0">
                <a:latin typeface="Fahkwang" pitchFamily="2" charset="-34"/>
                <a:cs typeface="Fahkwang" pitchFamily="2" charset="-34"/>
              </a:rPr>
              <a:t>Salmo 58:1-8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714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9242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39681ae77_0_167"/>
          <p:cNvSpPr/>
          <p:nvPr/>
        </p:nvSpPr>
        <p:spPr>
          <a:xfrm>
            <a:off x="2573171" y="536381"/>
            <a:ext cx="13366141" cy="2011682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139681ae77_0_167"/>
          <p:cNvSpPr txBox="1"/>
          <p:nvPr/>
        </p:nvSpPr>
        <p:spPr>
          <a:xfrm>
            <a:off x="2573166" y="680447"/>
            <a:ext cx="13366141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8000" b="1" dirty="0" err="1">
                <a:latin typeface="Fahkwang"/>
                <a:ea typeface="Fahkwang"/>
                <a:cs typeface="Fahkwang"/>
                <a:sym typeface="Fahkwang"/>
              </a:rPr>
              <a:t>Salmos</a:t>
            </a:r>
            <a:r>
              <a:rPr lang="en-US" sz="80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8000" b="1" dirty="0" err="1">
                <a:latin typeface="Fahkwang"/>
                <a:ea typeface="Fahkwang"/>
                <a:cs typeface="Fahkwang"/>
                <a:sym typeface="Fahkwang"/>
              </a:rPr>
              <a:t>Imprecatorios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8F593ECA-C436-5940-939E-5450C0BE75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DB75114-B207-6F4E-8125-E9305174E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395" y="3496235"/>
            <a:ext cx="7953209" cy="4415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15900" dist="177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421"/>
            <a:ext cx="9457893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Salmos imprecatorios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205BD-1D9A-1641-90CA-9EFB1A291806}"/>
              </a:ext>
            </a:extLst>
          </p:cNvPr>
          <p:cNvSpPr txBox="1"/>
          <p:nvPr/>
        </p:nvSpPr>
        <p:spPr>
          <a:xfrm>
            <a:off x="858103" y="2200372"/>
            <a:ext cx="1657179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Contienen maldiciones u oraciones pidiendo castigo para los enemigos del salmista.</a:t>
            </a:r>
          </a:p>
          <a:p>
            <a:pPr lvl="3"/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Esas oraciones, aun cuando suenan crueles fueron apropiadas en su época, y lo siguen siendo hoy</a:t>
            </a:r>
          </a:p>
          <a:p>
            <a:pPr lvl="3"/>
            <a:endParaRPr lang="es-MX" sz="2000" b="1" dirty="0">
              <a:latin typeface="Fahkwang" pitchFamily="2" charset="-34"/>
              <a:cs typeface="Fahkwang" pitchFamily="2" charset="-34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Esas maldiciones son parte de la Palabra inspirada de Dios</a:t>
            </a:r>
            <a:endParaRPr lang="es-MX" sz="5400" b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528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421"/>
            <a:ext cx="9457893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Salmos imprecatorios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205BD-1D9A-1641-90CA-9EFB1A291806}"/>
              </a:ext>
            </a:extLst>
          </p:cNvPr>
          <p:cNvSpPr txBox="1"/>
          <p:nvPr/>
        </p:nvSpPr>
        <p:spPr>
          <a:xfrm>
            <a:off x="858103" y="2200372"/>
            <a:ext cx="16571794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Algunas de esas maldiciones aparecen en los Salmos Mesiánicos como palabras de Cristo</a:t>
            </a:r>
          </a:p>
          <a:p>
            <a:pPr lvl="3"/>
            <a:endParaRPr lang="es-ES" sz="5400" b="1" dirty="0">
              <a:latin typeface="Fahkwang" pitchFamily="2" charset="-34"/>
              <a:cs typeface="Fahkwang" pitchFamily="2" charset="-34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Pedro cita en Hechos 1:20, las maldiciones de los salmos 69 y 109 como cumplimiento del juicio de Dios sobre Judas.</a:t>
            </a:r>
            <a:endParaRPr lang="es-MX" sz="5400" b="1" dirty="0">
              <a:latin typeface="Fahkwang" pitchFamily="2" charset="-34"/>
              <a:cs typeface="Fahkwang" pitchFamily="2" charset="-34"/>
            </a:endParaRPr>
          </a:p>
          <a:p>
            <a:pPr lvl="3"/>
            <a:endParaRPr lang="es-MX" sz="5400" b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289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421"/>
            <a:ext cx="9457893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Salmos imprecatorios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205BD-1D9A-1641-90CA-9EFB1A291806}"/>
              </a:ext>
            </a:extLst>
          </p:cNvPr>
          <p:cNvSpPr txBox="1"/>
          <p:nvPr/>
        </p:nvSpPr>
        <p:spPr>
          <a:xfrm>
            <a:off x="858103" y="2546785"/>
            <a:ext cx="165717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3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Lutero comentó una vez, que no podemos orar el Padrenuestro sin maldecir; ya que cada vez que decimos “Santificado sea tu nombre, hágase tu voluntad” estamos orando y pidiendo para que los planes de Satanás y los que le sirven fracase y reciban el juicio que merecen.</a:t>
            </a:r>
            <a:endParaRPr lang="es-MX" sz="5400" b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12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421"/>
            <a:ext cx="9457893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Salmos imprecatorios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6" name="Google Shape;155;p8">
            <a:extLst>
              <a:ext uri="{FF2B5EF4-FFF2-40B4-BE49-F238E27FC236}">
                <a16:creationId xmlns:a16="http://schemas.microsoft.com/office/drawing/2014/main" id="{6B039FEB-0A10-4E4C-B51A-4DA07E385F31}"/>
              </a:ext>
            </a:extLst>
          </p:cNvPr>
          <p:cNvSpPr/>
          <p:nvPr/>
        </p:nvSpPr>
        <p:spPr>
          <a:xfrm>
            <a:off x="1060052" y="8416279"/>
            <a:ext cx="16167895" cy="1750943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205BD-1D9A-1641-90CA-9EFB1A291806}"/>
              </a:ext>
            </a:extLst>
          </p:cNvPr>
          <p:cNvSpPr txBox="1"/>
          <p:nvPr/>
        </p:nvSpPr>
        <p:spPr>
          <a:xfrm>
            <a:off x="858103" y="1980365"/>
            <a:ext cx="16571794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Dios es Dios de absoluta santidad, eso está en armonía con su carácter y con sus atributos, entonces cuando el salmista ora así: </a:t>
            </a:r>
          </a:p>
          <a:p>
            <a:pPr lvl="3"/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lvl="3" algn="ctr"/>
            <a:r>
              <a:rPr lang="es-ES" sz="5400" i="1" dirty="0">
                <a:latin typeface="Fahkwang" pitchFamily="2" charset="-34"/>
                <a:cs typeface="Fahkwang" pitchFamily="2" charset="-34"/>
              </a:rPr>
              <a:t>“¡Harás morir al impío!... ¿No odio, Jehová a los que te aborrecen, y no me enardezco contra tus enemigos? (Salmo 139:19-21)</a:t>
            </a:r>
            <a:r>
              <a:rPr lang="es-ES" sz="5400" b="1" dirty="0">
                <a:latin typeface="Fahkwang" pitchFamily="2" charset="-34"/>
                <a:cs typeface="Fahkwang" pitchFamily="2" charset="-34"/>
              </a:rPr>
              <a:t> </a:t>
            </a:r>
          </a:p>
          <a:p>
            <a:pPr lvl="3" algn="ctr"/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lvl="3" algn="ctr"/>
            <a:r>
              <a:rPr lang="es-ES" sz="5400" b="1" dirty="0">
                <a:solidFill>
                  <a:schemeClr val="bg1"/>
                </a:solidFill>
                <a:latin typeface="Fahkwang" pitchFamily="2" charset="-34"/>
                <a:cs typeface="Fahkwang" pitchFamily="2" charset="-34"/>
              </a:rPr>
              <a:t>Su interés estaba en la gloria de Dios y en el éxito de los planes del Señor.</a:t>
            </a:r>
            <a:r>
              <a:rPr lang="es-MX" sz="5400" b="1" dirty="0">
                <a:solidFill>
                  <a:schemeClr val="bg1"/>
                </a:solidFill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927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2805782" y="3444912"/>
            <a:ext cx="12676500" cy="15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9999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BIENVENIDOS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2805782" y="5327877"/>
            <a:ext cx="12688696" cy="1750943"/>
          </a:xfrm>
          <a:custGeom>
            <a:avLst/>
            <a:gdLst/>
            <a:ahLst/>
            <a:cxnLst/>
            <a:rect l="l" t="t" r="r" b="b"/>
            <a:pathLst>
              <a:path w="4292225" h="592294" extrusionOk="0">
                <a:moveTo>
                  <a:pt x="0" y="0"/>
                </a:moveTo>
                <a:lnTo>
                  <a:pt x="4292225" y="0"/>
                </a:lnTo>
                <a:lnTo>
                  <a:pt x="4292225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98" name="Google Shape;98;p3"/>
          <p:cNvSpPr txBox="1"/>
          <p:nvPr/>
        </p:nvSpPr>
        <p:spPr>
          <a:xfrm>
            <a:off x="2805782" y="5432432"/>
            <a:ext cx="12688696" cy="118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Introducción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421"/>
            <a:ext cx="9457893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Salmos imprecatorios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205BD-1D9A-1641-90CA-9EFB1A291806}"/>
              </a:ext>
            </a:extLst>
          </p:cNvPr>
          <p:cNvSpPr txBox="1"/>
          <p:nvPr/>
        </p:nvSpPr>
        <p:spPr>
          <a:xfrm>
            <a:off x="858103" y="2200372"/>
            <a:ext cx="1657179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3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Aun en momentos en que el salmista pronuncia estas oraciones tiene la esperanza de que los juicios de Dios puedan servir de advertencia para llevar a algunos de los impíos al arrepentimiento; por ejemplo: </a:t>
            </a:r>
          </a:p>
          <a:p>
            <a:pPr lvl="3"/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lvl="3" algn="ctr"/>
            <a:r>
              <a:rPr lang="es-ES" sz="5400" i="1" dirty="0">
                <a:latin typeface="Fahkwang" pitchFamily="2" charset="-34"/>
                <a:cs typeface="Fahkwang" pitchFamily="2" charset="-34"/>
              </a:rPr>
              <a:t>“Llena sus rostros de vergüenza, y que busquen tu nombre, Jehová” (Salmo 83:16)</a:t>
            </a:r>
            <a:endParaRPr lang="es-MX" sz="5400" i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165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421"/>
            <a:ext cx="9457893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Salmos imprecatorios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205BD-1D9A-1641-90CA-9EFB1A291806}"/>
              </a:ext>
            </a:extLst>
          </p:cNvPr>
          <p:cNvSpPr txBox="1"/>
          <p:nvPr/>
        </p:nvSpPr>
        <p:spPr>
          <a:xfrm>
            <a:off x="858103" y="2200372"/>
            <a:ext cx="1657179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3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En el Nuevo testamento encontramos oraciones similares: Pablo oró por el juicio de Dios contra los que se oponen a su predicación de evangelio como en Gálatas 1:8 donde dice: </a:t>
            </a:r>
          </a:p>
          <a:p>
            <a:pPr lvl="3"/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lvl="3" algn="ctr"/>
            <a:r>
              <a:rPr lang="es-ES" sz="5400" i="1" dirty="0">
                <a:latin typeface="Fahkwang" pitchFamily="2" charset="-34"/>
                <a:cs typeface="Fahkwang" pitchFamily="2" charset="-34"/>
              </a:rPr>
              <a:t>“Pero si aun nosotros, o un ángel del cielo, os anuncia un evangelio diferente del que os hemos anunciado, sea anatema”</a:t>
            </a:r>
            <a:endParaRPr lang="es-MX" sz="5400" i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3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B1331444-9A06-6543-95CD-9A2CE6584379}"/>
              </a:ext>
            </a:extLst>
          </p:cNvPr>
          <p:cNvSpPr/>
          <p:nvPr/>
        </p:nvSpPr>
        <p:spPr>
          <a:xfrm>
            <a:off x="1122830" y="6078072"/>
            <a:ext cx="16042340" cy="3473596"/>
          </a:xfrm>
          <a:prstGeom prst="roundRect">
            <a:avLst/>
          </a:prstGeom>
          <a:solidFill>
            <a:srgbClr val="0094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205BD-1D9A-1641-90CA-9EFB1A291806}"/>
              </a:ext>
            </a:extLst>
          </p:cNvPr>
          <p:cNvSpPr txBox="1"/>
          <p:nvPr/>
        </p:nvSpPr>
        <p:spPr>
          <a:xfrm>
            <a:off x="858103" y="2200372"/>
            <a:ext cx="1657179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3" indent="-68580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Aun los santos en el cielo oran así: </a:t>
            </a:r>
          </a:p>
          <a:p>
            <a:pPr lvl="3"/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lvl="3" algn="ctr"/>
            <a:r>
              <a:rPr lang="es-ES" sz="5400" i="1" dirty="0">
                <a:latin typeface="Fahkwang" pitchFamily="2" charset="-34"/>
                <a:cs typeface="Fahkwang" pitchFamily="2" charset="-34"/>
              </a:rPr>
              <a:t>“hasta cuándo, Señor, santo y verdadero, vas a tardar en juzgar y vengar nuestra sangre de los que habitan sobre la tierra” (Apocalipsis 6:10) </a:t>
            </a:r>
          </a:p>
          <a:p>
            <a:pPr lvl="3"/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lvl="3" algn="ctr"/>
            <a:r>
              <a:rPr lang="es-ES" sz="5400" b="1" dirty="0">
                <a:solidFill>
                  <a:schemeClr val="bg1"/>
                </a:solidFill>
                <a:latin typeface="Fahkwang" pitchFamily="2" charset="-34"/>
                <a:cs typeface="Fahkwang" pitchFamily="2" charset="-34"/>
              </a:rPr>
              <a:t>Castigar al impío es deber de Dios y del gobierno como siervo de Dios, por eso debemos oponernos a los enemigos de Dios con la oración.</a:t>
            </a:r>
            <a:endParaRPr lang="es-MX" sz="5400" b="1" dirty="0">
              <a:solidFill>
                <a:schemeClr val="bg1"/>
              </a:solidFill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515325"/>
            <a:ext cx="9457899" cy="123323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139681ae77_0_11"/>
          <p:cNvSpPr txBox="1"/>
          <p:nvPr/>
        </p:nvSpPr>
        <p:spPr>
          <a:xfrm rot="64">
            <a:off x="-1" y="735421"/>
            <a:ext cx="9457893" cy="79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8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Salmos imprecatorios</a:t>
            </a:r>
            <a:endParaRPr sz="48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</p:spTree>
    <p:extLst>
      <p:ext uri="{BB962C8B-B14F-4D97-AF65-F5344CB8AC3E}">
        <p14:creationId xmlns:p14="http://schemas.microsoft.com/office/powerpoint/2010/main" val="15919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39681ae77_0_361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g1139681ae77_0_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1139681ae77_0_361"/>
          <p:cNvSpPr txBox="1"/>
          <p:nvPr/>
        </p:nvSpPr>
        <p:spPr>
          <a:xfrm>
            <a:off x="288696" y="1757100"/>
            <a:ext cx="17687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220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39681ae77_0_355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g1139681ae77_0_3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1139681ae77_0_355"/>
          <p:cNvSpPr txBox="1"/>
          <p:nvPr/>
        </p:nvSpPr>
        <p:spPr>
          <a:xfrm>
            <a:off x="288696" y="0"/>
            <a:ext cx="17687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22000" b="1" dirty="0">
                <a:latin typeface="Fahkwang"/>
                <a:ea typeface="Fahkwang"/>
                <a:cs typeface="Fahkwang"/>
                <a:sym typeface="Fahkwang"/>
              </a:rPr>
              <a:t>TAREA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g1139681ae77_0_3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1139" y="4732211"/>
            <a:ext cx="5025723" cy="4998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139681ae77_0_373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g1139681ae77_0_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1139681ae77_0_373"/>
          <p:cNvSpPr txBox="1"/>
          <p:nvPr/>
        </p:nvSpPr>
        <p:spPr>
          <a:xfrm>
            <a:off x="288696" y="2341733"/>
            <a:ext cx="17687100" cy="30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200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DESPEDIDA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g1139681ae77_0_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319" y="6553679"/>
            <a:ext cx="1012375" cy="73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1302150" y="959167"/>
            <a:ext cx="16051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1"/>
              <a:buFont typeface="Arial"/>
              <a:buNone/>
            </a:pPr>
            <a:r>
              <a:rPr lang="en-US" sz="8001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Presentación</a:t>
            </a:r>
            <a:r>
              <a:rPr lang="en-US" sz="8001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– </a:t>
            </a:r>
            <a:r>
              <a:rPr lang="en-US" sz="8001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10</a:t>
            </a:r>
            <a:r>
              <a:rPr lang="en-US" sz="8001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8001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450302" y="3872029"/>
            <a:ext cx="4283125" cy="77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en-US" sz="45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 nombre 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13541629" y="3653190"/>
            <a:ext cx="3028094" cy="9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Vivo 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8429200" y="3653190"/>
            <a:ext cx="1797100" cy="9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Soy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12808081" y="4969523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9" name="Google Shape;109;p4"/>
          <p:cNvSpPr/>
          <p:nvPr/>
        </p:nvSpPr>
        <p:spPr>
          <a:xfrm>
            <a:off x="7332740" y="5010224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" name="Google Shape;110;p4"/>
          <p:cNvSpPr/>
          <p:nvPr/>
        </p:nvSpPr>
        <p:spPr>
          <a:xfrm>
            <a:off x="1492381" y="5010224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9966" y="5755837"/>
            <a:ext cx="2943796" cy="232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9312" y="6594380"/>
            <a:ext cx="1012375" cy="73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986" y="5706909"/>
            <a:ext cx="2488984" cy="238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66165" y="5725262"/>
            <a:ext cx="2323308" cy="235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0" y="-39498"/>
            <a:ext cx="18374955" cy="1750943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21" name="Google Shape;121;p5"/>
          <p:cNvSpPr txBox="1"/>
          <p:nvPr/>
        </p:nvSpPr>
        <p:spPr>
          <a:xfrm>
            <a:off x="1439241" y="374724"/>
            <a:ext cx="4883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789140" y="2125667"/>
            <a:ext cx="16684668" cy="775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ES" sz="5400" b="1" dirty="0">
                <a:latin typeface="Fahkwang" pitchFamily="2" charset="-34"/>
                <a:cs typeface="Fahkwang" pitchFamily="2" charset="-34"/>
              </a:rPr>
              <a:t>Querido Padre Celestial: </a:t>
            </a:r>
          </a:p>
          <a:p>
            <a:endParaRPr lang="es-ES" sz="1800" b="1" dirty="0">
              <a:latin typeface="Fahkwang" pitchFamily="2" charset="-34"/>
              <a:cs typeface="Fahkwang" pitchFamily="2" charset="-34"/>
            </a:endParaRPr>
          </a:p>
          <a:p>
            <a:r>
              <a:rPr lang="es-ES" sz="5400" b="1" dirty="0">
                <a:latin typeface="Fahkwang" pitchFamily="2" charset="-34"/>
                <a:cs typeface="Fahkwang" pitchFamily="2" charset="-34"/>
              </a:rPr>
              <a:t>gracias porque en los salmos nos muestran lo que tu Hijo sufriría, en nuestro lugar, por nuestro pecado, ayúdanos a seguir aprendiendo sobre tu Hijo en los Salmos, y que podamos utilizarlos en nuestra vida devocional; te lo pedimos no porque lo merecemos; sino en el nombre de tu Hijo Jesús nuestro Señor. Amén.</a:t>
            </a:r>
            <a:endParaRPr sz="5400" b="1" dirty="0">
              <a:solidFill>
                <a:schemeClr val="dk1"/>
              </a:solidFill>
              <a:latin typeface="Fahkwang" pitchFamily="2" charset="-34"/>
              <a:ea typeface="Fahkwang"/>
              <a:cs typeface="Fahkwang" pitchFamily="2" charset="-34"/>
              <a:sym typeface="Fahkwang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2569" y="2406664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5126" y="4146741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4401" y="8047633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l="21113" t="19048" r="20897" b="19723"/>
          <a:stretch/>
        </p:blipFill>
        <p:spPr>
          <a:xfrm>
            <a:off x="3098284" y="8236805"/>
            <a:ext cx="1210670" cy="1282976"/>
          </a:xfrm>
          <a:prstGeom prst="rect">
            <a:avLst/>
          </a:prstGeom>
          <a:noFill/>
          <a:ln>
            <a:noFill/>
          </a:ln>
          <a:effectLst>
            <a:outerShdw blurRad="1651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" name="Google Shape;133;p6"/>
          <p:cNvSpPr txBox="1"/>
          <p:nvPr/>
        </p:nvSpPr>
        <p:spPr>
          <a:xfrm>
            <a:off x="6205136" y="3009109"/>
            <a:ext cx="11054164" cy="68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Venir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preparado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2321750" y="190972"/>
            <a:ext cx="11286132" cy="136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SESIÓN EXITOSA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6205136" y="4468273"/>
            <a:ext cx="10459290" cy="11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Puntualidad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y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respeto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por el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tiempo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6205136" y="6446469"/>
            <a:ext cx="10459290" cy="11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Escuchar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y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esperar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su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turno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para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hablar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6205136" y="8639696"/>
            <a:ext cx="11445709" cy="58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Buen uso del chat.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t="22000" b="22000"/>
          <a:stretch/>
        </p:blipFill>
        <p:spPr>
          <a:xfrm>
            <a:off x="1595979" y="6018032"/>
            <a:ext cx="3848616" cy="191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810" y="6108406"/>
            <a:ext cx="3565552" cy="172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0EC2AAF-7F73-394C-AF8E-1D9F6CA22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3784">
            <a:off x="2677169" y="2830890"/>
            <a:ext cx="1786879" cy="105312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654F2E5-C243-2C4F-B44F-389B6EA19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98284" y="4359102"/>
            <a:ext cx="1067623" cy="136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5" grpId="0"/>
      <p:bldP spid="136" grpId="0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4169" y="3362733"/>
            <a:ext cx="6159661" cy="553599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3072185" y="-72506"/>
            <a:ext cx="12143631" cy="343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20000" b="1" i="0" u="none" strike="noStrike" cap="none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REPASO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3383837" y="9018006"/>
            <a:ext cx="11831978" cy="9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10 A 15 Minutos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-1304948" y="7076142"/>
            <a:ext cx="5030314" cy="505286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75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1587253" y="1915159"/>
            <a:ext cx="15409500" cy="287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600" b="1" dirty="0">
                <a:latin typeface="Fahkwang" pitchFamily="2" charset="-34"/>
                <a:cs typeface="Fahkwang" pitchFamily="2" charset="-34"/>
              </a:rPr>
              <a:t>¿Cuáles son las distintas clases de Salmos en cuanto a su clasificación musical?</a:t>
            </a:r>
            <a:endParaRPr sz="6600" b="1" dirty="0">
              <a:solidFill>
                <a:schemeClr val="dk1"/>
              </a:solidFill>
              <a:latin typeface="Fahkwang" pitchFamily="2" charset="-34"/>
              <a:ea typeface="Fahkwang"/>
              <a:cs typeface="Fahkwang" pitchFamily="2" charset="-34"/>
              <a:sym typeface="Fahkwang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2133553" y="6216087"/>
            <a:ext cx="14316865" cy="1750943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56" name="Google Shape;156;p8"/>
          <p:cNvSpPr txBox="1"/>
          <p:nvPr/>
        </p:nvSpPr>
        <p:spPr>
          <a:xfrm>
            <a:off x="2133518" y="6748808"/>
            <a:ext cx="143169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Comparemos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veamos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han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dicho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​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1317792" y="937834"/>
            <a:ext cx="15275896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dk1"/>
                </a:solidFill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En cuanto a su clasificación musical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761716" y="553137"/>
            <a:ext cx="681984" cy="76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64;p9">
            <a:extLst>
              <a:ext uri="{FF2B5EF4-FFF2-40B4-BE49-F238E27FC236}">
                <a16:creationId xmlns:a16="http://schemas.microsoft.com/office/drawing/2014/main" id="{1BCD1757-785B-0545-AE8B-809F188B62DE}"/>
              </a:ext>
            </a:extLst>
          </p:cNvPr>
          <p:cNvSpPr txBox="1"/>
          <p:nvPr/>
        </p:nvSpPr>
        <p:spPr>
          <a:xfrm>
            <a:off x="2330840" y="6527366"/>
            <a:ext cx="13249800" cy="237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El puede confiar que Dios les dará el consuelo que necesitan, mediante el mensaje del Evangelio</a:t>
            </a:r>
            <a:endParaRPr sz="5400" b="1" dirty="0">
              <a:solidFill>
                <a:schemeClr val="bg1"/>
              </a:solidFill>
              <a:latin typeface="Fahkwang" pitchFamily="2" charset="-34"/>
              <a:ea typeface="Fahkwang"/>
              <a:cs typeface="Fahkwang" pitchFamily="2" charset="-34"/>
              <a:sym typeface="Fahkwang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B773DA-A8CD-5C4A-9530-8D7C0A748C84}"/>
              </a:ext>
            </a:extLst>
          </p:cNvPr>
          <p:cNvSpPr txBox="1"/>
          <p:nvPr/>
        </p:nvSpPr>
        <p:spPr>
          <a:xfrm>
            <a:off x="3105092" y="3332135"/>
            <a:ext cx="78212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Salmos (Tehilim)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Shir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Canticos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Oraciones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Miktam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s-MX" sz="5800" b="1" i="1" dirty="0">
                <a:latin typeface="Fahkwang" pitchFamily="2" charset="-34"/>
                <a:cs typeface="Fahkwang" pitchFamily="2" charset="-34"/>
              </a:rPr>
              <a:t>Maskil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1085</Words>
  <Application>Microsoft Macintosh PowerPoint</Application>
  <PresentationFormat>Personalizado</PresentationFormat>
  <Paragraphs>143</Paragraphs>
  <Slides>36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Calibri</vt:lpstr>
      <vt:lpstr>Arial</vt:lpstr>
      <vt:lpstr>Wingdings</vt:lpstr>
      <vt:lpstr>Fahkwang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20</cp:revision>
  <dcterms:created xsi:type="dcterms:W3CDTF">2006-08-16T00:00:00Z</dcterms:created>
  <dcterms:modified xsi:type="dcterms:W3CDTF">2022-04-13T06:22:10Z</dcterms:modified>
</cp:coreProperties>
</file>