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8"/>
  </p:notesMasterIdLst>
  <p:sldIdLst>
    <p:sldId id="256" r:id="rId2"/>
    <p:sldId id="260" r:id="rId3"/>
    <p:sldId id="258" r:id="rId4"/>
    <p:sldId id="299" r:id="rId5"/>
    <p:sldId id="319" r:id="rId6"/>
    <p:sldId id="267" r:id="rId7"/>
    <p:sldId id="401" r:id="rId8"/>
    <p:sldId id="402" r:id="rId9"/>
    <p:sldId id="268" r:id="rId10"/>
    <p:sldId id="298" r:id="rId11"/>
    <p:sldId id="270" r:id="rId12"/>
    <p:sldId id="271" r:id="rId13"/>
    <p:sldId id="272" r:id="rId14"/>
    <p:sldId id="273" r:id="rId15"/>
    <p:sldId id="274" r:id="rId16"/>
    <p:sldId id="275" r:id="rId17"/>
    <p:sldId id="276" r:id="rId18"/>
    <p:sldId id="266" r:id="rId19"/>
    <p:sldId id="403" r:id="rId20"/>
    <p:sldId id="404" r:id="rId21"/>
    <p:sldId id="405" r:id="rId22"/>
    <p:sldId id="406" r:id="rId23"/>
    <p:sldId id="407" r:id="rId24"/>
    <p:sldId id="314" r:id="rId25"/>
    <p:sldId id="262" r:id="rId26"/>
    <p:sldId id="263" r:id="rId27"/>
    <p:sldId id="408" r:id="rId28"/>
    <p:sldId id="264" r:id="rId29"/>
    <p:sldId id="409" r:id="rId30"/>
    <p:sldId id="410" r:id="rId31"/>
    <p:sldId id="411" r:id="rId32"/>
    <p:sldId id="379" r:id="rId33"/>
    <p:sldId id="269" r:id="rId34"/>
    <p:sldId id="414" r:id="rId35"/>
    <p:sldId id="415" r:id="rId36"/>
    <p:sldId id="413" r:id="rId37"/>
    <p:sldId id="416" r:id="rId38"/>
    <p:sldId id="424" r:id="rId39"/>
    <p:sldId id="417" r:id="rId40"/>
    <p:sldId id="279" r:id="rId41"/>
    <p:sldId id="280" r:id="rId42"/>
    <p:sldId id="281" r:id="rId43"/>
    <p:sldId id="418" r:id="rId44"/>
    <p:sldId id="282" r:id="rId45"/>
    <p:sldId id="419" r:id="rId46"/>
    <p:sldId id="412" r:id="rId47"/>
    <p:sldId id="420" r:id="rId48"/>
    <p:sldId id="421" r:id="rId49"/>
    <p:sldId id="422" r:id="rId50"/>
    <p:sldId id="283" r:id="rId51"/>
    <p:sldId id="400" r:id="rId52"/>
    <p:sldId id="397" r:id="rId53"/>
    <p:sldId id="399" r:id="rId54"/>
    <p:sldId id="289" r:id="rId55"/>
    <p:sldId id="287" r:id="rId56"/>
    <p:sldId id="423" r:id="rId57"/>
  </p:sldIdLst>
  <p:sldSz cx="12192000" cy="6858000"/>
  <p:notesSz cx="6858000" cy="9144000"/>
  <p:embeddedFontLst>
    <p:embeddedFont>
      <p:font typeface="Cambria" panose="02040503050406030204" pitchFamily="18" charset="0"/>
      <p:regular r:id="rId59"/>
      <p:bold r:id="rId60"/>
      <p:italic r:id="rId61"/>
      <p:boldItalic r:id="rId62"/>
    </p:embeddedFont>
    <p:embeddedFont>
      <p:font typeface="Lato" panose="020F0502020204030203" pitchFamily="34" charset="0"/>
      <p:regular r:id="rId63"/>
      <p:bold r:id="rId64"/>
      <p:italic r:id="rId65"/>
      <p:boldItalic r:id="rId66"/>
    </p:embeddedFont>
    <p:embeddedFont>
      <p:font typeface="Segoe UI" panose="020B0502040204020203"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5" roundtripDataSignature="AMtx7mjzVSKYO5f4i+6aGJqdAS5uJmMV1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07" autoAdjust="0"/>
    <p:restoredTop sz="94701" autoAdjust="0"/>
  </p:normalViewPr>
  <p:slideViewPr>
    <p:cSldViewPr snapToGrid="0">
      <p:cViewPr varScale="1">
        <p:scale>
          <a:sx n="87" d="100"/>
          <a:sy n="87" d="100"/>
        </p:scale>
        <p:origin x="3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9"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libri" panose="020F0502020204030204" pitchFamily="34" charset="0"/>
              </a:rPr>
              <a:t>BIENVENIDA Y ORACIÓN</a:t>
            </a:r>
            <a:r>
              <a:rPr lang="es-ES" sz="1800" dirty="0">
                <a:effectLst/>
                <a:latin typeface="Calibri" panose="020F0502020204030204" pitchFamily="34" charset="0"/>
                <a:ea typeface="Calibri" panose="020F0502020204030204" pitchFamily="34" charset="0"/>
              </a:rPr>
              <a:t> </a:t>
            </a:r>
            <a:r>
              <a:rPr lang="es-ES" sz="1800" i="1" dirty="0">
                <a:effectLst/>
                <a:latin typeface="Calibri" panose="020F0502020204030204" pitchFamily="34" charset="0"/>
                <a:ea typeface="Calibri" panose="020F0502020204030204" pitchFamily="34" charset="0"/>
              </a:rPr>
              <a:t>(10 minutos)</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rPr>
              <a:t>Da a los estudiantes una calurosa bienvenida y tome unos minutos para conocerlos y ellos a ti.  Si hay demasiados estudiantes, se puede pedirlos compartir saludos en el chat. Después de los saludos personales, se puede compartir una bienvenida breve a Lección 2.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Sean bienvenidos a Lección 2 del curso: Ley y Evangelio.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En la primera lección aprendimos que cada Palabra Bíblica está destinada a nuestra edificación y uso en nuestras vidas. </a:t>
            </a:r>
          </a:p>
          <a:p>
            <a:pPr marL="0" marR="0" indent="0">
              <a:spcBef>
                <a:spcPts val="0"/>
              </a:spcBef>
              <a:spcAft>
                <a:spcPts val="0"/>
              </a:spcAft>
              <a:buFontTx/>
              <a:buNone/>
            </a:pPr>
            <a:endParaRPr lang="es-E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Hoy aprenderemos las dos enseñanzas principales de la Biblia: La ley y el evangelio. Luego estudiaremos más la Ley de Dios, su propósito y significado para nosotros.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De nuevo, las dos enseñanzas principales de la Biblia son La ley y el evangelio de Dios.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Van juntos.</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La ley nos muestra que necesitamos un Salvador como no podemos cumplirla perfectamente.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Y el evangelio nos muestra nuestro Salvador quien obedeció la ley en nuestro lugar.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eb293faa54_0_4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2. Ahora vamos a jugar un juego para identificar ley y evangelio en la Biblia. Voy a mostrarles algunos pasajes y ustedes me avisan cuáles son ley y cuáles son evangelio.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25" name="Google Shape;225;g2eb293faa54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eb293faa54_0_4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Éxodo 20:14 “No cometerás adulterio.” </a:t>
            </a:r>
          </a:p>
          <a:p>
            <a:pPr marL="0" marR="0" lvl="0" indent="0">
              <a:spcBef>
                <a:spcPts val="0"/>
              </a:spcBef>
              <a:spcAft>
                <a:spcPts val="0"/>
              </a:spcAft>
              <a:buFontTx/>
              <a:buNone/>
            </a:pPr>
            <a:endParaRPr lang="es-ES_tradnl" sz="11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Ley – es la voluntad de Dios para nosotros.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a:pPr>
            <a:endParaRPr sz="1104" b="1" dirty="0">
              <a:solidFill>
                <a:schemeClr val="dk1"/>
              </a:solidFill>
              <a:highlight>
                <a:srgbClr val="FFFFFF"/>
              </a:highlight>
              <a:latin typeface="Calibri"/>
              <a:ea typeface="Calibri"/>
              <a:cs typeface="Calibri"/>
              <a:sym typeface="Calibri"/>
            </a:endParaRPr>
          </a:p>
        </p:txBody>
      </p:sp>
      <p:sp>
        <p:nvSpPr>
          <p:cNvPr id="233" name="Google Shape;233;g2eb293faa54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eb2c0aef0b_0_4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Levítico 5:15 “Cuando alguien cometa una falta y, sin proponérselo, peque en las cosas santas del Señor, de sus rebaños presentará al Señor un carnero sin defecto como ofrenda por su pecado. El precio se estimará en monedas de plata, según el peso oficial del santuario.”</a:t>
            </a:r>
          </a:p>
          <a:p>
            <a:pPr marL="0" marR="0" lvl="0" indent="0">
              <a:spcBef>
                <a:spcPts val="0"/>
              </a:spcBef>
              <a:spcAft>
                <a:spcPts val="0"/>
              </a:spcAft>
              <a:buFontTx/>
              <a:buNone/>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Ley – es un ejemplo de la ley ceremonial, la voluntad de Dios para la adoración de los israelitas del Antiguo Testamento.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a:pPr>
            <a:endParaRPr sz="1104" b="1" dirty="0">
              <a:solidFill>
                <a:schemeClr val="dk1"/>
              </a:solidFill>
              <a:highlight>
                <a:srgbClr val="FFFFFF"/>
              </a:highlight>
              <a:latin typeface="Calibri"/>
              <a:ea typeface="Calibri"/>
              <a:cs typeface="Calibri"/>
              <a:sym typeface="Calibri"/>
            </a:endParaRPr>
          </a:p>
        </p:txBody>
      </p:sp>
      <p:sp>
        <p:nvSpPr>
          <p:cNvPr id="241" name="Google Shape;241;g2eb2c0aef0b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eb2c0aef0b_0_4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Salmo 46:1 “Dios es nuestro ampara y fortaleza, nuestro pronto auxilio en todos los problemas. </a:t>
            </a:r>
          </a:p>
          <a:p>
            <a:pPr marL="0" marR="0" lvl="0" indent="0">
              <a:spcBef>
                <a:spcPts val="0"/>
              </a:spcBef>
              <a:spcAft>
                <a:spcPts val="0"/>
              </a:spcAft>
              <a:buFontTx/>
              <a:buNone/>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Evangelio – Nos muestra nuestro Salvador. Al final Jesús es nuestro refugio de nuestros enemigos más grandes – el pecado, la muerte, y el diablo.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rtl="0">
              <a:lnSpc>
                <a:spcPct val="100000"/>
              </a:lnSpc>
              <a:spcBef>
                <a:spcPts val="1000"/>
              </a:spcBef>
              <a:spcAft>
                <a:spcPts val="600"/>
              </a:spcAft>
              <a:buSzPts val="1100"/>
              <a:buNone/>
            </a:pPr>
            <a:endParaRPr sz="1104" b="1" dirty="0">
              <a:solidFill>
                <a:schemeClr val="dk1"/>
              </a:solidFill>
              <a:highlight>
                <a:srgbClr val="FFFFFF"/>
              </a:highlight>
              <a:latin typeface="Calibri"/>
              <a:ea typeface="Calibri"/>
              <a:cs typeface="Calibri"/>
              <a:sym typeface="Calibri"/>
            </a:endParaRPr>
          </a:p>
        </p:txBody>
      </p:sp>
      <p:sp>
        <p:nvSpPr>
          <p:cNvPr id="249" name="Google Shape;249;g2eb2c0aef0b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eb2c0aef0b_0_4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Salmo 1:1 “Bienaventurado el hombre que no anda en compañía de malvados, ni se detiene a hablar con pecadores, ni se sienta a conversar con blasfemos.” </a:t>
            </a:r>
          </a:p>
          <a:p>
            <a:pPr marL="0" marR="0" lvl="0" indent="0">
              <a:spcBef>
                <a:spcPts val="0"/>
              </a:spcBef>
              <a:spcAft>
                <a:spcPts val="0"/>
              </a:spcAft>
              <a:buFontTx/>
              <a:buNone/>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Ley – la voluntad de Dios para nosotros. Pasajes como este son difíciles porque parecen ser buenas noticias. Sin embargo, son ley, lo que Dios exige de nosotros.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a:pPr>
            <a:endParaRPr sz="1104" b="1" dirty="0">
              <a:solidFill>
                <a:schemeClr val="dk1"/>
              </a:solidFill>
              <a:highlight>
                <a:srgbClr val="FFFFFF"/>
              </a:highlight>
              <a:latin typeface="Calibri"/>
              <a:ea typeface="Calibri"/>
              <a:cs typeface="Calibri"/>
              <a:sym typeface="Calibri"/>
            </a:endParaRPr>
          </a:p>
        </p:txBody>
      </p:sp>
      <p:sp>
        <p:nvSpPr>
          <p:cNvPr id="257" name="Google Shape;257;g2eb2c0aef0b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eb2c0aef0b_0_4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Romanos 5:8 “Pero Dios muestra su amor por nosotros en que, cuando aún éramos pecadores, Cristo murió por nosotros.” </a:t>
            </a:r>
          </a:p>
          <a:p>
            <a:pPr marL="0" marR="0" lvl="0" indent="0">
              <a:spcBef>
                <a:spcPts val="0"/>
              </a:spcBef>
              <a:spcAft>
                <a:spcPts val="0"/>
              </a:spcAft>
              <a:buFontTx/>
              <a:buNone/>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Evangelio. Nos muestra nuestro Salvador.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a:pPr>
            <a:endParaRPr sz="1104" b="1" dirty="0">
              <a:solidFill>
                <a:schemeClr val="dk1"/>
              </a:solidFill>
              <a:highlight>
                <a:srgbClr val="FFFFFF"/>
              </a:highlight>
              <a:latin typeface="Calibri"/>
              <a:ea typeface="Calibri"/>
              <a:cs typeface="Calibri"/>
              <a:sym typeface="Calibri"/>
            </a:endParaRPr>
          </a:p>
        </p:txBody>
      </p:sp>
      <p:sp>
        <p:nvSpPr>
          <p:cNvPr id="265" name="Google Shape;265;g2eb2c0aef0b_0_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eb2c0aef0b_0_4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 typeface="Symbol" pitchFamily="2" charset="2"/>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Lucas 10:27 “Amarás al Señor tu Dios con todo tu corazón, con toda tu alma, con todas tus fuerzas y con toda tu mente, y a tu prójimo como a ti mismo.” </a:t>
            </a:r>
          </a:p>
          <a:p>
            <a:pPr marL="0" marR="0" lvl="0" indent="0">
              <a:spcBef>
                <a:spcPts val="0"/>
              </a:spcBef>
              <a:spcAft>
                <a:spcPts val="0"/>
              </a:spcAft>
              <a:buFont typeface="Symbol" pitchFamily="2" charset="2"/>
              <a:buNone/>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spcBef>
                <a:spcPts val="0"/>
              </a:spcBef>
              <a:spcAft>
                <a:spcPts val="0"/>
              </a:spcAft>
              <a:buFont typeface="Symbol" pitchFamily="2" charset="2"/>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Ley – la voluntad de Dios para nosotros. Solo porque la oración contiene la palabra “amor” no quiere decir que es parte del evangelio. </a:t>
            </a:r>
          </a:p>
          <a:p>
            <a:pPr marL="0" marR="0" lvl="0" indent="0">
              <a:spcBef>
                <a:spcPts val="0"/>
              </a:spcBef>
              <a:spcAft>
                <a:spcPts val="0"/>
              </a:spcAft>
              <a:buFont typeface="Symbol" pitchFamily="2" charset="2"/>
              <a:buNone/>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spcBef>
                <a:spcPts val="0"/>
              </a:spcBef>
              <a:spcAft>
                <a:spcPts val="0"/>
              </a:spcAft>
              <a:buFont typeface="Symbol" pitchFamily="2" charset="2"/>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Este versículo solo nos manda, nos exige. Nos muestra lo que Dios espera de nuestra vida. Pero me muestra a la vez mi pecado: ¿En qué momento he hecho esto? ¡Ninguno! Jesús me tiene que salvar por no amar a Dios como debo. (Y lo hizo – evangelio)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a:pPr>
            <a:endParaRPr sz="1104" b="1" dirty="0">
              <a:solidFill>
                <a:schemeClr val="dk1"/>
              </a:solidFill>
              <a:highlight>
                <a:srgbClr val="FFFFFF"/>
              </a:highlight>
              <a:latin typeface="Calibri"/>
              <a:ea typeface="Calibri"/>
              <a:cs typeface="Calibri"/>
              <a:sym typeface="Calibri"/>
            </a:endParaRPr>
          </a:p>
        </p:txBody>
      </p:sp>
      <p:sp>
        <p:nvSpPr>
          <p:cNvPr id="273" name="Google Shape;273;g2eb2c0aef0b_0_4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3. La ley y el evangelio van juntos. Pero deseamos aplicar primero la ley antes del evangelio. ¿Por qué?</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85" name="Google Shape;185;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8D78E27E-EC87-602E-F7FC-17D47AF34531}"/>
            </a:ext>
          </a:extLst>
        </p:cNvPr>
        <p:cNvGrpSpPr/>
        <p:nvPr/>
      </p:nvGrpSpPr>
      <p:grpSpPr>
        <a:xfrm>
          <a:off x="0" y="0"/>
          <a:ext cx="0" cy="0"/>
          <a:chOff x="0" y="0"/>
          <a:chExt cx="0" cy="0"/>
        </a:xfrm>
      </p:grpSpPr>
      <p:sp>
        <p:nvSpPr>
          <p:cNvPr id="184" name="Google Shape;184;g2eb293faa54_0_118:notes">
            <a:extLst>
              <a:ext uri="{FF2B5EF4-FFF2-40B4-BE49-F238E27FC236}">
                <a16:creationId xmlns:a16="http://schemas.microsoft.com/office/drawing/2014/main" id="{B2FDCEB3-C839-D23F-205C-06A83E9EDC2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3. La ley y el evangelio van juntos. Pero deseamos aplicar primero la ley antes del evangelio. ¿Por qué?</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 </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Por naturaleza pensamos que podemos hacer algo para merecer una parte del favor y perdón de Dios. Estamos orgullosos de ser mejores que otros, de hacer una buena obra o de mejorar nuestro comportamiento.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Sin embargo, el estándar de Dios es la perfección.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Él tiene que derribarnos, destruirnos y devastarnos para que no encontremos esperanza dentro de nosotros.</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Entonces, él nos levanta de nuevo con el mensaje de su Hijo quien vivió una vida perfecta por nosotros y sufrió una muerte horrible para pagar por nuestros pecados. Nada depende de nosotros. Necesitamos primero el mensaje de la ley para que apreciemos y escuchemos el mensaje que dice, Todo depende de Jesús. </a:t>
            </a:r>
          </a:p>
          <a:p>
            <a:pPr marL="342900" marR="0" lvl="0" indent="-342900">
              <a:spcBef>
                <a:spcPts val="0"/>
              </a:spcBef>
              <a:spcAft>
                <a:spcPts val="0"/>
              </a:spcAft>
              <a:buFont typeface="Symbol" pitchFamily="2" charset="2"/>
              <a:buChar char=""/>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Una ilustración: </a:t>
            </a:r>
            <a:br>
              <a:rPr lang="es-ES_tradnl" sz="1800" dirty="0">
                <a:effectLst/>
                <a:latin typeface="Calibri" panose="020F0502020204030204" pitchFamily="34" charset="0"/>
                <a:ea typeface="Cambria" panose="02040503050406030204" pitchFamily="18" charset="0"/>
                <a:cs typeface="Times New Roman" panose="02020603050405020304" pitchFamily="18" charset="0"/>
              </a:rPr>
            </a:br>
            <a:r>
              <a:rPr lang="es-ES_tradnl" sz="1800" dirty="0">
                <a:effectLst/>
                <a:latin typeface="Calibri" panose="020F0502020204030204" pitchFamily="34" charset="0"/>
                <a:ea typeface="Cambria" panose="02040503050406030204" pitchFamily="18" charset="0"/>
                <a:cs typeface="Times New Roman" panose="02020603050405020304" pitchFamily="18" charset="0"/>
              </a:rPr>
              <a:t>Uno que tiene cáncer sin saberlo no va a buscar un remedio. Hasta si escucha, “Encontraron un remedio para el cáncer!” él va a pensar, “Que bueno ara los que padecen de eso, pero no lo necesito, estoy sano.” Pero si el médico le muestra la radiografía del tumor que le está matando… ahora sí, ese paciente reconoce su necesidad para el remedio, se alegrará de la noticia que hay uno, y lo ca a recibir. </a:t>
            </a:r>
            <a:br>
              <a:rPr lang="es-ES_tradnl" sz="1800" dirty="0">
                <a:effectLst/>
                <a:latin typeface="Calibri" panose="020F0502020204030204" pitchFamily="34" charset="0"/>
                <a:ea typeface="Cambria" panose="02040503050406030204" pitchFamily="18" charset="0"/>
                <a:cs typeface="Times New Roman" panose="02020603050405020304" pitchFamily="18" charset="0"/>
              </a:rPr>
            </a:br>
            <a:br>
              <a:rPr lang="es-ES_tradnl" sz="1800" dirty="0">
                <a:effectLst/>
                <a:latin typeface="Calibri" panose="020F0502020204030204" pitchFamily="34" charset="0"/>
                <a:ea typeface="Cambria" panose="02040503050406030204" pitchFamily="18" charset="0"/>
                <a:cs typeface="Times New Roman" panose="02020603050405020304" pitchFamily="18" charset="0"/>
              </a:rPr>
            </a:br>
            <a:r>
              <a:rPr lang="es-ES_tradnl" sz="1800" dirty="0">
                <a:effectLst/>
                <a:latin typeface="Calibri" panose="020F0502020204030204" pitchFamily="34" charset="0"/>
                <a:ea typeface="Cambria" panose="02040503050406030204" pitchFamily="18" charset="0"/>
                <a:cs typeface="Times New Roman" panose="02020603050405020304" pitchFamily="18" charset="0"/>
              </a:rPr>
              <a:t>Así es la ley. El Evangelio es que Jesús es el remedio al pecado. Pero el que no reconoce su pecado y no lo ve muy grave no ve su necesidad para el remedio. La ley nos muestra el pecado que nos lleva a la muerte eterna. Muestra nuestra necesidad urgente del remedio. Así nos prepara el corazón para escuchar y creer en el evangelio.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85" name="Google Shape;185;g2eb293faa54_0_118:notes">
            <a:extLst>
              <a:ext uri="{FF2B5EF4-FFF2-40B4-BE49-F238E27FC236}">
                <a16:creationId xmlns:a16="http://schemas.microsoft.com/office/drawing/2014/main" id="{688DD626-1DD3-2CC6-5EC9-98ADA729FD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2001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None/>
            </a:pPr>
            <a:r>
              <a:rPr lang="es-ES" sz="1800" i="1" dirty="0">
                <a:solidFill>
                  <a:srgbClr val="00B050"/>
                </a:solidFill>
                <a:effectLst/>
                <a:latin typeface="Calibri" panose="020F0502020204030204" pitchFamily="34" charset="0"/>
                <a:ea typeface="Calibri" panose="020F0502020204030204" pitchFamily="34" charset="0"/>
              </a:rPr>
              <a:t>Comience con la siguiente oración (o tu propia):</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1000"/>
              </a:spcAft>
              <a:buNone/>
            </a:pPr>
            <a:r>
              <a:rPr lang="es-ES" sz="1800" dirty="0">
                <a:effectLst/>
                <a:latin typeface="Calibri" panose="020F0502020204030204" pitchFamily="34" charset="0"/>
                <a:ea typeface="Calibri" panose="020F0502020204030204" pitchFamily="34" charset="0"/>
              </a:rPr>
              <a:t>Padre misericordioso, nos has dado tu ley y tu evangelio para nuestra salvación. Enséñanos a usar estas dos enseñanzas correctamente y a aplicarlas a nuestras vidas y a las vidas a nuestro alrededor para que la gloria sea tuya. Enséñanos a ver nuestros pecados para que veamos más claramente a Jesús. Muéstranos nuestro pecado y muéstranos nuestro Salvador. En el nombre de Jesús oramos, Amén.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53249003-AD46-9DAA-E379-F9CA039B4247}"/>
            </a:ext>
          </a:extLst>
        </p:cNvPr>
        <p:cNvGrpSpPr/>
        <p:nvPr/>
      </p:nvGrpSpPr>
      <p:grpSpPr>
        <a:xfrm>
          <a:off x="0" y="0"/>
          <a:ext cx="0" cy="0"/>
          <a:chOff x="0" y="0"/>
          <a:chExt cx="0" cy="0"/>
        </a:xfrm>
      </p:grpSpPr>
      <p:sp>
        <p:nvSpPr>
          <p:cNvPr id="184" name="Google Shape;184;g2eb293faa54_0_118:notes">
            <a:extLst>
              <a:ext uri="{FF2B5EF4-FFF2-40B4-BE49-F238E27FC236}">
                <a16:creationId xmlns:a16="http://schemas.microsoft.com/office/drawing/2014/main" id="{B785E3B0-8304-841A-6C5D-0FA9EBA7076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4. Vemos un ejemplo de la importancia de la ley de Dios en Mateo 14:1-12 la historia de Juan el Bautista y el Rey Herodes</a:t>
            </a:r>
          </a:p>
          <a:p>
            <a:pPr marL="0" marR="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_tradnl" sz="11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Pide los estudiantes compartir lo que recuerden de la historia de Mateo 14:1-12 de su tarea.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Mateo 14:1-12</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El Rey Herodes había prendido a Juan por causa de Herodías, mujer de Felipe su hermano; porque Juan le decís: No es lícito tenerla.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Herodes quería matar a Juan.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En su cumpleaños, la hija de Herodías danzó y agradó al rey por lo cual le prometió darle todo lo que pidiese.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Ella, instruida por su mamá Herodías dijo: Dame aquí en un plato la cabeza de Juan el Bautista.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El rey ordenó decapitar a Juan</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85" name="Google Shape;185;g2eb293faa54_0_118:notes">
            <a:extLst>
              <a:ext uri="{FF2B5EF4-FFF2-40B4-BE49-F238E27FC236}">
                <a16:creationId xmlns:a16="http://schemas.microsoft.com/office/drawing/2014/main" id="{6B16C1ED-6297-398F-8AA7-01415C9A60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4215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DE45BD9F-AC31-BBC9-40FD-ADFF77805BF6}"/>
            </a:ext>
          </a:extLst>
        </p:cNvPr>
        <p:cNvGrpSpPr/>
        <p:nvPr/>
      </p:nvGrpSpPr>
      <p:grpSpPr>
        <a:xfrm>
          <a:off x="0" y="0"/>
          <a:ext cx="0" cy="0"/>
          <a:chOff x="0" y="0"/>
          <a:chExt cx="0" cy="0"/>
        </a:xfrm>
      </p:grpSpPr>
      <p:sp>
        <p:nvSpPr>
          <p:cNvPr id="184" name="Google Shape;184;g2eb293faa54_0_118:notes">
            <a:extLst>
              <a:ext uri="{FF2B5EF4-FFF2-40B4-BE49-F238E27FC236}">
                <a16:creationId xmlns:a16="http://schemas.microsoft.com/office/drawing/2014/main" id="{FEBA1104-44CC-2224-BA12-E6EB2A7225E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¿Cómo aplicó Juan el Bautista la ley a Herodes?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Herodes había pecado con tomar la esposa de su hermano como suya. Esto iba en contra de la voluntad de Dios para el matrimonio.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Juan el Bautista dijo, “No te es lícito tenerla.” O sea, estás pecando con tenerla.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85" name="Google Shape;185;g2eb293faa54_0_118:notes">
            <a:extLst>
              <a:ext uri="{FF2B5EF4-FFF2-40B4-BE49-F238E27FC236}">
                <a16:creationId xmlns:a16="http://schemas.microsoft.com/office/drawing/2014/main" id="{E7ECD2AE-84D0-9FD7-40BB-433E573503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9685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a:extLst>
            <a:ext uri="{FF2B5EF4-FFF2-40B4-BE49-F238E27FC236}">
              <a16:creationId xmlns:a16="http://schemas.microsoft.com/office/drawing/2014/main" id="{A1683E4F-B584-F7B5-6EB7-7DC0C3BC62B2}"/>
            </a:ext>
          </a:extLst>
        </p:cNvPr>
        <p:cNvGrpSpPr/>
        <p:nvPr/>
      </p:nvGrpSpPr>
      <p:grpSpPr>
        <a:xfrm>
          <a:off x="0" y="0"/>
          <a:ext cx="0" cy="0"/>
          <a:chOff x="0" y="0"/>
          <a:chExt cx="0" cy="0"/>
        </a:xfrm>
      </p:grpSpPr>
      <p:sp>
        <p:nvSpPr>
          <p:cNvPr id="184" name="Google Shape;184;g2eb293faa54_0_118:notes">
            <a:extLst>
              <a:ext uri="{FF2B5EF4-FFF2-40B4-BE49-F238E27FC236}">
                <a16:creationId xmlns:a16="http://schemas.microsoft.com/office/drawing/2014/main" id="{E00143AF-755C-1327-7A7E-BC07610DEAC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Él aplicó la ley. La ley debía mostrar a Herodes su pecado cómo espejo.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Si se hubiera arrepentido Herodes, Juan el Bautista le hubiera mostrado inmediatamente el evangelio, a su Salvador Jesús.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La ley nos muestra el pecado y la realidad que necesitamos un Salvador. El evangelio nos muestra la salvación al creer en Jesucristo.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185" name="Google Shape;185;g2eb293faa54_0_118:notes">
            <a:extLst>
              <a:ext uri="{FF2B5EF4-FFF2-40B4-BE49-F238E27FC236}">
                <a16:creationId xmlns:a16="http://schemas.microsoft.com/office/drawing/2014/main" id="{90B8C1FD-C4A0-6CF7-1896-F9A162C57C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9735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DA96C0AD-474C-F453-7242-60CF01EA3C7E}"/>
            </a:ext>
          </a:extLst>
        </p:cNvPr>
        <p:cNvGrpSpPr/>
        <p:nvPr/>
      </p:nvGrpSpPr>
      <p:grpSpPr>
        <a:xfrm>
          <a:off x="0" y="0"/>
          <a:ext cx="0" cy="0"/>
          <a:chOff x="0" y="0"/>
          <a:chExt cx="0" cy="0"/>
        </a:xfrm>
      </p:grpSpPr>
      <p:sp>
        <p:nvSpPr>
          <p:cNvPr id="235" name="Google Shape;235;p16:notes">
            <a:extLst>
              <a:ext uri="{FF2B5EF4-FFF2-40B4-BE49-F238E27FC236}">
                <a16:creationId xmlns:a16="http://schemas.microsoft.com/office/drawing/2014/main" id="{C592DCFB-A346-E5B0-57BB-3F7DA10EC2B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Pause para </a:t>
            </a:r>
            <a:r>
              <a:rPr lang="en-US" dirty="0" err="1"/>
              <a:t>preguntas</a:t>
            </a:r>
            <a:endParaRPr dirty="0"/>
          </a:p>
        </p:txBody>
      </p:sp>
      <p:sp>
        <p:nvSpPr>
          <p:cNvPr id="236" name="Google Shape;236;p16:notes">
            <a:extLst>
              <a:ext uri="{FF2B5EF4-FFF2-40B4-BE49-F238E27FC236}">
                <a16:creationId xmlns:a16="http://schemas.microsoft.com/office/drawing/2014/main" id="{6EDE5916-5735-486C-FA43-0151F9C6B8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3837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1. ¿Cuáles son los tres tipos de leyes que encontramos en la Biblia?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SzPts val="1100"/>
              <a:buNone/>
            </a:pPr>
            <a:endParaRPr sz="1104" b="1" dirty="0">
              <a:solidFill>
                <a:schemeClr val="dk1"/>
              </a:solidFill>
              <a:latin typeface="Calibri"/>
              <a:ea typeface="Calibri"/>
              <a:cs typeface="Calibri"/>
              <a:sym typeface="Calibri"/>
            </a:endParaRPr>
          </a:p>
        </p:txBody>
      </p:sp>
      <p:sp>
        <p:nvSpPr>
          <p:cNvPr id="144" name="Google Shape;144;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b2c0aef0b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solidFill>
                  <a:srgbClr val="000000"/>
                </a:solidFill>
                <a:effectLst/>
                <a:latin typeface="Calibri" panose="020F0502020204030204" pitchFamily="34" charset="0"/>
                <a:ea typeface="Calibri" panose="020F0502020204030204" pitchFamily="34" charset="0"/>
              </a:rPr>
              <a:t>1. ¿Cuáles son los tres tipos de leyes que encontramos en la Biblia? </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b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libri" panose="020F0502020204030204" pitchFamily="34" charset="0"/>
              </a:rPr>
              <a:t>Los tres tipos de leyes que encontramos en la Biblia son la ley civil, la ley ceremonial y la ley moral. </a:t>
            </a:r>
            <a:br>
              <a:rPr lang="es-ES" sz="1100" dirty="0">
                <a:solidFill>
                  <a:srgbClr val="000000"/>
                </a:solidFill>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libri" panose="020F0502020204030204" pitchFamily="34" charset="0"/>
              </a:rPr>
              <a:t>La ley civil</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rPr>
              <a:t>Decía a los israelitas cómo manejar/gobernar su sociedad.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rPr>
              <a:t>Como hoy en día las leyes civiles son las leyes que nuestros gobiernos imponen. Las leyes civiles de la Biblia son las leyes dadas por Dios que gobernaban a Israel.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rPr>
              <a:t>Ejemplo: En Deuteronomio 17:14-20 encontramos leyes acerca de un rey: no adquirir caballos, es escogido por Dios, no enriquecerse, es para Israel hasta la venida de Jesús</a:t>
            </a:r>
            <a:br>
              <a:rPr lang="es-ES" sz="1100" dirty="0">
                <a:solidFill>
                  <a:srgbClr val="000000"/>
                </a:solidFill>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libri" panose="020F0502020204030204" pitchFamily="34" charset="0"/>
              </a:rPr>
              <a:t>La ley ceremonial</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rPr>
              <a:t>Decía a los israelitas cómo adorar a Dios: leyes dietéticas, lavado ceremonial, el día de reposo, el diezmo y los sacrificas.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rPr>
              <a:t>Sirvieron mucho estas leyes para separar a los israelitas y protegerlos de la influencia de las naciones paganas.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rPr>
              <a:t>Las leyes ceremoniales también enseñaban sobre el prometido Mesías. Por ejemplo, Levítico 16 es sobre el día de la expiación. Sacrificios del templo apuntaban al sacrificio máximo: cuando Jesús ofreció a sí mismo como el sacrificio máximo por el pecado. En el Nuevo Testamento, Juan el Bautismo dijo lo siguiente al ver Jesús: “He aquí, el Cordero de Dios, que quita el pecador del mundo.”</a:t>
            </a:r>
            <a:br>
              <a:rPr lang="es-ES" sz="1100" dirty="0">
                <a:solidFill>
                  <a:srgbClr val="000000"/>
                </a:solidFill>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Calibri" panose="020F0502020204030204" pitchFamily="34" charset="0"/>
                <a:ea typeface="Calibri" panose="020F0502020204030204" pitchFamily="34" charset="0"/>
              </a:rPr>
              <a:t>La ley moral</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rPr>
              <a:t>Leyes morales de la Biblia son para todas las personas de todos los tiempos. Podemos ver ejemplos en los 10 mandamientos. Son la voluntad de Dios para nosotros.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Calibri" panose="020F0502020204030204" pitchFamily="34" charset="0"/>
                <a:ea typeface="Calibri" panose="020F0502020204030204" pitchFamily="34" charset="0"/>
              </a:rPr>
              <a:t>Ejemplo: Éxodo 20:15 “No robarás”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52" name="Google Shape;152;g2eb2c0aef0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91DC630B-10FC-3632-462C-4D2A7B0FE45A}"/>
            </a:ext>
          </a:extLst>
        </p:cNvPr>
        <p:cNvGrpSpPr/>
        <p:nvPr/>
      </p:nvGrpSpPr>
      <p:grpSpPr>
        <a:xfrm>
          <a:off x="0" y="0"/>
          <a:ext cx="0" cy="0"/>
          <a:chOff x="0" y="0"/>
          <a:chExt cx="0" cy="0"/>
        </a:xfrm>
      </p:grpSpPr>
      <p:sp>
        <p:nvSpPr>
          <p:cNvPr id="235" name="Google Shape;235;p16:notes">
            <a:extLst>
              <a:ext uri="{FF2B5EF4-FFF2-40B4-BE49-F238E27FC236}">
                <a16:creationId xmlns:a16="http://schemas.microsoft.com/office/drawing/2014/main" id="{A06ECD9E-24CD-61A7-8AC1-F6D71A7153F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2.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¿Cuáles son los tres usos de la ley de Dios? Explique el propósito de cada uno.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(Pregunta #4 del Proyecto Final)</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236" name="Google Shape;236;p16:notes">
            <a:extLst>
              <a:ext uri="{FF2B5EF4-FFF2-40B4-BE49-F238E27FC236}">
                <a16:creationId xmlns:a16="http://schemas.microsoft.com/office/drawing/2014/main" id="{DD3FCC8D-1A19-7111-6FD2-29E5547285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12900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b2c0aef0b_0_3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solidFill>
                  <a:srgbClr val="000000"/>
                </a:solidFill>
                <a:effectLst/>
                <a:latin typeface="Calibri" panose="020F0502020204030204" pitchFamily="34" charset="0"/>
                <a:ea typeface="Calibri" panose="020F0502020204030204" pitchFamily="34" charset="0"/>
              </a:rPr>
              <a:t>2. </a:t>
            </a: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¿Cuáles son los tres usos de la ley de Dios? Explique el propósito de cada uno.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(Pregunta #4 del Proyecto Final)</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p>
          <a:p>
            <a:pPr marL="0" marR="0" indent="0">
              <a:spcBef>
                <a:spcPts val="0"/>
              </a:spcBef>
              <a:spcAft>
                <a:spcPts val="0"/>
              </a:spcAft>
              <a:buFontTx/>
              <a:buNone/>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Segoe UI" panose="020B0502040204020203" pitchFamily="34" charset="0"/>
                <a:ea typeface="Calibri" panose="020F0502020204030204" pitchFamily="34" charset="0"/>
              </a:rPr>
              <a:t>El propósito principal Espejo: Mostrarnos nuestros pecados</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Segoe UI" panose="020B0502040204020203" pitchFamily="34" charset="0"/>
                <a:ea typeface="Calibri" panose="020F0502020204030204" pitchFamily="34" charset="0"/>
              </a:rPr>
              <a:t>Romanos 3:20 Nadie será justificado delante de Dios por hacer las cosas que la ley exige, pues la ley sirve para reconocer el pecado.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Segoe UI" panose="020B0502040204020203" pitchFamily="34" charset="0"/>
                <a:ea typeface="Calibri" panose="020F0502020204030204" pitchFamily="34" charset="0"/>
              </a:rPr>
              <a:t>La ley nos muestra nuestro pecado para que veamos nuestra necesidad de un Salvador.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69" name="Google Shape;169;g2eb2c0aef0b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DF00BA9C-A1E8-2430-2F6D-D7BB59FBFCBD}"/>
            </a:ext>
          </a:extLst>
        </p:cNvPr>
        <p:cNvGrpSpPr/>
        <p:nvPr/>
      </p:nvGrpSpPr>
      <p:grpSpPr>
        <a:xfrm>
          <a:off x="0" y="0"/>
          <a:ext cx="0" cy="0"/>
          <a:chOff x="0" y="0"/>
          <a:chExt cx="0" cy="0"/>
        </a:xfrm>
      </p:grpSpPr>
      <p:sp>
        <p:nvSpPr>
          <p:cNvPr id="168" name="Google Shape;168;g2eb2c0aef0b_0_370:notes">
            <a:extLst>
              <a:ext uri="{FF2B5EF4-FFF2-40B4-BE49-F238E27FC236}">
                <a16:creationId xmlns:a16="http://schemas.microsoft.com/office/drawing/2014/main" id="{1F1138DE-BE7C-99BA-7A0C-B22D2AB44A2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solidFill>
                  <a:srgbClr val="000000"/>
                </a:solidFill>
                <a:effectLst/>
                <a:latin typeface="Calibri" panose="020F0502020204030204" pitchFamily="34" charset="0"/>
                <a:ea typeface="Calibri" panose="020F0502020204030204" pitchFamily="34" charset="0"/>
              </a:rPr>
              <a:t>2. </a:t>
            </a: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¿Cuáles son los tres usos de la ley de Dios? Explique el propósito de cada uno.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(Pregunta #4 del Proyecto Final)</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p>
          <a:p>
            <a:pPr marL="0" marR="0" indent="0">
              <a:spcBef>
                <a:spcPts val="0"/>
              </a:spcBef>
              <a:spcAft>
                <a:spcPts val="0"/>
              </a:spcAft>
              <a:buFontTx/>
              <a:buNone/>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Segoe UI" panose="020B0502040204020203" pitchFamily="34" charset="0"/>
                <a:ea typeface="Calibri" panose="020F0502020204030204" pitchFamily="34" charset="0"/>
              </a:rPr>
              <a:t>El propósito principal Espejo: Mostrarnos nuestros pecados</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Segoe UI" panose="020B0502040204020203" pitchFamily="34" charset="0"/>
                <a:ea typeface="Calibri" panose="020F0502020204030204" pitchFamily="34" charset="0"/>
              </a:rPr>
              <a:t>Romanos 3:20 Nadie será justificado delante de Dios por hacer las cosas que la ley exige, pues la ley sirve para reconocer el pecado.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Segoe UI" panose="020B0502040204020203" pitchFamily="34" charset="0"/>
                <a:ea typeface="Calibri" panose="020F0502020204030204" pitchFamily="34" charset="0"/>
              </a:rPr>
              <a:t>La ley nos muestra nuestro pecado para que veamos nuestra necesidad de un Salvador. </a:t>
            </a:r>
          </a:p>
          <a:p>
            <a:pPr marL="742950" marR="0" lvl="1" indent="-285750">
              <a:spcBef>
                <a:spcPts val="0"/>
              </a:spcBef>
              <a:spcAft>
                <a:spcPts val="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b="1" dirty="0">
                <a:solidFill>
                  <a:srgbClr val="000000"/>
                </a:solidFill>
                <a:effectLst/>
                <a:latin typeface="Segoe UI" panose="020B0502040204020203" pitchFamily="34" charset="0"/>
                <a:ea typeface="Calibri" panose="020F0502020204030204" pitchFamily="34" charset="0"/>
              </a:rPr>
              <a:t>Freno: Amenazas de castigo para frenar los impulsos más oscuros</a:t>
            </a:r>
            <a:endParaRPr lang="en-US" sz="1100" b="1"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lang="en-US" sz="1104" b="1" dirty="0">
              <a:solidFill>
                <a:schemeClr val="dk1"/>
              </a:solidFill>
              <a:latin typeface="Calibri"/>
              <a:ea typeface="Calibri"/>
              <a:cs typeface="Calibri"/>
              <a:sym typeface="Calibri"/>
            </a:endParaRPr>
          </a:p>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libri" panose="020F0502020204030204" pitchFamily="34" charset="0"/>
                <a:cs typeface="Calibri" panose="020F0502020204030204" pitchFamily="34" charset="0"/>
              </a:rPr>
              <a:t>Las leyes dadas por nuestro gobierno hacen esto. Si vas conduciendo a una velocidad superior a la permitida y de repente ves a un policía de tránsito más adelante, ¿qué haces? Reduces la velocidad (frenar). No tanto porque quieras, sino porque tienes miedo de ser castigado.</a:t>
            </a:r>
            <a:endParaRPr lang="en-US" sz="18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libri" panose="020F0502020204030204" pitchFamily="34" charset="0"/>
                <a:cs typeface="Calibri" panose="020F0502020204030204" pitchFamily="34" charset="0"/>
              </a:rPr>
              <a:t>O si un hombre odia absolutamente a su vecino y quiere asesinarlo, podría recordar que el asesinato conlleva cadena perpetua. Por miedo al castigo, decide no matar. Pero eso no le hace amar al prójimo.</a:t>
            </a:r>
            <a:endParaRPr lang="en-US" sz="18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libri" panose="020F0502020204030204" pitchFamily="34" charset="0"/>
                <a:cs typeface="Calibri" panose="020F0502020204030204" pitchFamily="34" charset="0"/>
              </a:rPr>
              <a:t>Estas leyes terrenales sirven como freno para mantener el orden y el bienestar en la sociedad.</a:t>
            </a:r>
            <a:endParaRPr lang="en-US" sz="18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800" dirty="0">
                <a:effectLst/>
                <a:latin typeface="Calibri" panose="020F0502020204030204" pitchFamily="34" charset="0"/>
                <a:ea typeface="Calibri" panose="020F0502020204030204" pitchFamily="34" charset="0"/>
                <a:cs typeface="Calibri" panose="020F0502020204030204" pitchFamily="34" charset="0"/>
              </a:rPr>
              <a:t>La ley de Dios tiene una función similar. El pecador se frena en su pecado por miedo de retribución divina. Pero esto no cambia su corazón y le hace querer obedecer por amor. Sólo el evangelio puede hacer eso, y Dios preferiría que todos le obedecieran por amor producido por el evangelio. </a:t>
            </a:r>
            <a:endParaRPr lang="en-US" sz="180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69" name="Google Shape;169;g2eb2c0aef0b_0_370:notes">
            <a:extLst>
              <a:ext uri="{FF2B5EF4-FFF2-40B4-BE49-F238E27FC236}">
                <a16:creationId xmlns:a16="http://schemas.microsoft.com/office/drawing/2014/main" id="{60E70850-7993-BE7B-F2EF-D8FB408534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6319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F5E70B02-B41B-9A9A-44EA-988CC567D68D}"/>
            </a:ext>
          </a:extLst>
        </p:cNvPr>
        <p:cNvGrpSpPr/>
        <p:nvPr/>
      </p:nvGrpSpPr>
      <p:grpSpPr>
        <a:xfrm>
          <a:off x="0" y="0"/>
          <a:ext cx="0" cy="0"/>
          <a:chOff x="0" y="0"/>
          <a:chExt cx="0" cy="0"/>
        </a:xfrm>
      </p:grpSpPr>
      <p:sp>
        <p:nvSpPr>
          <p:cNvPr id="168" name="Google Shape;168;g2eb2c0aef0b_0_370:notes">
            <a:extLst>
              <a:ext uri="{FF2B5EF4-FFF2-40B4-BE49-F238E27FC236}">
                <a16:creationId xmlns:a16="http://schemas.microsoft.com/office/drawing/2014/main" id="{51E4B5FB-29B4-21C5-41D0-C12E41E7B2E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100" dirty="0">
                <a:solidFill>
                  <a:srgbClr val="000000"/>
                </a:solidFill>
                <a:effectLst/>
                <a:latin typeface="Calibri" panose="020F0502020204030204" pitchFamily="34" charset="0"/>
                <a:ea typeface="Calibri" panose="020F0502020204030204" pitchFamily="34" charset="0"/>
              </a:rPr>
              <a:t>2. </a:t>
            </a: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¿Cuáles son los tres usos de la ley de Dios? Explique el propósito de cada uno.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(Pregunta #4 del Proyecto Final)</a:t>
            </a:r>
            <a:endParaRPr lang="en-US" sz="11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p>
          <a:p>
            <a:pPr marL="0" marR="0" indent="0">
              <a:spcBef>
                <a:spcPts val="0"/>
              </a:spcBef>
              <a:spcAft>
                <a:spcPts val="0"/>
              </a:spcAft>
              <a:buFontTx/>
              <a:buNone/>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Segoe UI" panose="020B0502040204020203" pitchFamily="34" charset="0"/>
                <a:ea typeface="Calibri" panose="020F0502020204030204" pitchFamily="34" charset="0"/>
              </a:rPr>
              <a:t>El propósito principal Espejo: Mostrarnos nuestros pecados</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Segoe UI" panose="020B0502040204020203" pitchFamily="34" charset="0"/>
                <a:ea typeface="Calibri" panose="020F0502020204030204" pitchFamily="34" charset="0"/>
              </a:rPr>
              <a:t>Romanos 3:20 Nadie será justificado delante de Dios por hacer las cosas que la ley exige, pues la ley sirve para reconocer el pecado.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Segoe UI" panose="020B0502040204020203" pitchFamily="34" charset="0"/>
                <a:ea typeface="Calibri" panose="020F0502020204030204" pitchFamily="34" charset="0"/>
              </a:rPr>
              <a:t>La ley nos muestra nuestro pecado para que veamos nuestra necesidad de un Salvador. </a:t>
            </a:r>
          </a:p>
          <a:p>
            <a:pPr marL="742950" marR="0" lvl="1" indent="-285750">
              <a:spcBef>
                <a:spcPts val="0"/>
              </a:spcBef>
              <a:spcAft>
                <a:spcPts val="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b="0" dirty="0">
                <a:solidFill>
                  <a:srgbClr val="000000"/>
                </a:solidFill>
                <a:effectLst/>
                <a:latin typeface="Segoe UI" panose="020B0502040204020203" pitchFamily="34" charset="0"/>
                <a:ea typeface="Calibri" panose="020F0502020204030204" pitchFamily="34" charset="0"/>
              </a:rPr>
              <a:t>Freno: Amenazas de castigo para frenar los impulsos más oscuros</a:t>
            </a:r>
          </a:p>
          <a:p>
            <a:pPr marL="342900" marR="0" lvl="0" indent="-342900">
              <a:spcBef>
                <a:spcPts val="0"/>
              </a:spcBef>
              <a:spcAft>
                <a:spcPts val="0"/>
              </a:spcAft>
              <a:buFont typeface="Symbol" pitchFamily="2" charset="2"/>
              <a:buChar char=""/>
            </a:pPr>
            <a:endParaRPr lang="en-US" sz="1100" b="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100" dirty="0">
                <a:solidFill>
                  <a:srgbClr val="000000"/>
                </a:solidFill>
                <a:effectLst/>
                <a:latin typeface="Segoe UI" panose="020B0502040204020203" pitchFamily="34" charset="0"/>
                <a:ea typeface="Calibri" panose="020F0502020204030204" pitchFamily="34" charset="0"/>
              </a:rPr>
              <a:t>Guía: Para los creyentes que buscan agradecerle a Dios por su perdón y amor para con ellos.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s-ES" sz="1100" dirty="0">
                <a:solidFill>
                  <a:srgbClr val="000000"/>
                </a:solidFill>
                <a:effectLst/>
                <a:latin typeface="Segoe UI" panose="020B0502040204020203" pitchFamily="34" charset="0"/>
                <a:ea typeface="Calibri" panose="020F0502020204030204" pitchFamily="34" charset="0"/>
              </a:rPr>
              <a:t>La ley me guía en cómo amar a Dios y al prójimo.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69" name="Google Shape;169;g2eb2c0aef0b_0_370:notes">
            <a:extLst>
              <a:ext uri="{FF2B5EF4-FFF2-40B4-BE49-F238E27FC236}">
                <a16:creationId xmlns:a16="http://schemas.microsoft.com/office/drawing/2014/main" id="{4D130D40-2C25-373B-D1ED-B684CF96A2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6728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75281EB0-5B74-E284-C98C-CDF502F66776}"/>
            </a:ext>
          </a:extLst>
        </p:cNvPr>
        <p:cNvGrpSpPr/>
        <p:nvPr/>
      </p:nvGrpSpPr>
      <p:grpSpPr>
        <a:xfrm>
          <a:off x="0" y="0"/>
          <a:ext cx="0" cy="0"/>
          <a:chOff x="0" y="0"/>
          <a:chExt cx="0" cy="0"/>
        </a:xfrm>
      </p:grpSpPr>
      <p:sp>
        <p:nvSpPr>
          <p:cNvPr id="235" name="Google Shape;235;p16:notes">
            <a:extLst>
              <a:ext uri="{FF2B5EF4-FFF2-40B4-BE49-F238E27FC236}">
                <a16:creationId xmlns:a16="http://schemas.microsoft.com/office/drawing/2014/main" id="{249C209C-6B28-71A3-4078-CB2F092EBA6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rPr>
              <a:t>Pause para preguntas. </a:t>
            </a:r>
            <a:endParaRPr dirty="0"/>
          </a:p>
        </p:txBody>
      </p:sp>
      <p:sp>
        <p:nvSpPr>
          <p:cNvPr id="236" name="Google Shape;236;p16:notes">
            <a:extLst>
              <a:ext uri="{FF2B5EF4-FFF2-40B4-BE49-F238E27FC236}">
                <a16:creationId xmlns:a16="http://schemas.microsoft.com/office/drawing/2014/main" id="{0836BCFC-0EDA-E713-3ABA-97DF94D282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436573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531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eb2c0aef0b_0_4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indent="-228600">
              <a:spcBef>
                <a:spcPts val="0"/>
              </a:spcBef>
              <a:spcAft>
                <a:spcPts val="0"/>
              </a:spcAft>
              <a:buFontTx/>
              <a:buAutoNum type="arabicPeriod"/>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Interpretando el contexto</a:t>
            </a:r>
          </a:p>
          <a:p>
            <a:pPr marL="228600" marR="0" indent="-228600">
              <a:spcBef>
                <a:spcPts val="0"/>
              </a:spcBef>
              <a:spcAft>
                <a:spcPts val="0"/>
              </a:spcAft>
              <a:buFontTx/>
              <a:buAutoNum type="arabicPeriod"/>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Cuando estamos leyendo la Biblia, siempre queremos estar pensando en el contexto.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Toda la Palabra de Dios es para nuestra edificación, pero no se puede aplicar cada pasaje a nosotros directamente sin pensar.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¿Quién está hablando? ¿A quién(es) habla? ¿Cuándo está hablando?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Por ejemplo: Mateo 10:9-10 Jesús mandó que los apóstoles no llevaran dinero en su viaje misionero. ¿Quiere decir que nos manda lo mismo?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Este mandamiento fue para enseñarles a confiar en él sobre todas las cosas.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Nosotros también queremos aprender a confiar en Dios, pero no quiere decir que nunca podemos llevar dinero cuando viajamos en un viaje de misiones.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184403" algn="l" rtl="0">
              <a:spcBef>
                <a:spcPts val="0"/>
              </a:spcBef>
              <a:spcAft>
                <a:spcPts val="0"/>
              </a:spcAft>
              <a:buClr>
                <a:schemeClr val="dk1"/>
              </a:buClr>
              <a:buSzPts val="1104"/>
              <a:buFont typeface="Calibri"/>
              <a:buAutoNum type="romanLcPeriod"/>
            </a:pPr>
            <a:endParaRPr b="1" dirty="0">
              <a:solidFill>
                <a:schemeClr val="dk1"/>
              </a:solidFill>
              <a:latin typeface="Calibri"/>
              <a:ea typeface="Calibri"/>
              <a:cs typeface="Calibri"/>
              <a:sym typeface="Calibri"/>
            </a:endParaRPr>
          </a:p>
        </p:txBody>
      </p:sp>
      <p:sp>
        <p:nvSpPr>
          <p:cNvPr id="213" name="Google Shape;213;g2eb2c0aef0b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61E4390C-0B70-DA0F-BF1E-5B7BE10E4B7E}"/>
            </a:ext>
          </a:extLst>
        </p:cNvPr>
        <p:cNvGrpSpPr/>
        <p:nvPr/>
      </p:nvGrpSpPr>
      <p:grpSpPr>
        <a:xfrm>
          <a:off x="0" y="0"/>
          <a:ext cx="0" cy="0"/>
          <a:chOff x="0" y="0"/>
          <a:chExt cx="0" cy="0"/>
        </a:xfrm>
      </p:grpSpPr>
      <p:sp>
        <p:nvSpPr>
          <p:cNvPr id="235" name="Google Shape;235;p16:notes">
            <a:extLst>
              <a:ext uri="{FF2B5EF4-FFF2-40B4-BE49-F238E27FC236}">
                <a16:creationId xmlns:a16="http://schemas.microsoft.com/office/drawing/2014/main" id="{30604DFB-2335-3C9E-4162-6D9E4DCC6F2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rPr>
              <a:t>Pause para preguntas. </a:t>
            </a:r>
            <a:endParaRPr dirty="0"/>
          </a:p>
        </p:txBody>
      </p:sp>
      <p:sp>
        <p:nvSpPr>
          <p:cNvPr id="236" name="Google Shape;236;p16:notes">
            <a:extLst>
              <a:ext uri="{FF2B5EF4-FFF2-40B4-BE49-F238E27FC236}">
                <a16:creationId xmlns:a16="http://schemas.microsoft.com/office/drawing/2014/main" id="{2CC41B67-6611-0060-A7CD-95B96FCB96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34084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E471215E-CFE3-95FB-3887-8B36CA9131F9}"/>
            </a:ext>
          </a:extLst>
        </p:cNvPr>
        <p:cNvGrpSpPr/>
        <p:nvPr/>
      </p:nvGrpSpPr>
      <p:grpSpPr>
        <a:xfrm>
          <a:off x="0" y="0"/>
          <a:ext cx="0" cy="0"/>
          <a:chOff x="0" y="0"/>
          <a:chExt cx="0" cy="0"/>
        </a:xfrm>
      </p:grpSpPr>
      <p:sp>
        <p:nvSpPr>
          <p:cNvPr id="168" name="Google Shape;168;g2eb2c0aef0b_0_370:notes">
            <a:extLst>
              <a:ext uri="{FF2B5EF4-FFF2-40B4-BE49-F238E27FC236}">
                <a16:creationId xmlns:a16="http://schemas.microsoft.com/office/drawing/2014/main" id="{2FC5F0BB-276F-7E03-2512-3B6429428EC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2. ¿Por qué ya no se aplican las leyes civiles y ceremoniales del Antiguo Testamento a los creyentes del Nuevo Testamento?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(Pregunta #5 del Proyecto Final)</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Jesús es el cumplimiento de las leyes civiles y ceremoniales. Ahora que Jesús vino y cumplió todas esas leyes, ya no temeos que seguirlas.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Colosenses 2:16-17 No permitan, pues, que nadie los juzgue por lo que comen o beben, o en relación con los días de fiesta, la luna nueva o los días de reposo. Todo esto no es más que una sombra de lo que está por venir; pero lo real y verdadero es Cristo. </a:t>
            </a:r>
          </a:p>
          <a:p>
            <a:pPr marL="342900" marR="0" lvl="0" indent="-342900">
              <a:spcBef>
                <a:spcPts val="0"/>
              </a:spcBef>
              <a:spcAft>
                <a:spcPts val="0"/>
              </a:spcAft>
              <a:buFont typeface="Symbol" pitchFamily="2" charset="2"/>
              <a:buChar char=""/>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Toda la ley de Sinaí era para Israel hasta Cristo. Gálatas 3:19-26</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Pablo dice sobre leyes ceremoniales que nadie nos juzgue si las seguimos o no.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Tenían el propósito de “sombra” (prefigura) de Cristo.</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Ya que Cristo vino y realizó su obra salvadora, no son necesarias ni vigentes.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69" name="Google Shape;169;g2eb2c0aef0b_0_370:notes">
            <a:extLst>
              <a:ext uri="{FF2B5EF4-FFF2-40B4-BE49-F238E27FC236}">
                <a16:creationId xmlns:a16="http://schemas.microsoft.com/office/drawing/2014/main" id="{5ABD20BF-D1AF-31ED-F6EB-B750B413A2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2870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71F6433E-4785-6CE1-01B9-7109B33B1E8F}"/>
            </a:ext>
          </a:extLst>
        </p:cNvPr>
        <p:cNvGrpSpPr/>
        <p:nvPr/>
      </p:nvGrpSpPr>
      <p:grpSpPr>
        <a:xfrm>
          <a:off x="0" y="0"/>
          <a:ext cx="0" cy="0"/>
          <a:chOff x="0" y="0"/>
          <a:chExt cx="0" cy="0"/>
        </a:xfrm>
      </p:grpSpPr>
      <p:sp>
        <p:nvSpPr>
          <p:cNvPr id="280" name="Google Shape;280;g2eb293faa54_0_451:notes">
            <a:extLst>
              <a:ext uri="{FF2B5EF4-FFF2-40B4-BE49-F238E27FC236}">
                <a16:creationId xmlns:a16="http://schemas.microsoft.com/office/drawing/2014/main" id="{A2645AA2-BEEA-DC3D-DB8F-3FF5776404C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¿Se aplica la ley de Dios a nosotros hoy en día?</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81" name="Google Shape;281;g2eb293faa54_0_451:notes">
            <a:extLst>
              <a:ext uri="{FF2B5EF4-FFF2-40B4-BE49-F238E27FC236}">
                <a16:creationId xmlns:a16="http://schemas.microsoft.com/office/drawing/2014/main" id="{32E054ED-4124-E47A-1A86-0E7E1F10F2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4293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9142E53F-09FC-5CE8-23A8-EB7B08AB8968}"/>
            </a:ext>
          </a:extLst>
        </p:cNvPr>
        <p:cNvGrpSpPr/>
        <p:nvPr/>
      </p:nvGrpSpPr>
      <p:grpSpPr>
        <a:xfrm>
          <a:off x="0" y="0"/>
          <a:ext cx="0" cy="0"/>
          <a:chOff x="0" y="0"/>
          <a:chExt cx="0" cy="0"/>
        </a:xfrm>
      </p:grpSpPr>
      <p:sp>
        <p:nvSpPr>
          <p:cNvPr id="168" name="Google Shape;168;g2eb2c0aef0b_0_370:notes">
            <a:extLst>
              <a:ext uri="{FF2B5EF4-FFF2-40B4-BE49-F238E27FC236}">
                <a16:creationId xmlns:a16="http://schemas.microsoft.com/office/drawing/2014/main" id="{0703C1EC-A4E1-9438-7435-6BA27D334AD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0" dirty="0">
                <a:solidFill>
                  <a:srgbClr val="000000"/>
                </a:solidFill>
                <a:effectLst/>
                <a:latin typeface="Calibri" panose="020F0502020204030204" pitchFamily="34" charset="0"/>
                <a:ea typeface="Calibri"/>
                <a:cs typeface="Calibri" panose="020F0502020204030204" pitchFamily="34" charset="0"/>
                <a:sym typeface="Calibri"/>
              </a:rPr>
              <a:t>Sí, la ley moral se aplica a nosotros. Es la voluntad de Dios para todas las personas de todos tiempos. </a:t>
            </a:r>
          </a:p>
          <a:p>
            <a:pPr marL="0" marR="0" indent="0">
              <a:spcBef>
                <a:spcPts val="0"/>
              </a:spcBef>
              <a:spcAft>
                <a:spcPts val="0"/>
              </a:spcAft>
              <a:buFontTx/>
              <a:buNone/>
            </a:pPr>
            <a:endParaRPr lang="es-ES" sz="1104" b="0" dirty="0">
              <a:solidFill>
                <a:schemeClr val="dk1"/>
              </a:solidFill>
              <a:effectLst/>
              <a:latin typeface="Calibri"/>
              <a:ea typeface="Calibri"/>
              <a:cs typeface="Calibri"/>
              <a:sym typeface="Calibri"/>
            </a:endParaRPr>
          </a:p>
          <a:p>
            <a:pPr marL="0" marR="0" indent="0">
              <a:spcBef>
                <a:spcPts val="0"/>
              </a:spcBef>
              <a:spcAft>
                <a:spcPts val="0"/>
              </a:spcAft>
              <a:buFontTx/>
              <a:buNone/>
            </a:pPr>
            <a:r>
              <a:rPr lang="es-ES" sz="1104" b="0" dirty="0">
                <a:solidFill>
                  <a:schemeClr val="dk1"/>
                </a:solidFill>
                <a:effectLst/>
                <a:latin typeface="Calibri"/>
                <a:ea typeface="Calibri"/>
                <a:cs typeface="Calibri"/>
                <a:sym typeface="Calibri"/>
              </a:rPr>
              <a:t>Recordamos que el propósito principal de la ley es para mostrarnos nuestro pecado como un espejo. </a:t>
            </a:r>
          </a:p>
          <a:p>
            <a:pPr marL="0" marR="0" indent="0">
              <a:spcBef>
                <a:spcPts val="0"/>
              </a:spcBef>
              <a:spcAft>
                <a:spcPts val="0"/>
              </a:spcAft>
              <a:buFontTx/>
              <a:buNone/>
            </a:pPr>
            <a:endParaRPr lang="es-ES" sz="1104" b="0" dirty="0">
              <a:solidFill>
                <a:schemeClr val="dk1"/>
              </a:solidFill>
              <a:effectLst/>
              <a:latin typeface="Calibri"/>
              <a:ea typeface="Calibri"/>
              <a:cs typeface="Calibri"/>
              <a:sym typeface="Calibri"/>
            </a:endParaRPr>
          </a:p>
          <a:p>
            <a:pPr marL="0" marR="0" indent="0">
              <a:spcBef>
                <a:spcPts val="0"/>
              </a:spcBef>
              <a:spcAft>
                <a:spcPts val="0"/>
              </a:spcAft>
              <a:buFontTx/>
              <a:buNone/>
            </a:pPr>
            <a:r>
              <a:rPr lang="es-ES" sz="1104" b="0" dirty="0">
                <a:solidFill>
                  <a:schemeClr val="dk1"/>
                </a:solidFill>
                <a:effectLst/>
                <a:latin typeface="Calibri"/>
                <a:ea typeface="Calibri"/>
                <a:cs typeface="Calibri"/>
                <a:sym typeface="Calibri"/>
              </a:rPr>
              <a:t>La ley también sirve para frenar malos impulsos ante amenazas de castigo. </a:t>
            </a:r>
          </a:p>
          <a:p>
            <a:pPr marL="0" marR="0" indent="0">
              <a:spcBef>
                <a:spcPts val="0"/>
              </a:spcBef>
              <a:spcAft>
                <a:spcPts val="0"/>
              </a:spcAft>
              <a:buFontTx/>
              <a:buNone/>
            </a:pPr>
            <a:endParaRPr lang="es-ES" sz="1104" b="0" dirty="0">
              <a:solidFill>
                <a:schemeClr val="dk1"/>
              </a:solidFill>
              <a:effectLst/>
              <a:latin typeface="Calibri"/>
              <a:ea typeface="Calibri"/>
              <a:cs typeface="Calibri"/>
              <a:sym typeface="Calibri"/>
            </a:endParaRPr>
          </a:p>
          <a:p>
            <a:pPr marL="0" marR="0" indent="0">
              <a:spcBef>
                <a:spcPts val="0"/>
              </a:spcBef>
              <a:spcAft>
                <a:spcPts val="0"/>
              </a:spcAft>
              <a:buFontTx/>
              <a:buNone/>
            </a:pPr>
            <a:r>
              <a:rPr lang="es-ES" sz="1104" b="0" dirty="0">
                <a:solidFill>
                  <a:schemeClr val="dk1"/>
                </a:solidFill>
                <a:effectLst/>
                <a:latin typeface="Calibri"/>
                <a:ea typeface="Calibri"/>
                <a:cs typeface="Calibri"/>
                <a:sym typeface="Calibri"/>
              </a:rPr>
              <a:t>Para los cristianos, la ley sirve como guía en como podemos mostrar amor y agradecimiento hacia a Dios. </a:t>
            </a:r>
            <a:endParaRPr lang="es-ES" sz="1800" b="0" dirty="0">
              <a:solidFill>
                <a:srgbClr val="000000"/>
              </a:solidFill>
              <a:effectLst/>
              <a:latin typeface="Calibri" panose="020F0502020204030204" pitchFamily="34" charset="0"/>
              <a:ea typeface="Calibri"/>
              <a:cs typeface="Calibri" panose="020F0502020204030204" pitchFamily="34" charset="0"/>
              <a:sym typeface="Calibri"/>
            </a:endParaRPr>
          </a:p>
        </p:txBody>
      </p:sp>
      <p:sp>
        <p:nvSpPr>
          <p:cNvPr id="169" name="Google Shape;169;g2eb2c0aef0b_0_370:notes">
            <a:extLst>
              <a:ext uri="{FF2B5EF4-FFF2-40B4-BE49-F238E27FC236}">
                <a16:creationId xmlns:a16="http://schemas.microsoft.com/office/drawing/2014/main" id="{62053BC4-69AF-B73A-75EE-7D9066C813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6890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ED15FBB5-77CB-B143-16BB-7B020F868493}"/>
            </a:ext>
          </a:extLst>
        </p:cNvPr>
        <p:cNvGrpSpPr/>
        <p:nvPr/>
      </p:nvGrpSpPr>
      <p:grpSpPr>
        <a:xfrm>
          <a:off x="0" y="0"/>
          <a:ext cx="0" cy="0"/>
          <a:chOff x="0" y="0"/>
          <a:chExt cx="0" cy="0"/>
        </a:xfrm>
      </p:grpSpPr>
      <p:sp>
        <p:nvSpPr>
          <p:cNvPr id="168" name="Google Shape;168;g2eb2c0aef0b_0_370:notes">
            <a:extLst>
              <a:ext uri="{FF2B5EF4-FFF2-40B4-BE49-F238E27FC236}">
                <a16:creationId xmlns:a16="http://schemas.microsoft.com/office/drawing/2014/main" id="{97FE5F33-60A3-CF06-B364-E13977C2843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¿Se aplica la ley de Dios a nosotros hoy en día?</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 Cristo, la ley nos condena. Dios demanda la perfección de nosotros, y por el espejo de la ley podemos entender bien que no somos perfectos. Ninguno.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69" name="Google Shape;169;g2eb2c0aef0b_0_370:notes">
            <a:extLst>
              <a:ext uri="{FF2B5EF4-FFF2-40B4-BE49-F238E27FC236}">
                <a16:creationId xmlns:a16="http://schemas.microsoft.com/office/drawing/2014/main" id="{56CEA154-9796-B65E-915E-66FCCF1F26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4981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47ECCBD9-3CE3-7957-CDF7-400B2FC6C953}"/>
            </a:ext>
          </a:extLst>
        </p:cNvPr>
        <p:cNvGrpSpPr/>
        <p:nvPr/>
      </p:nvGrpSpPr>
      <p:grpSpPr>
        <a:xfrm>
          <a:off x="0" y="0"/>
          <a:ext cx="0" cy="0"/>
          <a:chOff x="0" y="0"/>
          <a:chExt cx="0" cy="0"/>
        </a:xfrm>
      </p:grpSpPr>
      <p:sp>
        <p:nvSpPr>
          <p:cNvPr id="168" name="Google Shape;168;g2eb2c0aef0b_0_370:notes">
            <a:extLst>
              <a:ext uri="{FF2B5EF4-FFF2-40B4-BE49-F238E27FC236}">
                <a16:creationId xmlns:a16="http://schemas.microsoft.com/office/drawing/2014/main" id="{9CAD03C3-8F8F-E07C-1BD5-02D2C8935DC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¿Se aplica la ley de Dios a nosotros hoy en día?</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contesten.</a:t>
            </a:r>
          </a:p>
          <a:p>
            <a:pPr marL="0" marR="0" indent="0">
              <a:spcBef>
                <a:spcPts val="0"/>
              </a:spcBef>
              <a:spcAft>
                <a:spcPts val="0"/>
              </a:spcAft>
              <a:buFontTx/>
              <a:buNone/>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Sin Cristo, la ley nos condena. Dios demanda la perfección de nosotros, y por el espejo de la ley podemos entender bien que no somos perfectos. Ninguno. </a:t>
            </a:r>
            <a:endParaRPr lang="en-US" sz="1800" dirty="0">
              <a:effectLst/>
              <a:latin typeface="Calibri" panose="020F0502020204030204" pitchFamily="34" charset="0"/>
              <a:ea typeface="Calibri" panose="020F0502020204030204" pitchFamily="34" charset="0"/>
            </a:endParaRPr>
          </a:p>
          <a:p>
            <a:r>
              <a:rPr lang="es-ES" sz="1800" b="1" dirty="0">
                <a:solidFill>
                  <a:srgbClr val="000000"/>
                </a:solidFill>
                <a:effectLst/>
                <a:latin typeface="Calibri" panose="020F0502020204030204" pitchFamily="34" charset="0"/>
                <a:ea typeface="Calibri" panose="020F0502020204030204" pitchFamily="34" charset="0"/>
              </a:rPr>
              <a:t>Para salvarnos, Jesucristo tenía que obedecer la ley perfectamente en nuestro lugar. ¡Y lo hizo! </a:t>
            </a:r>
            <a:endParaRPr sz="1104" b="1" dirty="0">
              <a:solidFill>
                <a:schemeClr val="dk1"/>
              </a:solidFill>
              <a:latin typeface="Calibri"/>
              <a:ea typeface="Calibri"/>
              <a:cs typeface="Calibri"/>
              <a:sym typeface="Calibri"/>
            </a:endParaRPr>
          </a:p>
        </p:txBody>
      </p:sp>
      <p:sp>
        <p:nvSpPr>
          <p:cNvPr id="169" name="Google Shape;169;g2eb2c0aef0b_0_370:notes">
            <a:extLst>
              <a:ext uri="{FF2B5EF4-FFF2-40B4-BE49-F238E27FC236}">
                <a16:creationId xmlns:a16="http://schemas.microsoft.com/office/drawing/2014/main" id="{B18487FB-2CA2-7495-ECF3-AC4A317275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894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OBJETIVOS DE LA LECCIÓN </a:t>
            </a:r>
            <a:r>
              <a:rPr lang="es-ES" sz="1800" i="1" dirty="0">
                <a:effectLst/>
                <a:latin typeface="Calibri" panose="020F0502020204030204" pitchFamily="34" charset="0"/>
                <a:ea typeface="Cambria" panose="02040503050406030204" pitchFamily="18" charset="0"/>
                <a:cs typeface="Times New Roman" panose="02020603050405020304" pitchFamily="18" charset="0"/>
              </a:rPr>
              <a:t>(1 minuto)</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Toma un minuto para presentarles los objetivos de la lección.</a:t>
            </a:r>
            <a:b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br>
            <a:endParaRPr lang="en-US" sz="1800" b="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342900" marR="0" indent="-342900">
              <a:spcBef>
                <a:spcPts val="0"/>
              </a:spcBef>
              <a:spcAft>
                <a:spcPts val="0"/>
              </a:spcAft>
              <a:buFontTx/>
              <a:buAutoNum type="arabicPeriod"/>
            </a:pPr>
            <a:r>
              <a:rPr lang="es-ES" sz="1800" b="0" dirty="0">
                <a:solidFill>
                  <a:srgbClr val="000000"/>
                </a:solidFill>
                <a:effectLst/>
                <a:latin typeface="Calibri" panose="020F0502020204030204" pitchFamily="34" charset="0"/>
                <a:ea typeface="Calibri" panose="020F0502020204030204" pitchFamily="34" charset="0"/>
              </a:rPr>
              <a:t>Describir las dos enseñanzas principales de la Biblia y el propósito de cada uno. </a:t>
            </a:r>
            <a:endParaRPr lang="en-US" sz="1800" b="0" dirty="0">
              <a:solidFill>
                <a:srgbClr val="000000"/>
              </a:solidFill>
              <a:effectLst/>
              <a:latin typeface="Calibri" panose="020F0502020204030204" pitchFamily="34" charset="0"/>
              <a:ea typeface="Calibri" panose="020F0502020204030204" pitchFamily="34" charset="0"/>
            </a:endParaRPr>
          </a:p>
          <a:p>
            <a:pPr marL="342900" marR="0" indent="-342900">
              <a:spcBef>
                <a:spcPts val="0"/>
              </a:spcBef>
              <a:spcAft>
                <a:spcPts val="0"/>
              </a:spcAft>
              <a:buFontTx/>
              <a:buAutoNum type="arabicPeriod"/>
            </a:pPr>
            <a:r>
              <a:rPr lang="es-ES" sz="1800" b="0" dirty="0">
                <a:solidFill>
                  <a:srgbClr val="000000"/>
                </a:solidFill>
                <a:effectLst/>
                <a:latin typeface="Calibri" panose="020F0502020204030204" pitchFamily="34" charset="0"/>
                <a:ea typeface="Calibri" panose="020F0502020204030204" pitchFamily="34" charset="0"/>
              </a:rPr>
              <a:t>Identificar los tres tipos de leyes de la Biblia y los propósitos de la ley. </a:t>
            </a:r>
            <a:endParaRPr lang="en-US" sz="1800" b="0" dirty="0">
              <a:solidFill>
                <a:srgbClr val="000000"/>
              </a:solidFill>
              <a:effectLst/>
              <a:latin typeface="Calibri" panose="020F0502020204030204" pitchFamily="34" charset="0"/>
              <a:ea typeface="Calibri" panose="020F0502020204030204" pitchFamily="34" charset="0"/>
            </a:endParaRPr>
          </a:p>
          <a:p>
            <a:pPr marL="342900" marR="0" indent="-342900">
              <a:spcBef>
                <a:spcPts val="0"/>
              </a:spcBef>
              <a:spcAft>
                <a:spcPts val="0"/>
              </a:spcAft>
              <a:buFontTx/>
              <a:buAutoNum type="arabicPeriod"/>
            </a:pPr>
            <a:r>
              <a:rPr lang="es-ES" sz="1800" b="0" dirty="0">
                <a:solidFill>
                  <a:srgbClr val="000000"/>
                </a:solidFill>
                <a:effectLst/>
                <a:latin typeface="Calibri" panose="020F0502020204030204" pitchFamily="34" charset="0"/>
                <a:ea typeface="Calibri" panose="020F0502020204030204" pitchFamily="34" charset="0"/>
              </a:rPr>
              <a:t>Explicar por qué ya no se aplican las leyes civiles y ceremoniales del Antiguo Testamento a nosotros. </a:t>
            </a:r>
            <a:endParaRPr lang="en-US" sz="1800" b="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eb293faa54_0_4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Gálatas 4:4-5 Cuando se cumplió el tiempo señalado, Dios envió a su Hijo, que nació de una mujer y sujetos a la ley, a fin de que recibiéramos la adopción de hijos. </a:t>
            </a:r>
            <a:endParaRPr lang="en-US" sz="1100" dirty="0">
              <a:effectLst/>
              <a:latin typeface="Calibri" panose="020F0502020204030204" pitchFamily="34" charset="0"/>
              <a:ea typeface="Calibri" panose="020F0502020204030204" pitchFamily="34" charset="0"/>
              <a:cs typeface="Arial"/>
            </a:endParaRPr>
          </a:p>
          <a:p>
            <a:pPr marL="0" marR="0" lvl="0" indent="0">
              <a:spcBef>
                <a:spcPts val="0"/>
              </a:spcBef>
              <a:spcAft>
                <a:spcPts val="0"/>
              </a:spcAft>
              <a:buFontTx/>
              <a:buNone/>
            </a:pPr>
            <a:endParaRPr lang="en-US" sz="1100" dirty="0">
              <a:effectLst/>
              <a:latin typeface="Calibri" panose="020F0502020204030204" pitchFamily="34" charset="0"/>
              <a:ea typeface="Cambria" panose="02040503050406030204" pitchFamily="18" charset="0"/>
              <a:cs typeface="Arial"/>
            </a:endParaRPr>
          </a:p>
          <a:p>
            <a:pPr marL="0" marR="0" lvl="0" indent="0">
              <a:spcBef>
                <a:spcPts val="0"/>
              </a:spcBef>
              <a:spcAft>
                <a:spcPts val="0"/>
              </a:spcAft>
              <a:buFontTx/>
              <a:buNone/>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Jesús fue nuestro sustituto al vivir una vida perfecta en nuestro lugar. Obedeció toda la ley, incluso las civiles y ceremoniales.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97" name="Google Shape;297;g2eb293faa54_0_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eb2c0aef0b_0_4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Hebreos 4:15 Porque no tenemos un sumo sacerdote (Jesús) que no pueda compadecerse de nuestras debilidades, sino uno que fue tentado en todo de la misma manera que nosotros, aunque sin pecado.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a:pPr>
            <a:endParaRPr sz="1104" b="1" dirty="0">
              <a:solidFill>
                <a:schemeClr val="dk1"/>
              </a:solidFill>
              <a:highlight>
                <a:srgbClr val="FFFFFF"/>
              </a:highlight>
              <a:latin typeface="Calibri"/>
              <a:ea typeface="Calibri"/>
              <a:cs typeface="Calibri"/>
              <a:sym typeface="Calibri"/>
            </a:endParaRPr>
          </a:p>
        </p:txBody>
      </p:sp>
      <p:sp>
        <p:nvSpPr>
          <p:cNvPr id="305" name="Google Shape;305;g2eb2c0aef0b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eb2c0aef0b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La obediencia perfecta de Jesús es atribuida como nuestra</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Romanos 5:9 Porque así como por la desobediencia de un solo hombre muchos fueron constituidos pecadores, así también por la obediencia de un solo muchos serán constituidos justos.</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Ahora tenemos el expediente perfecto de Jesús como nuestro expediente perfecto. Este hecho es una parte clave de nuestra salvación.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13" name="Google Shape;313;g2eb2c0aef0b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58AC92BB-D275-D2A0-7DC7-101EE492F47C}"/>
            </a:ext>
          </a:extLst>
        </p:cNvPr>
        <p:cNvGrpSpPr/>
        <p:nvPr/>
      </p:nvGrpSpPr>
      <p:grpSpPr>
        <a:xfrm>
          <a:off x="0" y="0"/>
          <a:ext cx="0" cy="0"/>
          <a:chOff x="0" y="0"/>
          <a:chExt cx="0" cy="0"/>
        </a:xfrm>
      </p:grpSpPr>
      <p:sp>
        <p:nvSpPr>
          <p:cNvPr id="168" name="Google Shape;168;g2eb2c0aef0b_0_370:notes">
            <a:extLst>
              <a:ext uri="{FF2B5EF4-FFF2-40B4-BE49-F238E27FC236}">
                <a16:creationId xmlns:a16="http://schemas.microsoft.com/office/drawing/2014/main" id="{D2A88344-2D0F-0C08-AF89-9E0BBD9C8BD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Jesús nos salvó en su vida perfecta, obedeciendo la ley para nosotros, y en su muerte, pagando el precio de nuestros pagados.</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69" name="Google Shape;169;g2eb2c0aef0b_0_370:notes">
            <a:extLst>
              <a:ext uri="{FF2B5EF4-FFF2-40B4-BE49-F238E27FC236}">
                <a16:creationId xmlns:a16="http://schemas.microsoft.com/office/drawing/2014/main" id="{071DA6C0-540C-C45C-DE09-8CC3A32C9F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83580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eb2c0aef0b_0_4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15950" marR="171450" lvl="0" indent="0" algn="l" defTabSz="914400" rtl="0" eaLnBrk="1" fontAlgn="auto" latinLnBrk="0" hangingPunct="1">
              <a:lnSpc>
                <a:spcPct val="100000"/>
              </a:lnSpc>
              <a:spcBef>
                <a:spcPts val="0"/>
              </a:spcBef>
              <a:spcAft>
                <a:spcPts val="1000"/>
              </a:spcAft>
              <a:buClr>
                <a:schemeClr val="dk1"/>
              </a:buClr>
              <a:buSzPts val="1100"/>
              <a:buFontTx/>
              <a:buNone/>
              <a:tabLst/>
              <a:defRP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2 Corintios 5:21 Al que no cometió pecado alguno, por nosotros Dios lo trató como pecador, para que en él recibiéramos la justicia de Dios. </a:t>
            </a:r>
          </a:p>
          <a:p>
            <a:pPr marL="615950" marR="171450" lvl="0" indent="0" algn="l" defTabSz="914400" rtl="0" eaLnBrk="1" fontAlgn="auto" latinLnBrk="0" hangingPunct="1">
              <a:lnSpc>
                <a:spcPct val="100000"/>
              </a:lnSpc>
              <a:spcBef>
                <a:spcPts val="0"/>
              </a:spcBef>
              <a:spcAft>
                <a:spcPts val="1000"/>
              </a:spcAft>
              <a:buClr>
                <a:schemeClr val="dk1"/>
              </a:buClr>
              <a:buSzPts val="1100"/>
              <a:buFontTx/>
              <a:buNone/>
              <a:tabLst/>
              <a:defRPr/>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615950" marR="171450" lvl="0" indent="0" algn="l" defTabSz="914400" rtl="0" eaLnBrk="1" fontAlgn="auto" latinLnBrk="0" hangingPunct="1">
              <a:lnSpc>
                <a:spcPct val="100000"/>
              </a:lnSpc>
              <a:spcBef>
                <a:spcPts val="0"/>
              </a:spcBef>
              <a:spcAft>
                <a:spcPts val="1000"/>
              </a:spcAft>
              <a:buClr>
                <a:schemeClr val="dk1"/>
              </a:buClr>
              <a:buSzPts val="1100"/>
              <a:buFontTx/>
              <a:buNone/>
              <a:tabLst/>
              <a:defRP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La obediencia activa y pasiva de Jesucristo en nuestro lugar nos da la justicia de Dios.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914400" marR="171450" lvl="0" indent="-298450" algn="l" rtl="0">
              <a:spcBef>
                <a:spcPts val="0"/>
              </a:spcBef>
              <a:spcAft>
                <a:spcPts val="1000"/>
              </a:spcAft>
              <a:buClr>
                <a:schemeClr val="dk1"/>
              </a:buClr>
              <a:buSzPts val="1100"/>
              <a:buFont typeface="Calibri"/>
              <a:buAutoNum type="arabicPeriod"/>
            </a:pPr>
            <a:endParaRPr sz="1104" b="1" dirty="0">
              <a:solidFill>
                <a:schemeClr val="dk1"/>
              </a:solidFill>
              <a:highlight>
                <a:srgbClr val="FFFFFF"/>
              </a:highlight>
              <a:latin typeface="Calibri"/>
              <a:ea typeface="Calibri"/>
              <a:cs typeface="Calibri"/>
              <a:sym typeface="Calibri"/>
            </a:endParaRPr>
          </a:p>
        </p:txBody>
      </p:sp>
      <p:sp>
        <p:nvSpPr>
          <p:cNvPr id="321" name="Google Shape;321;g2eb2c0aef0b_0_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F0E0651B-A2E6-1F9A-0E86-4C009277E2A2}"/>
            </a:ext>
          </a:extLst>
        </p:cNvPr>
        <p:cNvGrpSpPr/>
        <p:nvPr/>
      </p:nvGrpSpPr>
      <p:grpSpPr>
        <a:xfrm>
          <a:off x="0" y="0"/>
          <a:ext cx="0" cy="0"/>
          <a:chOff x="0" y="0"/>
          <a:chExt cx="0" cy="0"/>
        </a:xfrm>
      </p:grpSpPr>
      <p:sp>
        <p:nvSpPr>
          <p:cNvPr id="168" name="Google Shape;168;g2eb2c0aef0b_0_370:notes">
            <a:extLst>
              <a:ext uri="{FF2B5EF4-FFF2-40B4-BE49-F238E27FC236}">
                <a16:creationId xmlns:a16="http://schemas.microsoft.com/office/drawing/2014/main" id="{4E3E206A-C8D9-8BDB-C814-E72E9311BCF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Ahora, gracias a Dios, la ley aplica a nosotros en que nos hace fijar nuestros ojos en Jesús quién obedeció la ley para nosotros.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En Cristo no vivimos bajo la ley porque su vida de obediencia está atribuida a nosotros. La perfecta obediencia de Jesús no cambia la voluntad de Dios para nosotros, pero la cumple para nosotros.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Ahora, no obedecemos la ley moral porque “tenemos que hacerlo” sino porque “queremos hacerlo” en gratitud y amor. </a:t>
            </a: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s-ES_tradnl"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69" name="Google Shape;169;g2eb2c0aef0b_0_370:notes">
            <a:extLst>
              <a:ext uri="{FF2B5EF4-FFF2-40B4-BE49-F238E27FC236}">
                <a16:creationId xmlns:a16="http://schemas.microsoft.com/office/drawing/2014/main" id="{49B63E36-2193-525A-5988-CBC628733BB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75663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82B36268-F713-8596-3A5C-E6904C1C057B}"/>
            </a:ext>
          </a:extLst>
        </p:cNvPr>
        <p:cNvGrpSpPr/>
        <p:nvPr/>
      </p:nvGrpSpPr>
      <p:grpSpPr>
        <a:xfrm>
          <a:off x="0" y="0"/>
          <a:ext cx="0" cy="0"/>
          <a:chOff x="0" y="0"/>
          <a:chExt cx="0" cy="0"/>
        </a:xfrm>
      </p:grpSpPr>
      <p:sp>
        <p:nvSpPr>
          <p:cNvPr id="280" name="Google Shape;280;g2eb293faa54_0_451:notes">
            <a:extLst>
              <a:ext uri="{FF2B5EF4-FFF2-40B4-BE49-F238E27FC236}">
                <a16:creationId xmlns:a16="http://schemas.microsoft.com/office/drawing/2014/main" id="{D5DB5BE2-51D7-444D-E468-99AAA67CCF2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4. ¿La obediencia trae bendición? ¿Cuándo obedecemos los mandamientos de Dios, tenemos por lo general menos problemas? </a:t>
            </a:r>
          </a:p>
          <a:p>
            <a:pPr marL="0" marR="0" indent="0">
              <a:spcBef>
                <a:spcPts val="0"/>
              </a:spcBef>
              <a:spcAft>
                <a:spcPts val="0"/>
              </a:spcAft>
              <a:buFontTx/>
              <a:buNone/>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En un sentido, sí.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Si sometemos a nuestras autoridades, muchas veces nos irá mejor (Romanos 13:1)</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Si no estamos teniendo relaciones con otras personas, tenemos una mejor oportunidad de tener una buena relación con nuestros cónyuges.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Pero muchas veces no: “Todos los que quieren vivir piadosamente en Cristo Jesús padecerán persecución.” 2 Timoteo 3:12. </a:t>
            </a:r>
            <a:r>
              <a:rPr lang="es-ES_tradnl" sz="1800" dirty="0">
                <a:effectLst/>
                <a:latin typeface="Calibri" panose="020F0502020204030204" pitchFamily="34" charset="0"/>
                <a:ea typeface="Calibri" panose="020F0502020204030204" pitchFamily="34" charset="0"/>
              </a:rPr>
              <a:t>Seguir a Jesús nos traerá una cruz, dificultades y sufrimiento (Lucas 9:23)</a:t>
            </a:r>
            <a:r>
              <a:rPr lang="en-US" sz="2000" dirty="0">
                <a:effectLst/>
              </a:rPr>
              <a:t> </a:t>
            </a:r>
            <a:endParaRPr b="1" dirty="0">
              <a:solidFill>
                <a:schemeClr val="dk1"/>
              </a:solidFill>
              <a:latin typeface="Calibri"/>
              <a:ea typeface="Calibri"/>
              <a:cs typeface="Calibri"/>
              <a:sym typeface="Calibri"/>
            </a:endParaRPr>
          </a:p>
        </p:txBody>
      </p:sp>
      <p:sp>
        <p:nvSpPr>
          <p:cNvPr id="281" name="Google Shape;281;g2eb293faa54_0_451:notes">
            <a:extLst>
              <a:ext uri="{FF2B5EF4-FFF2-40B4-BE49-F238E27FC236}">
                <a16:creationId xmlns:a16="http://schemas.microsoft.com/office/drawing/2014/main" id="{533A36D6-2550-3CED-8766-1E282ABB05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98689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D767F2CF-5FA6-4273-2D4C-25D694A34A38}"/>
            </a:ext>
          </a:extLst>
        </p:cNvPr>
        <p:cNvGrpSpPr/>
        <p:nvPr/>
      </p:nvGrpSpPr>
      <p:grpSpPr>
        <a:xfrm>
          <a:off x="0" y="0"/>
          <a:ext cx="0" cy="0"/>
          <a:chOff x="0" y="0"/>
          <a:chExt cx="0" cy="0"/>
        </a:xfrm>
      </p:grpSpPr>
      <p:sp>
        <p:nvSpPr>
          <p:cNvPr id="280" name="Google Shape;280;g2eb293faa54_0_451:notes">
            <a:extLst>
              <a:ext uri="{FF2B5EF4-FFF2-40B4-BE49-F238E27FC236}">
                <a16:creationId xmlns:a16="http://schemas.microsoft.com/office/drawing/2014/main" id="{AC38DA11-D570-EA5B-CC38-09F1A2C0DFC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Sin embargo, mi obediencia a las leyes de Dios no me hace ganar una relación con Dios. Es porque Dios exige perfección (Mateo 5:48), tanto en pensamientos como en mis acciones, y la ley me muestra que no soy perfecto (Santiago 2:10). </a:t>
            </a:r>
          </a:p>
          <a:p>
            <a:pPr marL="0" marR="0" lvl="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Si tratamos de lograr tener una buena relación con Dios por nuestra propia obediencia, estaremos perdidos.</a:t>
            </a:r>
          </a:p>
          <a:p>
            <a:pPr marL="0" marR="0" lvl="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Gálatas 3:10 Porque todos los que dependen de las obras de la ley están bajo maldición, pues está escrito: Maldito sea todo aquel que no se mantenga firme en todas las cosas escritas en el libro de la ley, y las haga.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b="1" dirty="0">
              <a:solidFill>
                <a:schemeClr val="dk1"/>
              </a:solidFill>
              <a:latin typeface="Calibri"/>
              <a:ea typeface="Calibri"/>
              <a:cs typeface="Calibri"/>
              <a:sym typeface="Calibri"/>
            </a:endParaRPr>
          </a:p>
        </p:txBody>
      </p:sp>
      <p:sp>
        <p:nvSpPr>
          <p:cNvPr id="281" name="Google Shape;281;g2eb293faa54_0_451:notes">
            <a:extLst>
              <a:ext uri="{FF2B5EF4-FFF2-40B4-BE49-F238E27FC236}">
                <a16:creationId xmlns:a16="http://schemas.microsoft.com/office/drawing/2014/main" id="{DD5B2CAC-6424-ECE9-336A-073E94117A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48697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D1FBEA91-8F36-7F69-E642-C5FE06107F3D}"/>
            </a:ext>
          </a:extLst>
        </p:cNvPr>
        <p:cNvGrpSpPr/>
        <p:nvPr/>
      </p:nvGrpSpPr>
      <p:grpSpPr>
        <a:xfrm>
          <a:off x="0" y="0"/>
          <a:ext cx="0" cy="0"/>
          <a:chOff x="0" y="0"/>
          <a:chExt cx="0" cy="0"/>
        </a:xfrm>
      </p:grpSpPr>
      <p:sp>
        <p:nvSpPr>
          <p:cNvPr id="280" name="Google Shape;280;g2eb293faa54_0_451:notes">
            <a:extLst>
              <a:ext uri="{FF2B5EF4-FFF2-40B4-BE49-F238E27FC236}">
                <a16:creationId xmlns:a16="http://schemas.microsoft.com/office/drawing/2014/main" id="{81814DA8-FB90-EB4E-019D-94260A924EF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endParaRPr b="1" dirty="0">
              <a:solidFill>
                <a:schemeClr val="dk1"/>
              </a:solidFill>
              <a:latin typeface="Calibri"/>
              <a:ea typeface="Calibri"/>
              <a:cs typeface="Calibri"/>
              <a:sym typeface="Calibri"/>
            </a:endParaRPr>
          </a:p>
        </p:txBody>
      </p:sp>
      <p:sp>
        <p:nvSpPr>
          <p:cNvPr id="281" name="Google Shape;281;g2eb293faa54_0_451:notes">
            <a:extLst>
              <a:ext uri="{FF2B5EF4-FFF2-40B4-BE49-F238E27FC236}">
                <a16:creationId xmlns:a16="http://schemas.microsoft.com/office/drawing/2014/main" id="{46B59C5B-929F-8E15-99FE-6D863EB281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01948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a:extLst>
            <a:ext uri="{FF2B5EF4-FFF2-40B4-BE49-F238E27FC236}">
              <a16:creationId xmlns:a16="http://schemas.microsoft.com/office/drawing/2014/main" id="{9F851063-94E6-C65B-656E-DDE0569DEDED}"/>
            </a:ext>
          </a:extLst>
        </p:cNvPr>
        <p:cNvGrpSpPr/>
        <p:nvPr/>
      </p:nvGrpSpPr>
      <p:grpSpPr>
        <a:xfrm>
          <a:off x="0" y="0"/>
          <a:ext cx="0" cy="0"/>
          <a:chOff x="0" y="0"/>
          <a:chExt cx="0" cy="0"/>
        </a:xfrm>
      </p:grpSpPr>
      <p:sp>
        <p:nvSpPr>
          <p:cNvPr id="168" name="Google Shape;168;g2eb2c0aef0b_0_370:notes">
            <a:extLst>
              <a:ext uri="{FF2B5EF4-FFF2-40B4-BE49-F238E27FC236}">
                <a16:creationId xmlns:a16="http://schemas.microsoft.com/office/drawing/2014/main" id="{7ACA6432-F2E1-2AD1-2018-130152738DF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endParaRPr sz="1104" b="1" dirty="0">
              <a:solidFill>
                <a:schemeClr val="dk1"/>
              </a:solidFill>
              <a:latin typeface="Calibri"/>
              <a:ea typeface="Calibri"/>
              <a:cs typeface="Calibri"/>
              <a:sym typeface="Calibri"/>
            </a:endParaRPr>
          </a:p>
        </p:txBody>
      </p:sp>
      <p:sp>
        <p:nvSpPr>
          <p:cNvPr id="169" name="Google Shape;169;g2eb2c0aef0b_0_370:notes">
            <a:extLst>
              <a:ext uri="{FF2B5EF4-FFF2-40B4-BE49-F238E27FC236}">
                <a16:creationId xmlns:a16="http://schemas.microsoft.com/office/drawing/2014/main" id="{B7826886-72B0-879A-A8B7-8285A4B62A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9421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rPr>
              <a:t>1. </a:t>
            </a: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¿Cuáles son las dos enseñanzas principales de la Biblia? Explique el propósito de cada uno de ellos. </a:t>
            </a:r>
            <a:r>
              <a:rPr lang="es-ES"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(Pregunta #3 del Proyecto Final)</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dirty="0"/>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37423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eb293faa54_0_4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CONCLUSIÓN</a:t>
            </a:r>
            <a:b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b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Puntos principales de esta lección</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ley y el evangelio son las 2 enseñanzas principales de la Biblia.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 ley tiene propósito como espejo, freno y guía.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Las leyes civiles y ceremoniales ya no aplican a nosotros.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Jesucristo obedeció la ley en nuestro lugar. Nos salvó con su vida perfecta y muerte inocente.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22860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329" name="Google Shape;329;g2eb293faa54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PROYECTO FINAL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informar a los estudiantes que hay 3 preguntas en el proyecto final que tiene base en Lección 2. Anímales ya empezar en su proyecto final, contestando en sus propias palabras.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3. ¿Cuáles son las dos enseñanzas principales de la Biblia? Explique el propósito de cada uno de ellos.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4. ¿Cuáles son los tres usos de la ley de Dios? Explique el propósito de cada uno.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5. ¿Por qué ya no se aplican las leyes civiles y ceremoniales del antiguo Testamento a los creyentes del Nuevo Testamento?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 </a:t>
            </a:r>
          </a:p>
          <a:p>
            <a:pPr marL="0" marR="0" indent="0">
              <a:spcBef>
                <a:spcPts val="0"/>
              </a:spcBef>
              <a:spcAft>
                <a:spcPts val="0"/>
              </a:spcAft>
              <a:buFontTx/>
              <a:buNone/>
            </a:pP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Preguntas de Acuerdo Doctrinal: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¿Crees que las dos enseñanzas principales de la Biblia son la ley y evangelio?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¿Crees que el evangelio son las buenas nuevas acerca de Jesús quien nos salvó de nuestros pecados, la muerte y el diablo?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¿Crees que el uso principal de la ley es condenarnos cuando nos muestra, a modo de espejo, nuestros pecados y muestra la necesidad de la salvación?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¿Crees que otro uso de la ley es frenar la naturaleza pecaminosa por medio de amenazas de castigo?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¿Crees que otro uso de la ley es guiar a los creyentes en actos de gratitud por el regalo de la salvación?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lvl="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¿Crees que las leyes civiles y ceremoniales del Antiguo Testamento ya no se aplican a los creyentes del Nuevo Testamento porque Cristo ya vino?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¿Qué aplicaciones prácticas he aprendido hoy?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Deja que los estudiantes contesten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236" name="Google Shape;23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0242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LA TAREA PARA LECCIÓN 3</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libri" panose="020F0502020204030204" pitchFamily="34" charset="0"/>
              </a:rPr>
              <a:t>1. </a:t>
            </a:r>
            <a:r>
              <a:rPr lang="es-ES" sz="1800" dirty="0">
                <a:solidFill>
                  <a:srgbClr val="000000"/>
                </a:solidFill>
                <a:effectLst/>
                <a:latin typeface="Calibri" panose="020F0502020204030204" pitchFamily="34" charset="0"/>
                <a:ea typeface="Calibri" panose="020F0502020204030204" pitchFamily="34" charset="0"/>
              </a:rPr>
              <a:t>Vea el video corto de enseñanza: https://</a:t>
            </a:r>
            <a:r>
              <a:rPr lang="es-ES" sz="1800" dirty="0" err="1">
                <a:solidFill>
                  <a:srgbClr val="000000"/>
                </a:solidFill>
                <a:effectLst/>
                <a:latin typeface="Calibri" panose="020F0502020204030204" pitchFamily="34" charset="0"/>
                <a:ea typeface="Calibri" panose="020F0502020204030204" pitchFamily="34" charset="0"/>
              </a:rPr>
              <a:t>www.youtube.com</a:t>
            </a:r>
            <a:r>
              <a:rPr lang="es-ES" sz="1800" dirty="0">
                <a:solidFill>
                  <a:srgbClr val="000000"/>
                </a:solidFill>
                <a:effectLst/>
                <a:latin typeface="Calibri" panose="020F0502020204030204" pitchFamily="34" charset="0"/>
                <a:ea typeface="Calibri" panose="020F0502020204030204" pitchFamily="34" charset="0"/>
              </a:rPr>
              <a:t>/</a:t>
            </a:r>
            <a:r>
              <a:rPr lang="es-ES" sz="1800" dirty="0" err="1">
                <a:solidFill>
                  <a:srgbClr val="000000"/>
                </a:solidFill>
                <a:effectLst/>
                <a:latin typeface="Calibri" panose="020F0502020204030204" pitchFamily="34" charset="0"/>
                <a:ea typeface="Calibri" panose="020F0502020204030204" pitchFamily="34" charset="0"/>
              </a:rPr>
              <a:t>watch?v</a:t>
            </a:r>
            <a:r>
              <a:rPr lang="es-ES" sz="1800" dirty="0">
                <a:solidFill>
                  <a:srgbClr val="000000"/>
                </a:solidFill>
                <a:effectLst/>
                <a:latin typeface="Calibri" panose="020F0502020204030204" pitchFamily="34" charset="0"/>
                <a:ea typeface="Calibri" panose="020F0502020204030204" pitchFamily="34" charset="0"/>
              </a:rPr>
              <a:t>=zVBTxV-0zzg</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2. ¿Cuál es el primer y segundo mandamiento y que protege Dios con estos mandamientos?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3. ¿Qué quiere Dios que hagamos con estos mandamientos?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r>
              <a:rPr lang="es-ES" sz="1800" dirty="0">
                <a:solidFill>
                  <a:srgbClr val="000000"/>
                </a:solidFill>
                <a:effectLst/>
                <a:latin typeface="Calibri" panose="020F0502020204030204" pitchFamily="34" charset="0"/>
                <a:ea typeface="Calibri" panose="020F0502020204030204" pitchFamily="34" charset="0"/>
              </a:rPr>
              <a:t>4. Lea Éxodo 19 y 20. </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80380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2. Compartir la oración de clausura o la bendición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3. Despedida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None/>
            </a:pPr>
            <a:endParaRPr b="1" u="sng" dirty="0">
              <a:solidFill>
                <a:schemeClr val="dk1"/>
              </a:solidFill>
              <a:latin typeface="Calibri"/>
              <a:ea typeface="Calibri"/>
              <a:cs typeface="Calibri"/>
              <a:sym typeface="Calibri"/>
            </a:endParaRPr>
          </a:p>
        </p:txBody>
      </p:sp>
      <p:sp>
        <p:nvSpPr>
          <p:cNvPr id="365" name="Google Shape;365;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a:extLst>
            <a:ext uri="{FF2B5EF4-FFF2-40B4-BE49-F238E27FC236}">
              <a16:creationId xmlns:a16="http://schemas.microsoft.com/office/drawing/2014/main" id="{DFAD87B0-1A5D-741A-EAD9-8E6073BEDB40}"/>
            </a:ext>
          </a:extLst>
        </p:cNvPr>
        <p:cNvGrpSpPr/>
        <p:nvPr/>
      </p:nvGrpSpPr>
      <p:grpSpPr>
        <a:xfrm>
          <a:off x="0" y="0"/>
          <a:ext cx="0" cy="0"/>
          <a:chOff x="0" y="0"/>
          <a:chExt cx="0" cy="0"/>
        </a:xfrm>
      </p:grpSpPr>
      <p:sp>
        <p:nvSpPr>
          <p:cNvPr id="547" name="Google Shape;547;p31:notes">
            <a:extLst>
              <a:ext uri="{FF2B5EF4-FFF2-40B4-BE49-F238E27FC236}">
                <a16:creationId xmlns:a16="http://schemas.microsoft.com/office/drawing/2014/main" id="{846983E5-2981-A697-2A1C-1D001C2FA9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effectLst/>
                <a:latin typeface="Calibri" panose="020F0502020204030204" pitchFamily="34" charset="0"/>
                <a:ea typeface="Cambria" panose="02040503050406030204" pitchFamily="18" charset="0"/>
                <a:cs typeface="Times New Roman" panose="02020603050405020304" pitchFamily="18" charset="0"/>
              </a:rPr>
              <a:t>MATERIALES EXTRAS </a:t>
            </a:r>
          </a:p>
          <a:p>
            <a:pPr marL="0" marR="0" indent="0">
              <a:spcBef>
                <a:spcPts val="0"/>
              </a:spcBef>
              <a:spcAft>
                <a:spcPts val="0"/>
              </a:spcAft>
              <a:buFontTx/>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Habilidad de cumplir la ley: Algunos alumnos podrían estar convencidos de que las personas tienen el poder de cumplir la ley. ¨Si Dios lo manda, debemos de poder cumplir, ¨ ellos dicen.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Necesitan entender el estado de nuestra naturaleza pecaminosa y el propósito de la ley.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Por naturaleza, estamos muertos en nuestros pecados (Efesios 2:1) y enemigos de Dios (Romanos 8:7). No teníamos ni el deseo ni la habilidad de cumplir con lo que Dios demanda. </a:t>
            </a:r>
          </a:p>
          <a:p>
            <a:pPr marL="0" marR="0" indent="0">
              <a:spcBef>
                <a:spcPts val="0"/>
              </a:spcBef>
              <a:spcAft>
                <a:spcPts val="0"/>
              </a:spcAft>
              <a:buFontTx/>
              <a:buNone/>
            </a:pPr>
            <a:endParaRPr lang="es-ES" sz="1800" dirty="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dirty="0">
                <a:effectLst/>
                <a:latin typeface="Calibri" panose="020F0502020204030204" pitchFamily="34" charset="0"/>
                <a:ea typeface="Cambria" panose="02040503050406030204" pitchFamily="18" charset="0"/>
                <a:cs typeface="Times New Roman" panose="02020603050405020304" pitchFamily="18" charset="0"/>
              </a:rPr>
              <a:t>Aun como creyentes, constantemente luchamos contra nuestra naturaleza pecaminosa (Romanos 7). El propósito de la ley es mostrarnos nuestros pecados (Romanos 3:20). </a:t>
            </a:r>
          </a:p>
          <a:p>
            <a:pPr marL="0" marR="0" indent="0">
              <a:spcBef>
                <a:spcPts val="0"/>
              </a:spcBef>
              <a:spcAft>
                <a:spcPts val="0"/>
              </a:spcAft>
              <a:buFontTx/>
              <a:buNone/>
            </a:pPr>
            <a:endParaRPr lang="es-ES" sz="1800">
              <a:effectLst/>
              <a:latin typeface="Calibri" panose="020F0502020204030204" pitchFamily="34"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a:effectLst/>
                <a:latin typeface="Calibri" panose="020F0502020204030204" pitchFamily="34" charset="0"/>
                <a:ea typeface="Cambria" panose="02040503050406030204" pitchFamily="18" charset="0"/>
                <a:cs typeface="Times New Roman" panose="02020603050405020304" pitchFamily="18" charset="0"/>
              </a:rPr>
              <a:t>La </a:t>
            </a:r>
            <a:r>
              <a:rPr lang="es-ES" sz="1800" dirty="0">
                <a:effectLst/>
                <a:latin typeface="Calibri" panose="020F0502020204030204" pitchFamily="34" charset="0"/>
                <a:ea typeface="Cambria" panose="02040503050406030204" pitchFamily="18" charset="0"/>
                <a:cs typeface="Times New Roman" panose="02020603050405020304" pitchFamily="18" charset="0"/>
              </a:rPr>
              <a:t>ley no nos puede salvar ni mostrarnos una manera viable de salvarnos a nosotros mismos. La ley nos muestra lo que debemos ser y no asume que tenemos la habilidad de ser ese tipo de persona. De hecho, nos muestra el opuesto, que no tenemos esa habilidad. Nos da el estándar, pero no nos ayuda a lograr esa meta.</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548" name="Google Shape;548;p31:notes">
            <a:extLst>
              <a:ext uri="{FF2B5EF4-FFF2-40B4-BE49-F238E27FC236}">
                <a16:creationId xmlns:a16="http://schemas.microsoft.com/office/drawing/2014/main" id="{B30441B1-5530-04C2-6ECD-B54CBA61875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7282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eb293faa54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¿Cuáles son las dos enseñanzas principales de la Biblia? Explique el propósito de cada uno de ellos. </a:t>
            </a:r>
            <a:r>
              <a:rPr lang="es-ES"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(Pregunta #3 del Proyecto Final)</a:t>
            </a:r>
          </a:p>
          <a:p>
            <a:pPr marL="342900" marR="0" indent="-342900">
              <a:spcBef>
                <a:spcPts val="0"/>
              </a:spcBef>
              <a:spcAft>
                <a:spcPts val="0"/>
              </a:spcAft>
              <a:buFontTx/>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b="1" dirty="0">
                <a:solidFill>
                  <a:srgbClr val="000000"/>
                </a:solidFill>
                <a:effectLst/>
                <a:latin typeface="Calibri" panose="020F0502020204030204" pitchFamily="34" charset="0"/>
                <a:ea typeface="Calibri" panose="020F0502020204030204" pitchFamily="34" charset="0"/>
              </a:rPr>
              <a:t>Las dos enseñanzas principales de la Biblia son la ley y el evangelio. </a:t>
            </a:r>
            <a:endParaRPr lang="en-US" sz="1800" b="1"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SzPts val="1100"/>
              <a:buNone/>
            </a:pPr>
            <a:endParaRPr dirty="0">
              <a:solidFill>
                <a:schemeClr val="dk1"/>
              </a:solidFill>
              <a:latin typeface="Calibri"/>
              <a:ea typeface="Calibri"/>
              <a:cs typeface="Calibri"/>
              <a:sym typeface="Calibri"/>
            </a:endParaRPr>
          </a:p>
        </p:txBody>
      </p:sp>
      <p:sp>
        <p:nvSpPr>
          <p:cNvPr id="193" name="Google Shape;193;g2eb293faa54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18C8E5A1-E33C-511B-BDA5-D5CF22AB610F}"/>
            </a:ext>
          </a:extLst>
        </p:cNvPr>
        <p:cNvGrpSpPr/>
        <p:nvPr/>
      </p:nvGrpSpPr>
      <p:grpSpPr>
        <a:xfrm>
          <a:off x="0" y="0"/>
          <a:ext cx="0" cy="0"/>
          <a:chOff x="0" y="0"/>
          <a:chExt cx="0" cy="0"/>
        </a:xfrm>
      </p:grpSpPr>
      <p:sp>
        <p:nvSpPr>
          <p:cNvPr id="192" name="Google Shape;192;g2eb293faa54_0_138:notes">
            <a:extLst>
              <a:ext uri="{FF2B5EF4-FFF2-40B4-BE49-F238E27FC236}">
                <a16:creationId xmlns:a16="http://schemas.microsoft.com/office/drawing/2014/main" id="{7CF1CFAC-CF3E-C710-924C-4A76B3C4655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¿Cuáles son las dos enseñanzas principales de la Biblia? Explique el propósito de cada uno de ellos. </a:t>
            </a:r>
            <a:r>
              <a:rPr lang="es-ES"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(Pregunta #3 del Proyecto Final)</a:t>
            </a:r>
          </a:p>
          <a:p>
            <a:pPr marL="342900" marR="0" indent="-342900">
              <a:spcBef>
                <a:spcPts val="0"/>
              </a:spcBef>
              <a:spcAft>
                <a:spcPts val="0"/>
              </a:spcAft>
              <a:buFontTx/>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rPr>
              <a:t>Las dos enseñanzas principales de la Biblia son la ley y el evangelio.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b="0" dirty="0">
                <a:solidFill>
                  <a:srgbClr val="000000"/>
                </a:solidFill>
                <a:effectLst/>
                <a:latin typeface="Calibri" panose="020F0502020204030204" pitchFamily="34" charset="0"/>
                <a:ea typeface="Calibri" panose="020F0502020204030204" pitchFamily="34" charset="0"/>
              </a:rPr>
              <a:t>La ley es la voluntad de Dios para nosotros. </a:t>
            </a:r>
            <a:r>
              <a:rPr lang="es-ES" sz="1800" b="1" dirty="0">
                <a:solidFill>
                  <a:srgbClr val="000000"/>
                </a:solidFill>
                <a:effectLst/>
                <a:latin typeface="Calibri" panose="020F0502020204030204" pitchFamily="34" charset="0"/>
                <a:ea typeface="Calibri" panose="020F0502020204030204" pitchFamily="34" charset="0"/>
              </a:rPr>
              <a:t>La ley nos muestra nuestro pecado. </a:t>
            </a:r>
            <a:endParaRPr lang="en-US" sz="1800" b="1"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SzPts val="1100"/>
              <a:buNone/>
            </a:pPr>
            <a:endParaRPr dirty="0">
              <a:solidFill>
                <a:schemeClr val="dk1"/>
              </a:solidFill>
              <a:latin typeface="Calibri"/>
              <a:ea typeface="Calibri"/>
              <a:cs typeface="Calibri"/>
              <a:sym typeface="Calibri"/>
            </a:endParaRPr>
          </a:p>
        </p:txBody>
      </p:sp>
      <p:sp>
        <p:nvSpPr>
          <p:cNvPr id="193" name="Google Shape;193;g2eb293faa54_0_138:notes">
            <a:extLst>
              <a:ext uri="{FF2B5EF4-FFF2-40B4-BE49-F238E27FC236}">
                <a16:creationId xmlns:a16="http://schemas.microsoft.com/office/drawing/2014/main" id="{8D446D0B-0562-354A-B0E0-A5BF880E4F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7183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4EECBC15-BBBC-0FAE-3B1A-EA707A09F5A2}"/>
            </a:ext>
          </a:extLst>
        </p:cNvPr>
        <p:cNvGrpSpPr/>
        <p:nvPr/>
      </p:nvGrpSpPr>
      <p:grpSpPr>
        <a:xfrm>
          <a:off x="0" y="0"/>
          <a:ext cx="0" cy="0"/>
          <a:chOff x="0" y="0"/>
          <a:chExt cx="0" cy="0"/>
        </a:xfrm>
      </p:grpSpPr>
      <p:sp>
        <p:nvSpPr>
          <p:cNvPr id="192" name="Google Shape;192;g2eb293faa54_0_138:notes">
            <a:extLst>
              <a:ext uri="{FF2B5EF4-FFF2-40B4-BE49-F238E27FC236}">
                <a16:creationId xmlns:a16="http://schemas.microsoft.com/office/drawing/2014/main" id="{FCCB22A0-EFB7-04FC-E678-8E7BF850249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indent="-342900">
              <a:spcBef>
                <a:spcPts val="0"/>
              </a:spcBef>
              <a:spcAft>
                <a:spcPts val="0"/>
              </a:spcAft>
              <a:buFontTx/>
              <a:buAutoNum type="arabicPeriod"/>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¿Cuáles son las dos enseñanzas principales de la Biblia? Explique el propósito de cada uno de ellos. </a:t>
            </a:r>
            <a:r>
              <a:rPr lang="es-ES" sz="1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(Pregunta #3 del Proyecto Final)</a:t>
            </a:r>
          </a:p>
          <a:p>
            <a:pPr marL="342900" marR="0" indent="-342900">
              <a:spcBef>
                <a:spcPts val="0"/>
              </a:spcBef>
              <a:spcAft>
                <a:spcPts val="0"/>
              </a:spcAft>
              <a:buFontTx/>
              <a:buAutoNum type="arabicPeriod"/>
            </a:pP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Calibri" panose="020F0502020204030204" pitchFamily="34" charset="0"/>
              </a:rPr>
              <a:t>Las dos enseñanzas principales de la Biblia son la ley y el evangelio.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itchFamily="2" charset="2"/>
              <a:buChar char=""/>
            </a:pPr>
            <a:r>
              <a:rPr lang="es-ES" sz="1800" b="0" dirty="0">
                <a:solidFill>
                  <a:srgbClr val="000000"/>
                </a:solidFill>
                <a:effectLst/>
                <a:latin typeface="Calibri" panose="020F0502020204030204" pitchFamily="34" charset="0"/>
                <a:ea typeface="Calibri" panose="020F0502020204030204" pitchFamily="34" charset="0"/>
              </a:rPr>
              <a:t>La ley es lo que demanda Dios de nosotros. </a:t>
            </a:r>
            <a:r>
              <a:rPr lang="es-ES" sz="1800" b="1" dirty="0">
                <a:solidFill>
                  <a:srgbClr val="000000"/>
                </a:solidFill>
                <a:effectLst/>
                <a:latin typeface="Calibri" panose="020F0502020204030204" pitchFamily="34" charset="0"/>
                <a:ea typeface="Calibri" panose="020F0502020204030204" pitchFamily="34" charset="0"/>
              </a:rPr>
              <a:t>La ley nos muestra nuestro pecado. </a:t>
            </a:r>
          </a:p>
          <a:p>
            <a:pPr marL="342900" marR="0" lvl="0" indent="-342900">
              <a:spcBef>
                <a:spcPts val="0"/>
              </a:spcBef>
              <a:spcAft>
                <a:spcPts val="0"/>
              </a:spcAft>
              <a:buFont typeface="Symbol" pitchFamily="2" charset="2"/>
              <a:buChar char=""/>
            </a:pPr>
            <a:endParaRPr lang="es-ES" sz="1800" b="1" dirty="0">
              <a:solidFill>
                <a:srgbClr val="000000"/>
              </a:solidFill>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
                <a:srgbClr val="000000"/>
              </a:buClr>
              <a:buSzPts val="1100"/>
              <a:buFont typeface="Symbol" pitchFamily="2" charset="2"/>
              <a:buChar char=""/>
              <a:tabLst/>
              <a:defRPr/>
            </a:pPr>
            <a:r>
              <a:rPr lang="es-ES_tradnl" sz="1800" dirty="0">
                <a:effectLst/>
                <a:latin typeface="Calibri" panose="020F0502020204030204" pitchFamily="34" charset="0"/>
                <a:ea typeface="Cambria" panose="02040503050406030204" pitchFamily="18" charset="0"/>
                <a:cs typeface="Times New Roman" panose="02020603050405020304" pitchFamily="18" charset="0"/>
              </a:rPr>
              <a:t>El evangelio es lo que hizo Dios para nosotros. </a:t>
            </a:r>
            <a:r>
              <a:rPr lang="es-ES_tradnl" sz="1800" b="1" dirty="0">
                <a:effectLst/>
                <a:latin typeface="Calibri" panose="020F0502020204030204" pitchFamily="34" charset="0"/>
                <a:ea typeface="Cambria" panose="02040503050406030204" pitchFamily="18" charset="0"/>
                <a:cs typeface="Times New Roman" panose="02020603050405020304" pitchFamily="18" charset="0"/>
              </a:rPr>
              <a:t>El evangelio nos muestra nuestro Salvador. </a:t>
            </a:r>
            <a:r>
              <a:rPr lang="es-ES_tradnl" sz="1800" dirty="0">
                <a:effectLst/>
                <a:latin typeface="Calibri" panose="020F0502020204030204" pitchFamily="34" charset="0"/>
                <a:ea typeface="Cambria" panose="02040503050406030204" pitchFamily="18" charset="0"/>
                <a:cs typeface="Times New Roman" panose="02020603050405020304" pitchFamily="18" charset="0"/>
              </a:rPr>
              <a:t>La palabra “evangelio” quiere decir “buenas nuevas.” El mensaje de Jesús ciertamente es una buena noticia porque nos dice que Jesús obedeció la ley perfectamente en nuestro lugar.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lang="en-US" sz="1800" b="1"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SzPts val="1100"/>
              <a:buNone/>
            </a:pPr>
            <a:endParaRPr dirty="0">
              <a:solidFill>
                <a:schemeClr val="dk1"/>
              </a:solidFill>
              <a:latin typeface="Calibri"/>
              <a:ea typeface="Calibri"/>
              <a:cs typeface="Calibri"/>
              <a:sym typeface="Calibri"/>
            </a:endParaRPr>
          </a:p>
        </p:txBody>
      </p:sp>
      <p:sp>
        <p:nvSpPr>
          <p:cNvPr id="193" name="Google Shape;193;g2eb293faa54_0_138:notes">
            <a:extLst>
              <a:ext uri="{FF2B5EF4-FFF2-40B4-BE49-F238E27FC236}">
                <a16:creationId xmlns:a16="http://schemas.microsoft.com/office/drawing/2014/main" id="{B298BB7C-268F-003C-723F-E9261EB1FF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9731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eb2c0aef0b_0_3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42900" marR="0" lvl="0" indent="-342900">
              <a:spcBef>
                <a:spcPts val="0"/>
              </a:spcBef>
              <a:spcAft>
                <a:spcPts val="0"/>
              </a:spcAft>
              <a:buFont typeface="Symbol" pitchFamily="2" charset="2"/>
              <a:buChar char=""/>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La ley y el evangelio se encuentran en el Antiguo y el Nuevo Testamento. </a:t>
            </a:r>
          </a:p>
          <a:p>
            <a:pPr marL="342900" marR="0" lvl="0" indent="-342900">
              <a:spcBef>
                <a:spcPts val="0"/>
              </a:spcBef>
              <a:spcAft>
                <a:spcPts val="0"/>
              </a:spcAft>
              <a:buFont typeface="Symbol" pitchFamily="2" charset="2"/>
              <a:buChar char=""/>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Antiguo Testamento: Encontramos los 10 mandamientos en Éxodo 20 (la ley), pero también encontramos la primera promesa de un Salvador en Génesis 3:15 (el evangelio) cuando Dios dio a la serpiente: “Pondré enemistad entre tú y la mujer, y entre tu simiente y la de ella; su simiente te aplastará la cabeza, pero tú le herirás el talón.” </a:t>
            </a:r>
          </a:p>
          <a:p>
            <a:pPr marL="742950" marR="0" lvl="1" indent="-285750">
              <a:spcBef>
                <a:spcPts val="0"/>
              </a:spcBef>
              <a:spcAft>
                <a:spcPts val="0"/>
              </a:spcAft>
              <a:buFont typeface="Courier New" panose="02070309020205020404" pitchFamily="49" charset="0"/>
              <a:buChar char="o"/>
            </a:pP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_tradnl" sz="1100" dirty="0">
                <a:effectLst/>
                <a:latin typeface="Calibri" panose="020F0502020204030204" pitchFamily="34" charset="0"/>
                <a:ea typeface="Cambria" panose="02040503050406030204" pitchFamily="18" charset="0"/>
                <a:cs typeface="Times New Roman" panose="02020603050405020304" pitchFamily="18" charset="0"/>
              </a:rPr>
              <a:t>Nuevo Testamento: Encontramos la ley como en Mateo 5 y 6 en el Sermón del Monte de Jesús. De igual manera vemos el evangelio en el sacrificio de Jesús para nosotros.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a:p>
            <a:pPr marL="1371600" marR="171450" lvl="2" indent="-184403" algn="l" rtl="0">
              <a:spcBef>
                <a:spcPts val="0"/>
              </a:spcBef>
              <a:spcAft>
                <a:spcPts val="1000"/>
              </a:spcAft>
              <a:buClr>
                <a:schemeClr val="dk1"/>
              </a:buClr>
              <a:buSzPts val="1104"/>
              <a:buFont typeface="Calibri"/>
              <a:buAutoNum type="romanLcPeriod"/>
            </a:pPr>
            <a:endParaRPr dirty="0">
              <a:solidFill>
                <a:schemeClr val="dk1"/>
              </a:solidFill>
              <a:latin typeface="Calibri"/>
              <a:ea typeface="Calibri"/>
              <a:cs typeface="Calibri"/>
              <a:sym typeface="Calibri"/>
            </a:endParaRPr>
          </a:p>
        </p:txBody>
      </p:sp>
      <p:sp>
        <p:nvSpPr>
          <p:cNvPr id="202" name="Google Shape;202;g2eb2c0aef0b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4" t="8250" r="29537" b="8242"/>
          <a:stretch/>
        </p:blipFill>
        <p:spPr>
          <a:xfrm>
            <a:off x="6580094" y="810985"/>
            <a:ext cx="5007431"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6"/>
          <p:cNvSpPr txBox="1"/>
          <p:nvPr/>
        </p:nvSpPr>
        <p:spPr>
          <a:xfrm>
            <a:off x="1989802" y="5408624"/>
            <a:ext cx="9521969" cy="840190"/>
          </a:xfrm>
          <a:prstGeom prst="rect">
            <a:avLst/>
          </a:prstGeom>
          <a:noFill/>
          <a:ln>
            <a:noFill/>
          </a:ln>
        </p:spPr>
        <p:txBody>
          <a:bodyPr spcFirstLastPara="1" wrap="square" lIns="91425" tIns="45700" rIns="91425" bIns="45700" anchor="t" anchorCtr="0">
            <a:spAutoFit/>
          </a:bodyPr>
          <a:lstStyle/>
          <a:p>
            <a:pPr algn="ctr"/>
            <a:r>
              <a:rPr lang="en-US" sz="4860" dirty="0">
                <a:solidFill>
                  <a:srgbClr val="009444"/>
                </a:solidFill>
                <a:latin typeface="Lato"/>
                <a:ea typeface="Lato"/>
                <a:cs typeface="Lato"/>
                <a:sym typeface="Lato"/>
              </a:rPr>
              <a:t>La Ley y El </a:t>
            </a:r>
            <a:r>
              <a:rPr lang="en-US" sz="4860" dirty="0" err="1">
                <a:solidFill>
                  <a:srgbClr val="009444"/>
                </a:solidFill>
                <a:latin typeface="Lato"/>
                <a:ea typeface="Lato"/>
                <a:cs typeface="Lato"/>
                <a:sym typeface="Lato"/>
              </a:rPr>
              <a:t>Evangelio</a:t>
            </a:r>
            <a:endParaRPr sz="6000" dirty="0">
              <a:solidFill>
                <a:srgbClr val="009444"/>
              </a:solidFill>
              <a:latin typeface="Lato"/>
              <a:ea typeface="Lato"/>
              <a:cs typeface="Lato"/>
              <a:sym typeface="Lato"/>
            </a:endParaRPr>
          </a:p>
        </p:txBody>
      </p:sp>
      <p:sp>
        <p:nvSpPr>
          <p:cNvPr id="159" name="Google Shape;159;p6"/>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162" name="Google Shape;162;p6"/>
          <p:cNvSpPr/>
          <p:nvPr/>
        </p:nvSpPr>
        <p:spPr>
          <a:xfrm>
            <a:off x="279445"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1026" name="Picture 2" descr="Feeding On Christ &gt; Law and Gospel in Redemptive History and Christian  Experience">
            <a:extLst>
              <a:ext uri="{FF2B5EF4-FFF2-40B4-BE49-F238E27FC236}">
                <a16:creationId xmlns:a16="http://schemas.microsoft.com/office/drawing/2014/main" id="{6FC2535B-42AB-AEEA-EB34-DD4DB8FF3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621" y="658840"/>
            <a:ext cx="8110331" cy="45620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g2eb293faa54_0_43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8" name="Google Shape;228;g2eb293faa54_0_43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29" name="Google Shape;229;g2eb293faa54_0_430"/>
          <p:cNvSpPr txBox="1"/>
          <p:nvPr/>
        </p:nvSpPr>
        <p:spPr>
          <a:xfrm>
            <a:off x="3875725" y="2242150"/>
            <a:ext cx="72339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Identifique cuáles pasajes </a:t>
            </a:r>
            <a:endParaRPr sz="4000" b="1">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son ley y cuáles pasajes son evangelio.</a:t>
            </a:r>
            <a:endParaRPr sz="4000" b="1" i="0" u="none" strike="noStrike" cap="none">
              <a:solidFill>
                <a:schemeClr val="dk1"/>
              </a:solidFill>
              <a:latin typeface="Lato"/>
              <a:ea typeface="Lato"/>
              <a:cs typeface="Lato"/>
              <a:sym typeface="Lato"/>
            </a:endParaRPr>
          </a:p>
        </p:txBody>
      </p:sp>
      <p:pic>
        <p:nvPicPr>
          <p:cNvPr id="230" name="Google Shape;230;g2eb293faa54_0_43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g2eb293faa54_0_422"/>
          <p:cNvSpPr txBox="1"/>
          <p:nvPr/>
        </p:nvSpPr>
        <p:spPr>
          <a:xfrm>
            <a:off x="3602250" y="2600525"/>
            <a:ext cx="8297400" cy="1354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No cometerás adulterio.</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Éxodo 20:14</a:t>
            </a:r>
            <a:endParaRPr sz="3400" b="0" i="0" u="none" strike="noStrike" cap="none">
              <a:solidFill>
                <a:schemeClr val="dk1"/>
              </a:solidFill>
              <a:latin typeface="Lato"/>
              <a:ea typeface="Lato"/>
              <a:cs typeface="Lato"/>
              <a:sym typeface="Lato"/>
            </a:endParaRPr>
          </a:p>
        </p:txBody>
      </p:sp>
      <p:sp>
        <p:nvSpPr>
          <p:cNvPr id="236" name="Google Shape;236;g2eb293faa54_0_4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7" name="Google Shape;237;g2eb293faa54_0_422"/>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38" name="Google Shape;238;g2eb293faa54_0_42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g2eb2c0aef0b_0_428"/>
          <p:cNvSpPr txBox="1"/>
          <p:nvPr/>
        </p:nvSpPr>
        <p:spPr>
          <a:xfrm>
            <a:off x="3602250" y="1076525"/>
            <a:ext cx="7484700" cy="501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Cuando alguien cometa una falta y, </a:t>
            </a:r>
            <a:endParaRPr sz="34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sin proponérselo, peque en las cosas santas del Señor, de sus rebaños presentará al Señor un carnero sin defecto como ofrenda por su pecado. El precio se estimará en monedas de plata, según el peso oficial del santuario.</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Levítico 5:15</a:t>
            </a:r>
            <a:endParaRPr sz="3400" b="0" i="0" u="none" strike="noStrike" cap="none">
              <a:solidFill>
                <a:schemeClr val="dk1"/>
              </a:solidFill>
              <a:latin typeface="Lato"/>
              <a:ea typeface="Lato"/>
              <a:cs typeface="Lato"/>
              <a:sym typeface="Lato"/>
            </a:endParaRPr>
          </a:p>
        </p:txBody>
      </p:sp>
      <p:sp>
        <p:nvSpPr>
          <p:cNvPr id="244" name="Google Shape;244;g2eb2c0aef0b_0_42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5" name="Google Shape;245;g2eb2c0aef0b_0_428"/>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46" name="Google Shape;246;g2eb2c0aef0b_0_42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0"/>
        <p:cNvGrpSpPr/>
        <p:nvPr/>
      </p:nvGrpSpPr>
      <p:grpSpPr>
        <a:xfrm>
          <a:off x="0" y="0"/>
          <a:ext cx="0" cy="0"/>
          <a:chOff x="0" y="0"/>
          <a:chExt cx="0" cy="0"/>
        </a:xfrm>
      </p:grpSpPr>
      <p:sp>
        <p:nvSpPr>
          <p:cNvPr id="251" name="Google Shape;251;g2eb2c0aef0b_0_437"/>
          <p:cNvSpPr txBox="1"/>
          <p:nvPr/>
        </p:nvSpPr>
        <p:spPr>
          <a:xfrm>
            <a:off x="3602250" y="2219525"/>
            <a:ext cx="7484700" cy="2401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Dios es nuestro amparo y fortaleza, nuestro pronto auxilio en todos los problemas.</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Salmo 46:1</a:t>
            </a:r>
            <a:endParaRPr sz="3400" b="0" i="0" u="none" strike="noStrike" cap="none">
              <a:solidFill>
                <a:schemeClr val="dk1"/>
              </a:solidFill>
              <a:latin typeface="Lato"/>
              <a:ea typeface="Lato"/>
              <a:cs typeface="Lato"/>
              <a:sym typeface="Lato"/>
            </a:endParaRPr>
          </a:p>
        </p:txBody>
      </p:sp>
      <p:sp>
        <p:nvSpPr>
          <p:cNvPr id="252" name="Google Shape;252;g2eb2c0aef0b_0_4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3" name="Google Shape;253;g2eb2c0aef0b_0_437"/>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54" name="Google Shape;254;g2eb2c0aef0b_0_43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g2eb2c0aef0b_0_445"/>
          <p:cNvSpPr txBox="1"/>
          <p:nvPr/>
        </p:nvSpPr>
        <p:spPr>
          <a:xfrm>
            <a:off x="3602250" y="1914725"/>
            <a:ext cx="7484700" cy="292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Bienaventurado el hombre que no anda en compañía de malvados, ni se detiene a hablar con pecadores, ni se sienta a conversar con blasfemos.</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Salmo 1:1</a:t>
            </a:r>
            <a:endParaRPr sz="3400" b="0" i="0" u="none" strike="noStrike" cap="none">
              <a:solidFill>
                <a:schemeClr val="dk1"/>
              </a:solidFill>
              <a:latin typeface="Lato"/>
              <a:ea typeface="Lato"/>
              <a:cs typeface="Lato"/>
              <a:sym typeface="Lato"/>
            </a:endParaRPr>
          </a:p>
        </p:txBody>
      </p:sp>
      <p:sp>
        <p:nvSpPr>
          <p:cNvPr id="260" name="Google Shape;260;g2eb2c0aef0b_0_44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g2eb2c0aef0b_0_445"/>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62" name="Google Shape;262;g2eb2c0aef0b_0_44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g2eb2c0aef0b_0_453"/>
          <p:cNvSpPr txBox="1"/>
          <p:nvPr/>
        </p:nvSpPr>
        <p:spPr>
          <a:xfrm>
            <a:off x="3602250" y="2143325"/>
            <a:ext cx="7484700" cy="2401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Pero Dios muestra su amor por nosotros en que, cuando aún éramos pecadores, Cristo murió por nosotros.</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Romanos 5:8</a:t>
            </a:r>
            <a:endParaRPr sz="3400" b="0" i="0" u="none" strike="noStrike" cap="none">
              <a:solidFill>
                <a:schemeClr val="dk1"/>
              </a:solidFill>
              <a:latin typeface="Lato"/>
              <a:ea typeface="Lato"/>
              <a:cs typeface="Lato"/>
              <a:sym typeface="Lato"/>
            </a:endParaRPr>
          </a:p>
        </p:txBody>
      </p:sp>
      <p:sp>
        <p:nvSpPr>
          <p:cNvPr id="268" name="Google Shape;268;g2eb2c0aef0b_0_45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g2eb2c0aef0b_0_45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70" name="Google Shape;270;g2eb2c0aef0b_0_45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sp>
        <p:nvSpPr>
          <p:cNvPr id="275" name="Google Shape;275;g2eb2c0aef0b_0_461"/>
          <p:cNvSpPr txBox="1"/>
          <p:nvPr/>
        </p:nvSpPr>
        <p:spPr>
          <a:xfrm>
            <a:off x="3602250" y="1990925"/>
            <a:ext cx="7484700" cy="292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Amarás al Señor tu Dios con todo tu corazón, con toda tu alma, con todas tus fuerzas y con toda tu mente, y a tu prójimo como a ti mismo.</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Lucas 10:27</a:t>
            </a:r>
            <a:endParaRPr sz="3400" b="0" i="0" u="none" strike="noStrike" cap="none">
              <a:solidFill>
                <a:schemeClr val="dk1"/>
              </a:solidFill>
              <a:latin typeface="Lato"/>
              <a:ea typeface="Lato"/>
              <a:cs typeface="Lato"/>
              <a:sym typeface="Lato"/>
            </a:endParaRPr>
          </a:p>
        </p:txBody>
      </p:sp>
      <p:sp>
        <p:nvSpPr>
          <p:cNvPr id="276" name="Google Shape;276;g2eb2c0aef0b_0_46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7" name="Google Shape;277;g2eb2c0aef0b_0_461"/>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278" name="Google Shape;278;g2eb2c0aef0b_0_46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8" name="Google Shape;188;g2eb293faa54_0_1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89" name="Google Shape;189;g2eb293faa54_0_118"/>
          <p:cNvSpPr txBox="1"/>
          <p:nvPr/>
        </p:nvSpPr>
        <p:spPr>
          <a:xfrm>
            <a:off x="3875725" y="2242150"/>
            <a:ext cx="60897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Deseamos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aplicar</a:t>
            </a:r>
            <a:r>
              <a:rPr lang="en-US" sz="4000" b="1" dirty="0">
                <a:solidFill>
                  <a:schemeClr val="dk1"/>
                </a:solidFill>
                <a:latin typeface="Lato"/>
                <a:ea typeface="Lato"/>
                <a:cs typeface="Lato"/>
                <a:sym typeface="Lato"/>
              </a:rPr>
              <a:t> primero la ley antes del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 ¿Por </a:t>
            </a:r>
            <a:r>
              <a:rPr lang="en-US" sz="4000" b="1" dirty="0" err="1">
                <a:solidFill>
                  <a:schemeClr val="dk1"/>
                </a:solidFill>
                <a:latin typeface="Lato"/>
                <a:ea typeface="Lato"/>
                <a:cs typeface="Lato"/>
                <a:sym typeface="Lato"/>
              </a:rPr>
              <a:t>qúe</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pic>
        <p:nvPicPr>
          <p:cNvPr id="190" name="Google Shape;190;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a:extLst>
            <a:ext uri="{FF2B5EF4-FFF2-40B4-BE49-F238E27FC236}">
              <a16:creationId xmlns:a16="http://schemas.microsoft.com/office/drawing/2014/main" id="{08EDD2F5-6238-2D20-E961-851B9EE74275}"/>
            </a:ext>
          </a:extLst>
        </p:cNvPr>
        <p:cNvGrpSpPr/>
        <p:nvPr/>
      </p:nvGrpSpPr>
      <p:grpSpPr>
        <a:xfrm>
          <a:off x="0" y="0"/>
          <a:ext cx="0" cy="0"/>
          <a:chOff x="0" y="0"/>
          <a:chExt cx="0" cy="0"/>
        </a:xfrm>
      </p:grpSpPr>
      <p:pic>
        <p:nvPicPr>
          <p:cNvPr id="190" name="Google Shape;190;g2eb293faa54_0_118" descr="A green bird with leaves&#10;&#10;Description automatically generated">
            <a:extLst>
              <a:ext uri="{FF2B5EF4-FFF2-40B4-BE49-F238E27FC236}">
                <a16:creationId xmlns:a16="http://schemas.microsoft.com/office/drawing/2014/main" id="{263C2DA1-E758-627F-4190-6A99E423F451}"/>
              </a:ext>
            </a:extLst>
          </p:cNvPr>
          <p:cNvPicPr preferRelativeResize="0"/>
          <p:nvPr/>
        </p:nvPicPr>
        <p:blipFill rotWithShape="1">
          <a:blip r:embed="rId3">
            <a:alphaModFix/>
          </a:blip>
          <a:srcRect/>
          <a:stretch/>
        </p:blipFill>
        <p:spPr>
          <a:xfrm>
            <a:off x="9455329" y="900683"/>
            <a:ext cx="1399034" cy="1170434"/>
          </a:xfrm>
          <a:prstGeom prst="rect">
            <a:avLst/>
          </a:prstGeom>
          <a:noFill/>
          <a:ln>
            <a:noFill/>
          </a:ln>
        </p:spPr>
      </p:pic>
      <p:pic>
        <p:nvPicPr>
          <p:cNvPr id="1026" name="Picture 2" descr="man figure silhouette 4210021 Vector Art at Vecteezy">
            <a:extLst>
              <a:ext uri="{FF2B5EF4-FFF2-40B4-BE49-F238E27FC236}">
                <a16:creationId xmlns:a16="http://schemas.microsoft.com/office/drawing/2014/main" id="{4BB8AF3A-6479-243E-D774-12D81E95B1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 y="2071117"/>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600+ Kneeling Stock Illustrations, Royalty-Free Vector Graphics &amp; Clip  Art - iStock | Man kneeling, Woman kneeling, Person kneeling">
            <a:extLst>
              <a:ext uri="{FF2B5EF4-FFF2-40B4-BE49-F238E27FC236}">
                <a16:creationId xmlns:a16="http://schemas.microsoft.com/office/drawing/2014/main" id="{3D9D5029-DE20-52AB-9E95-6BD782325A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820" y="3061937"/>
            <a:ext cx="2438180" cy="24381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an figure silhouette 4210021 Vector Art at Vecteezy">
            <a:extLst>
              <a:ext uri="{FF2B5EF4-FFF2-40B4-BE49-F238E27FC236}">
                <a16:creationId xmlns:a16="http://schemas.microsoft.com/office/drawing/2014/main" id="{94CA3F0A-E3C0-3536-87B3-A29E5E38E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3169" y="2071117"/>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cross on a white background&#10;&#10;Description automatically generated">
            <a:extLst>
              <a:ext uri="{FF2B5EF4-FFF2-40B4-BE49-F238E27FC236}">
                <a16:creationId xmlns:a16="http://schemas.microsoft.com/office/drawing/2014/main" id="{4DDDDE97-3BD0-8AAE-D02C-129D4D8E80D7}"/>
              </a:ext>
            </a:extLst>
          </p:cNvPr>
          <p:cNvPicPr>
            <a:picLocks noChangeAspect="1"/>
          </p:cNvPicPr>
          <p:nvPr/>
        </p:nvPicPr>
        <p:blipFill>
          <a:blip r:embed="rId6"/>
          <a:stretch>
            <a:fillRect/>
          </a:stretch>
        </p:blipFill>
        <p:spPr>
          <a:xfrm>
            <a:off x="5795083" y="1447113"/>
            <a:ext cx="2222500" cy="4025900"/>
          </a:xfrm>
          <a:prstGeom prst="rect">
            <a:avLst/>
          </a:prstGeom>
        </p:spPr>
      </p:pic>
    </p:spTree>
    <p:extLst>
      <p:ext uri="{BB962C8B-B14F-4D97-AF65-F5344CB8AC3E}">
        <p14:creationId xmlns:p14="http://schemas.microsoft.com/office/powerpoint/2010/main" val="4290339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a:extLst>
            <a:ext uri="{FF2B5EF4-FFF2-40B4-BE49-F238E27FC236}">
              <a16:creationId xmlns:a16="http://schemas.microsoft.com/office/drawing/2014/main" id="{4D415094-B365-6F71-E9AF-F7432CCC5CC1}"/>
            </a:ext>
          </a:extLst>
        </p:cNvPr>
        <p:cNvGrpSpPr/>
        <p:nvPr/>
      </p:nvGrpSpPr>
      <p:grpSpPr>
        <a:xfrm>
          <a:off x="0" y="0"/>
          <a:ext cx="0" cy="0"/>
          <a:chOff x="0" y="0"/>
          <a:chExt cx="0" cy="0"/>
        </a:xfrm>
      </p:grpSpPr>
      <p:sp>
        <p:nvSpPr>
          <p:cNvPr id="187" name="Google Shape;187;g2eb293faa54_0_118">
            <a:extLst>
              <a:ext uri="{FF2B5EF4-FFF2-40B4-BE49-F238E27FC236}">
                <a16:creationId xmlns:a16="http://schemas.microsoft.com/office/drawing/2014/main" id="{5A67A482-656A-6FA3-AC34-CC523591A28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8" name="Google Shape;188;g2eb293faa54_0_118">
            <a:extLst>
              <a:ext uri="{FF2B5EF4-FFF2-40B4-BE49-F238E27FC236}">
                <a16:creationId xmlns:a16="http://schemas.microsoft.com/office/drawing/2014/main" id="{1A9F877D-4AB0-7CA3-EC9A-9B093669034B}"/>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89" name="Google Shape;189;g2eb293faa54_0_118">
            <a:extLst>
              <a:ext uri="{FF2B5EF4-FFF2-40B4-BE49-F238E27FC236}">
                <a16:creationId xmlns:a16="http://schemas.microsoft.com/office/drawing/2014/main" id="{703CC4C1-5353-49BE-83B5-FD3DD625421D}"/>
              </a:ext>
            </a:extLst>
          </p:cNvPr>
          <p:cNvSpPr txBox="1"/>
          <p:nvPr/>
        </p:nvSpPr>
        <p:spPr>
          <a:xfrm>
            <a:off x="3602242" y="1843971"/>
            <a:ext cx="7456304"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tx1"/>
                </a:solidFill>
                <a:latin typeface="Lato"/>
                <a:ea typeface="Lato"/>
                <a:cs typeface="Lato"/>
                <a:sym typeface="Lato"/>
              </a:rPr>
              <a:t>Veamos</a:t>
            </a:r>
            <a:r>
              <a:rPr lang="en-US" sz="4000" b="1" i="1" dirty="0">
                <a:solidFill>
                  <a:schemeClr val="tx1"/>
                </a:solidFill>
                <a:latin typeface="Lato"/>
                <a:ea typeface="Lato"/>
                <a:cs typeface="Lato"/>
                <a:sym typeface="Lato"/>
              </a:rPr>
              <a:t> </a:t>
            </a:r>
            <a:r>
              <a:rPr lang="en-US" sz="4000" b="1" dirty="0">
                <a:solidFill>
                  <a:schemeClr val="tx1"/>
                </a:solidFill>
                <a:latin typeface="Lato"/>
                <a:ea typeface="Lato"/>
                <a:cs typeface="Lato"/>
                <a:sym typeface="Lato"/>
              </a:rPr>
              <a:t>un </a:t>
            </a:r>
            <a:r>
              <a:rPr lang="en-US" sz="4000" b="1" dirty="0" err="1">
                <a:solidFill>
                  <a:schemeClr val="dk1"/>
                </a:solidFill>
                <a:latin typeface="Lato"/>
                <a:ea typeface="Lato"/>
                <a:cs typeface="Lato"/>
                <a:sym typeface="Lato"/>
              </a:rPr>
              <a:t>ejemplo</a:t>
            </a:r>
            <a:r>
              <a:rPr lang="en-US" sz="4000" b="1" dirty="0">
                <a:solidFill>
                  <a:schemeClr val="dk1"/>
                </a:solidFill>
                <a:latin typeface="Lato"/>
                <a:ea typeface="Lato"/>
                <a:cs typeface="Lato"/>
                <a:sym typeface="Lato"/>
              </a:rPr>
              <a:t> de la </a:t>
            </a:r>
            <a:r>
              <a:rPr lang="en-US" sz="4000" b="1" dirty="0" err="1">
                <a:solidFill>
                  <a:schemeClr val="dk1"/>
                </a:solidFill>
                <a:latin typeface="Lato"/>
                <a:ea typeface="Lato"/>
                <a:cs typeface="Lato"/>
                <a:sym typeface="Lato"/>
              </a:rPr>
              <a:t>importancia</a:t>
            </a:r>
            <a:r>
              <a:rPr lang="en-US" sz="4000" b="1" dirty="0">
                <a:solidFill>
                  <a:schemeClr val="dk1"/>
                </a:solidFill>
                <a:latin typeface="Lato"/>
                <a:ea typeface="Lato"/>
                <a:cs typeface="Lato"/>
                <a:sym typeface="Lato"/>
              </a:rPr>
              <a:t> de la ley. </a:t>
            </a:r>
            <a:br>
              <a:rPr lang="en-US" sz="4000" b="1" dirty="0">
                <a:solidFill>
                  <a:schemeClr val="dk1"/>
                </a:solidFill>
                <a:latin typeface="Lato"/>
                <a:ea typeface="Lato"/>
                <a:cs typeface="Lato"/>
                <a:sym typeface="Lato"/>
              </a:rPr>
            </a:br>
            <a:br>
              <a:rPr lang="en-US" sz="4000" b="1" dirty="0">
                <a:solidFill>
                  <a:schemeClr val="dk1"/>
                </a:solidFill>
                <a:latin typeface="Lato"/>
                <a:ea typeface="Lato"/>
                <a:cs typeface="Lato"/>
                <a:sym typeface="Lato"/>
              </a:rPr>
            </a:b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pasó</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historia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bíblica</a:t>
            </a:r>
            <a:r>
              <a:rPr lang="en-US" sz="4000" b="1" dirty="0">
                <a:solidFill>
                  <a:schemeClr val="dk1"/>
                </a:solidFill>
                <a:latin typeface="Lato"/>
                <a:ea typeface="Lato"/>
                <a:cs typeface="Lato"/>
                <a:sym typeface="Lato"/>
              </a:rPr>
              <a:t> de la </a:t>
            </a:r>
            <a:r>
              <a:rPr lang="en-US" sz="4000" b="1" dirty="0" err="1">
                <a:solidFill>
                  <a:schemeClr val="dk1"/>
                </a:solidFill>
                <a:latin typeface="Lato"/>
                <a:ea typeface="Lato"/>
                <a:cs typeface="Lato"/>
                <a:sym typeface="Lato"/>
              </a:rPr>
              <a:t>tarea</a:t>
            </a:r>
            <a:r>
              <a:rPr lang="en-US" sz="4000" b="1" dirty="0">
                <a:solidFill>
                  <a:schemeClr val="dk1"/>
                </a:solidFill>
                <a:latin typeface="Lato"/>
                <a:ea typeface="Lato"/>
                <a:cs typeface="Lato"/>
                <a:sym typeface="Lato"/>
              </a:rPr>
              <a:t>? Mateo 14:1-12</a:t>
            </a:r>
            <a:endParaRPr sz="4000" b="1" i="0" u="none" strike="noStrike" cap="none" dirty="0">
              <a:solidFill>
                <a:schemeClr val="dk1"/>
              </a:solidFill>
              <a:latin typeface="Lato"/>
              <a:ea typeface="Lato"/>
              <a:cs typeface="Lato"/>
              <a:sym typeface="Lato"/>
            </a:endParaRPr>
          </a:p>
        </p:txBody>
      </p:sp>
      <p:pic>
        <p:nvPicPr>
          <p:cNvPr id="190" name="Google Shape;190;g2eb293faa54_0_118" descr="A green bird with leaves&#10;&#10;Description automatically generated">
            <a:extLst>
              <a:ext uri="{FF2B5EF4-FFF2-40B4-BE49-F238E27FC236}">
                <a16:creationId xmlns:a16="http://schemas.microsoft.com/office/drawing/2014/main" id="{87887674-3F20-8670-2E82-20315B74FD75}"/>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576513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a:extLst>
            <a:ext uri="{FF2B5EF4-FFF2-40B4-BE49-F238E27FC236}">
              <a16:creationId xmlns:a16="http://schemas.microsoft.com/office/drawing/2014/main" id="{9A3DFFC1-B958-3138-2AEF-78A7F3B97826}"/>
            </a:ext>
          </a:extLst>
        </p:cNvPr>
        <p:cNvGrpSpPr/>
        <p:nvPr/>
      </p:nvGrpSpPr>
      <p:grpSpPr>
        <a:xfrm>
          <a:off x="0" y="0"/>
          <a:ext cx="0" cy="0"/>
          <a:chOff x="0" y="0"/>
          <a:chExt cx="0" cy="0"/>
        </a:xfrm>
      </p:grpSpPr>
      <p:sp>
        <p:nvSpPr>
          <p:cNvPr id="187" name="Google Shape;187;g2eb293faa54_0_118">
            <a:extLst>
              <a:ext uri="{FF2B5EF4-FFF2-40B4-BE49-F238E27FC236}">
                <a16:creationId xmlns:a16="http://schemas.microsoft.com/office/drawing/2014/main" id="{4E5001DD-567D-D055-5902-27A840E74F8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8" name="Google Shape;188;g2eb293faa54_0_118">
            <a:extLst>
              <a:ext uri="{FF2B5EF4-FFF2-40B4-BE49-F238E27FC236}">
                <a16:creationId xmlns:a16="http://schemas.microsoft.com/office/drawing/2014/main" id="{2C58C472-FE2F-7EC2-CF09-91E962211E07}"/>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89" name="Google Shape;189;g2eb293faa54_0_118">
            <a:extLst>
              <a:ext uri="{FF2B5EF4-FFF2-40B4-BE49-F238E27FC236}">
                <a16:creationId xmlns:a16="http://schemas.microsoft.com/office/drawing/2014/main" id="{58B62080-9B47-9985-2DDC-0C3D785F3E61}"/>
              </a:ext>
            </a:extLst>
          </p:cNvPr>
          <p:cNvSpPr txBox="1"/>
          <p:nvPr/>
        </p:nvSpPr>
        <p:spPr>
          <a:xfrm>
            <a:off x="3602242" y="1180471"/>
            <a:ext cx="7456304"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Cómo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aplicó</a:t>
            </a:r>
            <a:r>
              <a:rPr lang="en-US" sz="4000" b="1" dirty="0">
                <a:solidFill>
                  <a:schemeClr val="dk1"/>
                </a:solidFill>
                <a:latin typeface="Lato"/>
                <a:ea typeface="Lato"/>
                <a:cs typeface="Lato"/>
                <a:sym typeface="Lato"/>
              </a:rPr>
              <a:t> Juan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Bautista la ley a </a:t>
            </a:r>
            <a:r>
              <a:rPr lang="en-US" sz="4000" b="1" dirty="0" err="1">
                <a:solidFill>
                  <a:schemeClr val="dk1"/>
                </a:solidFill>
                <a:latin typeface="Lato"/>
                <a:ea typeface="Lato"/>
                <a:cs typeface="Lato"/>
                <a:sym typeface="Lato"/>
              </a:rPr>
              <a:t>Herodes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90" name="Google Shape;190;g2eb293faa54_0_118" descr="A green bird with leaves&#10;&#10;Description automatically generated">
            <a:extLst>
              <a:ext uri="{FF2B5EF4-FFF2-40B4-BE49-F238E27FC236}">
                <a16:creationId xmlns:a16="http://schemas.microsoft.com/office/drawing/2014/main" id="{73D8198C-F223-720A-68EC-C6618C934C0F}"/>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pic>
        <p:nvPicPr>
          <p:cNvPr id="2050" name="Picture 2" descr="Learning more about the Herod Jesus met">
            <a:extLst>
              <a:ext uri="{FF2B5EF4-FFF2-40B4-BE49-F238E27FC236}">
                <a16:creationId xmlns:a16="http://schemas.microsoft.com/office/drawing/2014/main" id="{A5DACB97-AA4D-A796-38B6-D452D0E9EE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574" y="2899590"/>
            <a:ext cx="7336972" cy="366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56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a:extLst>
            <a:ext uri="{FF2B5EF4-FFF2-40B4-BE49-F238E27FC236}">
              <a16:creationId xmlns:a16="http://schemas.microsoft.com/office/drawing/2014/main" id="{A4611C85-0EBE-4276-F8FF-5995B66146A6}"/>
            </a:ext>
          </a:extLst>
        </p:cNvPr>
        <p:cNvGrpSpPr/>
        <p:nvPr/>
      </p:nvGrpSpPr>
      <p:grpSpPr>
        <a:xfrm>
          <a:off x="0" y="0"/>
          <a:ext cx="0" cy="0"/>
          <a:chOff x="0" y="0"/>
          <a:chExt cx="0" cy="0"/>
        </a:xfrm>
      </p:grpSpPr>
      <p:pic>
        <p:nvPicPr>
          <p:cNvPr id="190" name="Google Shape;190;g2eb293faa54_0_118" descr="A green bird with leaves&#10;&#10;Description automatically generated">
            <a:extLst>
              <a:ext uri="{FF2B5EF4-FFF2-40B4-BE49-F238E27FC236}">
                <a16:creationId xmlns:a16="http://schemas.microsoft.com/office/drawing/2014/main" id="{7EC131E0-EA6A-CDA8-FB43-03E294C1EB42}"/>
              </a:ext>
            </a:extLst>
          </p:cNvPr>
          <p:cNvPicPr preferRelativeResize="0"/>
          <p:nvPr/>
        </p:nvPicPr>
        <p:blipFill rotWithShape="1">
          <a:blip r:embed="rId3">
            <a:alphaModFix/>
          </a:blip>
          <a:srcRect/>
          <a:stretch/>
        </p:blipFill>
        <p:spPr>
          <a:xfrm>
            <a:off x="9455329" y="900683"/>
            <a:ext cx="1399034" cy="1170434"/>
          </a:xfrm>
          <a:prstGeom prst="rect">
            <a:avLst/>
          </a:prstGeom>
          <a:noFill/>
          <a:ln>
            <a:noFill/>
          </a:ln>
        </p:spPr>
      </p:pic>
      <p:pic>
        <p:nvPicPr>
          <p:cNvPr id="1026" name="Picture 2" descr="man figure silhouette 4210021 Vector Art at Vecteezy">
            <a:extLst>
              <a:ext uri="{FF2B5EF4-FFF2-40B4-BE49-F238E27FC236}">
                <a16:creationId xmlns:a16="http://schemas.microsoft.com/office/drawing/2014/main" id="{F6DC917C-4C1B-0AD1-609C-1A619815B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 y="2071117"/>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5,600+ Kneeling Stock Illustrations, Royalty-Free Vector Graphics &amp; Clip  Art - iStock | Man kneeling, Woman kneeling, Person kneeling">
            <a:extLst>
              <a:ext uri="{FF2B5EF4-FFF2-40B4-BE49-F238E27FC236}">
                <a16:creationId xmlns:a16="http://schemas.microsoft.com/office/drawing/2014/main" id="{66E0FF6E-61FA-4EE7-8719-FA513F8A26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820" y="3061937"/>
            <a:ext cx="2438180" cy="24381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an figure silhouette 4210021 Vector Art at Vecteezy">
            <a:extLst>
              <a:ext uri="{FF2B5EF4-FFF2-40B4-BE49-F238E27FC236}">
                <a16:creationId xmlns:a16="http://schemas.microsoft.com/office/drawing/2014/main" id="{F892B400-1DAD-360C-8734-29E29A1E5D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3169" y="2071117"/>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ack cross on a white background&#10;&#10;Description automatically generated">
            <a:extLst>
              <a:ext uri="{FF2B5EF4-FFF2-40B4-BE49-F238E27FC236}">
                <a16:creationId xmlns:a16="http://schemas.microsoft.com/office/drawing/2014/main" id="{843DE833-2726-611C-216D-C11D923E7475}"/>
              </a:ext>
            </a:extLst>
          </p:cNvPr>
          <p:cNvPicPr>
            <a:picLocks noChangeAspect="1"/>
          </p:cNvPicPr>
          <p:nvPr/>
        </p:nvPicPr>
        <p:blipFill>
          <a:blip r:embed="rId6"/>
          <a:stretch>
            <a:fillRect/>
          </a:stretch>
        </p:blipFill>
        <p:spPr>
          <a:xfrm>
            <a:off x="5795083" y="1447113"/>
            <a:ext cx="2222500" cy="4025900"/>
          </a:xfrm>
          <a:prstGeom prst="rect">
            <a:avLst/>
          </a:prstGeom>
        </p:spPr>
      </p:pic>
    </p:spTree>
    <p:extLst>
      <p:ext uri="{BB962C8B-B14F-4D97-AF65-F5344CB8AC3E}">
        <p14:creationId xmlns:p14="http://schemas.microsoft.com/office/powerpoint/2010/main" val="3602758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0753805E-7022-E277-C950-DE2C283F316D}"/>
            </a:ext>
          </a:extLst>
        </p:cNvPr>
        <p:cNvGrpSpPr/>
        <p:nvPr/>
      </p:nvGrpSpPr>
      <p:grpSpPr>
        <a:xfrm>
          <a:off x="0" y="0"/>
          <a:ext cx="0" cy="0"/>
          <a:chOff x="0" y="0"/>
          <a:chExt cx="0" cy="0"/>
        </a:xfrm>
      </p:grpSpPr>
      <p:sp>
        <p:nvSpPr>
          <p:cNvPr id="2" name="Google Shape;103;p2">
            <a:extLst>
              <a:ext uri="{FF2B5EF4-FFF2-40B4-BE49-F238E27FC236}">
                <a16:creationId xmlns:a16="http://schemas.microsoft.com/office/drawing/2014/main" id="{9C9AF097-3F9B-4337-7844-0D06C76F2C3B}"/>
              </a:ext>
            </a:extLst>
          </p:cNvPr>
          <p:cNvSpPr/>
          <p:nvPr/>
        </p:nvSpPr>
        <p:spPr>
          <a:xfrm>
            <a:off x="-32659" y="32657"/>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a:extLst>
              <a:ext uri="{FF2B5EF4-FFF2-40B4-BE49-F238E27FC236}">
                <a16:creationId xmlns:a16="http://schemas.microsoft.com/office/drawing/2014/main" id="{7666922B-1391-6659-423F-515AAE7F6307}"/>
              </a:ext>
            </a:extLst>
          </p:cNvPr>
          <p:cNvSpPr/>
          <p:nvPr/>
        </p:nvSpPr>
        <p:spPr>
          <a:xfrm>
            <a:off x="1644412" y="1665817"/>
            <a:ext cx="8903177" cy="3526367"/>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4000" b="1" dirty="0">
                <a:solidFill>
                  <a:schemeClr val="dk1"/>
                </a:solidFill>
                <a:latin typeface="+mn-lt"/>
                <a:ea typeface="Lato"/>
                <a:cs typeface="Lato"/>
                <a:sym typeface="Lato"/>
              </a:rPr>
              <a:t>¿</a:t>
            </a:r>
            <a:r>
              <a:rPr lang="en-US" sz="4000" b="1" dirty="0" err="1">
                <a:solidFill>
                  <a:schemeClr val="dk1"/>
                </a:solidFill>
                <a:latin typeface="+mn-lt"/>
                <a:ea typeface="Lato"/>
                <a:cs typeface="Lato"/>
                <a:sym typeface="Lato"/>
              </a:rPr>
              <a:t>Cuáles</a:t>
            </a:r>
            <a:r>
              <a:rPr lang="en-US" sz="4000" b="1" dirty="0">
                <a:solidFill>
                  <a:schemeClr val="dk1"/>
                </a:solidFill>
                <a:latin typeface="+mn-lt"/>
                <a:ea typeface="Lato"/>
                <a:cs typeface="Lato"/>
                <a:sym typeface="Lato"/>
              </a:rPr>
              <a:t> son las dos </a:t>
            </a:r>
            <a:r>
              <a:rPr lang="en-US" sz="4000" b="1" dirty="0" err="1">
                <a:solidFill>
                  <a:schemeClr val="dk1"/>
                </a:solidFill>
                <a:latin typeface="+mn-lt"/>
                <a:ea typeface="Lato"/>
                <a:cs typeface="Lato"/>
                <a:sym typeface="Lato"/>
              </a:rPr>
              <a:t>enseñanzas</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principales</a:t>
            </a:r>
            <a:r>
              <a:rPr lang="en-US" sz="4000" b="1" dirty="0">
                <a:solidFill>
                  <a:schemeClr val="dk1"/>
                </a:solidFill>
                <a:latin typeface="+mn-lt"/>
                <a:ea typeface="Lato"/>
                <a:cs typeface="Lato"/>
                <a:sym typeface="Lato"/>
              </a:rPr>
              <a:t> de la Biblia? </a:t>
            </a:r>
            <a:r>
              <a:rPr lang="en-US" sz="4000" b="1" dirty="0" err="1">
                <a:solidFill>
                  <a:schemeClr val="dk1"/>
                </a:solidFill>
                <a:latin typeface="+mn-lt"/>
                <a:ea typeface="Lato"/>
                <a:cs typeface="Lato"/>
                <a:sym typeface="Lato"/>
              </a:rPr>
              <a:t>Explique</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el</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propósito</a:t>
            </a:r>
            <a:r>
              <a:rPr lang="en-US" sz="4000" b="1" dirty="0">
                <a:solidFill>
                  <a:schemeClr val="dk1"/>
                </a:solidFill>
                <a:latin typeface="+mn-lt"/>
                <a:ea typeface="Lato"/>
                <a:cs typeface="Lato"/>
                <a:sym typeface="Lato"/>
              </a:rPr>
              <a:t> de </a:t>
            </a:r>
            <a:r>
              <a:rPr lang="en-US" sz="4000" b="1" dirty="0" err="1">
                <a:solidFill>
                  <a:schemeClr val="dk1"/>
                </a:solidFill>
                <a:latin typeface="+mn-lt"/>
                <a:ea typeface="Lato"/>
                <a:cs typeface="Lato"/>
                <a:sym typeface="Lato"/>
              </a:rPr>
              <a:t>cada</a:t>
            </a:r>
            <a:r>
              <a:rPr lang="en-US" sz="4000" b="1" dirty="0">
                <a:solidFill>
                  <a:schemeClr val="dk1"/>
                </a:solidFill>
                <a:latin typeface="+mn-lt"/>
                <a:ea typeface="Lato"/>
                <a:cs typeface="Lato"/>
                <a:sym typeface="Lato"/>
              </a:rPr>
              <a:t> uno de </a:t>
            </a:r>
            <a:r>
              <a:rPr lang="en-US" sz="4000" b="1" dirty="0" err="1">
                <a:solidFill>
                  <a:schemeClr val="dk1"/>
                </a:solidFill>
                <a:latin typeface="+mn-lt"/>
                <a:ea typeface="Lato"/>
                <a:cs typeface="Lato"/>
                <a:sym typeface="Lato"/>
              </a:rPr>
              <a:t>ellas</a:t>
            </a:r>
            <a:r>
              <a:rPr lang="en-US" sz="4000" b="1" dirty="0">
                <a:solidFill>
                  <a:schemeClr val="dk1"/>
                </a:solidFill>
                <a:latin typeface="+mn-lt"/>
                <a:ea typeface="Lato"/>
                <a:cs typeface="Lato"/>
                <a:sym typeface="Lato"/>
              </a:rPr>
              <a:t>. </a:t>
            </a:r>
          </a:p>
          <a:p>
            <a:pPr algn="ctr">
              <a:buSzPts val="1400"/>
            </a:pPr>
            <a:endParaRPr lang="en-US" sz="4000" b="1" dirty="0">
              <a:solidFill>
                <a:schemeClr val="dk1"/>
              </a:solidFill>
              <a:latin typeface="+mn-lt"/>
              <a:ea typeface="Lato"/>
              <a:cs typeface="Lato"/>
              <a:sym typeface="Lato"/>
            </a:endParaRPr>
          </a:p>
          <a:p>
            <a:pPr algn="ctr">
              <a:buSzPts val="1400"/>
            </a:pPr>
            <a:r>
              <a:rPr lang="en-US" sz="4000" i="1" dirty="0">
                <a:solidFill>
                  <a:schemeClr val="dk1"/>
                </a:solidFill>
                <a:latin typeface="+mn-lt"/>
                <a:ea typeface="Lato"/>
                <a:cs typeface="Lato"/>
                <a:sym typeface="Lato"/>
              </a:rPr>
              <a:t>Proyecto Final </a:t>
            </a:r>
            <a:r>
              <a:rPr lang="en-US" sz="4000" i="1" dirty="0" err="1">
                <a:solidFill>
                  <a:schemeClr val="dk1"/>
                </a:solidFill>
                <a:latin typeface="+mn-lt"/>
                <a:ea typeface="Lato"/>
                <a:cs typeface="Lato"/>
                <a:sym typeface="Lato"/>
              </a:rPr>
              <a:t>pregunta</a:t>
            </a:r>
            <a:r>
              <a:rPr lang="en-US" sz="4000" i="1" dirty="0">
                <a:solidFill>
                  <a:schemeClr val="dk1"/>
                </a:solidFill>
                <a:latin typeface="+mn-lt"/>
                <a:ea typeface="Lato"/>
                <a:cs typeface="Lato"/>
                <a:sym typeface="Lato"/>
              </a:rPr>
              <a:t> #3</a:t>
            </a:r>
            <a:endParaRPr lang="en-US" sz="4000" i="1" dirty="0"/>
          </a:p>
        </p:txBody>
      </p:sp>
    </p:spTree>
    <p:extLst>
      <p:ext uri="{BB962C8B-B14F-4D97-AF65-F5344CB8AC3E}">
        <p14:creationId xmlns:p14="http://schemas.microsoft.com/office/powerpoint/2010/main" val="1695571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Describir</a:t>
              </a:r>
              <a:r>
                <a:rPr lang="en-US" sz="2800" dirty="0">
                  <a:solidFill>
                    <a:schemeClr val="lt1"/>
                  </a:solidFill>
                  <a:latin typeface="Lato"/>
                  <a:ea typeface="Lato"/>
                  <a:cs typeface="Lato"/>
                  <a:sym typeface="Lato"/>
                </a:rPr>
                <a:t> las dos </a:t>
              </a:r>
              <a:r>
                <a:rPr lang="en-US" sz="2800" dirty="0" err="1">
                  <a:solidFill>
                    <a:schemeClr val="lt1"/>
                  </a:solidFill>
                  <a:latin typeface="Lato"/>
                  <a:ea typeface="Lato"/>
                  <a:cs typeface="Lato"/>
                  <a:sym typeface="Lato"/>
                </a:rPr>
                <a:t>enseñanzas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principales</a:t>
              </a:r>
              <a:r>
                <a:rPr lang="en-US" sz="2800" dirty="0">
                  <a:solidFill>
                    <a:schemeClr val="lt1"/>
                  </a:solidFill>
                  <a:latin typeface="Lato"/>
                  <a:ea typeface="Lato"/>
                  <a:cs typeface="Lato"/>
                  <a:sym typeface="Lato"/>
                </a:rPr>
                <a:t> de la Biblia y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propósito</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cada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una</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Identificar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los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tres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tipos</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leyes</a:t>
              </a:r>
              <a:r>
                <a:rPr lang="en-US" sz="2800" dirty="0">
                  <a:solidFill>
                    <a:schemeClr val="tx1"/>
                  </a:solidFill>
                  <a:latin typeface="Lato"/>
                  <a:ea typeface="Lato"/>
                  <a:cs typeface="Lato"/>
                  <a:sym typeface="Lato"/>
                </a:rPr>
                <a:t> de la Biblia y </a:t>
              </a:r>
              <a:r>
                <a:rPr lang="en-US" sz="2800" dirty="0" err="1">
                  <a:solidFill>
                    <a:schemeClr val="tx1"/>
                  </a:solidFill>
                  <a:latin typeface="Lato"/>
                  <a:ea typeface="Lato"/>
                  <a:cs typeface="Lato"/>
                  <a:sym typeface="Lato"/>
                </a:rPr>
                <a:t>los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propósitos</a:t>
              </a:r>
              <a:r>
                <a:rPr lang="en-US" sz="2800" dirty="0">
                  <a:solidFill>
                    <a:schemeClr val="tx1"/>
                  </a:solidFill>
                  <a:latin typeface="Lato"/>
                  <a:ea typeface="Lato"/>
                  <a:cs typeface="Lato"/>
                  <a:sym typeface="Lato"/>
                </a:rPr>
                <a:t> de la ley. </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Explicar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por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qué</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ya</a:t>
              </a:r>
              <a:r>
                <a:rPr lang="en-US" sz="2800" dirty="0">
                  <a:solidFill>
                    <a:schemeClr val="lt1"/>
                  </a:solidFill>
                  <a:latin typeface="Lato"/>
                  <a:ea typeface="Lato"/>
                  <a:cs typeface="Lato"/>
                  <a:sym typeface="Lato"/>
                </a:rPr>
                <a:t> no se </a:t>
              </a:r>
              <a:r>
                <a:rPr lang="en-US" sz="2800" dirty="0" err="1">
                  <a:solidFill>
                    <a:schemeClr val="lt1"/>
                  </a:solidFill>
                  <a:latin typeface="Lato"/>
                  <a:ea typeface="Lato"/>
                  <a:cs typeface="Lato"/>
                  <a:sym typeface="Lato"/>
                </a:rPr>
                <a:t>aplican</a:t>
              </a:r>
              <a:r>
                <a:rPr lang="en-US" sz="2800" dirty="0">
                  <a:solidFill>
                    <a:schemeClr val="lt1"/>
                  </a:solidFill>
                  <a:latin typeface="Lato"/>
                  <a:ea typeface="Lato"/>
                  <a:cs typeface="Lato"/>
                  <a:sym typeface="Lato"/>
                </a:rPr>
                <a:t> las </a:t>
              </a:r>
              <a:r>
                <a:rPr lang="en-US" sz="2800" dirty="0" err="1">
                  <a:solidFill>
                    <a:schemeClr val="lt1"/>
                  </a:solidFill>
                  <a:latin typeface="Lato"/>
                  <a:ea typeface="Lato"/>
                  <a:cs typeface="Lato"/>
                  <a:sym typeface="Lato"/>
                </a:rPr>
                <a:t>leyes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civiles</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ceremoniales</a:t>
              </a:r>
              <a:r>
                <a:rPr lang="en-US" sz="2800" dirty="0">
                  <a:solidFill>
                    <a:schemeClr val="lt1"/>
                  </a:solidFill>
                  <a:latin typeface="Lato"/>
                  <a:ea typeface="Lato"/>
                  <a:cs typeface="Lato"/>
                  <a:sym typeface="Lato"/>
                </a:rPr>
                <a:t> del </a:t>
              </a:r>
              <a:r>
                <a:rPr lang="en-US" sz="2800" dirty="0" err="1">
                  <a:solidFill>
                    <a:schemeClr val="lt1"/>
                  </a:solidFill>
                  <a:latin typeface="Lato"/>
                  <a:ea typeface="Lato"/>
                  <a:cs typeface="Lato"/>
                  <a:sym typeface="Lato"/>
                </a:rPr>
                <a:t>Antiguo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Testamento</a:t>
              </a:r>
              <a:r>
                <a:rPr lang="en-US" sz="2800" dirty="0">
                  <a:solidFill>
                    <a:schemeClr val="lt1"/>
                  </a:solidFill>
                  <a:latin typeface="Lato"/>
                  <a:ea typeface="Lato"/>
                  <a:cs typeface="Lato"/>
                  <a:sym typeface="Lato"/>
                </a:rPr>
                <a:t> a </a:t>
              </a:r>
              <a:r>
                <a:rPr lang="en-US" sz="2800" dirty="0" err="1">
                  <a:solidFill>
                    <a:schemeClr val="lt1"/>
                  </a:solidFill>
                  <a:latin typeface="Lato"/>
                  <a:ea typeface="Lato"/>
                  <a:cs typeface="Lato"/>
                  <a:sym typeface="Lato"/>
                </a:rPr>
                <a:t>nosotros</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g2e8f58b83d9_0_989"/>
          <p:cNvSpPr txBox="1"/>
          <p:nvPr/>
        </p:nvSpPr>
        <p:spPr>
          <a:xfrm>
            <a:off x="3799525" y="2623150"/>
            <a:ext cx="8023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¿Cuáles son los tres tipos de leyes que encontramos en la Biblia?</a:t>
            </a:r>
            <a:endParaRPr sz="4000" b="1" i="0" u="none" strike="noStrike" cap="none">
              <a:solidFill>
                <a:schemeClr val="dk1"/>
              </a:solidFill>
              <a:latin typeface="Lato"/>
              <a:ea typeface="Lato"/>
              <a:cs typeface="Lato"/>
              <a:sym typeface="Lato"/>
            </a:endParaRPr>
          </a:p>
        </p:txBody>
      </p:sp>
      <p:pic>
        <p:nvPicPr>
          <p:cNvPr id="149" name="Google Shape;149;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pic>
        <p:nvPicPr>
          <p:cNvPr id="154" name="Google Shape;154;g2eb2c0aef0b_0_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55" name="Google Shape;155;g2eb2c0aef0b_0_5"/>
          <p:cNvSpPr/>
          <p:nvPr/>
        </p:nvSpPr>
        <p:spPr>
          <a:xfrm>
            <a:off x="3432320" y="886223"/>
            <a:ext cx="5789100" cy="5789100"/>
          </a:xfrm>
          <a:prstGeom prst="ellipse">
            <a:avLst/>
          </a:prstGeom>
          <a:solidFill>
            <a:srgbClr val="E1E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56" name="Google Shape;156;g2eb2c0aef0b_0_5"/>
          <p:cNvGrpSpPr/>
          <p:nvPr/>
        </p:nvGrpSpPr>
        <p:grpSpPr>
          <a:xfrm>
            <a:off x="4536225" y="228604"/>
            <a:ext cx="3581264" cy="3581264"/>
            <a:chOff x="3611776" y="414352"/>
            <a:chExt cx="2166000" cy="2166000"/>
          </a:xfrm>
        </p:grpSpPr>
        <p:sp>
          <p:nvSpPr>
            <p:cNvPr id="157" name="Google Shape;157;g2eb2c0aef0b_0_5"/>
            <p:cNvSpPr/>
            <p:nvPr/>
          </p:nvSpPr>
          <p:spPr>
            <a:xfrm>
              <a:off x="3611776" y="414352"/>
              <a:ext cx="2166000" cy="2166000"/>
            </a:xfrm>
            <a:prstGeom prst="ellips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400">
                <a:latin typeface="Lato"/>
                <a:ea typeface="Lato"/>
                <a:cs typeface="Lato"/>
                <a:sym typeface="Lato"/>
              </a:endParaRPr>
            </a:p>
          </p:txBody>
        </p:sp>
        <p:sp>
          <p:nvSpPr>
            <p:cNvPr id="158" name="Google Shape;158;g2eb2c0aef0b_0_5"/>
            <p:cNvSpPr txBox="1"/>
            <p:nvPr/>
          </p:nvSpPr>
          <p:spPr>
            <a:xfrm>
              <a:off x="3967546" y="1027503"/>
              <a:ext cx="1496100" cy="702900"/>
            </a:xfrm>
            <a:prstGeom prst="rect">
              <a:avLst/>
            </a:prstGeom>
            <a:solidFill>
              <a:srgbClr val="00944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300">
                  <a:solidFill>
                    <a:srgbClr val="FFFFFF"/>
                  </a:solidFill>
                  <a:latin typeface="Lato"/>
                  <a:ea typeface="Lato"/>
                  <a:cs typeface="Lato"/>
                  <a:sym typeface="Lato"/>
                </a:rPr>
                <a:t>Ley Civil</a:t>
              </a:r>
              <a:endParaRPr sz="3300">
                <a:solidFill>
                  <a:srgbClr val="FFFFFF"/>
                </a:solidFill>
                <a:latin typeface="Lato"/>
                <a:ea typeface="Lato"/>
                <a:cs typeface="Lato"/>
                <a:sym typeface="Lato"/>
              </a:endParaRPr>
            </a:p>
          </p:txBody>
        </p:sp>
      </p:grpSp>
      <p:grpSp>
        <p:nvGrpSpPr>
          <p:cNvPr id="159" name="Google Shape;159;g2eb2c0aef0b_0_5"/>
          <p:cNvGrpSpPr/>
          <p:nvPr/>
        </p:nvGrpSpPr>
        <p:grpSpPr>
          <a:xfrm>
            <a:off x="6107753" y="2904652"/>
            <a:ext cx="3581264" cy="3581264"/>
            <a:chOff x="4562258" y="2032864"/>
            <a:chExt cx="2166000" cy="2166000"/>
          </a:xfrm>
        </p:grpSpPr>
        <p:sp>
          <p:nvSpPr>
            <p:cNvPr id="160" name="Google Shape;160;g2eb2c0aef0b_0_5"/>
            <p:cNvSpPr/>
            <p:nvPr/>
          </p:nvSpPr>
          <p:spPr>
            <a:xfrm>
              <a:off x="4562258" y="2032864"/>
              <a:ext cx="2166000" cy="2166000"/>
            </a:xfrm>
            <a:prstGeom prst="ellipse">
              <a:avLst/>
            </a:prstGeom>
            <a:solidFill>
              <a:srgbClr val="93C47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400">
                <a:latin typeface="Lato"/>
                <a:ea typeface="Lato"/>
                <a:cs typeface="Lato"/>
                <a:sym typeface="Lato"/>
              </a:endParaRPr>
            </a:p>
          </p:txBody>
        </p:sp>
        <p:sp>
          <p:nvSpPr>
            <p:cNvPr id="161" name="Google Shape;161;g2eb2c0aef0b_0_5"/>
            <p:cNvSpPr txBox="1"/>
            <p:nvPr/>
          </p:nvSpPr>
          <p:spPr>
            <a:xfrm>
              <a:off x="5079846" y="2834728"/>
              <a:ext cx="1496100" cy="702900"/>
            </a:xfrm>
            <a:prstGeom prst="rect">
              <a:avLst/>
            </a:prstGeom>
            <a:solidFill>
              <a:srgbClr val="93C47D"/>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300">
                  <a:solidFill>
                    <a:srgbClr val="FFFFFF"/>
                  </a:solidFill>
                  <a:latin typeface="Lato"/>
                  <a:ea typeface="Lato"/>
                  <a:cs typeface="Lato"/>
                  <a:sym typeface="Lato"/>
                </a:rPr>
                <a:t>Ley Moral</a:t>
              </a:r>
              <a:endParaRPr sz="3300">
                <a:solidFill>
                  <a:srgbClr val="FFFFFF"/>
                </a:solidFill>
                <a:latin typeface="Lato"/>
                <a:ea typeface="Lato"/>
                <a:cs typeface="Lato"/>
                <a:sym typeface="Lato"/>
              </a:endParaRPr>
            </a:p>
          </p:txBody>
        </p:sp>
      </p:grpSp>
      <p:grpSp>
        <p:nvGrpSpPr>
          <p:cNvPr id="162" name="Google Shape;162;g2eb2c0aef0b_0_5"/>
          <p:cNvGrpSpPr/>
          <p:nvPr/>
        </p:nvGrpSpPr>
        <p:grpSpPr>
          <a:xfrm>
            <a:off x="3033450" y="2904652"/>
            <a:ext cx="3581264" cy="3581264"/>
            <a:chOff x="2702876" y="2032864"/>
            <a:chExt cx="2166000" cy="2166000"/>
          </a:xfrm>
        </p:grpSpPr>
        <p:sp>
          <p:nvSpPr>
            <p:cNvPr id="163" name="Google Shape;163;g2eb2c0aef0b_0_5"/>
            <p:cNvSpPr/>
            <p:nvPr/>
          </p:nvSpPr>
          <p:spPr>
            <a:xfrm>
              <a:off x="2702876" y="2032864"/>
              <a:ext cx="2166000" cy="2166000"/>
            </a:xfrm>
            <a:prstGeom prst="ellipse">
              <a:avLst/>
            </a:prstGeom>
            <a:solidFill>
              <a:srgbClr val="274E1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400">
                <a:latin typeface="Lato"/>
                <a:ea typeface="Lato"/>
                <a:cs typeface="Lato"/>
                <a:sym typeface="Lato"/>
              </a:endParaRPr>
            </a:p>
          </p:txBody>
        </p:sp>
        <p:sp>
          <p:nvSpPr>
            <p:cNvPr id="164" name="Google Shape;164;g2eb2c0aef0b_0_5"/>
            <p:cNvSpPr txBox="1"/>
            <p:nvPr/>
          </p:nvSpPr>
          <p:spPr>
            <a:xfrm>
              <a:off x="2855281" y="2834728"/>
              <a:ext cx="1496100" cy="702900"/>
            </a:xfrm>
            <a:prstGeom prst="rect">
              <a:avLst/>
            </a:prstGeom>
            <a:solidFill>
              <a:srgbClr val="274E1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300">
                  <a:solidFill>
                    <a:srgbClr val="FFFFFF"/>
                  </a:solidFill>
                  <a:latin typeface="Lato"/>
                  <a:ea typeface="Lato"/>
                  <a:cs typeface="Lato"/>
                  <a:sym typeface="Lato"/>
                </a:rPr>
                <a:t>Ley Ceremonial</a:t>
              </a:r>
              <a:endParaRPr sz="3300">
                <a:solidFill>
                  <a:srgbClr val="FFFFFF"/>
                </a:solidFill>
                <a:latin typeface="Lato"/>
                <a:ea typeface="Lato"/>
                <a:cs typeface="Lato"/>
                <a:sym typeface="Lato"/>
              </a:endParaRPr>
            </a:p>
          </p:txBody>
        </p:sp>
      </p:grpSp>
      <p:sp>
        <p:nvSpPr>
          <p:cNvPr id="165" name="Google Shape;165;g2eb2c0aef0b_0_5"/>
          <p:cNvSpPr/>
          <p:nvPr/>
        </p:nvSpPr>
        <p:spPr>
          <a:xfrm>
            <a:off x="5318202" y="2761475"/>
            <a:ext cx="2026800" cy="2026800"/>
          </a:xfrm>
          <a:prstGeom prst="ellipse">
            <a:avLst/>
          </a:prstGeom>
          <a:solidFill>
            <a:srgbClr val="E1EF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 name="Google Shape;166;g2eb2c0aef0b_0_5"/>
          <p:cNvSpPr txBox="1"/>
          <p:nvPr/>
        </p:nvSpPr>
        <p:spPr>
          <a:xfrm>
            <a:off x="5585851" y="3378641"/>
            <a:ext cx="1487400" cy="107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b="1">
                <a:solidFill>
                  <a:schemeClr val="dk1"/>
                </a:solidFill>
                <a:latin typeface="Lato"/>
                <a:ea typeface="Lato"/>
                <a:cs typeface="Lato"/>
                <a:sym typeface="Lato"/>
              </a:rPr>
              <a:t>La Ley</a:t>
            </a:r>
            <a:endParaRPr sz="3600" b="1">
              <a:solidFill>
                <a:schemeClr val="dk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12AC1FE4-479A-27BB-4479-D65BF27E09E2}"/>
            </a:ext>
          </a:extLst>
        </p:cNvPr>
        <p:cNvGrpSpPr/>
        <p:nvPr/>
      </p:nvGrpSpPr>
      <p:grpSpPr>
        <a:xfrm>
          <a:off x="0" y="0"/>
          <a:ext cx="0" cy="0"/>
          <a:chOff x="0" y="0"/>
          <a:chExt cx="0" cy="0"/>
        </a:xfrm>
      </p:grpSpPr>
      <p:sp>
        <p:nvSpPr>
          <p:cNvPr id="2" name="Google Shape;103;p2">
            <a:extLst>
              <a:ext uri="{FF2B5EF4-FFF2-40B4-BE49-F238E27FC236}">
                <a16:creationId xmlns:a16="http://schemas.microsoft.com/office/drawing/2014/main" id="{5FFC7189-6039-7CA5-FA89-B2835652C1B1}"/>
              </a:ext>
            </a:extLst>
          </p:cNvPr>
          <p:cNvSpPr/>
          <p:nvPr/>
        </p:nvSpPr>
        <p:spPr>
          <a:xfrm>
            <a:off x="-32659" y="32657"/>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a:extLst>
              <a:ext uri="{FF2B5EF4-FFF2-40B4-BE49-F238E27FC236}">
                <a16:creationId xmlns:a16="http://schemas.microsoft.com/office/drawing/2014/main" id="{2B3350BB-A7A9-B130-7E9E-C6441AE1DC87}"/>
              </a:ext>
            </a:extLst>
          </p:cNvPr>
          <p:cNvSpPr/>
          <p:nvPr/>
        </p:nvSpPr>
        <p:spPr>
          <a:xfrm>
            <a:off x="1644412" y="1665817"/>
            <a:ext cx="8903177" cy="3526367"/>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4000" b="1" dirty="0">
                <a:solidFill>
                  <a:schemeClr val="dk1"/>
                </a:solidFill>
                <a:latin typeface="+mn-lt"/>
                <a:ea typeface="Lato"/>
                <a:cs typeface="Lato"/>
                <a:sym typeface="Lato"/>
              </a:rPr>
              <a:t>¿</a:t>
            </a:r>
            <a:r>
              <a:rPr lang="en-US" sz="4000" b="1" dirty="0" err="1">
                <a:solidFill>
                  <a:schemeClr val="dk1"/>
                </a:solidFill>
                <a:latin typeface="+mn-lt"/>
                <a:ea typeface="Lato"/>
                <a:cs typeface="Lato"/>
                <a:sym typeface="Lato"/>
              </a:rPr>
              <a:t>Cuáles</a:t>
            </a:r>
            <a:r>
              <a:rPr lang="en-US" sz="4000" b="1" dirty="0">
                <a:solidFill>
                  <a:schemeClr val="dk1"/>
                </a:solidFill>
                <a:latin typeface="+mn-lt"/>
                <a:ea typeface="Lato"/>
                <a:cs typeface="Lato"/>
                <a:sym typeface="Lato"/>
              </a:rPr>
              <a:t> son </a:t>
            </a:r>
            <a:r>
              <a:rPr lang="en-US" sz="4000" b="1" dirty="0" err="1">
                <a:solidFill>
                  <a:schemeClr val="dk1"/>
                </a:solidFill>
                <a:latin typeface="+mn-lt"/>
                <a:ea typeface="Lato"/>
                <a:cs typeface="Lato"/>
                <a:sym typeface="Lato"/>
              </a:rPr>
              <a:t>los</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tres</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usos</a:t>
            </a:r>
            <a:r>
              <a:rPr lang="en-US" sz="4000" b="1" dirty="0">
                <a:solidFill>
                  <a:schemeClr val="dk1"/>
                </a:solidFill>
                <a:latin typeface="+mn-lt"/>
                <a:ea typeface="Lato"/>
                <a:cs typeface="Lato"/>
                <a:sym typeface="Lato"/>
              </a:rPr>
              <a:t> de la ley de Dios? </a:t>
            </a:r>
            <a:r>
              <a:rPr lang="en-US" sz="4000" b="1" dirty="0" err="1">
                <a:solidFill>
                  <a:schemeClr val="dk1"/>
                </a:solidFill>
                <a:latin typeface="+mn-lt"/>
                <a:ea typeface="Lato"/>
                <a:cs typeface="Lato"/>
                <a:sym typeface="Lato"/>
              </a:rPr>
              <a:t>Explique</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el</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propósito</a:t>
            </a:r>
            <a:r>
              <a:rPr lang="en-US" sz="4000" b="1" dirty="0">
                <a:solidFill>
                  <a:schemeClr val="dk1"/>
                </a:solidFill>
                <a:latin typeface="+mn-lt"/>
                <a:ea typeface="Lato"/>
                <a:cs typeface="Lato"/>
                <a:sym typeface="Lato"/>
              </a:rPr>
              <a:t> de </a:t>
            </a:r>
            <a:r>
              <a:rPr lang="en-US" sz="4000" b="1" dirty="0" err="1">
                <a:solidFill>
                  <a:schemeClr val="dk1"/>
                </a:solidFill>
                <a:latin typeface="+mn-lt"/>
                <a:ea typeface="Lato"/>
                <a:cs typeface="Lato"/>
                <a:sym typeface="Lato"/>
              </a:rPr>
              <a:t>cada</a:t>
            </a:r>
            <a:r>
              <a:rPr lang="en-US" sz="4000" b="1" dirty="0">
                <a:solidFill>
                  <a:schemeClr val="dk1"/>
                </a:solidFill>
                <a:latin typeface="+mn-lt"/>
                <a:ea typeface="Lato"/>
                <a:cs typeface="Lato"/>
                <a:sym typeface="Lato"/>
              </a:rPr>
              <a:t> uno de </a:t>
            </a:r>
            <a:r>
              <a:rPr lang="en-US" sz="4000" b="1" dirty="0" err="1">
                <a:solidFill>
                  <a:schemeClr val="dk1"/>
                </a:solidFill>
                <a:latin typeface="+mn-lt"/>
                <a:ea typeface="Lato"/>
                <a:cs typeface="Lato"/>
                <a:sym typeface="Lato"/>
              </a:rPr>
              <a:t>ellos</a:t>
            </a:r>
            <a:r>
              <a:rPr lang="en-US" sz="4000" b="1" dirty="0">
                <a:solidFill>
                  <a:schemeClr val="dk1"/>
                </a:solidFill>
                <a:latin typeface="+mn-lt"/>
                <a:ea typeface="Lato"/>
                <a:cs typeface="Lato"/>
                <a:sym typeface="Lato"/>
              </a:rPr>
              <a:t>. </a:t>
            </a:r>
          </a:p>
          <a:p>
            <a:pPr algn="ctr">
              <a:buSzPts val="1400"/>
            </a:pPr>
            <a:endParaRPr lang="en-US" sz="4000" b="1" dirty="0">
              <a:solidFill>
                <a:schemeClr val="dk1"/>
              </a:solidFill>
              <a:latin typeface="+mn-lt"/>
              <a:ea typeface="Lato"/>
              <a:cs typeface="Lato"/>
              <a:sym typeface="Lato"/>
            </a:endParaRPr>
          </a:p>
          <a:p>
            <a:pPr algn="ctr">
              <a:buSzPts val="1400"/>
            </a:pPr>
            <a:r>
              <a:rPr lang="en-US" sz="4000" i="1" dirty="0">
                <a:solidFill>
                  <a:schemeClr val="dk1"/>
                </a:solidFill>
                <a:latin typeface="+mn-lt"/>
                <a:ea typeface="Lato"/>
                <a:cs typeface="Lato"/>
                <a:sym typeface="Lato"/>
              </a:rPr>
              <a:t>Proyecto Final </a:t>
            </a:r>
            <a:r>
              <a:rPr lang="en-US" sz="4000" i="1" dirty="0" err="1">
                <a:solidFill>
                  <a:schemeClr val="dk1"/>
                </a:solidFill>
                <a:latin typeface="+mn-lt"/>
                <a:ea typeface="Lato"/>
                <a:cs typeface="Lato"/>
                <a:sym typeface="Lato"/>
              </a:rPr>
              <a:t>pregunta</a:t>
            </a:r>
            <a:r>
              <a:rPr lang="en-US" sz="4000" i="1" dirty="0">
                <a:solidFill>
                  <a:schemeClr val="dk1"/>
                </a:solidFill>
                <a:latin typeface="+mn-lt"/>
                <a:ea typeface="Lato"/>
                <a:cs typeface="Lato"/>
                <a:sym typeface="Lato"/>
              </a:rPr>
              <a:t> #4</a:t>
            </a:r>
            <a:endParaRPr lang="en-US" sz="4000" i="1" dirty="0"/>
          </a:p>
        </p:txBody>
      </p:sp>
    </p:spTree>
    <p:extLst>
      <p:ext uri="{BB962C8B-B14F-4D97-AF65-F5344CB8AC3E}">
        <p14:creationId xmlns:p14="http://schemas.microsoft.com/office/powerpoint/2010/main" val="375769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g2eb2c0aef0b_0_37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2eb2c0aef0b_0_370"/>
          <p:cNvSpPr txBox="1"/>
          <p:nvPr/>
        </p:nvSpPr>
        <p:spPr>
          <a:xfrm>
            <a:off x="2060193" y="798558"/>
            <a:ext cx="9839329" cy="54476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Los </a:t>
            </a:r>
            <a:r>
              <a:rPr lang="en-US" sz="4000" b="1" dirty="0" err="1">
                <a:solidFill>
                  <a:srgbClr val="00B050"/>
                </a:solidFill>
                <a:latin typeface="Lato"/>
                <a:ea typeface="Lato"/>
                <a:cs typeface="Lato"/>
                <a:sym typeface="Lato"/>
              </a:rPr>
              <a:t>tres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propósitos</a:t>
            </a:r>
            <a:r>
              <a:rPr lang="en-US" sz="4000" b="1" dirty="0">
                <a:solidFill>
                  <a:srgbClr val="00B050"/>
                </a:solidFill>
                <a:latin typeface="Lato"/>
                <a:ea typeface="Lato"/>
                <a:cs typeface="Lato"/>
                <a:sym typeface="Lato"/>
              </a:rPr>
              <a:t> de la ley</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i="0" u="none" strike="noStrike" cap="none" dirty="0">
                <a:solidFill>
                  <a:schemeClr val="dk1"/>
                </a:solidFill>
                <a:latin typeface="Lato"/>
                <a:ea typeface="Lato"/>
                <a:cs typeface="Lato"/>
                <a:sym typeface="Lato"/>
              </a:rPr>
              <a:t>1. Espejo (</a:t>
            </a:r>
            <a:r>
              <a:rPr lang="en-US" sz="4000" i="0" u="none" strike="noStrike" cap="none" dirty="0" err="1">
                <a:solidFill>
                  <a:schemeClr val="dk1"/>
                </a:solidFill>
                <a:latin typeface="Lato"/>
                <a:ea typeface="Lato"/>
                <a:cs typeface="Lato"/>
                <a:sym typeface="Lato"/>
              </a:rPr>
              <a:t>propósito</a:t>
            </a:r>
            <a:r>
              <a:rPr lang="en-US" sz="4000" i="0" u="none" strike="noStrike" cap="none" dirty="0">
                <a:solidFill>
                  <a:schemeClr val="dk1"/>
                </a:solidFill>
                <a:latin typeface="Lato"/>
                <a:ea typeface="Lato"/>
                <a:cs typeface="Lato"/>
                <a:sym typeface="Lato"/>
              </a:rPr>
              <a:t> principal)</a:t>
            </a:r>
          </a:p>
          <a:p>
            <a:pPr marL="0" marR="0" lvl="0" indent="0" algn="l" rtl="0">
              <a:lnSpc>
                <a:spcPct val="100000"/>
              </a:lnSpc>
              <a:spcBef>
                <a:spcPts val="0"/>
              </a:spcBef>
              <a:spcAft>
                <a:spcPts val="0"/>
              </a:spcAft>
              <a:buClr>
                <a:schemeClr val="dk1"/>
              </a:buClr>
              <a:buSzPts val="1100"/>
              <a:buFont typeface="Arial"/>
              <a:buNone/>
            </a:pPr>
            <a:endParaRPr lang="en-US" sz="40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40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40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Romanos 3:20 </a:t>
            </a:r>
            <a:r>
              <a:rPr lang="en-US" sz="3600" dirty="0" err="1">
                <a:solidFill>
                  <a:schemeClr val="dk1"/>
                </a:solidFill>
                <a:latin typeface="Lato"/>
                <a:ea typeface="Lato"/>
                <a:cs typeface="Lato"/>
                <a:sym typeface="Lato"/>
              </a:rPr>
              <a:t>Nadie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será</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justificado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delante</a:t>
            </a:r>
            <a:r>
              <a:rPr lang="en-US" sz="3600" dirty="0">
                <a:solidFill>
                  <a:schemeClr val="dk1"/>
                </a:solidFill>
                <a:latin typeface="Lato"/>
                <a:ea typeface="Lato"/>
                <a:cs typeface="Lato"/>
                <a:sym typeface="Lato"/>
              </a:rPr>
              <a:t> de Dios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hacer</a:t>
            </a:r>
            <a:r>
              <a:rPr lang="en-US" sz="3600" dirty="0">
                <a:solidFill>
                  <a:schemeClr val="dk1"/>
                </a:solidFill>
                <a:latin typeface="Lato"/>
                <a:ea typeface="Lato"/>
                <a:cs typeface="Lato"/>
                <a:sym typeface="Lato"/>
              </a:rPr>
              <a:t> las </a:t>
            </a:r>
            <a:r>
              <a:rPr lang="en-US" sz="3600" dirty="0" err="1">
                <a:solidFill>
                  <a:schemeClr val="dk1"/>
                </a:solidFill>
                <a:latin typeface="Lato"/>
                <a:ea typeface="Lato"/>
                <a:cs typeface="Lato"/>
                <a:sym typeface="Lato"/>
              </a:rPr>
              <a:t>cosas</a:t>
            </a:r>
            <a:r>
              <a:rPr lang="en-US" sz="3600" dirty="0">
                <a:solidFill>
                  <a:schemeClr val="dk1"/>
                </a:solidFill>
                <a:latin typeface="Lato"/>
                <a:ea typeface="Lato"/>
                <a:cs typeface="Lato"/>
                <a:sym typeface="Lato"/>
              </a:rPr>
              <a:t> que la ley </a:t>
            </a:r>
            <a:r>
              <a:rPr lang="en-US" sz="3600" dirty="0" err="1">
                <a:solidFill>
                  <a:schemeClr val="dk1"/>
                </a:solidFill>
                <a:latin typeface="Lato"/>
                <a:ea typeface="Lato"/>
                <a:cs typeface="Lato"/>
                <a:sym typeface="Lato"/>
              </a:rPr>
              <a:t>exige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pues</a:t>
            </a:r>
            <a:r>
              <a:rPr lang="en-US" sz="3600" dirty="0">
                <a:solidFill>
                  <a:schemeClr val="dk1"/>
                </a:solidFill>
                <a:latin typeface="Lato"/>
                <a:ea typeface="Lato"/>
                <a:cs typeface="Lato"/>
                <a:sym typeface="Lato"/>
              </a:rPr>
              <a:t> </a:t>
            </a:r>
            <a:r>
              <a:rPr lang="en-US" sz="3600" b="1" dirty="0">
                <a:solidFill>
                  <a:schemeClr val="dk1"/>
                </a:solidFill>
                <a:latin typeface="Lato"/>
                <a:ea typeface="Lato"/>
                <a:cs typeface="Lato"/>
                <a:sym typeface="Lato"/>
              </a:rPr>
              <a:t>la ley </a:t>
            </a:r>
            <a:r>
              <a:rPr lang="en-US" sz="3600" b="1" dirty="0" err="1">
                <a:solidFill>
                  <a:schemeClr val="dk1"/>
                </a:solidFill>
                <a:latin typeface="Lato"/>
                <a:ea typeface="Lato"/>
                <a:cs typeface="Lato"/>
                <a:sym typeface="Lato"/>
              </a:rPr>
              <a:t>sirve</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reconocer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a:t>
            </a:r>
            <a:r>
              <a:rPr lang="en-US" sz="3600" b="1" i="0" u="none" strike="noStrike" cap="none" dirty="0">
                <a:solidFill>
                  <a:schemeClr val="dk1"/>
                </a:solidFill>
                <a:latin typeface="Lato"/>
                <a:ea typeface="Lato"/>
                <a:cs typeface="Lato"/>
                <a:sym typeface="Lato"/>
              </a:rPr>
              <a:t> </a:t>
            </a:r>
            <a:endParaRPr sz="3600" b="1" i="0" u="none" strike="noStrike" cap="none" dirty="0">
              <a:solidFill>
                <a:schemeClr val="dk1"/>
              </a:solidFill>
              <a:latin typeface="Lato"/>
              <a:ea typeface="Lato"/>
              <a:cs typeface="Lato"/>
              <a:sym typeface="Lato"/>
            </a:endParaRPr>
          </a:p>
        </p:txBody>
      </p:sp>
      <p:pic>
        <p:nvPicPr>
          <p:cNvPr id="4098" name="Picture 2" descr="Amazon.com: Diane Hand Mirror – Standard 1X Magnification Hand Held Mirror,  Single Sided Vanity Makeup Mirror for Women, Men, Salon, Barber, Shaving,  and Travel, Medium 5&quot; x 11&quot; In Black : Beauty">
            <a:extLst>
              <a:ext uri="{FF2B5EF4-FFF2-40B4-BE49-F238E27FC236}">
                <a16:creationId xmlns:a16="http://schemas.microsoft.com/office/drawing/2014/main" id="{1EBB4358-F7C7-5C72-BA85-E54618EE7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1729" y="326572"/>
            <a:ext cx="3102428" cy="31024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a:extLst>
            <a:ext uri="{FF2B5EF4-FFF2-40B4-BE49-F238E27FC236}">
              <a16:creationId xmlns:a16="http://schemas.microsoft.com/office/drawing/2014/main" id="{52E5B5BC-AB36-E94E-24F8-562DA349195A}"/>
            </a:ext>
          </a:extLst>
        </p:cNvPr>
        <p:cNvGrpSpPr/>
        <p:nvPr/>
      </p:nvGrpSpPr>
      <p:grpSpPr>
        <a:xfrm>
          <a:off x="0" y="0"/>
          <a:ext cx="0" cy="0"/>
          <a:chOff x="0" y="0"/>
          <a:chExt cx="0" cy="0"/>
        </a:xfrm>
      </p:grpSpPr>
      <p:sp>
        <p:nvSpPr>
          <p:cNvPr id="171" name="Google Shape;171;g2eb2c0aef0b_0_370">
            <a:extLst>
              <a:ext uri="{FF2B5EF4-FFF2-40B4-BE49-F238E27FC236}">
                <a16:creationId xmlns:a16="http://schemas.microsoft.com/office/drawing/2014/main" id="{FD90138D-6A76-4984-E89D-D3157C98129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2eb2c0aef0b_0_370">
            <a:extLst>
              <a:ext uri="{FF2B5EF4-FFF2-40B4-BE49-F238E27FC236}">
                <a16:creationId xmlns:a16="http://schemas.microsoft.com/office/drawing/2014/main" id="{AD4544F6-3873-AB5C-5035-255AD89913C9}"/>
              </a:ext>
            </a:extLst>
          </p:cNvPr>
          <p:cNvSpPr txBox="1"/>
          <p:nvPr/>
        </p:nvSpPr>
        <p:spPr>
          <a:xfrm>
            <a:off x="2060193" y="798558"/>
            <a:ext cx="9839329"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Los </a:t>
            </a:r>
            <a:r>
              <a:rPr lang="en-US" sz="4000" b="1" dirty="0" err="1">
                <a:solidFill>
                  <a:srgbClr val="00B050"/>
                </a:solidFill>
                <a:latin typeface="Lato"/>
                <a:ea typeface="Lato"/>
                <a:cs typeface="Lato"/>
                <a:sym typeface="Lato"/>
              </a:rPr>
              <a:t>tres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propósitos</a:t>
            </a:r>
            <a:r>
              <a:rPr lang="en-US" sz="4000" b="1" dirty="0">
                <a:solidFill>
                  <a:srgbClr val="00B050"/>
                </a:solidFill>
                <a:latin typeface="Lato"/>
                <a:ea typeface="Lato"/>
                <a:cs typeface="Lato"/>
                <a:sym typeface="Lato"/>
              </a:rPr>
              <a:t> de la ley</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i="0" u="none" strike="noStrike" cap="none" dirty="0">
                <a:solidFill>
                  <a:schemeClr val="dk1"/>
                </a:solidFill>
                <a:latin typeface="Lato"/>
                <a:ea typeface="Lato"/>
                <a:cs typeface="Lato"/>
                <a:sym typeface="Lato"/>
              </a:rPr>
              <a:t>1. Espejo (</a:t>
            </a:r>
            <a:r>
              <a:rPr lang="en-US" sz="4000" i="0" u="none" strike="noStrike" cap="none" dirty="0" err="1">
                <a:solidFill>
                  <a:schemeClr val="dk1"/>
                </a:solidFill>
                <a:latin typeface="Lato"/>
                <a:ea typeface="Lato"/>
                <a:cs typeface="Lato"/>
                <a:sym typeface="Lato"/>
              </a:rPr>
              <a:t>propósito</a:t>
            </a:r>
            <a:r>
              <a:rPr lang="en-US" sz="4000" i="0" u="none" strike="noStrike" cap="none" dirty="0">
                <a:solidFill>
                  <a:schemeClr val="dk1"/>
                </a:solidFill>
                <a:latin typeface="Lato"/>
                <a:ea typeface="Lato"/>
                <a:cs typeface="Lato"/>
                <a:sym typeface="Lato"/>
              </a:rPr>
              <a:t> principal)</a:t>
            </a:r>
          </a:p>
          <a:p>
            <a:pPr marL="0" marR="0" lvl="0" indent="0" algn="l" rtl="0">
              <a:lnSpc>
                <a:spcPct val="100000"/>
              </a:lnSpc>
              <a:spcBef>
                <a:spcPts val="0"/>
              </a:spcBef>
              <a:spcAft>
                <a:spcPts val="0"/>
              </a:spcAft>
              <a:buClr>
                <a:schemeClr val="dk1"/>
              </a:buClr>
              <a:buSzPts val="1100"/>
              <a:buFont typeface="Arial"/>
              <a:buNone/>
            </a:pPr>
            <a:endParaRPr lang="en-US" sz="40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i="0" u="none" strike="noStrike" cap="none" dirty="0">
                <a:solidFill>
                  <a:schemeClr val="dk1"/>
                </a:solidFill>
                <a:latin typeface="Lato"/>
                <a:ea typeface="Lato"/>
                <a:cs typeface="Lato"/>
                <a:sym typeface="Lato"/>
              </a:rPr>
              <a:t>2. </a:t>
            </a:r>
            <a:r>
              <a:rPr lang="en-US" sz="4000" i="0" u="none" strike="noStrike" cap="none" dirty="0" err="1">
                <a:solidFill>
                  <a:schemeClr val="dk1"/>
                </a:solidFill>
                <a:latin typeface="Lato"/>
                <a:ea typeface="Lato"/>
                <a:cs typeface="Lato"/>
                <a:sym typeface="Lato"/>
              </a:rPr>
              <a:t>Freno</a:t>
            </a:r>
            <a:r>
              <a:rPr lang="en-US" sz="4000" i="0" u="none" strike="noStrike" cap="none"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i="0" u="none" strike="noStrike" cap="none" dirty="0">
              <a:solidFill>
                <a:schemeClr val="dk1"/>
              </a:solidFill>
              <a:latin typeface="Lato"/>
              <a:ea typeface="Lato"/>
              <a:cs typeface="Lato"/>
              <a:sym typeface="Lato"/>
            </a:endParaRPr>
          </a:p>
        </p:txBody>
      </p:sp>
      <p:pic>
        <p:nvPicPr>
          <p:cNvPr id="6146" name="Picture 2" descr="How Often Should You Replace Brake Pads &amp; Rotors Worcester MA | Harr Toyota">
            <a:extLst>
              <a:ext uri="{FF2B5EF4-FFF2-40B4-BE49-F238E27FC236}">
                <a16:creationId xmlns:a16="http://schemas.microsoft.com/office/drawing/2014/main" id="{B29FE1F0-F264-7485-4884-D09A04A0F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656" y="3101825"/>
            <a:ext cx="4448403" cy="296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76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2</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18872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La Ley de Dios</a:t>
            </a:r>
          </a:p>
          <a:p>
            <a:pPr marL="0" marR="0" lvl="0" indent="0" algn="l" rtl="0">
              <a:lnSpc>
                <a:spcPct val="100000"/>
              </a:lnSpc>
              <a:spcBef>
                <a:spcPts val="0"/>
              </a:spcBef>
              <a:spcAft>
                <a:spcPts val="0"/>
              </a:spcAft>
              <a:buClr>
                <a:schemeClr val="dk1"/>
              </a:buClr>
              <a:buSzPts val="1100"/>
              <a:buFont typeface="Arial"/>
              <a:buNone/>
            </a:pPr>
            <a:endParaRPr lang="en-US" sz="3888"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Mateo 14:1-12</a:t>
            </a:r>
            <a:endParaRPr sz="3888" b="0" i="0" u="none" strike="noStrike" cap="none" dirty="0">
              <a:solidFill>
                <a:schemeClr val="dk1"/>
              </a:solidFill>
              <a:latin typeface="Lato"/>
              <a:ea typeface="Lato"/>
              <a:cs typeface="Lato"/>
              <a:sym typeface="Lato"/>
            </a:endParaRPr>
          </a:p>
        </p:txBody>
      </p:sp>
      <p:sp>
        <p:nvSpPr>
          <p:cNvPr id="103" name="Google Shape;103;p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a:extLst>
            <a:ext uri="{FF2B5EF4-FFF2-40B4-BE49-F238E27FC236}">
              <a16:creationId xmlns:a16="http://schemas.microsoft.com/office/drawing/2014/main" id="{6DAFD26B-E196-C909-51D0-DEFB94254463}"/>
            </a:ext>
          </a:extLst>
        </p:cNvPr>
        <p:cNvGrpSpPr/>
        <p:nvPr/>
      </p:nvGrpSpPr>
      <p:grpSpPr>
        <a:xfrm>
          <a:off x="0" y="0"/>
          <a:ext cx="0" cy="0"/>
          <a:chOff x="0" y="0"/>
          <a:chExt cx="0" cy="0"/>
        </a:xfrm>
      </p:grpSpPr>
      <p:sp>
        <p:nvSpPr>
          <p:cNvPr id="171" name="Google Shape;171;g2eb2c0aef0b_0_370">
            <a:extLst>
              <a:ext uri="{FF2B5EF4-FFF2-40B4-BE49-F238E27FC236}">
                <a16:creationId xmlns:a16="http://schemas.microsoft.com/office/drawing/2014/main" id="{E0DE5B3A-57A4-9022-A247-5FC39BC3711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2eb2c0aef0b_0_370">
            <a:extLst>
              <a:ext uri="{FF2B5EF4-FFF2-40B4-BE49-F238E27FC236}">
                <a16:creationId xmlns:a16="http://schemas.microsoft.com/office/drawing/2014/main" id="{74860626-4767-C040-D154-788FE3644435}"/>
              </a:ext>
            </a:extLst>
          </p:cNvPr>
          <p:cNvSpPr txBox="1"/>
          <p:nvPr/>
        </p:nvSpPr>
        <p:spPr>
          <a:xfrm>
            <a:off x="2060193" y="798558"/>
            <a:ext cx="9839329" cy="50167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rgbClr val="00B050"/>
                </a:solidFill>
                <a:latin typeface="Lato"/>
                <a:ea typeface="Lato"/>
                <a:cs typeface="Lato"/>
                <a:sym typeface="Lato"/>
              </a:rPr>
              <a:t>Los </a:t>
            </a:r>
            <a:r>
              <a:rPr lang="en-US" sz="4000" b="1" dirty="0" err="1">
                <a:solidFill>
                  <a:srgbClr val="00B050"/>
                </a:solidFill>
                <a:latin typeface="Lato"/>
                <a:ea typeface="Lato"/>
                <a:cs typeface="Lato"/>
                <a:sym typeface="Lato"/>
              </a:rPr>
              <a:t>tres</a:t>
            </a:r>
            <a:r>
              <a:rPr lang="en-US" sz="4000" b="1" dirty="0">
                <a:solidFill>
                  <a:srgbClr val="00B050"/>
                </a:solidFill>
                <a:latin typeface="Lato"/>
                <a:ea typeface="Lato"/>
                <a:cs typeface="Lato"/>
                <a:sym typeface="Lato"/>
              </a:rPr>
              <a:t> </a:t>
            </a:r>
            <a:r>
              <a:rPr lang="en-US" sz="4000" b="1" dirty="0" err="1">
                <a:solidFill>
                  <a:srgbClr val="00B050"/>
                </a:solidFill>
                <a:latin typeface="Lato"/>
                <a:ea typeface="Lato"/>
                <a:cs typeface="Lato"/>
                <a:sym typeface="Lato"/>
              </a:rPr>
              <a:t>propósitos</a:t>
            </a:r>
            <a:r>
              <a:rPr lang="en-US" sz="4000" b="1" dirty="0">
                <a:solidFill>
                  <a:srgbClr val="00B050"/>
                </a:solidFill>
                <a:latin typeface="Lato"/>
                <a:ea typeface="Lato"/>
                <a:cs typeface="Lato"/>
                <a:sym typeface="Lato"/>
              </a:rPr>
              <a:t> de la ley</a:t>
            </a:r>
          </a:p>
          <a:p>
            <a:pPr marL="0" marR="0" lvl="0" indent="0" algn="l" rtl="0">
              <a:lnSpc>
                <a:spcPct val="100000"/>
              </a:lnSpc>
              <a:spcBef>
                <a:spcPts val="0"/>
              </a:spcBef>
              <a:spcAft>
                <a:spcPts val="0"/>
              </a:spcAft>
              <a:buClr>
                <a:schemeClr val="dk1"/>
              </a:buClr>
              <a:buSzPts val="1100"/>
              <a:buFont typeface="Arial"/>
              <a:buNone/>
            </a:pPr>
            <a:endParaRPr lang="en-US" sz="40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i="0" u="none" strike="noStrike" cap="none" dirty="0">
                <a:solidFill>
                  <a:schemeClr val="dk1"/>
                </a:solidFill>
                <a:latin typeface="Lato"/>
                <a:ea typeface="Lato"/>
                <a:cs typeface="Lato"/>
                <a:sym typeface="Lato"/>
              </a:rPr>
              <a:t>1. Espejo (</a:t>
            </a:r>
            <a:r>
              <a:rPr lang="en-US" sz="4000" i="0" u="none" strike="noStrike" cap="none" dirty="0" err="1">
                <a:solidFill>
                  <a:schemeClr val="dk1"/>
                </a:solidFill>
                <a:latin typeface="Lato"/>
                <a:ea typeface="Lato"/>
                <a:cs typeface="Lato"/>
                <a:sym typeface="Lato"/>
              </a:rPr>
              <a:t>propósito</a:t>
            </a:r>
            <a:r>
              <a:rPr lang="en-US" sz="4000" i="0" u="none" strike="noStrike" cap="none" dirty="0">
                <a:solidFill>
                  <a:schemeClr val="dk1"/>
                </a:solidFill>
                <a:latin typeface="Lato"/>
                <a:ea typeface="Lato"/>
                <a:cs typeface="Lato"/>
                <a:sym typeface="Lato"/>
              </a:rPr>
              <a:t> principal)</a:t>
            </a:r>
          </a:p>
          <a:p>
            <a:pPr marL="0" marR="0" lvl="0" indent="0" algn="l" rtl="0">
              <a:lnSpc>
                <a:spcPct val="100000"/>
              </a:lnSpc>
              <a:spcBef>
                <a:spcPts val="0"/>
              </a:spcBef>
              <a:spcAft>
                <a:spcPts val="0"/>
              </a:spcAft>
              <a:buClr>
                <a:schemeClr val="dk1"/>
              </a:buClr>
              <a:buSzPts val="1100"/>
              <a:buFont typeface="Arial"/>
              <a:buNone/>
            </a:pPr>
            <a:endParaRPr lang="en-US" sz="400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i="0" u="none" strike="noStrike" cap="none" dirty="0">
                <a:solidFill>
                  <a:schemeClr val="dk1"/>
                </a:solidFill>
                <a:latin typeface="Lato"/>
                <a:ea typeface="Lato"/>
                <a:cs typeface="Lato"/>
                <a:sym typeface="Lato"/>
              </a:rPr>
              <a:t>2. </a:t>
            </a:r>
            <a:r>
              <a:rPr lang="en-US" sz="4000" i="0" u="none" strike="noStrike" cap="none" dirty="0" err="1">
                <a:solidFill>
                  <a:schemeClr val="dk1"/>
                </a:solidFill>
                <a:latin typeface="Lato"/>
                <a:ea typeface="Lato"/>
                <a:cs typeface="Lato"/>
                <a:sym typeface="Lato"/>
              </a:rPr>
              <a:t>Freno</a:t>
            </a:r>
            <a:r>
              <a:rPr lang="en-US" sz="4000" i="0" u="none" strike="noStrike" cap="none"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i="0" u="none" strike="noStrike" cap="none" dirty="0">
                <a:solidFill>
                  <a:schemeClr val="dk1"/>
                </a:solidFill>
                <a:latin typeface="Lato"/>
                <a:ea typeface="Lato"/>
                <a:cs typeface="Lato"/>
                <a:sym typeface="Lato"/>
              </a:rPr>
              <a:t>3. </a:t>
            </a:r>
            <a:r>
              <a:rPr lang="en-US" sz="4000" i="0" u="none" strike="noStrike" cap="none" dirty="0" err="1">
                <a:solidFill>
                  <a:schemeClr val="dk1"/>
                </a:solidFill>
                <a:latin typeface="Lato"/>
                <a:ea typeface="Lato"/>
                <a:cs typeface="Lato"/>
                <a:sym typeface="Lato"/>
              </a:rPr>
              <a:t>Guía</a:t>
            </a:r>
            <a:r>
              <a:rPr lang="en-US" sz="4000" i="0" u="none" strike="noStrike" cap="none"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4000" i="0" u="none" strike="noStrike" cap="none" dirty="0">
              <a:solidFill>
                <a:schemeClr val="dk1"/>
              </a:solidFill>
              <a:latin typeface="Lato"/>
              <a:ea typeface="Lato"/>
              <a:cs typeface="Lato"/>
              <a:sym typeface="Lato"/>
            </a:endParaRPr>
          </a:p>
        </p:txBody>
      </p:sp>
      <p:pic>
        <p:nvPicPr>
          <p:cNvPr id="8194" name="Picture 2" descr="Light Path Pictures | Download Free Images on Unsplash">
            <a:extLst>
              <a:ext uri="{FF2B5EF4-FFF2-40B4-BE49-F238E27FC236}">
                <a16:creationId xmlns:a16="http://schemas.microsoft.com/office/drawing/2014/main" id="{B12F21C7-06D5-6C84-8917-DCDA354DBF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37114"/>
            <a:ext cx="5075238"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570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C55EC7A6-07ED-9898-D01E-679BFD5555BC}"/>
            </a:ext>
          </a:extLst>
        </p:cNvPr>
        <p:cNvGrpSpPr/>
        <p:nvPr/>
      </p:nvGrpSpPr>
      <p:grpSpPr>
        <a:xfrm>
          <a:off x="0" y="0"/>
          <a:ext cx="0" cy="0"/>
          <a:chOff x="0" y="0"/>
          <a:chExt cx="0" cy="0"/>
        </a:xfrm>
      </p:grpSpPr>
      <p:sp>
        <p:nvSpPr>
          <p:cNvPr id="2" name="Google Shape;103;p2">
            <a:extLst>
              <a:ext uri="{FF2B5EF4-FFF2-40B4-BE49-F238E27FC236}">
                <a16:creationId xmlns:a16="http://schemas.microsoft.com/office/drawing/2014/main" id="{689B5BE9-AF80-2341-5881-9C3673443959}"/>
              </a:ext>
            </a:extLst>
          </p:cNvPr>
          <p:cNvSpPr/>
          <p:nvPr/>
        </p:nvSpPr>
        <p:spPr>
          <a:xfrm>
            <a:off x="-32659" y="32657"/>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a:extLst>
              <a:ext uri="{FF2B5EF4-FFF2-40B4-BE49-F238E27FC236}">
                <a16:creationId xmlns:a16="http://schemas.microsoft.com/office/drawing/2014/main" id="{D209D6F2-CA97-3B3E-5EEC-325B79E34C61}"/>
              </a:ext>
            </a:extLst>
          </p:cNvPr>
          <p:cNvSpPr/>
          <p:nvPr/>
        </p:nvSpPr>
        <p:spPr>
          <a:xfrm>
            <a:off x="1644412" y="1665817"/>
            <a:ext cx="8903177" cy="3526367"/>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4000" b="1" dirty="0">
                <a:solidFill>
                  <a:schemeClr val="dk1"/>
                </a:solidFill>
                <a:latin typeface="+mn-lt"/>
                <a:ea typeface="Lato"/>
                <a:cs typeface="Lato"/>
                <a:sym typeface="Lato"/>
              </a:rPr>
              <a:t>¿</a:t>
            </a:r>
            <a:r>
              <a:rPr lang="en-US" sz="4000" b="1" dirty="0" err="1">
                <a:solidFill>
                  <a:schemeClr val="dk1"/>
                </a:solidFill>
                <a:latin typeface="+mn-lt"/>
                <a:ea typeface="Lato"/>
                <a:cs typeface="Lato"/>
                <a:sym typeface="Lato"/>
              </a:rPr>
              <a:t>Cuáles</a:t>
            </a:r>
            <a:r>
              <a:rPr lang="en-US" sz="4000" b="1" dirty="0">
                <a:solidFill>
                  <a:schemeClr val="dk1"/>
                </a:solidFill>
                <a:latin typeface="+mn-lt"/>
                <a:ea typeface="Lato"/>
                <a:cs typeface="Lato"/>
                <a:sym typeface="Lato"/>
              </a:rPr>
              <a:t> son </a:t>
            </a:r>
            <a:r>
              <a:rPr lang="en-US" sz="4000" b="1" dirty="0" err="1">
                <a:solidFill>
                  <a:schemeClr val="dk1"/>
                </a:solidFill>
                <a:latin typeface="+mn-lt"/>
                <a:ea typeface="Lato"/>
                <a:cs typeface="Lato"/>
                <a:sym typeface="Lato"/>
              </a:rPr>
              <a:t>los</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tres</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usos</a:t>
            </a:r>
            <a:r>
              <a:rPr lang="en-US" sz="4000" b="1" dirty="0">
                <a:solidFill>
                  <a:schemeClr val="dk1"/>
                </a:solidFill>
                <a:latin typeface="+mn-lt"/>
                <a:ea typeface="Lato"/>
                <a:cs typeface="Lato"/>
                <a:sym typeface="Lato"/>
              </a:rPr>
              <a:t> de la ley de Dios? </a:t>
            </a:r>
            <a:r>
              <a:rPr lang="en-US" sz="4000" b="1" dirty="0" err="1">
                <a:solidFill>
                  <a:schemeClr val="dk1"/>
                </a:solidFill>
                <a:latin typeface="+mn-lt"/>
                <a:ea typeface="Lato"/>
                <a:cs typeface="Lato"/>
                <a:sym typeface="Lato"/>
              </a:rPr>
              <a:t>Explique</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el</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propósito</a:t>
            </a:r>
            <a:r>
              <a:rPr lang="en-US" sz="4000" b="1" dirty="0">
                <a:solidFill>
                  <a:schemeClr val="dk1"/>
                </a:solidFill>
                <a:latin typeface="+mn-lt"/>
                <a:ea typeface="Lato"/>
                <a:cs typeface="Lato"/>
                <a:sym typeface="Lato"/>
              </a:rPr>
              <a:t> de </a:t>
            </a:r>
            <a:r>
              <a:rPr lang="en-US" sz="4000" b="1" dirty="0" err="1">
                <a:solidFill>
                  <a:schemeClr val="dk1"/>
                </a:solidFill>
                <a:latin typeface="+mn-lt"/>
                <a:ea typeface="Lato"/>
                <a:cs typeface="Lato"/>
                <a:sym typeface="Lato"/>
              </a:rPr>
              <a:t>cada</a:t>
            </a:r>
            <a:r>
              <a:rPr lang="en-US" sz="4000" b="1" dirty="0">
                <a:solidFill>
                  <a:schemeClr val="dk1"/>
                </a:solidFill>
                <a:latin typeface="+mn-lt"/>
                <a:ea typeface="Lato"/>
                <a:cs typeface="Lato"/>
                <a:sym typeface="Lato"/>
              </a:rPr>
              <a:t> uno de </a:t>
            </a:r>
            <a:r>
              <a:rPr lang="en-US" sz="4000" b="1" dirty="0" err="1">
                <a:solidFill>
                  <a:schemeClr val="dk1"/>
                </a:solidFill>
                <a:latin typeface="+mn-lt"/>
                <a:ea typeface="Lato"/>
                <a:cs typeface="Lato"/>
                <a:sym typeface="Lato"/>
              </a:rPr>
              <a:t>ellos</a:t>
            </a:r>
            <a:r>
              <a:rPr lang="en-US" sz="4000" b="1" dirty="0">
                <a:solidFill>
                  <a:schemeClr val="dk1"/>
                </a:solidFill>
                <a:latin typeface="+mn-lt"/>
                <a:ea typeface="Lato"/>
                <a:cs typeface="Lato"/>
                <a:sym typeface="Lato"/>
              </a:rPr>
              <a:t>. </a:t>
            </a:r>
          </a:p>
          <a:p>
            <a:pPr algn="ctr">
              <a:buSzPts val="1400"/>
            </a:pPr>
            <a:endParaRPr lang="en-US" sz="4000" b="1" dirty="0">
              <a:solidFill>
                <a:schemeClr val="dk1"/>
              </a:solidFill>
              <a:latin typeface="+mn-lt"/>
              <a:ea typeface="Lato"/>
              <a:cs typeface="Lato"/>
              <a:sym typeface="Lato"/>
            </a:endParaRPr>
          </a:p>
          <a:p>
            <a:pPr algn="ctr">
              <a:buSzPts val="1400"/>
            </a:pPr>
            <a:r>
              <a:rPr lang="en-US" sz="4000" i="1" dirty="0">
                <a:solidFill>
                  <a:schemeClr val="dk1"/>
                </a:solidFill>
                <a:latin typeface="+mn-lt"/>
                <a:ea typeface="Lato"/>
                <a:cs typeface="Lato"/>
                <a:sym typeface="Lato"/>
              </a:rPr>
              <a:t>Proyecto Final </a:t>
            </a:r>
            <a:r>
              <a:rPr lang="en-US" sz="4000" i="1" dirty="0" err="1">
                <a:solidFill>
                  <a:schemeClr val="dk1"/>
                </a:solidFill>
                <a:latin typeface="+mn-lt"/>
                <a:ea typeface="Lato"/>
                <a:cs typeface="Lato"/>
                <a:sym typeface="Lato"/>
              </a:rPr>
              <a:t>pregunta</a:t>
            </a:r>
            <a:r>
              <a:rPr lang="en-US" sz="4000" i="1" dirty="0">
                <a:solidFill>
                  <a:schemeClr val="dk1"/>
                </a:solidFill>
                <a:latin typeface="+mn-lt"/>
                <a:ea typeface="Lato"/>
                <a:cs typeface="Lato"/>
                <a:sym typeface="Lato"/>
              </a:rPr>
              <a:t> #4</a:t>
            </a:r>
            <a:endParaRPr lang="en-US" sz="4000" i="1" dirty="0"/>
          </a:p>
        </p:txBody>
      </p:sp>
    </p:spTree>
    <p:extLst>
      <p:ext uri="{BB962C8B-B14F-4D97-AF65-F5344CB8AC3E}">
        <p14:creationId xmlns:p14="http://schemas.microsoft.com/office/powerpoint/2010/main" val="2716410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Describir</a:t>
              </a:r>
              <a:r>
                <a:rPr lang="en-US" sz="2800" dirty="0">
                  <a:solidFill>
                    <a:schemeClr val="lt1"/>
                  </a:solidFill>
                  <a:latin typeface="Lato"/>
                  <a:ea typeface="Lato"/>
                  <a:cs typeface="Lato"/>
                  <a:sym typeface="Lato"/>
                </a:rPr>
                <a:t> las dos </a:t>
              </a:r>
              <a:r>
                <a:rPr lang="en-US" sz="2800" dirty="0" err="1">
                  <a:solidFill>
                    <a:schemeClr val="lt1"/>
                  </a:solidFill>
                  <a:latin typeface="Lato"/>
                  <a:ea typeface="Lato"/>
                  <a:cs typeface="Lato"/>
                  <a:sym typeface="Lato"/>
                </a:rPr>
                <a:t>enseñanzas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principales</a:t>
              </a:r>
              <a:r>
                <a:rPr lang="en-US" sz="2800" dirty="0">
                  <a:solidFill>
                    <a:schemeClr val="lt1"/>
                  </a:solidFill>
                  <a:latin typeface="Lato"/>
                  <a:ea typeface="Lato"/>
                  <a:cs typeface="Lato"/>
                  <a:sym typeface="Lato"/>
                </a:rPr>
                <a:t> de la Biblia y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propósito</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cada</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una</a:t>
              </a:r>
              <a:r>
                <a:rPr lang="en-US" sz="2800" dirty="0">
                  <a:solidFill>
                    <a:schemeClr val="lt1"/>
                  </a:solidFill>
                  <a:latin typeface="Lato"/>
                  <a:ea typeface="Lato"/>
                  <a:cs typeface="Lato"/>
                  <a:sym typeface="Lato"/>
                </a:rPr>
                <a:t>.</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Explicar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por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qué</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ya</a:t>
              </a:r>
              <a:r>
                <a:rPr lang="en-US" sz="2800" dirty="0">
                  <a:solidFill>
                    <a:schemeClr val="tx1"/>
                  </a:solidFill>
                  <a:latin typeface="Lato"/>
                  <a:ea typeface="Lato"/>
                  <a:cs typeface="Lato"/>
                  <a:sym typeface="Lato"/>
                </a:rPr>
                <a:t> no se </a:t>
              </a:r>
              <a:r>
                <a:rPr lang="en-US" sz="2800" dirty="0" err="1">
                  <a:solidFill>
                    <a:schemeClr val="tx1"/>
                  </a:solidFill>
                  <a:latin typeface="Lato"/>
                  <a:ea typeface="Lato"/>
                  <a:cs typeface="Lato"/>
                  <a:sym typeface="Lato"/>
                </a:rPr>
                <a:t>aplican</a:t>
              </a:r>
              <a:r>
                <a:rPr lang="en-US" sz="2800" dirty="0">
                  <a:solidFill>
                    <a:schemeClr val="tx1"/>
                  </a:solidFill>
                  <a:latin typeface="Lato"/>
                  <a:ea typeface="Lato"/>
                  <a:cs typeface="Lato"/>
                  <a:sym typeface="Lato"/>
                </a:rPr>
                <a:t> las </a:t>
              </a:r>
              <a:r>
                <a:rPr lang="en-US" sz="2800" dirty="0" err="1">
                  <a:solidFill>
                    <a:schemeClr val="tx1"/>
                  </a:solidFill>
                  <a:latin typeface="Lato"/>
                  <a:ea typeface="Lato"/>
                  <a:cs typeface="Lato"/>
                  <a:sym typeface="Lato"/>
                </a:rPr>
                <a:t>leyes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civiles</a:t>
              </a:r>
              <a:r>
                <a:rPr lang="en-US" sz="2800" dirty="0">
                  <a:solidFill>
                    <a:schemeClr val="tx1"/>
                  </a:solidFill>
                  <a:latin typeface="Lato"/>
                  <a:ea typeface="Lato"/>
                  <a:cs typeface="Lato"/>
                  <a:sym typeface="Lato"/>
                </a:rPr>
                <a:t> y </a:t>
              </a:r>
              <a:r>
                <a:rPr lang="en-US" sz="2800" dirty="0" err="1">
                  <a:solidFill>
                    <a:schemeClr val="tx1"/>
                  </a:solidFill>
                  <a:latin typeface="Lato"/>
                  <a:ea typeface="Lato"/>
                  <a:cs typeface="Lato"/>
                  <a:sym typeface="Lato"/>
                </a:rPr>
                <a:t>ceremoniales</a:t>
              </a:r>
              <a:r>
                <a:rPr lang="en-US" sz="2800" dirty="0">
                  <a:solidFill>
                    <a:schemeClr val="tx1"/>
                  </a:solidFill>
                  <a:latin typeface="Lato"/>
                  <a:ea typeface="Lato"/>
                  <a:cs typeface="Lato"/>
                  <a:sym typeface="Lato"/>
                </a:rPr>
                <a:t> del Antiguo </a:t>
              </a:r>
              <a:r>
                <a:rPr lang="en-US" sz="2800" dirty="0" err="1">
                  <a:solidFill>
                    <a:schemeClr val="tx1"/>
                  </a:solidFill>
                  <a:latin typeface="Lato"/>
                  <a:ea typeface="Lato"/>
                  <a:cs typeface="Lato"/>
                  <a:sym typeface="Lato"/>
                </a:rPr>
                <a:t>Testamento</a:t>
              </a:r>
              <a:r>
                <a:rPr lang="en-US" sz="2800" dirty="0">
                  <a:solidFill>
                    <a:schemeClr val="tx1"/>
                  </a:solidFill>
                  <a:latin typeface="Lato"/>
                  <a:ea typeface="Lato"/>
                  <a:cs typeface="Lato"/>
                  <a:sym typeface="Lato"/>
                </a:rPr>
                <a:t> a </a:t>
              </a:r>
              <a:r>
                <a:rPr lang="en-US" sz="2800" dirty="0" err="1">
                  <a:solidFill>
                    <a:schemeClr val="tx1"/>
                  </a:solidFill>
                  <a:latin typeface="Lato"/>
                  <a:ea typeface="Lato"/>
                  <a:cs typeface="Lato"/>
                  <a:sym typeface="Lato"/>
                </a:rPr>
                <a:t>nosotros</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grpSp>
      <p:sp>
        <p:nvSpPr>
          <p:cNvPr id="2" name="Google Shape;138;p5">
            <a:extLst>
              <a:ext uri="{FF2B5EF4-FFF2-40B4-BE49-F238E27FC236}">
                <a16:creationId xmlns:a16="http://schemas.microsoft.com/office/drawing/2014/main" id="{2EFFC204-6CEE-E9F5-E2EC-D668963E54D1}"/>
              </a:ext>
            </a:extLst>
          </p:cNvPr>
          <p:cNvSpPr txBox="1"/>
          <p:nvPr/>
        </p:nvSpPr>
        <p:spPr>
          <a:xfrm>
            <a:off x="2142630" y="342076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tres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tipos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leyes</a:t>
            </a:r>
            <a:r>
              <a:rPr lang="en-US" sz="2800" dirty="0">
                <a:solidFill>
                  <a:schemeClr val="lt1"/>
                </a:solidFill>
                <a:latin typeface="Lato"/>
                <a:ea typeface="Lato"/>
                <a:cs typeface="Lato"/>
                <a:sym typeface="Lato"/>
              </a:rPr>
              <a:t> de la Biblia y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propósitos</a:t>
            </a:r>
            <a:r>
              <a:rPr lang="en-US" sz="2800" dirty="0">
                <a:solidFill>
                  <a:schemeClr val="lt1"/>
                </a:solidFill>
                <a:latin typeface="Lato"/>
                <a:ea typeface="Lato"/>
                <a:cs typeface="Lato"/>
                <a:sym typeface="Lato"/>
              </a:rPr>
              <a:t> de la ley</a:t>
            </a:r>
            <a:endParaRPr sz="2800" dirty="0">
              <a:solidFill>
                <a:schemeClr val="lt1"/>
              </a:solidFill>
              <a:latin typeface="Lato"/>
              <a:ea typeface="Lato"/>
              <a:cs typeface="Lato"/>
              <a:sym typeface="Lato"/>
            </a:endParaRPr>
          </a:p>
        </p:txBody>
      </p:sp>
    </p:spTree>
    <p:extLst>
      <p:ext uri="{BB962C8B-B14F-4D97-AF65-F5344CB8AC3E}">
        <p14:creationId xmlns:p14="http://schemas.microsoft.com/office/powerpoint/2010/main" val="1669031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g2eb2c0aef0b_0_4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6" name="Google Shape;216;g2eb2c0aef0b_0_41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7" name="Google Shape;217;g2eb2c0aef0b_0_412"/>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
        <p:nvSpPr>
          <p:cNvPr id="218" name="Google Shape;218;g2eb2c0aef0b_0_412"/>
          <p:cNvSpPr txBox="1"/>
          <p:nvPr/>
        </p:nvSpPr>
        <p:spPr>
          <a:xfrm>
            <a:off x="3900778" y="1460350"/>
            <a:ext cx="6788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Contexto</a:t>
            </a:r>
            <a:endParaRPr sz="4860" b="0" i="0" u="none" strike="noStrike" cap="none">
              <a:solidFill>
                <a:srgbClr val="009444"/>
              </a:solidFill>
              <a:latin typeface="Lato"/>
              <a:ea typeface="Lato"/>
              <a:cs typeface="Lato"/>
              <a:sym typeface="Lato"/>
            </a:endParaRPr>
          </a:p>
        </p:txBody>
      </p:sp>
      <p:cxnSp>
        <p:nvCxnSpPr>
          <p:cNvPr id="219" name="Google Shape;219;g2eb2c0aef0b_0_412"/>
          <p:cNvCxnSpPr/>
          <p:nvPr/>
        </p:nvCxnSpPr>
        <p:spPr>
          <a:xfrm>
            <a:off x="3985427" y="249977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0" name="Google Shape;220;g2eb2c0aef0b_0_412"/>
          <p:cNvSpPr txBox="1"/>
          <p:nvPr/>
        </p:nvSpPr>
        <p:spPr>
          <a:xfrm>
            <a:off x="3715925" y="2658300"/>
            <a:ext cx="8183700" cy="17547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¿Quién está hablando? </a:t>
            </a:r>
            <a:endParaRPr sz="360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¿A quién(es) habla? </a:t>
            </a:r>
            <a:endParaRPr sz="360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3600"/>
              <a:buFont typeface="Lato"/>
              <a:buChar char="●"/>
            </a:pPr>
            <a:r>
              <a:rPr lang="en-US" sz="3600">
                <a:solidFill>
                  <a:schemeClr val="dk1"/>
                </a:solidFill>
                <a:latin typeface="Lato"/>
                <a:ea typeface="Lato"/>
                <a:cs typeface="Lato"/>
                <a:sym typeface="Lato"/>
              </a:rPr>
              <a:t>¿Cuándo está hablando?</a:t>
            </a:r>
            <a:endParaRPr sz="3600" b="0" i="0" u="none" strike="noStrike" cap="none">
              <a:solidFill>
                <a:schemeClr val="dk1"/>
              </a:solidFill>
              <a:latin typeface="Lato"/>
              <a:ea typeface="Lato"/>
              <a:cs typeface="Lato"/>
              <a:sym typeface="Lato"/>
            </a:endParaRPr>
          </a:p>
        </p:txBody>
      </p:sp>
      <p:sp>
        <p:nvSpPr>
          <p:cNvPr id="221" name="Google Shape;221;g2eb2c0aef0b_0_412"/>
          <p:cNvSpPr/>
          <p:nvPr/>
        </p:nvSpPr>
        <p:spPr>
          <a:xfrm>
            <a:off x="4571051" y="4915450"/>
            <a:ext cx="5107500" cy="1023000"/>
          </a:xfrm>
          <a:prstGeom prst="rect">
            <a:avLst/>
          </a:prstGeom>
          <a:solidFill>
            <a:srgbClr val="00944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chemeClr val="lt1"/>
                </a:solidFill>
                <a:latin typeface="Lato"/>
                <a:ea typeface="Lato"/>
                <a:cs typeface="Lato"/>
                <a:sym typeface="Lato"/>
              </a:rPr>
              <a:t>Aplicación correcta</a:t>
            </a:r>
            <a:endParaRPr sz="3600" b="1" i="0" u="none" strike="noStrike" cap="none">
              <a:solidFill>
                <a:schemeClr val="lt1"/>
              </a:solidFill>
              <a:latin typeface="Lato"/>
              <a:ea typeface="Lato"/>
              <a:cs typeface="Lato"/>
              <a:sym typeface="Lato"/>
            </a:endParaRPr>
          </a:p>
        </p:txBody>
      </p:sp>
      <p:sp>
        <p:nvSpPr>
          <p:cNvPr id="222" name="Google Shape;222;g2eb2c0aef0b_0_412"/>
          <p:cNvSpPr/>
          <p:nvPr/>
        </p:nvSpPr>
        <p:spPr>
          <a:xfrm>
            <a:off x="3528213" y="5068150"/>
            <a:ext cx="735600" cy="717900"/>
          </a:xfrm>
          <a:prstGeom prst="mathPlus">
            <a:avLst>
              <a:gd name="adj1" fmla="val 23520"/>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AB079B9E-F8D3-8F2F-C10F-E21415C7556E}"/>
            </a:ext>
          </a:extLst>
        </p:cNvPr>
        <p:cNvGrpSpPr/>
        <p:nvPr/>
      </p:nvGrpSpPr>
      <p:grpSpPr>
        <a:xfrm>
          <a:off x="0" y="0"/>
          <a:ext cx="0" cy="0"/>
          <a:chOff x="0" y="0"/>
          <a:chExt cx="0" cy="0"/>
        </a:xfrm>
      </p:grpSpPr>
      <p:sp>
        <p:nvSpPr>
          <p:cNvPr id="2" name="Google Shape;103;p2">
            <a:extLst>
              <a:ext uri="{FF2B5EF4-FFF2-40B4-BE49-F238E27FC236}">
                <a16:creationId xmlns:a16="http://schemas.microsoft.com/office/drawing/2014/main" id="{54C29578-A98D-5A35-FB64-FF3B9A92D84E}"/>
              </a:ext>
            </a:extLst>
          </p:cNvPr>
          <p:cNvSpPr/>
          <p:nvPr/>
        </p:nvSpPr>
        <p:spPr>
          <a:xfrm>
            <a:off x="-32659" y="32657"/>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a:extLst>
              <a:ext uri="{FF2B5EF4-FFF2-40B4-BE49-F238E27FC236}">
                <a16:creationId xmlns:a16="http://schemas.microsoft.com/office/drawing/2014/main" id="{B6715396-9EF2-9D11-2DDF-1AB0AC59DD1F}"/>
              </a:ext>
            </a:extLst>
          </p:cNvPr>
          <p:cNvSpPr/>
          <p:nvPr/>
        </p:nvSpPr>
        <p:spPr>
          <a:xfrm>
            <a:off x="1644411" y="1453394"/>
            <a:ext cx="8903177" cy="3951212"/>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4000" b="1" dirty="0">
                <a:solidFill>
                  <a:schemeClr val="dk1"/>
                </a:solidFill>
                <a:latin typeface="+mn-lt"/>
                <a:ea typeface="Lato"/>
                <a:cs typeface="Lato"/>
                <a:sym typeface="Lato"/>
              </a:rPr>
              <a:t>¿Por </a:t>
            </a:r>
            <a:r>
              <a:rPr lang="en-US" sz="4000" b="1" dirty="0" err="1">
                <a:solidFill>
                  <a:schemeClr val="dk1"/>
                </a:solidFill>
                <a:latin typeface="+mn-lt"/>
                <a:ea typeface="Lato"/>
                <a:cs typeface="Lato"/>
                <a:sym typeface="Lato"/>
              </a:rPr>
              <a:t>qué</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ya</a:t>
            </a:r>
            <a:r>
              <a:rPr lang="en-US" sz="4000" b="1" dirty="0">
                <a:solidFill>
                  <a:schemeClr val="dk1"/>
                </a:solidFill>
                <a:latin typeface="+mn-lt"/>
                <a:ea typeface="Lato"/>
                <a:cs typeface="Lato"/>
                <a:sym typeface="Lato"/>
              </a:rPr>
              <a:t> no se </a:t>
            </a:r>
            <a:r>
              <a:rPr lang="en-US" sz="4000" b="1" dirty="0" err="1">
                <a:solidFill>
                  <a:schemeClr val="dk1"/>
                </a:solidFill>
                <a:latin typeface="+mn-lt"/>
                <a:ea typeface="Lato"/>
                <a:cs typeface="Lato"/>
                <a:sym typeface="Lato"/>
              </a:rPr>
              <a:t>aplican</a:t>
            </a:r>
            <a:r>
              <a:rPr lang="en-US" sz="4000" b="1" dirty="0">
                <a:solidFill>
                  <a:schemeClr val="dk1"/>
                </a:solidFill>
                <a:latin typeface="+mn-lt"/>
                <a:ea typeface="Lato"/>
                <a:cs typeface="Lato"/>
                <a:sym typeface="Lato"/>
              </a:rPr>
              <a:t> las </a:t>
            </a:r>
            <a:r>
              <a:rPr lang="en-US" sz="4000" b="1" dirty="0" err="1">
                <a:solidFill>
                  <a:schemeClr val="dk1"/>
                </a:solidFill>
                <a:latin typeface="+mn-lt"/>
                <a:ea typeface="Lato"/>
                <a:cs typeface="Lato"/>
                <a:sym typeface="Lato"/>
              </a:rPr>
              <a:t>leyes</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civiles</a:t>
            </a:r>
            <a:r>
              <a:rPr lang="en-US" sz="4000" b="1" dirty="0">
                <a:solidFill>
                  <a:schemeClr val="dk1"/>
                </a:solidFill>
                <a:latin typeface="+mn-lt"/>
                <a:ea typeface="Lato"/>
                <a:cs typeface="Lato"/>
                <a:sym typeface="Lato"/>
              </a:rPr>
              <a:t> y </a:t>
            </a:r>
            <a:r>
              <a:rPr lang="en-US" sz="4000" b="1" dirty="0" err="1">
                <a:solidFill>
                  <a:schemeClr val="dk1"/>
                </a:solidFill>
                <a:latin typeface="+mn-lt"/>
                <a:ea typeface="Lato"/>
                <a:cs typeface="Lato"/>
                <a:sym typeface="Lato"/>
              </a:rPr>
              <a:t>ceremoniales</a:t>
            </a:r>
            <a:r>
              <a:rPr lang="en-US" sz="4000" b="1" dirty="0">
                <a:solidFill>
                  <a:schemeClr val="dk1"/>
                </a:solidFill>
                <a:latin typeface="+mn-lt"/>
                <a:ea typeface="Lato"/>
                <a:cs typeface="Lato"/>
                <a:sym typeface="Lato"/>
              </a:rPr>
              <a:t> del </a:t>
            </a:r>
            <a:r>
              <a:rPr lang="en-US" sz="4000" b="1" dirty="0" err="1">
                <a:solidFill>
                  <a:schemeClr val="dk1"/>
                </a:solidFill>
                <a:latin typeface="+mn-lt"/>
                <a:ea typeface="Lato"/>
                <a:cs typeface="Lato"/>
                <a:sym typeface="Lato"/>
              </a:rPr>
              <a:t>Antiguo</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Testamento</a:t>
            </a:r>
            <a:r>
              <a:rPr lang="en-US" sz="4000" b="1" dirty="0">
                <a:solidFill>
                  <a:schemeClr val="dk1"/>
                </a:solidFill>
                <a:latin typeface="+mn-lt"/>
                <a:ea typeface="Lato"/>
                <a:cs typeface="Lato"/>
                <a:sym typeface="Lato"/>
              </a:rPr>
              <a:t> a </a:t>
            </a:r>
            <a:r>
              <a:rPr lang="en-US" sz="4000" b="1" dirty="0" err="1">
                <a:solidFill>
                  <a:schemeClr val="dk1"/>
                </a:solidFill>
                <a:latin typeface="+mn-lt"/>
                <a:ea typeface="Lato"/>
                <a:cs typeface="Lato"/>
                <a:sym typeface="Lato"/>
              </a:rPr>
              <a:t>los</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creyentes</a:t>
            </a:r>
            <a:r>
              <a:rPr lang="en-US" sz="4000" b="1" dirty="0">
                <a:solidFill>
                  <a:schemeClr val="dk1"/>
                </a:solidFill>
                <a:latin typeface="+mn-lt"/>
                <a:ea typeface="Lato"/>
                <a:cs typeface="Lato"/>
                <a:sym typeface="Lato"/>
              </a:rPr>
              <a:t> del Nuevo </a:t>
            </a:r>
            <a:r>
              <a:rPr lang="en-US" sz="4000" b="1" dirty="0" err="1">
                <a:solidFill>
                  <a:schemeClr val="dk1"/>
                </a:solidFill>
                <a:latin typeface="+mn-lt"/>
                <a:ea typeface="Lato"/>
                <a:cs typeface="Lato"/>
                <a:sym typeface="Lato"/>
              </a:rPr>
              <a:t>Testamento</a:t>
            </a:r>
            <a:endParaRPr lang="en-US" sz="4000" b="1" dirty="0">
              <a:solidFill>
                <a:schemeClr val="dk1"/>
              </a:solidFill>
              <a:latin typeface="+mn-lt"/>
              <a:ea typeface="Lato"/>
              <a:cs typeface="Lato"/>
              <a:sym typeface="Lato"/>
            </a:endParaRPr>
          </a:p>
          <a:p>
            <a:pPr algn="ctr">
              <a:buSzPts val="1400"/>
            </a:pPr>
            <a:endParaRPr lang="en-US" sz="4000" b="1" dirty="0">
              <a:solidFill>
                <a:schemeClr val="dk1"/>
              </a:solidFill>
              <a:latin typeface="+mn-lt"/>
              <a:ea typeface="Lato"/>
              <a:cs typeface="Lato"/>
              <a:sym typeface="Lato"/>
            </a:endParaRPr>
          </a:p>
          <a:p>
            <a:pPr algn="ctr">
              <a:buSzPts val="1400"/>
            </a:pPr>
            <a:r>
              <a:rPr lang="en-US" sz="4000" i="1" dirty="0">
                <a:solidFill>
                  <a:schemeClr val="dk1"/>
                </a:solidFill>
                <a:latin typeface="+mn-lt"/>
                <a:ea typeface="Lato"/>
                <a:cs typeface="Lato"/>
                <a:sym typeface="Lato"/>
              </a:rPr>
              <a:t>Proyecto Final </a:t>
            </a:r>
            <a:r>
              <a:rPr lang="en-US" sz="4000" i="1" dirty="0" err="1">
                <a:solidFill>
                  <a:schemeClr val="dk1"/>
                </a:solidFill>
                <a:latin typeface="+mn-lt"/>
                <a:ea typeface="Lato"/>
                <a:cs typeface="Lato"/>
                <a:sym typeface="Lato"/>
              </a:rPr>
              <a:t>pregunta</a:t>
            </a:r>
            <a:r>
              <a:rPr lang="en-US" sz="4000" i="1" dirty="0">
                <a:solidFill>
                  <a:schemeClr val="dk1"/>
                </a:solidFill>
                <a:latin typeface="+mn-lt"/>
                <a:ea typeface="Lato"/>
                <a:cs typeface="Lato"/>
                <a:sym typeface="Lato"/>
              </a:rPr>
              <a:t> #5</a:t>
            </a:r>
            <a:endParaRPr lang="en-US" sz="4000" i="1" dirty="0"/>
          </a:p>
        </p:txBody>
      </p:sp>
    </p:spTree>
    <p:extLst>
      <p:ext uri="{BB962C8B-B14F-4D97-AF65-F5344CB8AC3E}">
        <p14:creationId xmlns:p14="http://schemas.microsoft.com/office/powerpoint/2010/main" val="2325677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a:extLst>
            <a:ext uri="{FF2B5EF4-FFF2-40B4-BE49-F238E27FC236}">
              <a16:creationId xmlns:a16="http://schemas.microsoft.com/office/drawing/2014/main" id="{01346BCB-FC40-ADFF-9DCC-A35E3FBA9430}"/>
            </a:ext>
          </a:extLst>
        </p:cNvPr>
        <p:cNvGrpSpPr/>
        <p:nvPr/>
      </p:nvGrpSpPr>
      <p:grpSpPr>
        <a:xfrm>
          <a:off x="0" y="0"/>
          <a:ext cx="0" cy="0"/>
          <a:chOff x="0" y="0"/>
          <a:chExt cx="0" cy="0"/>
        </a:xfrm>
      </p:grpSpPr>
      <p:sp>
        <p:nvSpPr>
          <p:cNvPr id="171" name="Google Shape;171;g2eb2c0aef0b_0_370">
            <a:extLst>
              <a:ext uri="{FF2B5EF4-FFF2-40B4-BE49-F238E27FC236}">
                <a16:creationId xmlns:a16="http://schemas.microsoft.com/office/drawing/2014/main" id="{BD4310AA-E278-BE6D-8E2E-F948C5D518D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2eb2c0aef0b_0_370">
            <a:extLst>
              <a:ext uri="{FF2B5EF4-FFF2-40B4-BE49-F238E27FC236}">
                <a16:creationId xmlns:a16="http://schemas.microsoft.com/office/drawing/2014/main" id="{49968969-F843-721D-B5F6-F028EAF4BDC3}"/>
              </a:ext>
            </a:extLst>
          </p:cNvPr>
          <p:cNvSpPr txBox="1"/>
          <p:nvPr/>
        </p:nvSpPr>
        <p:spPr>
          <a:xfrm>
            <a:off x="1962221" y="489754"/>
            <a:ext cx="9696379" cy="58784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rgbClr val="00B050"/>
                </a:solidFill>
                <a:latin typeface="Lato"/>
                <a:ea typeface="Lato"/>
                <a:cs typeface="Lato"/>
                <a:sym typeface="Lato"/>
              </a:rPr>
              <a:t>Las </a:t>
            </a:r>
            <a:r>
              <a:rPr lang="en-US" sz="3600" b="1" dirty="0" err="1">
                <a:solidFill>
                  <a:srgbClr val="00B050"/>
                </a:solidFill>
                <a:latin typeface="Lato"/>
                <a:ea typeface="Lato"/>
                <a:cs typeface="Lato"/>
                <a:sym typeface="Lato"/>
              </a:rPr>
              <a:t>leyes</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civiles</a:t>
            </a:r>
            <a:r>
              <a:rPr lang="en-US" sz="3600" b="1" dirty="0">
                <a:solidFill>
                  <a:srgbClr val="00B050"/>
                </a:solidFill>
                <a:latin typeface="Lato"/>
                <a:ea typeface="Lato"/>
                <a:cs typeface="Lato"/>
                <a:sym typeface="Lato"/>
              </a:rPr>
              <a:t> y </a:t>
            </a:r>
            <a:r>
              <a:rPr lang="en-US" sz="3600" b="1" dirty="0" err="1">
                <a:solidFill>
                  <a:srgbClr val="00B050"/>
                </a:solidFill>
                <a:latin typeface="Lato"/>
                <a:ea typeface="Lato"/>
                <a:cs typeface="Lato"/>
                <a:sym typeface="Lato"/>
              </a:rPr>
              <a:t>ceremoniales</a:t>
            </a:r>
            <a:r>
              <a:rPr lang="en-US" sz="3600" b="1" dirty="0">
                <a:solidFill>
                  <a:srgbClr val="00B050"/>
                </a:solidFill>
                <a:latin typeface="Lato"/>
                <a:ea typeface="Lato"/>
                <a:cs typeface="Lato"/>
                <a:sym typeface="Lato"/>
              </a:rPr>
              <a:t> del </a:t>
            </a:r>
            <a:r>
              <a:rPr lang="en-US" sz="3600" b="1" dirty="0" err="1">
                <a:solidFill>
                  <a:srgbClr val="00B050"/>
                </a:solidFill>
                <a:latin typeface="Lato"/>
                <a:ea typeface="Lato"/>
                <a:cs typeface="Lato"/>
                <a:sym typeface="Lato"/>
              </a:rPr>
              <a:t>Antiguo</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Testamento</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ya</a:t>
            </a:r>
            <a:r>
              <a:rPr lang="en-US" sz="3600" b="1" dirty="0">
                <a:solidFill>
                  <a:srgbClr val="00B050"/>
                </a:solidFill>
                <a:latin typeface="Lato"/>
                <a:ea typeface="Lato"/>
                <a:cs typeface="Lato"/>
                <a:sym typeface="Lato"/>
              </a:rPr>
              <a:t> no se </a:t>
            </a:r>
            <a:r>
              <a:rPr lang="en-US" sz="3600" b="1" dirty="0" err="1">
                <a:solidFill>
                  <a:srgbClr val="00B050"/>
                </a:solidFill>
                <a:latin typeface="Lato"/>
                <a:ea typeface="Lato"/>
                <a:cs typeface="Lato"/>
                <a:sym typeface="Lato"/>
              </a:rPr>
              <a:t>aplican</a:t>
            </a:r>
            <a:r>
              <a:rPr lang="en-US" sz="3600" b="1" dirty="0">
                <a:solidFill>
                  <a:srgbClr val="00B050"/>
                </a:solidFill>
                <a:latin typeface="Lato"/>
                <a:ea typeface="Lato"/>
                <a:cs typeface="Lato"/>
                <a:sym typeface="Lato"/>
              </a:rPr>
              <a:t> a </a:t>
            </a:r>
            <a:r>
              <a:rPr lang="en-US" sz="3600" b="1" dirty="0" err="1">
                <a:solidFill>
                  <a:srgbClr val="00B050"/>
                </a:solidFill>
                <a:latin typeface="Lato"/>
                <a:ea typeface="Lato"/>
                <a:cs typeface="Lato"/>
                <a:sym typeface="Lato"/>
              </a:rPr>
              <a:t>nosotros</a:t>
            </a:r>
            <a:endParaRPr lang="en-US" sz="3600" b="1" dirty="0">
              <a:solidFill>
                <a:srgbClr val="00B050"/>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600" b="1"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Jesús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cumplimiento</a:t>
            </a:r>
            <a:r>
              <a:rPr lang="en-US" sz="3600" b="1" dirty="0">
                <a:solidFill>
                  <a:schemeClr val="dk1"/>
                </a:solidFill>
                <a:latin typeface="Lato"/>
                <a:ea typeface="Lato"/>
                <a:cs typeface="Lato"/>
                <a:sym typeface="Lato"/>
              </a:rPr>
              <a:t> de las </a:t>
            </a:r>
            <a:r>
              <a:rPr lang="en-US" sz="3600" b="1" dirty="0" err="1">
                <a:solidFill>
                  <a:schemeClr val="dk1"/>
                </a:solidFill>
                <a:latin typeface="Lato"/>
                <a:ea typeface="Lato"/>
                <a:cs typeface="Lato"/>
                <a:sym typeface="Lato"/>
              </a:rPr>
              <a:t>leyes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civiles</a:t>
            </a:r>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ceremoniales</a:t>
            </a:r>
            <a:br>
              <a:rPr lang="en-US" sz="3600" dirty="0">
                <a:solidFill>
                  <a:schemeClr val="dk1"/>
                </a:solidFill>
                <a:latin typeface="Lato"/>
                <a:ea typeface="Lato"/>
                <a:cs typeface="Lato"/>
                <a:sym typeface="Lato"/>
              </a:rPr>
            </a:br>
            <a:br>
              <a:rPr lang="en-US" sz="3600" dirty="0">
                <a:solidFill>
                  <a:schemeClr val="dk1"/>
                </a:solidFill>
                <a:latin typeface="Lato"/>
                <a:ea typeface="Lato"/>
                <a:cs typeface="Lato"/>
                <a:sym typeface="Lato"/>
              </a:rPr>
            </a:br>
            <a:r>
              <a:rPr lang="en-US" sz="3200" dirty="0" err="1">
                <a:solidFill>
                  <a:schemeClr val="dk1"/>
                </a:solidFill>
                <a:latin typeface="Lato"/>
                <a:ea typeface="Lato"/>
                <a:cs typeface="Lato"/>
                <a:sym typeface="Lato"/>
              </a:rPr>
              <a:t>Colosenses</a:t>
            </a:r>
            <a:r>
              <a:rPr lang="en-US" sz="3200" dirty="0">
                <a:solidFill>
                  <a:schemeClr val="dk1"/>
                </a:solidFill>
                <a:latin typeface="Lato"/>
                <a:ea typeface="Lato"/>
                <a:cs typeface="Lato"/>
                <a:sym typeface="Lato"/>
              </a:rPr>
              <a:t> 2:16-17 </a:t>
            </a:r>
            <a:r>
              <a:rPr lang="en-US" sz="3200" i="0" u="none" strike="noStrike" cap="none" dirty="0">
                <a:solidFill>
                  <a:schemeClr val="dk1"/>
                </a:solidFill>
                <a:latin typeface="Lato"/>
                <a:ea typeface="Lato"/>
                <a:cs typeface="Lato"/>
                <a:sym typeface="Lato"/>
              </a:rPr>
              <a:t>No </a:t>
            </a:r>
            <a:r>
              <a:rPr lang="en-US" sz="3200" i="0" u="none" strike="noStrike" cap="none" dirty="0" err="1">
                <a:solidFill>
                  <a:schemeClr val="dk1"/>
                </a:solidFill>
                <a:latin typeface="Lato"/>
                <a:ea typeface="Lato"/>
                <a:cs typeface="Lato"/>
                <a:sym typeface="Lato"/>
              </a:rPr>
              <a:t>permitan</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pues</a:t>
            </a:r>
            <a:r>
              <a:rPr lang="en-US" sz="3200" i="0" u="none" strike="noStrike" cap="none" dirty="0">
                <a:solidFill>
                  <a:schemeClr val="dk1"/>
                </a:solidFill>
                <a:latin typeface="Lato"/>
                <a:ea typeface="Lato"/>
                <a:cs typeface="Lato"/>
                <a:sym typeface="Lato"/>
              </a:rPr>
              <a:t>, que </a:t>
            </a:r>
            <a:r>
              <a:rPr lang="en-US" sz="3200" i="0" u="none" strike="noStrike" cap="none" dirty="0" err="1">
                <a:solidFill>
                  <a:schemeClr val="dk1"/>
                </a:solidFill>
                <a:latin typeface="Lato"/>
                <a:ea typeface="Lato"/>
                <a:cs typeface="Lato"/>
                <a:sym typeface="Lato"/>
              </a:rPr>
              <a:t>nadie</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los</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juzgue</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por</a:t>
            </a:r>
            <a:r>
              <a:rPr lang="en-US" sz="3200" i="0" u="none" strike="noStrike" cap="none" dirty="0">
                <a:solidFill>
                  <a:schemeClr val="dk1"/>
                </a:solidFill>
                <a:latin typeface="Lato"/>
                <a:ea typeface="Lato"/>
                <a:cs typeface="Lato"/>
                <a:sym typeface="Lato"/>
              </a:rPr>
              <a:t> lo que </a:t>
            </a:r>
            <a:r>
              <a:rPr lang="en-US" sz="3200" i="0" u="none" strike="noStrike" cap="none" dirty="0" err="1">
                <a:solidFill>
                  <a:schemeClr val="dk1"/>
                </a:solidFill>
                <a:latin typeface="Lato"/>
                <a:ea typeface="Lato"/>
                <a:cs typeface="Lato"/>
                <a:sym typeface="Lato"/>
              </a:rPr>
              <a:t>comen</a:t>
            </a:r>
            <a:r>
              <a:rPr lang="en-US" sz="3200" i="0" u="none" strike="noStrike" cap="none" dirty="0">
                <a:solidFill>
                  <a:schemeClr val="dk1"/>
                </a:solidFill>
                <a:latin typeface="Lato"/>
                <a:ea typeface="Lato"/>
                <a:cs typeface="Lato"/>
                <a:sym typeface="Lato"/>
              </a:rPr>
              <a:t> o </a:t>
            </a:r>
            <a:r>
              <a:rPr lang="en-US" sz="3200" i="0" u="none" strike="noStrike" cap="none" dirty="0" err="1">
                <a:solidFill>
                  <a:schemeClr val="dk1"/>
                </a:solidFill>
                <a:latin typeface="Lato"/>
                <a:ea typeface="Lato"/>
                <a:cs typeface="Lato"/>
                <a:sym typeface="Lato"/>
              </a:rPr>
              <a:t>beben</a:t>
            </a:r>
            <a:r>
              <a:rPr lang="en-US" sz="3200" i="0" u="none" strike="noStrike" cap="none" dirty="0">
                <a:solidFill>
                  <a:schemeClr val="dk1"/>
                </a:solidFill>
                <a:latin typeface="Lato"/>
                <a:ea typeface="Lato"/>
                <a:cs typeface="Lato"/>
                <a:sym typeface="Lato"/>
              </a:rPr>
              <a:t>, o </a:t>
            </a:r>
            <a:r>
              <a:rPr lang="en-US" sz="3200" i="0" u="none" strike="noStrike" cap="none" dirty="0" err="1">
                <a:solidFill>
                  <a:schemeClr val="dk1"/>
                </a:solidFill>
                <a:latin typeface="Lato"/>
                <a:ea typeface="Lato"/>
                <a:cs typeface="Lato"/>
                <a:sym typeface="Lato"/>
              </a:rPr>
              <a:t>en</a:t>
            </a:r>
            <a:r>
              <a:rPr lang="en-US" sz="3200" i="0" u="none" strike="noStrike" cap="none" dirty="0">
                <a:solidFill>
                  <a:schemeClr val="dk1"/>
                </a:solidFill>
                <a:latin typeface="Lato"/>
                <a:ea typeface="Lato"/>
                <a:cs typeface="Lato"/>
                <a:sym typeface="Lato"/>
              </a:rPr>
              <a:t> </a:t>
            </a:r>
            <a:r>
              <a:rPr lang="en-US" sz="3200" i="0" u="none" strike="noStrike" cap="none" dirty="0" err="1">
                <a:solidFill>
                  <a:schemeClr val="dk1"/>
                </a:solidFill>
                <a:latin typeface="Lato"/>
                <a:ea typeface="Lato"/>
                <a:cs typeface="Lato"/>
                <a:sym typeface="Lato"/>
              </a:rPr>
              <a:t>relación</a:t>
            </a:r>
            <a:r>
              <a:rPr lang="en-US" sz="3200" i="0" u="none" strike="noStrike" cap="none" dirty="0">
                <a:solidFill>
                  <a:schemeClr val="dk1"/>
                </a:solidFill>
                <a:latin typeface="Lato"/>
                <a:ea typeface="Lato"/>
                <a:cs typeface="Lato"/>
                <a:sym typeface="Lato"/>
              </a:rPr>
              <a:t> con </a:t>
            </a:r>
            <a:r>
              <a:rPr lang="en-US" sz="3200" i="0" u="none" strike="noStrike" cap="none" dirty="0" err="1">
                <a:solidFill>
                  <a:schemeClr val="dk1"/>
                </a:solidFill>
                <a:latin typeface="Lato"/>
                <a:ea typeface="Lato"/>
                <a:cs typeface="Lato"/>
                <a:sym typeface="Lato"/>
              </a:rPr>
              <a:t>los</a:t>
            </a:r>
            <a:r>
              <a:rPr lang="en-US" sz="3200" i="0" u="none" strike="noStrike" cap="none" dirty="0">
                <a:solidFill>
                  <a:schemeClr val="dk1"/>
                </a:solidFill>
                <a:latin typeface="Lato"/>
                <a:ea typeface="Lato"/>
                <a:cs typeface="Lato"/>
                <a:sym typeface="Lato"/>
              </a:rPr>
              <a:t> días de fiesta, la luna </a:t>
            </a:r>
            <a:r>
              <a:rPr lang="en-US" sz="3200" i="0" u="none" strike="noStrike" cap="none" dirty="0" err="1">
                <a:solidFill>
                  <a:schemeClr val="dk1"/>
                </a:solidFill>
                <a:latin typeface="Lato"/>
                <a:ea typeface="Lato"/>
                <a:cs typeface="Lato"/>
                <a:sym typeface="Lato"/>
              </a:rPr>
              <a:t>nueva</a:t>
            </a:r>
            <a:r>
              <a:rPr lang="en-US" sz="3200" i="0" u="none" strike="noStrike" cap="none" dirty="0">
                <a:solidFill>
                  <a:schemeClr val="dk1"/>
                </a:solidFill>
                <a:latin typeface="Lato"/>
                <a:ea typeface="Lato"/>
                <a:cs typeface="Lato"/>
                <a:sym typeface="Lato"/>
              </a:rPr>
              <a:t> o </a:t>
            </a:r>
            <a:r>
              <a:rPr lang="en-US" sz="3200" i="0" u="none" strike="noStrike" cap="none" dirty="0" err="1">
                <a:solidFill>
                  <a:schemeClr val="dk1"/>
                </a:solidFill>
                <a:latin typeface="Lato"/>
                <a:ea typeface="Lato"/>
                <a:cs typeface="Lato"/>
                <a:sym typeface="Lato"/>
              </a:rPr>
              <a:t>los</a:t>
            </a:r>
            <a:r>
              <a:rPr lang="en-US" sz="3200" i="0" u="none" strike="noStrike" cap="none" dirty="0">
                <a:solidFill>
                  <a:schemeClr val="dk1"/>
                </a:solidFill>
                <a:latin typeface="Lato"/>
                <a:ea typeface="Lato"/>
                <a:cs typeface="Lato"/>
                <a:sym typeface="Lato"/>
              </a:rPr>
              <a:t> días de </a:t>
            </a:r>
            <a:r>
              <a:rPr lang="en-US" sz="3200" i="0" u="none" strike="noStrike" cap="none" dirty="0" err="1">
                <a:solidFill>
                  <a:schemeClr val="dk1"/>
                </a:solidFill>
                <a:latin typeface="Lato"/>
                <a:ea typeface="Lato"/>
                <a:cs typeface="Lato"/>
                <a:sym typeface="Lato"/>
              </a:rPr>
              <a:t>reposo</a:t>
            </a:r>
            <a:r>
              <a:rPr lang="en-US" sz="3200" i="0" u="none" strike="noStrike" cap="none" dirty="0">
                <a:solidFill>
                  <a:schemeClr val="dk1"/>
                </a:solidFill>
                <a:latin typeface="Lato"/>
                <a:ea typeface="Lato"/>
                <a:cs typeface="Lato"/>
                <a:sym typeface="Lato"/>
              </a:rPr>
              <a:t>. </a:t>
            </a:r>
            <a:r>
              <a:rPr lang="en-US" sz="3200" b="1" i="0" u="none" strike="noStrike" cap="none" dirty="0">
                <a:solidFill>
                  <a:schemeClr val="dk1"/>
                </a:solidFill>
                <a:latin typeface="Lato"/>
                <a:ea typeface="Lato"/>
                <a:cs typeface="Lato"/>
                <a:sym typeface="Lato"/>
              </a:rPr>
              <a:t>Todo </a:t>
            </a:r>
            <a:r>
              <a:rPr lang="en-US" sz="3200" b="1" i="0" u="none" strike="noStrike" cap="none" dirty="0" err="1">
                <a:solidFill>
                  <a:schemeClr val="dk1"/>
                </a:solidFill>
                <a:latin typeface="Lato"/>
                <a:ea typeface="Lato"/>
                <a:cs typeface="Lato"/>
                <a:sym typeface="Lato"/>
              </a:rPr>
              <a:t>esto</a:t>
            </a:r>
            <a:r>
              <a:rPr lang="en-US" sz="3200" b="1" i="0" u="none" strike="noStrike" cap="none" dirty="0">
                <a:solidFill>
                  <a:schemeClr val="dk1"/>
                </a:solidFill>
                <a:latin typeface="Lato"/>
                <a:ea typeface="Lato"/>
                <a:cs typeface="Lato"/>
                <a:sym typeface="Lato"/>
              </a:rPr>
              <a:t> no es </a:t>
            </a:r>
            <a:r>
              <a:rPr lang="en-US" sz="3200" b="1" i="0" u="none" strike="noStrike" cap="none" dirty="0" err="1">
                <a:solidFill>
                  <a:schemeClr val="dk1"/>
                </a:solidFill>
                <a:latin typeface="Lato"/>
                <a:ea typeface="Lato"/>
                <a:cs typeface="Lato"/>
                <a:sym typeface="Lato"/>
              </a:rPr>
              <a:t>más</a:t>
            </a:r>
            <a:r>
              <a:rPr lang="en-US" sz="3200" b="1" i="0" u="none" strike="noStrike" cap="none" dirty="0">
                <a:solidFill>
                  <a:schemeClr val="dk1"/>
                </a:solidFill>
                <a:latin typeface="Lato"/>
                <a:ea typeface="Lato"/>
                <a:cs typeface="Lato"/>
                <a:sym typeface="Lato"/>
              </a:rPr>
              <a:t> que </a:t>
            </a:r>
            <a:r>
              <a:rPr lang="en-US" sz="3200" b="1" i="0" u="none" strike="noStrike" cap="none" dirty="0" err="1">
                <a:solidFill>
                  <a:schemeClr val="dk1"/>
                </a:solidFill>
                <a:latin typeface="Lato"/>
                <a:ea typeface="Lato"/>
                <a:cs typeface="Lato"/>
                <a:sym typeface="Lato"/>
              </a:rPr>
              <a:t>una</a:t>
            </a:r>
            <a:r>
              <a:rPr lang="en-US" sz="3200" b="1" i="0" u="none" strike="noStrike" cap="none" dirty="0">
                <a:solidFill>
                  <a:schemeClr val="dk1"/>
                </a:solidFill>
                <a:latin typeface="Lato"/>
                <a:ea typeface="Lato"/>
                <a:cs typeface="Lato"/>
                <a:sym typeface="Lato"/>
              </a:rPr>
              <a:t> sombra de lo que </a:t>
            </a:r>
            <a:r>
              <a:rPr lang="en-US" sz="3200" b="1" i="0" u="none" strike="noStrike" cap="none" dirty="0" err="1">
                <a:solidFill>
                  <a:schemeClr val="dk1"/>
                </a:solidFill>
                <a:latin typeface="Lato"/>
                <a:ea typeface="Lato"/>
                <a:cs typeface="Lato"/>
                <a:sym typeface="Lato"/>
              </a:rPr>
              <a:t>está</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por</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venir</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pero</a:t>
            </a:r>
            <a:r>
              <a:rPr lang="en-US" sz="3200" b="1" i="0" u="none" strike="noStrike" cap="none" dirty="0">
                <a:solidFill>
                  <a:schemeClr val="dk1"/>
                </a:solidFill>
                <a:latin typeface="Lato"/>
                <a:ea typeface="Lato"/>
                <a:cs typeface="Lato"/>
                <a:sym typeface="Lato"/>
              </a:rPr>
              <a:t> lo real y </a:t>
            </a:r>
            <a:r>
              <a:rPr lang="en-US" sz="3200" b="1" i="0" u="none" strike="noStrike" cap="none" dirty="0" err="1">
                <a:solidFill>
                  <a:schemeClr val="dk1"/>
                </a:solidFill>
                <a:latin typeface="Lato"/>
                <a:ea typeface="Lato"/>
                <a:cs typeface="Lato"/>
                <a:sym typeface="Lato"/>
              </a:rPr>
              <a:t>verdadero</a:t>
            </a:r>
            <a:r>
              <a:rPr lang="en-US" sz="3200" b="1" i="0" u="none" strike="noStrike" cap="none" dirty="0">
                <a:solidFill>
                  <a:schemeClr val="dk1"/>
                </a:solidFill>
                <a:latin typeface="Lato"/>
                <a:ea typeface="Lato"/>
                <a:cs typeface="Lato"/>
                <a:sym typeface="Lato"/>
              </a:rPr>
              <a:t> es Cristo. </a:t>
            </a:r>
            <a:endParaRPr sz="3200" b="1"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2519202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a:extLst>
            <a:ext uri="{FF2B5EF4-FFF2-40B4-BE49-F238E27FC236}">
              <a16:creationId xmlns:a16="http://schemas.microsoft.com/office/drawing/2014/main" id="{46EB0877-B545-AA63-4118-4494EB71142B}"/>
            </a:ext>
          </a:extLst>
        </p:cNvPr>
        <p:cNvGrpSpPr/>
        <p:nvPr/>
      </p:nvGrpSpPr>
      <p:grpSpPr>
        <a:xfrm>
          <a:off x="0" y="0"/>
          <a:ext cx="0" cy="0"/>
          <a:chOff x="0" y="0"/>
          <a:chExt cx="0" cy="0"/>
        </a:xfrm>
      </p:grpSpPr>
      <p:sp>
        <p:nvSpPr>
          <p:cNvPr id="283" name="Google Shape;283;g2eb293faa54_0_451">
            <a:extLst>
              <a:ext uri="{FF2B5EF4-FFF2-40B4-BE49-F238E27FC236}">
                <a16:creationId xmlns:a16="http://schemas.microsoft.com/office/drawing/2014/main" id="{547140C0-3B4C-59E3-B7E8-7EBD5E02FDA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g2eb293faa54_0_451">
            <a:extLst>
              <a:ext uri="{FF2B5EF4-FFF2-40B4-BE49-F238E27FC236}">
                <a16:creationId xmlns:a16="http://schemas.microsoft.com/office/drawing/2014/main" id="{DB2423DE-50B7-2D9A-16F1-CDEBE91E5F56}"/>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5" name="Google Shape;285;g2eb293faa54_0_451">
            <a:extLst>
              <a:ext uri="{FF2B5EF4-FFF2-40B4-BE49-F238E27FC236}">
                <a16:creationId xmlns:a16="http://schemas.microsoft.com/office/drawing/2014/main" id="{5D83E030-0A85-14A5-355F-1E25BA830677}"/>
              </a:ext>
            </a:extLst>
          </p:cNvPr>
          <p:cNvSpPr txBox="1"/>
          <p:nvPr/>
        </p:nvSpPr>
        <p:spPr>
          <a:xfrm>
            <a:off x="3602242" y="2767300"/>
            <a:ext cx="72339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¿Se </a:t>
            </a:r>
            <a:r>
              <a:rPr lang="en-US" sz="4000" b="1" dirty="0" err="1">
                <a:solidFill>
                  <a:schemeClr val="dk1"/>
                </a:solidFill>
                <a:latin typeface="Lato"/>
                <a:ea typeface="Lato"/>
                <a:cs typeface="Lato"/>
                <a:sym typeface="Lato"/>
              </a:rPr>
              <a:t>aplica</a:t>
            </a:r>
            <a:r>
              <a:rPr lang="en-US" sz="4000" b="1" dirty="0">
                <a:solidFill>
                  <a:schemeClr val="dk1"/>
                </a:solidFill>
                <a:latin typeface="Lato"/>
                <a:ea typeface="Lato"/>
                <a:cs typeface="Lato"/>
                <a:sym typeface="Lato"/>
              </a:rPr>
              <a:t> la ley de Dios a </a:t>
            </a:r>
            <a:r>
              <a:rPr lang="en-US" sz="4000" b="1" dirty="0" err="1">
                <a:solidFill>
                  <a:schemeClr val="dk1"/>
                </a:solidFill>
                <a:latin typeface="Lato"/>
                <a:ea typeface="Lato"/>
                <a:cs typeface="Lato"/>
                <a:sym typeface="Lato"/>
              </a:rPr>
              <a:t>nosotros</a:t>
            </a:r>
            <a:r>
              <a:rPr lang="en-US" sz="4000" b="1" dirty="0">
                <a:solidFill>
                  <a:schemeClr val="dk1"/>
                </a:solidFill>
                <a:latin typeface="Lato"/>
                <a:ea typeface="Lato"/>
                <a:cs typeface="Lato"/>
                <a:sym typeface="Lato"/>
              </a:rPr>
              <a:t> hoy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día?</a:t>
            </a:r>
            <a:endParaRPr sz="4000" b="1" i="0" u="none" strike="noStrike" cap="none" dirty="0">
              <a:solidFill>
                <a:schemeClr val="dk1"/>
              </a:solidFill>
              <a:latin typeface="Lato"/>
              <a:ea typeface="Lato"/>
              <a:cs typeface="Lato"/>
              <a:sym typeface="Lato"/>
            </a:endParaRPr>
          </a:p>
        </p:txBody>
      </p:sp>
      <p:pic>
        <p:nvPicPr>
          <p:cNvPr id="286" name="Google Shape;286;g2eb293faa54_0_451" descr="A green bird with leaves&#10;&#10;Description automatically generated">
            <a:extLst>
              <a:ext uri="{FF2B5EF4-FFF2-40B4-BE49-F238E27FC236}">
                <a16:creationId xmlns:a16="http://schemas.microsoft.com/office/drawing/2014/main" id="{47F38648-F53B-D9CB-50B5-52A9602BA449}"/>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879696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a:extLst>
            <a:ext uri="{FF2B5EF4-FFF2-40B4-BE49-F238E27FC236}">
              <a16:creationId xmlns:a16="http://schemas.microsoft.com/office/drawing/2014/main" id="{410914D9-E292-4A60-B3B3-5E69D5EF4F86}"/>
            </a:ext>
          </a:extLst>
        </p:cNvPr>
        <p:cNvGrpSpPr/>
        <p:nvPr/>
      </p:nvGrpSpPr>
      <p:grpSpPr>
        <a:xfrm>
          <a:off x="0" y="0"/>
          <a:ext cx="0" cy="0"/>
          <a:chOff x="0" y="0"/>
          <a:chExt cx="0" cy="0"/>
        </a:xfrm>
      </p:grpSpPr>
      <p:sp>
        <p:nvSpPr>
          <p:cNvPr id="171" name="Google Shape;171;g2eb2c0aef0b_0_370">
            <a:extLst>
              <a:ext uri="{FF2B5EF4-FFF2-40B4-BE49-F238E27FC236}">
                <a16:creationId xmlns:a16="http://schemas.microsoft.com/office/drawing/2014/main" id="{C1DC5584-F76B-7262-C2D1-16B2881146D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2eb2c0aef0b_0_370">
            <a:extLst>
              <a:ext uri="{FF2B5EF4-FFF2-40B4-BE49-F238E27FC236}">
                <a16:creationId xmlns:a16="http://schemas.microsoft.com/office/drawing/2014/main" id="{7F6E46DE-2EF2-0CF5-83C3-9047393F560B}"/>
              </a:ext>
            </a:extLst>
          </p:cNvPr>
          <p:cNvSpPr txBox="1"/>
          <p:nvPr/>
        </p:nvSpPr>
        <p:spPr>
          <a:xfrm>
            <a:off x="1929565" y="341358"/>
            <a:ext cx="6430664" cy="5078273"/>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1"/>
              </a:buClr>
              <a:buSzPts val="1100"/>
            </a:pPr>
            <a:r>
              <a:rPr lang="en-US" sz="3600" b="1" dirty="0">
                <a:solidFill>
                  <a:srgbClr val="00B050"/>
                </a:solidFill>
                <a:latin typeface="Lato"/>
                <a:ea typeface="Lato"/>
                <a:cs typeface="Lato"/>
                <a:sym typeface="Lato"/>
              </a:rPr>
              <a:t>La Ley de Dios y </a:t>
            </a:r>
            <a:r>
              <a:rPr lang="en-US" sz="3600" b="1" dirty="0" err="1">
                <a:solidFill>
                  <a:srgbClr val="00B050"/>
                </a:solidFill>
                <a:latin typeface="Lato"/>
                <a:ea typeface="Lato"/>
                <a:cs typeface="Lato"/>
                <a:sym typeface="Lato"/>
              </a:rPr>
              <a:t>nosotros</a:t>
            </a:r>
            <a:r>
              <a:rPr lang="en-US" sz="3600" b="1" dirty="0">
                <a:solidFill>
                  <a:srgbClr val="00B050"/>
                </a:solidFill>
                <a:latin typeface="Lato"/>
                <a:ea typeface="Lato"/>
                <a:cs typeface="Lato"/>
                <a:sym typeface="Lato"/>
              </a:rPr>
              <a:t> </a:t>
            </a:r>
            <a:br>
              <a:rPr lang="en-US" sz="3600" dirty="0">
                <a:solidFill>
                  <a:schemeClr val="dk1"/>
                </a:solidFill>
                <a:latin typeface="Lato"/>
                <a:ea typeface="Lato"/>
                <a:cs typeface="Lato"/>
                <a:sym typeface="Lato"/>
              </a:rPr>
            </a:br>
            <a:br>
              <a:rPr lang="en-US" sz="3600" dirty="0">
                <a:solidFill>
                  <a:schemeClr val="tx1"/>
                </a:solidFill>
                <a:latin typeface="Lato"/>
                <a:ea typeface="Lato"/>
                <a:cs typeface="Lato"/>
                <a:sym typeface="Lato"/>
              </a:rPr>
            </a:br>
            <a:r>
              <a:rPr lang="en-US" sz="3600" dirty="0" err="1">
                <a:solidFill>
                  <a:schemeClr val="tx1"/>
                </a:solidFill>
                <a:latin typeface="Lato"/>
                <a:ea typeface="Lato"/>
                <a:cs typeface="Lato"/>
                <a:sym typeface="Lato"/>
              </a:rPr>
              <a:t>Sí</a:t>
            </a:r>
            <a:r>
              <a:rPr lang="en-US" sz="3600" dirty="0">
                <a:solidFill>
                  <a:schemeClr val="tx1"/>
                </a:solidFill>
                <a:latin typeface="Lato"/>
                <a:ea typeface="Lato"/>
                <a:cs typeface="Lato"/>
                <a:sym typeface="Lato"/>
              </a:rPr>
              <a:t>. </a:t>
            </a:r>
          </a:p>
          <a:p>
            <a:pPr marR="0" lvl="0" algn="l" rtl="0">
              <a:lnSpc>
                <a:spcPct val="100000"/>
              </a:lnSpc>
              <a:spcBef>
                <a:spcPts val="0"/>
              </a:spcBef>
              <a:spcAft>
                <a:spcPts val="0"/>
              </a:spcAft>
              <a:buClr>
                <a:schemeClr val="dk1"/>
              </a:buClr>
              <a:buSzPts val="1100"/>
            </a:pPr>
            <a:endParaRPr lang="en-US" sz="3600" b="1" i="0" u="none" strike="noStrike" cap="none" dirty="0">
              <a:solidFill>
                <a:schemeClr val="tx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n-US" sz="3600" b="1" dirty="0">
                <a:solidFill>
                  <a:schemeClr val="tx1"/>
                </a:solidFill>
                <a:latin typeface="Lato"/>
                <a:ea typeface="Lato"/>
                <a:cs typeface="Lato"/>
                <a:sym typeface="Lato"/>
              </a:rPr>
              <a:t>La ley moral se </a:t>
            </a:r>
            <a:r>
              <a:rPr lang="en-US" sz="3600" b="1" dirty="0" err="1">
                <a:solidFill>
                  <a:schemeClr val="tx1"/>
                </a:solidFill>
                <a:latin typeface="Lato"/>
                <a:ea typeface="Lato"/>
                <a:cs typeface="Lato"/>
                <a:sym typeface="Lato"/>
              </a:rPr>
              <a:t>aplica</a:t>
            </a:r>
            <a:r>
              <a:rPr lang="en-US" sz="3600" b="1" dirty="0">
                <a:solidFill>
                  <a:schemeClr val="tx1"/>
                </a:solidFill>
                <a:latin typeface="Lato"/>
                <a:ea typeface="Lato"/>
                <a:cs typeface="Lato"/>
                <a:sym typeface="Lato"/>
              </a:rPr>
              <a:t> a </a:t>
            </a:r>
            <a:r>
              <a:rPr lang="en-US" sz="3600" b="1" dirty="0" err="1">
                <a:solidFill>
                  <a:schemeClr val="tx1"/>
                </a:solidFill>
                <a:latin typeface="Lato"/>
                <a:ea typeface="Lato"/>
                <a:cs typeface="Lato"/>
                <a:sym typeface="Lato"/>
              </a:rPr>
              <a:t>nosotros</a:t>
            </a:r>
            <a:r>
              <a:rPr lang="en-US" sz="3600" b="1" dirty="0">
                <a:solidFill>
                  <a:schemeClr val="tx1"/>
                </a:solidFill>
                <a:latin typeface="Lato"/>
                <a:ea typeface="Lato"/>
                <a:cs typeface="Lato"/>
                <a:sym typeface="Lato"/>
              </a:rPr>
              <a:t>. </a:t>
            </a:r>
            <a:r>
              <a:rPr lang="en-US" sz="3600" b="1" i="0" u="none" strike="noStrike" cap="none" dirty="0">
                <a:solidFill>
                  <a:schemeClr val="tx1"/>
                </a:solidFill>
                <a:latin typeface="Lato"/>
                <a:ea typeface="Lato"/>
                <a:cs typeface="Lato"/>
                <a:sym typeface="Lato"/>
              </a:rPr>
              <a:t>Es la </a:t>
            </a:r>
            <a:r>
              <a:rPr lang="en-US" sz="3600" b="1" i="0" u="none" strike="noStrike" cap="none" dirty="0" err="1">
                <a:solidFill>
                  <a:schemeClr val="tx1"/>
                </a:solidFill>
                <a:latin typeface="Lato"/>
                <a:ea typeface="Lato"/>
                <a:cs typeface="Lato"/>
                <a:sym typeface="Lato"/>
              </a:rPr>
              <a:t>voluntad</a:t>
            </a:r>
            <a:r>
              <a:rPr lang="en-US" sz="3600" b="1" i="0" u="none" strike="noStrike" cap="none" dirty="0">
                <a:solidFill>
                  <a:schemeClr val="tx1"/>
                </a:solidFill>
                <a:latin typeface="Lato"/>
                <a:ea typeface="Lato"/>
                <a:cs typeface="Lato"/>
                <a:sym typeface="Lato"/>
              </a:rPr>
              <a:t> de Dios para </a:t>
            </a:r>
            <a:r>
              <a:rPr lang="en-US" sz="3600" b="1" i="0" u="none" strike="noStrike" cap="none" dirty="0" err="1">
                <a:solidFill>
                  <a:schemeClr val="tx1"/>
                </a:solidFill>
                <a:latin typeface="Lato"/>
                <a:ea typeface="Lato"/>
                <a:cs typeface="Lato"/>
                <a:sym typeface="Lato"/>
              </a:rPr>
              <a:t>todas</a:t>
            </a:r>
            <a:r>
              <a:rPr lang="en-US" sz="3600" b="1" i="0" u="none" strike="noStrike" cap="none" dirty="0">
                <a:solidFill>
                  <a:schemeClr val="tx1"/>
                </a:solidFill>
                <a:latin typeface="Lato"/>
                <a:ea typeface="Lato"/>
                <a:cs typeface="Lato"/>
                <a:sym typeface="Lato"/>
              </a:rPr>
              <a:t> las personas de </a:t>
            </a:r>
            <a:r>
              <a:rPr lang="en-US" sz="3600" b="1" i="0" u="none" strike="noStrike" cap="none" dirty="0" err="1">
                <a:solidFill>
                  <a:schemeClr val="tx1"/>
                </a:solidFill>
                <a:latin typeface="Lato"/>
                <a:ea typeface="Lato"/>
                <a:cs typeface="Lato"/>
                <a:sym typeface="Lato"/>
              </a:rPr>
              <a:t>todos</a:t>
            </a:r>
            <a:r>
              <a:rPr lang="en-US" sz="3600" b="1" i="0" u="none" strike="noStrike" cap="none" dirty="0">
                <a:solidFill>
                  <a:schemeClr val="tx1"/>
                </a:solidFill>
                <a:latin typeface="Lato"/>
                <a:ea typeface="Lato"/>
                <a:cs typeface="Lato"/>
                <a:sym typeface="Lato"/>
              </a:rPr>
              <a:t> </a:t>
            </a:r>
            <a:r>
              <a:rPr lang="en-US" sz="3600" b="1" i="0" u="none" strike="noStrike" cap="none" dirty="0" err="1">
                <a:solidFill>
                  <a:schemeClr val="tx1"/>
                </a:solidFill>
                <a:latin typeface="Lato"/>
                <a:ea typeface="Lato"/>
                <a:cs typeface="Lato"/>
                <a:sym typeface="Lato"/>
              </a:rPr>
              <a:t>tiempos</a:t>
            </a:r>
            <a:r>
              <a:rPr lang="en-US" sz="3600" b="1" i="0" u="none" strike="noStrike" cap="none" dirty="0">
                <a:solidFill>
                  <a:schemeClr val="tx1"/>
                </a:solidFill>
                <a:latin typeface="Lato"/>
                <a:ea typeface="Lato"/>
                <a:cs typeface="Lato"/>
                <a:sym typeface="Lato"/>
              </a:rPr>
              <a:t>. </a:t>
            </a:r>
          </a:p>
          <a:p>
            <a:pPr marR="0" lvl="0" algn="l" rtl="0">
              <a:lnSpc>
                <a:spcPct val="100000"/>
              </a:lnSpc>
              <a:spcBef>
                <a:spcPts val="0"/>
              </a:spcBef>
              <a:spcAft>
                <a:spcPts val="0"/>
              </a:spcAft>
              <a:buClr>
                <a:schemeClr val="dk1"/>
              </a:buClr>
              <a:buSzPts val="1100"/>
            </a:pPr>
            <a:endParaRPr sz="3600" b="1" i="0" u="none" strike="noStrike" cap="none" dirty="0">
              <a:solidFill>
                <a:schemeClr val="tx1"/>
              </a:solidFill>
              <a:latin typeface="Lato"/>
              <a:ea typeface="Lato"/>
              <a:cs typeface="Lato"/>
              <a:sym typeface="Lato"/>
            </a:endParaRPr>
          </a:p>
        </p:txBody>
      </p:sp>
      <p:pic>
        <p:nvPicPr>
          <p:cNvPr id="2" name="Picture 2" descr="Amazon.com: Diane Hand Mirror – Standard 1X Magnification Hand Held Mirror,  Single Sided Vanity Makeup Mirror for Women, Men, Salon, Barber, Shaving,  and Travel, Medium 5&quot; x 11&quot; In Black : Beauty">
            <a:extLst>
              <a:ext uri="{FF2B5EF4-FFF2-40B4-BE49-F238E27FC236}">
                <a16:creationId xmlns:a16="http://schemas.microsoft.com/office/drawing/2014/main" id="{E8D45FAB-7375-BA1B-F5F6-5829BE6C4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2127" y="341358"/>
            <a:ext cx="1812471" cy="18124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ow Often Should You Replace Brake Pads &amp; Rotors Worcester MA | Harr Toyota">
            <a:extLst>
              <a:ext uri="{FF2B5EF4-FFF2-40B4-BE49-F238E27FC236}">
                <a16:creationId xmlns:a16="http://schemas.microsoft.com/office/drawing/2014/main" id="{C8FD83F4-8DE7-892E-2BA6-FF02E39C68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8948" y="2273078"/>
            <a:ext cx="2978830" cy="19852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ight Path Pictures | Download Free Images on Unsplash">
            <a:extLst>
              <a:ext uri="{FF2B5EF4-FFF2-40B4-BE49-F238E27FC236}">
                <a16:creationId xmlns:a16="http://schemas.microsoft.com/office/drawing/2014/main" id="{E45AC895-DB7F-BB43-C292-E39455FB67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8947" y="4684437"/>
            <a:ext cx="2978830" cy="2012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633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a:extLst>
            <a:ext uri="{FF2B5EF4-FFF2-40B4-BE49-F238E27FC236}">
              <a16:creationId xmlns:a16="http://schemas.microsoft.com/office/drawing/2014/main" id="{1AB8741C-B583-3538-B7CA-9EB2891BBB17}"/>
            </a:ext>
          </a:extLst>
        </p:cNvPr>
        <p:cNvGrpSpPr/>
        <p:nvPr/>
      </p:nvGrpSpPr>
      <p:grpSpPr>
        <a:xfrm>
          <a:off x="0" y="0"/>
          <a:ext cx="0" cy="0"/>
          <a:chOff x="0" y="0"/>
          <a:chExt cx="0" cy="0"/>
        </a:xfrm>
      </p:grpSpPr>
      <p:sp>
        <p:nvSpPr>
          <p:cNvPr id="171" name="Google Shape;171;g2eb2c0aef0b_0_370">
            <a:extLst>
              <a:ext uri="{FF2B5EF4-FFF2-40B4-BE49-F238E27FC236}">
                <a16:creationId xmlns:a16="http://schemas.microsoft.com/office/drawing/2014/main" id="{DF2FBF58-5DB6-64DD-13F4-E048D5D7592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2eb2c0aef0b_0_370">
            <a:extLst>
              <a:ext uri="{FF2B5EF4-FFF2-40B4-BE49-F238E27FC236}">
                <a16:creationId xmlns:a16="http://schemas.microsoft.com/office/drawing/2014/main" id="{6BB046C0-AC15-C7F9-0562-16B4BD4C1112}"/>
              </a:ext>
            </a:extLst>
          </p:cNvPr>
          <p:cNvSpPr txBox="1"/>
          <p:nvPr/>
        </p:nvSpPr>
        <p:spPr>
          <a:xfrm>
            <a:off x="1929564" y="341358"/>
            <a:ext cx="10262436" cy="6186269"/>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1"/>
              </a:buClr>
              <a:buSzPts val="1100"/>
            </a:pPr>
            <a:r>
              <a:rPr lang="en-US" sz="3600" b="1" dirty="0">
                <a:solidFill>
                  <a:srgbClr val="00B050"/>
                </a:solidFill>
                <a:latin typeface="Lato"/>
                <a:ea typeface="Lato"/>
                <a:cs typeface="Lato"/>
                <a:sym typeface="Lato"/>
              </a:rPr>
              <a:t>La Ley de Dios y </a:t>
            </a:r>
            <a:r>
              <a:rPr lang="en-US" sz="3600" b="1" dirty="0" err="1">
                <a:solidFill>
                  <a:srgbClr val="00B050"/>
                </a:solidFill>
                <a:latin typeface="Lato"/>
                <a:ea typeface="Lato"/>
                <a:cs typeface="Lato"/>
                <a:sym typeface="Lato"/>
              </a:rPr>
              <a:t>nosotros</a:t>
            </a:r>
            <a:r>
              <a:rPr lang="en-US" sz="3600" b="1" dirty="0">
                <a:solidFill>
                  <a:srgbClr val="00B050"/>
                </a:solidFill>
                <a:latin typeface="Lato"/>
                <a:ea typeface="Lato"/>
                <a:cs typeface="Lato"/>
                <a:sym typeface="Lato"/>
              </a:rPr>
              <a:t> </a:t>
            </a:r>
            <a:br>
              <a:rPr lang="en-US" sz="3600" dirty="0">
                <a:solidFill>
                  <a:schemeClr val="dk1"/>
                </a:solidFill>
                <a:latin typeface="Lato"/>
                <a:ea typeface="Lato"/>
                <a:cs typeface="Lato"/>
                <a:sym typeface="Lato"/>
              </a:rPr>
            </a:br>
            <a:br>
              <a:rPr lang="en-US" sz="3600" dirty="0">
                <a:solidFill>
                  <a:schemeClr val="tx1"/>
                </a:solidFill>
                <a:latin typeface="Lato"/>
                <a:ea typeface="Lato"/>
                <a:cs typeface="Lato"/>
                <a:sym typeface="Lato"/>
              </a:rPr>
            </a:br>
            <a:r>
              <a:rPr lang="en-US" sz="3600" dirty="0">
                <a:solidFill>
                  <a:schemeClr val="tx1"/>
                </a:solidFill>
                <a:latin typeface="Lato"/>
                <a:ea typeface="Lato"/>
                <a:cs typeface="Lato"/>
                <a:sym typeface="Lato"/>
              </a:rPr>
              <a:t>Sin Cristo, la ley de Dios </a:t>
            </a:r>
            <a:r>
              <a:rPr lang="en-US" sz="3600" dirty="0" err="1">
                <a:solidFill>
                  <a:schemeClr val="tx1"/>
                </a:solidFill>
                <a:latin typeface="Lato"/>
                <a:ea typeface="Lato"/>
                <a:cs typeface="Lato"/>
                <a:sym typeface="Lato"/>
              </a:rPr>
              <a:t>nos</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condena</a:t>
            </a:r>
            <a:r>
              <a:rPr lang="en-US" sz="3600" dirty="0">
                <a:solidFill>
                  <a:schemeClr val="tx1"/>
                </a:solidFill>
                <a:latin typeface="Lato"/>
                <a:ea typeface="Lato"/>
                <a:cs typeface="Lato"/>
                <a:sym typeface="Lato"/>
              </a:rPr>
              <a:t>.</a:t>
            </a:r>
          </a:p>
          <a:p>
            <a:pPr marR="0" lvl="0" algn="l" rtl="0">
              <a:lnSpc>
                <a:spcPct val="100000"/>
              </a:lnSpc>
              <a:spcBef>
                <a:spcPts val="0"/>
              </a:spcBef>
              <a:spcAft>
                <a:spcPts val="0"/>
              </a:spcAft>
              <a:buClr>
                <a:schemeClr val="dk1"/>
              </a:buClr>
              <a:buSzPts val="1100"/>
            </a:pPr>
            <a:endParaRPr lang="en-US" sz="3600" dirty="0">
              <a:solidFill>
                <a:schemeClr val="tx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n-US" sz="3600" dirty="0">
                <a:solidFill>
                  <a:schemeClr val="tx1"/>
                </a:solidFill>
                <a:latin typeface="Lato"/>
                <a:ea typeface="Lato"/>
                <a:cs typeface="Lato"/>
                <a:sym typeface="Lato"/>
              </a:rPr>
              <a:t>Dios </a:t>
            </a:r>
            <a:r>
              <a:rPr lang="en-US" sz="3600" dirty="0" err="1">
                <a:solidFill>
                  <a:schemeClr val="tx1"/>
                </a:solidFill>
                <a:latin typeface="Lato"/>
                <a:ea typeface="Lato"/>
                <a:cs typeface="Lato"/>
                <a:sym typeface="Lato"/>
              </a:rPr>
              <a:t>demanda</a:t>
            </a:r>
            <a:r>
              <a:rPr lang="en-US" sz="3600" dirty="0">
                <a:solidFill>
                  <a:schemeClr val="tx1"/>
                </a:solidFill>
                <a:latin typeface="Lato"/>
                <a:ea typeface="Lato"/>
                <a:cs typeface="Lato"/>
                <a:sym typeface="Lato"/>
              </a:rPr>
              <a:t> la </a:t>
            </a:r>
            <a:r>
              <a:rPr lang="en-US" sz="3600" dirty="0" err="1">
                <a:solidFill>
                  <a:schemeClr val="tx1"/>
                </a:solidFill>
                <a:latin typeface="Lato"/>
                <a:ea typeface="Lato"/>
                <a:cs typeface="Lato"/>
                <a:sym typeface="Lato"/>
              </a:rPr>
              <a:t>perfección</a:t>
            </a:r>
            <a:r>
              <a:rPr lang="en-US" sz="3600" dirty="0">
                <a:solidFill>
                  <a:schemeClr val="tx1"/>
                </a:solidFill>
                <a:latin typeface="Lato"/>
                <a:ea typeface="Lato"/>
                <a:cs typeface="Lato"/>
                <a:sym typeface="Lato"/>
              </a:rPr>
              <a:t>. </a:t>
            </a:r>
          </a:p>
          <a:p>
            <a:pPr marR="0" lvl="0" algn="l" rtl="0">
              <a:lnSpc>
                <a:spcPct val="100000"/>
              </a:lnSpc>
              <a:spcBef>
                <a:spcPts val="0"/>
              </a:spcBef>
              <a:spcAft>
                <a:spcPts val="0"/>
              </a:spcAft>
              <a:buClr>
                <a:schemeClr val="dk1"/>
              </a:buClr>
              <a:buSzPts val="1100"/>
            </a:pPr>
            <a:endParaRPr lang="en-US" sz="3600" dirty="0">
              <a:solidFill>
                <a:schemeClr val="tx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n-US" sz="3600" dirty="0">
                <a:solidFill>
                  <a:schemeClr val="tx1"/>
                </a:solidFill>
                <a:latin typeface="Lato"/>
                <a:ea typeface="Lato"/>
                <a:cs typeface="Lato"/>
                <a:sym typeface="Lato"/>
              </a:rPr>
              <a:t>El </a:t>
            </a:r>
            <a:r>
              <a:rPr lang="en-US" sz="3600" dirty="0" err="1">
                <a:solidFill>
                  <a:schemeClr val="tx1"/>
                </a:solidFill>
                <a:latin typeface="Lato"/>
                <a:ea typeface="Lato"/>
                <a:cs typeface="Lato"/>
                <a:sym typeface="Lato"/>
              </a:rPr>
              <a:t>espejo</a:t>
            </a:r>
            <a:r>
              <a:rPr lang="en-US" sz="3600" dirty="0">
                <a:solidFill>
                  <a:schemeClr val="tx1"/>
                </a:solidFill>
                <a:latin typeface="Lato"/>
                <a:ea typeface="Lato"/>
                <a:cs typeface="Lato"/>
                <a:sym typeface="Lato"/>
              </a:rPr>
              <a:t> de la ley </a:t>
            </a:r>
            <a:r>
              <a:rPr lang="en-US" sz="3600" dirty="0" err="1">
                <a:solidFill>
                  <a:schemeClr val="tx1"/>
                </a:solidFill>
                <a:latin typeface="Lato"/>
                <a:ea typeface="Lato"/>
                <a:cs typeface="Lato"/>
                <a:sym typeface="Lato"/>
              </a:rPr>
              <a:t>nos</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muestra</a:t>
            </a:r>
            <a:r>
              <a:rPr lang="en-US" sz="3600" dirty="0">
                <a:solidFill>
                  <a:schemeClr val="tx1"/>
                </a:solidFill>
                <a:latin typeface="Lato"/>
                <a:ea typeface="Lato"/>
                <a:cs typeface="Lato"/>
                <a:sym typeface="Lato"/>
              </a:rPr>
              <a:t> que</a:t>
            </a:r>
          </a:p>
          <a:p>
            <a:pPr marR="0" lvl="0" algn="l" rtl="0">
              <a:lnSpc>
                <a:spcPct val="100000"/>
              </a:lnSpc>
              <a:spcBef>
                <a:spcPts val="0"/>
              </a:spcBef>
              <a:spcAft>
                <a:spcPts val="0"/>
              </a:spcAft>
              <a:buClr>
                <a:schemeClr val="dk1"/>
              </a:buClr>
              <a:buSzPts val="1100"/>
            </a:pPr>
            <a:r>
              <a:rPr lang="en-US" sz="3600" dirty="0" err="1">
                <a:solidFill>
                  <a:schemeClr val="tx1"/>
                </a:solidFill>
                <a:latin typeface="Lato"/>
                <a:ea typeface="Lato"/>
                <a:cs typeface="Lato"/>
                <a:sym typeface="Lato"/>
              </a:rPr>
              <a:t>nadie</a:t>
            </a:r>
            <a:r>
              <a:rPr lang="en-US" sz="3600" dirty="0">
                <a:solidFill>
                  <a:schemeClr val="tx1"/>
                </a:solidFill>
                <a:latin typeface="Lato"/>
                <a:ea typeface="Lato"/>
                <a:cs typeface="Lato"/>
                <a:sym typeface="Lato"/>
              </a:rPr>
              <a:t> es perfecto, </a:t>
            </a:r>
            <a:r>
              <a:rPr lang="en-US" sz="3600" dirty="0" err="1">
                <a:solidFill>
                  <a:schemeClr val="tx1"/>
                </a:solidFill>
                <a:latin typeface="Lato"/>
                <a:ea typeface="Lato"/>
                <a:cs typeface="Lato"/>
                <a:sym typeface="Lato"/>
              </a:rPr>
              <a:t>aparte</a:t>
            </a:r>
            <a:r>
              <a:rPr lang="en-US" sz="3600" dirty="0">
                <a:solidFill>
                  <a:schemeClr val="tx1"/>
                </a:solidFill>
                <a:latin typeface="Lato"/>
                <a:ea typeface="Lato"/>
                <a:cs typeface="Lato"/>
                <a:sym typeface="Lato"/>
              </a:rPr>
              <a:t> de</a:t>
            </a:r>
          </a:p>
          <a:p>
            <a:pPr marR="0" lvl="0" algn="l" rtl="0">
              <a:lnSpc>
                <a:spcPct val="100000"/>
              </a:lnSpc>
              <a:spcBef>
                <a:spcPts val="0"/>
              </a:spcBef>
              <a:spcAft>
                <a:spcPts val="0"/>
              </a:spcAft>
              <a:buClr>
                <a:schemeClr val="dk1"/>
              </a:buClr>
              <a:buSzPts val="1100"/>
            </a:pPr>
            <a:r>
              <a:rPr lang="en-US" sz="3600" dirty="0">
                <a:solidFill>
                  <a:schemeClr val="tx1"/>
                </a:solidFill>
                <a:latin typeface="Lato"/>
                <a:ea typeface="Lato"/>
                <a:cs typeface="Lato"/>
                <a:sym typeface="Lato"/>
              </a:rPr>
              <a:t>Dios santo.  </a:t>
            </a:r>
          </a:p>
          <a:p>
            <a:pPr marR="0" lvl="0" algn="l" rtl="0">
              <a:lnSpc>
                <a:spcPct val="100000"/>
              </a:lnSpc>
              <a:spcBef>
                <a:spcPts val="0"/>
              </a:spcBef>
              <a:spcAft>
                <a:spcPts val="0"/>
              </a:spcAft>
              <a:buClr>
                <a:schemeClr val="dk1"/>
              </a:buClr>
              <a:buSzPts val="1100"/>
            </a:pPr>
            <a:endParaRPr lang="en-US" sz="3600" b="1" i="0" u="none" strike="noStrike" cap="none" dirty="0">
              <a:solidFill>
                <a:schemeClr val="tx1"/>
              </a:solidFill>
              <a:latin typeface="Lato"/>
              <a:ea typeface="Lato"/>
              <a:cs typeface="Lato"/>
              <a:sym typeface="Lato"/>
            </a:endParaRPr>
          </a:p>
          <a:p>
            <a:pPr marR="0" lvl="0" algn="l" rtl="0">
              <a:lnSpc>
                <a:spcPct val="100000"/>
              </a:lnSpc>
              <a:spcBef>
                <a:spcPts val="0"/>
              </a:spcBef>
              <a:spcAft>
                <a:spcPts val="0"/>
              </a:spcAft>
              <a:buClr>
                <a:schemeClr val="dk1"/>
              </a:buClr>
              <a:buSzPts val="1100"/>
            </a:pPr>
            <a:endParaRPr sz="3600" b="1" i="0" u="none" strike="noStrike" cap="none" dirty="0">
              <a:solidFill>
                <a:schemeClr val="tx1"/>
              </a:solidFill>
              <a:latin typeface="Lato"/>
              <a:ea typeface="Lato"/>
              <a:cs typeface="Lato"/>
              <a:sym typeface="Lato"/>
            </a:endParaRPr>
          </a:p>
        </p:txBody>
      </p:sp>
      <p:pic>
        <p:nvPicPr>
          <p:cNvPr id="2" name="Picture 2" descr="Amazon.com: Diane Hand Mirror – Standard 1X Magnification Hand Held Mirror,  Single Sided Vanity Makeup Mirror for Women, Men, Salon, Barber, Shaving,  and Travel, Medium 5&quot; x 11&quot; In Black : Beauty">
            <a:extLst>
              <a:ext uri="{FF2B5EF4-FFF2-40B4-BE49-F238E27FC236}">
                <a16:creationId xmlns:a16="http://schemas.microsoft.com/office/drawing/2014/main" id="{C3D9005D-2C44-2280-420D-BF8747784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4464" y="4092187"/>
            <a:ext cx="2424455" cy="242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034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a:extLst>
            <a:ext uri="{FF2B5EF4-FFF2-40B4-BE49-F238E27FC236}">
              <a16:creationId xmlns:a16="http://schemas.microsoft.com/office/drawing/2014/main" id="{76B79EEC-0B8E-7F1A-6D1F-AAA5C8CC6ED5}"/>
            </a:ext>
          </a:extLst>
        </p:cNvPr>
        <p:cNvGrpSpPr/>
        <p:nvPr/>
      </p:nvGrpSpPr>
      <p:grpSpPr>
        <a:xfrm>
          <a:off x="0" y="0"/>
          <a:ext cx="0" cy="0"/>
          <a:chOff x="0" y="0"/>
          <a:chExt cx="0" cy="0"/>
        </a:xfrm>
      </p:grpSpPr>
      <p:sp>
        <p:nvSpPr>
          <p:cNvPr id="171" name="Google Shape;171;g2eb2c0aef0b_0_370">
            <a:extLst>
              <a:ext uri="{FF2B5EF4-FFF2-40B4-BE49-F238E27FC236}">
                <a16:creationId xmlns:a16="http://schemas.microsoft.com/office/drawing/2014/main" id="{C8AE6324-4068-CB14-A6A1-B87D7EE1BC0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2eb2c0aef0b_0_370">
            <a:extLst>
              <a:ext uri="{FF2B5EF4-FFF2-40B4-BE49-F238E27FC236}">
                <a16:creationId xmlns:a16="http://schemas.microsoft.com/office/drawing/2014/main" id="{6452B18D-08BF-E421-D1E5-CBEAA5978B96}"/>
              </a:ext>
            </a:extLst>
          </p:cNvPr>
          <p:cNvSpPr txBox="1"/>
          <p:nvPr/>
        </p:nvSpPr>
        <p:spPr>
          <a:xfrm>
            <a:off x="1929564" y="341358"/>
            <a:ext cx="10262436" cy="3970277"/>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1"/>
              </a:buClr>
              <a:buSzPts val="1100"/>
            </a:pPr>
            <a:r>
              <a:rPr lang="en-US" sz="3600" b="1" dirty="0">
                <a:solidFill>
                  <a:srgbClr val="00B050"/>
                </a:solidFill>
                <a:latin typeface="Lato"/>
                <a:ea typeface="Lato"/>
                <a:cs typeface="Lato"/>
                <a:sym typeface="Lato"/>
              </a:rPr>
              <a:t>La Ley de Dios y </a:t>
            </a:r>
            <a:r>
              <a:rPr lang="en-US" sz="3600" b="1" dirty="0" err="1">
                <a:solidFill>
                  <a:srgbClr val="00B050"/>
                </a:solidFill>
                <a:latin typeface="Lato"/>
                <a:ea typeface="Lato"/>
                <a:cs typeface="Lato"/>
                <a:sym typeface="Lato"/>
              </a:rPr>
              <a:t>nosotros</a:t>
            </a:r>
            <a:r>
              <a:rPr lang="en-US" sz="3600" b="1" dirty="0">
                <a:solidFill>
                  <a:srgbClr val="00B050"/>
                </a:solidFill>
                <a:latin typeface="Lato"/>
                <a:ea typeface="Lato"/>
                <a:cs typeface="Lato"/>
                <a:sym typeface="Lato"/>
              </a:rPr>
              <a:t> </a:t>
            </a:r>
            <a:br>
              <a:rPr lang="en-US" sz="3600" dirty="0">
                <a:solidFill>
                  <a:schemeClr val="dk1"/>
                </a:solidFill>
                <a:latin typeface="Lato"/>
                <a:ea typeface="Lato"/>
                <a:cs typeface="Lato"/>
                <a:sym typeface="Lato"/>
              </a:rPr>
            </a:br>
            <a:br>
              <a:rPr lang="en-US" sz="3600" dirty="0">
                <a:solidFill>
                  <a:schemeClr val="tx1"/>
                </a:solidFill>
                <a:latin typeface="Lato"/>
                <a:ea typeface="Lato"/>
                <a:cs typeface="Lato"/>
                <a:sym typeface="Lato"/>
              </a:rPr>
            </a:br>
            <a:r>
              <a:rPr lang="en-US" sz="3600" dirty="0">
                <a:solidFill>
                  <a:schemeClr val="tx1"/>
                </a:solidFill>
                <a:latin typeface="Lato"/>
                <a:ea typeface="Lato"/>
                <a:cs typeface="Lato"/>
                <a:sym typeface="Lato"/>
              </a:rPr>
              <a:t>Para </a:t>
            </a:r>
            <a:r>
              <a:rPr lang="en-US" sz="3600" dirty="0" err="1">
                <a:solidFill>
                  <a:schemeClr val="tx1"/>
                </a:solidFill>
                <a:latin typeface="Lato"/>
                <a:ea typeface="Lato"/>
                <a:cs typeface="Lato"/>
                <a:sym typeface="Lato"/>
              </a:rPr>
              <a:t>salvarnos</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Jesucristo</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tenía</a:t>
            </a:r>
            <a:r>
              <a:rPr lang="en-US" sz="3600" dirty="0">
                <a:solidFill>
                  <a:schemeClr val="tx1"/>
                </a:solidFill>
                <a:latin typeface="Lato"/>
                <a:ea typeface="Lato"/>
                <a:cs typeface="Lato"/>
                <a:sym typeface="Lato"/>
              </a:rPr>
              <a:t> que </a:t>
            </a:r>
            <a:r>
              <a:rPr lang="en-US" sz="3600" dirty="0" err="1">
                <a:solidFill>
                  <a:schemeClr val="tx1"/>
                </a:solidFill>
                <a:latin typeface="Lato"/>
                <a:ea typeface="Lato"/>
                <a:cs typeface="Lato"/>
                <a:sym typeface="Lato"/>
              </a:rPr>
              <a:t>obedecer</a:t>
            </a:r>
            <a:r>
              <a:rPr lang="en-US" sz="3600" dirty="0">
                <a:solidFill>
                  <a:schemeClr val="tx1"/>
                </a:solidFill>
                <a:latin typeface="Lato"/>
                <a:ea typeface="Lato"/>
                <a:cs typeface="Lato"/>
                <a:sym typeface="Lato"/>
              </a:rPr>
              <a:t> la ley </a:t>
            </a:r>
            <a:r>
              <a:rPr lang="en-US" sz="3600" dirty="0" err="1">
                <a:solidFill>
                  <a:schemeClr val="tx1"/>
                </a:solidFill>
                <a:latin typeface="Lato"/>
                <a:ea typeface="Lato"/>
                <a:cs typeface="Lato"/>
                <a:sym typeface="Lato"/>
              </a:rPr>
              <a:t>perfectamente</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en</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nuestro</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lugar</a:t>
            </a:r>
            <a:r>
              <a:rPr lang="en-US" sz="3600" dirty="0">
                <a:solidFill>
                  <a:schemeClr val="tx1"/>
                </a:solidFill>
                <a:latin typeface="Lato"/>
                <a:ea typeface="Lato"/>
                <a:cs typeface="Lato"/>
                <a:sym typeface="Lato"/>
              </a:rPr>
              <a:t>. </a:t>
            </a:r>
          </a:p>
          <a:p>
            <a:pPr marR="0" lvl="0" algn="l" rtl="0">
              <a:lnSpc>
                <a:spcPct val="100000"/>
              </a:lnSpc>
              <a:spcBef>
                <a:spcPts val="0"/>
              </a:spcBef>
              <a:spcAft>
                <a:spcPts val="0"/>
              </a:spcAft>
              <a:buClr>
                <a:schemeClr val="dk1"/>
              </a:buClr>
              <a:buSzPts val="1100"/>
            </a:pPr>
            <a:endParaRPr lang="en-US" sz="3600" b="1" i="0" u="none" strike="noStrike" cap="none" dirty="0">
              <a:solidFill>
                <a:schemeClr val="tx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n-US" sz="3600" b="1" dirty="0">
                <a:solidFill>
                  <a:schemeClr val="tx1"/>
                </a:solidFill>
                <a:latin typeface="Lato"/>
                <a:ea typeface="Lato"/>
                <a:cs typeface="Lato"/>
                <a:sym typeface="Lato"/>
              </a:rPr>
              <a:t>Y lo </a:t>
            </a:r>
            <a:r>
              <a:rPr lang="en-US" sz="3600" b="1" dirty="0" err="1">
                <a:solidFill>
                  <a:schemeClr val="tx1"/>
                </a:solidFill>
                <a:latin typeface="Lato"/>
                <a:ea typeface="Lato"/>
                <a:cs typeface="Lato"/>
                <a:sym typeface="Lato"/>
              </a:rPr>
              <a:t>hizo</a:t>
            </a:r>
            <a:r>
              <a:rPr lang="en-US" sz="3600" b="1" dirty="0">
                <a:solidFill>
                  <a:schemeClr val="tx1"/>
                </a:solidFill>
                <a:latin typeface="Lato"/>
                <a:ea typeface="Lato"/>
                <a:cs typeface="Lato"/>
                <a:sym typeface="Lato"/>
              </a:rPr>
              <a:t>! </a:t>
            </a:r>
            <a:endParaRPr lang="en-US" sz="3600" b="1" i="0" u="none" strike="noStrike" cap="none" dirty="0">
              <a:solidFill>
                <a:schemeClr val="tx1"/>
              </a:solidFill>
              <a:latin typeface="Lato"/>
              <a:ea typeface="Lato"/>
              <a:cs typeface="Lato"/>
              <a:sym typeface="Lato"/>
            </a:endParaRPr>
          </a:p>
          <a:p>
            <a:pPr marR="0" lvl="0" algn="l" rtl="0">
              <a:lnSpc>
                <a:spcPct val="100000"/>
              </a:lnSpc>
              <a:spcBef>
                <a:spcPts val="0"/>
              </a:spcBef>
              <a:spcAft>
                <a:spcPts val="0"/>
              </a:spcAft>
              <a:buClr>
                <a:schemeClr val="dk1"/>
              </a:buClr>
              <a:buSzPts val="1100"/>
            </a:pPr>
            <a:endParaRPr sz="3600" b="1" i="0" u="none" strike="noStrike" cap="none" dirty="0">
              <a:solidFill>
                <a:schemeClr val="tx1"/>
              </a:solidFill>
              <a:latin typeface="Lato"/>
              <a:ea typeface="Lato"/>
              <a:cs typeface="Lato"/>
              <a:sym typeface="Lato"/>
            </a:endParaRPr>
          </a:p>
        </p:txBody>
      </p:sp>
    </p:spTree>
    <p:extLst>
      <p:ext uri="{BB962C8B-B14F-4D97-AF65-F5344CB8AC3E}">
        <p14:creationId xmlns:p14="http://schemas.microsoft.com/office/powerpoint/2010/main" val="285076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6"/>
            <a:ext cx="8958900" cy="1015622"/>
          </a:xfrm>
          <a:prstGeom prst="rect">
            <a:avLst/>
          </a:prstGeom>
          <a:noFill/>
          <a:ln>
            <a:noFill/>
          </a:ln>
        </p:spPr>
        <p:txBody>
          <a:bodyPr spcFirstLastPara="1" wrap="square" lIns="91425" tIns="45700" rIns="91425" bIns="45700" anchor="t" anchorCtr="0">
            <a:spAutoFit/>
          </a:bodyPr>
          <a:lstStyle/>
          <a:p>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7"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2"/>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40000"/>
                <a:lumOff val="60000"/>
              </a:schemeClr>
            </a:solid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tx1"/>
                  </a:solidFill>
                  <a:latin typeface="Lato"/>
                  <a:ea typeface="Lato"/>
                  <a:cs typeface="Lato"/>
                  <a:sym typeface="Lato"/>
                </a:rPr>
                <a:t>Describir</a:t>
              </a:r>
              <a:r>
                <a:rPr lang="en-US" sz="2800" dirty="0">
                  <a:solidFill>
                    <a:schemeClr val="tx1"/>
                  </a:solidFill>
                  <a:latin typeface="Lato"/>
                  <a:ea typeface="Lato"/>
                  <a:cs typeface="Lato"/>
                  <a:sym typeface="Lato"/>
                </a:rPr>
                <a:t> las dos </a:t>
              </a:r>
              <a:r>
                <a:rPr lang="en-US" sz="2800" dirty="0" err="1">
                  <a:solidFill>
                    <a:schemeClr val="tx1"/>
                  </a:solidFill>
                  <a:latin typeface="Lato"/>
                  <a:ea typeface="Lato"/>
                  <a:cs typeface="Lato"/>
                  <a:sym typeface="Lato"/>
                </a:rPr>
                <a:t>enseñanzas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principales</a:t>
              </a:r>
              <a:r>
                <a:rPr lang="en-US" sz="2800" dirty="0">
                  <a:solidFill>
                    <a:schemeClr val="tx1"/>
                  </a:solidFill>
                  <a:latin typeface="Lato"/>
                  <a:ea typeface="Lato"/>
                  <a:cs typeface="Lato"/>
                  <a:sym typeface="Lato"/>
                </a:rPr>
                <a:t> de la Biblia y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propósito</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cada</a:t>
              </a:r>
              <a:r>
                <a:rPr lang="en-US" sz="2800" dirty="0">
                  <a:solidFill>
                    <a:schemeClr val="tx1"/>
                  </a:solidFill>
                  <a:latin typeface="Lato"/>
                  <a:ea typeface="Lato"/>
                  <a:cs typeface="Lato"/>
                  <a:sym typeface="Lato"/>
                </a:rPr>
                <a:t> uno. </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Identificar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tres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tipos</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leyes</a:t>
              </a:r>
              <a:r>
                <a:rPr lang="en-US" sz="2800" dirty="0">
                  <a:solidFill>
                    <a:schemeClr val="lt1"/>
                  </a:solidFill>
                  <a:latin typeface="Lato"/>
                  <a:ea typeface="Lato"/>
                  <a:cs typeface="Lato"/>
                  <a:sym typeface="Lato"/>
                </a:rPr>
                <a:t> de la Biblia y </a:t>
              </a:r>
              <a:r>
                <a:rPr lang="en-US" sz="2800" dirty="0" err="1">
                  <a:solidFill>
                    <a:schemeClr val="lt1"/>
                  </a:solidFill>
                  <a:latin typeface="Lato"/>
                  <a:ea typeface="Lato"/>
                  <a:cs typeface="Lato"/>
                  <a:sym typeface="Lato"/>
                </a:rPr>
                <a:t>los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propósitos</a:t>
              </a:r>
              <a:r>
                <a:rPr lang="en-US" sz="2800" dirty="0">
                  <a:solidFill>
                    <a:schemeClr val="lt1"/>
                  </a:solidFill>
                  <a:latin typeface="Lato"/>
                  <a:ea typeface="Lato"/>
                  <a:cs typeface="Lato"/>
                  <a:sym typeface="Lato"/>
                </a:rPr>
                <a:t> de la ley. </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n-US" sz="2800" dirty="0" err="1">
                  <a:solidFill>
                    <a:schemeClr val="lt1"/>
                  </a:solidFill>
                  <a:latin typeface="Lato"/>
                  <a:ea typeface="Lato"/>
                  <a:cs typeface="Lato"/>
                  <a:sym typeface="Lato"/>
                </a:rPr>
                <a:t>Explicar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por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qué</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ya</a:t>
              </a:r>
              <a:r>
                <a:rPr lang="en-US" sz="2800" dirty="0">
                  <a:solidFill>
                    <a:schemeClr val="lt1"/>
                  </a:solidFill>
                  <a:latin typeface="Lato"/>
                  <a:ea typeface="Lato"/>
                  <a:cs typeface="Lato"/>
                  <a:sym typeface="Lato"/>
                </a:rPr>
                <a:t> no se </a:t>
              </a:r>
              <a:r>
                <a:rPr lang="en-US" sz="2800" dirty="0" err="1">
                  <a:solidFill>
                    <a:schemeClr val="lt1"/>
                  </a:solidFill>
                  <a:latin typeface="Lato"/>
                  <a:ea typeface="Lato"/>
                  <a:cs typeface="Lato"/>
                  <a:sym typeface="Lato"/>
                </a:rPr>
                <a:t>aplican</a:t>
              </a:r>
              <a:r>
                <a:rPr lang="en-US" sz="2800" dirty="0">
                  <a:solidFill>
                    <a:schemeClr val="lt1"/>
                  </a:solidFill>
                  <a:latin typeface="Lato"/>
                  <a:ea typeface="Lato"/>
                  <a:cs typeface="Lato"/>
                  <a:sym typeface="Lato"/>
                </a:rPr>
                <a:t> las </a:t>
              </a:r>
              <a:r>
                <a:rPr lang="en-US" sz="2800" dirty="0" err="1">
                  <a:solidFill>
                    <a:schemeClr val="lt1"/>
                  </a:solidFill>
                  <a:latin typeface="Lato"/>
                  <a:ea typeface="Lato"/>
                  <a:cs typeface="Lato"/>
                  <a:sym typeface="Lato"/>
                </a:rPr>
                <a:t>leyes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civiles</a:t>
              </a:r>
              <a:r>
                <a:rPr lang="en-US" sz="2800" dirty="0">
                  <a:solidFill>
                    <a:schemeClr val="lt1"/>
                  </a:solidFill>
                  <a:latin typeface="Lato"/>
                  <a:ea typeface="Lato"/>
                  <a:cs typeface="Lato"/>
                  <a:sym typeface="Lato"/>
                </a:rPr>
                <a:t> y ceremonials del </a:t>
              </a:r>
              <a:r>
                <a:rPr lang="en-US" sz="2800" dirty="0" err="1">
                  <a:solidFill>
                    <a:schemeClr val="lt1"/>
                  </a:solidFill>
                  <a:latin typeface="Lato"/>
                  <a:ea typeface="Lato"/>
                  <a:cs typeface="Lato"/>
                  <a:sym typeface="Lato"/>
                </a:rPr>
                <a:t>Antiguo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Testamento</a:t>
              </a:r>
              <a:r>
                <a:rPr lang="en-US" sz="2800" dirty="0">
                  <a:solidFill>
                    <a:schemeClr val="lt1"/>
                  </a:solidFill>
                  <a:latin typeface="Lato"/>
                  <a:ea typeface="Lato"/>
                  <a:cs typeface="Lato"/>
                  <a:sym typeface="Lato"/>
                </a:rPr>
                <a:t> a </a:t>
              </a:r>
              <a:r>
                <a:rPr lang="en-US" sz="2800" dirty="0" err="1">
                  <a:solidFill>
                    <a:schemeClr val="lt1"/>
                  </a:solidFill>
                  <a:latin typeface="Lato"/>
                  <a:ea typeface="Lato"/>
                  <a:cs typeface="Lato"/>
                  <a:sym typeface="Lato"/>
                </a:rPr>
                <a:t>nosotros</a:t>
              </a:r>
              <a:r>
                <a:rPr lang="en-US" sz="2800" dirty="0">
                  <a:solidFill>
                    <a:schemeClr val="lt1"/>
                  </a:solidFill>
                  <a:latin typeface="Lato"/>
                  <a:ea typeface="Lato"/>
                  <a:cs typeface="Lato"/>
                  <a:sym typeface="Lato"/>
                </a:rPr>
                <a:t>. </a:t>
              </a: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8"/>
        <p:cNvGrpSpPr/>
        <p:nvPr/>
      </p:nvGrpSpPr>
      <p:grpSpPr>
        <a:xfrm>
          <a:off x="0" y="0"/>
          <a:ext cx="0" cy="0"/>
          <a:chOff x="0" y="0"/>
          <a:chExt cx="0" cy="0"/>
        </a:xfrm>
      </p:grpSpPr>
      <p:sp>
        <p:nvSpPr>
          <p:cNvPr id="299" name="Google Shape;299;g2eb293faa54_0_473"/>
          <p:cNvSpPr txBox="1"/>
          <p:nvPr/>
        </p:nvSpPr>
        <p:spPr>
          <a:xfrm>
            <a:off x="3602250" y="1609925"/>
            <a:ext cx="77064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Cuando se cumplió el tiempo señalado, Dios envió a su Hijo, que nació de una mujer y sujeto a la ley, para que redimiera a los que estaban sujetos a la ley, a fin de que recibiéramos la adopción de hijos.</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Gálatas 4:4-5 </a:t>
            </a:r>
            <a:endParaRPr sz="3400" b="0" i="0" u="none" strike="noStrike" cap="none">
              <a:solidFill>
                <a:schemeClr val="dk1"/>
              </a:solidFill>
              <a:latin typeface="Lato"/>
              <a:ea typeface="Lato"/>
              <a:cs typeface="Lato"/>
              <a:sym typeface="Lato"/>
            </a:endParaRPr>
          </a:p>
        </p:txBody>
      </p:sp>
      <p:sp>
        <p:nvSpPr>
          <p:cNvPr id="300" name="Google Shape;300;g2eb293faa54_0_4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1" name="Google Shape;301;g2eb293faa54_0_47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02" name="Google Shape;302;g2eb293faa54_0_47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g2eb2c0aef0b_0_481"/>
          <p:cNvSpPr txBox="1"/>
          <p:nvPr/>
        </p:nvSpPr>
        <p:spPr>
          <a:xfrm>
            <a:off x="3602250" y="1838525"/>
            <a:ext cx="7706400" cy="344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Porque no tenemos un sumo sacerdote (Jesús) que no pueda compadecerse de nuestras debilidades, sino uno que fue tentado en todo de la misma manera que nosotros, aunque sin pecado.</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Hebreos 4:15</a:t>
            </a:r>
            <a:endParaRPr sz="3400" b="0" i="0" u="none" strike="noStrike" cap="none">
              <a:solidFill>
                <a:schemeClr val="dk1"/>
              </a:solidFill>
              <a:latin typeface="Lato"/>
              <a:ea typeface="Lato"/>
              <a:cs typeface="Lato"/>
              <a:sym typeface="Lato"/>
            </a:endParaRPr>
          </a:p>
        </p:txBody>
      </p:sp>
      <p:sp>
        <p:nvSpPr>
          <p:cNvPr id="308" name="Google Shape;308;g2eb2c0aef0b_0_48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9" name="Google Shape;309;g2eb2c0aef0b_0_481"/>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10" name="Google Shape;310;g2eb2c0aef0b_0_48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g2eb2c0aef0b_0_489"/>
          <p:cNvSpPr txBox="1"/>
          <p:nvPr/>
        </p:nvSpPr>
        <p:spPr>
          <a:xfrm>
            <a:off x="3602250" y="1838525"/>
            <a:ext cx="7706400" cy="344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Porque así como por la desobediencia de un solo hombre muchos fueron constituidos pecadores, así también por la obediencia de uno solo muchos serán constituidos justos.</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Romanos 5:19</a:t>
            </a:r>
            <a:endParaRPr sz="3400" b="0" i="0" u="none" strike="noStrike" cap="none">
              <a:solidFill>
                <a:schemeClr val="dk1"/>
              </a:solidFill>
              <a:latin typeface="Lato"/>
              <a:ea typeface="Lato"/>
              <a:cs typeface="Lato"/>
              <a:sym typeface="Lato"/>
            </a:endParaRPr>
          </a:p>
        </p:txBody>
      </p:sp>
      <p:sp>
        <p:nvSpPr>
          <p:cNvPr id="316" name="Google Shape;316;g2eb2c0aef0b_0_4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7" name="Google Shape;317;g2eb2c0aef0b_0_489"/>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18" name="Google Shape;318;g2eb2c0aef0b_0_4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a:extLst>
            <a:ext uri="{FF2B5EF4-FFF2-40B4-BE49-F238E27FC236}">
              <a16:creationId xmlns:a16="http://schemas.microsoft.com/office/drawing/2014/main" id="{176FE14E-EEAA-2677-7DB6-28D3849DA61F}"/>
            </a:ext>
          </a:extLst>
        </p:cNvPr>
        <p:cNvGrpSpPr/>
        <p:nvPr/>
      </p:nvGrpSpPr>
      <p:grpSpPr>
        <a:xfrm>
          <a:off x="0" y="0"/>
          <a:ext cx="0" cy="0"/>
          <a:chOff x="0" y="0"/>
          <a:chExt cx="0" cy="0"/>
        </a:xfrm>
      </p:grpSpPr>
      <p:sp>
        <p:nvSpPr>
          <p:cNvPr id="171" name="Google Shape;171;g2eb2c0aef0b_0_370">
            <a:extLst>
              <a:ext uri="{FF2B5EF4-FFF2-40B4-BE49-F238E27FC236}">
                <a16:creationId xmlns:a16="http://schemas.microsoft.com/office/drawing/2014/main" id="{D1497B6C-B73A-79D1-94E4-C6D6FFBC210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2eb2c0aef0b_0_370">
            <a:extLst>
              <a:ext uri="{FF2B5EF4-FFF2-40B4-BE49-F238E27FC236}">
                <a16:creationId xmlns:a16="http://schemas.microsoft.com/office/drawing/2014/main" id="{76F89781-4507-DF65-3A12-F6E09C4138B0}"/>
              </a:ext>
            </a:extLst>
          </p:cNvPr>
          <p:cNvSpPr txBox="1"/>
          <p:nvPr/>
        </p:nvSpPr>
        <p:spPr>
          <a:xfrm>
            <a:off x="1929564" y="341358"/>
            <a:ext cx="9337150" cy="6186269"/>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1"/>
              </a:buClr>
              <a:buSzPts val="1100"/>
            </a:pPr>
            <a:r>
              <a:rPr lang="en-US" sz="3600" b="1" dirty="0">
                <a:solidFill>
                  <a:srgbClr val="00B050"/>
                </a:solidFill>
                <a:latin typeface="Lato"/>
                <a:ea typeface="Lato"/>
                <a:cs typeface="Lato"/>
                <a:sym typeface="Lato"/>
              </a:rPr>
              <a:t>La Ley de Dios y </a:t>
            </a:r>
            <a:r>
              <a:rPr lang="en-US" sz="3600" b="1" dirty="0" err="1">
                <a:solidFill>
                  <a:srgbClr val="00B050"/>
                </a:solidFill>
                <a:latin typeface="Lato"/>
                <a:ea typeface="Lato"/>
                <a:cs typeface="Lato"/>
                <a:sym typeface="Lato"/>
              </a:rPr>
              <a:t>nosotros</a:t>
            </a:r>
            <a:r>
              <a:rPr lang="en-US" sz="3600" b="1" dirty="0">
                <a:solidFill>
                  <a:srgbClr val="00B050"/>
                </a:solidFill>
                <a:latin typeface="Lato"/>
                <a:ea typeface="Lato"/>
                <a:cs typeface="Lato"/>
                <a:sym typeface="Lato"/>
              </a:rPr>
              <a:t> </a:t>
            </a:r>
            <a:br>
              <a:rPr lang="en-US" sz="3600" dirty="0">
                <a:solidFill>
                  <a:schemeClr val="dk1"/>
                </a:solidFill>
                <a:latin typeface="Lato"/>
                <a:ea typeface="Lato"/>
                <a:cs typeface="Lato"/>
                <a:sym typeface="Lato"/>
              </a:rPr>
            </a:br>
            <a:br>
              <a:rPr lang="en-US" sz="3600" dirty="0">
                <a:solidFill>
                  <a:schemeClr val="tx1"/>
                </a:solidFill>
                <a:latin typeface="Lato"/>
                <a:ea typeface="Lato"/>
                <a:cs typeface="Lato"/>
                <a:sym typeface="Lato"/>
              </a:rPr>
            </a:br>
            <a:r>
              <a:rPr lang="en-US" sz="3600" dirty="0">
                <a:solidFill>
                  <a:schemeClr val="tx1"/>
                </a:solidFill>
                <a:latin typeface="Lato"/>
                <a:ea typeface="Lato"/>
                <a:cs typeface="Lato"/>
                <a:sym typeface="Lato"/>
              </a:rPr>
              <a:t>Jesús </a:t>
            </a:r>
            <a:r>
              <a:rPr lang="en-US" sz="3600" dirty="0" err="1">
                <a:solidFill>
                  <a:schemeClr val="tx1"/>
                </a:solidFill>
                <a:latin typeface="Lato"/>
                <a:ea typeface="Lato"/>
                <a:cs typeface="Lato"/>
                <a:sym typeface="Lato"/>
              </a:rPr>
              <a:t>nos</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salvó</a:t>
            </a:r>
            <a:r>
              <a:rPr lang="en-US" sz="3600" dirty="0">
                <a:solidFill>
                  <a:schemeClr val="tx1"/>
                </a:solidFill>
                <a:latin typeface="Lato"/>
                <a:ea typeface="Lato"/>
                <a:cs typeface="Lato"/>
                <a:sym typeface="Lato"/>
              </a:rPr>
              <a:t>: </a:t>
            </a:r>
          </a:p>
          <a:p>
            <a:pPr marR="0" lvl="0" algn="l" rtl="0">
              <a:lnSpc>
                <a:spcPct val="100000"/>
              </a:lnSpc>
              <a:spcBef>
                <a:spcPts val="0"/>
              </a:spcBef>
              <a:spcAft>
                <a:spcPts val="0"/>
              </a:spcAft>
              <a:buClr>
                <a:schemeClr val="dk1"/>
              </a:buClr>
              <a:buSzPts val="1100"/>
            </a:pPr>
            <a:endParaRPr lang="en-US" sz="3600" dirty="0">
              <a:solidFill>
                <a:schemeClr val="tx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1100"/>
              <a:buFontTx/>
              <a:buChar char="-"/>
            </a:pPr>
            <a:r>
              <a:rPr lang="en-US" sz="3600" dirty="0" err="1">
                <a:solidFill>
                  <a:schemeClr val="tx1"/>
                </a:solidFill>
                <a:latin typeface="Lato"/>
                <a:ea typeface="Lato"/>
                <a:cs typeface="Lato"/>
                <a:sym typeface="Lato"/>
              </a:rPr>
              <a:t>en</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su</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vida</a:t>
            </a:r>
            <a:r>
              <a:rPr lang="en-US" sz="3600" dirty="0">
                <a:solidFill>
                  <a:schemeClr val="tx1"/>
                </a:solidFill>
                <a:latin typeface="Lato"/>
                <a:ea typeface="Lato"/>
                <a:cs typeface="Lato"/>
                <a:sym typeface="Lato"/>
              </a:rPr>
              <a:t> perfecta </a:t>
            </a:r>
            <a:r>
              <a:rPr lang="en-US" sz="3600" dirty="0" err="1">
                <a:solidFill>
                  <a:schemeClr val="tx1"/>
                </a:solidFill>
                <a:latin typeface="Lato"/>
                <a:ea typeface="Lato"/>
                <a:cs typeface="Lato"/>
                <a:sym typeface="Lato"/>
              </a:rPr>
              <a:t>atribuida</a:t>
            </a:r>
            <a:r>
              <a:rPr lang="en-US" sz="3600" dirty="0">
                <a:solidFill>
                  <a:schemeClr val="tx1"/>
                </a:solidFill>
                <a:latin typeface="Lato"/>
                <a:ea typeface="Lato"/>
                <a:cs typeface="Lato"/>
                <a:sym typeface="Lato"/>
              </a:rPr>
              <a:t> a </a:t>
            </a:r>
            <a:r>
              <a:rPr lang="en-US" sz="3600" dirty="0" err="1">
                <a:solidFill>
                  <a:schemeClr val="tx1"/>
                </a:solidFill>
                <a:latin typeface="Lato"/>
                <a:ea typeface="Lato"/>
                <a:cs typeface="Lato"/>
                <a:sym typeface="Lato"/>
              </a:rPr>
              <a:t>nosotros</a:t>
            </a:r>
            <a:r>
              <a:rPr lang="en-US" sz="3600" dirty="0">
                <a:solidFill>
                  <a:schemeClr val="tx1"/>
                </a:solidFill>
                <a:latin typeface="Lato"/>
                <a:ea typeface="Lato"/>
                <a:cs typeface="Lato"/>
                <a:sym typeface="Lato"/>
              </a:rPr>
              <a:t>.</a:t>
            </a:r>
          </a:p>
          <a:p>
            <a:pPr marR="0" lvl="0" algn="l" rtl="0">
              <a:lnSpc>
                <a:spcPct val="100000"/>
              </a:lnSpc>
              <a:spcBef>
                <a:spcPts val="0"/>
              </a:spcBef>
              <a:spcAft>
                <a:spcPts val="0"/>
              </a:spcAft>
              <a:buClr>
                <a:schemeClr val="dk1"/>
              </a:buClr>
              <a:buSzPts val="1100"/>
            </a:pPr>
            <a:endParaRPr lang="en-US" sz="3600" dirty="0">
              <a:solidFill>
                <a:schemeClr val="tx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1100"/>
              <a:buFontTx/>
              <a:buChar char="-"/>
            </a:pPr>
            <a:r>
              <a:rPr lang="en-US" sz="3600" dirty="0" err="1">
                <a:solidFill>
                  <a:schemeClr val="tx1"/>
                </a:solidFill>
                <a:latin typeface="Lato"/>
                <a:ea typeface="Lato"/>
                <a:cs typeface="Lato"/>
                <a:sym typeface="Lato"/>
              </a:rPr>
              <a:t>en</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su</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muerte</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en</a:t>
            </a:r>
            <a:r>
              <a:rPr lang="en-US" sz="3600" dirty="0">
                <a:solidFill>
                  <a:schemeClr val="tx1"/>
                </a:solidFill>
                <a:latin typeface="Lato"/>
                <a:ea typeface="Lato"/>
                <a:cs typeface="Lato"/>
                <a:sym typeface="Lato"/>
              </a:rPr>
              <a:t> la </a:t>
            </a:r>
            <a:r>
              <a:rPr lang="en-US" sz="3600" dirty="0" err="1">
                <a:solidFill>
                  <a:schemeClr val="tx1"/>
                </a:solidFill>
                <a:latin typeface="Lato"/>
                <a:ea typeface="Lato"/>
                <a:cs typeface="Lato"/>
                <a:sym typeface="Lato"/>
              </a:rPr>
              <a:t>cruz</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pagando</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el</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precio</a:t>
            </a:r>
            <a:r>
              <a:rPr lang="en-US" sz="3600" dirty="0">
                <a:solidFill>
                  <a:schemeClr val="tx1"/>
                </a:solidFill>
                <a:latin typeface="Lato"/>
                <a:ea typeface="Lato"/>
                <a:cs typeface="Lato"/>
                <a:sym typeface="Lato"/>
              </a:rPr>
              <a:t> de </a:t>
            </a:r>
            <a:r>
              <a:rPr lang="en-US" sz="3600" dirty="0" err="1">
                <a:solidFill>
                  <a:schemeClr val="tx1"/>
                </a:solidFill>
                <a:latin typeface="Lato"/>
                <a:ea typeface="Lato"/>
                <a:cs typeface="Lato"/>
                <a:sym typeface="Lato"/>
              </a:rPr>
              <a:t>pecado</a:t>
            </a:r>
            <a:r>
              <a:rPr lang="en-US" sz="3600" dirty="0">
                <a:solidFill>
                  <a:schemeClr val="tx1"/>
                </a:solidFill>
                <a:latin typeface="Lato"/>
                <a:ea typeface="Lato"/>
                <a:cs typeface="Lato"/>
                <a:sym typeface="Lato"/>
              </a:rPr>
              <a:t>. </a:t>
            </a:r>
          </a:p>
          <a:p>
            <a:pPr marL="571500" marR="0" lvl="0" indent="-571500" algn="l" rtl="0">
              <a:lnSpc>
                <a:spcPct val="100000"/>
              </a:lnSpc>
              <a:spcBef>
                <a:spcPts val="0"/>
              </a:spcBef>
              <a:spcAft>
                <a:spcPts val="0"/>
              </a:spcAft>
              <a:buClr>
                <a:schemeClr val="dk1"/>
              </a:buClr>
              <a:buSzPts val="1100"/>
              <a:buFontTx/>
              <a:buChar char="-"/>
            </a:pPr>
            <a:endParaRPr lang="en-US" sz="3600" b="1" i="0" u="none" strike="noStrike" cap="none" dirty="0">
              <a:solidFill>
                <a:schemeClr val="tx1"/>
              </a:solidFill>
              <a:latin typeface="Lato"/>
              <a:ea typeface="Lato"/>
              <a:cs typeface="Lato"/>
              <a:sym typeface="Lato"/>
            </a:endParaRPr>
          </a:p>
          <a:p>
            <a:pPr marL="571500" marR="0" lvl="0" indent="-571500" algn="l" rtl="0">
              <a:lnSpc>
                <a:spcPct val="100000"/>
              </a:lnSpc>
              <a:spcBef>
                <a:spcPts val="0"/>
              </a:spcBef>
              <a:spcAft>
                <a:spcPts val="0"/>
              </a:spcAft>
              <a:buClr>
                <a:schemeClr val="dk1"/>
              </a:buClr>
              <a:buSzPts val="1100"/>
              <a:buFontTx/>
              <a:buChar char="-"/>
            </a:pPr>
            <a:r>
              <a:rPr lang="en-US" sz="3600" dirty="0">
                <a:solidFill>
                  <a:schemeClr val="tx1"/>
                </a:solidFill>
                <a:latin typeface="Lato"/>
                <a:ea typeface="Lato"/>
                <a:cs typeface="Lato"/>
                <a:sym typeface="Lato"/>
              </a:rPr>
              <a:t>En </a:t>
            </a:r>
            <a:r>
              <a:rPr lang="en-US" sz="3600" dirty="0" err="1">
                <a:solidFill>
                  <a:schemeClr val="tx1"/>
                </a:solidFill>
                <a:latin typeface="Lato"/>
                <a:ea typeface="Lato"/>
                <a:cs typeface="Lato"/>
                <a:sym typeface="Lato"/>
              </a:rPr>
              <a:t>su</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resurección</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declarando</a:t>
            </a:r>
            <a:r>
              <a:rPr lang="en-US" sz="3600" dirty="0">
                <a:solidFill>
                  <a:schemeClr val="tx1"/>
                </a:solidFill>
                <a:latin typeface="Lato"/>
                <a:ea typeface="Lato"/>
                <a:cs typeface="Lato"/>
                <a:sym typeface="Lato"/>
              </a:rPr>
              <a:t> la </a:t>
            </a:r>
            <a:r>
              <a:rPr lang="en-US" sz="3600" dirty="0" err="1">
                <a:solidFill>
                  <a:schemeClr val="tx1"/>
                </a:solidFill>
                <a:latin typeface="Lato"/>
                <a:ea typeface="Lato"/>
                <a:cs typeface="Lato"/>
                <a:sym typeface="Lato"/>
              </a:rPr>
              <a:t>victoria</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sobre</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el</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pecado</a:t>
            </a:r>
            <a:r>
              <a:rPr lang="en-US" sz="3600" dirty="0">
                <a:solidFill>
                  <a:schemeClr val="tx1"/>
                </a:solidFill>
                <a:latin typeface="Lato"/>
                <a:ea typeface="Lato"/>
                <a:cs typeface="Lato"/>
                <a:sym typeface="Lato"/>
              </a:rPr>
              <a:t>, la </a:t>
            </a:r>
            <a:r>
              <a:rPr lang="en-US" sz="3600" dirty="0" err="1">
                <a:solidFill>
                  <a:schemeClr val="tx1"/>
                </a:solidFill>
                <a:latin typeface="Lato"/>
                <a:ea typeface="Lato"/>
                <a:cs typeface="Lato"/>
                <a:sym typeface="Lato"/>
              </a:rPr>
              <a:t>muerte</a:t>
            </a:r>
            <a:r>
              <a:rPr lang="en-US" sz="3600" dirty="0">
                <a:solidFill>
                  <a:schemeClr val="tx1"/>
                </a:solidFill>
                <a:latin typeface="Lato"/>
                <a:ea typeface="Lato"/>
                <a:cs typeface="Lato"/>
                <a:sym typeface="Lato"/>
              </a:rPr>
              <a:t> y </a:t>
            </a:r>
            <a:r>
              <a:rPr lang="en-US" sz="3600" dirty="0" err="1">
                <a:solidFill>
                  <a:schemeClr val="tx1"/>
                </a:solidFill>
                <a:latin typeface="Lato"/>
                <a:ea typeface="Lato"/>
                <a:cs typeface="Lato"/>
                <a:sym typeface="Lato"/>
              </a:rPr>
              <a:t>el</a:t>
            </a:r>
            <a:r>
              <a:rPr lang="en-US" sz="3600" dirty="0">
                <a:solidFill>
                  <a:schemeClr val="tx1"/>
                </a:solidFill>
                <a:latin typeface="Lato"/>
                <a:ea typeface="Lato"/>
                <a:cs typeface="Lato"/>
                <a:sym typeface="Lato"/>
              </a:rPr>
              <a:t> diablo. </a:t>
            </a:r>
            <a:endParaRPr sz="3600" i="0" u="none" strike="noStrike" cap="none" dirty="0">
              <a:solidFill>
                <a:schemeClr val="tx1"/>
              </a:solidFill>
              <a:latin typeface="Lato"/>
              <a:ea typeface="Lato"/>
              <a:cs typeface="Lato"/>
              <a:sym typeface="Lato"/>
            </a:endParaRPr>
          </a:p>
        </p:txBody>
      </p:sp>
    </p:spTree>
    <p:extLst>
      <p:ext uri="{BB962C8B-B14F-4D97-AF65-F5344CB8AC3E}">
        <p14:creationId xmlns:p14="http://schemas.microsoft.com/office/powerpoint/2010/main" val="1306713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sp>
        <p:nvSpPr>
          <p:cNvPr id="323" name="Google Shape;323;g2eb2c0aef0b_0_498"/>
          <p:cNvSpPr txBox="1"/>
          <p:nvPr/>
        </p:nvSpPr>
        <p:spPr>
          <a:xfrm>
            <a:off x="3602250" y="1990925"/>
            <a:ext cx="7706400" cy="2924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Al que no cometió pecado alguno, por nosotros Dios lo trató como pecador, para que en él recibiéramos la justicia de Dios.</a:t>
            </a:r>
            <a:endParaRPr sz="34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2 Corintios 5:21</a:t>
            </a:r>
            <a:endParaRPr sz="3400" b="0" i="0" u="none" strike="noStrike" cap="none">
              <a:solidFill>
                <a:schemeClr val="dk1"/>
              </a:solidFill>
              <a:latin typeface="Lato"/>
              <a:ea typeface="Lato"/>
              <a:cs typeface="Lato"/>
              <a:sym typeface="Lato"/>
            </a:endParaRPr>
          </a:p>
        </p:txBody>
      </p:sp>
      <p:sp>
        <p:nvSpPr>
          <p:cNvPr id="324" name="Google Shape;324;g2eb2c0aef0b_0_49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5" name="Google Shape;325;g2eb2c0aef0b_0_498"/>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26" name="Google Shape;326;g2eb2c0aef0b_0_49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a:extLst>
            <a:ext uri="{FF2B5EF4-FFF2-40B4-BE49-F238E27FC236}">
              <a16:creationId xmlns:a16="http://schemas.microsoft.com/office/drawing/2014/main" id="{FAE2EA45-4135-FB4E-A1FC-3D747E1B7B72}"/>
            </a:ext>
          </a:extLst>
        </p:cNvPr>
        <p:cNvGrpSpPr/>
        <p:nvPr/>
      </p:nvGrpSpPr>
      <p:grpSpPr>
        <a:xfrm>
          <a:off x="0" y="0"/>
          <a:ext cx="0" cy="0"/>
          <a:chOff x="0" y="0"/>
          <a:chExt cx="0" cy="0"/>
        </a:xfrm>
      </p:grpSpPr>
      <p:sp>
        <p:nvSpPr>
          <p:cNvPr id="171" name="Google Shape;171;g2eb2c0aef0b_0_370">
            <a:extLst>
              <a:ext uri="{FF2B5EF4-FFF2-40B4-BE49-F238E27FC236}">
                <a16:creationId xmlns:a16="http://schemas.microsoft.com/office/drawing/2014/main" id="{3F60D8F6-444D-E2F8-803A-ACE716E8D12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2eb2c0aef0b_0_370">
            <a:extLst>
              <a:ext uri="{FF2B5EF4-FFF2-40B4-BE49-F238E27FC236}">
                <a16:creationId xmlns:a16="http://schemas.microsoft.com/office/drawing/2014/main" id="{0FC5661B-D899-72F0-40F3-CFEDD3279663}"/>
              </a:ext>
            </a:extLst>
          </p:cNvPr>
          <p:cNvSpPr txBox="1"/>
          <p:nvPr/>
        </p:nvSpPr>
        <p:spPr>
          <a:xfrm>
            <a:off x="1929565" y="335865"/>
            <a:ext cx="9337150" cy="6186269"/>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1"/>
              </a:buClr>
              <a:buSzPts val="1100"/>
            </a:pPr>
            <a:r>
              <a:rPr lang="en-US" sz="3600" b="1" dirty="0">
                <a:solidFill>
                  <a:srgbClr val="00B050"/>
                </a:solidFill>
                <a:latin typeface="Lato"/>
                <a:ea typeface="Lato"/>
                <a:cs typeface="Lato"/>
                <a:sym typeface="Lato"/>
              </a:rPr>
              <a:t>La Ley de Dios y </a:t>
            </a:r>
            <a:r>
              <a:rPr lang="en-US" sz="3600" b="1" dirty="0" err="1">
                <a:solidFill>
                  <a:srgbClr val="00B050"/>
                </a:solidFill>
                <a:latin typeface="Lato"/>
                <a:ea typeface="Lato"/>
                <a:cs typeface="Lato"/>
                <a:sym typeface="Lato"/>
              </a:rPr>
              <a:t>nosotros</a:t>
            </a:r>
            <a:r>
              <a:rPr lang="en-US" sz="3600" b="1" dirty="0">
                <a:solidFill>
                  <a:srgbClr val="00B050"/>
                </a:solidFill>
                <a:latin typeface="Lato"/>
                <a:ea typeface="Lato"/>
                <a:cs typeface="Lato"/>
                <a:sym typeface="Lato"/>
              </a:rPr>
              <a:t> </a:t>
            </a:r>
            <a:br>
              <a:rPr lang="en-US" sz="3600" dirty="0">
                <a:solidFill>
                  <a:schemeClr val="dk1"/>
                </a:solidFill>
                <a:latin typeface="Lato"/>
                <a:ea typeface="Lato"/>
                <a:cs typeface="Lato"/>
                <a:sym typeface="Lato"/>
              </a:rPr>
            </a:br>
            <a:br>
              <a:rPr lang="en-US" sz="3600" dirty="0">
                <a:solidFill>
                  <a:schemeClr val="tx1"/>
                </a:solidFill>
                <a:latin typeface="Lato"/>
                <a:ea typeface="Lato"/>
                <a:cs typeface="Lato"/>
                <a:sym typeface="Lato"/>
              </a:rPr>
            </a:br>
            <a:r>
              <a:rPr lang="en-US" sz="3600" dirty="0">
                <a:solidFill>
                  <a:schemeClr val="tx1"/>
                </a:solidFill>
                <a:latin typeface="Lato"/>
                <a:ea typeface="Lato"/>
                <a:cs typeface="Lato"/>
                <a:sym typeface="Lato"/>
              </a:rPr>
              <a:t>La ley de Dios </a:t>
            </a:r>
            <a:r>
              <a:rPr lang="en-US" sz="3600" dirty="0" err="1">
                <a:solidFill>
                  <a:schemeClr val="tx1"/>
                </a:solidFill>
                <a:latin typeface="Lato"/>
                <a:ea typeface="Lato"/>
                <a:cs typeface="Lato"/>
                <a:sym typeface="Lato"/>
              </a:rPr>
              <a:t>nos</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hace</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fijar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nuestros</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ojos</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en</a:t>
            </a:r>
            <a:r>
              <a:rPr lang="en-US" sz="3600" dirty="0">
                <a:solidFill>
                  <a:schemeClr val="tx1"/>
                </a:solidFill>
                <a:latin typeface="Lato"/>
                <a:ea typeface="Lato"/>
                <a:cs typeface="Lato"/>
                <a:sym typeface="Lato"/>
              </a:rPr>
              <a:t> Jesús </a:t>
            </a:r>
            <a:r>
              <a:rPr lang="en-US" sz="3600" dirty="0" err="1">
                <a:solidFill>
                  <a:schemeClr val="tx1"/>
                </a:solidFill>
                <a:latin typeface="Lato"/>
                <a:ea typeface="Lato"/>
                <a:cs typeface="Lato"/>
                <a:sym typeface="Lato"/>
              </a:rPr>
              <a:t>quién</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obedeció</a:t>
            </a:r>
            <a:r>
              <a:rPr lang="en-US" sz="3600" dirty="0">
                <a:solidFill>
                  <a:schemeClr val="tx1"/>
                </a:solidFill>
                <a:latin typeface="Lato"/>
                <a:ea typeface="Lato"/>
                <a:cs typeface="Lato"/>
                <a:sym typeface="Lato"/>
              </a:rPr>
              <a:t> la ley para </a:t>
            </a:r>
            <a:r>
              <a:rPr lang="en-US" sz="3600" dirty="0" err="1">
                <a:solidFill>
                  <a:schemeClr val="tx1"/>
                </a:solidFill>
                <a:latin typeface="Lato"/>
                <a:ea typeface="Lato"/>
                <a:cs typeface="Lato"/>
                <a:sym typeface="Lato"/>
              </a:rPr>
              <a:t>nosotros</a:t>
            </a:r>
            <a:r>
              <a:rPr lang="en-US" sz="3600" dirty="0">
                <a:solidFill>
                  <a:schemeClr val="tx1"/>
                </a:solidFill>
                <a:latin typeface="Lato"/>
                <a:ea typeface="Lato"/>
                <a:cs typeface="Lato"/>
                <a:sym typeface="Lato"/>
              </a:rPr>
              <a:t>. </a:t>
            </a:r>
          </a:p>
          <a:p>
            <a:pPr marR="0" lvl="0" algn="l" rtl="0">
              <a:lnSpc>
                <a:spcPct val="100000"/>
              </a:lnSpc>
              <a:spcBef>
                <a:spcPts val="0"/>
              </a:spcBef>
              <a:spcAft>
                <a:spcPts val="0"/>
              </a:spcAft>
              <a:buClr>
                <a:schemeClr val="dk1"/>
              </a:buClr>
              <a:buSzPts val="1100"/>
            </a:pPr>
            <a:endParaRPr lang="en-US" sz="3600" i="0" u="none" strike="noStrike" cap="none" dirty="0">
              <a:solidFill>
                <a:schemeClr val="tx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n-US" sz="3600" dirty="0">
                <a:solidFill>
                  <a:schemeClr val="tx1"/>
                </a:solidFill>
                <a:latin typeface="Lato"/>
                <a:ea typeface="Lato"/>
                <a:cs typeface="Lato"/>
                <a:sym typeface="Lato"/>
              </a:rPr>
              <a:t>En Cristo no </a:t>
            </a:r>
            <a:r>
              <a:rPr lang="en-US" sz="3600" dirty="0" err="1">
                <a:solidFill>
                  <a:schemeClr val="tx1"/>
                </a:solidFill>
                <a:latin typeface="Lato"/>
                <a:ea typeface="Lato"/>
                <a:cs typeface="Lato"/>
                <a:sym typeface="Lato"/>
              </a:rPr>
              <a:t>vivimos</a:t>
            </a:r>
            <a:r>
              <a:rPr lang="en-US" sz="3600" dirty="0">
                <a:solidFill>
                  <a:schemeClr val="tx1"/>
                </a:solidFill>
                <a:latin typeface="Lato"/>
                <a:ea typeface="Lato"/>
                <a:cs typeface="Lato"/>
                <a:sym typeface="Lato"/>
              </a:rPr>
              <a:t> bajo la ley </a:t>
            </a:r>
            <a:r>
              <a:rPr lang="en-US" sz="3600" dirty="0" err="1">
                <a:solidFill>
                  <a:schemeClr val="tx1"/>
                </a:solidFill>
                <a:latin typeface="Lato"/>
                <a:ea typeface="Lato"/>
                <a:cs typeface="Lato"/>
                <a:sym typeface="Lato"/>
              </a:rPr>
              <a:t>porque</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su</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vida</a:t>
            </a:r>
            <a:r>
              <a:rPr lang="en-US" sz="3600" dirty="0">
                <a:solidFill>
                  <a:schemeClr val="tx1"/>
                </a:solidFill>
                <a:latin typeface="Lato"/>
                <a:ea typeface="Lato"/>
                <a:cs typeface="Lato"/>
                <a:sym typeface="Lato"/>
              </a:rPr>
              <a:t> de </a:t>
            </a:r>
            <a:r>
              <a:rPr lang="en-US" sz="3600" dirty="0" err="1">
                <a:solidFill>
                  <a:schemeClr val="tx1"/>
                </a:solidFill>
                <a:latin typeface="Lato"/>
                <a:ea typeface="Lato"/>
                <a:cs typeface="Lato"/>
                <a:sym typeface="Lato"/>
              </a:rPr>
              <a:t>obediencia</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está</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atribuida</a:t>
            </a:r>
            <a:r>
              <a:rPr lang="en-US" sz="3600" dirty="0">
                <a:solidFill>
                  <a:schemeClr val="tx1"/>
                </a:solidFill>
                <a:latin typeface="Lato"/>
                <a:ea typeface="Lato"/>
                <a:cs typeface="Lato"/>
                <a:sym typeface="Lato"/>
              </a:rPr>
              <a:t> a </a:t>
            </a:r>
            <a:r>
              <a:rPr lang="en-US" sz="3600" dirty="0" err="1">
                <a:solidFill>
                  <a:schemeClr val="tx1"/>
                </a:solidFill>
                <a:latin typeface="Lato"/>
                <a:ea typeface="Lato"/>
                <a:cs typeface="Lato"/>
                <a:sym typeface="Lato"/>
              </a:rPr>
              <a:t>nosotros</a:t>
            </a:r>
            <a:r>
              <a:rPr lang="en-US" sz="3600" dirty="0">
                <a:solidFill>
                  <a:schemeClr val="tx1"/>
                </a:solidFill>
                <a:latin typeface="Lato"/>
                <a:ea typeface="Lato"/>
                <a:cs typeface="Lato"/>
                <a:sym typeface="Lato"/>
              </a:rPr>
              <a:t>. </a:t>
            </a:r>
            <a:br>
              <a:rPr lang="en-US" sz="3600" dirty="0">
                <a:solidFill>
                  <a:schemeClr val="tx1"/>
                </a:solidFill>
                <a:latin typeface="Lato"/>
                <a:ea typeface="Lato"/>
                <a:cs typeface="Lato"/>
                <a:sym typeface="Lato"/>
              </a:rPr>
            </a:br>
            <a:br>
              <a:rPr lang="en-US" sz="3600" dirty="0">
                <a:solidFill>
                  <a:schemeClr val="tx1"/>
                </a:solidFill>
                <a:latin typeface="Lato"/>
                <a:ea typeface="Lato"/>
                <a:cs typeface="Lato"/>
                <a:sym typeface="Lato"/>
              </a:rPr>
            </a:br>
            <a:r>
              <a:rPr lang="en-US" sz="3600" dirty="0" err="1">
                <a:solidFill>
                  <a:schemeClr val="tx1"/>
                </a:solidFill>
                <a:latin typeface="Lato"/>
                <a:ea typeface="Lato"/>
                <a:cs typeface="Lato"/>
                <a:sym typeface="Lato"/>
              </a:rPr>
              <a:t>Ahora</a:t>
            </a:r>
            <a:r>
              <a:rPr lang="en-US" sz="3600" dirty="0">
                <a:solidFill>
                  <a:schemeClr val="tx1"/>
                </a:solidFill>
                <a:latin typeface="Lato"/>
                <a:ea typeface="Lato"/>
                <a:cs typeface="Lato"/>
                <a:sym typeface="Lato"/>
              </a:rPr>
              <a:t>, no </a:t>
            </a:r>
            <a:r>
              <a:rPr lang="en-US" sz="3600" dirty="0" err="1">
                <a:solidFill>
                  <a:schemeClr val="tx1"/>
                </a:solidFill>
                <a:latin typeface="Lato"/>
                <a:ea typeface="Lato"/>
                <a:cs typeface="Lato"/>
                <a:sym typeface="Lato"/>
              </a:rPr>
              <a:t>obedecemos</a:t>
            </a:r>
            <a:r>
              <a:rPr lang="en-US" sz="3600" dirty="0">
                <a:solidFill>
                  <a:schemeClr val="tx1"/>
                </a:solidFill>
                <a:latin typeface="Lato"/>
                <a:ea typeface="Lato"/>
                <a:cs typeface="Lato"/>
                <a:sym typeface="Lato"/>
              </a:rPr>
              <a:t> la ley moral </a:t>
            </a:r>
            <a:r>
              <a:rPr lang="en-US" sz="3600" dirty="0" err="1">
                <a:solidFill>
                  <a:schemeClr val="tx1"/>
                </a:solidFill>
                <a:latin typeface="Lato"/>
                <a:ea typeface="Lato"/>
                <a:cs typeface="Lato"/>
                <a:sym typeface="Lato"/>
              </a:rPr>
              <a:t>porque</a:t>
            </a:r>
            <a:r>
              <a:rPr lang="en-US" sz="3600" dirty="0">
                <a:solidFill>
                  <a:schemeClr val="tx1"/>
                </a:solidFill>
                <a:latin typeface="Lato"/>
                <a:ea typeface="Lato"/>
                <a:cs typeface="Lato"/>
                <a:sym typeface="Lato"/>
              </a:rPr>
              <a:t> “temenos que </a:t>
            </a:r>
            <a:r>
              <a:rPr lang="en-US" sz="3600" dirty="0" err="1">
                <a:solidFill>
                  <a:schemeClr val="tx1"/>
                </a:solidFill>
                <a:latin typeface="Lato"/>
                <a:ea typeface="Lato"/>
                <a:cs typeface="Lato"/>
                <a:sym typeface="Lato"/>
              </a:rPr>
              <a:t>hacerlo</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sino</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porque</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queremos</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hacerlo</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en</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gratitud</a:t>
            </a:r>
            <a:r>
              <a:rPr lang="en-US" sz="3600" dirty="0">
                <a:solidFill>
                  <a:schemeClr val="tx1"/>
                </a:solidFill>
                <a:latin typeface="Lato"/>
                <a:ea typeface="Lato"/>
                <a:cs typeface="Lato"/>
                <a:sym typeface="Lato"/>
              </a:rPr>
              <a:t> y amor. </a:t>
            </a:r>
            <a:endParaRPr sz="3600" i="0" u="none" strike="noStrike" cap="none" dirty="0">
              <a:solidFill>
                <a:schemeClr val="tx1"/>
              </a:solidFill>
              <a:latin typeface="Lato"/>
              <a:ea typeface="Lato"/>
              <a:cs typeface="Lato"/>
              <a:sym typeface="Lato"/>
            </a:endParaRPr>
          </a:p>
        </p:txBody>
      </p:sp>
    </p:spTree>
    <p:extLst>
      <p:ext uri="{BB962C8B-B14F-4D97-AF65-F5344CB8AC3E}">
        <p14:creationId xmlns:p14="http://schemas.microsoft.com/office/powerpoint/2010/main" val="1380941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a:extLst>
            <a:ext uri="{FF2B5EF4-FFF2-40B4-BE49-F238E27FC236}">
              <a16:creationId xmlns:a16="http://schemas.microsoft.com/office/drawing/2014/main" id="{6EE52D97-E418-323F-A1A1-DCFCF9179933}"/>
            </a:ext>
          </a:extLst>
        </p:cNvPr>
        <p:cNvGrpSpPr/>
        <p:nvPr/>
      </p:nvGrpSpPr>
      <p:grpSpPr>
        <a:xfrm>
          <a:off x="0" y="0"/>
          <a:ext cx="0" cy="0"/>
          <a:chOff x="0" y="0"/>
          <a:chExt cx="0" cy="0"/>
        </a:xfrm>
      </p:grpSpPr>
      <p:sp>
        <p:nvSpPr>
          <p:cNvPr id="283" name="Google Shape;283;g2eb293faa54_0_451">
            <a:extLst>
              <a:ext uri="{FF2B5EF4-FFF2-40B4-BE49-F238E27FC236}">
                <a16:creationId xmlns:a16="http://schemas.microsoft.com/office/drawing/2014/main" id="{137CD078-FAC5-1D1B-2B20-C423FA20D4D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g2eb293faa54_0_451">
            <a:extLst>
              <a:ext uri="{FF2B5EF4-FFF2-40B4-BE49-F238E27FC236}">
                <a16:creationId xmlns:a16="http://schemas.microsoft.com/office/drawing/2014/main" id="{CFFE8384-9F3F-B69E-2B18-D57CA59CBB3F}"/>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5" name="Google Shape;285;g2eb293faa54_0_451">
            <a:extLst>
              <a:ext uri="{FF2B5EF4-FFF2-40B4-BE49-F238E27FC236}">
                <a16:creationId xmlns:a16="http://schemas.microsoft.com/office/drawing/2014/main" id="{3BC54BE4-06BE-C693-8274-9831DBC1F08E}"/>
              </a:ext>
            </a:extLst>
          </p:cNvPr>
          <p:cNvSpPr txBox="1"/>
          <p:nvPr/>
        </p:nvSpPr>
        <p:spPr>
          <a:xfrm>
            <a:off x="3875725" y="2851750"/>
            <a:ext cx="72339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¿La obediencia trae bendición?</a:t>
            </a:r>
            <a:endParaRPr sz="4000" b="1" i="0" u="none" strike="noStrike" cap="none">
              <a:solidFill>
                <a:schemeClr val="dk1"/>
              </a:solidFill>
              <a:latin typeface="Lato"/>
              <a:ea typeface="Lato"/>
              <a:cs typeface="Lato"/>
              <a:sym typeface="Lato"/>
            </a:endParaRPr>
          </a:p>
        </p:txBody>
      </p:sp>
      <p:pic>
        <p:nvPicPr>
          <p:cNvPr id="286" name="Google Shape;286;g2eb293faa54_0_451" descr="A green bird with leaves&#10;&#10;Description automatically generated">
            <a:extLst>
              <a:ext uri="{FF2B5EF4-FFF2-40B4-BE49-F238E27FC236}">
                <a16:creationId xmlns:a16="http://schemas.microsoft.com/office/drawing/2014/main" id="{7A87B66C-A9AC-B7D0-F216-D610AB50A0C2}"/>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423880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a:extLst>
            <a:ext uri="{FF2B5EF4-FFF2-40B4-BE49-F238E27FC236}">
              <a16:creationId xmlns:a16="http://schemas.microsoft.com/office/drawing/2014/main" id="{B242FE36-1658-54E6-6B28-E1E4603CA3AE}"/>
            </a:ext>
          </a:extLst>
        </p:cNvPr>
        <p:cNvGrpSpPr/>
        <p:nvPr/>
      </p:nvGrpSpPr>
      <p:grpSpPr>
        <a:xfrm>
          <a:off x="0" y="0"/>
          <a:ext cx="0" cy="0"/>
          <a:chOff x="0" y="0"/>
          <a:chExt cx="0" cy="0"/>
        </a:xfrm>
      </p:grpSpPr>
      <p:sp>
        <p:nvSpPr>
          <p:cNvPr id="283" name="Google Shape;283;g2eb293faa54_0_451">
            <a:extLst>
              <a:ext uri="{FF2B5EF4-FFF2-40B4-BE49-F238E27FC236}">
                <a16:creationId xmlns:a16="http://schemas.microsoft.com/office/drawing/2014/main" id="{32EAC3C4-5B4A-93CB-9CAB-ED9098C4166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g2eb293faa54_0_451">
            <a:extLst>
              <a:ext uri="{FF2B5EF4-FFF2-40B4-BE49-F238E27FC236}">
                <a16:creationId xmlns:a16="http://schemas.microsoft.com/office/drawing/2014/main" id="{B67B8174-E008-D610-00A7-B9665992A08D}"/>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5" name="Google Shape;285;g2eb293faa54_0_451">
            <a:extLst>
              <a:ext uri="{FF2B5EF4-FFF2-40B4-BE49-F238E27FC236}">
                <a16:creationId xmlns:a16="http://schemas.microsoft.com/office/drawing/2014/main" id="{81FB5EEC-5A51-3914-E5AC-BD4D04FB1AB7}"/>
              </a:ext>
            </a:extLst>
          </p:cNvPr>
          <p:cNvSpPr txBox="1"/>
          <p:nvPr/>
        </p:nvSpPr>
        <p:spPr>
          <a:xfrm>
            <a:off x="3875725" y="2851750"/>
            <a:ext cx="72339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¿La </a:t>
            </a:r>
            <a:r>
              <a:rPr lang="en-US" sz="4000" b="1" dirty="0" err="1">
                <a:solidFill>
                  <a:schemeClr val="dk1"/>
                </a:solidFill>
                <a:latin typeface="Lato"/>
                <a:ea typeface="Lato"/>
                <a:cs typeface="Lato"/>
                <a:sym typeface="Lato"/>
              </a:rPr>
              <a:t>obediencia</a:t>
            </a:r>
            <a:r>
              <a:rPr lang="en-US" sz="4000" b="1" dirty="0">
                <a:solidFill>
                  <a:schemeClr val="dk1"/>
                </a:solidFill>
                <a:latin typeface="Lato"/>
                <a:ea typeface="Lato"/>
                <a:cs typeface="Lato"/>
                <a:sym typeface="Lato"/>
              </a:rPr>
              <a:t> me </a:t>
            </a:r>
            <a:r>
              <a:rPr lang="en-US" sz="4000" b="1" dirty="0" err="1">
                <a:solidFill>
                  <a:schemeClr val="dk1"/>
                </a:solidFill>
                <a:latin typeface="Lato"/>
                <a:ea typeface="Lato"/>
                <a:cs typeface="Lato"/>
                <a:sym typeface="Lato"/>
              </a:rPr>
              <a:t>hace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ganar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relación</a:t>
            </a:r>
            <a:r>
              <a:rPr lang="en-US" sz="4000" b="1" dirty="0">
                <a:solidFill>
                  <a:schemeClr val="dk1"/>
                </a:solidFill>
                <a:latin typeface="Lato"/>
                <a:ea typeface="Lato"/>
                <a:cs typeface="Lato"/>
                <a:sym typeface="Lato"/>
              </a:rPr>
              <a:t> con Dios?</a:t>
            </a:r>
            <a:endParaRPr sz="4000" b="1" i="0" u="none" strike="noStrike" cap="none" dirty="0">
              <a:solidFill>
                <a:schemeClr val="dk1"/>
              </a:solidFill>
              <a:latin typeface="Lato"/>
              <a:ea typeface="Lato"/>
              <a:cs typeface="Lato"/>
              <a:sym typeface="Lato"/>
            </a:endParaRPr>
          </a:p>
        </p:txBody>
      </p:sp>
      <p:pic>
        <p:nvPicPr>
          <p:cNvPr id="286" name="Google Shape;286;g2eb293faa54_0_451" descr="A green bird with leaves&#10;&#10;Description automatically generated">
            <a:extLst>
              <a:ext uri="{FF2B5EF4-FFF2-40B4-BE49-F238E27FC236}">
                <a16:creationId xmlns:a16="http://schemas.microsoft.com/office/drawing/2014/main" id="{36BA3073-95FA-1254-539C-2D0CAA7BCDE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506537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a:extLst>
            <a:ext uri="{FF2B5EF4-FFF2-40B4-BE49-F238E27FC236}">
              <a16:creationId xmlns:a16="http://schemas.microsoft.com/office/drawing/2014/main" id="{0DCB85AD-616D-0BC6-73DC-421983482EE9}"/>
            </a:ext>
          </a:extLst>
        </p:cNvPr>
        <p:cNvGrpSpPr/>
        <p:nvPr/>
      </p:nvGrpSpPr>
      <p:grpSpPr>
        <a:xfrm>
          <a:off x="0" y="0"/>
          <a:ext cx="0" cy="0"/>
          <a:chOff x="0" y="0"/>
          <a:chExt cx="0" cy="0"/>
        </a:xfrm>
      </p:grpSpPr>
      <p:sp>
        <p:nvSpPr>
          <p:cNvPr id="283" name="Google Shape;283;g2eb293faa54_0_451">
            <a:extLst>
              <a:ext uri="{FF2B5EF4-FFF2-40B4-BE49-F238E27FC236}">
                <a16:creationId xmlns:a16="http://schemas.microsoft.com/office/drawing/2014/main" id="{580BC8CE-E0EF-8136-BD75-964174A4A2C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g2eb293faa54_0_451">
            <a:extLst>
              <a:ext uri="{FF2B5EF4-FFF2-40B4-BE49-F238E27FC236}">
                <a16:creationId xmlns:a16="http://schemas.microsoft.com/office/drawing/2014/main" id="{88AD98B3-0D48-19C4-27B4-A14A219BA63C}"/>
              </a:ext>
            </a:extLst>
          </p:cNvPr>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5" name="Google Shape;285;g2eb293faa54_0_451">
            <a:extLst>
              <a:ext uri="{FF2B5EF4-FFF2-40B4-BE49-F238E27FC236}">
                <a16:creationId xmlns:a16="http://schemas.microsoft.com/office/drawing/2014/main" id="{0E9A70C6-D8A9-F401-C5D7-510AC393E4EC}"/>
              </a:ext>
            </a:extLst>
          </p:cNvPr>
          <p:cNvSpPr txBox="1"/>
          <p:nvPr/>
        </p:nvSpPr>
        <p:spPr>
          <a:xfrm>
            <a:off x="3875725" y="2851750"/>
            <a:ext cx="72339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La </a:t>
            </a:r>
            <a:r>
              <a:rPr lang="en-US" sz="4000" b="1" dirty="0" err="1">
                <a:solidFill>
                  <a:schemeClr val="dk1"/>
                </a:solidFill>
                <a:latin typeface="Lato"/>
                <a:ea typeface="Lato"/>
                <a:cs typeface="Lato"/>
                <a:sym typeface="Lato"/>
              </a:rPr>
              <a:t>obediencia</a:t>
            </a:r>
            <a:r>
              <a:rPr lang="en-US" sz="4000" b="1" dirty="0">
                <a:solidFill>
                  <a:schemeClr val="dk1"/>
                </a:solidFill>
                <a:latin typeface="Lato"/>
                <a:ea typeface="Lato"/>
                <a:cs typeface="Lato"/>
                <a:sym typeface="Lato"/>
              </a:rPr>
              <a:t> de Jesús me </a:t>
            </a:r>
            <a:r>
              <a:rPr lang="en-US" sz="4000" b="1" dirty="0" err="1">
                <a:solidFill>
                  <a:schemeClr val="dk1"/>
                </a:solidFill>
                <a:latin typeface="Lato"/>
                <a:ea typeface="Lato"/>
                <a:cs typeface="Lato"/>
                <a:sym typeface="Lato"/>
              </a:rPr>
              <a:t>trae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bendición</a:t>
            </a:r>
            <a:endParaRPr sz="4000" b="1" i="0" u="none" strike="noStrike" cap="none" dirty="0">
              <a:solidFill>
                <a:schemeClr val="dk1"/>
              </a:solidFill>
              <a:latin typeface="Lato"/>
              <a:ea typeface="Lato"/>
              <a:cs typeface="Lato"/>
              <a:sym typeface="Lato"/>
            </a:endParaRPr>
          </a:p>
        </p:txBody>
      </p:sp>
      <p:pic>
        <p:nvPicPr>
          <p:cNvPr id="286" name="Google Shape;286;g2eb293faa54_0_451" descr="A green bird with leaves&#10;&#10;Description automatically generated">
            <a:extLst>
              <a:ext uri="{FF2B5EF4-FFF2-40B4-BE49-F238E27FC236}">
                <a16:creationId xmlns:a16="http://schemas.microsoft.com/office/drawing/2014/main" id="{A81D6A45-2069-306A-3D97-A8D35BC26367}"/>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939450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a:extLst>
            <a:ext uri="{FF2B5EF4-FFF2-40B4-BE49-F238E27FC236}">
              <a16:creationId xmlns:a16="http://schemas.microsoft.com/office/drawing/2014/main" id="{3BDDEEB9-2DCC-3DA4-A8FF-7FED46E98055}"/>
            </a:ext>
          </a:extLst>
        </p:cNvPr>
        <p:cNvGrpSpPr/>
        <p:nvPr/>
      </p:nvGrpSpPr>
      <p:grpSpPr>
        <a:xfrm>
          <a:off x="0" y="0"/>
          <a:ext cx="0" cy="0"/>
          <a:chOff x="0" y="0"/>
          <a:chExt cx="0" cy="0"/>
        </a:xfrm>
      </p:grpSpPr>
      <p:sp>
        <p:nvSpPr>
          <p:cNvPr id="171" name="Google Shape;171;g2eb2c0aef0b_0_370">
            <a:extLst>
              <a:ext uri="{FF2B5EF4-FFF2-40B4-BE49-F238E27FC236}">
                <a16:creationId xmlns:a16="http://schemas.microsoft.com/office/drawing/2014/main" id="{97E5643A-82D6-821F-4213-773CA2A41BB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2eb2c0aef0b_0_370">
            <a:extLst>
              <a:ext uri="{FF2B5EF4-FFF2-40B4-BE49-F238E27FC236}">
                <a16:creationId xmlns:a16="http://schemas.microsoft.com/office/drawing/2014/main" id="{5DC840FE-E70D-AEEB-9FDE-7948342526D9}"/>
              </a:ext>
            </a:extLst>
          </p:cNvPr>
          <p:cNvSpPr txBox="1"/>
          <p:nvPr/>
        </p:nvSpPr>
        <p:spPr>
          <a:xfrm>
            <a:off x="1929564" y="889863"/>
            <a:ext cx="9337150" cy="4524275"/>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1"/>
              </a:buClr>
              <a:buSzPts val="1100"/>
            </a:pPr>
            <a:r>
              <a:rPr lang="en-US" sz="3600" b="1" dirty="0">
                <a:solidFill>
                  <a:srgbClr val="00B050"/>
                </a:solidFill>
                <a:latin typeface="Lato"/>
                <a:ea typeface="Lato"/>
                <a:cs typeface="Lato"/>
                <a:sym typeface="Lato"/>
              </a:rPr>
              <a:t>La </a:t>
            </a:r>
            <a:r>
              <a:rPr lang="en-US" sz="3600" b="1" dirty="0" err="1">
                <a:solidFill>
                  <a:srgbClr val="00B050"/>
                </a:solidFill>
                <a:latin typeface="Lato"/>
                <a:ea typeface="Lato"/>
                <a:cs typeface="Lato"/>
                <a:sym typeface="Lato"/>
              </a:rPr>
              <a:t>obediencia</a:t>
            </a:r>
            <a:r>
              <a:rPr lang="en-US" sz="3600" b="1" dirty="0">
                <a:solidFill>
                  <a:srgbClr val="00B050"/>
                </a:solidFill>
                <a:latin typeface="Lato"/>
                <a:ea typeface="Lato"/>
                <a:cs typeface="Lato"/>
                <a:sym typeface="Lato"/>
              </a:rPr>
              <a:t> de Jesús </a:t>
            </a:r>
            <a:br>
              <a:rPr lang="en-US" sz="3600" dirty="0">
                <a:solidFill>
                  <a:schemeClr val="dk1"/>
                </a:solidFill>
                <a:latin typeface="Lato"/>
                <a:ea typeface="Lato"/>
                <a:cs typeface="Lato"/>
                <a:sym typeface="Lato"/>
              </a:rPr>
            </a:br>
            <a:br>
              <a:rPr lang="en-US" sz="3600" dirty="0">
                <a:solidFill>
                  <a:schemeClr val="tx1"/>
                </a:solidFill>
                <a:latin typeface="Lato"/>
                <a:ea typeface="Lato"/>
                <a:cs typeface="Lato"/>
                <a:sym typeface="Lato"/>
              </a:rPr>
            </a:br>
            <a:r>
              <a:rPr lang="en-US" sz="3600" dirty="0">
                <a:solidFill>
                  <a:schemeClr val="tx1"/>
                </a:solidFill>
                <a:latin typeface="Lato"/>
                <a:ea typeface="Lato"/>
                <a:cs typeface="Lato"/>
                <a:sym typeface="Lato"/>
              </a:rPr>
              <a:t>Me da </a:t>
            </a:r>
            <a:r>
              <a:rPr lang="en-US" sz="3600" dirty="0" err="1">
                <a:solidFill>
                  <a:schemeClr val="tx1"/>
                </a:solidFill>
                <a:latin typeface="Lato"/>
                <a:ea typeface="Lato"/>
                <a:cs typeface="Lato"/>
                <a:sym typeface="Lato"/>
              </a:rPr>
              <a:t>una</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relación</a:t>
            </a:r>
            <a:r>
              <a:rPr lang="en-US" sz="3600" dirty="0">
                <a:solidFill>
                  <a:schemeClr val="tx1"/>
                </a:solidFill>
                <a:latin typeface="Lato"/>
                <a:ea typeface="Lato"/>
                <a:cs typeface="Lato"/>
                <a:sym typeface="Lato"/>
              </a:rPr>
              <a:t> perfecta con Dios. </a:t>
            </a:r>
          </a:p>
          <a:p>
            <a:pPr marR="0" lvl="0" algn="l" rtl="0">
              <a:lnSpc>
                <a:spcPct val="100000"/>
              </a:lnSpc>
              <a:spcBef>
                <a:spcPts val="0"/>
              </a:spcBef>
              <a:spcAft>
                <a:spcPts val="0"/>
              </a:spcAft>
              <a:buClr>
                <a:schemeClr val="dk1"/>
              </a:buClr>
              <a:buSzPts val="1100"/>
            </a:pPr>
            <a:endParaRPr lang="en-US" sz="3600" i="0" u="none" strike="noStrike" cap="none" dirty="0">
              <a:solidFill>
                <a:schemeClr val="tx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n-US" sz="3600" dirty="0">
                <a:solidFill>
                  <a:schemeClr val="tx1"/>
                </a:solidFill>
                <a:latin typeface="Lato"/>
                <a:ea typeface="Lato"/>
                <a:cs typeface="Lato"/>
                <a:sym typeface="Lato"/>
              </a:rPr>
              <a:t>Me da un record perfecto de </a:t>
            </a:r>
            <a:r>
              <a:rPr lang="en-US" sz="3600" dirty="0" err="1">
                <a:solidFill>
                  <a:schemeClr val="tx1"/>
                </a:solidFill>
                <a:latin typeface="Lato"/>
                <a:ea typeface="Lato"/>
                <a:cs typeface="Lato"/>
                <a:sym typeface="Lato"/>
              </a:rPr>
              <a:t>obediencia</a:t>
            </a:r>
            <a:r>
              <a:rPr lang="en-US" sz="3600" dirty="0">
                <a:solidFill>
                  <a:schemeClr val="tx1"/>
                </a:solidFill>
                <a:latin typeface="Lato"/>
                <a:ea typeface="Lato"/>
                <a:cs typeface="Lato"/>
                <a:sym typeface="Lato"/>
              </a:rPr>
              <a:t>! Gracias a </a:t>
            </a:r>
            <a:r>
              <a:rPr lang="en-US" sz="3600" dirty="0" err="1">
                <a:solidFill>
                  <a:schemeClr val="tx1"/>
                </a:solidFill>
                <a:latin typeface="Lato"/>
                <a:ea typeface="Lato"/>
                <a:cs typeface="Lato"/>
                <a:sym typeface="Lato"/>
              </a:rPr>
              <a:t>Jesucristo</a:t>
            </a:r>
            <a:r>
              <a:rPr lang="en-US" sz="3600" dirty="0">
                <a:solidFill>
                  <a:schemeClr val="tx1"/>
                </a:solidFill>
                <a:latin typeface="Lato"/>
                <a:ea typeface="Lato"/>
                <a:cs typeface="Lato"/>
                <a:sym typeface="Lato"/>
              </a:rPr>
              <a:t>. </a:t>
            </a:r>
          </a:p>
          <a:p>
            <a:pPr marR="0" lvl="0" algn="l" rtl="0">
              <a:lnSpc>
                <a:spcPct val="100000"/>
              </a:lnSpc>
              <a:spcBef>
                <a:spcPts val="0"/>
              </a:spcBef>
              <a:spcAft>
                <a:spcPts val="0"/>
              </a:spcAft>
              <a:buClr>
                <a:schemeClr val="dk1"/>
              </a:buClr>
              <a:buSzPts val="1100"/>
            </a:pPr>
            <a:endParaRPr lang="en-US" sz="3600" i="0" u="none" strike="noStrike" cap="none" dirty="0">
              <a:solidFill>
                <a:schemeClr val="tx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n-US" sz="3600" dirty="0">
                <a:solidFill>
                  <a:schemeClr val="tx1"/>
                </a:solidFill>
                <a:latin typeface="Lato"/>
                <a:ea typeface="Lato"/>
                <a:cs typeface="Lato"/>
                <a:sym typeface="Lato"/>
              </a:rPr>
              <a:t>Me da </a:t>
            </a:r>
            <a:r>
              <a:rPr lang="en-US" sz="3600" dirty="0" err="1">
                <a:solidFill>
                  <a:schemeClr val="tx1"/>
                </a:solidFill>
                <a:latin typeface="Lato"/>
                <a:ea typeface="Lato"/>
                <a:cs typeface="Lato"/>
                <a:sym typeface="Lato"/>
              </a:rPr>
              <a:t>el</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deseo</a:t>
            </a:r>
            <a:r>
              <a:rPr lang="en-US" sz="3600" dirty="0">
                <a:solidFill>
                  <a:schemeClr val="tx1"/>
                </a:solidFill>
                <a:latin typeface="Lato"/>
                <a:ea typeface="Lato"/>
                <a:cs typeface="Lato"/>
                <a:sym typeface="Lato"/>
              </a:rPr>
              <a:t> de </a:t>
            </a:r>
            <a:r>
              <a:rPr lang="en-US" sz="3600" dirty="0" err="1">
                <a:solidFill>
                  <a:schemeClr val="tx1"/>
                </a:solidFill>
                <a:latin typeface="Lato"/>
                <a:ea typeface="Lato"/>
                <a:cs typeface="Lato"/>
                <a:sym typeface="Lato"/>
              </a:rPr>
              <a:t>agradecerle</a:t>
            </a:r>
            <a:r>
              <a:rPr lang="en-US" sz="3600" dirty="0">
                <a:solidFill>
                  <a:schemeClr val="tx1"/>
                </a:solidFill>
                <a:latin typeface="Lato"/>
                <a:ea typeface="Lato"/>
                <a:cs typeface="Lato"/>
                <a:sym typeface="Lato"/>
              </a:rPr>
              <a:t> y </a:t>
            </a:r>
            <a:r>
              <a:rPr lang="en-US" sz="3600" dirty="0" err="1">
                <a:solidFill>
                  <a:schemeClr val="tx1"/>
                </a:solidFill>
                <a:latin typeface="Lato"/>
                <a:ea typeface="Lato"/>
                <a:cs typeface="Lato"/>
                <a:sym typeface="Lato"/>
              </a:rPr>
              <a:t>obedecerle</a:t>
            </a:r>
            <a:r>
              <a:rPr lang="en-US" sz="3600" dirty="0">
                <a:solidFill>
                  <a:schemeClr val="tx1"/>
                </a:solidFill>
                <a:latin typeface="Lato"/>
                <a:ea typeface="Lato"/>
                <a:cs typeface="Lato"/>
                <a:sym typeface="Lato"/>
              </a:rPr>
              <a:t>.</a:t>
            </a:r>
            <a:endParaRPr sz="3600" i="0" u="none" strike="noStrike" cap="none" dirty="0">
              <a:solidFill>
                <a:schemeClr val="tx1"/>
              </a:solidFill>
              <a:latin typeface="Lato"/>
              <a:ea typeface="Lato"/>
              <a:cs typeface="Lato"/>
              <a:sym typeface="Lato"/>
            </a:endParaRPr>
          </a:p>
        </p:txBody>
      </p:sp>
    </p:spTree>
    <p:extLst>
      <p:ext uri="{BB962C8B-B14F-4D97-AF65-F5344CB8AC3E}">
        <p14:creationId xmlns:p14="http://schemas.microsoft.com/office/powerpoint/2010/main" val="1011005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 name="Google Shape;103;p2">
            <a:extLst>
              <a:ext uri="{FF2B5EF4-FFF2-40B4-BE49-F238E27FC236}">
                <a16:creationId xmlns:a16="http://schemas.microsoft.com/office/drawing/2014/main" id="{54E32958-73B7-D5F6-C8EF-EEEBFBE8DB67}"/>
              </a:ext>
            </a:extLst>
          </p:cNvPr>
          <p:cNvSpPr/>
          <p:nvPr/>
        </p:nvSpPr>
        <p:spPr>
          <a:xfrm>
            <a:off x="-32659" y="32657"/>
            <a:ext cx="12192001"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8" name="Google Shape;238;p16"/>
          <p:cNvSpPr/>
          <p:nvPr/>
        </p:nvSpPr>
        <p:spPr>
          <a:xfrm>
            <a:off x="1644412" y="1665817"/>
            <a:ext cx="8903177" cy="3526367"/>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lgn="ctr">
              <a:buSzPts val="1400"/>
            </a:pPr>
            <a:r>
              <a:rPr lang="en-US" sz="4000" b="1" dirty="0">
                <a:solidFill>
                  <a:schemeClr val="dk1"/>
                </a:solidFill>
                <a:latin typeface="+mn-lt"/>
                <a:ea typeface="Lato"/>
                <a:cs typeface="Lato"/>
                <a:sym typeface="Lato"/>
              </a:rPr>
              <a:t>¿</a:t>
            </a:r>
            <a:r>
              <a:rPr lang="en-US" sz="4000" b="1" dirty="0" err="1">
                <a:solidFill>
                  <a:schemeClr val="dk1"/>
                </a:solidFill>
                <a:latin typeface="+mn-lt"/>
                <a:ea typeface="Lato"/>
                <a:cs typeface="Lato"/>
                <a:sym typeface="Lato"/>
              </a:rPr>
              <a:t>Cuáles</a:t>
            </a:r>
            <a:r>
              <a:rPr lang="en-US" sz="4000" b="1" dirty="0">
                <a:solidFill>
                  <a:schemeClr val="dk1"/>
                </a:solidFill>
                <a:latin typeface="+mn-lt"/>
                <a:ea typeface="Lato"/>
                <a:cs typeface="Lato"/>
                <a:sym typeface="Lato"/>
              </a:rPr>
              <a:t> son las dos </a:t>
            </a:r>
            <a:r>
              <a:rPr lang="en-US" sz="4000" b="1" dirty="0" err="1">
                <a:solidFill>
                  <a:schemeClr val="dk1"/>
                </a:solidFill>
                <a:latin typeface="+mn-lt"/>
                <a:ea typeface="Lato"/>
                <a:cs typeface="Lato"/>
                <a:sym typeface="Lato"/>
              </a:rPr>
              <a:t>enseñanzas</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principales</a:t>
            </a:r>
            <a:r>
              <a:rPr lang="en-US" sz="4000" b="1" dirty="0">
                <a:solidFill>
                  <a:schemeClr val="dk1"/>
                </a:solidFill>
                <a:latin typeface="+mn-lt"/>
                <a:ea typeface="Lato"/>
                <a:cs typeface="Lato"/>
                <a:sym typeface="Lato"/>
              </a:rPr>
              <a:t> de la Biblia? </a:t>
            </a:r>
            <a:r>
              <a:rPr lang="en-US" sz="4000" b="1" dirty="0" err="1">
                <a:solidFill>
                  <a:schemeClr val="dk1"/>
                </a:solidFill>
                <a:latin typeface="+mn-lt"/>
                <a:ea typeface="Lato"/>
                <a:cs typeface="Lato"/>
                <a:sym typeface="Lato"/>
              </a:rPr>
              <a:t>Explique</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el</a:t>
            </a:r>
            <a:r>
              <a:rPr lang="en-US" sz="4000" b="1" dirty="0">
                <a:solidFill>
                  <a:schemeClr val="dk1"/>
                </a:solidFill>
                <a:latin typeface="+mn-lt"/>
                <a:ea typeface="Lato"/>
                <a:cs typeface="Lato"/>
                <a:sym typeface="Lato"/>
              </a:rPr>
              <a:t> </a:t>
            </a:r>
            <a:r>
              <a:rPr lang="en-US" sz="4000" b="1" dirty="0" err="1">
                <a:solidFill>
                  <a:schemeClr val="dk1"/>
                </a:solidFill>
                <a:latin typeface="+mn-lt"/>
                <a:ea typeface="Lato"/>
                <a:cs typeface="Lato"/>
                <a:sym typeface="Lato"/>
              </a:rPr>
              <a:t>propósito</a:t>
            </a:r>
            <a:r>
              <a:rPr lang="en-US" sz="4000" b="1" dirty="0">
                <a:solidFill>
                  <a:schemeClr val="dk1"/>
                </a:solidFill>
                <a:latin typeface="+mn-lt"/>
                <a:ea typeface="Lato"/>
                <a:cs typeface="Lato"/>
                <a:sym typeface="Lato"/>
              </a:rPr>
              <a:t> de </a:t>
            </a:r>
            <a:r>
              <a:rPr lang="en-US" sz="4000" b="1" dirty="0" err="1">
                <a:solidFill>
                  <a:schemeClr val="dk1"/>
                </a:solidFill>
                <a:latin typeface="+mn-lt"/>
                <a:ea typeface="Lato"/>
                <a:cs typeface="Lato"/>
                <a:sym typeface="Lato"/>
              </a:rPr>
              <a:t>cada</a:t>
            </a:r>
            <a:r>
              <a:rPr lang="en-US" sz="4000" b="1" dirty="0">
                <a:solidFill>
                  <a:schemeClr val="dk1"/>
                </a:solidFill>
                <a:latin typeface="+mn-lt"/>
                <a:ea typeface="Lato"/>
                <a:cs typeface="Lato"/>
                <a:sym typeface="Lato"/>
              </a:rPr>
              <a:t> uno de </a:t>
            </a:r>
            <a:r>
              <a:rPr lang="en-US" sz="4000" b="1" dirty="0" err="1">
                <a:solidFill>
                  <a:schemeClr val="dk1"/>
                </a:solidFill>
                <a:latin typeface="+mn-lt"/>
                <a:ea typeface="Lato"/>
                <a:cs typeface="Lato"/>
                <a:sym typeface="Lato"/>
              </a:rPr>
              <a:t>ellas</a:t>
            </a:r>
            <a:r>
              <a:rPr lang="en-US" sz="4000" b="1" dirty="0">
                <a:solidFill>
                  <a:schemeClr val="dk1"/>
                </a:solidFill>
                <a:latin typeface="+mn-lt"/>
                <a:ea typeface="Lato"/>
                <a:cs typeface="Lato"/>
                <a:sym typeface="Lato"/>
              </a:rPr>
              <a:t>. </a:t>
            </a:r>
          </a:p>
          <a:p>
            <a:pPr algn="ctr">
              <a:buSzPts val="1400"/>
            </a:pPr>
            <a:endParaRPr lang="en-US" sz="4000" b="1" dirty="0">
              <a:solidFill>
                <a:schemeClr val="dk1"/>
              </a:solidFill>
              <a:latin typeface="+mn-lt"/>
              <a:ea typeface="Lato"/>
              <a:cs typeface="Lato"/>
              <a:sym typeface="Lato"/>
            </a:endParaRPr>
          </a:p>
          <a:p>
            <a:pPr algn="ctr">
              <a:buSzPts val="1400"/>
            </a:pPr>
            <a:r>
              <a:rPr lang="en-US" sz="4000" i="1" dirty="0">
                <a:solidFill>
                  <a:schemeClr val="dk1"/>
                </a:solidFill>
                <a:latin typeface="+mn-lt"/>
                <a:ea typeface="Lato"/>
                <a:cs typeface="Lato"/>
                <a:sym typeface="Lato"/>
              </a:rPr>
              <a:t>Proyecto Final </a:t>
            </a:r>
            <a:r>
              <a:rPr lang="en-US" sz="4000" i="1" dirty="0" err="1">
                <a:solidFill>
                  <a:schemeClr val="dk1"/>
                </a:solidFill>
                <a:latin typeface="+mn-lt"/>
                <a:ea typeface="Lato"/>
                <a:cs typeface="Lato"/>
                <a:sym typeface="Lato"/>
              </a:rPr>
              <a:t>pregunta</a:t>
            </a:r>
            <a:r>
              <a:rPr lang="en-US" sz="4000" i="1" dirty="0">
                <a:solidFill>
                  <a:schemeClr val="dk1"/>
                </a:solidFill>
                <a:latin typeface="+mn-lt"/>
                <a:ea typeface="Lato"/>
                <a:cs typeface="Lato"/>
                <a:sym typeface="Lato"/>
              </a:rPr>
              <a:t> #3</a:t>
            </a:r>
            <a:endParaRPr lang="en-US" sz="4000" i="1" dirty="0"/>
          </a:p>
        </p:txBody>
      </p:sp>
    </p:spTree>
    <p:extLst>
      <p:ext uri="{BB962C8B-B14F-4D97-AF65-F5344CB8AC3E}">
        <p14:creationId xmlns:p14="http://schemas.microsoft.com/office/powerpoint/2010/main" val="890224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sp>
        <p:nvSpPr>
          <p:cNvPr id="331" name="Google Shape;331;g2eb293faa54_0_49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2" name="Google Shape;332;g2eb293faa54_0_49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3" name="Google Shape;333;g2eb293faa54_0_497"/>
          <p:cNvPicPr preferRelativeResize="0"/>
          <p:nvPr/>
        </p:nvPicPr>
        <p:blipFill rotWithShape="1">
          <a:blip r:embed="rId4">
            <a:alphaModFix/>
          </a:blip>
          <a:srcRect/>
          <a:stretch/>
        </p:blipFill>
        <p:spPr>
          <a:xfrm rot="5400000">
            <a:off x="4281" y="1168550"/>
            <a:ext cx="4051701" cy="4051701"/>
          </a:xfrm>
          <a:prstGeom prst="rect">
            <a:avLst/>
          </a:prstGeom>
          <a:noFill/>
          <a:ln>
            <a:noFill/>
          </a:ln>
        </p:spPr>
      </p:pic>
      <p:sp>
        <p:nvSpPr>
          <p:cNvPr id="334" name="Google Shape;334;g2eb293faa54_0_497"/>
          <p:cNvSpPr txBox="1"/>
          <p:nvPr/>
        </p:nvSpPr>
        <p:spPr>
          <a:xfrm>
            <a:off x="3466427" y="328249"/>
            <a:ext cx="67887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Puntos </a:t>
            </a:r>
            <a:r>
              <a:rPr lang="en-US" sz="4860" dirty="0" err="1">
                <a:solidFill>
                  <a:srgbClr val="009444"/>
                </a:solidFill>
                <a:latin typeface="Lato"/>
                <a:ea typeface="Lato"/>
                <a:cs typeface="Lato"/>
                <a:sym typeface="Lato"/>
              </a:rPr>
              <a:t>principales</a:t>
            </a:r>
            <a:r>
              <a:rPr lang="en-US" sz="4860" b="0" i="0" u="none" strike="noStrike" cap="none" dirty="0">
                <a:solidFill>
                  <a:srgbClr val="009444"/>
                </a:solidFill>
                <a:latin typeface="Lato"/>
                <a:ea typeface="Lato"/>
                <a:cs typeface="Lato"/>
                <a:sym typeface="Lato"/>
              </a:rPr>
              <a:t> </a:t>
            </a:r>
            <a:endParaRPr sz="4860" b="0" i="0" u="none" strike="noStrike" cap="none" dirty="0">
              <a:solidFill>
                <a:srgbClr val="009444"/>
              </a:solidFill>
              <a:latin typeface="Lato"/>
              <a:ea typeface="Lato"/>
              <a:cs typeface="Lato"/>
              <a:sym typeface="Lato"/>
            </a:endParaRPr>
          </a:p>
        </p:txBody>
      </p:sp>
      <p:cxnSp>
        <p:nvCxnSpPr>
          <p:cNvPr id="335" name="Google Shape;335;g2eb293faa54_0_497"/>
          <p:cNvCxnSpPr/>
          <p:nvPr/>
        </p:nvCxnSpPr>
        <p:spPr>
          <a:xfrm>
            <a:off x="3466427" y="147818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6" name="Google Shape;336;g2eb293faa54_0_497"/>
          <p:cNvSpPr txBox="1"/>
          <p:nvPr/>
        </p:nvSpPr>
        <p:spPr>
          <a:xfrm>
            <a:off x="3466427" y="1787822"/>
            <a:ext cx="8183700" cy="4524275"/>
          </a:xfrm>
          <a:prstGeom prst="rect">
            <a:avLst/>
          </a:prstGeom>
          <a:noFill/>
          <a:ln>
            <a:noFill/>
          </a:ln>
        </p:spPr>
        <p:txBody>
          <a:bodyPr spcFirstLastPara="1" wrap="square" lIns="91425" tIns="45700" rIns="91425" bIns="45700" anchor="t" anchorCtr="0">
            <a:spAutoFit/>
          </a:bodyPr>
          <a:lstStyle/>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La ley y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evangelio</a:t>
            </a:r>
            <a:r>
              <a:rPr lang="en-US" sz="3600" dirty="0">
                <a:solidFill>
                  <a:schemeClr val="dk1"/>
                </a:solidFill>
                <a:latin typeface="Lato"/>
                <a:ea typeface="Lato"/>
                <a:cs typeface="Lato"/>
                <a:sym typeface="Lato"/>
              </a:rPr>
              <a:t> son las 2 </a:t>
            </a:r>
            <a:r>
              <a:rPr lang="en-US" sz="3600" dirty="0" err="1">
                <a:solidFill>
                  <a:schemeClr val="dk1"/>
                </a:solidFill>
                <a:latin typeface="Lato"/>
                <a:ea typeface="Lato"/>
                <a:cs typeface="Lato"/>
                <a:sym typeface="Lato"/>
              </a:rPr>
              <a:t>enseñanzas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principales</a:t>
            </a:r>
            <a:r>
              <a:rPr lang="en-US" sz="3600" dirty="0">
                <a:solidFill>
                  <a:schemeClr val="dk1"/>
                </a:solidFill>
                <a:latin typeface="Lato"/>
                <a:ea typeface="Lato"/>
                <a:cs typeface="Lato"/>
                <a:sym typeface="Lato"/>
              </a:rPr>
              <a:t> de la Biblia.</a:t>
            </a:r>
          </a:p>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La ley </a:t>
            </a:r>
            <a:r>
              <a:rPr lang="en-US" sz="3600" dirty="0" err="1">
                <a:solidFill>
                  <a:schemeClr val="dk1"/>
                </a:solidFill>
                <a:latin typeface="Lato"/>
                <a:ea typeface="Lato"/>
                <a:cs typeface="Lato"/>
                <a:sym typeface="Lato"/>
              </a:rPr>
              <a:t>tiene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propósito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espejo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freno</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guia</a:t>
            </a:r>
            <a:r>
              <a:rPr lang="en-US" sz="3600" dirty="0">
                <a:solidFill>
                  <a:schemeClr val="dk1"/>
                </a:solidFill>
                <a:latin typeface="Lato"/>
                <a:ea typeface="Lato"/>
                <a:cs typeface="Lato"/>
                <a:sym typeface="Lato"/>
              </a:rPr>
              <a:t>. </a:t>
            </a:r>
          </a:p>
          <a:p>
            <a:pPr marL="457200" lvl="0" indent="-457200" algn="l" rtl="0">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Las </a:t>
            </a:r>
            <a:r>
              <a:rPr lang="en-US" sz="3600" dirty="0" err="1">
                <a:solidFill>
                  <a:schemeClr val="dk1"/>
                </a:solidFill>
                <a:latin typeface="Lato"/>
                <a:ea typeface="Lato"/>
                <a:cs typeface="Lato"/>
                <a:sym typeface="Lato"/>
              </a:rPr>
              <a:t>leyes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civiles</a:t>
            </a:r>
            <a:r>
              <a:rPr lang="en-US" sz="3600" dirty="0">
                <a:solidFill>
                  <a:schemeClr val="dk1"/>
                </a:solidFill>
                <a:latin typeface="Lato"/>
                <a:ea typeface="Lato"/>
                <a:cs typeface="Lato"/>
                <a:sym typeface="Lato"/>
              </a:rPr>
              <a:t> y </a:t>
            </a:r>
            <a:r>
              <a:rPr lang="en-US" sz="3600" dirty="0" err="1">
                <a:solidFill>
                  <a:schemeClr val="dk1"/>
                </a:solidFill>
                <a:latin typeface="Lato"/>
                <a:ea typeface="Lato"/>
                <a:cs typeface="Lato"/>
                <a:sym typeface="Lato"/>
              </a:rPr>
              <a:t>ceremoniales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ya</a:t>
            </a:r>
            <a:r>
              <a:rPr lang="en-US" sz="3600" dirty="0">
                <a:solidFill>
                  <a:schemeClr val="dk1"/>
                </a:solidFill>
                <a:latin typeface="Lato"/>
                <a:ea typeface="Lato"/>
                <a:cs typeface="Lato"/>
                <a:sym typeface="Lato"/>
              </a:rPr>
              <a:t> no se </a:t>
            </a:r>
            <a:r>
              <a:rPr lang="en-US" sz="3600" dirty="0" err="1">
                <a:solidFill>
                  <a:schemeClr val="dk1"/>
                </a:solidFill>
                <a:latin typeface="Lato"/>
                <a:ea typeface="Lato"/>
                <a:cs typeface="Lato"/>
                <a:sym typeface="Lato"/>
              </a:rPr>
              <a:t>aplican</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nosotros</a:t>
            </a:r>
            <a:r>
              <a:rPr lang="en-US" sz="3600" dirty="0">
                <a:solidFill>
                  <a:schemeClr val="dk1"/>
                </a:solidFill>
                <a:latin typeface="Lato"/>
                <a:ea typeface="Lato"/>
                <a:cs typeface="Lato"/>
                <a:sym typeface="Lato"/>
              </a:rPr>
              <a:t>. </a:t>
            </a:r>
          </a:p>
          <a:p>
            <a:pPr marL="457200" lvl="0" indent="-457200" algn="l" rtl="0">
              <a:spcBef>
                <a:spcPts val="0"/>
              </a:spcBef>
              <a:spcAft>
                <a:spcPts val="0"/>
              </a:spcAft>
              <a:buClr>
                <a:schemeClr val="dk1"/>
              </a:buClr>
              <a:buSzPts val="3600"/>
              <a:buFont typeface="Lato"/>
              <a:buChar char="●"/>
            </a:pPr>
            <a:r>
              <a:rPr lang="en-US" sz="3600" dirty="0" err="1">
                <a:solidFill>
                  <a:schemeClr val="dk1"/>
                </a:solidFill>
                <a:latin typeface="Lato"/>
                <a:ea typeface="Lato"/>
                <a:cs typeface="Lato"/>
                <a:sym typeface="Lato"/>
              </a:rPr>
              <a:t>Jesucristo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obedeció</a:t>
            </a:r>
            <a:r>
              <a:rPr lang="en-US" sz="3600" dirty="0">
                <a:solidFill>
                  <a:schemeClr val="dk1"/>
                </a:solidFill>
                <a:latin typeface="Lato"/>
                <a:ea typeface="Lato"/>
                <a:cs typeface="Lato"/>
                <a:sym typeface="Lato"/>
              </a:rPr>
              <a:t> la ley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lugar</a:t>
            </a:r>
            <a:r>
              <a:rPr lang="en-US" sz="3600" dirty="0">
                <a:solidFill>
                  <a:schemeClr val="dk1"/>
                </a:solidFill>
                <a:latin typeface="Lato"/>
                <a:ea typeface="Lato"/>
                <a:cs typeface="Lato"/>
                <a:sym typeface="Lato"/>
              </a:rPr>
              <a:t>. Nos salvo! </a:t>
            </a:r>
            <a:endParaRPr sz="3600" dirty="0">
              <a:solidFill>
                <a:schemeClr val="dk1"/>
              </a:solidFill>
              <a:latin typeface="Lato"/>
              <a:ea typeface="Lato"/>
              <a:cs typeface="Lato"/>
              <a:sym typeface="La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017578" y="455046"/>
            <a:ext cx="7189367" cy="840190"/>
          </a:xfrm>
          <a:prstGeom prst="rect">
            <a:avLst/>
          </a:prstGeom>
          <a:noFill/>
          <a:ln>
            <a:noFill/>
          </a:ln>
        </p:spPr>
        <p:txBody>
          <a:bodyPr spcFirstLastPara="1" wrap="square" lIns="91425" tIns="45700" rIns="91425" bIns="45700" anchor="t" anchorCtr="0">
            <a:spAutoFit/>
          </a:bodyPr>
          <a:lstStyle/>
          <a:p>
            <a:r>
              <a:rPr lang="en-US" sz="4860" dirty="0">
                <a:solidFill>
                  <a:srgbClr val="009444"/>
                </a:solidFill>
                <a:latin typeface="Lato"/>
                <a:ea typeface="Lato"/>
                <a:cs typeface="Lato"/>
                <a:sym typeface="Lato"/>
              </a:rPr>
              <a:t>Proyecto Final</a:t>
            </a:r>
            <a:endParaRPr sz="6000" dirty="0">
              <a:solidFill>
                <a:srgbClr val="009444"/>
              </a:solidFill>
              <a:latin typeface="Lato"/>
              <a:ea typeface="Lato"/>
              <a:cs typeface="Lato"/>
              <a:sym typeface="Lato"/>
            </a:endParaRPr>
          </a:p>
        </p:txBody>
      </p:sp>
      <p:cxnSp>
        <p:nvCxnSpPr>
          <p:cNvPr id="539" name="Google Shape;539;p30"/>
          <p:cNvCxnSpPr/>
          <p:nvPr/>
        </p:nvCxnSpPr>
        <p:spPr>
          <a:xfrm>
            <a:off x="2017578"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90" y="289924"/>
            <a:ext cx="1399035" cy="1170434"/>
          </a:xfrm>
          <a:prstGeom prst="rect">
            <a:avLst/>
          </a:prstGeom>
          <a:noFill/>
          <a:ln>
            <a:noFill/>
          </a:ln>
        </p:spPr>
      </p:pic>
      <p:sp>
        <p:nvSpPr>
          <p:cNvPr id="3" name="TextBox 2">
            <a:extLst>
              <a:ext uri="{FF2B5EF4-FFF2-40B4-BE49-F238E27FC236}">
                <a16:creationId xmlns:a16="http://schemas.microsoft.com/office/drawing/2014/main" id="{D461B63C-4738-E65F-7FDE-D453F671D2EA}"/>
              </a:ext>
            </a:extLst>
          </p:cNvPr>
          <p:cNvSpPr txBox="1"/>
          <p:nvPr/>
        </p:nvSpPr>
        <p:spPr>
          <a:xfrm>
            <a:off x="2104407" y="2044474"/>
            <a:ext cx="9795117" cy="4524315"/>
          </a:xfrm>
          <a:prstGeom prst="rect">
            <a:avLst/>
          </a:prstGeom>
          <a:noFill/>
        </p:spPr>
        <p:txBody>
          <a:bodyPr wrap="square">
            <a:spAutoFit/>
          </a:bodyPr>
          <a:lstStyle/>
          <a:p>
            <a:r>
              <a:rPr lang="es-ES" sz="3600" dirty="0">
                <a:latin typeface="Calibri" panose="020F0502020204030204" pitchFamily="34" charset="0"/>
                <a:ea typeface="Cambria" panose="02040503050406030204" pitchFamily="18" charset="0"/>
                <a:cs typeface="Times New Roman" panose="02020603050405020304" pitchFamily="18" charset="0"/>
              </a:rPr>
              <a:t>3. ¿Cuáles son las dos enseñanzas principales de la Biblia? Explique el propósito de cada una. </a:t>
            </a:r>
            <a:endParaRPr lang="en-US" sz="3600" dirty="0">
              <a:latin typeface="Cambria" panose="02040503050406030204" pitchFamily="18" charset="0"/>
              <a:ea typeface="Cambria" panose="02040503050406030204" pitchFamily="18" charset="0"/>
              <a:cs typeface="Times New Roman" panose="02020603050405020304" pitchFamily="18" charset="0"/>
            </a:endParaRPr>
          </a:p>
          <a:p>
            <a:endParaRPr lang="es-ES" sz="3600" dirty="0">
              <a:latin typeface="Calibri" panose="020F0502020204030204" pitchFamily="34" charset="0"/>
              <a:ea typeface="Cambria" panose="02040503050406030204" pitchFamily="18" charset="0"/>
              <a:cs typeface="Times New Roman" panose="02020603050405020304" pitchFamily="18" charset="0"/>
            </a:endParaRPr>
          </a:p>
          <a:p>
            <a:r>
              <a:rPr lang="es-ES" sz="3600" dirty="0">
                <a:latin typeface="Calibri" panose="020F0502020204030204" pitchFamily="34" charset="0"/>
                <a:ea typeface="Cambria" panose="02040503050406030204" pitchFamily="18" charset="0"/>
                <a:cs typeface="Times New Roman" panose="02020603050405020304" pitchFamily="18" charset="0"/>
              </a:rPr>
              <a:t>4. ¿Cuáles son los tres usos de la ley de Dios? Explique el propósito de cada uno.</a:t>
            </a:r>
          </a:p>
          <a:p>
            <a:endParaRPr lang="es-ES" sz="3600" dirty="0">
              <a:latin typeface="Calibri" panose="020F0502020204030204" pitchFamily="34" charset="0"/>
              <a:ea typeface="Cambria" panose="02040503050406030204" pitchFamily="18" charset="0"/>
              <a:cs typeface="Times New Roman" panose="02020603050405020304" pitchFamily="18" charset="0"/>
            </a:endParaRPr>
          </a:p>
          <a:p>
            <a:r>
              <a:rPr lang="es-ES" sz="3600" dirty="0">
                <a:latin typeface="Calibri" panose="020F0502020204030204" pitchFamily="34" charset="0"/>
                <a:ea typeface="Cambria" panose="02040503050406030204" pitchFamily="18" charset="0"/>
                <a:cs typeface="Times New Roman" panose="02020603050405020304" pitchFamily="18" charset="0"/>
              </a:rPr>
              <a:t>5. ¿Por qué ya no se aplican las leyes civiles y ceremoniales del Antiguo Testamento a nosotros? </a:t>
            </a:r>
            <a:endParaRPr lang="en-US" sz="1600" dirty="0">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p:nvPr/>
        </p:nvSpPr>
        <p:spPr>
          <a:xfrm>
            <a:off x="662609" y="530087"/>
            <a:ext cx="10840278" cy="5671931"/>
          </a:xfrm>
          <a:custGeom>
            <a:avLst/>
            <a:gdLst/>
            <a:ahLst/>
            <a:cxnLst/>
            <a:rect l="l" t="t" r="r" b="b"/>
            <a:pathLst>
              <a:path w="14257217" h="2145794" extrusionOk="0">
                <a:moveTo>
                  <a:pt x="14132758" y="2145794"/>
                </a:moveTo>
                <a:lnTo>
                  <a:pt x="124460" y="2145794"/>
                </a:lnTo>
                <a:cubicBezTo>
                  <a:pt x="55880" y="2145794"/>
                  <a:pt x="0" y="2089914"/>
                  <a:pt x="0" y="2021334"/>
                </a:cubicBezTo>
                <a:lnTo>
                  <a:pt x="0" y="124460"/>
                </a:lnTo>
                <a:cubicBezTo>
                  <a:pt x="0" y="55880"/>
                  <a:pt x="55880" y="0"/>
                  <a:pt x="124460" y="0"/>
                </a:cubicBezTo>
                <a:lnTo>
                  <a:pt x="14132758" y="0"/>
                </a:lnTo>
                <a:cubicBezTo>
                  <a:pt x="14201336" y="0"/>
                  <a:pt x="14257217" y="55880"/>
                  <a:pt x="14257217" y="124460"/>
                </a:cubicBezTo>
                <a:lnTo>
                  <a:pt x="14257217" y="2021334"/>
                </a:lnTo>
                <a:cubicBezTo>
                  <a:pt x="14257217" y="2089914"/>
                  <a:pt x="14201336" y="2145794"/>
                  <a:pt x="14132758" y="2145794"/>
                </a:cubicBezTo>
                <a:close/>
              </a:path>
            </a:pathLst>
          </a:custGeom>
          <a:solidFill>
            <a:srgbClr val="FFFFFF"/>
          </a:solidFill>
          <a:ln>
            <a:noFill/>
          </a:ln>
        </p:spPr>
        <p:txBody>
          <a:bodyPr spcFirstLastPara="1" wrap="square" lIns="60950" tIns="60950" rIns="60950" bIns="60950" anchor="ctr" anchorCtr="0">
            <a:noAutofit/>
          </a:bodyPr>
          <a:lstStyle/>
          <a:p>
            <a:pPr>
              <a:buSzPts val="1400"/>
            </a:pPr>
            <a:r>
              <a:rPr lang="en-US" sz="3600" b="1" dirty="0">
                <a:solidFill>
                  <a:schemeClr val="dk1"/>
                </a:solidFill>
                <a:latin typeface="+mn-lt"/>
                <a:ea typeface="Lato"/>
                <a:cs typeface="Lato"/>
                <a:sym typeface="Lato"/>
              </a:rPr>
              <a:t>¿</a:t>
            </a:r>
            <a:r>
              <a:rPr lang="en-US" sz="3600" b="1" dirty="0" err="1">
                <a:solidFill>
                  <a:schemeClr val="dk1"/>
                </a:solidFill>
                <a:latin typeface="+mn-lt"/>
                <a:ea typeface="Lato"/>
                <a:cs typeface="Lato"/>
                <a:sym typeface="Lato"/>
              </a:rPr>
              <a:t>Qué</a:t>
            </a:r>
            <a:r>
              <a:rPr lang="en-US" sz="3600" b="1" dirty="0">
                <a:solidFill>
                  <a:schemeClr val="dk1"/>
                </a:solidFill>
                <a:latin typeface="+mn-lt"/>
                <a:ea typeface="Lato"/>
                <a:cs typeface="Lato"/>
                <a:sym typeface="Lato"/>
              </a:rPr>
              <a:t> </a:t>
            </a:r>
            <a:r>
              <a:rPr lang="en-US" sz="3600" b="1" dirty="0" err="1">
                <a:solidFill>
                  <a:schemeClr val="dk1"/>
                </a:solidFill>
                <a:latin typeface="+mn-lt"/>
                <a:ea typeface="Lato"/>
                <a:cs typeface="Lato"/>
                <a:sym typeface="Lato"/>
              </a:rPr>
              <a:t>aplicaciones</a:t>
            </a:r>
            <a:r>
              <a:rPr lang="en-US" sz="3600" b="1" dirty="0">
                <a:solidFill>
                  <a:schemeClr val="dk1"/>
                </a:solidFill>
                <a:latin typeface="+mn-lt"/>
                <a:ea typeface="Lato"/>
                <a:cs typeface="Lato"/>
                <a:sym typeface="Lato"/>
              </a:rPr>
              <a:t> </a:t>
            </a:r>
          </a:p>
          <a:p>
            <a:pPr>
              <a:buSzPts val="1400"/>
            </a:pPr>
            <a:r>
              <a:rPr lang="en-US" sz="3600" b="1" dirty="0" err="1">
                <a:solidFill>
                  <a:schemeClr val="dk1"/>
                </a:solidFill>
                <a:latin typeface="+mn-lt"/>
                <a:ea typeface="Lato"/>
                <a:cs typeface="Lato"/>
                <a:sym typeface="Lato"/>
              </a:rPr>
              <a:t>prácticas</a:t>
            </a:r>
            <a:r>
              <a:rPr lang="en-US" sz="3600" b="1" dirty="0">
                <a:solidFill>
                  <a:schemeClr val="dk1"/>
                </a:solidFill>
                <a:latin typeface="+mn-lt"/>
                <a:ea typeface="Lato"/>
                <a:cs typeface="Lato"/>
                <a:sym typeface="Lato"/>
              </a:rPr>
              <a:t> he </a:t>
            </a:r>
            <a:r>
              <a:rPr lang="en-US" sz="3600" b="1" dirty="0" err="1">
                <a:solidFill>
                  <a:schemeClr val="dk1"/>
                </a:solidFill>
                <a:latin typeface="+mn-lt"/>
                <a:ea typeface="Lato"/>
                <a:cs typeface="Lato"/>
                <a:sym typeface="Lato"/>
              </a:rPr>
              <a:t>aprendido</a:t>
            </a:r>
            <a:r>
              <a:rPr lang="en-US" sz="3600" b="1" dirty="0">
                <a:solidFill>
                  <a:schemeClr val="dk1"/>
                </a:solidFill>
                <a:latin typeface="+mn-lt"/>
                <a:ea typeface="Lato"/>
                <a:cs typeface="Lato"/>
                <a:sym typeface="Lato"/>
              </a:rPr>
              <a:t> hoy?</a:t>
            </a: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endParaRPr lang="en-US" sz="3600" b="1" dirty="0">
              <a:solidFill>
                <a:schemeClr val="dk1"/>
              </a:solidFill>
              <a:latin typeface="+mn-lt"/>
              <a:ea typeface="Lato"/>
              <a:cs typeface="Lato"/>
              <a:sym typeface="Lato"/>
            </a:endParaRPr>
          </a:p>
          <a:p>
            <a:pPr>
              <a:buSzPts val="1400"/>
            </a:pPr>
            <a:r>
              <a:rPr lang="en-US" sz="3600" b="1" dirty="0">
                <a:solidFill>
                  <a:schemeClr val="dk1"/>
                </a:solidFill>
                <a:latin typeface="+mn-lt"/>
                <a:ea typeface="Lato"/>
                <a:cs typeface="Lato"/>
                <a:sym typeface="Lato"/>
              </a:rPr>
              <a:t> </a:t>
            </a:r>
            <a:endParaRPr lang="en-US" sz="3600" b="1" dirty="0">
              <a:solidFill>
                <a:schemeClr val="tx1"/>
              </a:solidFill>
              <a:latin typeface="+mn-lt"/>
              <a:ea typeface="Lato"/>
              <a:cs typeface="Lato"/>
              <a:sym typeface="Lato"/>
            </a:endParaRPr>
          </a:p>
        </p:txBody>
      </p:sp>
      <p:pic>
        <p:nvPicPr>
          <p:cNvPr id="3" name="Picture 2" descr="A cartoon of two people hugging&#10;&#10;Description automatically generated">
            <a:extLst>
              <a:ext uri="{FF2B5EF4-FFF2-40B4-BE49-F238E27FC236}">
                <a16:creationId xmlns:a16="http://schemas.microsoft.com/office/drawing/2014/main" id="{9734416C-342D-E074-B510-237C7B7452EB}"/>
              </a:ext>
            </a:extLst>
          </p:cNvPr>
          <p:cNvPicPr>
            <a:picLocks noChangeAspect="1"/>
          </p:cNvPicPr>
          <p:nvPr/>
        </p:nvPicPr>
        <p:blipFill>
          <a:blip r:embed="rId3"/>
          <a:stretch>
            <a:fillRect/>
          </a:stretch>
        </p:blipFill>
        <p:spPr>
          <a:xfrm>
            <a:off x="6244244" y="2173573"/>
            <a:ext cx="2969630" cy="4516547"/>
          </a:xfrm>
          <a:prstGeom prst="rect">
            <a:avLst/>
          </a:prstGeom>
        </p:spPr>
      </p:pic>
    </p:spTree>
    <p:extLst>
      <p:ext uri="{BB962C8B-B14F-4D97-AF65-F5344CB8AC3E}">
        <p14:creationId xmlns:p14="http://schemas.microsoft.com/office/powerpoint/2010/main" val="13547047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967484" y="1441419"/>
            <a:ext cx="7189367" cy="840190"/>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Tarea</a:t>
            </a:r>
            <a:r>
              <a:rPr lang="en-US" sz="4860" dirty="0">
                <a:solidFill>
                  <a:srgbClr val="009444"/>
                </a:solidFill>
                <a:latin typeface="Lato"/>
                <a:ea typeface="Lato"/>
                <a:cs typeface="Lato"/>
                <a:sym typeface="Lato"/>
              </a:rPr>
              <a:t> para la </a:t>
            </a:r>
            <a:r>
              <a:rPr lang="en-US" sz="4860" dirty="0" err="1">
                <a:solidFill>
                  <a:srgbClr val="009444"/>
                </a:solidFill>
                <a:latin typeface="Lato"/>
                <a:ea typeface="Lato"/>
                <a:cs typeface="Lato"/>
                <a:sym typeface="Lato"/>
              </a:rPr>
              <a:t>Lección</a:t>
            </a:r>
            <a:r>
              <a:rPr lang="en-US" sz="4860" dirty="0">
                <a:solidFill>
                  <a:srgbClr val="009444"/>
                </a:solidFill>
                <a:latin typeface="Lato"/>
                <a:ea typeface="Lato"/>
                <a:cs typeface="Lato"/>
                <a:sym typeface="Lato"/>
              </a:rPr>
              <a:t> 3</a:t>
            </a:r>
            <a:endParaRPr sz="6000" dirty="0">
              <a:solidFill>
                <a:srgbClr val="009444"/>
              </a:solidFill>
              <a:latin typeface="Lato"/>
              <a:ea typeface="Lato"/>
              <a:cs typeface="Lato"/>
              <a:sym typeface="Lato"/>
            </a:endParaRPr>
          </a:p>
        </p:txBody>
      </p:sp>
      <p:cxnSp>
        <p:nvCxnSpPr>
          <p:cNvPr id="539" name="Google Shape;539;p30"/>
          <p:cNvCxnSpPr/>
          <p:nvPr/>
        </p:nvCxnSpPr>
        <p:spPr>
          <a:xfrm>
            <a:off x="2937283" y="261389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sp>
        <p:nvSpPr>
          <p:cNvPr id="544" name="Google Shape;544;p30"/>
          <p:cNvSpPr txBox="1"/>
          <p:nvPr/>
        </p:nvSpPr>
        <p:spPr>
          <a:xfrm>
            <a:off x="3197678" y="3069394"/>
            <a:ext cx="8701847" cy="1908174"/>
          </a:xfrm>
          <a:prstGeom prst="rect">
            <a:avLst/>
          </a:prstGeom>
          <a:noFill/>
          <a:ln>
            <a:noFill/>
          </a:ln>
        </p:spPr>
        <p:txBody>
          <a:bodyPr spcFirstLastPara="1" wrap="square" lIns="91425" tIns="45700" rIns="91425" bIns="45700" anchor="t" anchorCtr="0">
            <a:spAutoFit/>
          </a:bodyPr>
          <a:lstStyle/>
          <a:p>
            <a:pPr marL="457223" indent="-457223">
              <a:buClr>
                <a:schemeClr val="dk1"/>
              </a:buClr>
              <a:buSzPts val="3200"/>
              <a:buFont typeface="Lato"/>
              <a:buChar char="•"/>
            </a:pPr>
            <a:r>
              <a:rPr lang="en-US" sz="3600" b="1" dirty="0" err="1">
                <a:solidFill>
                  <a:schemeClr val="dk1"/>
                </a:solidFill>
                <a:latin typeface="Lato"/>
                <a:ea typeface="Lato"/>
                <a:cs typeface="Lato"/>
                <a:sym typeface="Lato"/>
              </a:rPr>
              <a:t>Vea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video</a:t>
            </a:r>
            <a:endParaRPr sz="3600" dirty="0">
              <a:latin typeface="Lato"/>
              <a:ea typeface="Lato"/>
              <a:cs typeface="Lato"/>
              <a:sym typeface="Lato"/>
            </a:endParaRPr>
          </a:p>
          <a:p>
            <a:pPr marL="457223" indent="-457223">
              <a:spcBef>
                <a:spcPts val="600"/>
              </a:spcBef>
              <a:buClr>
                <a:schemeClr val="dk1"/>
              </a:buClr>
              <a:buSzPts val="3200"/>
              <a:buFont typeface="Lato"/>
              <a:buChar char="•"/>
            </a:pPr>
            <a:r>
              <a:rPr lang="en-US" sz="3600" b="1" dirty="0" err="1">
                <a:solidFill>
                  <a:schemeClr val="dk1"/>
                </a:solidFill>
                <a:latin typeface="Lato"/>
                <a:ea typeface="Lato"/>
                <a:cs typeface="Lato"/>
                <a:sym typeface="Lato"/>
              </a:rPr>
              <a:t>Responda</a:t>
            </a:r>
            <a:r>
              <a:rPr lang="en-US" sz="3600" b="1" dirty="0">
                <a:solidFill>
                  <a:schemeClr val="dk1"/>
                </a:solidFill>
                <a:latin typeface="Lato"/>
                <a:ea typeface="Lato"/>
                <a:cs typeface="Lato"/>
                <a:sym typeface="Lato"/>
              </a:rPr>
              <a:t> las </a:t>
            </a:r>
            <a:r>
              <a:rPr lang="en-US" sz="3600" b="1" dirty="0" err="1">
                <a:solidFill>
                  <a:schemeClr val="dk1"/>
                </a:solidFill>
                <a:latin typeface="Lato"/>
                <a:ea typeface="Lato"/>
                <a:cs typeface="Lato"/>
                <a:sym typeface="Lato"/>
              </a:rPr>
              <a:t>preguntas</a:t>
            </a:r>
            <a:endParaRPr lang="en-US" sz="3600" b="1" dirty="0">
              <a:solidFill>
                <a:schemeClr val="dk1"/>
              </a:solidFill>
              <a:latin typeface="Lato"/>
              <a:ea typeface="Lato"/>
              <a:cs typeface="Lato"/>
              <a:sym typeface="Lato"/>
            </a:endParaRPr>
          </a:p>
          <a:p>
            <a:pPr marL="457223" indent="-457223">
              <a:spcBef>
                <a:spcPts val="600"/>
              </a:spcBef>
              <a:buClr>
                <a:schemeClr val="dk1"/>
              </a:buClr>
              <a:buSzPts val="3200"/>
              <a:buFont typeface="Lato"/>
              <a:buChar char="•"/>
            </a:pPr>
            <a:r>
              <a:rPr lang="es-ES" sz="3600" b="1" dirty="0">
                <a:solidFill>
                  <a:schemeClr val="dk1"/>
                </a:solidFill>
                <a:latin typeface="Calibri" panose="020F0502020204030204" pitchFamily="34" charset="0"/>
                <a:ea typeface="Lato"/>
                <a:cs typeface="Times New Roman" panose="02020603050405020304" pitchFamily="18" charset="0"/>
                <a:sym typeface="Lato"/>
              </a:rPr>
              <a:t>Lea Éxodo 19 y 20</a:t>
            </a:r>
            <a:endParaRPr sz="3600" b="1" dirty="0">
              <a:solidFill>
                <a:schemeClr val="dk1"/>
              </a:solidFill>
              <a:latin typeface="Lato"/>
              <a:ea typeface="Lato"/>
              <a:cs typeface="Lato"/>
              <a:sym typeface="Lato"/>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90" y="289924"/>
            <a:ext cx="1399035" cy="1170434"/>
          </a:xfrm>
          <a:prstGeom prst="rect">
            <a:avLst/>
          </a:prstGeom>
          <a:noFill/>
          <a:ln>
            <a:noFill/>
          </a:ln>
        </p:spPr>
      </p:pic>
      <p:pic>
        <p:nvPicPr>
          <p:cNvPr id="2" name="Google Shape;312;p30">
            <a:extLst>
              <a:ext uri="{FF2B5EF4-FFF2-40B4-BE49-F238E27FC236}">
                <a16:creationId xmlns:a16="http://schemas.microsoft.com/office/drawing/2014/main" id="{5E812262-DE70-666B-FEA2-559C9464C3DE}"/>
              </a:ext>
            </a:extLst>
          </p:cNvPr>
          <p:cNvPicPr preferRelativeResize="0"/>
          <p:nvPr/>
        </p:nvPicPr>
        <p:blipFill rotWithShape="1">
          <a:blip r:embed="rId4">
            <a:alphaModFix/>
          </a:blip>
          <a:srcRect/>
          <a:stretch/>
        </p:blipFill>
        <p:spPr>
          <a:xfrm>
            <a:off x="245763" y="2077073"/>
            <a:ext cx="2619519" cy="2703854"/>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4802413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851565" y="719479"/>
            <a:ext cx="7189367" cy="840190"/>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Bendición</a:t>
            </a:r>
            <a:endParaRPr sz="6000" dirty="0">
              <a:solidFill>
                <a:srgbClr val="009444"/>
              </a:solidFill>
              <a:latin typeface="Lato"/>
              <a:ea typeface="Lato"/>
              <a:cs typeface="Lato"/>
              <a:sym typeface="Lato"/>
            </a:endParaRPr>
          </a:p>
        </p:txBody>
      </p:sp>
      <p:cxnSp>
        <p:nvCxnSpPr>
          <p:cNvPr id="551" name="Google Shape;551;p31"/>
          <p:cNvCxnSpPr/>
          <p:nvPr/>
        </p:nvCxnSpPr>
        <p:spPr>
          <a:xfrm>
            <a:off x="3851564" y="1915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476645" y="1552539"/>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90" y="289924"/>
            <a:ext cx="1399035" cy="1170434"/>
          </a:xfrm>
          <a:prstGeom prst="rect">
            <a:avLst/>
          </a:prstGeom>
          <a:noFill/>
          <a:ln>
            <a:noFill/>
          </a:ln>
        </p:spPr>
      </p:pic>
      <p:sp>
        <p:nvSpPr>
          <p:cNvPr id="3" name="TextBox 2">
            <a:extLst>
              <a:ext uri="{FF2B5EF4-FFF2-40B4-BE49-F238E27FC236}">
                <a16:creationId xmlns:a16="http://schemas.microsoft.com/office/drawing/2014/main" id="{C145673C-55E9-1408-6501-2544C59FC768}"/>
              </a:ext>
            </a:extLst>
          </p:cNvPr>
          <p:cNvSpPr txBox="1"/>
          <p:nvPr/>
        </p:nvSpPr>
        <p:spPr>
          <a:xfrm>
            <a:off x="3380510" y="2353193"/>
            <a:ext cx="7660421" cy="3416320"/>
          </a:xfrm>
          <a:prstGeom prst="rect">
            <a:avLst/>
          </a:prstGeom>
          <a:noFill/>
        </p:spPr>
        <p:txBody>
          <a:bodyPr wrap="square">
            <a:spAutoFit/>
          </a:bodyPr>
          <a:lstStyle/>
          <a:p>
            <a:pPr marL="457223" lvl="1" defTabSz="914446">
              <a:buSzPts val="1400"/>
              <a:defRPr/>
            </a:pPr>
            <a:r>
              <a:rPr lang="en-US" sz="3600" i="1" kern="1200" dirty="0">
                <a:solidFill>
                  <a:schemeClr val="tx1">
                    <a:lumMod val="50000"/>
                  </a:schemeClr>
                </a:solidFill>
                <a:latin typeface="+mn-lt"/>
                <a:ea typeface="+mn-ea"/>
                <a:cs typeface="+mn-cs"/>
              </a:rPr>
              <a:t>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bendiga</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guarde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Haga</a:t>
            </a:r>
            <a:r>
              <a:rPr lang="en-US" sz="3600" i="1" kern="1200" dirty="0">
                <a:solidFill>
                  <a:schemeClr val="tx1">
                    <a:lumMod val="50000"/>
                  </a:schemeClr>
                </a:solidFill>
                <a:latin typeface="+mn-lt"/>
                <a:ea typeface="+mn-ea"/>
                <a:cs typeface="+mn-cs"/>
              </a:rPr>
              <a:t> 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resplandecer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su</a:t>
            </a:r>
            <a:r>
              <a:rPr lang="en-US" sz="3600" i="1" kern="1200" dirty="0">
                <a:solidFill>
                  <a:schemeClr val="tx1">
                    <a:lumMod val="50000"/>
                  </a:schemeClr>
                </a:solidFill>
                <a:latin typeface="+mn-lt"/>
                <a:ea typeface="+mn-ea"/>
                <a:cs typeface="+mn-cs"/>
              </a:rPr>
              <a:t> rostro </a:t>
            </a:r>
            <a:r>
              <a:rPr lang="en-US" sz="3600" i="1" kern="1200" dirty="0" err="1">
                <a:solidFill>
                  <a:schemeClr val="tx1">
                    <a:lumMod val="50000"/>
                  </a:schemeClr>
                </a:solidFill>
                <a:latin typeface="+mn-lt"/>
                <a:ea typeface="+mn-ea"/>
                <a:cs typeface="+mn-cs"/>
              </a:rPr>
              <a:t>sobre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tenga</a:t>
            </a:r>
            <a:r>
              <a:rPr lang="en-US" sz="3600" i="1" kern="1200" dirty="0">
                <a:solidFill>
                  <a:schemeClr val="tx1">
                    <a:lumMod val="50000"/>
                  </a:schemeClr>
                </a:solidFill>
                <a:latin typeface="+mn-lt"/>
                <a:ea typeface="+mn-ea"/>
                <a:cs typeface="+mn-cs"/>
              </a:rPr>
              <a:t> de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misericordia.</a:t>
            </a:r>
            <a:r>
              <a:rPr lang="en-US" sz="3600" i="1" kern="1200" dirty="0">
                <a:solidFill>
                  <a:srgbClr val="FF0000"/>
                </a:solidFill>
                <a:latin typeface="+mn-lt"/>
                <a:ea typeface="+mn-ea"/>
                <a:cs typeface="+mn-cs"/>
              </a:rPr>
              <a:t> </a:t>
            </a:r>
            <a:r>
              <a:rPr lang="en-US" sz="3600" i="1" kern="1200" dirty="0" err="1">
                <a:solidFill>
                  <a:schemeClr val="tx1"/>
                </a:solidFill>
                <a:latin typeface="+mn-lt"/>
                <a:ea typeface="+mn-ea"/>
                <a:cs typeface="+mn-cs"/>
              </a:rPr>
              <a:t>Vuelva</a:t>
            </a:r>
            <a:r>
              <a:rPr lang="en-US" sz="3600" i="1" kern="1200" dirty="0">
                <a:solidFill>
                  <a:schemeClr val="tx1"/>
                </a:solidFill>
                <a:latin typeface="+mn-lt"/>
                <a:ea typeface="+mn-ea"/>
                <a:cs typeface="+mn-cs"/>
              </a:rPr>
              <a:t> el </a:t>
            </a:r>
            <a:r>
              <a:rPr lang="en-US" sz="3600" i="1" kern="1200" dirty="0" err="1">
                <a:solidFill>
                  <a:schemeClr val="tx1">
                    <a:lumMod val="50000"/>
                  </a:schemeClr>
                </a:solidFill>
                <a:latin typeface="+mn-lt"/>
                <a:ea typeface="+mn-ea"/>
                <a:cs typeface="+mn-cs"/>
              </a:rPr>
              <a:t>Señor</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su</a:t>
            </a:r>
            <a:r>
              <a:rPr lang="en-US" sz="3600" i="1" kern="1200" dirty="0">
                <a:solidFill>
                  <a:schemeClr val="tx1">
                    <a:lumMod val="50000"/>
                  </a:schemeClr>
                </a:solidFill>
                <a:latin typeface="+mn-lt"/>
                <a:ea typeface="+mn-ea"/>
                <a:cs typeface="+mn-cs"/>
              </a:rPr>
              <a:t> rostro a </a:t>
            </a:r>
            <a:r>
              <a:rPr lang="en-US" sz="3600" i="1" kern="1200" dirty="0" err="1">
                <a:solidFill>
                  <a:schemeClr val="tx1">
                    <a:lumMod val="50000"/>
                  </a:schemeClr>
                </a:solidFill>
                <a:latin typeface="+mn-lt"/>
                <a:ea typeface="+mn-ea"/>
                <a:cs typeface="+mn-cs"/>
              </a:rPr>
              <a:t>ti</a:t>
            </a:r>
            <a:r>
              <a:rPr lang="en-US" sz="3600" i="1" kern="1200" dirty="0">
                <a:solidFill>
                  <a:schemeClr val="tx1">
                    <a:lumMod val="50000"/>
                  </a:schemeClr>
                </a:solidFill>
                <a:latin typeface="+mn-lt"/>
                <a:ea typeface="+mn-ea"/>
                <a:cs typeface="+mn-cs"/>
              </a:rPr>
              <a:t>, y </a:t>
            </a:r>
            <a:r>
              <a:rPr lang="en-US" sz="3600" i="1" kern="1200" dirty="0" err="1">
                <a:solidFill>
                  <a:schemeClr val="tx1">
                    <a:lumMod val="50000"/>
                  </a:schemeClr>
                </a:solidFill>
                <a:latin typeface="+mn-lt"/>
                <a:ea typeface="+mn-ea"/>
                <a:cs typeface="+mn-cs"/>
              </a:rPr>
              <a:t>te</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conceda</a:t>
            </a:r>
            <a:r>
              <a:rPr lang="en-US" sz="3600" i="1" kern="1200" dirty="0">
                <a:solidFill>
                  <a:schemeClr val="tx1">
                    <a:lumMod val="50000"/>
                  </a:schemeClr>
                </a:solidFill>
                <a:latin typeface="+mn-lt"/>
                <a:ea typeface="+mn-ea"/>
                <a:cs typeface="+mn-cs"/>
              </a:rPr>
              <a:t> la </a:t>
            </a:r>
            <a:r>
              <a:rPr lang="en-US" sz="3600" i="1" kern="1200" dirty="0" err="1">
                <a:solidFill>
                  <a:schemeClr val="tx1">
                    <a:lumMod val="50000"/>
                  </a:schemeClr>
                </a:solidFill>
                <a:latin typeface="+mn-lt"/>
                <a:ea typeface="+mn-ea"/>
                <a:cs typeface="+mn-cs"/>
              </a:rPr>
              <a:t>paz</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Amén</a:t>
            </a:r>
            <a:r>
              <a:rPr lang="en-US" sz="3600" i="1" kern="1200" dirty="0">
                <a:solidFill>
                  <a:schemeClr val="tx1">
                    <a:lumMod val="50000"/>
                  </a:schemeClr>
                </a:solidFill>
                <a:latin typeface="+mn-lt"/>
                <a:ea typeface="+mn-ea"/>
                <a:cs typeface="+mn-cs"/>
              </a:rPr>
              <a:t>. (</a:t>
            </a:r>
            <a:r>
              <a:rPr lang="en-US" sz="3600" i="1" kern="1200" dirty="0" err="1">
                <a:solidFill>
                  <a:schemeClr val="tx1">
                    <a:lumMod val="50000"/>
                  </a:schemeClr>
                </a:solidFill>
                <a:latin typeface="+mn-lt"/>
                <a:ea typeface="+mn-ea"/>
                <a:cs typeface="+mn-cs"/>
              </a:rPr>
              <a:t>Números</a:t>
            </a:r>
            <a:r>
              <a:rPr lang="en-US" sz="3600" i="1" kern="1200" dirty="0">
                <a:solidFill>
                  <a:schemeClr val="tx1">
                    <a:lumMod val="50000"/>
                  </a:schemeClr>
                </a:solidFill>
                <a:latin typeface="+mn-lt"/>
                <a:ea typeface="+mn-ea"/>
                <a:cs typeface="+mn-cs"/>
              </a:rPr>
              <a:t> 6:24-26)</a:t>
            </a:r>
            <a:endParaRPr lang="es-ES" sz="3600" kern="1200" dirty="0">
              <a:solidFill>
                <a:schemeClr val="tx1">
                  <a:lumMod val="50000"/>
                </a:schemeClr>
              </a:solidFill>
              <a:latin typeface="+mn-lt"/>
              <a:ea typeface="+mn-ea"/>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8" name="Google Shape;368;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9" name="Google Shape;369;g2ac1ba269cb_0_46"/>
          <p:cNvPicPr preferRelativeResize="0"/>
          <p:nvPr/>
        </p:nvPicPr>
        <p:blipFill rotWithShape="1">
          <a:blip r:embed="rId3">
            <a:alphaModFix/>
          </a:blip>
          <a:srcRect l="17158" t="8251" r="29536" b="8234"/>
          <a:stretch/>
        </p:blipFill>
        <p:spPr>
          <a:xfrm>
            <a:off x="6580094" y="810985"/>
            <a:ext cx="5007425" cy="5236029"/>
          </a:xfrm>
          <a:prstGeom prst="rect">
            <a:avLst/>
          </a:prstGeom>
          <a:noFill/>
          <a:ln>
            <a:noFill/>
          </a:ln>
        </p:spPr>
      </p:pic>
      <p:pic>
        <p:nvPicPr>
          <p:cNvPr id="370" name="Google Shape;370;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71" name="Google Shape;371;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72" name="Google Shape;372;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3" name="Google Shape;373;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9">
          <a:extLst>
            <a:ext uri="{FF2B5EF4-FFF2-40B4-BE49-F238E27FC236}">
              <a16:creationId xmlns:a16="http://schemas.microsoft.com/office/drawing/2014/main" id="{79EE16FE-582F-6D98-79D4-019AFCDEDE09}"/>
            </a:ext>
          </a:extLst>
        </p:cNvPr>
        <p:cNvGrpSpPr/>
        <p:nvPr/>
      </p:nvGrpSpPr>
      <p:grpSpPr>
        <a:xfrm>
          <a:off x="0" y="0"/>
          <a:ext cx="0" cy="0"/>
          <a:chOff x="0" y="0"/>
          <a:chExt cx="0" cy="0"/>
        </a:xfrm>
      </p:grpSpPr>
      <p:sp>
        <p:nvSpPr>
          <p:cNvPr id="550" name="Google Shape;550;p31">
            <a:extLst>
              <a:ext uri="{FF2B5EF4-FFF2-40B4-BE49-F238E27FC236}">
                <a16:creationId xmlns:a16="http://schemas.microsoft.com/office/drawing/2014/main" id="{7070BB53-742E-1A9A-308A-95F4FE020DF4}"/>
              </a:ext>
            </a:extLst>
          </p:cNvPr>
          <p:cNvSpPr txBox="1"/>
          <p:nvPr/>
        </p:nvSpPr>
        <p:spPr>
          <a:xfrm>
            <a:off x="2316678" y="3008905"/>
            <a:ext cx="8656122" cy="840190"/>
          </a:xfrm>
          <a:prstGeom prst="rect">
            <a:avLst/>
          </a:prstGeom>
          <a:noFill/>
          <a:ln>
            <a:noFill/>
          </a:ln>
        </p:spPr>
        <p:txBody>
          <a:bodyPr spcFirstLastPara="1" wrap="square" lIns="91425" tIns="45700" rIns="91425" bIns="45700" anchor="t" anchorCtr="0">
            <a:spAutoFit/>
          </a:bodyPr>
          <a:lstStyle/>
          <a:p>
            <a:r>
              <a:rPr lang="en-US" sz="4860" dirty="0" err="1">
                <a:solidFill>
                  <a:srgbClr val="009444"/>
                </a:solidFill>
                <a:latin typeface="Lato"/>
                <a:ea typeface="Lato"/>
                <a:cs typeface="Lato"/>
                <a:sym typeface="Lato"/>
              </a:rPr>
              <a:t>Habilidad</a:t>
            </a:r>
            <a:r>
              <a:rPr lang="en-US" sz="4860" dirty="0">
                <a:solidFill>
                  <a:srgbClr val="009444"/>
                </a:solidFill>
                <a:latin typeface="Lato"/>
                <a:ea typeface="Lato"/>
                <a:cs typeface="Lato"/>
                <a:sym typeface="Lato"/>
              </a:rPr>
              <a:t> de </a:t>
            </a:r>
            <a:r>
              <a:rPr lang="en-US" sz="4860" dirty="0" err="1">
                <a:solidFill>
                  <a:srgbClr val="009444"/>
                </a:solidFill>
                <a:latin typeface="Lato"/>
                <a:ea typeface="Lato"/>
                <a:cs typeface="Lato"/>
                <a:sym typeface="Lato"/>
              </a:rPr>
              <a:t>cumplir</a:t>
            </a:r>
            <a:r>
              <a:rPr lang="en-US" sz="4860" dirty="0">
                <a:solidFill>
                  <a:srgbClr val="009444"/>
                </a:solidFill>
                <a:latin typeface="Lato"/>
                <a:ea typeface="Lato"/>
                <a:cs typeface="Lato"/>
                <a:sym typeface="Lato"/>
              </a:rPr>
              <a:t> la ley</a:t>
            </a:r>
            <a:endParaRPr sz="6000" dirty="0">
              <a:solidFill>
                <a:srgbClr val="009444"/>
              </a:solidFill>
              <a:latin typeface="Lato"/>
              <a:ea typeface="Lato"/>
              <a:cs typeface="Lato"/>
              <a:sym typeface="Lato"/>
            </a:endParaRPr>
          </a:p>
        </p:txBody>
      </p:sp>
      <p:cxnSp>
        <p:nvCxnSpPr>
          <p:cNvPr id="551" name="Google Shape;551;p31">
            <a:extLst>
              <a:ext uri="{FF2B5EF4-FFF2-40B4-BE49-F238E27FC236}">
                <a16:creationId xmlns:a16="http://schemas.microsoft.com/office/drawing/2014/main" id="{EF9B4049-9A92-46C3-7BD7-F3BA1A125BDB}"/>
              </a:ext>
            </a:extLst>
          </p:cNvPr>
          <p:cNvCxnSpPr/>
          <p:nvPr/>
        </p:nvCxnSpPr>
        <p:spPr>
          <a:xfrm>
            <a:off x="2316678" y="4201622"/>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53" name="Google Shape;553;p31">
            <a:extLst>
              <a:ext uri="{FF2B5EF4-FFF2-40B4-BE49-F238E27FC236}">
                <a16:creationId xmlns:a16="http://schemas.microsoft.com/office/drawing/2014/main" id="{F5BDDA86-0E44-CB6E-69EA-EAF71D96E38B}"/>
              </a:ext>
            </a:extLst>
          </p:cNvPr>
          <p:cNvSpPr/>
          <p:nvPr/>
        </p:nvSpPr>
        <p:spPr>
          <a:xfrm>
            <a:off x="0" y="0"/>
            <a:ext cx="1643739" cy="6858000"/>
          </a:xfrm>
          <a:prstGeom prst="rect">
            <a:avLst/>
          </a:prstGeom>
          <a:solidFill>
            <a:srgbClr val="009444"/>
          </a:solidFill>
          <a:ln>
            <a:noFill/>
          </a:ln>
        </p:spPr>
        <p:txBody>
          <a:bodyPr spcFirstLastPara="1" wrap="square" lIns="91425" tIns="45700" rIns="91425" bIns="45700" anchor="ctr" anchorCtr="0">
            <a:noAutofit/>
          </a:bodyPr>
          <a:lstStyle/>
          <a:p>
            <a:pPr algn="ctr"/>
            <a:endParaRPr sz="1800">
              <a:solidFill>
                <a:schemeClr val="lt1"/>
              </a:solidFill>
              <a:latin typeface="Calibri"/>
              <a:ea typeface="Calibri"/>
              <a:cs typeface="Calibri"/>
              <a:sym typeface="Calibri"/>
            </a:endParaRPr>
          </a:p>
        </p:txBody>
      </p:sp>
      <p:pic>
        <p:nvPicPr>
          <p:cNvPr id="557" name="Google Shape;557;p31" descr="A green bird with leaves&#10;&#10;Description automatically generated">
            <a:extLst>
              <a:ext uri="{FF2B5EF4-FFF2-40B4-BE49-F238E27FC236}">
                <a16:creationId xmlns:a16="http://schemas.microsoft.com/office/drawing/2014/main" id="{57070B5B-A9BE-2138-931C-AC6FF958A643}"/>
              </a:ext>
            </a:extLst>
          </p:cNvPr>
          <p:cNvPicPr preferRelativeResize="0"/>
          <p:nvPr/>
        </p:nvPicPr>
        <p:blipFill rotWithShape="1">
          <a:blip r:embed="rId3">
            <a:alphaModFix/>
          </a:blip>
          <a:srcRect/>
          <a:stretch/>
        </p:blipFill>
        <p:spPr>
          <a:xfrm>
            <a:off x="10500490" y="289924"/>
            <a:ext cx="1399035" cy="1170434"/>
          </a:xfrm>
          <a:prstGeom prst="rect">
            <a:avLst/>
          </a:prstGeom>
          <a:noFill/>
          <a:ln>
            <a:noFill/>
          </a:ln>
        </p:spPr>
      </p:pic>
    </p:spTree>
    <p:extLst>
      <p:ext uri="{BB962C8B-B14F-4D97-AF65-F5344CB8AC3E}">
        <p14:creationId xmlns:p14="http://schemas.microsoft.com/office/powerpoint/2010/main" val="177554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pic>
        <p:nvPicPr>
          <p:cNvPr id="195" name="Google Shape;195;g2eb293faa54_0_138"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6" name="Google Shape;196;g2eb293faa54_0_138"/>
          <p:cNvSpPr/>
          <p:nvPr/>
        </p:nvSpPr>
        <p:spPr>
          <a:xfrm>
            <a:off x="1753913" y="2917500"/>
            <a:ext cx="3696300" cy="1023000"/>
          </a:xfrm>
          <a:prstGeom prst="rect">
            <a:avLst/>
          </a:prstGeom>
          <a:solidFill>
            <a:srgbClr val="00944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chemeClr val="lt1"/>
                </a:solidFill>
                <a:latin typeface="Lato"/>
                <a:ea typeface="Lato"/>
                <a:cs typeface="Lato"/>
                <a:sym typeface="Lato"/>
              </a:rPr>
              <a:t>La Ley</a:t>
            </a:r>
            <a:endParaRPr sz="3600" b="1" i="0" u="none" strike="noStrike" cap="none">
              <a:solidFill>
                <a:schemeClr val="lt1"/>
              </a:solidFill>
              <a:latin typeface="Lato"/>
              <a:ea typeface="Lato"/>
              <a:cs typeface="Lato"/>
              <a:sym typeface="Lato"/>
            </a:endParaRPr>
          </a:p>
        </p:txBody>
      </p:sp>
      <p:sp>
        <p:nvSpPr>
          <p:cNvPr id="197" name="Google Shape;197;g2eb293faa54_0_138"/>
          <p:cNvSpPr/>
          <p:nvPr/>
        </p:nvSpPr>
        <p:spPr>
          <a:xfrm>
            <a:off x="6741788" y="2917500"/>
            <a:ext cx="3696300" cy="1023000"/>
          </a:xfrm>
          <a:prstGeom prst="rect">
            <a:avLst/>
          </a:prstGeom>
          <a:solidFill>
            <a:srgbClr val="00944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chemeClr val="lt1"/>
                </a:solidFill>
                <a:latin typeface="Lato"/>
                <a:ea typeface="Lato"/>
                <a:cs typeface="Lato"/>
                <a:sym typeface="Lato"/>
              </a:rPr>
              <a:t>El Evangelio</a:t>
            </a:r>
            <a:endParaRPr sz="3600" b="1" i="0" u="none" strike="noStrike" cap="none">
              <a:solidFill>
                <a:schemeClr val="lt1"/>
              </a:solidFill>
              <a:latin typeface="Lato"/>
              <a:ea typeface="Lato"/>
              <a:cs typeface="Lato"/>
              <a:sym typeface="Lato"/>
            </a:endParaRPr>
          </a:p>
        </p:txBody>
      </p:sp>
      <p:sp>
        <p:nvSpPr>
          <p:cNvPr id="198" name="Google Shape;198;g2eb293faa54_0_138"/>
          <p:cNvSpPr/>
          <p:nvPr/>
        </p:nvSpPr>
        <p:spPr>
          <a:xfrm>
            <a:off x="5698963" y="3070200"/>
            <a:ext cx="735600" cy="717900"/>
          </a:xfrm>
          <a:prstGeom prst="mathPlus">
            <a:avLst>
              <a:gd name="adj1" fmla="val 23520"/>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a:extLst>
            <a:ext uri="{FF2B5EF4-FFF2-40B4-BE49-F238E27FC236}">
              <a16:creationId xmlns:a16="http://schemas.microsoft.com/office/drawing/2014/main" id="{DA17DC94-FCA8-2063-F246-9745768B359D}"/>
            </a:ext>
          </a:extLst>
        </p:cNvPr>
        <p:cNvGrpSpPr/>
        <p:nvPr/>
      </p:nvGrpSpPr>
      <p:grpSpPr>
        <a:xfrm>
          <a:off x="0" y="0"/>
          <a:ext cx="0" cy="0"/>
          <a:chOff x="0" y="0"/>
          <a:chExt cx="0" cy="0"/>
        </a:xfrm>
      </p:grpSpPr>
      <p:pic>
        <p:nvPicPr>
          <p:cNvPr id="195" name="Google Shape;195;g2eb293faa54_0_138" descr="A green bird with leaves&#10;&#10;Description automatically generated">
            <a:extLst>
              <a:ext uri="{FF2B5EF4-FFF2-40B4-BE49-F238E27FC236}">
                <a16:creationId xmlns:a16="http://schemas.microsoft.com/office/drawing/2014/main" id="{FFF26492-499B-625A-5CFF-D7DADDB09EF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6" name="Google Shape;196;g2eb293faa54_0_138">
            <a:extLst>
              <a:ext uri="{FF2B5EF4-FFF2-40B4-BE49-F238E27FC236}">
                <a16:creationId xmlns:a16="http://schemas.microsoft.com/office/drawing/2014/main" id="{7C69AF82-39CB-DCDB-04D9-A7DE757C5146}"/>
              </a:ext>
            </a:extLst>
          </p:cNvPr>
          <p:cNvSpPr/>
          <p:nvPr/>
        </p:nvSpPr>
        <p:spPr>
          <a:xfrm>
            <a:off x="1753913" y="2917500"/>
            <a:ext cx="3696300" cy="1023000"/>
          </a:xfrm>
          <a:prstGeom prst="rect">
            <a:avLst/>
          </a:prstGeom>
          <a:solidFill>
            <a:srgbClr val="00944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chemeClr val="lt1"/>
                </a:solidFill>
                <a:latin typeface="Lato"/>
                <a:ea typeface="Lato"/>
                <a:cs typeface="Lato"/>
                <a:sym typeface="Lato"/>
              </a:rPr>
              <a:t>La Ley</a:t>
            </a:r>
            <a:endParaRPr sz="3600" b="1" i="0" u="none" strike="noStrike" cap="none">
              <a:solidFill>
                <a:schemeClr val="lt1"/>
              </a:solidFill>
              <a:latin typeface="Lato"/>
              <a:ea typeface="Lato"/>
              <a:cs typeface="Lato"/>
              <a:sym typeface="Lato"/>
            </a:endParaRPr>
          </a:p>
        </p:txBody>
      </p:sp>
      <p:sp>
        <p:nvSpPr>
          <p:cNvPr id="197" name="Google Shape;197;g2eb293faa54_0_138">
            <a:extLst>
              <a:ext uri="{FF2B5EF4-FFF2-40B4-BE49-F238E27FC236}">
                <a16:creationId xmlns:a16="http://schemas.microsoft.com/office/drawing/2014/main" id="{737E42B5-84B0-4A52-0240-4E3CE3342996}"/>
              </a:ext>
            </a:extLst>
          </p:cNvPr>
          <p:cNvSpPr/>
          <p:nvPr/>
        </p:nvSpPr>
        <p:spPr>
          <a:xfrm>
            <a:off x="6741788" y="2917500"/>
            <a:ext cx="3696300" cy="1023000"/>
          </a:xfrm>
          <a:prstGeom prst="rect">
            <a:avLst/>
          </a:prstGeom>
          <a:solidFill>
            <a:srgbClr val="00944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chemeClr val="lt1"/>
                </a:solidFill>
                <a:latin typeface="Lato"/>
                <a:ea typeface="Lato"/>
                <a:cs typeface="Lato"/>
                <a:sym typeface="Lato"/>
              </a:rPr>
              <a:t>El Evangelio</a:t>
            </a:r>
            <a:endParaRPr sz="3600" b="1" i="0" u="none" strike="noStrike" cap="none">
              <a:solidFill>
                <a:schemeClr val="lt1"/>
              </a:solidFill>
              <a:latin typeface="Lato"/>
              <a:ea typeface="Lato"/>
              <a:cs typeface="Lato"/>
              <a:sym typeface="Lato"/>
            </a:endParaRPr>
          </a:p>
        </p:txBody>
      </p:sp>
      <p:sp>
        <p:nvSpPr>
          <p:cNvPr id="198" name="Google Shape;198;g2eb293faa54_0_138">
            <a:extLst>
              <a:ext uri="{FF2B5EF4-FFF2-40B4-BE49-F238E27FC236}">
                <a16:creationId xmlns:a16="http://schemas.microsoft.com/office/drawing/2014/main" id="{5EECD25F-2751-98C6-9C34-ADB83B88BA1A}"/>
              </a:ext>
            </a:extLst>
          </p:cNvPr>
          <p:cNvSpPr/>
          <p:nvPr/>
        </p:nvSpPr>
        <p:spPr>
          <a:xfrm>
            <a:off x="5698963" y="3070200"/>
            <a:ext cx="735600" cy="717900"/>
          </a:xfrm>
          <a:prstGeom prst="mathPlus">
            <a:avLst>
              <a:gd name="adj1" fmla="val 23520"/>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 name="Google Shape;199;g2eb293faa54_0_138">
            <a:extLst>
              <a:ext uri="{FF2B5EF4-FFF2-40B4-BE49-F238E27FC236}">
                <a16:creationId xmlns:a16="http://schemas.microsoft.com/office/drawing/2014/main" id="{B153A58D-E07B-093F-0F64-FFAF565F9D26}"/>
              </a:ext>
            </a:extLst>
          </p:cNvPr>
          <p:cNvSpPr txBox="1"/>
          <p:nvPr/>
        </p:nvSpPr>
        <p:spPr>
          <a:xfrm>
            <a:off x="1884541" y="4298678"/>
            <a:ext cx="3322950" cy="36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chemeClr val="dk1"/>
                </a:solidFill>
                <a:latin typeface="Lato"/>
                <a:ea typeface="Lato"/>
                <a:cs typeface="Lato"/>
                <a:sym typeface="Lato"/>
              </a:rPr>
              <a:t>Nos </a:t>
            </a:r>
            <a:r>
              <a:rPr lang="en-US" sz="3600" dirty="0" err="1">
                <a:solidFill>
                  <a:schemeClr val="dk1"/>
                </a:solidFill>
                <a:latin typeface="Lato"/>
                <a:ea typeface="Lato"/>
                <a:cs typeface="Lato"/>
                <a:sym typeface="Lato"/>
              </a:rPr>
              <a:t>muestra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pecado</a:t>
            </a:r>
            <a:endParaRPr lang="en-US" sz="3600" dirty="0">
              <a:solidFill>
                <a:schemeClr val="dk1"/>
              </a:solidFill>
              <a:latin typeface="Lato"/>
              <a:ea typeface="Lato"/>
              <a:cs typeface="Lato"/>
              <a:sym typeface="Lato"/>
            </a:endParaRPr>
          </a:p>
        </p:txBody>
      </p:sp>
    </p:spTree>
    <p:extLst>
      <p:ext uri="{BB962C8B-B14F-4D97-AF65-F5344CB8AC3E}">
        <p14:creationId xmlns:p14="http://schemas.microsoft.com/office/powerpoint/2010/main" val="358642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a:extLst>
            <a:ext uri="{FF2B5EF4-FFF2-40B4-BE49-F238E27FC236}">
              <a16:creationId xmlns:a16="http://schemas.microsoft.com/office/drawing/2014/main" id="{CCAC4DF8-11C4-41B5-F575-BA8CF3B7E03E}"/>
            </a:ext>
          </a:extLst>
        </p:cNvPr>
        <p:cNvGrpSpPr/>
        <p:nvPr/>
      </p:nvGrpSpPr>
      <p:grpSpPr>
        <a:xfrm>
          <a:off x="0" y="0"/>
          <a:ext cx="0" cy="0"/>
          <a:chOff x="0" y="0"/>
          <a:chExt cx="0" cy="0"/>
        </a:xfrm>
      </p:grpSpPr>
      <p:pic>
        <p:nvPicPr>
          <p:cNvPr id="195" name="Google Shape;195;g2eb293faa54_0_138" descr="A green bird with leaves&#10;&#10;Description automatically generated">
            <a:extLst>
              <a:ext uri="{FF2B5EF4-FFF2-40B4-BE49-F238E27FC236}">
                <a16:creationId xmlns:a16="http://schemas.microsoft.com/office/drawing/2014/main" id="{0CB6015A-449F-7C7E-EF42-D1BEBC29A6F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6" name="Google Shape;196;g2eb293faa54_0_138">
            <a:extLst>
              <a:ext uri="{FF2B5EF4-FFF2-40B4-BE49-F238E27FC236}">
                <a16:creationId xmlns:a16="http://schemas.microsoft.com/office/drawing/2014/main" id="{F585081D-86FC-9A59-14D0-81E169087D14}"/>
              </a:ext>
            </a:extLst>
          </p:cNvPr>
          <p:cNvSpPr/>
          <p:nvPr/>
        </p:nvSpPr>
        <p:spPr>
          <a:xfrm>
            <a:off x="1753913" y="2917500"/>
            <a:ext cx="3696300" cy="1023000"/>
          </a:xfrm>
          <a:prstGeom prst="rect">
            <a:avLst/>
          </a:prstGeom>
          <a:solidFill>
            <a:srgbClr val="00944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chemeClr val="lt1"/>
                </a:solidFill>
                <a:latin typeface="Lato"/>
                <a:ea typeface="Lato"/>
                <a:cs typeface="Lato"/>
                <a:sym typeface="Lato"/>
              </a:rPr>
              <a:t>La Ley</a:t>
            </a:r>
            <a:endParaRPr sz="3600" b="1" i="0" u="none" strike="noStrike" cap="none">
              <a:solidFill>
                <a:schemeClr val="lt1"/>
              </a:solidFill>
              <a:latin typeface="Lato"/>
              <a:ea typeface="Lato"/>
              <a:cs typeface="Lato"/>
              <a:sym typeface="Lato"/>
            </a:endParaRPr>
          </a:p>
        </p:txBody>
      </p:sp>
      <p:sp>
        <p:nvSpPr>
          <p:cNvPr id="197" name="Google Shape;197;g2eb293faa54_0_138">
            <a:extLst>
              <a:ext uri="{FF2B5EF4-FFF2-40B4-BE49-F238E27FC236}">
                <a16:creationId xmlns:a16="http://schemas.microsoft.com/office/drawing/2014/main" id="{B63B3721-89B9-EE81-64F5-4A853BB87F07}"/>
              </a:ext>
            </a:extLst>
          </p:cNvPr>
          <p:cNvSpPr/>
          <p:nvPr/>
        </p:nvSpPr>
        <p:spPr>
          <a:xfrm>
            <a:off x="6741788" y="2917500"/>
            <a:ext cx="3696300" cy="1023000"/>
          </a:xfrm>
          <a:prstGeom prst="rect">
            <a:avLst/>
          </a:prstGeom>
          <a:solidFill>
            <a:srgbClr val="00944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chemeClr val="lt1"/>
                </a:solidFill>
                <a:latin typeface="Lato"/>
                <a:ea typeface="Lato"/>
                <a:cs typeface="Lato"/>
                <a:sym typeface="Lato"/>
              </a:rPr>
              <a:t>El Evangelio</a:t>
            </a:r>
            <a:endParaRPr sz="3600" b="1" i="0" u="none" strike="noStrike" cap="none">
              <a:solidFill>
                <a:schemeClr val="lt1"/>
              </a:solidFill>
              <a:latin typeface="Lato"/>
              <a:ea typeface="Lato"/>
              <a:cs typeface="Lato"/>
              <a:sym typeface="Lato"/>
            </a:endParaRPr>
          </a:p>
        </p:txBody>
      </p:sp>
      <p:sp>
        <p:nvSpPr>
          <p:cNvPr id="198" name="Google Shape;198;g2eb293faa54_0_138">
            <a:extLst>
              <a:ext uri="{FF2B5EF4-FFF2-40B4-BE49-F238E27FC236}">
                <a16:creationId xmlns:a16="http://schemas.microsoft.com/office/drawing/2014/main" id="{40BE7120-BE1A-DC80-18E5-55954ABBAEB6}"/>
              </a:ext>
            </a:extLst>
          </p:cNvPr>
          <p:cNvSpPr/>
          <p:nvPr/>
        </p:nvSpPr>
        <p:spPr>
          <a:xfrm>
            <a:off x="5698963" y="3070200"/>
            <a:ext cx="735600" cy="717900"/>
          </a:xfrm>
          <a:prstGeom prst="mathPlus">
            <a:avLst>
              <a:gd name="adj1" fmla="val 23520"/>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 name="Google Shape;199;g2eb293faa54_0_138">
            <a:extLst>
              <a:ext uri="{FF2B5EF4-FFF2-40B4-BE49-F238E27FC236}">
                <a16:creationId xmlns:a16="http://schemas.microsoft.com/office/drawing/2014/main" id="{9AEFFC0B-1528-8B67-14E5-5318B61F194F}"/>
              </a:ext>
            </a:extLst>
          </p:cNvPr>
          <p:cNvSpPr txBox="1"/>
          <p:nvPr/>
        </p:nvSpPr>
        <p:spPr>
          <a:xfrm>
            <a:off x="1884541" y="4298678"/>
            <a:ext cx="3322950" cy="36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chemeClr val="dk1"/>
                </a:solidFill>
                <a:latin typeface="Lato"/>
                <a:ea typeface="Lato"/>
                <a:cs typeface="Lato"/>
                <a:sym typeface="Lato"/>
              </a:rPr>
              <a:t>Nos </a:t>
            </a:r>
            <a:r>
              <a:rPr lang="en-US" sz="3600" dirty="0" err="1">
                <a:solidFill>
                  <a:schemeClr val="dk1"/>
                </a:solidFill>
                <a:latin typeface="Lato"/>
                <a:ea typeface="Lato"/>
                <a:cs typeface="Lato"/>
                <a:sym typeface="Lato"/>
              </a:rPr>
              <a:t>muestra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pecado</a:t>
            </a:r>
            <a:endParaRPr lang="en-US" sz="3600" dirty="0">
              <a:solidFill>
                <a:schemeClr val="dk1"/>
              </a:solidFill>
              <a:latin typeface="Lato"/>
              <a:ea typeface="Lato"/>
              <a:cs typeface="Lato"/>
              <a:sym typeface="Lato"/>
            </a:endParaRPr>
          </a:p>
        </p:txBody>
      </p:sp>
      <p:sp>
        <p:nvSpPr>
          <p:cNvPr id="3" name="Google Shape;199;g2eb293faa54_0_138">
            <a:extLst>
              <a:ext uri="{FF2B5EF4-FFF2-40B4-BE49-F238E27FC236}">
                <a16:creationId xmlns:a16="http://schemas.microsoft.com/office/drawing/2014/main" id="{587CDF65-FBEB-5C46-02F4-53E57AE3A5D0}"/>
              </a:ext>
            </a:extLst>
          </p:cNvPr>
          <p:cNvSpPr txBox="1"/>
          <p:nvPr/>
        </p:nvSpPr>
        <p:spPr>
          <a:xfrm>
            <a:off x="6741787" y="4298678"/>
            <a:ext cx="3758701" cy="36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chemeClr val="dk1"/>
                </a:solidFill>
                <a:latin typeface="Lato"/>
                <a:ea typeface="Lato"/>
                <a:cs typeface="Lato"/>
                <a:sym typeface="Lato"/>
              </a:rPr>
              <a:t>Nos </a:t>
            </a:r>
            <a:r>
              <a:rPr lang="en-US" sz="3600" dirty="0" err="1">
                <a:solidFill>
                  <a:schemeClr val="dk1"/>
                </a:solidFill>
                <a:latin typeface="Lato"/>
                <a:ea typeface="Lato"/>
                <a:cs typeface="Lato"/>
                <a:sym typeface="Lato"/>
              </a:rPr>
              <a:t>muestra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nuestro</a:t>
            </a:r>
            <a:r>
              <a:rPr lang="en-US" sz="3600" dirty="0">
                <a:solidFill>
                  <a:schemeClr val="dk1"/>
                </a:solidFill>
                <a:latin typeface="Lato"/>
                <a:ea typeface="Lato"/>
                <a:cs typeface="Lato"/>
                <a:sym typeface="Lato"/>
              </a:rPr>
              <a:t> Salvador</a:t>
            </a:r>
          </a:p>
        </p:txBody>
      </p:sp>
      <p:sp>
        <p:nvSpPr>
          <p:cNvPr id="4" name="Google Shape;199;g2eb293faa54_0_138">
            <a:extLst>
              <a:ext uri="{FF2B5EF4-FFF2-40B4-BE49-F238E27FC236}">
                <a16:creationId xmlns:a16="http://schemas.microsoft.com/office/drawing/2014/main" id="{85029B66-630A-DB42-9393-2DC6419598DF}"/>
              </a:ext>
            </a:extLst>
          </p:cNvPr>
          <p:cNvSpPr txBox="1"/>
          <p:nvPr/>
        </p:nvSpPr>
        <p:spPr>
          <a:xfrm>
            <a:off x="7146337" y="5759014"/>
            <a:ext cx="2949600" cy="36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solidFill>
                  <a:schemeClr val="dk1"/>
                </a:solidFill>
                <a:latin typeface="Lato"/>
                <a:ea typeface="Lato"/>
                <a:cs typeface="Lato"/>
                <a:sym typeface="Lato"/>
              </a:rPr>
              <a:t>“</a:t>
            </a:r>
            <a:r>
              <a:rPr lang="en-US" sz="2800" dirty="0" err="1">
                <a:solidFill>
                  <a:schemeClr val="dk1"/>
                </a:solidFill>
                <a:latin typeface="Lato"/>
                <a:ea typeface="Lato"/>
                <a:cs typeface="Lato"/>
                <a:sym typeface="Lato"/>
              </a:rPr>
              <a:t>buenas</a:t>
            </a:r>
            <a:r>
              <a:rPr lang="en-US" sz="2800" dirty="0">
                <a:solidFill>
                  <a:schemeClr val="dk1"/>
                </a:solidFill>
                <a:latin typeface="Lato"/>
                <a:ea typeface="Lato"/>
                <a:cs typeface="Lato"/>
                <a:sym typeface="Lato"/>
              </a:rPr>
              <a:t> </a:t>
            </a:r>
            <a:r>
              <a:rPr lang="en-US" sz="2800" dirty="0" err="1">
                <a:solidFill>
                  <a:schemeClr val="dk1"/>
                </a:solidFill>
                <a:latin typeface="Lato"/>
                <a:ea typeface="Lato"/>
                <a:cs typeface="Lato"/>
                <a:sym typeface="Lato"/>
              </a:rPr>
              <a:t>nuevas</a:t>
            </a:r>
            <a:r>
              <a:rPr lang="en-US" sz="2800" dirty="0">
                <a:solidFill>
                  <a:schemeClr val="dk1"/>
                </a:solidFill>
                <a:latin typeface="Lato"/>
                <a:ea typeface="Lato"/>
                <a:cs typeface="Lato"/>
                <a:sym typeface="Lato"/>
              </a:rPr>
              <a:t>”</a:t>
            </a:r>
            <a:endParaRPr sz="28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60120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g2eb2c0aef0b_0_389"/>
          <p:cNvSpPr/>
          <p:nvPr/>
        </p:nvSpPr>
        <p:spPr>
          <a:xfrm>
            <a:off x="1318200" y="1570200"/>
            <a:ext cx="9555600" cy="3717900"/>
          </a:xfrm>
          <a:prstGeom prst="rect">
            <a:avLst/>
          </a:prstGeom>
          <a:noFill/>
          <a:ln w="76200" cap="flat" cmpd="sng">
            <a:solidFill>
              <a:srgbClr val="E3BB3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05" name="Google Shape;205;g2eb2c0aef0b_0_38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06" name="Google Shape;206;g2eb2c0aef0b_0_389"/>
          <p:cNvSpPr/>
          <p:nvPr/>
        </p:nvSpPr>
        <p:spPr>
          <a:xfrm>
            <a:off x="1753913" y="2917500"/>
            <a:ext cx="3696300" cy="1023000"/>
          </a:xfrm>
          <a:prstGeom prst="rect">
            <a:avLst/>
          </a:prstGeom>
          <a:solidFill>
            <a:srgbClr val="00944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chemeClr val="lt1"/>
                </a:solidFill>
                <a:latin typeface="Lato"/>
                <a:ea typeface="Lato"/>
                <a:cs typeface="Lato"/>
                <a:sym typeface="Lato"/>
              </a:rPr>
              <a:t>La Ley</a:t>
            </a:r>
            <a:endParaRPr sz="3600" b="1" i="0" u="none" strike="noStrike" cap="none">
              <a:solidFill>
                <a:schemeClr val="lt1"/>
              </a:solidFill>
              <a:latin typeface="Lato"/>
              <a:ea typeface="Lato"/>
              <a:cs typeface="Lato"/>
              <a:sym typeface="Lato"/>
            </a:endParaRPr>
          </a:p>
        </p:txBody>
      </p:sp>
      <p:sp>
        <p:nvSpPr>
          <p:cNvPr id="207" name="Google Shape;207;g2eb2c0aef0b_0_389"/>
          <p:cNvSpPr/>
          <p:nvPr/>
        </p:nvSpPr>
        <p:spPr>
          <a:xfrm>
            <a:off x="6741788" y="2917500"/>
            <a:ext cx="3696300" cy="1023000"/>
          </a:xfrm>
          <a:prstGeom prst="rect">
            <a:avLst/>
          </a:prstGeom>
          <a:solidFill>
            <a:srgbClr val="009444"/>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chemeClr val="lt1"/>
                </a:solidFill>
                <a:latin typeface="Lato"/>
                <a:ea typeface="Lato"/>
                <a:cs typeface="Lato"/>
                <a:sym typeface="Lato"/>
              </a:rPr>
              <a:t>El Evangelio</a:t>
            </a:r>
            <a:endParaRPr sz="3600" b="1" i="0" u="none" strike="noStrike" cap="none">
              <a:solidFill>
                <a:schemeClr val="lt1"/>
              </a:solidFill>
              <a:latin typeface="Lato"/>
              <a:ea typeface="Lato"/>
              <a:cs typeface="Lato"/>
              <a:sym typeface="Lato"/>
            </a:endParaRPr>
          </a:p>
        </p:txBody>
      </p:sp>
      <p:sp>
        <p:nvSpPr>
          <p:cNvPr id="208" name="Google Shape;208;g2eb2c0aef0b_0_389"/>
          <p:cNvSpPr/>
          <p:nvPr/>
        </p:nvSpPr>
        <p:spPr>
          <a:xfrm>
            <a:off x="5698963" y="3070200"/>
            <a:ext cx="735600" cy="717900"/>
          </a:xfrm>
          <a:prstGeom prst="mathPlus">
            <a:avLst>
              <a:gd name="adj1" fmla="val 23520"/>
            </a:avLst>
          </a:prstGeom>
          <a:solidFill>
            <a:srgbClr val="66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10" name="Google Shape;210;g2eb2c0aef0b_0_389"/>
          <p:cNvSpPr/>
          <p:nvPr/>
        </p:nvSpPr>
        <p:spPr>
          <a:xfrm>
            <a:off x="2869800" y="1011250"/>
            <a:ext cx="6452400" cy="1023000"/>
          </a:xfrm>
          <a:prstGeom prst="rect">
            <a:avLst/>
          </a:prstGeom>
          <a:solidFill>
            <a:srgbClr val="E3BB3D"/>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a:solidFill>
                  <a:schemeClr val="lt1"/>
                </a:solidFill>
                <a:latin typeface="Lato"/>
                <a:ea typeface="Lato"/>
                <a:cs typeface="Lato"/>
                <a:sym typeface="Lato"/>
              </a:rPr>
              <a:t>Antiguo y Nuevo Testamento</a:t>
            </a:r>
            <a:endParaRPr sz="3600" b="1" i="0" u="none" strike="noStrike" cap="none">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4477</TotalTime>
  <Words>5529</Words>
  <Application>Microsoft Office PowerPoint</Application>
  <PresentationFormat>Widescreen</PresentationFormat>
  <Paragraphs>429</Paragraphs>
  <Slides>56</Slides>
  <Notes>56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Symbol</vt:lpstr>
      <vt:lpstr>Calibri</vt:lpstr>
      <vt:lpstr>Arial</vt:lpstr>
      <vt:lpstr>Segoe UI</vt:lpstr>
      <vt:lpstr>Lato</vt:lpstr>
      <vt:lpstr>Courier New</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Michele Pfeifer</dc:creator>
  <cp:lastModifiedBy>Carola Del Pino</cp:lastModifiedBy>
  <cp:revision>96</cp:revision>
  <dcterms:created xsi:type="dcterms:W3CDTF">2023-11-29T19:33:05Z</dcterms:created>
  <dcterms:modified xsi:type="dcterms:W3CDTF">2024-12-19T23:15:14Z</dcterms:modified>
</cp:coreProperties>
</file>