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2" name="TextBox 1"/>
          <p:cNvSpPr txBox="1"/>
          <p:nvPr/>
        </p:nvSpPr>
        <p:spPr>
          <a:xfrm>
            <a:off x="529783" y="369517"/>
            <a:ext cx="1113243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fue el objetivo de la primera carta?</a:t>
            </a:r>
          </a:p>
        </p:txBody>
      </p:sp>
      <p:sp>
        <p:nvSpPr>
          <p:cNvPr id="143" name="TextBox 3"/>
          <p:cNvSpPr txBox="1"/>
          <p:nvPr/>
        </p:nvSpPr>
        <p:spPr>
          <a:xfrm>
            <a:off x="884103" y="1414818"/>
            <a:ext cx="10423792" cy="443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latin typeface="Berlin Sans FB"/>
                <a:ea typeface="Berlin Sans FB"/>
                <a:cs typeface="Berlin Sans FB"/>
                <a:sym typeface="Berlin Sans FB"/>
              </a:defRPr>
            </a:pPr>
            <a:r>
              <a:t>Pablo y sus compañeros, Timoteo y Silas, fueron duramente perseguidos, hasta el punto que Pablo tuvo que huir a Atenas.</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Los cristianos tesalonicenses fueron perseguidos con igual dureza y Pablo estaba preocupado por su fe.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Él escribió para animarlos: </a:t>
            </a:r>
            <a:r>
              <a:rPr>
                <a:solidFill>
                  <a:srgbClr val="5F3913"/>
                </a:solidFill>
              </a:rPr>
              <a:t>“para que se fortalezca su corazón y sean ustedes santos e irreprensibles delante de nuestro Dios y Padre, cuando venga nuestro Señor Jesucristo con todos sus santos”.</a:t>
            </a:r>
          </a:p>
        </p:txBody>
      </p:sp>
      <p:sp>
        <p:nvSpPr>
          <p:cNvPr id="144"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3">
                                            <p:txEl>
                                              <p:pRg st="1" end="1"/>
                                            </p:txEl>
                                          </p:spTgt>
                                        </p:tgtEl>
                                        <p:attrNameLst>
                                          <p:attrName>style.visibility</p:attrName>
                                        </p:attrNameLst>
                                      </p:cBhvr>
                                      <p:to>
                                        <p:strVal val="visible"/>
                                      </p:to>
                                    </p:set>
                                    <p:anim calcmode="lin" valueType="num">
                                      <p:cBhvr>
                                        <p:cTn id="7"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3">
                                            <p:txEl>
                                              <p:pRg st="2" end="2"/>
                                            </p:txEl>
                                          </p:spTgt>
                                        </p:tgtEl>
                                        <p:attrNameLst>
                                          <p:attrName>style.visibility</p:attrName>
                                        </p:attrNameLst>
                                      </p:cBhvr>
                                      <p:to>
                                        <p:strVal val="visible"/>
                                      </p:to>
                                    </p:set>
                                    <p:anim calcmode="lin" valueType="num">
                                      <p:cBhvr>
                                        <p:cTn id="13" dur="500" fill="hold"/>
                                        <p:tgtEl>
                                          <p:spTgt spid="14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8" name="TextBox 1"/>
          <p:cNvSpPr txBox="1"/>
          <p:nvPr/>
        </p:nvSpPr>
        <p:spPr>
          <a:xfrm>
            <a:off x="959663" y="1305342"/>
            <a:ext cx="10272674"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¿Qué pregunta que Pablo responde en sus dos cartas les preocupaba a los cristianos tesalonicenses? </a:t>
            </a:r>
          </a:p>
        </p:txBody>
      </p:sp>
      <p:sp>
        <p:nvSpPr>
          <p:cNvPr id="149" name="TextBox 5"/>
          <p:cNvSpPr txBox="1"/>
          <p:nvPr/>
        </p:nvSpPr>
        <p:spPr>
          <a:xfrm>
            <a:off x="1277469" y="4392610"/>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0"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9"/>
                                        </p:tgtEl>
                                        <p:attrNameLst>
                                          <p:attrName>style.visibility</p:attrName>
                                        </p:attrNameLst>
                                      </p:cBhvr>
                                      <p:to>
                                        <p:strVal val="visible"/>
                                      </p:to>
                                    </p:set>
                                    <p:anim calcmode="lin" valueType="num">
                                      <p:cBhvr>
                                        <p:cTn id="7" dur="500" fill="hold"/>
                                        <p:tgtEl>
                                          <p:spTgt spid="149"/>
                                        </p:tgtEl>
                                        <p:attrNameLst>
                                          <p:attrName>ppt_x</p:attrName>
                                        </p:attrNameLst>
                                      </p:cBhvr>
                                      <p:tavLst>
                                        <p:tav tm="0">
                                          <p:val>
                                            <p:strVal val="#ppt_x"/>
                                          </p:val>
                                        </p:tav>
                                        <p:tav tm="100000">
                                          <p:val>
                                            <p:strVal val="#ppt_x"/>
                                          </p:val>
                                        </p:tav>
                                      </p:tavLst>
                                    </p:anim>
                                    <p:anim calcmode="lin" valueType="num">
                                      <p:cBhvr>
                                        <p:cTn id="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4" name="TextBox 1"/>
          <p:cNvSpPr txBox="1"/>
          <p:nvPr/>
        </p:nvSpPr>
        <p:spPr>
          <a:xfrm>
            <a:off x="903864" y="212120"/>
            <a:ext cx="10272674"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latin typeface="Berlin Sans FB Demi"/>
                <a:ea typeface="Berlin Sans FB Demi"/>
                <a:cs typeface="Berlin Sans FB Demi"/>
                <a:sym typeface="Berlin Sans FB Demi"/>
              </a:defRPr>
            </a:lvl1pPr>
          </a:lstStyle>
          <a:p>
            <a:pPr/>
            <a:r>
              <a:t>¿Qué pregunta que Pablo responde en sus dos cartas les preocupaba a los cristianos tesalonicenses? </a:t>
            </a:r>
          </a:p>
        </p:txBody>
      </p:sp>
      <p:sp>
        <p:nvSpPr>
          <p:cNvPr id="155" name="TextBox 3"/>
          <p:cNvSpPr txBox="1"/>
          <p:nvPr/>
        </p:nvSpPr>
        <p:spPr>
          <a:xfrm>
            <a:off x="746948" y="1521742"/>
            <a:ext cx="10698103"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3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Aparentemente, los cristianos tesalonicenses se preguntaban sobre cuándo regresaría el Señor. Los primeros cristianos pensaban que eso sucedería muy pronto y por eso muchos se preguntaban si ya había sucedido. </a:t>
            </a:r>
          </a:p>
          <a:p>
            <a:pPr marL="457200" indent="-457200">
              <a:buSzPct val="100000"/>
              <a:buFont typeface="Arial"/>
              <a:buChar char="•"/>
              <a:defRPr sz="33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Pablo respondió que vendría como ladrón en la noche, cuando menos lo esperaran. Por lo tanto, siempre hay que estar listo. En su segunda carta, Pablo indica que Jesús no regresará hasta que se revele al "hombre de pecado". </a:t>
            </a:r>
          </a:p>
        </p:txBody>
      </p:sp>
      <p:sp>
        <p:nvSpPr>
          <p:cNvPr id="156"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7"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gtEl>
                                        <p:attrNameLst>
                                          <p:attrName>style.visibility</p:attrName>
                                        </p:attrNameLst>
                                      </p:cBhvr>
                                      <p:to>
                                        <p:strVal val="visible"/>
                                      </p:to>
                                    </p:set>
                                    <p:anim calcmode="lin" valueType="num">
                                      <p:cBhvr>
                                        <p:cTn id="7" dur="500" fill="hold"/>
                                        <p:tgtEl>
                                          <p:spTgt spid="155"/>
                                        </p:tgtEl>
                                        <p:attrNameLst>
                                          <p:attrName>ppt_x</p:attrName>
                                        </p:attrNameLst>
                                      </p:cBhvr>
                                      <p:tavLst>
                                        <p:tav tm="0">
                                          <p:val>
                                            <p:strVal val="#ppt_x"/>
                                          </p:val>
                                        </p:tav>
                                        <p:tav tm="100000">
                                          <p:val>
                                            <p:strVal val="#ppt_x"/>
                                          </p:val>
                                        </p:tav>
                                      </p:tavLst>
                                    </p:anim>
                                    <p:anim calcmode="lin" valueType="num">
                                      <p:cBhvr>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0" name="TextBox 1"/>
          <p:cNvSpPr txBox="1"/>
          <p:nvPr/>
        </p:nvSpPr>
        <p:spPr>
          <a:xfrm>
            <a:off x="959663" y="1982449"/>
            <a:ext cx="10272674"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¿Qué frase famosa escribe Pablo sobre los que están ociosos y no trabajan? </a:t>
            </a:r>
          </a:p>
        </p:txBody>
      </p:sp>
      <p:sp>
        <p:nvSpPr>
          <p:cNvPr id="161" name="TextBox 5"/>
          <p:cNvSpPr txBox="1"/>
          <p:nvPr/>
        </p:nvSpPr>
        <p:spPr>
          <a:xfrm>
            <a:off x="1123605" y="406944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62"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1"/>
                                        </p:tgtEl>
                                        <p:attrNameLst>
                                          <p:attrName>style.visibility</p:attrName>
                                        </p:attrNameLst>
                                      </p:cBhvr>
                                      <p:to>
                                        <p:strVal val="visible"/>
                                      </p:to>
                                    </p:set>
                                    <p:anim calcmode="lin" valueType="num">
                                      <p:cBhvr>
                                        <p:cTn id="7" dur="500" fill="hold"/>
                                        <p:tgtEl>
                                          <p:spTgt spid="161"/>
                                        </p:tgtEl>
                                        <p:attrNameLst>
                                          <p:attrName>ppt_x</p:attrName>
                                        </p:attrNameLst>
                                      </p:cBhvr>
                                      <p:tavLst>
                                        <p:tav tm="0">
                                          <p:val>
                                            <p:strVal val="#ppt_x"/>
                                          </p:val>
                                        </p:tav>
                                        <p:tav tm="100000">
                                          <p:val>
                                            <p:strVal val="#ppt_x"/>
                                          </p:val>
                                        </p:tav>
                                      </p:tavLst>
                                    </p:anim>
                                    <p:anim calcmode="lin" valueType="num">
                                      <p:cBhvr>
                                        <p:cTn id="8"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6" name="TextBox 1"/>
          <p:cNvSpPr txBox="1"/>
          <p:nvPr/>
        </p:nvSpPr>
        <p:spPr>
          <a:xfrm>
            <a:off x="903864" y="212120"/>
            <a:ext cx="10272674"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latin typeface="Berlin Sans FB Demi"/>
                <a:ea typeface="Berlin Sans FB Demi"/>
                <a:cs typeface="Berlin Sans FB Demi"/>
                <a:sym typeface="Berlin Sans FB Demi"/>
              </a:defRPr>
            </a:lvl1pPr>
          </a:lstStyle>
          <a:p>
            <a:pPr/>
            <a:r>
              <a:t>¿Qué frase famosa escribe Pablo sobre los que están ociosos y no trabajan? </a:t>
            </a:r>
          </a:p>
        </p:txBody>
      </p:sp>
      <p:sp>
        <p:nvSpPr>
          <p:cNvPr id="167" name="TextBox 3"/>
          <p:cNvSpPr txBox="1"/>
          <p:nvPr/>
        </p:nvSpPr>
        <p:spPr>
          <a:xfrm>
            <a:off x="668572" y="1540321"/>
            <a:ext cx="10998097"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 alguno no quiere trabajar, que tampoco coma". </a:t>
            </a:r>
            <a:r>
              <a:rPr>
                <a:solidFill>
                  <a:srgbClr val="5F3913"/>
                </a:solidFill>
              </a:rPr>
              <a:t>Además de ser misionero, Pablo tenía un oficio: fabricaba tiendas de campaña. </a:t>
            </a:r>
            <a:endParaRPr>
              <a:solidFill>
                <a:srgbClr val="5F3913"/>
              </a:solidFill>
            </a:endParaRP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Él ejerció su oficio mientras estuvo en Tesalónica para mantenerse y no representar una carga para los tesalonicenses y para que nadie pensara que compartía el evangelio con fines de lucro.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Hoy en día, hay muchos hombres que, inspirados por el ejemplo de San Pablo, continúan con su trabajo de mantener a su familia y al mismo tiempo practicar su ministerio.</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 esas personas las llamamos "Ministros de tiendas". Ellos son dignos de elogio por su especial servicio.</a:t>
            </a:r>
          </a:p>
        </p:txBody>
      </p:sp>
      <p:sp>
        <p:nvSpPr>
          <p:cNvPr id="168"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6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7">
                                            <p:txEl>
                                              <p:pRg st="1" end="1"/>
                                            </p:txEl>
                                          </p:spTgt>
                                        </p:tgtEl>
                                        <p:attrNameLst>
                                          <p:attrName>style.visibility</p:attrName>
                                        </p:attrNameLst>
                                      </p:cBhvr>
                                      <p:to>
                                        <p:strVal val="visible"/>
                                      </p:to>
                                    </p:set>
                                    <p:anim calcmode="lin" valueType="num">
                                      <p:cBhvr>
                                        <p:cTn id="7"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67">
                                            <p:txEl>
                                              <p:pRg st="2" end="2"/>
                                            </p:txEl>
                                          </p:spTgt>
                                        </p:tgtEl>
                                        <p:attrNameLst>
                                          <p:attrName>style.visibility</p:attrName>
                                        </p:attrNameLst>
                                      </p:cBhvr>
                                      <p:to>
                                        <p:strVal val="visible"/>
                                      </p:to>
                                    </p:set>
                                    <p:anim calcmode="lin" valueType="num">
                                      <p:cBhvr>
                                        <p:cTn id="13"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67">
                                            <p:txEl>
                                              <p:pRg st="3" end="3"/>
                                            </p:txEl>
                                          </p:spTgt>
                                        </p:tgtEl>
                                        <p:attrNameLst>
                                          <p:attrName>style.visibility</p:attrName>
                                        </p:attrNameLst>
                                      </p:cBhvr>
                                      <p:to>
                                        <p:strVal val="visible"/>
                                      </p:to>
                                    </p:set>
                                    <p:anim calcmode="lin" valueType="num">
                                      <p:cBhvr>
                                        <p:cTn id="19" dur="500" fill="hold"/>
                                        <p:tgtEl>
                                          <p:spTgt spid="167">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2"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4" name="TextBox 11"/>
          <p:cNvSpPr txBox="1"/>
          <p:nvPr/>
        </p:nvSpPr>
        <p:spPr>
          <a:xfrm>
            <a:off x="1032228" y="60616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77" name="Imagen 1"/>
          <p:cNvGrpSpPr/>
          <p:nvPr/>
        </p:nvGrpSpPr>
        <p:grpSpPr>
          <a:xfrm>
            <a:off x="3327175" y="2305504"/>
            <a:ext cx="5537650" cy="3696675"/>
            <a:chOff x="0" y="0"/>
            <a:chExt cx="5537648" cy="3696673"/>
          </a:xfrm>
        </p:grpSpPr>
        <p:sp>
          <p:nvSpPr>
            <p:cNvPr id="175"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76"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82" name="Picture 2" descr="Picture 2"/>
          <p:cNvPicPr>
            <a:picLocks noChangeAspect="1"/>
          </p:cNvPicPr>
          <p:nvPr/>
        </p:nvPicPr>
        <p:blipFill>
          <a:blip r:embed="rId3">
            <a:extLst/>
          </a:blip>
          <a:stretch>
            <a:fillRect/>
          </a:stretch>
        </p:blipFill>
        <p:spPr>
          <a:xfrm>
            <a:off x="1762538" y="347288"/>
            <a:ext cx="8097079" cy="5758187"/>
          </a:xfrm>
          <a:prstGeom prst="rect">
            <a:avLst/>
          </a:prstGeom>
          <a:ln w="12700">
            <a:miter lim="400000"/>
          </a:ln>
        </p:spPr>
      </p:pic>
      <p:sp>
        <p:nvSpPr>
          <p:cNvPr id="183" name="Arrow: Right 1"/>
          <p:cNvSpPr/>
          <p:nvPr/>
        </p:nvSpPr>
        <p:spPr>
          <a:xfrm rot="14037218">
            <a:off x="3164145" y="1013282"/>
            <a:ext cx="901336" cy="503583"/>
          </a:xfrm>
          <a:prstGeom prst="rightArrow">
            <a:avLst>
              <a:gd name="adj1" fmla="val 50000"/>
              <a:gd name="adj2" fmla="val 50000"/>
            </a:avLst>
          </a:prstGeom>
          <a:solidFill>
            <a:srgbClr val="FF0000"/>
          </a:solidFill>
          <a:ln w="12700">
            <a:solidFill>
              <a:srgbClr val="42719B"/>
            </a:solidFill>
            <a:miter/>
          </a:ln>
        </p:spPr>
        <p:txBody>
          <a:bodyPr lIns="45719" rIns="45719" anchor="ctr"/>
          <a:lstStyle/>
          <a:p>
            <a:pPr algn="ct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6" name="TextBox 2"/>
          <p:cNvSpPr txBox="1"/>
          <p:nvPr/>
        </p:nvSpPr>
        <p:spPr>
          <a:xfrm>
            <a:off x="542021" y="6276547"/>
            <a:ext cx="157926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88" name="Picture 2" descr="Picture 2"/>
          <p:cNvPicPr>
            <a:picLocks noChangeAspect="1"/>
          </p:cNvPicPr>
          <p:nvPr/>
        </p:nvPicPr>
        <p:blipFill>
          <a:blip r:embed="rId3">
            <a:extLst/>
          </a:blip>
          <a:stretch>
            <a:fillRect/>
          </a:stretch>
        </p:blipFill>
        <p:spPr>
          <a:xfrm>
            <a:off x="2517635" y="645457"/>
            <a:ext cx="7156730" cy="503371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1"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93" name="Picture 2" descr="Picture 2"/>
          <p:cNvPicPr>
            <a:picLocks noChangeAspect="1"/>
          </p:cNvPicPr>
          <p:nvPr/>
        </p:nvPicPr>
        <p:blipFill>
          <a:blip r:embed="rId3">
            <a:extLst/>
          </a:blip>
          <a:stretch>
            <a:fillRect/>
          </a:stretch>
        </p:blipFill>
        <p:spPr>
          <a:xfrm>
            <a:off x="1329675" y="382910"/>
            <a:ext cx="9689894" cy="548517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6"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19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98" name="Picture 2" descr="Picture 2"/>
          <p:cNvPicPr>
            <a:picLocks noChangeAspect="1"/>
          </p:cNvPicPr>
          <p:nvPr/>
        </p:nvPicPr>
        <p:blipFill>
          <a:blip r:embed="rId3">
            <a:extLst/>
          </a:blip>
          <a:stretch>
            <a:fillRect/>
          </a:stretch>
        </p:blipFill>
        <p:spPr>
          <a:xfrm>
            <a:off x="2344271" y="374958"/>
            <a:ext cx="7503459" cy="562759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5</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I y II Tesalonicenses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1"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3" name="TextBox 11"/>
          <p:cNvSpPr txBox="1"/>
          <p:nvPr/>
        </p:nvSpPr>
        <p:spPr>
          <a:xfrm>
            <a:off x="959663" y="52003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04"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20 minutos</a:t>
            </a:r>
          </a:p>
        </p:txBody>
      </p:sp>
      <p:pic>
        <p:nvPicPr>
          <p:cNvPr id="205" name="Picture 4" descr="Picture 4"/>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06" name="Down Arrow 1"/>
          <p:cNvSpPr/>
          <p:nvPr/>
        </p:nvSpPr>
        <p:spPr>
          <a:xfrm rot="14201659">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07"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wipe(down)" transition="in">
                                      <p:cBhvr>
                                        <p:cTn id="7"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0" name="TextBox 2"/>
          <p:cNvSpPr txBox="1"/>
          <p:nvPr/>
        </p:nvSpPr>
        <p:spPr>
          <a:xfrm>
            <a:off x="525331"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2" name="TextBox 11"/>
          <p:cNvSpPr txBox="1"/>
          <p:nvPr/>
        </p:nvSpPr>
        <p:spPr>
          <a:xfrm>
            <a:off x="1201340" y="2098804"/>
            <a:ext cx="9789319"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 ¿Por qué fueron perseguidos los primeros cristianos y cómo debían manejarlo?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5"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1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7" name="TextBox 11"/>
          <p:cNvSpPr txBox="1"/>
          <p:nvPr/>
        </p:nvSpPr>
        <p:spPr>
          <a:xfrm>
            <a:off x="534235" y="1175246"/>
            <a:ext cx="11132434"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persecución provenía de dos fuentes. Una fuente era la comunidad judía. Cuando Pablo entraba a una ciudad, primero iba a las sinagogas. Su mensaje era: Ustedes están esperando un Mesías. Él ya vino y su nombre es Jesús.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Luego, Pablo les mostró que Jesús era el cumplimiento de todas las profecías del Antiguo Testamento. Algunos creyeron y se volvieron cristianos. Quienes no lo hicieron, con frecuencia persiguieron a Pablo y a sus compañeros misioneros. Eso ocurrió en Tesalónica. Pablo tuvo que huir a Berea y luego a Atenas…..</a:t>
            </a:r>
          </a:p>
        </p:txBody>
      </p:sp>
      <p:sp>
        <p:nvSpPr>
          <p:cNvPr id="218" name="TextBox 5"/>
          <p:cNvSpPr txBox="1"/>
          <p:nvPr/>
        </p:nvSpPr>
        <p:spPr>
          <a:xfrm>
            <a:off x="3094557" y="257754"/>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7"/>
                                        </p:tgtEl>
                                        <p:attrNameLst>
                                          <p:attrName>style.visibility</p:attrName>
                                        </p:attrNameLst>
                                      </p:cBhvr>
                                      <p:to>
                                        <p:strVal val="visible"/>
                                      </p:to>
                                    </p:set>
                                    <p:anim calcmode="lin" valueType="num">
                                      <p:cBhvr>
                                        <p:cTn id="7" dur="500" fill="hold"/>
                                        <p:tgtEl>
                                          <p:spTgt spid="217"/>
                                        </p:tgtEl>
                                        <p:attrNameLst>
                                          <p:attrName>ppt_x</p:attrName>
                                        </p:attrNameLst>
                                      </p:cBhvr>
                                      <p:tavLst>
                                        <p:tav tm="0">
                                          <p:val>
                                            <p:strVal val="#ppt_x"/>
                                          </p:val>
                                        </p:tav>
                                        <p:tav tm="100000">
                                          <p:val>
                                            <p:strVal val="#ppt_x"/>
                                          </p:val>
                                        </p:tav>
                                      </p:tavLst>
                                    </p:anim>
                                    <p:anim calcmode="lin" valueType="num">
                                      <p:cBhvr>
                                        <p:cTn id="8"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1"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3" name="TextBox 11"/>
          <p:cNvSpPr txBox="1"/>
          <p:nvPr/>
        </p:nvSpPr>
        <p:spPr>
          <a:xfrm>
            <a:off x="525331" y="1181806"/>
            <a:ext cx="11132434"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segunda fuente provenías de los romanos. Generalmente, los romanos eran tolerantes con otras religiones. Si un país pagaba sus impuestos y prometía lealtad al emperador romano, en su mayor parte, lo dejaban en paz. La religión cristiana fue la excepción.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Debido a que hablaba de Jesús como rey y Señor, lo interpretaron como oposición al emperador romano, es decir, como traición. En consecuencia, el cristianismo fue clasificado como religión ilícita y quienes la practicaban fueron perseguidos…..</a:t>
            </a:r>
          </a:p>
        </p:txBody>
      </p:sp>
      <p:sp>
        <p:nvSpPr>
          <p:cNvPr id="224" name="TextBox 5"/>
          <p:cNvSpPr txBox="1"/>
          <p:nvPr/>
        </p:nvSpPr>
        <p:spPr>
          <a:xfrm>
            <a:off x="3094557" y="203162"/>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3"/>
                                        </p:tgtEl>
                                        <p:attrNameLst>
                                          <p:attrName>style.visibility</p:attrName>
                                        </p:attrNameLst>
                                      </p:cBhvr>
                                      <p:to>
                                        <p:strVal val="visible"/>
                                      </p:to>
                                    </p:set>
                                    <p:anim calcmode="lin" valueType="num">
                                      <p:cBhvr>
                                        <p:cTn id="7" dur="500" fill="hold"/>
                                        <p:tgtEl>
                                          <p:spTgt spid="223"/>
                                        </p:tgtEl>
                                        <p:attrNameLst>
                                          <p:attrName>ppt_x</p:attrName>
                                        </p:attrNameLst>
                                      </p:cBhvr>
                                      <p:tavLst>
                                        <p:tav tm="0">
                                          <p:val>
                                            <p:strVal val="#ppt_x"/>
                                          </p:val>
                                        </p:tav>
                                        <p:tav tm="100000">
                                          <p:val>
                                            <p:strVal val="#ppt_x"/>
                                          </p:val>
                                        </p:tav>
                                      </p:tavLst>
                                    </p:anim>
                                    <p:anim calcmode="lin" valueType="num">
                                      <p:cBhvr>
                                        <p:cTn id="8"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7" name="TextBox 2"/>
          <p:cNvSpPr txBox="1"/>
          <p:nvPr/>
        </p:nvSpPr>
        <p:spPr>
          <a:xfrm>
            <a:off x="534233" y="6276547"/>
            <a:ext cx="147744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2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9" name="TextBox 11"/>
          <p:cNvSpPr txBox="1"/>
          <p:nvPr/>
        </p:nvSpPr>
        <p:spPr>
          <a:xfrm>
            <a:off x="534235" y="1201261"/>
            <a:ext cx="11132434"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Desde la época del emperador Nerón (54-68 d. C.) hasta el emperador Constantino (306-337) hubo varias persecuciones sangrientas. Irónicamente, cuanto más perseguida era la iglesia cristiana, más rápido crecía. Tertuliano, un padre de la iglesia primitiva (155 d. C. -220 d. C.) dijo: "La sangre de los mártires es la semilla de la Iglesia".</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Los padres de la iglesia primitiva les dieron el siguiente consejo a los cristianos que eran perseguidos: No tienes que declarar públicamente que eres cristiano (no busques el martirio). En cambio, si se te acusa de ser cristiano, no niegues tu fe. </a:t>
            </a:r>
          </a:p>
        </p:txBody>
      </p:sp>
      <p:sp>
        <p:nvSpPr>
          <p:cNvPr id="230" name="TextBox 5"/>
          <p:cNvSpPr txBox="1"/>
          <p:nvPr/>
        </p:nvSpPr>
        <p:spPr>
          <a:xfrm>
            <a:off x="3094557" y="203162"/>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9"/>
                                        </p:tgtEl>
                                        <p:attrNameLst>
                                          <p:attrName>style.visibility</p:attrName>
                                        </p:attrNameLst>
                                      </p:cBhvr>
                                      <p:to>
                                        <p:strVal val="visible"/>
                                      </p:to>
                                    </p:set>
                                    <p:anim calcmode="lin" valueType="num">
                                      <p:cBhvr>
                                        <p:cTn id="7" dur="500" fill="hold"/>
                                        <p:tgtEl>
                                          <p:spTgt spid="229"/>
                                        </p:tgtEl>
                                        <p:attrNameLst>
                                          <p:attrName>ppt_x</p:attrName>
                                        </p:attrNameLst>
                                      </p:cBhvr>
                                      <p:tavLst>
                                        <p:tav tm="0">
                                          <p:val>
                                            <p:strVal val="#ppt_x"/>
                                          </p:val>
                                        </p:tav>
                                        <p:tav tm="100000">
                                          <p:val>
                                            <p:strVal val="#ppt_x"/>
                                          </p:val>
                                        </p:tav>
                                      </p:tavLst>
                                    </p:anim>
                                    <p:anim calcmode="lin" valueType="num">
                                      <p:cBhvr>
                                        <p:cTn id="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3"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5" name="TextBox 1"/>
          <p:cNvSpPr txBox="1"/>
          <p:nvPr/>
        </p:nvSpPr>
        <p:spPr>
          <a:xfrm>
            <a:off x="1038591" y="739094"/>
            <a:ext cx="10114818"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018443"/>
                </a:solidFill>
                <a:latin typeface="Berlin Sans FB Demi"/>
                <a:ea typeface="Berlin Sans FB Demi"/>
                <a:cs typeface="Berlin Sans FB Demi"/>
                <a:sym typeface="Berlin Sans FB Demi"/>
              </a:defRPr>
            </a:pPr>
            <a:r>
              <a:t>#2. El segundo capítulo de 2 Tesalonicenses indica que el Señor no regresará (día del Juicio) hasta que se cumplan dos eventos futuros. Uno es una rebelión o un alejamiento de la verdad de la salvación. El segundo es que se revela el "hombre de pecado". Ese “hombre de pecado” sería particularmente responsable de ese alejamiento de la verdad. </a:t>
            </a:r>
            <a:r>
              <a:rPr>
                <a:solidFill>
                  <a:srgbClr val="5F3913"/>
                </a:solidFill>
              </a:rPr>
              <a:t>¿Quién es el “hombre de pecado” y ya fue revelado?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8"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3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0" name="TextBox 1"/>
          <p:cNvSpPr txBox="1"/>
          <p:nvPr/>
        </p:nvSpPr>
        <p:spPr>
          <a:xfrm>
            <a:off x="446888" y="1260970"/>
            <a:ext cx="11298220"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Martín Lutero dijo que el "hombre de pecado" no era un solo individuo, sino el papado. Hasta hace relativamente poco tiempo, esa era la posición de la mayoría de las iglesias luteranas y reformadas.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Para una excelente explicación de esta posición, lea el comentario del profesor Kuske sobre el capítulo 2 de 1 Tesalonicenses que se encuentra en La Biblia Popular en el sitio web de la Academia Cristo. (Academia Cristo.com - Biblioteca Teológica - Comentarios - 1 y 2 Tesalonicenses)</a:t>
            </a:r>
          </a:p>
        </p:txBody>
      </p:sp>
      <p:sp>
        <p:nvSpPr>
          <p:cNvPr id="241" name="TextBox 7"/>
          <p:cNvSpPr txBox="1"/>
          <p:nvPr/>
        </p:nvSpPr>
        <p:spPr>
          <a:xfrm>
            <a:off x="3094556" y="211825"/>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0"/>
                                        </p:tgtEl>
                                        <p:attrNameLst>
                                          <p:attrName>style.visibility</p:attrName>
                                        </p:attrNameLst>
                                      </p:cBhvr>
                                      <p:to>
                                        <p:strVal val="visible"/>
                                      </p:to>
                                    </p:set>
                                    <p:anim calcmode="lin" valueType="num">
                                      <p:cBhvr>
                                        <p:cTn id="7" dur="500" fill="hold"/>
                                        <p:tgtEl>
                                          <p:spTgt spid="240"/>
                                        </p:tgtEl>
                                        <p:attrNameLst>
                                          <p:attrName>ppt_x</p:attrName>
                                        </p:attrNameLst>
                                      </p:cBhvr>
                                      <p:tavLst>
                                        <p:tav tm="0">
                                          <p:val>
                                            <p:strVal val="#ppt_x"/>
                                          </p:val>
                                        </p:tav>
                                        <p:tav tm="100000">
                                          <p:val>
                                            <p:strVal val="#ppt_x"/>
                                          </p:val>
                                        </p:tav>
                                      </p:tavLst>
                                    </p:anim>
                                    <p:anim calcmode="lin" valueType="num">
                                      <p:cBhvr>
                                        <p:cTn id="8"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4"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4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6" name="TextBox 1"/>
          <p:cNvSpPr txBox="1"/>
          <p:nvPr/>
        </p:nvSpPr>
        <p:spPr>
          <a:xfrm>
            <a:off x="1109905" y="722404"/>
            <a:ext cx="9972190"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5F3913"/>
                </a:solidFill>
                <a:latin typeface="Berlin Sans FB Demi"/>
                <a:ea typeface="Berlin Sans FB Demi"/>
                <a:cs typeface="Berlin Sans FB Demi"/>
                <a:sym typeface="Berlin Sans FB Demi"/>
              </a:defRPr>
            </a:pPr>
            <a:r>
              <a:t>#3. Algunos de los tesalonicenses estaban preocupados por el destino espiritual de sus seres queridos que habían muerto (se habían quedado dormidos) antes de la segunda venida de Cristo. Pablo los consuela con la esperanza de la resurrección. Esta sección de 1 Tes. 4:13-18 también narra los eventos del día del juicio. </a:t>
            </a:r>
            <a:r>
              <a:rPr>
                <a:solidFill>
                  <a:srgbClr val="018443"/>
                </a:solidFill>
              </a:rPr>
              <a:t>Lea la sección y enumere los eventos en el orden en que ocurrirán el día del juicio.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5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1" name="TextBox 1"/>
          <p:cNvSpPr txBox="1"/>
          <p:nvPr/>
        </p:nvSpPr>
        <p:spPr>
          <a:xfrm>
            <a:off x="286123" y="1293570"/>
            <a:ext cx="1161975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En el día del juicio, “Dios levantará con Jesús a los que murieron en él.”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Los cristianos que ya han muerto serán resucitados primero. “el Señor mismo descenderá del cielo con voz de mando, con voz de arcángel y con trompeta de Dios, y los muertos en Cristo resucitarán primero”.</a:t>
            </a:r>
          </a:p>
          <a:p>
            <a:pPr marL="457200" indent="-457200">
              <a:buSzPct val="100000"/>
              <a:buFont typeface="Arial"/>
              <a:buChar char="•"/>
              <a:defRPr sz="3000">
                <a:solidFill>
                  <a:srgbClr val="5F3913"/>
                </a:solidFill>
                <a:latin typeface="Berlin Sans FB"/>
                <a:ea typeface="Berlin Sans FB"/>
                <a:cs typeface="Berlin Sans FB"/>
                <a:sym typeface="Berlin Sans FB"/>
              </a:defRPr>
            </a:pPr>
            <a:r>
              <a:t>Luego, los que estemos vivos todavía (el día del juicio) y hayamos quedado, seremos arrebatados junto con ellos en las nubes para encontrarnos con el Señor en el aire. Y así estaremos con el Señor para siempre. Los creyentes que aún estén vivos el día del juicio serán “arrebatados” para encontrarse con el Señor y ser llevados en cuerpo y alma juntos al cielo…. </a:t>
            </a:r>
          </a:p>
        </p:txBody>
      </p:sp>
      <p:sp>
        <p:nvSpPr>
          <p:cNvPr id="252" name="TextBox 7"/>
          <p:cNvSpPr txBox="1"/>
          <p:nvPr/>
        </p:nvSpPr>
        <p:spPr>
          <a:xfrm>
            <a:off x="3094557" y="24296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1">
                                            <p:txEl>
                                              <p:pRg st="1" end="1"/>
                                            </p:txEl>
                                          </p:spTgt>
                                        </p:tgtEl>
                                        <p:attrNameLst>
                                          <p:attrName>style.visibility</p:attrName>
                                        </p:attrNameLst>
                                      </p:cBhvr>
                                      <p:to>
                                        <p:strVal val="visible"/>
                                      </p:to>
                                    </p:set>
                                    <p:anim calcmode="lin" valueType="num">
                                      <p:cBhvr>
                                        <p:cTn id="7" dur="500" fill="hold"/>
                                        <p:tgtEl>
                                          <p:spTgt spid="251">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51">
                                            <p:txEl>
                                              <p:pRg st="2" end="2"/>
                                            </p:txEl>
                                          </p:spTgt>
                                        </p:tgtEl>
                                        <p:attrNameLst>
                                          <p:attrName>style.visibility</p:attrName>
                                        </p:attrNameLst>
                                      </p:cBhvr>
                                      <p:to>
                                        <p:strVal val="visible"/>
                                      </p:to>
                                    </p:set>
                                    <p:anim calcmode="lin" valueType="num">
                                      <p:cBhvr>
                                        <p:cTn id="13" dur="500" fill="hold"/>
                                        <p:tgtEl>
                                          <p:spTgt spid="251">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5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7" name="TextBox 1"/>
          <p:cNvSpPr txBox="1"/>
          <p:nvPr/>
        </p:nvSpPr>
        <p:spPr>
          <a:xfrm>
            <a:off x="892285" y="1020461"/>
            <a:ext cx="10763561"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latin typeface="Berlin Sans FB"/>
                <a:ea typeface="Berlin Sans FB"/>
                <a:cs typeface="Berlin Sans FB"/>
                <a:sym typeface="Berlin Sans FB"/>
              </a:defRPr>
            </a:pPr>
            <a:r>
              <a:t>1 Corintios 15:57 también nos dice que nuestros "cuerpos naturales" se convertirán en "cuerpos glorificados", que no se descompondrán ni morirán. Todo eso sucederá en un "abrir y cerrar de ojos", es decir, el tiempo que se necesita para parpadear (1 Cor. 15:52).</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Quienes creen en el Milenio hablan de las tres (en algunos casos, las cuatro) venidas o advenimientos de Cristo: Su nacimiento, antes de la Gran Tribulación y el Día del Juicio. Según el milenarismo, el objetivo de su venida antes de la Gran Tribulación es arrebatar a los cristianos para librarlos de los sufrimientos de la Gran Tribulación…..</a:t>
            </a:r>
          </a:p>
        </p:txBody>
      </p:sp>
      <p:sp>
        <p:nvSpPr>
          <p:cNvPr id="258" name="TextBox 7"/>
          <p:cNvSpPr txBox="1"/>
          <p:nvPr/>
        </p:nvSpPr>
        <p:spPr>
          <a:xfrm>
            <a:off x="3094557" y="15517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500" fill="hold"/>
                                        <p:tgtEl>
                                          <p:spTgt spid="257"/>
                                        </p:tgtEl>
                                        <p:attrNameLst>
                                          <p:attrName>ppt_x</p:attrName>
                                        </p:attrNameLst>
                                      </p:cBhvr>
                                      <p:tavLst>
                                        <p:tav tm="0">
                                          <p:val>
                                            <p:strVal val="#ppt_x"/>
                                          </p:val>
                                        </p:tav>
                                        <p:tav tm="100000">
                                          <p:val>
                                            <p:strVal val="#ppt_x"/>
                                          </p:val>
                                        </p:tav>
                                      </p:tavLst>
                                    </p:anim>
                                    <p:anim calcmode="lin" valueType="num">
                                      <p:cBhvr>
                                        <p:cTn id="8"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3" name="TextBox 1"/>
          <p:cNvSpPr txBox="1"/>
          <p:nvPr/>
        </p:nvSpPr>
        <p:spPr>
          <a:xfrm>
            <a:off x="937407" y="1387852"/>
            <a:ext cx="10424760"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5F3913"/>
                </a:solidFill>
                <a:latin typeface="Berlin Sans FB"/>
                <a:ea typeface="Berlin Sans FB"/>
                <a:cs typeface="Berlin Sans FB"/>
                <a:sym typeface="Berlin Sans FB"/>
              </a:defRPr>
            </a:pPr>
            <a:r>
              <a:t>Como uno de los pasajes para probarlo usan 1 Tesalonicenses 4:17: “Luego nosotros, los que aún vivamos y hayamos quedado, seremos arrebatados juntamente con ellos en las nubes, para recibir en el aire al Señor, y así estaremos con el Señor siempre". </a:t>
            </a:r>
          </a:p>
          <a:p>
            <a:pPr>
              <a:defRPr sz="3200">
                <a:solidFill>
                  <a:srgbClr val="018443"/>
                </a:solidFill>
                <a:latin typeface="Berlin Sans FB"/>
                <a:ea typeface="Berlin Sans FB"/>
                <a:cs typeface="Berlin Sans FB"/>
                <a:sym typeface="Berlin Sans FB"/>
              </a:defRPr>
            </a:pPr>
            <a:r>
              <a:t>Sin embargo, el contexto indica que Pablo está hablando de la secuencia de eventos del día del juicio. En general, los eventos que los milenaristas le atribuyen al Rapto son los eventos que sucederán el día del juicio.</a:t>
            </a:r>
          </a:p>
        </p:txBody>
      </p:sp>
      <p:sp>
        <p:nvSpPr>
          <p:cNvPr id="264" name="TextBox 7"/>
          <p:cNvSpPr txBox="1"/>
          <p:nvPr/>
        </p:nvSpPr>
        <p:spPr>
          <a:xfrm>
            <a:off x="3094557" y="38952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3"/>
                                        </p:tgtEl>
                                        <p:attrNameLst>
                                          <p:attrName>style.visibility</p:attrName>
                                        </p:attrNameLst>
                                      </p:cBhvr>
                                      <p:to>
                                        <p:strVal val="visible"/>
                                      </p:to>
                                    </p:set>
                                    <p:anim calcmode="lin" valueType="num">
                                      <p:cBhvr>
                                        <p:cTn id="7" dur="500" fill="hold"/>
                                        <p:tgtEl>
                                          <p:spTgt spid="263"/>
                                        </p:tgtEl>
                                        <p:attrNameLst>
                                          <p:attrName>ppt_x</p:attrName>
                                        </p:attrNameLst>
                                      </p:cBhvr>
                                      <p:tavLst>
                                        <p:tav tm="0">
                                          <p:val>
                                            <p:strVal val="#ppt_x"/>
                                          </p:val>
                                        </p:tav>
                                        <p:tav tm="100000">
                                          <p:val>
                                            <p:strVal val="#ppt_x"/>
                                          </p:val>
                                        </p:tav>
                                      </p:tavLst>
                                    </p:anim>
                                    <p:anim calcmode="lin" valueType="num">
                                      <p:cBhvr>
                                        <p:cTn id="8"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7"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6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9" name="TextBox 11"/>
          <p:cNvSpPr txBox="1"/>
          <p:nvPr/>
        </p:nvSpPr>
        <p:spPr>
          <a:xfrm>
            <a:off x="959663" y="60444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270"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3"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5" name="TextBox 7"/>
          <p:cNvSpPr txBox="1"/>
          <p:nvPr/>
        </p:nvSpPr>
        <p:spPr>
          <a:xfrm>
            <a:off x="2563722" y="267511"/>
            <a:ext cx="9069226" cy="598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lgn="ctr">
              <a:defRPr sz="1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¿Cuándo y dónde escribió Pablo sus dos cartas a los tesalonicenses?</a:t>
            </a:r>
          </a:p>
          <a:p>
            <a:pPr marL="514350" indent="-514350">
              <a:buSzPct val="100000"/>
              <a:buAutoNum type="alphaLcPeriod" startAt="1"/>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 fue el objetivo de la primera carta?</a:t>
            </a:r>
          </a:p>
          <a:p>
            <a:pPr marL="514350" indent="-514350">
              <a:buSzPct val="100000"/>
              <a:buAutoNum type="alphaLcPeriod" startAt="1"/>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pregunta que Pablo responde en sus dos cartas les preocupaba a los cristianos tesalonicenses?</a:t>
            </a:r>
          </a:p>
          <a:p>
            <a:pPr marL="514350" indent="-514350">
              <a:buSzPct val="100000"/>
              <a:buAutoNum type="alphaLcPeriod" startAt="1"/>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frase famosa escribe Pablo sobre los que estaban ociosos y no trabajaban?</a:t>
            </a:r>
          </a:p>
        </p:txBody>
      </p:sp>
      <p:sp>
        <p:nvSpPr>
          <p:cNvPr id="276"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9"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1" name="TextBox 11"/>
          <p:cNvSpPr txBox="1"/>
          <p:nvPr/>
        </p:nvSpPr>
        <p:spPr>
          <a:xfrm>
            <a:off x="959663" y="689357"/>
            <a:ext cx="10272674" cy="76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282"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itle 1"/>
          <p:cNvSpPr txBox="1"/>
          <p:nvPr>
            <p:ph type="ctrTitle"/>
          </p:nvPr>
        </p:nvSpPr>
        <p:spPr>
          <a:prstGeom prst="rect">
            <a:avLst/>
          </a:prstGeom>
        </p:spPr>
        <p:txBody>
          <a:bodyPr/>
          <a:lstStyle/>
          <a:p>
            <a:pPr/>
          </a:p>
        </p:txBody>
      </p:sp>
      <p:sp>
        <p:nvSpPr>
          <p:cNvPr id="285" name="Subtitle 2"/>
          <p:cNvSpPr txBox="1"/>
          <p:nvPr>
            <p:ph type="subTitle" sz="quarter" idx="1"/>
          </p:nvPr>
        </p:nvSpPr>
        <p:spPr>
          <a:xfrm>
            <a:off x="1524000" y="3602037"/>
            <a:ext cx="9144000" cy="1655762"/>
          </a:xfrm>
          <a:prstGeom prst="rect">
            <a:avLst/>
          </a:prstGeom>
        </p:spPr>
        <p:txBody>
          <a:bodyPr/>
          <a:lstStyle/>
          <a:p>
            <a:pPr/>
          </a:p>
        </p:txBody>
      </p:sp>
      <p:pic>
        <p:nvPicPr>
          <p:cNvPr id="286"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1113851" y="647890"/>
            <a:ext cx="10320429" cy="593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Venimos ante tu trono de gracia en nombre de todos aquellos que están siendo perseguidos por creer que tu Hijo es quien nos salva del pecado. Dales fuerza para perseverar. Como no sabemos cuándo regresarás el día del juicio, fortalece nuestra fe y mantén nuestros ojos constantemente fijos en ti hasta que te veamos cara a cara. Te lo pedimos en el nombre de Jesús. Amén. </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572495" y="1472845"/>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2798472" y="1959954"/>
            <a:ext cx="6951188" cy="1877622"/>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088026" y="1915160"/>
            <a:ext cx="10015947"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y dónde escribió Pablo sus dos cartas a los tesalonicenses? </a:t>
            </a:r>
          </a:p>
        </p:txBody>
      </p:sp>
      <p:sp>
        <p:nvSpPr>
          <p:cNvPr id="125" name="TextBox 5"/>
          <p:cNvSpPr txBox="1"/>
          <p:nvPr/>
        </p:nvSpPr>
        <p:spPr>
          <a:xfrm>
            <a:off x="1123604" y="4172796"/>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6" y="212119"/>
            <a:ext cx="10015947"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¿Cuándo y dónde escribió Pablo sus dos cartas a los tesalonicenses? </a:t>
            </a:r>
          </a:p>
        </p:txBody>
      </p:sp>
      <p:sp>
        <p:nvSpPr>
          <p:cNvPr id="13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3" name="TextBox 2"/>
          <p:cNvSpPr txBox="1"/>
          <p:nvPr/>
        </p:nvSpPr>
        <p:spPr>
          <a:xfrm>
            <a:off x="847998" y="1759381"/>
            <a:ext cx="10818670" cy="4727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107000"/>
              </a:lnSpc>
              <a:buSzPct val="100000"/>
              <a:buFont typeface="Symbol"/>
              <a:buChar char="·"/>
              <a:defRPr sz="3600">
                <a:solidFill>
                  <a:srgbClr val="018443"/>
                </a:solidFill>
                <a:latin typeface="Berlin Sans FB"/>
                <a:ea typeface="Berlin Sans FB"/>
                <a:cs typeface="Berlin Sans FB"/>
                <a:sym typeface="Berlin Sans FB"/>
              </a:defRPr>
            </a:pPr>
            <a:r>
              <a:t>Cuando Pablo les escribió a los tesalonicenses, se encontraba en medio de su segundo viaje misionero (51 o 52 d. C.). </a:t>
            </a:r>
          </a:p>
          <a:p>
            <a:pPr marL="342900" indent="-342900">
              <a:lnSpc>
                <a:spcPct val="107000"/>
              </a:lnSpc>
              <a:buSzPct val="100000"/>
              <a:buFont typeface="Symbol"/>
              <a:buChar char="·"/>
              <a:defRPr sz="3600">
                <a:solidFill>
                  <a:srgbClr val="5F3913"/>
                </a:solidFill>
                <a:latin typeface="Berlin Sans FB"/>
                <a:ea typeface="Berlin Sans FB"/>
                <a:cs typeface="Berlin Sans FB"/>
                <a:sym typeface="Berlin Sans FB"/>
              </a:defRPr>
            </a:pPr>
            <a:r>
              <a:t>Cuando lo hizo, estaba haciendo obra misionera en Corinto. </a:t>
            </a:r>
          </a:p>
          <a:p>
            <a:pPr marL="342900" indent="-342900">
              <a:lnSpc>
                <a:spcPct val="107000"/>
              </a:lnSpc>
              <a:buSzPct val="100000"/>
              <a:buFont typeface="Symbol"/>
              <a:buChar char="·"/>
              <a:defRPr sz="3600">
                <a:solidFill>
                  <a:srgbClr val="018443"/>
                </a:solidFill>
                <a:latin typeface="Berlin Sans FB"/>
                <a:ea typeface="Berlin Sans FB"/>
                <a:cs typeface="Berlin Sans FB"/>
                <a:sym typeface="Berlin Sans FB"/>
              </a:defRPr>
            </a:pPr>
            <a:r>
              <a:t>Es probable que solo pasaran un par de meses entre su primera y segunda carta a los tesalonicenses.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3">
                                            <p:txEl>
                                              <p:pRg st="1" end="1"/>
                                            </p:txEl>
                                          </p:spTgt>
                                        </p:tgtEl>
                                        <p:attrNameLst>
                                          <p:attrName>style.visibility</p:attrName>
                                        </p:attrNameLst>
                                      </p:cBhvr>
                                      <p:to>
                                        <p:strVal val="visible"/>
                                      </p:to>
                                    </p:set>
                                    <p:anim calcmode="lin" valueType="num">
                                      <p:cBhvr>
                                        <p:cTn id="7"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3">
                                            <p:txEl>
                                              <p:pRg st="2" end="2"/>
                                            </p:txEl>
                                          </p:spTgt>
                                        </p:tgtEl>
                                        <p:attrNameLst>
                                          <p:attrName>style.visibility</p:attrName>
                                        </p:attrNameLst>
                                      </p:cBhvr>
                                      <p:to>
                                        <p:strVal val="visible"/>
                                      </p:to>
                                    </p:set>
                                    <p:anim calcmode="lin" valueType="num">
                                      <p:cBhvr>
                                        <p:cTn id="13"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6" name="TextBox 1"/>
          <p:cNvSpPr txBox="1"/>
          <p:nvPr/>
        </p:nvSpPr>
        <p:spPr>
          <a:xfrm>
            <a:off x="923609" y="1982449"/>
            <a:ext cx="10344782"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fue el objetivo de la primera carta?</a:t>
            </a:r>
          </a:p>
        </p:txBody>
      </p:sp>
      <p:sp>
        <p:nvSpPr>
          <p:cNvPr id="137" name="TextBox 5"/>
          <p:cNvSpPr txBox="1"/>
          <p:nvPr/>
        </p:nvSpPr>
        <p:spPr>
          <a:xfrm>
            <a:off x="1123605" y="4206442"/>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8"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39"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ppt_x"/>
                                          </p:val>
                                        </p:tav>
                                        <p:tav tm="100000">
                                          <p:val>
                                            <p:strVal val="#ppt_x"/>
                                          </p:val>
                                        </p:tav>
                                      </p:tavLst>
                                    </p:anim>
                                    <p:anim calcmode="lin" valueType="num">
                                      <p:cBhvr>
                                        <p:cTn id="8"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