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98" r:id="rId7"/>
  </p:sldMasterIdLst>
  <p:notesMasterIdLst>
    <p:notesMasterId r:id="rId10"/>
  </p:notesMasterIdLst>
  <p:handoutMasterIdLst>
    <p:handoutMasterId r:id="rId11"/>
  </p:handoutMasterIdLst>
  <p:sldIdLst>
    <p:sldId id="517" r:id="rId8"/>
    <p:sldId id="518" r:id="rId9"/>
  </p:sldIdLst>
  <p:sldSz cx="12179300" cy="9134475" type="ledger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C4C4C"/>
    <a:srgbClr val="F26E35"/>
    <a:srgbClr val="E95626"/>
    <a:srgbClr val="0062FF"/>
    <a:srgbClr val="0000FF"/>
    <a:srgbClr val="494A49"/>
    <a:srgbClr val="A8A9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04" autoAdjust="0"/>
    <p:restoredTop sz="96949" autoAdjust="0"/>
  </p:normalViewPr>
  <p:slideViewPr>
    <p:cSldViewPr snapToGrid="0">
      <p:cViewPr varScale="1">
        <p:scale>
          <a:sx n="59" d="100"/>
          <a:sy n="59" d="100"/>
        </p:scale>
        <p:origin x="224" y="126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168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handoutMaster" Target="handoutMasters/handoutMaster1.xml"/><Relationship Id="rId5" Type="http://schemas.openxmlformats.org/officeDocument/2006/relationships/customXml" Target="../customXml/item5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6725"/>
          </a:xfrm>
          <a:prstGeom prst="rect">
            <a:avLst/>
          </a:prstGeom>
        </p:spPr>
        <p:txBody>
          <a:bodyPr vert="horz" lIns="91430" tIns="45716" rIns="91430" bIns="4571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1"/>
            <a:ext cx="3038475" cy="466725"/>
          </a:xfrm>
          <a:prstGeom prst="rect">
            <a:avLst/>
          </a:prstGeom>
        </p:spPr>
        <p:txBody>
          <a:bodyPr vert="horz" lIns="91430" tIns="45716" rIns="91430" bIns="45716" rtlCol="0"/>
          <a:lstStyle>
            <a:lvl1pPr algn="r">
              <a:defRPr sz="1200"/>
            </a:lvl1pPr>
          </a:lstStyle>
          <a:p>
            <a:fld id="{043CDAEE-F831-4FFE-81B9-368C05AF1BAF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6"/>
            <a:ext cx="3038475" cy="466725"/>
          </a:xfrm>
          <a:prstGeom prst="rect">
            <a:avLst/>
          </a:prstGeom>
        </p:spPr>
        <p:txBody>
          <a:bodyPr vert="horz" lIns="91430" tIns="45716" rIns="91430" bIns="4571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829676"/>
            <a:ext cx="3038475" cy="466725"/>
          </a:xfrm>
          <a:prstGeom prst="rect">
            <a:avLst/>
          </a:prstGeom>
        </p:spPr>
        <p:txBody>
          <a:bodyPr vert="horz" lIns="91430" tIns="45716" rIns="91430" bIns="45716" rtlCol="0" anchor="b"/>
          <a:lstStyle>
            <a:lvl1pPr algn="r">
              <a:defRPr sz="1200"/>
            </a:lvl1pPr>
          </a:lstStyle>
          <a:p>
            <a:fld id="{0D1A07E1-9326-4256-B318-10414368C9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2314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6434"/>
          </a:xfrm>
          <a:prstGeom prst="rect">
            <a:avLst/>
          </a:prstGeom>
        </p:spPr>
        <p:txBody>
          <a:bodyPr vert="horz" lIns="93158" tIns="46579" rIns="93158" bIns="4657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40" y="0"/>
            <a:ext cx="3037840" cy="466434"/>
          </a:xfrm>
          <a:prstGeom prst="rect">
            <a:avLst/>
          </a:prstGeom>
        </p:spPr>
        <p:txBody>
          <a:bodyPr vert="horz" lIns="93158" tIns="46579" rIns="93158" bIns="46579" rtlCol="0"/>
          <a:lstStyle>
            <a:lvl1pPr algn="r">
              <a:defRPr sz="1200"/>
            </a:lvl1pPr>
          </a:lstStyle>
          <a:p>
            <a:fld id="{5332823B-0488-4611-A196-4F81EF0B22CD}" type="datetimeFigureOut">
              <a:rPr lang="en-US" smtClean="0"/>
              <a:t>1/10/2026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58" tIns="46579" rIns="93158" bIns="4657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73893"/>
            <a:ext cx="5608320" cy="3660458"/>
          </a:xfrm>
          <a:prstGeom prst="rect">
            <a:avLst/>
          </a:prstGeom>
        </p:spPr>
        <p:txBody>
          <a:bodyPr vert="horz" lIns="93158" tIns="46579" rIns="93158" bIns="4657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70"/>
            <a:ext cx="3037840" cy="466433"/>
          </a:xfrm>
          <a:prstGeom prst="rect">
            <a:avLst/>
          </a:prstGeom>
        </p:spPr>
        <p:txBody>
          <a:bodyPr vert="horz" lIns="93158" tIns="46579" rIns="93158" bIns="4657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40" y="8829970"/>
            <a:ext cx="3037840" cy="466433"/>
          </a:xfrm>
          <a:prstGeom prst="rect">
            <a:avLst/>
          </a:prstGeom>
        </p:spPr>
        <p:txBody>
          <a:bodyPr vert="horz" lIns="93158" tIns="46579" rIns="93158" bIns="46579" rtlCol="0" anchor="b"/>
          <a:lstStyle>
            <a:lvl1pPr algn="r">
              <a:defRPr sz="1200"/>
            </a:lvl1pPr>
          </a:lstStyle>
          <a:p>
            <a:fld id="{FD0BFE4A-5FD4-4212-A975-49EB99018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923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7889" rtl="0" eaLnBrk="1" latinLnBrk="0" hangingPunct="1">
      <a:defRPr sz="1598" kern="1200">
        <a:solidFill>
          <a:schemeClr val="tx1"/>
        </a:solidFill>
        <a:latin typeface="+mn-lt"/>
        <a:ea typeface="+mn-ea"/>
        <a:cs typeface="+mn-cs"/>
      </a:defRPr>
    </a:lvl1pPr>
    <a:lvl2pPr marL="608945" algn="l" defTabSz="1217889" rtl="0" eaLnBrk="1" latinLnBrk="0" hangingPunct="1">
      <a:defRPr sz="1598" kern="1200">
        <a:solidFill>
          <a:schemeClr val="tx1"/>
        </a:solidFill>
        <a:latin typeface="+mn-lt"/>
        <a:ea typeface="+mn-ea"/>
        <a:cs typeface="+mn-cs"/>
      </a:defRPr>
    </a:lvl2pPr>
    <a:lvl3pPr marL="1217889" algn="l" defTabSz="1217889" rtl="0" eaLnBrk="1" latinLnBrk="0" hangingPunct="1">
      <a:defRPr sz="1598" kern="1200">
        <a:solidFill>
          <a:schemeClr val="tx1"/>
        </a:solidFill>
        <a:latin typeface="+mn-lt"/>
        <a:ea typeface="+mn-ea"/>
        <a:cs typeface="+mn-cs"/>
      </a:defRPr>
    </a:lvl3pPr>
    <a:lvl4pPr marL="1826834" algn="l" defTabSz="1217889" rtl="0" eaLnBrk="1" latinLnBrk="0" hangingPunct="1">
      <a:defRPr sz="1598" kern="1200">
        <a:solidFill>
          <a:schemeClr val="tx1"/>
        </a:solidFill>
        <a:latin typeface="+mn-lt"/>
        <a:ea typeface="+mn-ea"/>
        <a:cs typeface="+mn-cs"/>
      </a:defRPr>
    </a:lvl4pPr>
    <a:lvl5pPr marL="2435779" algn="l" defTabSz="1217889" rtl="0" eaLnBrk="1" latinLnBrk="0" hangingPunct="1">
      <a:defRPr sz="1598" kern="1200">
        <a:solidFill>
          <a:schemeClr val="tx1"/>
        </a:solidFill>
        <a:latin typeface="+mn-lt"/>
        <a:ea typeface="+mn-ea"/>
        <a:cs typeface="+mn-cs"/>
      </a:defRPr>
    </a:lvl5pPr>
    <a:lvl6pPr marL="3044723" algn="l" defTabSz="1217889" rtl="0" eaLnBrk="1" latinLnBrk="0" hangingPunct="1">
      <a:defRPr sz="1598" kern="1200">
        <a:solidFill>
          <a:schemeClr val="tx1"/>
        </a:solidFill>
        <a:latin typeface="+mn-lt"/>
        <a:ea typeface="+mn-ea"/>
        <a:cs typeface="+mn-cs"/>
      </a:defRPr>
    </a:lvl6pPr>
    <a:lvl7pPr marL="3653668" algn="l" defTabSz="1217889" rtl="0" eaLnBrk="1" latinLnBrk="0" hangingPunct="1">
      <a:defRPr sz="1598" kern="1200">
        <a:solidFill>
          <a:schemeClr val="tx1"/>
        </a:solidFill>
        <a:latin typeface="+mn-lt"/>
        <a:ea typeface="+mn-ea"/>
        <a:cs typeface="+mn-cs"/>
      </a:defRPr>
    </a:lvl7pPr>
    <a:lvl8pPr marL="4262613" algn="l" defTabSz="1217889" rtl="0" eaLnBrk="1" latinLnBrk="0" hangingPunct="1">
      <a:defRPr sz="1598" kern="1200">
        <a:solidFill>
          <a:schemeClr val="tx1"/>
        </a:solidFill>
        <a:latin typeface="+mn-lt"/>
        <a:ea typeface="+mn-ea"/>
        <a:cs typeface="+mn-cs"/>
      </a:defRPr>
    </a:lvl8pPr>
    <a:lvl9pPr marL="4871557" algn="l" defTabSz="1217889" rtl="0" eaLnBrk="1" latinLnBrk="0" hangingPunct="1">
      <a:defRPr sz="159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3448" y="1494925"/>
            <a:ext cx="10352405" cy="3180151"/>
          </a:xfrm>
        </p:spPr>
        <p:txBody>
          <a:bodyPr anchor="b"/>
          <a:lstStyle>
            <a:lvl1pPr algn="ctr">
              <a:defRPr sz="799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2413" y="4797715"/>
            <a:ext cx="9134475" cy="2205383"/>
          </a:xfrm>
        </p:spPr>
        <p:txBody>
          <a:bodyPr/>
          <a:lstStyle>
            <a:lvl1pPr marL="0" indent="0" algn="ctr">
              <a:buNone/>
              <a:defRPr sz="3197"/>
            </a:lvl1pPr>
            <a:lvl2pPr marL="608945" indent="0" algn="ctr">
              <a:buNone/>
              <a:defRPr sz="2664"/>
            </a:lvl2pPr>
            <a:lvl3pPr marL="1217889" indent="0" algn="ctr">
              <a:buNone/>
              <a:defRPr sz="2397"/>
            </a:lvl3pPr>
            <a:lvl4pPr marL="1826834" indent="0" algn="ctr">
              <a:buNone/>
              <a:defRPr sz="2131"/>
            </a:lvl4pPr>
            <a:lvl5pPr marL="2435779" indent="0" algn="ctr">
              <a:buNone/>
              <a:defRPr sz="2131"/>
            </a:lvl5pPr>
            <a:lvl6pPr marL="3044723" indent="0" algn="ctr">
              <a:buNone/>
              <a:defRPr sz="2131"/>
            </a:lvl6pPr>
            <a:lvl7pPr marL="3653668" indent="0" algn="ctr">
              <a:buNone/>
              <a:defRPr sz="2131"/>
            </a:lvl7pPr>
            <a:lvl8pPr marL="4262613" indent="0" algn="ctr">
              <a:buNone/>
              <a:defRPr sz="2131"/>
            </a:lvl8pPr>
            <a:lvl9pPr marL="4871557" indent="0" algn="ctr">
              <a:buNone/>
              <a:defRPr sz="213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0500893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BDBA7-4512-477A-8233-EF515314DC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7910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15812" y="486326"/>
            <a:ext cx="2626162" cy="774104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7328" y="486326"/>
            <a:ext cx="7726243" cy="774104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BDBA7-4512-477A-8233-EF515314DC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95588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Qua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46282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38957" y="8841706"/>
            <a:ext cx="2740343" cy="233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6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B2BDBA7-4512-477A-8233-EF515314DC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5251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84536" y="1558893"/>
            <a:ext cx="8039506" cy="3231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647194" y="8930148"/>
            <a:ext cx="532105" cy="194213"/>
          </a:xfrm>
          <a:prstGeom prst="rect">
            <a:avLst/>
          </a:prstGeom>
        </p:spPr>
        <p:txBody>
          <a:bodyPr/>
          <a:lstStyle/>
          <a:p>
            <a:fld id="{EB2BDBA7-4512-477A-8233-EF515314DC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3"/>
          </p:nvPr>
        </p:nvSpPr>
        <p:spPr>
          <a:xfrm>
            <a:off x="2084536" y="5142419"/>
            <a:ext cx="8039506" cy="3231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993123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2062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3156208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0984" y="2277278"/>
            <a:ext cx="10504646" cy="3799687"/>
          </a:xfrm>
        </p:spPr>
        <p:txBody>
          <a:bodyPr anchor="b"/>
          <a:lstStyle>
            <a:lvl1pPr>
              <a:defRPr sz="799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0984" y="6112912"/>
            <a:ext cx="10504646" cy="1998166"/>
          </a:xfrm>
        </p:spPr>
        <p:txBody>
          <a:bodyPr/>
          <a:lstStyle>
            <a:lvl1pPr marL="0" indent="0">
              <a:buNone/>
              <a:defRPr sz="3197">
                <a:solidFill>
                  <a:schemeClr val="tx1"/>
                </a:solidFill>
              </a:defRPr>
            </a:lvl1pPr>
            <a:lvl2pPr marL="608945" indent="0">
              <a:buNone/>
              <a:defRPr sz="2664">
                <a:solidFill>
                  <a:schemeClr val="tx1">
                    <a:tint val="75000"/>
                  </a:schemeClr>
                </a:solidFill>
              </a:defRPr>
            </a:lvl2pPr>
            <a:lvl3pPr marL="1217889" indent="0">
              <a:buNone/>
              <a:defRPr sz="2397">
                <a:solidFill>
                  <a:schemeClr val="tx1">
                    <a:tint val="75000"/>
                  </a:schemeClr>
                </a:solidFill>
              </a:defRPr>
            </a:lvl3pPr>
            <a:lvl4pPr marL="1826834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4pPr>
            <a:lvl5pPr marL="243577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5pPr>
            <a:lvl6pPr marL="3044723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6pPr>
            <a:lvl7pPr marL="3653668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7pPr>
            <a:lvl8pPr marL="4262613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8pPr>
            <a:lvl9pPr marL="4871557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BDBA7-4512-477A-8233-EF515314DC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89E0C0A-85C3-1E1D-E423-8CC182308ED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>
            <a:off x="4262755" y="2011406"/>
            <a:ext cx="4060118" cy="4807181"/>
          </a:xfrm>
          <a:prstGeom prst="rect">
            <a:avLst/>
          </a:prstGeom>
          <a:solidFill>
            <a:schemeClr val="accent1"/>
          </a:solidFill>
        </p:spPr>
      </p:pic>
    </p:spTree>
    <p:extLst>
      <p:ext uri="{BB962C8B-B14F-4D97-AF65-F5344CB8AC3E}">
        <p14:creationId xmlns:p14="http://schemas.microsoft.com/office/powerpoint/2010/main" val="151441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7327" y="2431631"/>
            <a:ext cx="5176203" cy="57957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65770" y="2431631"/>
            <a:ext cx="5176203" cy="57957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BDBA7-4512-477A-8233-EF515314DC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0390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913" y="486328"/>
            <a:ext cx="10504646" cy="176557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915" y="2239216"/>
            <a:ext cx="5152414" cy="1097405"/>
          </a:xfrm>
        </p:spPr>
        <p:txBody>
          <a:bodyPr anchor="b"/>
          <a:lstStyle>
            <a:lvl1pPr marL="0" indent="0">
              <a:buNone/>
              <a:defRPr sz="3197" b="1"/>
            </a:lvl1pPr>
            <a:lvl2pPr marL="608945" indent="0">
              <a:buNone/>
              <a:defRPr sz="2664" b="1"/>
            </a:lvl2pPr>
            <a:lvl3pPr marL="1217889" indent="0">
              <a:buNone/>
              <a:defRPr sz="2397" b="1"/>
            </a:lvl3pPr>
            <a:lvl4pPr marL="1826834" indent="0">
              <a:buNone/>
              <a:defRPr sz="2131" b="1"/>
            </a:lvl4pPr>
            <a:lvl5pPr marL="2435779" indent="0">
              <a:buNone/>
              <a:defRPr sz="2131" b="1"/>
            </a:lvl5pPr>
            <a:lvl6pPr marL="3044723" indent="0">
              <a:buNone/>
              <a:defRPr sz="2131" b="1"/>
            </a:lvl6pPr>
            <a:lvl7pPr marL="3653668" indent="0">
              <a:buNone/>
              <a:defRPr sz="2131" b="1"/>
            </a:lvl7pPr>
            <a:lvl8pPr marL="4262613" indent="0">
              <a:buNone/>
              <a:defRPr sz="2131" b="1"/>
            </a:lvl8pPr>
            <a:lvl9pPr marL="4871557" indent="0">
              <a:buNone/>
              <a:defRPr sz="213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915" y="3336620"/>
            <a:ext cx="5152414" cy="490766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5771" y="2239216"/>
            <a:ext cx="5177789" cy="1097405"/>
          </a:xfrm>
        </p:spPr>
        <p:txBody>
          <a:bodyPr anchor="b"/>
          <a:lstStyle>
            <a:lvl1pPr marL="0" indent="0">
              <a:buNone/>
              <a:defRPr sz="3197" b="1"/>
            </a:lvl1pPr>
            <a:lvl2pPr marL="608945" indent="0">
              <a:buNone/>
              <a:defRPr sz="2664" b="1"/>
            </a:lvl2pPr>
            <a:lvl3pPr marL="1217889" indent="0">
              <a:buNone/>
              <a:defRPr sz="2397" b="1"/>
            </a:lvl3pPr>
            <a:lvl4pPr marL="1826834" indent="0">
              <a:buNone/>
              <a:defRPr sz="2131" b="1"/>
            </a:lvl4pPr>
            <a:lvl5pPr marL="2435779" indent="0">
              <a:buNone/>
              <a:defRPr sz="2131" b="1"/>
            </a:lvl5pPr>
            <a:lvl6pPr marL="3044723" indent="0">
              <a:buNone/>
              <a:defRPr sz="2131" b="1"/>
            </a:lvl6pPr>
            <a:lvl7pPr marL="3653668" indent="0">
              <a:buNone/>
              <a:defRPr sz="2131" b="1"/>
            </a:lvl7pPr>
            <a:lvl8pPr marL="4262613" indent="0">
              <a:buNone/>
              <a:defRPr sz="2131" b="1"/>
            </a:lvl8pPr>
            <a:lvl9pPr marL="4871557" indent="0">
              <a:buNone/>
              <a:defRPr sz="213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5771" y="3336620"/>
            <a:ext cx="5177789" cy="490766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89032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BDBA7-4512-477A-8233-EF515314DC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5795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BDBA7-4512-477A-8233-EF515314DC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5883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913" y="608965"/>
            <a:ext cx="3928141" cy="2131378"/>
          </a:xfrm>
        </p:spPr>
        <p:txBody>
          <a:bodyPr anchor="b"/>
          <a:lstStyle>
            <a:lvl1pPr>
              <a:defRPr sz="426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77789" y="1315197"/>
            <a:ext cx="6165771" cy="6491398"/>
          </a:xfrm>
        </p:spPr>
        <p:txBody>
          <a:bodyPr/>
          <a:lstStyle>
            <a:lvl1pPr>
              <a:defRPr sz="4262"/>
            </a:lvl1pPr>
            <a:lvl2pPr>
              <a:defRPr sz="3729"/>
            </a:lvl2pPr>
            <a:lvl3pPr>
              <a:defRPr sz="3197"/>
            </a:lvl3pPr>
            <a:lvl4pPr>
              <a:defRPr sz="2664"/>
            </a:lvl4pPr>
            <a:lvl5pPr>
              <a:defRPr sz="2664"/>
            </a:lvl5pPr>
            <a:lvl6pPr>
              <a:defRPr sz="2664"/>
            </a:lvl6pPr>
            <a:lvl7pPr>
              <a:defRPr sz="2664"/>
            </a:lvl7pPr>
            <a:lvl8pPr>
              <a:defRPr sz="2664"/>
            </a:lvl8pPr>
            <a:lvl9pPr>
              <a:defRPr sz="266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913" y="2740343"/>
            <a:ext cx="3928141" cy="5076823"/>
          </a:xfrm>
        </p:spPr>
        <p:txBody>
          <a:bodyPr/>
          <a:lstStyle>
            <a:lvl1pPr marL="0" indent="0">
              <a:buNone/>
              <a:defRPr sz="2131"/>
            </a:lvl1pPr>
            <a:lvl2pPr marL="608945" indent="0">
              <a:buNone/>
              <a:defRPr sz="1865"/>
            </a:lvl2pPr>
            <a:lvl3pPr marL="1217889" indent="0">
              <a:buNone/>
              <a:defRPr sz="1598"/>
            </a:lvl3pPr>
            <a:lvl4pPr marL="1826834" indent="0">
              <a:buNone/>
              <a:defRPr sz="1332"/>
            </a:lvl4pPr>
            <a:lvl5pPr marL="2435779" indent="0">
              <a:buNone/>
              <a:defRPr sz="1332"/>
            </a:lvl5pPr>
            <a:lvl6pPr marL="3044723" indent="0">
              <a:buNone/>
              <a:defRPr sz="1332"/>
            </a:lvl6pPr>
            <a:lvl7pPr marL="3653668" indent="0">
              <a:buNone/>
              <a:defRPr sz="1332"/>
            </a:lvl7pPr>
            <a:lvl8pPr marL="4262613" indent="0">
              <a:buNone/>
              <a:defRPr sz="1332"/>
            </a:lvl8pPr>
            <a:lvl9pPr marL="4871557" indent="0">
              <a:buNone/>
              <a:defRPr sz="133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BDBA7-4512-477A-8233-EF515314DC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6460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913" y="608965"/>
            <a:ext cx="3928141" cy="2131378"/>
          </a:xfrm>
        </p:spPr>
        <p:txBody>
          <a:bodyPr anchor="b"/>
          <a:lstStyle>
            <a:lvl1pPr>
              <a:defRPr sz="426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77789" y="1315197"/>
            <a:ext cx="6165771" cy="6491398"/>
          </a:xfrm>
        </p:spPr>
        <p:txBody>
          <a:bodyPr anchor="t"/>
          <a:lstStyle>
            <a:lvl1pPr marL="0" indent="0">
              <a:buNone/>
              <a:defRPr sz="4262"/>
            </a:lvl1pPr>
            <a:lvl2pPr marL="608945" indent="0">
              <a:buNone/>
              <a:defRPr sz="3729"/>
            </a:lvl2pPr>
            <a:lvl3pPr marL="1217889" indent="0">
              <a:buNone/>
              <a:defRPr sz="3197"/>
            </a:lvl3pPr>
            <a:lvl4pPr marL="1826834" indent="0">
              <a:buNone/>
              <a:defRPr sz="2664"/>
            </a:lvl4pPr>
            <a:lvl5pPr marL="2435779" indent="0">
              <a:buNone/>
              <a:defRPr sz="2664"/>
            </a:lvl5pPr>
            <a:lvl6pPr marL="3044723" indent="0">
              <a:buNone/>
              <a:defRPr sz="2664"/>
            </a:lvl6pPr>
            <a:lvl7pPr marL="3653668" indent="0">
              <a:buNone/>
              <a:defRPr sz="2664"/>
            </a:lvl7pPr>
            <a:lvl8pPr marL="4262613" indent="0">
              <a:buNone/>
              <a:defRPr sz="2664"/>
            </a:lvl8pPr>
            <a:lvl9pPr marL="4871557" indent="0">
              <a:buNone/>
              <a:defRPr sz="266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913" y="2740343"/>
            <a:ext cx="3928141" cy="5076823"/>
          </a:xfrm>
        </p:spPr>
        <p:txBody>
          <a:bodyPr/>
          <a:lstStyle>
            <a:lvl1pPr marL="0" indent="0">
              <a:buNone/>
              <a:defRPr sz="2131"/>
            </a:lvl1pPr>
            <a:lvl2pPr marL="608945" indent="0">
              <a:buNone/>
              <a:defRPr sz="1865"/>
            </a:lvl2pPr>
            <a:lvl3pPr marL="1217889" indent="0">
              <a:buNone/>
              <a:defRPr sz="1598"/>
            </a:lvl3pPr>
            <a:lvl4pPr marL="1826834" indent="0">
              <a:buNone/>
              <a:defRPr sz="1332"/>
            </a:lvl4pPr>
            <a:lvl5pPr marL="2435779" indent="0">
              <a:buNone/>
              <a:defRPr sz="1332"/>
            </a:lvl5pPr>
            <a:lvl6pPr marL="3044723" indent="0">
              <a:buNone/>
              <a:defRPr sz="1332"/>
            </a:lvl6pPr>
            <a:lvl7pPr marL="3653668" indent="0">
              <a:buNone/>
              <a:defRPr sz="1332"/>
            </a:lvl7pPr>
            <a:lvl8pPr marL="4262613" indent="0">
              <a:buNone/>
              <a:defRPr sz="1332"/>
            </a:lvl8pPr>
            <a:lvl9pPr marL="4871557" indent="0">
              <a:buNone/>
              <a:defRPr sz="133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BDBA7-4512-477A-8233-EF515314DC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6061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7327" y="486328"/>
            <a:ext cx="10504646" cy="17655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7327" y="2431631"/>
            <a:ext cx="10504646" cy="57957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7327" y="8466307"/>
            <a:ext cx="2740343" cy="4863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1/10/2026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4393" y="8466307"/>
            <a:ext cx="4110514" cy="4863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1630" y="8466307"/>
            <a:ext cx="2740343" cy="4863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3076939-B87C-3C36-0858-91F56BDCDB1B}"/>
              </a:ext>
            </a:extLst>
          </p:cNvPr>
          <p:cNvSpPr/>
          <p:nvPr userDrawn="1"/>
        </p:nvSpPr>
        <p:spPr>
          <a:xfrm>
            <a:off x="0" y="-1"/>
            <a:ext cx="12179300" cy="9134475"/>
          </a:xfrm>
          <a:prstGeom prst="rect">
            <a:avLst/>
          </a:prstGeom>
          <a:solidFill>
            <a:srgbClr val="494A4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193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E65A52F-8D49-6B0D-F0A4-54288510891D}"/>
              </a:ext>
            </a:extLst>
          </p:cNvPr>
          <p:cNvSpPr/>
          <p:nvPr userDrawn="1"/>
        </p:nvSpPr>
        <p:spPr>
          <a:xfrm>
            <a:off x="58532" y="184141"/>
            <a:ext cx="12062234" cy="828216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346380" dist="100206" dir="5400000" algn="ctr" rotWithShape="0">
              <a:srgbClr val="000000">
                <a:alpha val="0"/>
              </a:srgb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193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C998879-5BDB-A933-1168-C197E43B392C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383826" y="8480232"/>
            <a:ext cx="1469746" cy="581775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5A62C46-775B-AB43-826D-0C61EE38A4FD}"/>
              </a:ext>
            </a:extLst>
          </p:cNvPr>
          <p:cNvCxnSpPr>
            <a:cxnSpLocks/>
          </p:cNvCxnSpPr>
          <p:nvPr userDrawn="1"/>
        </p:nvCxnSpPr>
        <p:spPr>
          <a:xfrm>
            <a:off x="4854238" y="8736942"/>
            <a:ext cx="5365783" cy="0"/>
          </a:xfrm>
          <a:prstGeom prst="line">
            <a:avLst/>
          </a:prstGeom>
          <a:ln w="8890">
            <a:solidFill>
              <a:srgbClr val="F26E3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2B1C0E82-39C6-36DE-7BBA-F3C5660C20E4}"/>
              </a:ext>
            </a:extLst>
          </p:cNvPr>
          <p:cNvSpPr txBox="1"/>
          <p:nvPr userDrawn="1"/>
        </p:nvSpPr>
        <p:spPr>
          <a:xfrm>
            <a:off x="58532" y="8831611"/>
            <a:ext cx="12120768" cy="3049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32" u="none" dirty="0">
                <a:solidFill>
                  <a:schemeClr val="bg2"/>
                </a:solidFill>
                <a:latin typeface="Inter Light" panose="02000503000000020004" pitchFamily="2" charset="0"/>
                <a:ea typeface="Inter Light" panose="02000503000000020004" pitchFamily="2" charset="0"/>
              </a:rPr>
              <a:t>guru@productknowledge.cc    -     www.productknowledge.cc</a:t>
            </a:r>
          </a:p>
        </p:txBody>
      </p:sp>
    </p:spTree>
    <p:extLst>
      <p:ext uri="{BB962C8B-B14F-4D97-AF65-F5344CB8AC3E}">
        <p14:creationId xmlns:p14="http://schemas.microsoft.com/office/powerpoint/2010/main" val="568332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  <p:sldLayoutId id="2147483685" r:id="rId13"/>
    <p:sldLayoutId id="2147483686" r:id="rId14"/>
    <p:sldLayoutId id="2147483689" r:id="rId15"/>
  </p:sldLayoutIdLst>
  <p:hf hdr="0" ftr="0" dt="0"/>
  <p:txStyles>
    <p:titleStyle>
      <a:lvl1pPr algn="l" defTabSz="1217889" rtl="0" eaLnBrk="1" latinLnBrk="0" hangingPunct="1">
        <a:lnSpc>
          <a:spcPct val="90000"/>
        </a:lnSpc>
        <a:spcBef>
          <a:spcPct val="0"/>
        </a:spcBef>
        <a:buNone/>
        <a:defRPr sz="5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472" indent="-304472" algn="l" defTabSz="1217889" rtl="0" eaLnBrk="1" latinLnBrk="0" hangingPunct="1">
        <a:lnSpc>
          <a:spcPct val="90000"/>
        </a:lnSpc>
        <a:spcBef>
          <a:spcPts val="1332"/>
        </a:spcBef>
        <a:buFont typeface="Arial" panose="020B0604020202020204" pitchFamily="34" charset="0"/>
        <a:buChar char="•"/>
        <a:defRPr sz="3729" kern="1200">
          <a:solidFill>
            <a:schemeClr val="tx1"/>
          </a:solidFill>
          <a:latin typeface="+mn-lt"/>
          <a:ea typeface="+mn-ea"/>
          <a:cs typeface="+mn-cs"/>
        </a:defRPr>
      </a:lvl1pPr>
      <a:lvl2pPr marL="913417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3197" kern="1200">
          <a:solidFill>
            <a:schemeClr val="tx1"/>
          </a:solidFill>
          <a:latin typeface="+mn-lt"/>
          <a:ea typeface="+mn-ea"/>
          <a:cs typeface="+mn-cs"/>
        </a:defRPr>
      </a:lvl2pPr>
      <a:lvl3pPr marL="1522362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664" kern="1200">
          <a:solidFill>
            <a:schemeClr val="tx1"/>
          </a:solidFill>
          <a:latin typeface="+mn-lt"/>
          <a:ea typeface="+mn-ea"/>
          <a:cs typeface="+mn-cs"/>
        </a:defRPr>
      </a:lvl3pPr>
      <a:lvl4pPr marL="2131306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7" kern="1200">
          <a:solidFill>
            <a:schemeClr val="tx1"/>
          </a:solidFill>
          <a:latin typeface="+mn-lt"/>
          <a:ea typeface="+mn-ea"/>
          <a:cs typeface="+mn-cs"/>
        </a:defRPr>
      </a:lvl4pPr>
      <a:lvl5pPr marL="2740251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7" kern="1200">
          <a:solidFill>
            <a:schemeClr val="tx1"/>
          </a:solidFill>
          <a:latin typeface="+mn-lt"/>
          <a:ea typeface="+mn-ea"/>
          <a:cs typeface="+mn-cs"/>
        </a:defRPr>
      </a:lvl5pPr>
      <a:lvl6pPr marL="3349196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7" kern="1200">
          <a:solidFill>
            <a:schemeClr val="tx1"/>
          </a:solidFill>
          <a:latin typeface="+mn-lt"/>
          <a:ea typeface="+mn-ea"/>
          <a:cs typeface="+mn-cs"/>
        </a:defRPr>
      </a:lvl6pPr>
      <a:lvl7pPr marL="3958140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7" kern="1200">
          <a:solidFill>
            <a:schemeClr val="tx1"/>
          </a:solidFill>
          <a:latin typeface="+mn-lt"/>
          <a:ea typeface="+mn-ea"/>
          <a:cs typeface="+mn-cs"/>
        </a:defRPr>
      </a:lvl7pPr>
      <a:lvl8pPr marL="4567085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7" kern="1200">
          <a:solidFill>
            <a:schemeClr val="tx1"/>
          </a:solidFill>
          <a:latin typeface="+mn-lt"/>
          <a:ea typeface="+mn-ea"/>
          <a:cs typeface="+mn-cs"/>
        </a:defRPr>
      </a:lvl8pPr>
      <a:lvl9pPr marL="5176030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1pPr>
      <a:lvl2pPr marL="608945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2pPr>
      <a:lvl3pPr marL="1217889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3pPr>
      <a:lvl4pPr marL="1826834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4pPr>
      <a:lvl5pPr marL="2435779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5pPr>
      <a:lvl6pPr marL="3044723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6pPr>
      <a:lvl7pPr marL="3653668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7pPr>
      <a:lvl8pPr marL="4262613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8pPr>
      <a:lvl9pPr marL="4871557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guru@productknowledge.cc" TargetMode="Externa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B3E528-B862-19FA-6FB8-CE39A5B09B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>
            <a:extLst>
              <a:ext uri="{FF2B5EF4-FFF2-40B4-BE49-F238E27FC236}">
                <a16:creationId xmlns:a16="http://schemas.microsoft.com/office/drawing/2014/main" id="{E5140AA5-B008-F059-7D47-E8302C070423}"/>
              </a:ext>
            </a:extLst>
          </p:cNvPr>
          <p:cNvSpPr txBox="1"/>
          <p:nvPr/>
        </p:nvSpPr>
        <p:spPr>
          <a:xfrm>
            <a:off x="333494" y="2355813"/>
            <a:ext cx="11512311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26E35"/>
                </a:solidFill>
                <a:latin typeface="Nillota Bold" pitchFamily="2" charset="0"/>
              </a:rPr>
              <a:t>Exercise Combined Resolve</a:t>
            </a:r>
          </a:p>
          <a:p>
            <a:r>
              <a:rPr lang="en-US" sz="1600" dirty="0"/>
              <a:t>Spectrum-Enabled Warfare enables commanders to control, exploit, and deny the electromagnetic environment as a maneuver space, integrating sensing, protection, attack, and deception to shape enemy decision-making. By combining responsive spectrum awareness, mobile and networked EW, counter-reconnaissance, and multi-echelon deception, these capabilities disrupt enemy C2 and ISR while preserving friendly freedom of action. In large scale combat operations (LSCO), spectrum-enabled warfare degrades enemy targeting cycles, protects dispersed formations, and enables multi-domain convergence by allowing forces to maneuver, strike, and deceive under persistent electromagnetic contestation.</a:t>
            </a:r>
          </a:p>
          <a:p>
            <a:pPr lvl="1"/>
            <a:r>
              <a:rPr lang="en-US" b="1" dirty="0">
                <a:solidFill>
                  <a:srgbClr val="F26E35"/>
                </a:solidFill>
                <a:latin typeface="Nillota Bold" pitchFamily="2" charset="0"/>
              </a:rPr>
              <a:t>a. Operational Electromagnetic Attack, Protection, and Support Systems</a:t>
            </a:r>
          </a:p>
          <a:p>
            <a:pPr lvl="1"/>
            <a:r>
              <a:rPr lang="en-US" sz="1600" dirty="0"/>
              <a:t>Operational electromagnetic attack, protection, and support systems integrate offensive jamming, defensive hardening, and wide-spectrum sensing. These systems detect, suppress, or exploit enemy emissions while protecting friendly networks under contested electromagnetic conditions.</a:t>
            </a:r>
          </a:p>
          <a:p>
            <a:pPr lvl="1"/>
            <a:r>
              <a:rPr lang="en-US" sz="1600" dirty="0"/>
              <a:t>Operationally, these systems disrupt enemy C2, degrade targeting networks, and protect friendly formations from jamming and signature detection. They directly support FM 3-0 by enabling freedom of action and degrading enemy decision cycles across all domains.</a:t>
            </a:r>
          </a:p>
          <a:p>
            <a:pPr lvl="1"/>
            <a:r>
              <a:rPr lang="en-US" b="1" dirty="0">
                <a:solidFill>
                  <a:srgbClr val="F26E35"/>
                </a:solidFill>
                <a:latin typeface="Nillota Bold" pitchFamily="2" charset="0"/>
              </a:rPr>
              <a:t>b. Responsive Multi-Domain Spectrum Detection</a:t>
            </a:r>
          </a:p>
          <a:p>
            <a:r>
              <a:rPr lang="en-US" sz="1600" dirty="0"/>
              <a:t>	Responsive spectrum detection systems provide real-time awareness of enemy and friendly electromagnetic activity across land, air, 	and cyber domains. They combine RF sensing, direction finding, and automated classification to create an EM battlespace picture.</a:t>
            </a:r>
          </a:p>
          <a:p>
            <a:r>
              <a:rPr lang="en-US" sz="1600" dirty="0"/>
              <a:t>	Operationally, they support counter-reconnaissance by detecting enemy ISR and identifying EM threats early. They accelerate 	targeting cycles and enhance survivability by revealing enemy attempts to detect or jam friendly forces.</a:t>
            </a:r>
          </a:p>
          <a:p>
            <a:pPr lvl="1"/>
            <a:r>
              <a:rPr lang="en-US" b="1" dirty="0">
                <a:solidFill>
                  <a:srgbClr val="F26E35"/>
                </a:solidFill>
                <a:latin typeface="Nillota Bold" pitchFamily="2" charset="0"/>
              </a:rPr>
              <a:t>c. Counter Surveillance &amp; Reconnaissance System</a:t>
            </a:r>
          </a:p>
          <a:p>
            <a:r>
              <a:rPr lang="en-US" sz="1600" dirty="0"/>
              <a:t>	Counter-SR systems detect, disrupt, or deceive enemy ISR platforms using EM masking, decoys, multispectral obscurants, and 	deception modules. They reduce enemy ability to identify friendly positions, movements, or high-value nodes.</a:t>
            </a:r>
          </a:p>
          <a:p>
            <a:r>
              <a:rPr lang="en-US" sz="1600" dirty="0"/>
              <a:t>	Operationally, Counter-SR preserves surprise, protects maneuver, and delays enemy targeting processes. These systems are 	essential to FM 3-90 security operations, ensuring friendly forces control the reconnaissance fight.</a:t>
            </a:r>
          </a:p>
          <a:p>
            <a:endParaRPr lang="en-US" sz="16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639B916-6CF0-23EC-C87E-9615CAA50964}"/>
              </a:ext>
            </a:extLst>
          </p:cNvPr>
          <p:cNvSpPr txBox="1"/>
          <p:nvPr/>
        </p:nvSpPr>
        <p:spPr>
          <a:xfrm>
            <a:off x="0" y="146373"/>
            <a:ext cx="12179300" cy="1732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64" b="1" dirty="0">
                <a:solidFill>
                  <a:srgbClr val="0062FF"/>
                </a:solidFill>
                <a:latin typeface="Nillota Bold" pitchFamily="2" charset="0"/>
              </a:rPr>
              <a:t>CURRENT CAPABLITY NEEDS – SPECTRUM-ENABLED WARFARE</a:t>
            </a:r>
          </a:p>
          <a:p>
            <a:pPr algn="ctr"/>
            <a:r>
              <a:rPr lang="en-US" sz="2664" b="1" dirty="0">
                <a:solidFill>
                  <a:srgbClr val="0062FF"/>
                </a:solidFill>
                <a:latin typeface="Nillota Bold" pitchFamily="2" charset="0"/>
              </a:rPr>
              <a:t>Responses due by September 1, 2026</a:t>
            </a:r>
          </a:p>
          <a:p>
            <a:pPr algn="ctr"/>
            <a:endParaRPr lang="en-US" sz="2664" b="1" dirty="0">
              <a:solidFill>
                <a:srgbClr val="0062FF"/>
              </a:solidFill>
              <a:latin typeface="Nillota Bold" pitchFamily="2" charset="0"/>
            </a:endParaRPr>
          </a:p>
          <a:p>
            <a:pPr algn="ctr"/>
            <a:r>
              <a:rPr lang="en-US" sz="2664" b="1" dirty="0">
                <a:solidFill>
                  <a:srgbClr val="0062FF"/>
                </a:solidFill>
                <a:latin typeface="Nillota Bold" pitchFamily="2" charset="0"/>
              </a:rPr>
              <a:t>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9D21403-0A01-A14D-B2F9-B21C32F5AAC9}"/>
              </a:ext>
            </a:extLst>
          </p:cNvPr>
          <p:cNvSpPr txBox="1"/>
          <p:nvPr/>
        </p:nvSpPr>
        <p:spPr>
          <a:xfrm>
            <a:off x="58531" y="8509597"/>
            <a:ext cx="5040467" cy="502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64" b="1" dirty="0">
                <a:solidFill>
                  <a:srgbClr val="F26E35"/>
                </a:solidFill>
                <a:latin typeface="Nillota Bold" pitchFamily="2" charset="0"/>
              </a:rPr>
              <a:t>CURRENT CAPABILITY NEEDS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4144DEC-1547-9B82-273F-F303D8E07C87}"/>
              </a:ext>
            </a:extLst>
          </p:cNvPr>
          <p:cNvSpPr txBox="1"/>
          <p:nvPr/>
        </p:nvSpPr>
        <p:spPr>
          <a:xfrm>
            <a:off x="333493" y="919335"/>
            <a:ext cx="11512311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i="1" dirty="0"/>
              <a:t>Product Knowledge is actively seeking capabilities to meet specific US Department of War identified interest areas.  Companies and developers with demonstrable solutions should email:</a:t>
            </a:r>
            <a:r>
              <a:rPr lang="en-US" i="1" dirty="0"/>
              <a:t> </a:t>
            </a:r>
            <a:r>
              <a:rPr lang="en-US" i="1" dirty="0">
                <a:hlinkClick r:id="rId2"/>
              </a:rPr>
              <a:t>guru@productknowledge.cc</a:t>
            </a:r>
            <a:r>
              <a:rPr lang="en-US" i="1" dirty="0"/>
              <a:t> and include the following information:  Company Name, Company Address, Company Point of Contact (POC),  POC Email and Phone Number, 2-page Capability Description, Images or Videos of the capability.  Briefing Materials or Marketing Materials may also be included.</a:t>
            </a:r>
            <a:endParaRPr lang="en-US" sz="1800" i="1" dirty="0"/>
          </a:p>
        </p:txBody>
      </p:sp>
    </p:spTree>
    <p:extLst>
      <p:ext uri="{BB962C8B-B14F-4D97-AF65-F5344CB8AC3E}">
        <p14:creationId xmlns:p14="http://schemas.microsoft.com/office/powerpoint/2010/main" val="1293492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B19E11-9D50-3966-F118-B92A25FCE9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36875F7-4217-DA96-0D72-2D6A77941665}"/>
              </a:ext>
            </a:extLst>
          </p:cNvPr>
          <p:cNvSpPr txBox="1"/>
          <p:nvPr/>
        </p:nvSpPr>
        <p:spPr>
          <a:xfrm>
            <a:off x="324465" y="1425676"/>
            <a:ext cx="11523406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F26E35"/>
                </a:solidFill>
                <a:latin typeface="Nillota Bold" pitchFamily="2" charset="0"/>
              </a:rPr>
              <a:t>Exercise Combined Resolve</a:t>
            </a:r>
          </a:p>
          <a:p>
            <a:r>
              <a:rPr lang="en-US" sz="1600" dirty="0"/>
              <a:t>Spectrum-Enabled Warfare enables commanders to control, exploit, and deny the electromagnetic environment as a maneuver space, integrating sensing, protection, attack, and deception to shape enemy decision-making. By combining responsive spectrum awareness, mobile and networked EW, counter-reconnaissance, and multi-echelon deception, these capabilities disrupt enemy C2 and ISR while preserving friendly freedom of action. In large scale combat operations (LSCO), spectrum-enabled warfare degrades enemy targeting cycles, protects dispersed formations, and enables multi-domain convergence by allowing forces to maneuver, strike, and deceive under persistent electromagnetic contestation.</a:t>
            </a:r>
          </a:p>
          <a:p>
            <a:r>
              <a:rPr lang="en-US" sz="1600" b="1" dirty="0">
                <a:solidFill>
                  <a:srgbClr val="F26E35"/>
                </a:solidFill>
                <a:latin typeface="Nillota Bold" pitchFamily="2" charset="0"/>
              </a:rPr>
              <a:t>	d</a:t>
            </a:r>
            <a:r>
              <a:rPr lang="en-US" b="1" dirty="0">
                <a:solidFill>
                  <a:srgbClr val="F26E35"/>
                </a:solidFill>
                <a:latin typeface="Nillota Bold" pitchFamily="2" charset="0"/>
              </a:rPr>
              <a:t>. Tactical, Mobile, Networked EW System</a:t>
            </a:r>
          </a:p>
          <a:p>
            <a:pPr lvl="1"/>
            <a:r>
              <a:rPr lang="en-US" sz="1600" dirty="0"/>
              <a:t>Mobile EW systems accompany maneuver units to deliver on-the-move sensing, jamming, and protection. They use adaptive receivers and jammers to disrupt enemy C2, UAS links, and sensor networks.</a:t>
            </a:r>
          </a:p>
          <a:p>
            <a:pPr lvl="1"/>
            <a:r>
              <a:rPr lang="en-US" sz="1600" dirty="0"/>
              <a:t>Operationally, these systems protect formations, enable maneuver, and reduce enemy reconnaissance effectiveness. They synchronize EW effects across brigades and divisions, contributing to multi-domain convergence.</a:t>
            </a:r>
          </a:p>
          <a:p>
            <a:pPr lvl="1"/>
            <a:r>
              <a:rPr lang="en-US" b="1" dirty="0">
                <a:solidFill>
                  <a:srgbClr val="F26E35"/>
                </a:solidFill>
                <a:latin typeface="Nillota Bold" pitchFamily="2" charset="0"/>
              </a:rPr>
              <a:t>e. Multi-Echelon MILDEC Emitters</a:t>
            </a:r>
          </a:p>
          <a:p>
            <a:pPr lvl="1"/>
            <a:r>
              <a:rPr lang="en-US" sz="1600" dirty="0"/>
              <a:t>Multi-echelon MILDEC emitters generate false EM signatures that simulate friendly units, CPs, or networks. They mislead enemy ISR and fires systems by creating believable electromagnetic decoys.</a:t>
            </a:r>
          </a:p>
          <a:p>
            <a:pPr lvl="1"/>
            <a:r>
              <a:rPr lang="en-US" sz="1600" dirty="0"/>
              <a:t>Operationally, MILDEC emitters shape enemy perceptions, dilute targeting capacity, and support surprise. They reinforce FM 3-13 deception principles, creating opportunities for maneuver and joint convergence.</a:t>
            </a:r>
          </a:p>
          <a:p>
            <a:pPr lvl="1"/>
            <a:r>
              <a:rPr lang="en-US" b="1" dirty="0">
                <a:solidFill>
                  <a:srgbClr val="F26E35"/>
                </a:solidFill>
                <a:latin typeface="Nillota Bold" pitchFamily="2" charset="0"/>
              </a:rPr>
              <a:t>f. AI-Assisted EW Planning</a:t>
            </a:r>
          </a:p>
          <a:p>
            <a:r>
              <a:rPr lang="en-US" sz="1600" dirty="0"/>
              <a:t>	AI-assisted EW planning tools analyze spectrum patterns, enemy emissions, terrain, and friendly systems to recommend optimal EW 	courses of action. They automate deconfliction and optimize jammer placement and waveform selection.</a:t>
            </a:r>
          </a:p>
          <a:p>
            <a:r>
              <a:rPr lang="en-US" sz="1600" dirty="0"/>
              <a:t>	Operationally, these tools accelerate planning, reduce staff burden, and improve synchronization of EW with fires and maneuver. 	They enhance tempo and decision dominance by anticipating enemy EW and recommending countermeasures.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AD9D8DC-FEF4-14DC-3EA8-2F9F106423B0}"/>
              </a:ext>
            </a:extLst>
          </p:cNvPr>
          <p:cNvSpPr txBox="1"/>
          <p:nvPr/>
        </p:nvSpPr>
        <p:spPr>
          <a:xfrm>
            <a:off x="0" y="146373"/>
            <a:ext cx="12179300" cy="13222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64" b="1" dirty="0">
                <a:solidFill>
                  <a:srgbClr val="0062FF"/>
                </a:solidFill>
                <a:latin typeface="Nillota Bold" pitchFamily="2" charset="0"/>
              </a:rPr>
              <a:t>CURRENT CAPABLITY NEEDS – SPECTRUM-ENABLED WARFARE</a:t>
            </a:r>
          </a:p>
          <a:p>
            <a:pPr algn="ctr"/>
            <a:r>
              <a:rPr lang="en-US" sz="2664" b="1" dirty="0">
                <a:solidFill>
                  <a:srgbClr val="0062FF"/>
                </a:solidFill>
                <a:latin typeface="Nillota Bold" pitchFamily="2" charset="0"/>
              </a:rPr>
              <a:t>Responses due by September 1, 2026</a:t>
            </a:r>
          </a:p>
          <a:p>
            <a:pPr algn="ctr"/>
            <a:r>
              <a:rPr lang="en-US" sz="2664" b="1" dirty="0">
                <a:solidFill>
                  <a:srgbClr val="0062FF"/>
                </a:solidFill>
                <a:latin typeface="Nillota Bold" pitchFamily="2" charset="0"/>
              </a:rPr>
              <a:t>(Continued)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C313561-3B54-6BAB-78AA-9C420940678A}"/>
              </a:ext>
            </a:extLst>
          </p:cNvPr>
          <p:cNvSpPr txBox="1"/>
          <p:nvPr/>
        </p:nvSpPr>
        <p:spPr>
          <a:xfrm>
            <a:off x="58531" y="8509597"/>
            <a:ext cx="5040467" cy="502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64" b="1" dirty="0">
                <a:solidFill>
                  <a:srgbClr val="F26E35"/>
                </a:solidFill>
                <a:latin typeface="Nillota Bold" pitchFamily="2" charset="0"/>
              </a:rPr>
              <a:t>CURRENT CAPABILITY NEEDS</a:t>
            </a:r>
          </a:p>
        </p:txBody>
      </p:sp>
    </p:spTree>
    <p:extLst>
      <p:ext uri="{BB962C8B-B14F-4D97-AF65-F5344CB8AC3E}">
        <p14:creationId xmlns:p14="http://schemas.microsoft.com/office/powerpoint/2010/main" val="26981792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K New Master 2026" id="{738CA84D-9DE0-E747-B9C7-26442E33F2CF}" vid="{666C9EE7-E98B-EE4A-8DE9-6205F120043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59BB541E92E2A4F9041802735E993FA" ma:contentTypeVersion="55" ma:contentTypeDescription="Create a new document." ma:contentTypeScope="" ma:versionID="c45a843ccfff37651230db235bbfdd77">
  <xsd:schema xmlns:xsd="http://www.w3.org/2001/XMLSchema" xmlns:xs="http://www.w3.org/2001/XMLSchema" xmlns:p="http://schemas.microsoft.com/office/2006/metadata/properties" xmlns:ns1="d957a935-d644-416f-9a37-e53aad2e06fb" xmlns:ns3="7ebb794a-2959-4b00-869f-cdc051075f91" xmlns:ns4="http://schemas.microsoft.com/sharepoint/v4" targetNamespace="http://schemas.microsoft.com/office/2006/metadata/properties" ma:root="true" ma:fieldsID="f68f7c68c4b22b79d89f3f36d68b0b32" ns1:_="" ns3:_="" ns4:_="">
    <xsd:import namespace="d957a935-d644-416f-9a37-e53aad2e06fb"/>
    <xsd:import namespace="7ebb794a-2959-4b00-869f-cdc051075f91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1:Document_x0020_State" minOccurs="0"/>
                <xsd:element ref="ns3:KM_x0020_Lists" minOccurs="0"/>
                <xsd:element ref="ns3:Assigned_x0020_To_x003a_" minOccurs="0"/>
                <xsd:element ref="ns1:Classification" minOccurs="0"/>
                <xsd:element ref="ns1:_dlc_DocId" minOccurs="0"/>
                <xsd:element ref="ns1:_dlc_DocIdUrl" minOccurs="0"/>
                <xsd:element ref="ns1:_dlc_DocIdPersistId" minOccurs="0"/>
                <xsd:element ref="ns4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57a935-d644-416f-9a37-e53aad2e06fb" elementFormDefault="qualified">
    <xsd:import namespace="http://schemas.microsoft.com/office/2006/documentManagement/types"/>
    <xsd:import namespace="http://schemas.microsoft.com/office/infopath/2007/PartnerControls"/>
    <xsd:element name="Document_x0020_State" ma:index="0" nillable="true" ma:displayName="Document State" ma:default="Initial Draft" ma:description="For document collaboration purposes." ma:format="RadioButtons" ma:internalName="Document_x0020_State" ma:readOnly="false">
      <xsd:simpleType>
        <xsd:restriction base="dms:Choice">
          <xsd:enumeration value="Initial Draft"/>
          <xsd:enumeration value="Coordinating Draft"/>
          <xsd:enumeration value="Final Draft"/>
          <xsd:enumeration value="Published"/>
          <xsd:enumeration value="Archive"/>
        </xsd:restriction>
      </xsd:simpleType>
    </xsd:element>
    <xsd:element name="Classification" ma:index="4" nillable="true" ma:displayName="Classification" ma:default="FOUO" ma:description="Type of Classification" ma:format="Dropdown" ma:internalName="Classification" ma:readOnly="false">
      <xsd:simpleType>
        <xsd:restriction base="dms:Choice">
          <xsd:enumeration value="UNCLASSIFIED"/>
          <xsd:enumeration value="FOUO"/>
        </xsd:restriction>
      </xsd:simpleType>
    </xsd:element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bb794a-2959-4b00-869f-cdc051075f91" elementFormDefault="qualified">
    <xsd:import namespace="http://schemas.microsoft.com/office/2006/documentManagement/types"/>
    <xsd:import namespace="http://schemas.microsoft.com/office/infopath/2007/PartnerControls"/>
    <xsd:element name="KM_x0020_Lists" ma:index="2" nillable="true" ma:displayName="Document Category" ma:format="Dropdown" ma:internalName="KM_x0020_Lists">
      <xsd:simpleType>
        <xsd:union memberTypes="dms:Text">
          <xsd:simpleType>
            <xsd:restriction base="dms:Choice">
              <xsd:enumeration value="Assessments"/>
              <xsd:enumeration value="Battle Rhythm"/>
              <xsd:enumeration value="Briefings"/>
              <xsd:enumeration value="Continuity"/>
              <xsd:enumeration value="eStaffing"/>
              <xsd:enumeration value="Exercise Support"/>
              <xsd:enumeration value="How To's"/>
              <xsd:enumeration value="KM Admin"/>
              <xsd:enumeration value="KM Calendar"/>
              <xsd:enumeration value="KM Governance"/>
              <xsd:enumeration value="KM Site Managers"/>
              <xsd:enumeration value="KM SOP"/>
              <xsd:enumeration value="Migration"/>
              <xsd:enumeration value="OIP Inspection"/>
              <xsd:enumeration value="Orders"/>
              <xsd:enumeration value="Publications"/>
              <xsd:enumeration value="SAV"/>
              <xsd:enumeration value="Training"/>
            </xsd:restriction>
          </xsd:simpleType>
        </xsd:union>
      </xsd:simpleType>
    </xsd:element>
    <xsd:element name="Assigned_x0020_To_x003a_" ma:index="3" nillable="true" ma:displayName="Assigned To:" ma:description="Individual that will cover the material" ma:internalName="Assigned_x0020_To_x003a_">
      <xsd:simpleType>
        <xsd:restriction base="dms:Text">
          <xsd:maxLength value="50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5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8" ma:displayName="Content Type"/>
        <xsd:element ref="dc:title" minOccurs="0" maxOccurs="1" ma:index="5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M_x0020_Lists xmlns="7ebb794a-2959-4b00-869f-cdc051075f91">Battle Rhythm</KM_x0020_Lists>
    <Document_x0020_State xmlns="d957a935-d644-416f-9a37-e53aad2e06fb">Published</Document_x0020_State>
    <Assigned_x0020_To_x003a_ xmlns="7ebb794a-2959-4b00-869f-cdc051075f91" xsi:nil="true"/>
    <IconOverlay xmlns="http://schemas.microsoft.com/sharepoint/v4" xsi:nil="true"/>
    <Classification xmlns="d957a935-d644-416f-9a37-e53aad2e06fb">FOUO</Classification>
    <_dlc_DocId xmlns="d957a935-d644-416f-9a37-e53aad2e06fb">UZJU6JEEXV5T-728-1496</_dlc_DocId>
    <_dlc_DocIdUrl xmlns="d957a935-d644-416f-9a37-e53aad2e06fb">
      <Url>https://hq.usarpac.army.mil/staff/km/_layouts/DocIdRedir.aspx?ID=UZJU6JEEXV5T-728-1496</Url>
      <Description>UZJU6JEEXV5T-728-1496</Description>
    </_dlc_DocIdUrl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5.xml><?xml version="1.0" encoding="utf-8"?>
<?mso-contentType ?>
<customXsn xmlns="http://schemas.microsoft.com/office/2006/metadata/customXsn">
  <xsnLocation/>
  <cached>True</cached>
  <openByDefault>True</openByDefault>
  <xsnScope/>
</customXsn>
</file>

<file path=customXml/item6.xml><?xml version="1.0" encoding="utf-8"?>
<?mso-contentType ?>
<PolicyDirtyBag xmlns="microsoft.office.server.policy.changes">
  <Microsoft.Office.RecordsManagement.PolicyFeatures.Expiration op="Delete"/>
</PolicyDirtyBag>
</file>

<file path=customXml/itemProps1.xml><?xml version="1.0" encoding="utf-8"?>
<ds:datastoreItem xmlns:ds="http://schemas.openxmlformats.org/officeDocument/2006/customXml" ds:itemID="{D3D3136F-D349-4187-8DB9-440BB86968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957a935-d644-416f-9a37-e53aad2e06fb"/>
    <ds:schemaRef ds:uri="7ebb794a-2959-4b00-869f-cdc051075f91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6BEDBCE-FA43-446B-AA51-6D3AC94AACBC}">
  <ds:schemaRefs>
    <ds:schemaRef ds:uri="http://schemas.microsoft.com/office/2006/metadata/properties"/>
    <ds:schemaRef ds:uri="http://schemas.microsoft.com/sharepoint/v4"/>
    <ds:schemaRef ds:uri="http://purl.org/dc/terms/"/>
    <ds:schemaRef ds:uri="http://purl.org/dc/elements/1.1/"/>
    <ds:schemaRef ds:uri="http://www.w3.org/XML/1998/namespace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7ebb794a-2959-4b00-869f-cdc051075f91"/>
    <ds:schemaRef ds:uri="d957a935-d644-416f-9a37-e53aad2e06fb"/>
  </ds:schemaRefs>
</ds:datastoreItem>
</file>

<file path=customXml/itemProps3.xml><?xml version="1.0" encoding="utf-8"?>
<ds:datastoreItem xmlns:ds="http://schemas.openxmlformats.org/officeDocument/2006/customXml" ds:itemID="{9D4FA4D7-A940-4473-8541-2599AEA3A88A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584B5A55-E16D-46D1-85D0-7DE7E8FF2CCC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73EF65F9-B167-4E1E-9F24-9E29D94DE28F}">
  <ds:schemaRefs>
    <ds:schemaRef ds:uri="http://schemas.microsoft.com/office/2006/metadata/customXsn"/>
  </ds:schemaRefs>
</ds:datastoreItem>
</file>

<file path=customXml/itemProps6.xml><?xml version="1.0" encoding="utf-8"?>
<ds:datastoreItem xmlns:ds="http://schemas.openxmlformats.org/officeDocument/2006/customXml" ds:itemID="{5602EAF9-657C-4FA2-A708-5594BDB291F4}">
  <ds:schemaRefs>
    <ds:schemaRef ds:uri="microsoft.office.server.policy.chang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99349</TotalTime>
  <Words>799</Words>
  <Application>Microsoft Office PowerPoint</Application>
  <PresentationFormat>Ledger Paper (11x17 in)</PresentationFormat>
  <Paragraphs>32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2013 - 2022 Theme</vt:lpstr>
      <vt:lpstr>PowerPoint Presentation</vt:lpstr>
      <vt:lpstr>PowerPoint Presentation</vt:lpstr>
    </vt:vector>
  </TitlesOfParts>
  <Company>United States Army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Henderson;DcoS</dc:creator>
  <cp:lastModifiedBy>Sydney Steinman</cp:lastModifiedBy>
  <cp:revision>764</cp:revision>
  <cp:lastPrinted>2024-03-01T02:49:10Z</cp:lastPrinted>
  <dcterms:created xsi:type="dcterms:W3CDTF">2017-02-03T02:28:46Z</dcterms:created>
  <dcterms:modified xsi:type="dcterms:W3CDTF">2026-01-11T04:13:17Z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0x010100B59BB541E92E2A4F9041802735E993FA</vt:lpwstr>
  </property>
  <property fmtid="{D5CDD505-2E9C-101B-9397-08002B2CF9AE}" pid="3" name="ItemRetentionFormula">
    <vt:lpwstr/>
  </property>
  <property fmtid="{D5CDD505-2E9C-101B-9397-08002B2CF9AE}" pid="4" name="_dlc_policyId">
    <vt:lpwstr/>
  </property>
  <property fmtid="{D5CDD505-2E9C-101B-9397-08002B2CF9AE}" pid="5" name="_dlc_DocIdItemGuid">
    <vt:lpwstr>1959d759-c5a4-4237-9d4f-433ee02d1cc1</vt:lpwstr>
  </property>
</Properties>
</file>