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12192000"/>
  <p:notesSz cx="6858000" cy="9144000"/>
  <p:embeddedFontLst>
    <p:embeddedFont>
      <p:font typeface="La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jqtFWoRjEwELH4h46M6p/P+K5D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Lato-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Lato-italic.fntdata"/><Relationship Id="rId16" Type="http://schemas.openxmlformats.org/officeDocument/2006/relationships/slide" Target="slides/slide12.xml"/><Relationship Id="rId38" Type="http://schemas.openxmlformats.org/officeDocument/2006/relationships/font" Target="fonts/Lato-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bT3a9pQlQ1g"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Calibri"/>
              <a:buNone/>
            </a:pPr>
            <a:r>
              <a:rPr b="1" lang="en-US" sz="1800" u="sng">
                <a:latin typeface="Calibri"/>
                <a:ea typeface="Calibri"/>
                <a:cs typeface="Calibri"/>
                <a:sym typeface="Calibri"/>
              </a:rPr>
              <a:t>BIENVENIDA Y ORACIÓN</a:t>
            </a:r>
            <a:r>
              <a:rPr lang="en-US" sz="1800">
                <a:latin typeface="Calibri"/>
                <a:ea typeface="Calibri"/>
                <a:cs typeface="Calibri"/>
                <a:sym typeface="Calibri"/>
              </a:rPr>
              <a:t> </a:t>
            </a:r>
            <a:r>
              <a:rPr i="1" lang="en-US" sz="1800">
                <a:latin typeface="Calibri"/>
                <a:ea typeface="Calibri"/>
                <a:cs typeface="Calibri"/>
                <a:sym typeface="Calibri"/>
              </a:rPr>
              <a:t>(10 minutos)</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Da a los estudiantes una calurosa bienvenida y tome unos minutos para conocerlos y ellos a ti.  Si hay demasiados estudiantes, se puede pedirlos compartir saludos en el chat. Después de los saludos personales, se puede compartir una bienvenida breve a Lección 4.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Sean bienvenidos a Lección 4 de “Legalismo: Enemigo de la gracia.” Hoy vamos a hablar sobre la motivación en la vida de cristianos, la motivación basada en el evangelio, y no en la ley.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76" name="Google Shape;7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2. Legalismo y leyes/reglas no bíblicas (extrabíblicas)</a:t>
            </a:r>
            <a:endParaRPr/>
          </a:p>
          <a:p>
            <a:pPr indent="0" lvl="0" marL="0" marR="0" rtl="0" algn="l">
              <a:lnSpc>
                <a:spcPct val="100000"/>
              </a:lnSpc>
              <a:spcBef>
                <a:spcPts val="0"/>
              </a:spcBef>
              <a:spcAft>
                <a:spcPts val="0"/>
              </a:spcAft>
              <a:buSzPts val="1100"/>
              <a:buFont typeface="Arial"/>
              <a:buNone/>
            </a:pPr>
            <a:r>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Un aspecto del legalismo es agregar leyes a la Escritura donde la Biblia no lo hace.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Motivar personas a vivir vidas cristianas buenas con reglas extrabíblicas.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El no distinguir entre el uso de algo y el abuso. El abuso no prohíbe el uso. Por ejemplo, el hecho de que algunos se emborrachen no debe prohibir el uso de alcohol con moderación.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Hay muchos ejemplos: No tomar, fumar, bailar, maquillar. Vamos a estudiar estos temas más adelante en este curso. </a:t>
            </a:r>
            <a:endParaRPr/>
          </a:p>
          <a:p>
            <a:pPr indent="-273050" lvl="0" marL="342900" marR="0" rtl="0" algn="l">
              <a:lnSpc>
                <a:spcPct val="100000"/>
              </a:lnSpc>
              <a:spcBef>
                <a:spcPts val="0"/>
              </a:spcBef>
              <a:spcAft>
                <a:spcPts val="0"/>
              </a:spcAft>
              <a:buSzPts val="1100"/>
              <a:buFont typeface="Noto Sans Symbols"/>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156" name="Google Shape;156;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3. ¿Cómo son las prédicas legalistas en práctica?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Deja que los estudiantes contesten.</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164" name="Google Shape;164;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100">
                <a:latin typeface="Calibri"/>
                <a:ea typeface="Calibri"/>
                <a:cs typeface="Calibri"/>
                <a:sym typeface="Calibri"/>
              </a:rPr>
              <a:t>3. ¿Cómo son las prédicas legalistas en práctica? </a:t>
            </a:r>
            <a:endParaRPr sz="12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100">
                <a:solidFill>
                  <a:srgbClr val="00B050"/>
                </a:solidFill>
                <a:latin typeface="Calibri"/>
                <a:ea typeface="Calibri"/>
                <a:cs typeface="Calibri"/>
                <a:sym typeface="Calibri"/>
              </a:rPr>
              <a:t>Deja que los estudiantes contesten.</a:t>
            </a:r>
            <a:endParaRPr/>
          </a:p>
          <a:p>
            <a:pPr indent="0" lvl="0" marL="0" marR="0" rtl="0" algn="l">
              <a:lnSpc>
                <a:spcPct val="100000"/>
              </a:lnSpc>
              <a:spcBef>
                <a:spcPts val="0"/>
              </a:spcBef>
              <a:spcAft>
                <a:spcPts val="0"/>
              </a:spcAft>
              <a:buSzPts val="1100"/>
              <a:buFont typeface="Arial"/>
              <a:buNone/>
            </a:pPr>
            <a:r>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La ley de Dios (las reglas) predomina (a veces hasta leyes que no están en la Biblia o no aplican a nosotros)</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Enfatizan lo que los miembros deben hacer para ser consideradores verdaderos/mejores cristianos. (Muchos dicen que hay dos clases de cristianos – los espirituales/verdaderos y los mundanos).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Predican (o dejan la impresión) que Dios está decepcionados con nuestros esfuerzos.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“Si tu solo haces ___, Dios hará ______ por ti.” (Llenan los blancos en muchas formas diferentes).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“Si tu solo haces diezmas, Dios te prosperará”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“Si tu solo seas obediente, Dios te bendecirá”</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“Si tu solo crees lo suficiente, Dios te sanará”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“Si tu usas/o no usas maquillajes, Dios te da un buen matrimonio.”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El punto es: Tu relación con Dios depende de tus obras (lo que haces). </a:t>
            </a:r>
            <a:endParaRPr sz="1200">
              <a:latin typeface="Cambria"/>
              <a:ea typeface="Cambria"/>
              <a:cs typeface="Cambria"/>
              <a:sym typeface="Cambria"/>
            </a:endParaRPr>
          </a:p>
          <a:p>
            <a:pPr indent="-285750" lvl="0" marL="285750" marR="0" rtl="0" algn="l">
              <a:lnSpc>
                <a:spcPct val="100000"/>
              </a:lnSpc>
              <a:spcBef>
                <a:spcPts val="0"/>
              </a:spcBef>
              <a:spcAft>
                <a:spcPts val="0"/>
              </a:spcAft>
              <a:buClr>
                <a:srgbClr val="000000"/>
              </a:buClr>
              <a:buSzPts val="1100"/>
              <a:buChar char="●"/>
            </a:pPr>
            <a:r>
              <a:rPr lang="en-US" sz="1800">
                <a:latin typeface="Calibri"/>
                <a:ea typeface="Calibri"/>
                <a:cs typeface="Calibri"/>
                <a:sym typeface="Calibri"/>
              </a:rPr>
              <a:t>Abuso espiritual: utilizan la escritura para controlar. “¿Cómo puedes ser cristiano si no…?” El abuso espiritual también es retener el evangelio – acumular culpa, intentar cargar a alguien con vergüenza. Puede ser abuso de la autoridad otorgada por Dios o de las enseñanzas sobre los roles del hombre y la mujer.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171" name="Google Shape;171;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4. ¿Cómo puede el legalismo afectar a la relación de una persona con el Señor?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Deja que los estudiantes contesten.</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179" name="Google Shape;179;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100">
                <a:latin typeface="Calibri"/>
                <a:ea typeface="Calibri"/>
                <a:cs typeface="Calibri"/>
                <a:sym typeface="Calibri"/>
              </a:rPr>
              <a:t>4. ¿Cómo puede el legalismo afectar a la relación de una persona con el Señor? </a:t>
            </a:r>
            <a:endParaRPr sz="12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100">
                <a:solidFill>
                  <a:srgbClr val="00B050"/>
                </a:solidFill>
                <a:latin typeface="Calibri"/>
                <a:ea typeface="Calibri"/>
                <a:cs typeface="Calibri"/>
                <a:sym typeface="Calibri"/>
              </a:rPr>
              <a:t>Deja que los estudiantes contesten.</a:t>
            </a:r>
            <a:endParaRPr/>
          </a:p>
          <a:p>
            <a:pPr indent="0" lvl="0" marL="0" marR="0" rtl="0" algn="l">
              <a:lnSpc>
                <a:spcPct val="100000"/>
              </a:lnSpc>
              <a:spcBef>
                <a:spcPts val="0"/>
              </a:spcBef>
              <a:spcAft>
                <a:spcPts val="0"/>
              </a:spcAft>
              <a:buSzPts val="1100"/>
              <a:buFont typeface="Arial"/>
              <a:buNone/>
            </a:pPr>
            <a:r>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Pueden quedarse resentidos con Dios: siempre exigiendo, nunca complacido.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Un niño siempre criticado por sus padres y nunca elogiado ni agradecido con el tiempo estará resentido con sus padres.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Pueden dudar su salvación: ¿He hecho lo suficiente?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Si uno siente que lo que hace no es suficiente, podría empezar a pensar, “¿Puedo estar seguro de mi salvación cuando quedo corto de los que Dios espera de mí?”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Pueden terminar orgullosos: Hago lo suficiente.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Pueden creer que son salvados por lo que hacen. Finalmente niega la gracia de Dios.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La predicación legalista sobre el cumplimente de reglas motivados por el temor, puede provocar un cambio rápido y externo en la gente. Pero tal motivación no cambiará el corazón para bien. No llevará a nadie a sentir amor por Dios y a producir verdaderos frutos de fe. </a:t>
            </a:r>
            <a:endParaRPr sz="12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186" name="Google Shape;186;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100" u="sng">
                <a:latin typeface="Calibri"/>
                <a:ea typeface="Calibri"/>
                <a:cs typeface="Calibri"/>
                <a:sym typeface="Calibri"/>
              </a:rPr>
              <a:t>OBJETIVOS DE LA LECCIÓN </a:t>
            </a:r>
            <a:r>
              <a:rPr i="1" lang="en-US" sz="1100">
                <a:latin typeface="Calibri"/>
                <a:ea typeface="Calibri"/>
                <a:cs typeface="Calibri"/>
                <a:sym typeface="Calibri"/>
              </a:rPr>
              <a:t>(1 minuto)</a:t>
            </a:r>
            <a:endParaRPr sz="11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100">
                <a:solidFill>
                  <a:srgbClr val="00B050"/>
                </a:solidFill>
                <a:latin typeface="Calibri"/>
                <a:ea typeface="Calibri"/>
                <a:cs typeface="Calibri"/>
                <a:sym typeface="Calibri"/>
              </a:rPr>
              <a:t>Toma un minuto para presentarles los objetivos de la lección.</a:t>
            </a:r>
            <a:endParaRPr/>
          </a:p>
          <a:p>
            <a:pPr indent="0" lvl="0" marL="0" marR="0" rtl="0" algn="l">
              <a:lnSpc>
                <a:spcPct val="100000"/>
              </a:lnSpc>
              <a:spcBef>
                <a:spcPts val="0"/>
              </a:spcBef>
              <a:spcAft>
                <a:spcPts val="0"/>
              </a:spcAft>
              <a:buSzPts val="1100"/>
              <a:buFont typeface="Arial"/>
              <a:buNone/>
            </a:pPr>
            <a:r>
              <a:t/>
            </a:r>
            <a:endParaRPr b="0" sz="1100">
              <a:latin typeface="Cambria"/>
              <a:ea typeface="Cambria"/>
              <a:cs typeface="Cambria"/>
              <a:sym typeface="Cambria"/>
            </a:endParaRPr>
          </a:p>
          <a:p>
            <a:pPr indent="0" lvl="0" marL="387350" marR="0" rtl="0" algn="l">
              <a:lnSpc>
                <a:spcPct val="100000"/>
              </a:lnSpc>
              <a:spcBef>
                <a:spcPts val="0"/>
              </a:spcBef>
              <a:spcAft>
                <a:spcPts val="0"/>
              </a:spcAft>
              <a:buSzPts val="1100"/>
              <a:buFont typeface="Calibri"/>
              <a:buNone/>
            </a:pPr>
            <a:r>
              <a:rPr b="0" lang="en-US" sz="1100">
                <a:solidFill>
                  <a:srgbClr val="000000"/>
                </a:solidFill>
                <a:highlight>
                  <a:srgbClr val="F2F2F2"/>
                </a:highlight>
                <a:latin typeface="Calibri"/>
                <a:ea typeface="Calibri"/>
                <a:cs typeface="Calibri"/>
                <a:sym typeface="Calibri"/>
              </a:rPr>
              <a:t>1.  Revisar “el legalismo” y compartir su afecto en el corazón. </a:t>
            </a:r>
            <a:endParaRPr b="0" sz="11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Font typeface="Calibri"/>
              <a:buNone/>
            </a:pPr>
            <a:r>
              <a:rPr b="1" lang="en-US" sz="1100">
                <a:solidFill>
                  <a:srgbClr val="000000"/>
                </a:solidFill>
                <a:highlight>
                  <a:srgbClr val="F2F2F2"/>
                </a:highlight>
                <a:latin typeface="Calibri"/>
                <a:ea typeface="Calibri"/>
                <a:cs typeface="Calibri"/>
                <a:sym typeface="Calibri"/>
              </a:rPr>
              <a:t>2.  Explicar cómo puede uno estar motivado para amar a Dios utilizando 2 Corintios 5:14-21.</a:t>
            </a:r>
            <a:endParaRPr b="1" sz="11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Font typeface="Calibri"/>
              <a:buNone/>
            </a:pPr>
            <a:r>
              <a:rPr b="0" lang="en-US" sz="1100">
                <a:solidFill>
                  <a:srgbClr val="000000"/>
                </a:solidFill>
                <a:highlight>
                  <a:srgbClr val="F2F2F2"/>
                </a:highlight>
                <a:latin typeface="Calibri"/>
                <a:ea typeface="Calibri"/>
                <a:cs typeface="Calibri"/>
                <a:sym typeface="Calibri"/>
              </a:rPr>
              <a:t>3. Practicar hablando con otros sobre la motivación de cristianos. </a:t>
            </a:r>
            <a:endParaRPr b="0" sz="1100">
              <a:highlight>
                <a:srgbClr val="F2F2F2"/>
              </a:highlight>
              <a:latin typeface="Calibri"/>
              <a:ea typeface="Calibri"/>
              <a:cs typeface="Calibri"/>
              <a:sym typeface="Calibri"/>
            </a:endParaRPr>
          </a:p>
          <a:p>
            <a:pPr indent="0" lvl="0" marL="0" rtl="0" algn="l">
              <a:lnSpc>
                <a:spcPct val="100000"/>
              </a:lnSpc>
              <a:spcBef>
                <a:spcPts val="1600"/>
              </a:spcBef>
              <a:spcAft>
                <a:spcPts val="0"/>
              </a:spcAft>
              <a:buSzPts val="1100"/>
              <a:buNone/>
            </a:pPr>
            <a:r>
              <a:t/>
            </a:r>
            <a:endParaRPr/>
          </a:p>
        </p:txBody>
      </p:sp>
      <p:sp>
        <p:nvSpPr>
          <p:cNvPr id="194" name="Google Shape;194;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1. ¿Cómo puede uno estar motivado para amar a Dios, seguir sus caminos y hacer buenas obras?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Deja que los estudiantes contesten.</a:t>
            </a:r>
            <a:endParaRPr sz="1800">
              <a:latin typeface="Cambria"/>
              <a:ea typeface="Cambria"/>
              <a:cs typeface="Cambria"/>
              <a:sym typeface="Cambria"/>
            </a:endParaRPr>
          </a:p>
          <a:p>
            <a:pPr indent="-215900" lvl="1" marL="742950" marR="0" rtl="0" algn="l">
              <a:lnSpc>
                <a:spcPct val="100000"/>
              </a:lnSpc>
              <a:spcBef>
                <a:spcPts val="0"/>
              </a:spcBef>
              <a:spcAft>
                <a:spcPts val="0"/>
              </a:spcAft>
              <a:buSzPts val="1100"/>
              <a:buFont typeface="Courier New"/>
              <a:buNone/>
            </a:pPr>
            <a:r>
              <a:t/>
            </a:r>
            <a:endParaRPr sz="12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213" name="Google Shape;213;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2. La motivación cristiana según 2 Corintios 5:14-21</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Pablo a la iglesia en Corinto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220" name="Google Shape;220;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i="1" lang="en-US" sz="1100">
                <a:latin typeface="Calibri"/>
                <a:ea typeface="Calibri"/>
                <a:cs typeface="Calibri"/>
                <a:sym typeface="Calibri"/>
              </a:rPr>
              <a:t>14 El amor de Cristo nos lleva a actuar así,</a:t>
            </a:r>
            <a:r>
              <a:rPr i="1" lang="en-US" sz="1100">
                <a:latin typeface="Calibri"/>
                <a:ea typeface="Calibri"/>
                <a:cs typeface="Calibri"/>
                <a:sym typeface="Calibri"/>
              </a:rPr>
              <a:t> al pensar que si uno murió por todos, entonces todos murieron; 15 y </a:t>
            </a:r>
            <a:r>
              <a:rPr b="1" i="1" lang="en-US" sz="1100">
                <a:latin typeface="Calibri"/>
                <a:ea typeface="Calibri"/>
                <a:cs typeface="Calibri"/>
                <a:sym typeface="Calibri"/>
              </a:rPr>
              <a:t>él murió por todos, para que los que viven ya no vivan para sí, sino para aquel que murió y resucitó por ellos.</a:t>
            </a:r>
            <a:endParaRPr/>
          </a:p>
          <a:p>
            <a:pPr indent="0" lvl="0" marL="0" marR="0" rtl="0" algn="l">
              <a:lnSpc>
                <a:spcPct val="100000"/>
              </a:lnSpc>
              <a:spcBef>
                <a:spcPts val="0"/>
              </a:spcBef>
              <a:spcAft>
                <a:spcPts val="0"/>
              </a:spcAft>
              <a:buSzPts val="1100"/>
              <a:buFont typeface="Arial"/>
              <a:buNone/>
            </a:pPr>
            <a:r>
              <a:t/>
            </a:r>
            <a:endParaRPr b="1" i="1" sz="11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b="1" i="1" sz="1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Calibri"/>
              <a:buNone/>
            </a:pPr>
            <a:r>
              <a:rPr i="1" lang="en-US" sz="1800">
                <a:solidFill>
                  <a:srgbClr val="00B050"/>
                </a:solidFill>
                <a:latin typeface="Calibri"/>
                <a:ea typeface="Calibri"/>
                <a:cs typeface="Calibri"/>
                <a:sym typeface="Calibri"/>
              </a:rPr>
              <a:t>¿Qué nos impulsa?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sz="12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100">
                <a:latin typeface="Calibri"/>
                <a:ea typeface="Calibri"/>
                <a:cs typeface="Calibri"/>
                <a:sym typeface="Calibri"/>
              </a:rPr>
              <a:t>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V.14 El amor de Cristo nos impulsa. No al revés.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 14 Uno murió por todos – el amor de Cristo vino primero. Entonces todos murieron – con la muerta de Cristo, el pago por nuestra muerta ha sido saldado. ¡Consumado es!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 14 y 15 Vemos la palabra “todos” tres veces. ¡Pablo está hablando sobre todos!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V.15 Cristo murió por todos, explica, para que los que viven, es decir, los creyentes, que comparten el beneficio de la muerte y resurrección por fe en Jesucristo, ya no viven para sí, sino para aquel que murió y resucitó por ellos.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La muerte de Cristo es nuestra muerte; su resurrección es también nuestra resurrección.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Los cristianos que han muerto y resucitado con el Señor a una vida enteramente nueva, llevan una “vida prestada”</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Ya no es mi vida, sino mi vida es de Cristo y para Cristo</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Pablo, y todos los creyentes, no son obligado por la ley, sino por el amor de Cristo. </a:t>
            </a:r>
            <a:endParaRPr sz="12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227" name="Google Shape;227;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i="1" lang="en-US" sz="1100">
                <a:latin typeface="Calibri"/>
                <a:ea typeface="Calibri"/>
                <a:cs typeface="Calibri"/>
                <a:sym typeface="Calibri"/>
              </a:rPr>
              <a:t>16 Así que, de aquí en adelante, nosotros ya no conocemos a nadie desde el punto de vista humano; y aun si a Cristo lo conocimos desde el punto de vista humano, ya no lo conocemos así. 17 De modo que </a:t>
            </a:r>
            <a:r>
              <a:rPr b="1" i="1" lang="en-US" sz="1100">
                <a:latin typeface="Calibri"/>
                <a:ea typeface="Calibri"/>
                <a:cs typeface="Calibri"/>
                <a:sym typeface="Calibri"/>
              </a:rPr>
              <a:t>si alguno está en Cristo, ya es una nueva creación;</a:t>
            </a:r>
            <a:r>
              <a:rPr i="1" lang="en-US" sz="1100">
                <a:latin typeface="Calibri"/>
                <a:ea typeface="Calibri"/>
                <a:cs typeface="Calibri"/>
                <a:sym typeface="Calibri"/>
              </a:rPr>
              <a:t> atrás ha quedado lo viejo: ¡ahora ya todo es nuevo! </a:t>
            </a:r>
            <a:endParaRPr sz="12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100">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1100"/>
              <a:buFont typeface="Calibri"/>
              <a:buNone/>
            </a:pPr>
            <a:r>
              <a:rPr i="1" lang="en-US" sz="1800">
                <a:solidFill>
                  <a:srgbClr val="00B050"/>
                </a:solidFill>
                <a:latin typeface="Calibri"/>
                <a:ea typeface="Calibri"/>
                <a:cs typeface="Calibri"/>
                <a:sym typeface="Calibri"/>
              </a:rPr>
              <a:t>¿Por Cristo, que somos?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i="1" sz="11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V.16 Por el Espíritu, los cristianos no ven a Jesús o las personas según la carne, de forma superficialmente o como objetos. Ven a Jesús como el que había muerto y había resucitado para que todos vivieran. Y ven a las personas desde la perspectiva de la obra completa de Jesús. La muerte y resurrección de Jesús es su muerte y resurrección. Ahora no hay interés en lo que podemos recibir de ellos sino, lo que podemos ofrecer a ellos – el mensaje de la salvación.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v.17 Si alguno está en Cristo, ya es una nueva creación</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Por medio de la fe, Dios ya no ve a la antigua persona. Uno que está en Cristo ha llegado a ser, y es, y continúa siendo una nueva criatura a los ojos de Dios. </a:t>
            </a:r>
            <a:endParaRPr sz="1200">
              <a:latin typeface="Cambria"/>
              <a:ea typeface="Cambria"/>
              <a:cs typeface="Cambria"/>
              <a:sym typeface="Cambria"/>
            </a:endParaRPr>
          </a:p>
          <a:p>
            <a:pPr indent="-215900" lvl="1" marL="742950" marR="0" rtl="0" algn="l">
              <a:lnSpc>
                <a:spcPct val="100000"/>
              </a:lnSpc>
              <a:spcBef>
                <a:spcPts val="0"/>
              </a:spcBef>
              <a:spcAft>
                <a:spcPts val="0"/>
              </a:spcAft>
              <a:buSzPts val="1100"/>
              <a:buFont typeface="Courier New"/>
              <a:buNone/>
            </a:pPr>
            <a:r>
              <a:t/>
            </a:r>
            <a:endParaRPr sz="12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235" name="Google Shape;235;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Comience con la siguiente oración (o tu propia):</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Querido Espíritu Santo. Te agradecemos por tu palabra que da vida, en la cual aprendemos acerca de nuestra salvación y del gran amor que tiene la Santa Trinidad para con nosotros. Perdónanos por las veces que no hemos apreciado la palabra como debemos. Danos corazones ansiosos de servirte mientras reflexionamos en tu gran amor por nosotros. En el nombre de Jesús oramos. Amén. </a:t>
            </a:r>
            <a:endParaRPr sz="1800">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p>
        </p:txBody>
      </p:sp>
      <p:sp>
        <p:nvSpPr>
          <p:cNvPr id="81" name="Google Shape;8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i="1" lang="en-US" sz="1100">
                <a:latin typeface="Calibri"/>
                <a:ea typeface="Calibri"/>
                <a:cs typeface="Calibri"/>
                <a:sym typeface="Calibri"/>
              </a:rPr>
              <a:t>18 Y </a:t>
            </a:r>
            <a:r>
              <a:rPr b="1" i="1" lang="en-US" sz="1100">
                <a:latin typeface="Calibri"/>
                <a:ea typeface="Calibri"/>
                <a:cs typeface="Calibri"/>
                <a:sym typeface="Calibri"/>
              </a:rPr>
              <a:t>todo esto proviene de Dios</a:t>
            </a:r>
            <a:r>
              <a:rPr i="1" lang="en-US" sz="1100">
                <a:latin typeface="Calibri"/>
                <a:ea typeface="Calibri"/>
                <a:cs typeface="Calibri"/>
                <a:sym typeface="Calibri"/>
              </a:rPr>
              <a:t>, quien nos reconcilió consigo mismo a través de Cristo y nos dio el ministerio de la reconciliación. 19 Esto quiere decir que, en Cristo, </a:t>
            </a:r>
            <a:r>
              <a:rPr b="1" i="1" lang="en-US" sz="1100">
                <a:latin typeface="Calibri"/>
                <a:ea typeface="Calibri"/>
                <a:cs typeface="Calibri"/>
                <a:sym typeface="Calibri"/>
              </a:rPr>
              <a:t>Dios estaba reconciliando al mundo consigo mismo, sin tomarles en cuenta sus pecados, y que a nosotros nos encargó el mensaje de la reconciliación</a:t>
            </a:r>
            <a:r>
              <a:rPr i="1" lang="en-US" sz="1100">
                <a:latin typeface="Calibri"/>
                <a:ea typeface="Calibri"/>
                <a:cs typeface="Calibri"/>
                <a:sym typeface="Calibri"/>
              </a:rPr>
              <a:t>.</a:t>
            </a:r>
            <a:endParaRPr/>
          </a:p>
          <a:p>
            <a:pPr indent="0" lvl="0" marL="0" marR="0" rtl="0" algn="l">
              <a:lnSpc>
                <a:spcPct val="100000"/>
              </a:lnSpc>
              <a:spcBef>
                <a:spcPts val="0"/>
              </a:spcBef>
              <a:spcAft>
                <a:spcPts val="0"/>
              </a:spcAft>
              <a:buSzPts val="1100"/>
              <a:buFont typeface="Arial"/>
              <a:buNone/>
            </a:pPr>
            <a:r>
              <a:t/>
            </a:r>
            <a:endParaRPr i="1" sz="1100">
              <a:solidFill>
                <a:srgbClr val="00B050"/>
              </a:solidFill>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¿Tengo que obrar para ser transformado? </a:t>
            </a:r>
            <a:endParaRPr i="1"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v.18 Y todo esto proviene de Dios</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Todo esto – el amor de Cristo en su muerte y resurrección, el milagro de ser transformado en una nueva criatura, una nueva perspectiva de la vida – proviene de Dios. No es posible obrar esta obra nosotros.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V.18 Reconciliación – el significado básico de la palabra es “un cambio en la relación entre las personas, de una relación hostil y enemiga a una de paz y amistad. Dios nos reconcilió consigo mismo, es decir, Él decidió cambiar nuestra condición con Dios de enemigos a amigos. Y lo hizo, por medio de Cristo.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 18 Nos dio el ministerio de reconciliación que es el camino mediante el que dios hace que su mensaje de reconciliación llegue al mundo. Dios nos ha hecho misioneros.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V.19 Nuestro mensaje no es: “Si tú crees, Dios no tomará en cuenta tus pecados.” El mensaje es: “En Cristo, lo que necesitaba hacerse, ya se ha hecho. Dios ya no toma en cuenta tus pecados. Cree.” </a:t>
            </a:r>
            <a:endParaRPr sz="1200">
              <a:latin typeface="Cambria"/>
              <a:ea typeface="Cambria"/>
              <a:cs typeface="Cambria"/>
              <a:sym typeface="Cambria"/>
            </a:endParaRPr>
          </a:p>
          <a:p>
            <a:pPr indent="-215900" lvl="1" marL="742950" marR="0" rtl="0" algn="l">
              <a:lnSpc>
                <a:spcPct val="100000"/>
              </a:lnSpc>
              <a:spcBef>
                <a:spcPts val="0"/>
              </a:spcBef>
              <a:spcAft>
                <a:spcPts val="0"/>
              </a:spcAft>
              <a:buSzPts val="1100"/>
              <a:buFont typeface="Courier New"/>
              <a:buNone/>
            </a:pPr>
            <a:r>
              <a:t/>
            </a:r>
            <a:endParaRPr sz="12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243" name="Google Shape;243;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i="1" lang="en-US" sz="1100">
                <a:latin typeface="Calibri"/>
                <a:ea typeface="Calibri"/>
                <a:cs typeface="Calibri"/>
                <a:sym typeface="Calibri"/>
              </a:rPr>
              <a:t>20 Así que somos embajadores en nombre de Cristo, y como si Dios les rogara a ustedes por medio de nosotros, en nombre de Cristo les rogamos: «Reconcíliense con Dios».21 Al que no cometió ningún pecado, por nosotros Dios lo hizo pecado, para que en él nosotros fuéramos hechos justicia de Dios.</a:t>
            </a:r>
            <a:endParaRPr i="0" sz="1200">
              <a:solidFill>
                <a:srgbClr val="000000"/>
              </a:solidFill>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i="0" sz="1200">
              <a:solidFill>
                <a:srgbClr val="000000"/>
              </a:solidFill>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¿Qué es el único camino a salvación?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v.20 un embajador no habla en nombre propio, pero actúa con la autoridad del que los había enviado. Somos embajadores de Dios. Y nuestro mensaje es: “Reconcíliense con Dios.”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El único camino al cielo es por Jesucristo.</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 Es por fe que recibimos los beneficios de la reconciliación que Dios ya ha consumado.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Si alguien rechaza esta obra terminada, los pecados permanecen sobre la persona.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Todos han sido reconciliados con Dios. Pero sólo los que escuchan este mensaje y lo creen experimentarán personalmente el perdón y vida que ofrece.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V. 21 El gran intercambio de Dios. </a:t>
            </a:r>
            <a:endParaRPr sz="1200">
              <a:latin typeface="Cambria"/>
              <a:ea typeface="Cambria"/>
              <a:cs typeface="Cambria"/>
              <a:sym typeface="Cambria"/>
            </a:endParaRPr>
          </a:p>
          <a:p>
            <a:pPr indent="-215900" lvl="1" marL="742950" marR="0" rtl="0" algn="l">
              <a:lnSpc>
                <a:spcPct val="100000"/>
              </a:lnSpc>
              <a:spcBef>
                <a:spcPts val="0"/>
              </a:spcBef>
              <a:spcAft>
                <a:spcPts val="0"/>
              </a:spcAft>
              <a:buSzPts val="1100"/>
              <a:buFont typeface="Courier New"/>
              <a:buNone/>
            </a:pPr>
            <a:r>
              <a:t/>
            </a:r>
            <a:endParaRPr sz="12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251" name="Google Shape;251;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3. ¿Cómo puede uno estar motivado para amar a Dios, seguir sus caminos y hacer buenas obras? </a:t>
            </a:r>
            <a:endParaRPr/>
          </a:p>
          <a:p>
            <a:pPr indent="0" lvl="0" marL="0" marR="0" rtl="0" algn="l">
              <a:lnSpc>
                <a:spcPct val="100000"/>
              </a:lnSpc>
              <a:spcBef>
                <a:spcPts val="0"/>
              </a:spcBef>
              <a:spcAft>
                <a:spcPts val="0"/>
              </a:spcAft>
              <a:buSzPts val="1100"/>
              <a:buFont typeface="Arial"/>
              <a:buNone/>
            </a:pPr>
            <a:r>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El amor de cristo nos lleva actuar así</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¡Murió por nosotros! Su amor nos mueve a vivir por él.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No es por obligación: “Tiene que vivir por él.”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Su amor nos motiva: “Deseo vivir por él.”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Solo el evangelio puede motivarnos a amar a Dios y obedecerle. El evangelio de “el deseo, la capacidad y la motivación para vivir de acuerdo con la voluntad de Dios. </a:t>
            </a:r>
            <a:endParaRPr sz="1800">
              <a:latin typeface="Cambria"/>
              <a:ea typeface="Cambria"/>
              <a:cs typeface="Cambria"/>
              <a:sym typeface="Cambria"/>
            </a:endParaRPr>
          </a:p>
          <a:p>
            <a:pPr indent="-215900" lvl="1" marL="742950" marR="0" rtl="0" algn="l">
              <a:lnSpc>
                <a:spcPct val="100000"/>
              </a:lnSpc>
              <a:spcBef>
                <a:spcPts val="0"/>
              </a:spcBef>
              <a:spcAft>
                <a:spcPts val="0"/>
              </a:spcAft>
              <a:buSzPts val="1100"/>
              <a:buFont typeface="Courier New"/>
              <a:buNone/>
            </a:pPr>
            <a:r>
              <a:t/>
            </a:r>
            <a:endParaRPr sz="1100">
              <a:latin typeface="Calibri"/>
              <a:ea typeface="Calibri"/>
              <a:cs typeface="Calibri"/>
              <a:sym typeface="Calibri"/>
            </a:endParaRPr>
          </a:p>
          <a:p>
            <a:pPr indent="-215900" lvl="1" marL="742950" marR="0" rtl="0" algn="l">
              <a:lnSpc>
                <a:spcPct val="100000"/>
              </a:lnSpc>
              <a:spcBef>
                <a:spcPts val="0"/>
              </a:spcBef>
              <a:spcAft>
                <a:spcPts val="0"/>
              </a:spcAft>
              <a:buSzPts val="1100"/>
              <a:buFont typeface="Courier New"/>
              <a:buNone/>
            </a:pPr>
            <a:r>
              <a:t/>
            </a:r>
            <a:endParaRPr sz="12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259" name="Google Shape;259;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Calibri"/>
              <a:buNone/>
            </a:pPr>
            <a:r>
              <a:rPr lang="en-US" sz="1800">
                <a:latin typeface="Calibri"/>
                <a:ea typeface="Calibri"/>
                <a:cs typeface="Calibri"/>
                <a:sym typeface="Calibri"/>
              </a:rPr>
              <a:t>1 Juan 4:19 Nosotros le amamos a él, porque él nos amó primero.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a:p>
            <a:pPr indent="0" lvl="0" marL="0" marR="0" rtl="0" algn="l">
              <a:lnSpc>
                <a:spcPct val="100000"/>
              </a:lnSpc>
              <a:spcBef>
                <a:spcPts val="0"/>
              </a:spcBef>
              <a:spcAft>
                <a:spcPts val="0"/>
              </a:spcAft>
              <a:buSzPts val="1100"/>
              <a:buFont typeface="Arial"/>
              <a:buNone/>
            </a:pPr>
            <a:r>
              <a:t/>
            </a:r>
            <a:endParaRPr/>
          </a:p>
          <a:p>
            <a:pPr indent="0" lvl="0" marL="0" marR="0" rtl="0" algn="l">
              <a:lnSpc>
                <a:spcPct val="100000"/>
              </a:lnSpc>
              <a:spcBef>
                <a:spcPts val="0"/>
              </a:spcBef>
              <a:spcAft>
                <a:spcPts val="0"/>
              </a:spcAft>
              <a:buClr>
                <a:srgbClr val="000000"/>
              </a:buClr>
              <a:buSzPts val="1100"/>
              <a:buFont typeface="Calibri"/>
              <a:buNone/>
            </a:pPr>
            <a:r>
              <a:rPr i="1" lang="en-US" sz="1800">
                <a:solidFill>
                  <a:srgbClr val="00B050"/>
                </a:solidFill>
                <a:latin typeface="Calibri"/>
                <a:ea typeface="Calibri"/>
                <a:cs typeface="Calibri"/>
                <a:sym typeface="Calibri"/>
              </a:rPr>
              <a:t>¿Preguntas, comentarios y dudas?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265" name="Google Shape;265;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100" u="sng">
                <a:latin typeface="Calibri"/>
                <a:ea typeface="Calibri"/>
                <a:cs typeface="Calibri"/>
                <a:sym typeface="Calibri"/>
              </a:rPr>
              <a:t>OBJETIVOS DE LA LECCIÓN </a:t>
            </a:r>
            <a:r>
              <a:rPr i="1" lang="en-US" sz="1100">
                <a:latin typeface="Calibri"/>
                <a:ea typeface="Calibri"/>
                <a:cs typeface="Calibri"/>
                <a:sym typeface="Calibri"/>
              </a:rPr>
              <a:t>(1 minuto)</a:t>
            </a:r>
            <a:endParaRPr sz="11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100">
                <a:solidFill>
                  <a:srgbClr val="00B050"/>
                </a:solidFill>
                <a:latin typeface="Calibri"/>
                <a:ea typeface="Calibri"/>
                <a:cs typeface="Calibri"/>
                <a:sym typeface="Calibri"/>
              </a:rPr>
              <a:t>Toma un minuto para presentarles los objetivos de la lección.</a:t>
            </a:r>
            <a:endParaRPr/>
          </a:p>
          <a:p>
            <a:pPr indent="0" lvl="0" marL="0" marR="0" rtl="0" algn="l">
              <a:lnSpc>
                <a:spcPct val="100000"/>
              </a:lnSpc>
              <a:spcBef>
                <a:spcPts val="0"/>
              </a:spcBef>
              <a:spcAft>
                <a:spcPts val="0"/>
              </a:spcAft>
              <a:buSzPts val="1100"/>
              <a:buFont typeface="Arial"/>
              <a:buNone/>
            </a:pPr>
            <a:r>
              <a:t/>
            </a:r>
            <a:endParaRPr sz="1100">
              <a:latin typeface="Cambria"/>
              <a:ea typeface="Cambria"/>
              <a:cs typeface="Cambria"/>
              <a:sym typeface="Cambria"/>
            </a:endParaRPr>
          </a:p>
          <a:p>
            <a:pPr indent="0" lvl="0" marL="387350" marR="0" rtl="0" algn="l">
              <a:lnSpc>
                <a:spcPct val="100000"/>
              </a:lnSpc>
              <a:spcBef>
                <a:spcPts val="0"/>
              </a:spcBef>
              <a:spcAft>
                <a:spcPts val="0"/>
              </a:spcAft>
              <a:buSzPts val="1100"/>
              <a:buFont typeface="Calibri"/>
              <a:buNone/>
            </a:pPr>
            <a:r>
              <a:rPr b="0" lang="en-US" sz="1100">
                <a:solidFill>
                  <a:srgbClr val="000000"/>
                </a:solidFill>
                <a:highlight>
                  <a:srgbClr val="F2F2F2"/>
                </a:highlight>
                <a:latin typeface="Calibri"/>
                <a:ea typeface="Calibri"/>
                <a:cs typeface="Calibri"/>
                <a:sym typeface="Calibri"/>
              </a:rPr>
              <a:t>1.  Revisar “el legalismo” y compartir su afecto en el corazón. </a:t>
            </a:r>
            <a:endParaRPr b="0" sz="11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Font typeface="Calibri"/>
              <a:buNone/>
            </a:pPr>
            <a:r>
              <a:rPr b="0" lang="en-US" sz="1100">
                <a:solidFill>
                  <a:srgbClr val="000000"/>
                </a:solidFill>
                <a:highlight>
                  <a:srgbClr val="F2F2F2"/>
                </a:highlight>
                <a:latin typeface="Calibri"/>
                <a:ea typeface="Calibri"/>
                <a:cs typeface="Calibri"/>
                <a:sym typeface="Calibri"/>
              </a:rPr>
              <a:t>2.  Explicar cómo puede uno estar motivado para amar a Dios utilizando 2 Corintios 5:14-21.</a:t>
            </a:r>
            <a:endParaRPr b="0" sz="11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Font typeface="Calibri"/>
              <a:buNone/>
            </a:pPr>
            <a:r>
              <a:rPr b="1" lang="en-US" sz="1100">
                <a:solidFill>
                  <a:srgbClr val="000000"/>
                </a:solidFill>
                <a:highlight>
                  <a:srgbClr val="F2F2F2"/>
                </a:highlight>
                <a:latin typeface="Calibri"/>
                <a:ea typeface="Calibri"/>
                <a:cs typeface="Calibri"/>
                <a:sym typeface="Calibri"/>
              </a:rPr>
              <a:t>3. Practicar hablando con otros sobre la motivación de cristianos. </a:t>
            </a:r>
            <a:endParaRPr b="1" sz="1100">
              <a:highlight>
                <a:srgbClr val="F2F2F2"/>
              </a:highlight>
              <a:latin typeface="Calibri"/>
              <a:ea typeface="Calibri"/>
              <a:cs typeface="Calibri"/>
              <a:sym typeface="Calibri"/>
            </a:endParaRPr>
          </a:p>
          <a:p>
            <a:pPr indent="0" lvl="0" marL="0" rtl="0" algn="l">
              <a:lnSpc>
                <a:spcPct val="100000"/>
              </a:lnSpc>
              <a:spcBef>
                <a:spcPts val="2000"/>
              </a:spcBef>
              <a:spcAft>
                <a:spcPts val="0"/>
              </a:spcAft>
              <a:buSzPts val="1100"/>
              <a:buNone/>
            </a:pPr>
            <a:r>
              <a:t/>
            </a:r>
            <a:endParaRPr/>
          </a:p>
        </p:txBody>
      </p:sp>
      <p:sp>
        <p:nvSpPr>
          <p:cNvPr id="272" name="Google Shape;272;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“Pero la gente es tan terca que no van a obedecer si no amenazamos con la ley.” ¿Cómo responderías?</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Deja que los estudiantes contesten.</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291" name="Google Shape;291;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SzPts val="1100"/>
              <a:buFont typeface="Calibri"/>
              <a:buNone/>
            </a:pPr>
            <a:r>
              <a:rPr lang="en-US" sz="1100">
                <a:solidFill>
                  <a:srgbClr val="000000"/>
                </a:solidFill>
                <a:latin typeface="Calibri"/>
                <a:ea typeface="Calibri"/>
                <a:cs typeface="Calibri"/>
                <a:sym typeface="Calibri"/>
              </a:rPr>
              <a:t>1. “Pero la gente es tan terca que no van a obedecer si no amenazamos con la ley.” ¿Cómo responderías?</a:t>
            </a:r>
            <a:endParaRPr sz="11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100">
                <a:solidFill>
                  <a:srgbClr val="00B050"/>
                </a:solidFill>
                <a:latin typeface="Calibri"/>
                <a:ea typeface="Calibri"/>
                <a:cs typeface="Calibri"/>
                <a:sym typeface="Calibri"/>
              </a:rPr>
              <a:t>Deja que los estudiantes contesten.</a:t>
            </a:r>
            <a:endParaRPr/>
          </a:p>
          <a:p>
            <a:pPr indent="0" lvl="0" marL="0" marR="0" rtl="0" algn="l">
              <a:lnSpc>
                <a:spcPct val="100000"/>
              </a:lnSpc>
              <a:spcBef>
                <a:spcPts val="0"/>
              </a:spcBef>
              <a:spcAft>
                <a:spcPts val="0"/>
              </a:spcAft>
              <a:buSzPts val="1100"/>
              <a:buFont typeface="Arial"/>
              <a:buNone/>
            </a:pPr>
            <a:r>
              <a:t/>
            </a:r>
            <a:endParaRPr sz="1100">
              <a:latin typeface="Cambria"/>
              <a:ea typeface="Cambria"/>
              <a:cs typeface="Cambria"/>
              <a:sym typeface="Cambria"/>
            </a:endParaRPr>
          </a:p>
          <a:p>
            <a:pPr indent="-342900" lvl="0" marL="342900" marR="0" rtl="0" algn="just">
              <a:lnSpc>
                <a:spcPct val="100000"/>
              </a:lnSpc>
              <a:spcBef>
                <a:spcPts val="0"/>
              </a:spcBef>
              <a:spcAft>
                <a:spcPts val="0"/>
              </a:spcAft>
              <a:buSzPts val="1100"/>
              <a:buFont typeface="Noto Sans Symbols"/>
              <a:buChar char="∙"/>
            </a:pPr>
            <a:r>
              <a:rPr lang="en-US" sz="1100">
                <a:solidFill>
                  <a:srgbClr val="000000"/>
                </a:solidFill>
                <a:latin typeface="Calibri"/>
                <a:ea typeface="Calibri"/>
                <a:cs typeface="Calibri"/>
                <a:sym typeface="Calibri"/>
              </a:rPr>
              <a:t>La ley nos puede motivar acutar bien (y es MUY CAPAZ de hacer eso), pero solo externamente</a:t>
            </a:r>
            <a:endParaRPr sz="1100">
              <a:latin typeface="Calibri"/>
              <a:ea typeface="Calibri"/>
              <a:cs typeface="Calibri"/>
              <a:sym typeface="Calibri"/>
            </a:endParaRPr>
          </a:p>
          <a:p>
            <a:pPr indent="-342900" lvl="0" marL="342900" marR="0" rtl="0" algn="just">
              <a:lnSpc>
                <a:spcPct val="100000"/>
              </a:lnSpc>
              <a:spcBef>
                <a:spcPts val="0"/>
              </a:spcBef>
              <a:spcAft>
                <a:spcPts val="0"/>
              </a:spcAft>
              <a:buSzPts val="1100"/>
              <a:buFont typeface="Noto Sans Symbols"/>
              <a:buChar char="∙"/>
            </a:pPr>
            <a:r>
              <a:rPr lang="en-US" sz="1100">
                <a:solidFill>
                  <a:srgbClr val="000000"/>
                </a:solidFill>
                <a:latin typeface="Calibri"/>
                <a:ea typeface="Calibri"/>
                <a:cs typeface="Calibri"/>
                <a:sym typeface="Calibri"/>
              </a:rPr>
              <a:t>El motivo que agrada a Dios: Amor</a:t>
            </a:r>
            <a:endParaRPr sz="1100">
              <a:latin typeface="Calibri"/>
              <a:ea typeface="Calibri"/>
              <a:cs typeface="Calibri"/>
              <a:sym typeface="Calibri"/>
            </a:endParaRPr>
          </a:p>
          <a:p>
            <a:pPr indent="-342900" lvl="0" marL="342900" marR="0" rtl="0" algn="just">
              <a:lnSpc>
                <a:spcPct val="100000"/>
              </a:lnSpc>
              <a:spcBef>
                <a:spcPts val="0"/>
              </a:spcBef>
              <a:spcAft>
                <a:spcPts val="0"/>
              </a:spcAft>
              <a:buSzPts val="1100"/>
              <a:buFont typeface="Noto Sans Symbols"/>
              <a:buChar char="∙"/>
            </a:pPr>
            <a:r>
              <a:rPr lang="en-US" sz="1100">
                <a:solidFill>
                  <a:srgbClr val="000000"/>
                </a:solidFill>
                <a:latin typeface="Calibri"/>
                <a:ea typeface="Calibri"/>
                <a:cs typeface="Calibri"/>
                <a:sym typeface="Calibri"/>
              </a:rPr>
              <a:t>“Buenas obras” motivadas por la ley no son buenas para Dios: se hagan por obligación, no por amor. </a:t>
            </a:r>
            <a:endParaRPr sz="1100">
              <a:latin typeface="Calibri"/>
              <a:ea typeface="Calibri"/>
              <a:cs typeface="Calibri"/>
              <a:sym typeface="Calibri"/>
            </a:endParaRPr>
          </a:p>
          <a:p>
            <a:pPr indent="-342900" lvl="0" marL="342900" marR="0" rtl="0" algn="just">
              <a:lnSpc>
                <a:spcPct val="100000"/>
              </a:lnSpc>
              <a:spcBef>
                <a:spcPts val="0"/>
              </a:spcBef>
              <a:spcAft>
                <a:spcPts val="0"/>
              </a:spcAft>
              <a:buSzPts val="1100"/>
              <a:buFont typeface="Noto Sans Symbols"/>
              <a:buChar char="∙"/>
            </a:pPr>
            <a:r>
              <a:rPr lang="en-US" sz="1100">
                <a:solidFill>
                  <a:srgbClr val="000000"/>
                </a:solidFill>
                <a:latin typeface="Calibri"/>
                <a:ea typeface="Calibri"/>
                <a:cs typeface="Calibri"/>
                <a:sym typeface="Calibri"/>
              </a:rPr>
              <a:t>Nosotros le amamos a él, porque él nos amó primero. (1 Juan 4:19)</a:t>
            </a:r>
            <a:endParaRPr sz="1100">
              <a:latin typeface="Calibri"/>
              <a:ea typeface="Calibri"/>
              <a:cs typeface="Calibri"/>
              <a:sym typeface="Calibri"/>
            </a:endParaRPr>
          </a:p>
          <a:p>
            <a:pPr indent="-342900" lvl="0" marL="342900" marR="0" rtl="0" algn="just">
              <a:lnSpc>
                <a:spcPct val="100000"/>
              </a:lnSpc>
              <a:spcBef>
                <a:spcPts val="0"/>
              </a:spcBef>
              <a:spcAft>
                <a:spcPts val="0"/>
              </a:spcAft>
              <a:buSzPts val="1100"/>
              <a:buFont typeface="Noto Sans Symbols"/>
              <a:buChar char="∙"/>
            </a:pPr>
            <a:r>
              <a:rPr lang="en-US" sz="1100">
                <a:solidFill>
                  <a:srgbClr val="000000"/>
                </a:solidFill>
                <a:latin typeface="Calibri"/>
                <a:ea typeface="Calibri"/>
                <a:cs typeface="Calibri"/>
                <a:sym typeface="Calibri"/>
              </a:rPr>
              <a:t>La ley puede señalar la falta, pero solamente el evangelio puede proveer el motivo para cambiar. </a:t>
            </a:r>
            <a:endParaRPr sz="1100">
              <a:latin typeface="Calibri"/>
              <a:ea typeface="Calibri"/>
              <a:cs typeface="Calibri"/>
              <a:sym typeface="Calibri"/>
            </a:endParaRPr>
          </a:p>
          <a:p>
            <a:pPr indent="-273050" lvl="0" marL="342900" marR="0" rtl="0" algn="l">
              <a:lnSpc>
                <a:spcPct val="100000"/>
              </a:lnSpc>
              <a:spcBef>
                <a:spcPts val="0"/>
              </a:spcBef>
              <a:spcAft>
                <a:spcPts val="0"/>
              </a:spcAft>
              <a:buSzPts val="1100"/>
              <a:buFont typeface="Noto Sans Symbols"/>
              <a:buNone/>
            </a:pPr>
            <a:r>
              <a:t/>
            </a:r>
            <a:endParaRPr/>
          </a:p>
        </p:txBody>
      </p:sp>
      <p:sp>
        <p:nvSpPr>
          <p:cNvPr id="298" name="Google Shape;298;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Un hombre que había crecido en la iglesia católica y más tarde en la vida se involucró en una iglesia cristiana dijo, “En la iglesia católica me dijeron lo que tenía que hacer para ser salvo. En la iglesia cristiana me dijeron lo que tenía que dejar de hacer para ser salvo. ¿Qué es el enfoque en ambos casos? </a:t>
            </a:r>
            <a:endParaRPr/>
          </a:p>
          <a:p>
            <a:pPr indent="0" lvl="0" marL="0" marR="0" rtl="0" algn="just">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342900" lvl="0" marL="342900" marR="0" rtl="0" algn="just">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En ambos casos, el enoque era los que el hombre hace y no hace para Dios. </a:t>
            </a:r>
            <a:endParaRPr sz="1800">
              <a:latin typeface="Calibri"/>
              <a:ea typeface="Calibri"/>
              <a:cs typeface="Calibri"/>
              <a:sym typeface="Calibri"/>
            </a:endParaRPr>
          </a:p>
          <a:p>
            <a:pPr indent="-342900" lvl="0" marL="342900" marR="0" rtl="0" algn="just">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Obviamente hay diferencias significativas entre las dos iglesias que se mencionan. Sin embargo, ambas enfatizan obediencia, y lo que tiene que hacer el hombre para Dios. </a:t>
            </a:r>
            <a:endParaRPr sz="1800">
              <a:latin typeface="Calibri"/>
              <a:ea typeface="Calibri"/>
              <a:cs typeface="Calibri"/>
              <a:sym typeface="Calibri"/>
            </a:endParaRPr>
          </a:p>
          <a:p>
            <a:pPr indent="-342900" lvl="0" marL="342900" marR="0" rtl="0" algn="just">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Deseamos mantender el enfoque en Cristo. De ahí fluye la vida santa. El amor de Cristo es nuestro llamado.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306" name="Google Shape;306;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Arial"/>
              <a:buNone/>
            </a:pPr>
            <a:r>
              <a:t/>
            </a:r>
            <a:endParaRPr/>
          </a:p>
        </p:txBody>
      </p:sp>
      <p:sp>
        <p:nvSpPr>
          <p:cNvPr id="313" name="Google Shape;313;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chemeClr val="dk1"/>
              </a:buClr>
              <a:buSzPts val="1100"/>
              <a:buFont typeface="Calibri"/>
              <a:buNone/>
            </a:pPr>
            <a:r>
              <a:rPr b="1" lang="en-US" sz="1800" u="sng">
                <a:latin typeface="Calibri"/>
                <a:ea typeface="Calibri"/>
                <a:cs typeface="Calibri"/>
                <a:sym typeface="Calibri"/>
              </a:rPr>
              <a:t>CONCLUSIÓN</a:t>
            </a:r>
            <a:br>
              <a:rPr lang="en-US" sz="1800">
                <a:solidFill>
                  <a:srgbClr val="000000"/>
                </a:solidFill>
                <a:latin typeface="Calibri"/>
                <a:ea typeface="Calibri"/>
                <a:cs typeface="Calibri"/>
                <a:sym typeface="Calibri"/>
              </a:rPr>
            </a:br>
            <a:r>
              <a:rPr lang="en-US" sz="1800">
                <a:latin typeface="Calibri"/>
                <a:ea typeface="Calibri"/>
                <a:cs typeface="Calibri"/>
                <a:sym typeface="Calibri"/>
              </a:rPr>
              <a:t>Gálatas 2:20-21, las palabras inspiradas del apóstol Pablo: </a:t>
            </a:r>
            <a:r>
              <a:rPr i="1" lang="en-US" sz="1800">
                <a:latin typeface="Calibri"/>
                <a:ea typeface="Calibri"/>
                <a:cs typeface="Calibri"/>
                <a:sym typeface="Calibri"/>
              </a:rPr>
              <a:t>“Con Cristo estoy juntamente crucificado, y ya no vivo yo, sino que Cristo vive en mí; y lo que ahora vivo en la carne, lo vivo en la fe del Hijo de Dios, el cual me amó y se entregó a sí mismo por mí. No desecho la gracia de Dios; pues si la justicia dependiera de la ley, entonces por demás habría muerto Cristo.”</a:t>
            </a:r>
            <a:endParaRPr sz="1800">
              <a:latin typeface="Cambria"/>
              <a:ea typeface="Cambria"/>
              <a:cs typeface="Cambria"/>
              <a:sym typeface="Cambria"/>
            </a:endParaRPr>
          </a:p>
          <a:p>
            <a:pPr indent="-228600" lvl="0" marL="457200" marR="0" rtl="0" algn="l">
              <a:lnSpc>
                <a:spcPct val="100000"/>
              </a:lnSpc>
              <a:spcBef>
                <a:spcPts val="0"/>
              </a:spcBef>
              <a:spcAft>
                <a:spcPts val="0"/>
              </a:spcAft>
              <a:buClr>
                <a:schemeClr val="dk1"/>
              </a:buClr>
              <a:buSzPts val="1100"/>
              <a:buFont typeface="Calibri"/>
              <a:buNone/>
            </a:pPr>
            <a:r>
              <a:t/>
            </a:r>
            <a:endParaRPr>
              <a:solidFill>
                <a:schemeClr val="dk1"/>
              </a:solidFill>
              <a:latin typeface="Calibri"/>
              <a:ea typeface="Calibri"/>
              <a:cs typeface="Calibri"/>
              <a:sym typeface="Calibri"/>
            </a:endParaRPr>
          </a:p>
        </p:txBody>
      </p:sp>
      <p:sp>
        <p:nvSpPr>
          <p:cNvPr id="319" name="Google Shape;319;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800" u="sng">
                <a:solidFill>
                  <a:srgbClr val="000000"/>
                </a:solidFill>
                <a:latin typeface="Calibri"/>
                <a:ea typeface="Calibri"/>
                <a:cs typeface="Calibri"/>
                <a:sym typeface="Calibri"/>
              </a:rPr>
              <a:t>PROYECTO FINAL</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informar a los estudiantes que hay 2 preguntas en el proyecto final que tiene base en Lección 3. Animales ya empezar en su proyecto final, contestando en sus propias palabras.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 </a:t>
            </a:r>
            <a:endParaRPr sz="1800">
              <a:latin typeface="Cambria"/>
              <a:ea typeface="Cambria"/>
              <a:cs typeface="Cambria"/>
              <a:sym typeface="Cambria"/>
            </a:endParaRPr>
          </a:p>
          <a:p>
            <a:pPr indent="0" lvl="0" marL="0" marR="0" rtl="0" algn="l">
              <a:lnSpc>
                <a:spcPct val="107000"/>
              </a:lnSpc>
              <a:spcBef>
                <a:spcPts val="0"/>
              </a:spcBef>
              <a:spcAft>
                <a:spcPts val="0"/>
              </a:spcAft>
              <a:buSzPts val="1100"/>
              <a:buFont typeface="Calibri"/>
              <a:buNone/>
            </a:pPr>
            <a:r>
              <a:rPr lang="en-US" sz="1800">
                <a:latin typeface="Calibri"/>
                <a:ea typeface="Calibri"/>
                <a:cs typeface="Calibri"/>
                <a:sym typeface="Calibri"/>
              </a:rPr>
              <a:t>4. Un amigo, cuando le preguntaron por qué iría al cielo cuando muera, contestó, “Porque yo voy a la iglesia, oro y he dejado de fumar, tomar, bailar y apostar.” ¿Cómo contestaría a ese hombre?</a:t>
            </a:r>
            <a:endParaRPr/>
          </a:p>
          <a:p>
            <a:pPr indent="0" lvl="0" marL="0" marR="0" rtl="0" algn="l">
              <a:lnSpc>
                <a:spcPct val="107000"/>
              </a:lnSpc>
              <a:spcBef>
                <a:spcPts val="80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SzPts val="1100"/>
              <a:buFont typeface="Calibri"/>
              <a:buNone/>
            </a:pPr>
            <a:r>
              <a:rPr lang="en-US" sz="1800">
                <a:latin typeface="Calibri"/>
                <a:ea typeface="Calibri"/>
                <a:cs typeface="Calibri"/>
                <a:sym typeface="Calibri"/>
              </a:rPr>
              <a:t>5. ¿Qué diría a una persona que ha vivido una vida escandalosa e impía y que ahora, como anciano, piensa que es demasiado tarde para estar bien con Dios? </a:t>
            </a:r>
            <a:endParaRPr sz="1800">
              <a:latin typeface="Calibri"/>
              <a:ea typeface="Calibri"/>
              <a:cs typeface="Calibri"/>
              <a:sym typeface="Calibri"/>
            </a:endParaRPr>
          </a:p>
          <a:p>
            <a:pPr indent="0" lvl="0" marL="0" marR="0" rtl="0" algn="l">
              <a:lnSpc>
                <a:spcPct val="100000"/>
              </a:lnSpc>
              <a:spcBef>
                <a:spcPts val="800"/>
              </a:spcBef>
              <a:spcAft>
                <a:spcPts val="0"/>
              </a:spcAft>
              <a:buSzPts val="1100"/>
              <a:buFont typeface="Arial"/>
              <a:buNone/>
            </a:pPr>
            <a:r>
              <a:t/>
            </a:r>
            <a:endParaRPr/>
          </a:p>
        </p:txBody>
      </p:sp>
      <p:sp>
        <p:nvSpPr>
          <p:cNvPr id="330" name="Google Shape;33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800" u="sng">
                <a:latin typeface="Calibri"/>
                <a:ea typeface="Calibri"/>
                <a:cs typeface="Calibri"/>
                <a:sym typeface="Calibri"/>
              </a:rPr>
              <a:t>LA TAREA PARA LECCIÓN 5</a:t>
            </a:r>
            <a:br>
              <a:rPr b="1" lang="en-US" sz="1800" u="sng">
                <a:latin typeface="Calibri"/>
                <a:ea typeface="Calibri"/>
                <a:cs typeface="Calibri"/>
                <a:sym typeface="Calibri"/>
              </a:rPr>
            </a:br>
            <a:endParaRPr sz="1800">
              <a:latin typeface="Cambria"/>
              <a:ea typeface="Cambria"/>
              <a:cs typeface="Cambria"/>
              <a:sym typeface="Cambria"/>
            </a:endParaRPr>
          </a:p>
          <a:p>
            <a:pPr indent="0" lvl="0" marL="0" marR="0" rtl="0" algn="l">
              <a:lnSpc>
                <a:spcPct val="100000"/>
              </a:lnSpc>
              <a:spcBef>
                <a:spcPts val="0"/>
              </a:spcBef>
              <a:spcAft>
                <a:spcPts val="0"/>
              </a:spcAft>
              <a:buSzPts val="1100"/>
              <a:buChar char="●"/>
            </a:pPr>
            <a:r>
              <a:rPr lang="en-US" sz="1800">
                <a:latin typeface="Calibri"/>
                <a:ea typeface="Calibri"/>
                <a:cs typeface="Calibri"/>
                <a:sym typeface="Calibri"/>
              </a:rPr>
              <a:t>1. Vea el video corto de enseñanza: </a:t>
            </a:r>
            <a:r>
              <a:rPr lang="en-US" sz="1800" u="sng">
                <a:solidFill>
                  <a:srgbClr val="0000FF"/>
                </a:solidFill>
                <a:latin typeface="Calibri"/>
                <a:ea typeface="Calibri"/>
                <a:cs typeface="Calibri"/>
                <a:sym typeface="Calibri"/>
                <a:hlinkClick r:id="rId2">
                  <a:extLst>
                    <a:ext uri="{A12FA001-AC4F-418D-AE19-62706E023703}">
                      <ahyp:hlinkClr val="tx"/>
                    </a:ext>
                  </a:extLst>
                </a:hlinkClick>
              </a:rPr>
              <a:t>https://www.youtube.com/watch?v=bT3a9pQlQ1g</a:t>
            </a:r>
            <a:r>
              <a:rPr lang="en-US" sz="1800">
                <a:latin typeface="Calibri"/>
                <a:ea typeface="Calibri"/>
                <a:cs typeface="Calibri"/>
                <a:sym typeface="Calibri"/>
              </a:rPr>
              <a:t> </a:t>
            </a:r>
            <a:endParaRPr sz="1800">
              <a:latin typeface="Cambria"/>
              <a:ea typeface="Cambria"/>
              <a:cs typeface="Cambria"/>
              <a:sym typeface="Cambria"/>
            </a:endParaRPr>
          </a:p>
          <a:p>
            <a:pPr indent="0" lvl="0" marL="0" marR="0" rtl="0" algn="l">
              <a:lnSpc>
                <a:spcPct val="100000"/>
              </a:lnSpc>
              <a:spcBef>
                <a:spcPts val="0"/>
              </a:spcBef>
              <a:spcAft>
                <a:spcPts val="0"/>
              </a:spcAft>
              <a:buSzPts val="1100"/>
              <a:buChar char="●"/>
            </a:pPr>
            <a:r>
              <a:rPr lang="en-US" sz="1800">
                <a:latin typeface="Calibri"/>
                <a:ea typeface="Calibri"/>
                <a:cs typeface="Calibri"/>
                <a:sym typeface="Calibri"/>
              </a:rPr>
              <a:t>2. Lea Lucas 15</a:t>
            </a:r>
            <a:endParaRPr sz="1800">
              <a:latin typeface="Cambria"/>
              <a:ea typeface="Cambria"/>
              <a:cs typeface="Cambria"/>
              <a:sym typeface="Cambria"/>
            </a:endParaRPr>
          </a:p>
          <a:p>
            <a:pPr indent="0" lvl="0" marL="0" marR="0" rtl="0" algn="l">
              <a:lnSpc>
                <a:spcPct val="100000"/>
              </a:lnSpc>
              <a:spcBef>
                <a:spcPts val="0"/>
              </a:spcBef>
              <a:spcAft>
                <a:spcPts val="0"/>
              </a:spcAft>
              <a:buSzPts val="1100"/>
              <a:buChar char="●"/>
            </a:pPr>
            <a:r>
              <a:rPr lang="en-US" sz="1800">
                <a:latin typeface="Calibri"/>
                <a:ea typeface="Calibri"/>
                <a:cs typeface="Calibri"/>
                <a:sym typeface="Calibri"/>
              </a:rPr>
              <a:t>3. Conteste las siguientes preguntas: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¿Quiénes están presentes cuando Jesús cuenta las parábolas de Lucas 15?</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¿Quiénes eran los fariseos y cómo creían iban a ser salvos?</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Explique: El legalismo exige “un grado suficiente de tristeza para calificar para la misericordia de Dios.”</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¿Por qué estaba enojada con su padre el hijo mayor? </a:t>
            </a:r>
            <a:endParaRPr sz="1800">
              <a:latin typeface="Cambria"/>
              <a:ea typeface="Cambria"/>
              <a:cs typeface="Cambria"/>
              <a:sym typeface="Cambria"/>
            </a:endParaRPr>
          </a:p>
          <a:p>
            <a:pPr indent="0" lvl="0" marL="0" rtl="0" algn="l">
              <a:lnSpc>
                <a:spcPct val="100000"/>
              </a:lnSpc>
              <a:spcBef>
                <a:spcPts val="600"/>
              </a:spcBef>
              <a:spcAft>
                <a:spcPts val="0"/>
              </a:spcAft>
              <a:buSzPts val="1100"/>
              <a:buNone/>
            </a:pPr>
            <a:r>
              <a:t/>
            </a:r>
            <a:endParaRPr/>
          </a:p>
        </p:txBody>
      </p:sp>
      <p:sp>
        <p:nvSpPr>
          <p:cNvPr id="339" name="Google Shape;339;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2. Compartir la oración de clausura o la bendición</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3. Despedida</a:t>
            </a:r>
            <a:endParaRPr sz="1800">
              <a:latin typeface="Cambria"/>
              <a:ea typeface="Cambria"/>
              <a:cs typeface="Cambria"/>
              <a:sym typeface="Cambria"/>
            </a:endParaRPr>
          </a:p>
          <a:p>
            <a:pPr indent="0" lvl="0" marL="0" rtl="0" algn="l">
              <a:lnSpc>
                <a:spcPct val="100000"/>
              </a:lnSpc>
              <a:spcBef>
                <a:spcPts val="0"/>
              </a:spcBef>
              <a:spcAft>
                <a:spcPts val="0"/>
              </a:spcAft>
              <a:buSzPts val="1100"/>
              <a:buNone/>
            </a:pPr>
            <a:r>
              <a:t/>
            </a:r>
            <a:endParaRPr/>
          </a:p>
        </p:txBody>
      </p:sp>
      <p:sp>
        <p:nvSpPr>
          <p:cNvPr id="348" name="Google Shape;348;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i="1" lang="en-US" sz="1800">
                <a:latin typeface="Calibri"/>
                <a:ea typeface="Calibri"/>
                <a:cs typeface="Calibri"/>
                <a:sym typeface="Calibri"/>
              </a:rPr>
              <a:t>La historia de los trabajadores</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latin typeface="Calibri"/>
                <a:ea typeface="Calibri"/>
                <a:cs typeface="Calibri"/>
                <a:sym typeface="Calibri"/>
              </a:rPr>
              <a:t>Había un hombre llamado Enrique que decidió comprar unas hectáreas de tierra. Luego fue a la ciudad, donde buscó y encontró a tres hombres que eran pobres y estaban sin trabajo. De corazón, Enrique les ofreció empleo en su nuevo campo con muy buenos salarios. Los hombres aceptaron con gusto la oferta y comenzaron a trabajar.</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latin typeface="Calibri"/>
                <a:ea typeface="Calibri"/>
                <a:cs typeface="Calibri"/>
                <a:sym typeface="Calibri"/>
              </a:rPr>
              <a:t>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latin typeface="Calibri"/>
                <a:ea typeface="Calibri"/>
                <a:cs typeface="Calibri"/>
                <a:sym typeface="Calibri"/>
              </a:rPr>
              <a:t>Sin embargo, los tres eran perezosos y solo trabajaban duro cuando estaba presente Enrique.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latin typeface="Calibri"/>
                <a:ea typeface="Calibri"/>
                <a:cs typeface="Calibri"/>
                <a:sym typeface="Calibri"/>
              </a:rPr>
              <a:t>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latin typeface="Calibri"/>
                <a:ea typeface="Calibri"/>
                <a:cs typeface="Calibri"/>
                <a:sym typeface="Calibri"/>
              </a:rPr>
              <a:t>El hijo de Enrique, Guillermo, vio lo que pasaba y quería decir algo. Tenía ganas de regañarlos por no seguir las reglas de su padre. ¡Eran perezosos y necesitaban trabajar más duro!</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latin typeface="Calibri"/>
                <a:ea typeface="Calibri"/>
                <a:cs typeface="Calibri"/>
                <a:sym typeface="Calibri"/>
              </a:rPr>
              <a:t>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latin typeface="Calibri"/>
                <a:ea typeface="Calibri"/>
                <a:cs typeface="Calibri"/>
                <a:sym typeface="Calibri"/>
              </a:rPr>
              <a:t>Guillermo se dirigió al campo, dejó de lado su primera reacción, la de insultarlos y amenazarlos, y decidió hacer algo diferente. Cuando llegó a los hombres, les recordó cómo su padre los había buscado y les había dado trabajo cuando no tenían ninguno. Su padre les proporcionó un buen almuerzo todos los días. Les pagó bien. Su padre, Enrique, esperaba que trabajaran para él durante muchos años. El los apreciaba, vio que necesitaban un cambio en la vida, y se había complacido en dárselo.</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latin typeface="Calibri"/>
                <a:ea typeface="Calibri"/>
                <a:cs typeface="Calibri"/>
                <a:sym typeface="Calibri"/>
              </a:rPr>
              <a:t>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latin typeface="Calibri"/>
                <a:ea typeface="Calibri"/>
                <a:cs typeface="Calibri"/>
                <a:sym typeface="Calibri"/>
              </a:rPr>
              <a:t>Las palabras de Guillermo ablandaron los corazones de los tres hombres. Habían olvidado lo maravilloso que el padre había sido con ellos. Desde ese momento, comenzaron a trabajar duro. Cuando Enrique vio esto, ¡se puso contento! Los tres hombres ya no eran solo trabajadores. ¡Se habían vuelto más como sus hijos! ¡Los hombres trabajaron con gusto para Enrique durante muchos años y todos compartieron los frutos de su labor!</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101" name="Google Shape;101;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i="1" lang="en-US" sz="1800">
                <a:latin typeface="Calibri"/>
                <a:ea typeface="Calibri"/>
                <a:cs typeface="Calibri"/>
                <a:sym typeface="Calibri"/>
              </a:rPr>
              <a:t>La historia del esposo</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latin typeface="Calibri"/>
                <a:ea typeface="Calibri"/>
                <a:cs typeface="Calibri"/>
                <a:sym typeface="Calibri"/>
              </a:rPr>
              <a:t>Un esposo le compra flores a su esposa para su aniversario.  Siente que es lo que ella espera.  Piensa: “Mejor lo hago para no meterme en problemas.” ¿Cómo se sentiría la esposa si supiera que así pensaba él? Su esposo le compró flores no por amor, sino por obligación.</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107" name="Google Shape;107;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¿Cuál fue el propósito de las dos historias?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Deja que los estudiantes contesten.</a:t>
            </a:r>
            <a:endParaRPr/>
          </a:p>
          <a:p>
            <a:pPr indent="0" lvl="0" marL="0" marR="0" rtl="0" algn="l">
              <a:lnSpc>
                <a:spcPct val="100000"/>
              </a:lnSpc>
              <a:spcBef>
                <a:spcPts val="0"/>
              </a:spcBef>
              <a:spcAft>
                <a:spcPts val="0"/>
              </a:spcAft>
              <a:buSzPts val="1100"/>
              <a:buFont typeface="Arial"/>
              <a:buNone/>
            </a:pPr>
            <a:r>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El miedo del castigo puede frenar a alguien de hacer el mal (en este caso, de ser flojos en el trabajo), pero no puede hacerlos querer hacer el bien.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El amor produce amor. Cuando recuerdan a los trabajadores del amor que les había mostrado el dueño, creó amor de su parte hacía el dueño.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Solamente el mensaje del evangelio puede producir amor en nosotros hacia Dios – un amor que se muestra en servicio dispuesto hacia el Señor.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113" name="Google Shape;113;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800" u="sng">
                <a:latin typeface="Calibri"/>
                <a:ea typeface="Calibri"/>
                <a:cs typeface="Calibri"/>
                <a:sym typeface="Calibri"/>
              </a:rPr>
              <a:t>OBJETIVOS DE LA LECCIÓN </a:t>
            </a:r>
            <a:r>
              <a:rPr i="1" lang="en-US" sz="1800">
                <a:latin typeface="Calibri"/>
                <a:ea typeface="Calibri"/>
                <a:cs typeface="Calibri"/>
                <a:sym typeface="Calibri"/>
              </a:rPr>
              <a:t>(1 minuto)</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Toma un minuto para presentarles los objetivos de la lección.</a:t>
            </a:r>
            <a:endParaRPr/>
          </a:p>
          <a:p>
            <a:pPr indent="0" lvl="0" marL="0" marR="0" rtl="0" algn="l">
              <a:lnSpc>
                <a:spcPct val="100000"/>
              </a:lnSpc>
              <a:spcBef>
                <a:spcPts val="0"/>
              </a:spcBef>
              <a:spcAft>
                <a:spcPts val="0"/>
              </a:spcAft>
              <a:buSzPts val="1100"/>
              <a:buFont typeface="Arial"/>
              <a:buNone/>
            </a:pPr>
            <a:r>
              <a:t/>
            </a:r>
            <a:endParaRPr sz="1800">
              <a:latin typeface="Cambria"/>
              <a:ea typeface="Cambria"/>
              <a:cs typeface="Cambria"/>
              <a:sym typeface="Cambria"/>
            </a:endParaRPr>
          </a:p>
          <a:p>
            <a:pPr indent="0" lvl="0" marL="387350" marR="0" rtl="0" algn="l">
              <a:lnSpc>
                <a:spcPct val="100000"/>
              </a:lnSpc>
              <a:spcBef>
                <a:spcPts val="0"/>
              </a:spcBef>
              <a:spcAft>
                <a:spcPts val="0"/>
              </a:spcAft>
              <a:buSzPts val="1100"/>
              <a:buFont typeface="Calibri"/>
              <a:buNone/>
            </a:pPr>
            <a:r>
              <a:rPr b="1" lang="en-US" sz="1800">
                <a:solidFill>
                  <a:srgbClr val="000000"/>
                </a:solidFill>
                <a:highlight>
                  <a:srgbClr val="F2F2F2"/>
                </a:highlight>
                <a:latin typeface="Calibri"/>
                <a:ea typeface="Calibri"/>
                <a:cs typeface="Calibri"/>
                <a:sym typeface="Calibri"/>
              </a:rPr>
              <a:t>1.  Revisar “el legalismo” y compartir su afecto en el corazón. </a:t>
            </a:r>
            <a:endParaRPr b="1" sz="18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Font typeface="Calibri"/>
              <a:buNone/>
            </a:pPr>
            <a:r>
              <a:rPr b="0" lang="en-US" sz="1800">
                <a:solidFill>
                  <a:srgbClr val="000000"/>
                </a:solidFill>
                <a:highlight>
                  <a:srgbClr val="F2F2F2"/>
                </a:highlight>
                <a:latin typeface="Calibri"/>
                <a:ea typeface="Calibri"/>
                <a:cs typeface="Calibri"/>
                <a:sym typeface="Calibri"/>
              </a:rPr>
              <a:t>2.  Explicar cómo puede uno estar motivado para amar a Dios utilizando 2 Corintios 5:14-21.</a:t>
            </a:r>
            <a:endParaRPr b="0" sz="18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Font typeface="Calibri"/>
              <a:buNone/>
            </a:pPr>
            <a:r>
              <a:rPr b="0" lang="en-US" sz="1800">
                <a:solidFill>
                  <a:srgbClr val="000000"/>
                </a:solidFill>
                <a:highlight>
                  <a:srgbClr val="F2F2F2"/>
                </a:highlight>
                <a:latin typeface="Calibri"/>
                <a:ea typeface="Calibri"/>
                <a:cs typeface="Calibri"/>
                <a:sym typeface="Calibri"/>
              </a:rPr>
              <a:t>3. Practicar hablando con otros sobre la motivación de cristianos. </a:t>
            </a:r>
            <a:endParaRPr b="0" sz="1800">
              <a:highlight>
                <a:srgbClr val="F2F2F2"/>
              </a:highlight>
              <a:latin typeface="Calibri"/>
              <a:ea typeface="Calibri"/>
              <a:cs typeface="Calibri"/>
              <a:sym typeface="Calibri"/>
            </a:endParaRPr>
          </a:p>
          <a:p>
            <a:pPr indent="0" lvl="0" marL="0" marR="0" rtl="0" algn="l">
              <a:lnSpc>
                <a:spcPct val="100000"/>
              </a:lnSpc>
              <a:spcBef>
                <a:spcPts val="1000"/>
              </a:spcBef>
              <a:spcAft>
                <a:spcPts val="0"/>
              </a:spcAft>
              <a:buSzPts val="1100"/>
              <a:buFont typeface="Arial"/>
              <a:buNone/>
            </a:pPr>
            <a:r>
              <a:t/>
            </a:r>
            <a:endParaRPr/>
          </a:p>
        </p:txBody>
      </p:sp>
      <p:sp>
        <p:nvSpPr>
          <p:cNvPr id="122" name="Google Shape;12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1. ¿Cómo define el legalismo el video de la tarea?</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Deja que los estudiantes contesten.</a:t>
            </a:r>
            <a:endParaRPr/>
          </a:p>
          <a:p>
            <a:pPr indent="0" lvl="0" marL="0" marR="0" rtl="0" algn="l">
              <a:lnSpc>
                <a:spcPct val="100000"/>
              </a:lnSpc>
              <a:spcBef>
                <a:spcPts val="0"/>
              </a:spcBef>
              <a:spcAft>
                <a:spcPts val="0"/>
              </a:spcAft>
              <a:buSzPts val="1100"/>
              <a:buFont typeface="Arial"/>
              <a:buNone/>
            </a:pPr>
            <a:r>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El intento de motivar a la gente con la ley (lo que Dios exige y a veces también la amenaza de castigo) a vivir vidas buenas.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141" name="Google Shape;141;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100">
                <a:latin typeface="Calibri"/>
                <a:ea typeface="Calibri"/>
                <a:cs typeface="Calibri"/>
                <a:sym typeface="Calibri"/>
              </a:rPr>
              <a:t>1. ¿Cómo define el legalismo el video de la tarea?</a:t>
            </a:r>
            <a:endParaRPr sz="12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100">
                <a:solidFill>
                  <a:srgbClr val="00B050"/>
                </a:solidFill>
                <a:latin typeface="Calibri"/>
                <a:ea typeface="Calibri"/>
                <a:cs typeface="Calibri"/>
                <a:sym typeface="Calibri"/>
              </a:rPr>
              <a:t>Deja que los estudiantes contesten.</a:t>
            </a:r>
            <a:endParaRPr/>
          </a:p>
          <a:p>
            <a:pPr indent="0" lvl="0" marL="0" marR="0" rtl="0" algn="l">
              <a:lnSpc>
                <a:spcPct val="100000"/>
              </a:lnSpc>
              <a:spcBef>
                <a:spcPts val="0"/>
              </a:spcBef>
              <a:spcAft>
                <a:spcPts val="0"/>
              </a:spcAft>
              <a:buSzPts val="1100"/>
              <a:buFont typeface="Arial"/>
              <a:buNone/>
            </a:pPr>
            <a:r>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El intento de motivar a la gente con la ley (lo que Dios exige y a veces también la amenaza de castigo) a vivir vidas buenas. Muchas veces por parte de los líderes de la iglesia, pero cualquier cristiano puede caer en esto. </a:t>
            </a:r>
            <a:endParaRPr sz="12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En Lección 1 definimos Legalismo como “el mal uso/sobre énfasis en la ley.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Relación con Dios se basa en reglas</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Motivación por la ley</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Agrega leyes no bíblicas</a:t>
            </a:r>
            <a:endParaRPr sz="12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148" name="Google Shape;148;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4" name="Google Shape;2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 name="Google Shape;37;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 name="Shape 48"/>
        <p:cNvGrpSpPr/>
        <p:nvPr/>
      </p:nvGrpSpPr>
      <p:grpSpPr>
        <a:xfrm>
          <a:off x="0" y="0"/>
          <a:ext cx="0" cy="0"/>
          <a:chOff x="0" y="0"/>
          <a:chExt cx="0" cy="0"/>
        </a:xfrm>
      </p:grpSpPr>
      <p:sp>
        <p:nvSpPr>
          <p:cNvPr id="49" name="Google Shape;49;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1" name="Google Shape;51;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3"/>
          <p:cNvSpPr/>
          <p:nvPr>
            <p:ph idx="2" type="pic"/>
          </p:nvPr>
        </p:nvSpPr>
        <p:spPr>
          <a:xfrm>
            <a:off x="5183188" y="987425"/>
            <a:ext cx="6172200" cy="4873625"/>
          </a:xfrm>
          <a:prstGeom prst="rect">
            <a:avLst/>
          </a:prstGeom>
          <a:noFill/>
          <a:ln>
            <a:noFill/>
          </a:ln>
        </p:spPr>
      </p:sp>
      <p:sp>
        <p:nvSpPr>
          <p:cNvPr id="58" name="Google Shape;58;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2.jpg"/><Relationship Id="rId5"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0"/>
          <p:cNvSpPr txBox="1"/>
          <p:nvPr/>
        </p:nvSpPr>
        <p:spPr>
          <a:xfrm>
            <a:off x="1976247" y="399880"/>
            <a:ext cx="9379983"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Legalismo y leyes extrabíblicas</a:t>
            </a:r>
            <a:endParaRPr b="0" i="0" sz="3600" u="none" cap="none" strike="noStrike">
              <a:solidFill>
                <a:schemeClr val="dk1"/>
              </a:solidFill>
              <a:latin typeface="Lato"/>
              <a:ea typeface="Lato"/>
              <a:cs typeface="Lato"/>
              <a:sym typeface="Lato"/>
            </a:endParaRPr>
          </a:p>
        </p:txBody>
      </p:sp>
      <p:cxnSp>
        <p:nvCxnSpPr>
          <p:cNvPr id="159" name="Google Shape;159;p50"/>
          <p:cNvCxnSpPr/>
          <p:nvPr/>
        </p:nvCxnSpPr>
        <p:spPr>
          <a:xfrm>
            <a:off x="1976247" y="146405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60" name="Google Shape;160;p50"/>
          <p:cNvSpPr txBox="1"/>
          <p:nvPr/>
        </p:nvSpPr>
        <p:spPr>
          <a:xfrm>
            <a:off x="1798592" y="1941878"/>
            <a:ext cx="10393500" cy="2862900"/>
          </a:xfrm>
          <a:prstGeom prst="rect">
            <a:avLst/>
          </a:prstGeom>
          <a:noFill/>
          <a:ln>
            <a:noFill/>
          </a:ln>
        </p:spPr>
        <p:txBody>
          <a:bodyPr anchorCtr="0" anchor="t" bIns="45700" lIns="91425" spcFirstLastPara="1" rIns="91425" wrap="square" tIns="45700">
            <a:spAutoFit/>
          </a:bodyPr>
          <a:lstStyle/>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chemeClr val="dk1"/>
                </a:solidFill>
                <a:latin typeface="Lato"/>
                <a:ea typeface="Lato"/>
                <a:cs typeface="Lato"/>
                <a:sym typeface="Lato"/>
              </a:rPr>
              <a:t>Leyes extrabíblicas = no bíblicas </a:t>
            </a:r>
            <a:endParaRPr/>
          </a:p>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chemeClr val="dk1"/>
                </a:solidFill>
                <a:latin typeface="Lato"/>
                <a:ea typeface="Lato"/>
                <a:cs typeface="Lato"/>
                <a:sym typeface="Lato"/>
              </a:rPr>
              <a:t>Motivar por la ley, por leyes extrabíblicas.</a:t>
            </a:r>
            <a:endParaRPr/>
          </a:p>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chemeClr val="dk1"/>
                </a:solidFill>
                <a:latin typeface="Lato"/>
                <a:ea typeface="Lato"/>
                <a:cs typeface="Lato"/>
                <a:sym typeface="Lato"/>
              </a:rPr>
              <a:t>El no distinguir entre el uso de algo y el abuso.</a:t>
            </a:r>
            <a:endParaRPr/>
          </a:p>
          <a:p>
            <a:pPr indent="-342900" lvl="0" marL="57150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b="0" i="1" lang="en-US" sz="3600" u="none" cap="none" strike="noStrike">
                <a:solidFill>
                  <a:srgbClr val="00B050"/>
                </a:solidFill>
                <a:latin typeface="Lato"/>
                <a:ea typeface="Lato"/>
                <a:cs typeface="Lato"/>
                <a:sym typeface="Lato"/>
              </a:rPr>
              <a:t>                   El abuso no </a:t>
            </a:r>
            <a:r>
              <a:rPr i="1" lang="en-US" sz="3600">
                <a:solidFill>
                  <a:srgbClr val="00B050"/>
                </a:solidFill>
                <a:latin typeface="Lato"/>
                <a:ea typeface="Lato"/>
                <a:cs typeface="Lato"/>
                <a:sym typeface="Lato"/>
              </a:rPr>
              <a:t>prohíbe</a:t>
            </a:r>
            <a:r>
              <a:rPr b="0" i="1" lang="en-US" sz="3600" u="none" cap="none" strike="noStrike">
                <a:solidFill>
                  <a:srgbClr val="00B050"/>
                </a:solidFill>
                <a:latin typeface="Lato"/>
                <a:ea typeface="Lato"/>
                <a:cs typeface="Lato"/>
                <a:sym typeface="Lato"/>
              </a:rPr>
              <a:t> el uso. </a:t>
            </a:r>
            <a:r>
              <a:rPr b="0" i="0" lang="en-US" sz="3600" u="none" cap="none" strike="noStrike">
                <a:solidFill>
                  <a:schemeClr val="dk1"/>
                </a:solidFill>
                <a:latin typeface="Lato"/>
                <a:ea typeface="Lato"/>
                <a:cs typeface="Lato"/>
                <a:sym typeface="Lato"/>
              </a:rPr>
              <a:t>  </a:t>
            </a:r>
            <a:endParaRPr b="0" i="0" sz="3600" u="none" cap="none" strike="noStrike">
              <a:solidFill>
                <a:schemeClr val="dk1"/>
              </a:solidFill>
              <a:latin typeface="Lato"/>
              <a:ea typeface="Lato"/>
              <a:cs typeface="Lato"/>
              <a:sym typeface="Lato"/>
            </a:endParaRPr>
          </a:p>
        </p:txBody>
      </p:sp>
      <p:sp>
        <p:nvSpPr>
          <p:cNvPr id="161" name="Google Shape;161;p5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sp>
        <p:nvSpPr>
          <p:cNvPr id="166" name="Google Shape;166;p5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7" name="Google Shape;167;p51"/>
          <p:cNvPicPr preferRelativeResize="0"/>
          <p:nvPr/>
        </p:nvPicPr>
        <p:blipFill rotWithShape="1">
          <a:blip r:embed="rId3">
            <a:alphaModFix/>
          </a:blip>
          <a:srcRect b="0" l="0" r="0" t="0"/>
          <a:stretch/>
        </p:blipFill>
        <p:spPr>
          <a:xfrm>
            <a:off x="80939" y="1814128"/>
            <a:ext cx="3125597" cy="3218436"/>
          </a:xfrm>
          <a:prstGeom prst="rect">
            <a:avLst/>
          </a:prstGeom>
          <a:noFill/>
          <a:ln>
            <a:noFill/>
          </a:ln>
          <a:effectLst>
            <a:outerShdw blurRad="50800" rotWithShape="0" algn="tl" dir="2700000" dist="38100">
              <a:srgbClr val="000000">
                <a:alpha val="40000"/>
              </a:srgbClr>
            </a:outerShdw>
          </a:effectLst>
        </p:spPr>
      </p:pic>
      <p:sp>
        <p:nvSpPr>
          <p:cNvPr id="168" name="Google Shape;168;p51"/>
          <p:cNvSpPr txBox="1"/>
          <p:nvPr/>
        </p:nvSpPr>
        <p:spPr>
          <a:xfrm>
            <a:off x="3287476" y="2680695"/>
            <a:ext cx="73434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400" u="none" cap="none" strike="noStrike">
                <a:solidFill>
                  <a:srgbClr val="000000"/>
                </a:solidFill>
                <a:latin typeface="Calibri"/>
                <a:ea typeface="Calibri"/>
                <a:cs typeface="Calibri"/>
                <a:sym typeface="Calibri"/>
              </a:rPr>
              <a:t>¿Cómo son las prédicas legalistas en la práctica?</a:t>
            </a:r>
            <a:br>
              <a:rPr b="1" i="0" lang="en-US" sz="4400" u="none" cap="none" strike="noStrike">
                <a:solidFill>
                  <a:srgbClr val="000000"/>
                </a:solidFill>
                <a:latin typeface="Calibri"/>
                <a:ea typeface="Calibri"/>
                <a:cs typeface="Calibri"/>
                <a:sym typeface="Calibri"/>
              </a:rPr>
            </a:br>
            <a:endParaRPr b="1" i="0" sz="4400" u="none" cap="none" strike="noStrike">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52"/>
          <p:cNvSpPr txBox="1"/>
          <p:nvPr/>
        </p:nvSpPr>
        <p:spPr>
          <a:xfrm>
            <a:off x="1976247" y="399880"/>
            <a:ext cx="93801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¿Cómo son las prédicas legalistas en la práctica?</a:t>
            </a:r>
            <a:endParaRPr b="0" i="0" sz="4000" u="none" cap="none" strike="noStrike">
              <a:solidFill>
                <a:schemeClr val="dk1"/>
              </a:solidFill>
              <a:latin typeface="Lato"/>
              <a:ea typeface="Lato"/>
              <a:cs typeface="Lato"/>
              <a:sym typeface="Lato"/>
            </a:endParaRPr>
          </a:p>
        </p:txBody>
      </p:sp>
      <p:cxnSp>
        <p:nvCxnSpPr>
          <p:cNvPr id="174" name="Google Shape;174;p52"/>
          <p:cNvCxnSpPr/>
          <p:nvPr/>
        </p:nvCxnSpPr>
        <p:spPr>
          <a:xfrm>
            <a:off x="1976247" y="1746459"/>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75" name="Google Shape;175;p52"/>
          <p:cNvSpPr txBox="1"/>
          <p:nvPr/>
        </p:nvSpPr>
        <p:spPr>
          <a:xfrm>
            <a:off x="1798592" y="2228712"/>
            <a:ext cx="10393500" cy="4525200"/>
          </a:xfrm>
          <a:prstGeom prst="rect">
            <a:avLst/>
          </a:prstGeom>
          <a:noFill/>
          <a:ln>
            <a:noFill/>
          </a:ln>
        </p:spPr>
        <p:txBody>
          <a:bodyPr anchorCtr="0" anchor="t" bIns="45700" lIns="91425" spcFirstLastPara="1" rIns="91425" wrap="square" tIns="45700">
            <a:spAutoFit/>
          </a:bodyPr>
          <a:lstStyle/>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chemeClr val="dk1"/>
                </a:solidFill>
                <a:latin typeface="Lato"/>
                <a:ea typeface="Lato"/>
                <a:cs typeface="Lato"/>
                <a:sym typeface="Lato"/>
              </a:rPr>
              <a:t>La ley de Dios predomina.</a:t>
            </a:r>
            <a:endParaRPr/>
          </a:p>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chemeClr val="dk1"/>
                </a:solidFill>
                <a:latin typeface="Lato"/>
                <a:ea typeface="Lato"/>
                <a:cs typeface="Lato"/>
                <a:sym typeface="Lato"/>
              </a:rPr>
              <a:t>Enfatizan lo que debemos hacer para ser verdaderos/mejores cristianos.</a:t>
            </a:r>
            <a:endParaRPr b="0" i="0" sz="3600" u="none" cap="none" strike="noStrike">
              <a:solidFill>
                <a:schemeClr val="dk1"/>
              </a:solidFill>
              <a:latin typeface="Lato"/>
              <a:ea typeface="Lato"/>
              <a:cs typeface="Lato"/>
              <a:sym typeface="Lato"/>
            </a:endParaRPr>
          </a:p>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chemeClr val="dk1"/>
                </a:solidFill>
                <a:latin typeface="Lato"/>
                <a:ea typeface="Lato"/>
                <a:cs typeface="Lato"/>
                <a:sym typeface="Lato"/>
              </a:rPr>
              <a:t>Predican o dejan la </a:t>
            </a:r>
            <a:r>
              <a:rPr lang="en-US" sz="3600">
                <a:solidFill>
                  <a:schemeClr val="dk1"/>
                </a:solidFill>
                <a:latin typeface="Lato"/>
                <a:ea typeface="Lato"/>
                <a:cs typeface="Lato"/>
                <a:sym typeface="Lato"/>
              </a:rPr>
              <a:t>impresión</a:t>
            </a:r>
            <a:r>
              <a:rPr b="0" i="0" lang="en-US" sz="3600" u="none" cap="none" strike="noStrike">
                <a:solidFill>
                  <a:schemeClr val="dk1"/>
                </a:solidFill>
                <a:latin typeface="Lato"/>
                <a:ea typeface="Lato"/>
                <a:cs typeface="Lato"/>
                <a:sym typeface="Lato"/>
              </a:rPr>
              <a:t> que Dios está decepcionado con nuestros esfuerzos. </a:t>
            </a:r>
            <a:endParaRPr/>
          </a:p>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chemeClr val="dk1"/>
                </a:solidFill>
                <a:latin typeface="Lato"/>
                <a:ea typeface="Lato"/>
                <a:cs typeface="Lato"/>
                <a:sym typeface="Lato"/>
              </a:rPr>
              <a:t>“Si tu solo haces ____, Dios hará _____. </a:t>
            </a:r>
            <a:endParaRPr/>
          </a:p>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chemeClr val="dk1"/>
                </a:solidFill>
                <a:latin typeface="Lato"/>
                <a:ea typeface="Lato"/>
                <a:cs typeface="Lato"/>
                <a:sym typeface="Lato"/>
              </a:rPr>
              <a:t>Abuso espiritual </a:t>
            </a:r>
            <a:endParaRPr/>
          </a:p>
          <a:p>
            <a:pPr indent="-342900" lvl="0" marL="57150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Lato"/>
              <a:ea typeface="Lato"/>
              <a:cs typeface="Lato"/>
              <a:sym typeface="Lato"/>
            </a:endParaRPr>
          </a:p>
        </p:txBody>
      </p:sp>
      <p:sp>
        <p:nvSpPr>
          <p:cNvPr id="176" name="Google Shape;176;p5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5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2" name="Google Shape;182;p53"/>
          <p:cNvPicPr preferRelativeResize="0"/>
          <p:nvPr/>
        </p:nvPicPr>
        <p:blipFill rotWithShape="1">
          <a:blip r:embed="rId3">
            <a:alphaModFix/>
          </a:blip>
          <a:srcRect b="0" l="0" r="0" t="0"/>
          <a:stretch/>
        </p:blipFill>
        <p:spPr>
          <a:xfrm>
            <a:off x="80939" y="1814128"/>
            <a:ext cx="3125597" cy="3218436"/>
          </a:xfrm>
          <a:prstGeom prst="rect">
            <a:avLst/>
          </a:prstGeom>
          <a:noFill/>
          <a:ln>
            <a:noFill/>
          </a:ln>
          <a:effectLst>
            <a:outerShdw blurRad="50800" rotWithShape="0" algn="tl" dir="2700000" dist="38100">
              <a:srgbClr val="000000">
                <a:alpha val="40000"/>
              </a:srgbClr>
            </a:outerShdw>
          </a:effectLst>
        </p:spPr>
      </p:pic>
      <p:sp>
        <p:nvSpPr>
          <p:cNvPr id="183" name="Google Shape;183;p53"/>
          <p:cNvSpPr txBox="1"/>
          <p:nvPr/>
        </p:nvSpPr>
        <p:spPr>
          <a:xfrm>
            <a:off x="3206536" y="2231838"/>
            <a:ext cx="7343400" cy="280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400" u="none" cap="none" strike="noStrike">
                <a:solidFill>
                  <a:srgbClr val="000000"/>
                </a:solidFill>
                <a:latin typeface="Calibri"/>
                <a:ea typeface="Calibri"/>
                <a:cs typeface="Calibri"/>
                <a:sym typeface="Calibri"/>
              </a:rPr>
              <a:t>¿Cómo puede el legalismo afectar la relación de una persona con el Señor?</a:t>
            </a:r>
            <a:br>
              <a:rPr b="1" i="0" lang="en-US" sz="4400" u="none" cap="none" strike="noStrike">
                <a:solidFill>
                  <a:srgbClr val="000000"/>
                </a:solidFill>
                <a:latin typeface="Calibri"/>
                <a:ea typeface="Calibri"/>
                <a:cs typeface="Calibri"/>
                <a:sym typeface="Calibri"/>
              </a:rPr>
            </a:br>
            <a:endParaRPr b="1" i="0" sz="4400" u="none" cap="none" strike="noStrike">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54"/>
          <p:cNvSpPr txBox="1"/>
          <p:nvPr/>
        </p:nvSpPr>
        <p:spPr>
          <a:xfrm>
            <a:off x="1976247" y="392324"/>
            <a:ext cx="9379983"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Legalismo y la relación con el Señor</a:t>
            </a:r>
            <a:endParaRPr b="0" i="0" sz="4000" u="none" cap="none" strike="noStrike">
              <a:solidFill>
                <a:schemeClr val="dk1"/>
              </a:solidFill>
              <a:latin typeface="Lato"/>
              <a:ea typeface="Lato"/>
              <a:cs typeface="Lato"/>
              <a:sym typeface="Lato"/>
            </a:endParaRPr>
          </a:p>
        </p:txBody>
      </p:sp>
      <p:cxnSp>
        <p:nvCxnSpPr>
          <p:cNvPr id="189" name="Google Shape;189;p54"/>
          <p:cNvCxnSpPr/>
          <p:nvPr/>
        </p:nvCxnSpPr>
        <p:spPr>
          <a:xfrm>
            <a:off x="1976247" y="1386240"/>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90" name="Google Shape;190;p54"/>
          <p:cNvSpPr txBox="1"/>
          <p:nvPr/>
        </p:nvSpPr>
        <p:spPr>
          <a:xfrm>
            <a:off x="1798592" y="2069604"/>
            <a:ext cx="10393500" cy="3971100"/>
          </a:xfrm>
          <a:prstGeom prst="rect">
            <a:avLst/>
          </a:prstGeom>
          <a:noFill/>
          <a:ln>
            <a:noFill/>
          </a:ln>
        </p:spPr>
        <p:txBody>
          <a:bodyPr anchorCtr="0" anchor="t" bIns="45700" lIns="91425" spcFirstLastPara="1" rIns="91425" wrap="square" tIns="45700">
            <a:spAutoFit/>
          </a:bodyPr>
          <a:lstStyle/>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chemeClr val="dk1"/>
                </a:solidFill>
                <a:latin typeface="Lato"/>
                <a:ea typeface="Lato"/>
                <a:cs typeface="Lato"/>
                <a:sym typeface="Lato"/>
              </a:rPr>
              <a:t>Quedan resentidos con Dios</a:t>
            </a:r>
            <a:endParaRPr/>
          </a:p>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chemeClr val="dk1"/>
                </a:solidFill>
                <a:latin typeface="Lato"/>
                <a:ea typeface="Lato"/>
                <a:cs typeface="Lato"/>
                <a:sym typeface="Lato"/>
              </a:rPr>
              <a:t>Dudan su salvación</a:t>
            </a:r>
            <a:endParaRPr b="0" i="0" sz="3600" u="none" cap="none" strike="noStrike">
              <a:solidFill>
                <a:schemeClr val="dk1"/>
              </a:solidFill>
              <a:latin typeface="Lato"/>
              <a:ea typeface="Lato"/>
              <a:cs typeface="Lato"/>
              <a:sym typeface="Lato"/>
            </a:endParaRPr>
          </a:p>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chemeClr val="dk1"/>
                </a:solidFill>
                <a:latin typeface="Lato"/>
                <a:ea typeface="Lato"/>
                <a:cs typeface="Lato"/>
                <a:sym typeface="Lato"/>
              </a:rPr>
              <a:t>Terminan </a:t>
            </a:r>
            <a:r>
              <a:rPr lang="en-US" sz="3600">
                <a:solidFill>
                  <a:schemeClr val="dk1"/>
                </a:solidFill>
                <a:latin typeface="Lato"/>
                <a:ea typeface="Lato"/>
                <a:cs typeface="Lato"/>
                <a:sym typeface="Lato"/>
              </a:rPr>
              <a:t>orgullosos</a:t>
            </a:r>
            <a:endParaRPr b="0" i="0" sz="3600" u="none" cap="none" strike="noStrike">
              <a:solidFill>
                <a:schemeClr val="dk1"/>
              </a:solidFill>
              <a:latin typeface="Lato"/>
              <a:ea typeface="Lato"/>
              <a:cs typeface="Lato"/>
              <a:sym typeface="Lato"/>
            </a:endParaRPr>
          </a:p>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chemeClr val="dk1"/>
                </a:solidFill>
                <a:latin typeface="Lato"/>
                <a:ea typeface="Lato"/>
                <a:cs typeface="Lato"/>
                <a:sym typeface="Lato"/>
              </a:rPr>
              <a:t>Creen que son salvados por obras. </a:t>
            </a:r>
            <a:endParaRPr/>
          </a:p>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chemeClr val="dk1"/>
                </a:solidFill>
                <a:latin typeface="Lato"/>
                <a:ea typeface="Lato"/>
                <a:cs typeface="Lato"/>
                <a:sym typeface="Lato"/>
              </a:rPr>
              <a:t>Niegan la gracia de Dios. </a:t>
            </a:r>
            <a:endParaRPr/>
          </a:p>
          <a:p>
            <a:pPr indent="0" lvl="0" marL="0" marR="0" rtl="0" algn="l">
              <a:lnSpc>
                <a:spcPct val="100000"/>
              </a:lnSpc>
              <a:spcBef>
                <a:spcPts val="0"/>
              </a:spcBef>
              <a:spcAft>
                <a:spcPts val="0"/>
              </a:spcAft>
              <a:buNone/>
            </a:pPr>
            <a:r>
              <a:t/>
            </a:r>
            <a:endParaRPr b="0" i="0" sz="3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b="0" i="1" lang="en-US" sz="3600" u="none" cap="none" strike="noStrike">
                <a:solidFill>
                  <a:srgbClr val="00B050"/>
                </a:solidFill>
                <a:latin typeface="Lato"/>
                <a:ea typeface="Lato"/>
                <a:cs typeface="Lato"/>
                <a:sym typeface="Lato"/>
              </a:rPr>
              <a:t>Puede motivar un cambio external, pero no de corazón.</a:t>
            </a:r>
            <a:endParaRPr b="0" i="1" sz="3600" u="none" cap="none" strike="noStrike">
              <a:solidFill>
                <a:srgbClr val="00B050"/>
              </a:solidFill>
              <a:latin typeface="Lato"/>
              <a:ea typeface="Lato"/>
              <a:cs typeface="Lato"/>
              <a:sym typeface="Lato"/>
            </a:endParaRPr>
          </a:p>
        </p:txBody>
      </p:sp>
      <p:sp>
        <p:nvSpPr>
          <p:cNvPr id="191" name="Google Shape;191;p5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5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97" name="Google Shape;197;p5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198" name="Google Shape;198;p55"/>
          <p:cNvGrpSpPr/>
          <p:nvPr/>
        </p:nvGrpSpPr>
        <p:grpSpPr>
          <a:xfrm>
            <a:off x="745673" y="2011041"/>
            <a:ext cx="10450280" cy="3947713"/>
            <a:chOff x="0" y="0"/>
            <a:chExt cx="10450280" cy="3947713"/>
          </a:xfrm>
        </p:grpSpPr>
        <p:sp>
          <p:nvSpPr>
            <p:cNvPr id="199" name="Google Shape;199;p55"/>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0" name="Google Shape;200;p55"/>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1" name="Google Shape;201;p55"/>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2" name="Google Shape;202;p55"/>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Revisar “el legalismo” y compartir su afecto en el corazón.  </a:t>
              </a:r>
              <a:endParaRPr b="0" i="0" sz="2800" u="none" cap="none" strike="noStrike">
                <a:solidFill>
                  <a:schemeClr val="lt1"/>
                </a:solidFill>
                <a:latin typeface="Lato"/>
                <a:ea typeface="Lato"/>
                <a:cs typeface="Lato"/>
                <a:sym typeface="Lato"/>
              </a:endParaRPr>
            </a:p>
          </p:txBody>
        </p:sp>
        <p:sp>
          <p:nvSpPr>
            <p:cNvPr id="203" name="Google Shape;203;p55"/>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4" name="Google Shape;204;p55"/>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5" name="Google Shape;205;p55"/>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6" name="Google Shape;206;p55"/>
            <p:cNvSpPr txBox="1"/>
            <p:nvPr/>
          </p:nvSpPr>
          <p:spPr>
            <a:xfrm>
              <a:off x="1302586" y="1410207"/>
              <a:ext cx="9147694" cy="1127780"/>
            </a:xfrm>
            <a:prstGeom prst="rect">
              <a:avLst/>
            </a:prstGeom>
            <a:solidFill>
              <a:srgbClr val="A8D08C"/>
            </a:solid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dk1"/>
                  </a:solidFill>
                  <a:latin typeface="Lato"/>
                  <a:ea typeface="Lato"/>
                  <a:cs typeface="Lato"/>
                  <a:sym typeface="Lato"/>
                </a:rPr>
                <a:t>Explicar cómo puede uno estar motivado para amar a Dios utilizando 2 Corintios 5:14-21. </a:t>
              </a:r>
              <a:endParaRPr b="0" i="0" sz="2800" u="none" cap="none" strike="noStrike">
                <a:solidFill>
                  <a:schemeClr val="dk1"/>
                </a:solidFill>
                <a:latin typeface="Lato"/>
                <a:ea typeface="Lato"/>
                <a:cs typeface="Lato"/>
                <a:sym typeface="Lato"/>
              </a:endParaRPr>
            </a:p>
          </p:txBody>
        </p:sp>
        <p:sp>
          <p:nvSpPr>
            <p:cNvPr id="207" name="Google Shape;207;p55"/>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8" name="Google Shape;208;p55"/>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9" name="Google Shape;209;p55"/>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0" name="Google Shape;210;p55"/>
            <p:cNvSpPr txBox="1"/>
            <p:nvPr/>
          </p:nvSpPr>
          <p:spPr>
            <a:xfrm>
              <a:off x="1302586" y="2819933"/>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Practicar hablando con otros sobre la motivación de cristianos. </a:t>
              </a:r>
              <a:endParaRPr b="0" i="0" sz="2800" u="none" cap="none" strike="noStrike">
                <a:solidFill>
                  <a:schemeClr val="lt1"/>
                </a:solidFill>
                <a:latin typeface="Lato"/>
                <a:ea typeface="Lato"/>
                <a:cs typeface="Lato"/>
                <a:sym typeface="Lato"/>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p56"/>
          <p:cNvSpPr txBox="1"/>
          <p:nvPr/>
        </p:nvSpPr>
        <p:spPr>
          <a:xfrm>
            <a:off x="2716080" y="2459524"/>
            <a:ext cx="8450684" cy="19389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000" u="none" cap="none" strike="noStrike">
                <a:solidFill>
                  <a:schemeClr val="dk1"/>
                </a:solidFill>
                <a:latin typeface="Calibri"/>
                <a:ea typeface="Calibri"/>
                <a:cs typeface="Calibri"/>
                <a:sym typeface="Calibri"/>
              </a:rPr>
              <a:t>¿Cómo puede uno estar motivado para amar a Dios, seguir sus caminos y hacer buenas obras? </a:t>
            </a:r>
            <a:endParaRPr/>
          </a:p>
        </p:txBody>
      </p:sp>
      <p:sp>
        <p:nvSpPr>
          <p:cNvPr id="216" name="Google Shape;216;p5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7" name="Google Shape;217;p56"/>
          <p:cNvPicPr preferRelativeResize="0"/>
          <p:nvPr/>
        </p:nvPicPr>
        <p:blipFill rotWithShape="1">
          <a:blip r:embed="rId3">
            <a:alphaModFix/>
          </a:blip>
          <a:srcRect b="0" l="0" r="0" t="0"/>
          <a:stretch/>
        </p:blipFill>
        <p:spPr>
          <a:xfrm>
            <a:off x="80939" y="2100764"/>
            <a:ext cx="2358353" cy="2656472"/>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sp>
        <p:nvSpPr>
          <p:cNvPr id="222" name="Google Shape;222;p57"/>
          <p:cNvSpPr txBox="1"/>
          <p:nvPr/>
        </p:nvSpPr>
        <p:spPr>
          <a:xfrm>
            <a:off x="2257835" y="2324588"/>
            <a:ext cx="9130601" cy="1588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La motivación Cristiana según </a:t>
            </a:r>
            <a:endParaRPr/>
          </a:p>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2 Corintios 5:14-21 </a:t>
            </a:r>
            <a:endParaRPr b="0" i="0" sz="3600" u="none" cap="none" strike="noStrike">
              <a:solidFill>
                <a:schemeClr val="dk1"/>
              </a:solidFill>
              <a:latin typeface="Lato"/>
              <a:ea typeface="Lato"/>
              <a:cs typeface="Lato"/>
              <a:sym typeface="Lato"/>
            </a:endParaRPr>
          </a:p>
        </p:txBody>
      </p:sp>
      <p:cxnSp>
        <p:nvCxnSpPr>
          <p:cNvPr id="223" name="Google Shape;223;p57"/>
          <p:cNvCxnSpPr/>
          <p:nvPr/>
        </p:nvCxnSpPr>
        <p:spPr>
          <a:xfrm>
            <a:off x="2257835" y="4262671"/>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24" name="Google Shape;224;p57"/>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8" name="Shape 228"/>
        <p:cNvGrpSpPr/>
        <p:nvPr/>
      </p:nvGrpSpPr>
      <p:grpSpPr>
        <a:xfrm>
          <a:off x="0" y="0"/>
          <a:ext cx="0" cy="0"/>
          <a:chOff x="0" y="0"/>
          <a:chExt cx="0" cy="0"/>
        </a:xfrm>
      </p:grpSpPr>
      <p:sp>
        <p:nvSpPr>
          <p:cNvPr id="229" name="Google Shape;229;p58"/>
          <p:cNvSpPr txBox="1"/>
          <p:nvPr/>
        </p:nvSpPr>
        <p:spPr>
          <a:xfrm>
            <a:off x="1948538" y="238447"/>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2 Corintios 5:14-21 </a:t>
            </a:r>
            <a:endParaRPr b="0" i="0" sz="4000" u="none" cap="none" strike="noStrike">
              <a:solidFill>
                <a:schemeClr val="dk1"/>
              </a:solidFill>
              <a:latin typeface="Lato"/>
              <a:ea typeface="Lato"/>
              <a:cs typeface="Lato"/>
              <a:sym typeface="Lato"/>
            </a:endParaRPr>
          </a:p>
        </p:txBody>
      </p:sp>
      <p:cxnSp>
        <p:nvCxnSpPr>
          <p:cNvPr id="230" name="Google Shape;230;p58"/>
          <p:cNvCxnSpPr/>
          <p:nvPr/>
        </p:nvCxnSpPr>
        <p:spPr>
          <a:xfrm>
            <a:off x="1948538" y="1214671"/>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31" name="Google Shape;231;p58"/>
          <p:cNvSpPr txBox="1"/>
          <p:nvPr/>
        </p:nvSpPr>
        <p:spPr>
          <a:xfrm>
            <a:off x="1948538" y="1911295"/>
            <a:ext cx="9768078" cy="37856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000" u="none" cap="none" strike="noStrike">
                <a:solidFill>
                  <a:srgbClr val="000000"/>
                </a:solidFill>
                <a:latin typeface="Calibri"/>
                <a:ea typeface="Calibri"/>
                <a:cs typeface="Calibri"/>
                <a:sym typeface="Calibri"/>
              </a:rPr>
              <a:t>14 El amor de Cristo nos lleva a actuar así,</a:t>
            </a:r>
            <a:r>
              <a:rPr b="0" i="0" lang="en-US" sz="4000" u="none" cap="none" strike="noStrike">
                <a:solidFill>
                  <a:srgbClr val="000000"/>
                </a:solidFill>
                <a:latin typeface="Calibri"/>
                <a:ea typeface="Calibri"/>
                <a:cs typeface="Calibri"/>
                <a:sym typeface="Calibri"/>
              </a:rPr>
              <a:t> al pensar que si uno murió por todos, entonces todos murieron; 15 y </a:t>
            </a:r>
            <a:r>
              <a:rPr b="1" i="0" lang="en-US" sz="4000" u="none" cap="none" strike="noStrike">
                <a:solidFill>
                  <a:srgbClr val="000000"/>
                </a:solidFill>
                <a:latin typeface="Calibri"/>
                <a:ea typeface="Calibri"/>
                <a:cs typeface="Calibri"/>
                <a:sym typeface="Calibri"/>
              </a:rPr>
              <a:t>él murió por todos, para que los que viven ya no vivan para sí, sino para aquel que murió y resucitó por ellos.</a:t>
            </a:r>
            <a:endParaRPr b="0" i="0" sz="40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4000" u="none" cap="none" strike="noStrike">
              <a:solidFill>
                <a:schemeClr val="dk1"/>
              </a:solidFill>
              <a:latin typeface="Calibri"/>
              <a:ea typeface="Calibri"/>
              <a:cs typeface="Calibri"/>
              <a:sym typeface="Calibri"/>
            </a:endParaRPr>
          </a:p>
        </p:txBody>
      </p:sp>
      <p:sp>
        <p:nvSpPr>
          <p:cNvPr id="232" name="Google Shape;232;p5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59"/>
          <p:cNvSpPr txBox="1"/>
          <p:nvPr/>
        </p:nvSpPr>
        <p:spPr>
          <a:xfrm>
            <a:off x="1948538" y="238447"/>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2 Corintios 5:14-21 </a:t>
            </a:r>
            <a:endParaRPr b="0" i="0" sz="4000" u="none" cap="none" strike="noStrike">
              <a:solidFill>
                <a:schemeClr val="dk1"/>
              </a:solidFill>
              <a:latin typeface="Lato"/>
              <a:ea typeface="Lato"/>
              <a:cs typeface="Lato"/>
              <a:sym typeface="Lato"/>
            </a:endParaRPr>
          </a:p>
        </p:txBody>
      </p:sp>
      <p:cxnSp>
        <p:nvCxnSpPr>
          <p:cNvPr id="238" name="Google Shape;238;p59"/>
          <p:cNvCxnSpPr/>
          <p:nvPr/>
        </p:nvCxnSpPr>
        <p:spPr>
          <a:xfrm>
            <a:off x="1948538" y="1214671"/>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39" name="Google Shape;239;p59"/>
          <p:cNvSpPr txBox="1"/>
          <p:nvPr/>
        </p:nvSpPr>
        <p:spPr>
          <a:xfrm>
            <a:off x="1948537" y="1673052"/>
            <a:ext cx="9130601" cy="3970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Calibri"/>
                <a:ea typeface="Calibri"/>
                <a:cs typeface="Calibri"/>
                <a:sym typeface="Calibri"/>
              </a:rPr>
              <a:t>16 Así que, de aquí en adelante, nosotros ya no conocemos a nadie desde el punto de vista humano; y aun si a Cristo lo conocimos desde el punto de vista humano, ya no lo conocemos así. 17 De modo que </a:t>
            </a:r>
            <a:r>
              <a:rPr b="1" i="0" lang="en-US" sz="3600" u="none" cap="none" strike="noStrike">
                <a:solidFill>
                  <a:srgbClr val="000000"/>
                </a:solidFill>
                <a:latin typeface="Calibri"/>
                <a:ea typeface="Calibri"/>
                <a:cs typeface="Calibri"/>
                <a:sym typeface="Calibri"/>
              </a:rPr>
              <a:t>si alguno está en Cristo, ya es una nueva creación</a:t>
            </a:r>
            <a:r>
              <a:rPr b="0" i="0" lang="en-US" sz="3600" u="none" cap="none" strike="noStrike">
                <a:solidFill>
                  <a:srgbClr val="000000"/>
                </a:solidFill>
                <a:latin typeface="Calibri"/>
                <a:ea typeface="Calibri"/>
                <a:cs typeface="Calibri"/>
                <a:sym typeface="Calibri"/>
              </a:rPr>
              <a:t>; atrás ha quedado lo viejo: ¡ahora ya todo es nuevo! </a:t>
            </a:r>
            <a:endParaRPr b="0" i="0" sz="3600" u="none" cap="none" strike="noStrike">
              <a:solidFill>
                <a:schemeClr val="dk1"/>
              </a:solidFill>
              <a:latin typeface="Calibri"/>
              <a:ea typeface="Calibri"/>
              <a:cs typeface="Calibri"/>
              <a:sym typeface="Calibri"/>
            </a:endParaRPr>
          </a:p>
        </p:txBody>
      </p:sp>
      <p:sp>
        <p:nvSpPr>
          <p:cNvPr id="240" name="Google Shape;240;p5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4"/>
          <p:cNvSpPr txBox="1"/>
          <p:nvPr/>
        </p:nvSpPr>
        <p:spPr>
          <a:xfrm>
            <a:off x="3602241" y="819595"/>
            <a:ext cx="7152445"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cxnSp>
        <p:nvCxnSpPr>
          <p:cNvPr id="84" name="Google Shape;84;p4"/>
          <p:cNvCxnSpPr/>
          <p:nvPr/>
        </p:nvCxnSpPr>
        <p:spPr>
          <a:xfrm>
            <a:off x="3602241" y="2074387"/>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85" name="Google Shape;85;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87" name="Google Shape;87;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60"/>
          <p:cNvSpPr txBox="1"/>
          <p:nvPr/>
        </p:nvSpPr>
        <p:spPr>
          <a:xfrm>
            <a:off x="1948538" y="238447"/>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2 Corintios 5:14-21 </a:t>
            </a:r>
            <a:endParaRPr b="0" i="0" sz="4000" u="none" cap="none" strike="noStrike">
              <a:solidFill>
                <a:schemeClr val="dk1"/>
              </a:solidFill>
              <a:latin typeface="Lato"/>
              <a:ea typeface="Lato"/>
              <a:cs typeface="Lato"/>
              <a:sym typeface="Lato"/>
            </a:endParaRPr>
          </a:p>
        </p:txBody>
      </p:sp>
      <p:cxnSp>
        <p:nvCxnSpPr>
          <p:cNvPr id="246" name="Google Shape;246;p60"/>
          <p:cNvCxnSpPr/>
          <p:nvPr/>
        </p:nvCxnSpPr>
        <p:spPr>
          <a:xfrm>
            <a:off x="1948538" y="1214671"/>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47" name="Google Shape;247;p60"/>
          <p:cNvSpPr txBox="1"/>
          <p:nvPr/>
        </p:nvSpPr>
        <p:spPr>
          <a:xfrm>
            <a:off x="1948538" y="1673052"/>
            <a:ext cx="9356771" cy="45242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Calibri"/>
                <a:ea typeface="Calibri"/>
                <a:cs typeface="Calibri"/>
                <a:sym typeface="Calibri"/>
              </a:rPr>
              <a:t>18 Y </a:t>
            </a:r>
            <a:r>
              <a:rPr b="1" i="0" lang="en-US" sz="3600" u="none" cap="none" strike="noStrike">
                <a:solidFill>
                  <a:srgbClr val="000000"/>
                </a:solidFill>
                <a:latin typeface="Calibri"/>
                <a:ea typeface="Calibri"/>
                <a:cs typeface="Calibri"/>
                <a:sym typeface="Calibri"/>
              </a:rPr>
              <a:t>todo esto proviene de Dios</a:t>
            </a:r>
            <a:r>
              <a:rPr b="0" i="0" lang="en-US" sz="3600" u="none" cap="none" strike="noStrike">
                <a:solidFill>
                  <a:srgbClr val="000000"/>
                </a:solidFill>
                <a:latin typeface="Calibri"/>
                <a:ea typeface="Calibri"/>
                <a:cs typeface="Calibri"/>
                <a:sym typeface="Calibri"/>
              </a:rPr>
              <a:t>, quien nos reconcilió consigo mismo a través de Cristo y nos dio el ministerio de la reconciliación. 19 Esto quiere decir que, en Cristo, </a:t>
            </a:r>
            <a:r>
              <a:rPr b="1" i="0" lang="en-US" sz="3600" u="none" cap="none" strike="noStrike">
                <a:solidFill>
                  <a:srgbClr val="000000"/>
                </a:solidFill>
                <a:latin typeface="Calibri"/>
                <a:ea typeface="Calibri"/>
                <a:cs typeface="Calibri"/>
                <a:sym typeface="Calibri"/>
              </a:rPr>
              <a:t>Dios estaba reconciliando al mundo consigo mismo, sin tomarles en cuenta sus pecados, y que a nosotros nos encargó el mensaje de la reconciliación. </a:t>
            </a:r>
            <a:endParaRPr b="1" i="0" sz="3600" u="none" cap="none" strike="noStrike">
              <a:solidFill>
                <a:schemeClr val="dk1"/>
              </a:solidFill>
              <a:latin typeface="Calibri"/>
              <a:ea typeface="Calibri"/>
              <a:cs typeface="Calibri"/>
              <a:sym typeface="Calibri"/>
            </a:endParaRPr>
          </a:p>
        </p:txBody>
      </p:sp>
      <p:sp>
        <p:nvSpPr>
          <p:cNvPr id="248" name="Google Shape;248;p6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p61"/>
          <p:cNvSpPr txBox="1"/>
          <p:nvPr/>
        </p:nvSpPr>
        <p:spPr>
          <a:xfrm>
            <a:off x="1948538" y="155320"/>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2 Corintios 5:14-21 </a:t>
            </a:r>
            <a:endParaRPr b="0" i="0" sz="4000" u="none" cap="none" strike="noStrike">
              <a:solidFill>
                <a:schemeClr val="dk1"/>
              </a:solidFill>
              <a:latin typeface="Lato"/>
              <a:ea typeface="Lato"/>
              <a:cs typeface="Lato"/>
              <a:sym typeface="Lato"/>
            </a:endParaRPr>
          </a:p>
        </p:txBody>
      </p:sp>
      <p:cxnSp>
        <p:nvCxnSpPr>
          <p:cNvPr id="254" name="Google Shape;254;p61"/>
          <p:cNvCxnSpPr/>
          <p:nvPr/>
        </p:nvCxnSpPr>
        <p:spPr>
          <a:xfrm>
            <a:off x="1948537" y="918584"/>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55" name="Google Shape;255;p61"/>
          <p:cNvSpPr txBox="1"/>
          <p:nvPr/>
        </p:nvSpPr>
        <p:spPr>
          <a:xfrm>
            <a:off x="1948537" y="1862487"/>
            <a:ext cx="9130601" cy="3970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Calibri"/>
                <a:ea typeface="Calibri"/>
                <a:cs typeface="Calibri"/>
                <a:sym typeface="Calibri"/>
              </a:rPr>
              <a:t>20 Así que somos embajadores en nombre de Cristo, y como si Dios les rogara a ustedes por medio de nosotros, en nombre de Cristo les rogamos: «Reconcíliense con Dios».21 Al que no cometió ningún pecado, por nosotros Dios lo hizo pecado, para que en él nosotros fuéramos hechos justicia de Dios.</a:t>
            </a:r>
            <a:endParaRPr b="0" i="0" sz="3600" u="none" cap="none" strike="noStrike">
              <a:solidFill>
                <a:srgbClr val="000000"/>
              </a:solidFill>
              <a:latin typeface="Cambria"/>
              <a:ea typeface="Cambria"/>
              <a:cs typeface="Cambria"/>
              <a:sym typeface="Cambria"/>
            </a:endParaRPr>
          </a:p>
        </p:txBody>
      </p:sp>
      <p:sp>
        <p:nvSpPr>
          <p:cNvPr id="256" name="Google Shape;256;p6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p62"/>
          <p:cNvSpPr txBox="1"/>
          <p:nvPr/>
        </p:nvSpPr>
        <p:spPr>
          <a:xfrm>
            <a:off x="2439292" y="920641"/>
            <a:ext cx="8450700" cy="501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000" u="none" cap="none" strike="noStrike">
                <a:solidFill>
                  <a:schemeClr val="dk1"/>
                </a:solidFill>
                <a:latin typeface="Calibri"/>
                <a:ea typeface="Calibri"/>
                <a:cs typeface="Calibri"/>
                <a:sym typeface="Calibri"/>
              </a:rPr>
              <a:t>¿Cómo puede uno estar motivado para amar a Dios, seguir sus caminos y hacer buenas obras? </a:t>
            </a:r>
            <a:endParaRPr/>
          </a:p>
          <a:p>
            <a:pPr indent="0" lvl="0" marL="0" marR="0" rtl="0" algn="l">
              <a:lnSpc>
                <a:spcPct val="100000"/>
              </a:lnSpc>
              <a:spcBef>
                <a:spcPts val="0"/>
              </a:spcBef>
              <a:spcAft>
                <a:spcPts val="0"/>
              </a:spcAft>
              <a:buNone/>
            </a:pPr>
            <a:r>
              <a:t/>
            </a:r>
            <a:endParaRPr b="1" i="0" sz="4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1" lang="en-US" sz="4000" u="none" cap="none" strike="noStrike">
                <a:solidFill>
                  <a:srgbClr val="00B050"/>
                </a:solidFill>
                <a:latin typeface="Calibri"/>
                <a:ea typeface="Calibri"/>
                <a:cs typeface="Calibri"/>
                <a:sym typeface="Calibri"/>
              </a:rPr>
              <a:t>El amor de Cristo nos lleva a actuar así.</a:t>
            </a:r>
            <a:endParaRPr/>
          </a:p>
          <a:p>
            <a:pPr indent="0" lvl="0" marL="0" marR="0" rtl="0" algn="l">
              <a:lnSpc>
                <a:spcPct val="100000"/>
              </a:lnSpc>
              <a:spcBef>
                <a:spcPts val="0"/>
              </a:spcBef>
              <a:spcAft>
                <a:spcPts val="0"/>
              </a:spcAft>
              <a:buNone/>
            </a:pPr>
            <a:r>
              <a:t/>
            </a:r>
            <a:endParaRPr b="1" i="1" sz="4000" u="none" cap="none" strike="noStrike">
              <a:solidFill>
                <a:srgbClr val="00B050"/>
              </a:solidFill>
              <a:latin typeface="Calibri"/>
              <a:ea typeface="Calibri"/>
              <a:cs typeface="Calibri"/>
              <a:sym typeface="Calibri"/>
            </a:endParaRPr>
          </a:p>
          <a:p>
            <a:pPr indent="0" lvl="0" marL="0" marR="0" rtl="0" algn="l">
              <a:lnSpc>
                <a:spcPct val="100000"/>
              </a:lnSpc>
              <a:spcBef>
                <a:spcPts val="0"/>
              </a:spcBef>
              <a:spcAft>
                <a:spcPts val="0"/>
              </a:spcAft>
              <a:buNone/>
            </a:pPr>
            <a:r>
              <a:rPr b="1" i="1" lang="en-US" sz="4000">
                <a:solidFill>
                  <a:srgbClr val="00B050"/>
                </a:solidFill>
                <a:latin typeface="Calibri"/>
                <a:ea typeface="Calibri"/>
                <a:cs typeface="Calibri"/>
                <a:sym typeface="Calibri"/>
              </a:rPr>
              <a:t>Sólo</a:t>
            </a:r>
            <a:r>
              <a:rPr b="1" i="1" lang="en-US" sz="4000" u="none" cap="none" strike="noStrike">
                <a:solidFill>
                  <a:srgbClr val="00B050"/>
                </a:solidFill>
                <a:latin typeface="Calibri"/>
                <a:ea typeface="Calibri"/>
                <a:cs typeface="Calibri"/>
                <a:sym typeface="Calibri"/>
              </a:rPr>
              <a:t> el evangelio puede motivarnos a amar a Dios y obedecerle.  </a:t>
            </a:r>
            <a:endParaRPr/>
          </a:p>
        </p:txBody>
      </p:sp>
      <p:sp>
        <p:nvSpPr>
          <p:cNvPr id="262" name="Google Shape;262;p6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6" name="Shape 266"/>
        <p:cNvGrpSpPr/>
        <p:nvPr/>
      </p:nvGrpSpPr>
      <p:grpSpPr>
        <a:xfrm>
          <a:off x="0" y="0"/>
          <a:ext cx="0" cy="0"/>
          <a:chOff x="0" y="0"/>
          <a:chExt cx="0" cy="0"/>
        </a:xfrm>
      </p:grpSpPr>
      <p:sp>
        <p:nvSpPr>
          <p:cNvPr id="267" name="Google Shape;267;p63"/>
          <p:cNvSpPr txBox="1"/>
          <p:nvPr/>
        </p:nvSpPr>
        <p:spPr>
          <a:xfrm>
            <a:off x="2338192" y="2694477"/>
            <a:ext cx="9130601" cy="28007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9444"/>
                </a:solidFill>
                <a:latin typeface="Lato"/>
                <a:ea typeface="Lato"/>
                <a:cs typeface="Lato"/>
                <a:sym typeface="Lato"/>
              </a:rPr>
              <a:t>Nosotros le amamos a él, </a:t>
            </a:r>
            <a:endParaRPr/>
          </a:p>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9444"/>
                </a:solidFill>
                <a:latin typeface="Lato"/>
                <a:ea typeface="Lato"/>
                <a:cs typeface="Lato"/>
                <a:sym typeface="Lato"/>
              </a:rPr>
              <a:t>porque él nos amó primero.</a:t>
            </a:r>
            <a:endParaRPr/>
          </a:p>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rgbClr val="009444"/>
              </a:solidFill>
              <a:latin typeface="Lato"/>
              <a:ea typeface="Lato"/>
              <a:cs typeface="Lato"/>
              <a:sym typeface="Lato"/>
            </a:endParaRPr>
          </a:p>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9444"/>
                </a:solidFill>
                <a:latin typeface="Lato"/>
                <a:ea typeface="Lato"/>
                <a:cs typeface="Lato"/>
                <a:sym typeface="Lato"/>
              </a:rPr>
              <a:t>1 Juan 4:19 </a:t>
            </a:r>
            <a:endParaRPr b="0" i="0" sz="4400" u="none" cap="none" strike="noStrike">
              <a:solidFill>
                <a:schemeClr val="dk1"/>
              </a:solidFill>
              <a:latin typeface="Lato"/>
              <a:ea typeface="Lato"/>
              <a:cs typeface="Lato"/>
              <a:sym typeface="Lato"/>
            </a:endParaRPr>
          </a:p>
        </p:txBody>
      </p:sp>
      <p:cxnSp>
        <p:nvCxnSpPr>
          <p:cNvPr id="268" name="Google Shape;268;p63"/>
          <p:cNvCxnSpPr/>
          <p:nvPr/>
        </p:nvCxnSpPr>
        <p:spPr>
          <a:xfrm>
            <a:off x="2338192" y="4417842"/>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69" name="Google Shape;269;p6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64"/>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275" name="Google Shape;275;p64"/>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276" name="Google Shape;276;p64"/>
          <p:cNvGrpSpPr/>
          <p:nvPr/>
        </p:nvGrpSpPr>
        <p:grpSpPr>
          <a:xfrm>
            <a:off x="745673" y="2011041"/>
            <a:ext cx="10450280" cy="3947713"/>
            <a:chOff x="0" y="0"/>
            <a:chExt cx="10450280" cy="3947713"/>
          </a:xfrm>
        </p:grpSpPr>
        <p:sp>
          <p:nvSpPr>
            <p:cNvPr id="277" name="Google Shape;277;p64"/>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78" name="Google Shape;278;p64"/>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79" name="Google Shape;279;p64"/>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80" name="Google Shape;280;p64"/>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Revisar “el legalismo” y compartir su afecto en el corazón.  </a:t>
              </a:r>
              <a:endParaRPr b="0" i="0" sz="2800" u="none" cap="none" strike="noStrike">
                <a:solidFill>
                  <a:schemeClr val="lt1"/>
                </a:solidFill>
                <a:latin typeface="Lato"/>
                <a:ea typeface="Lato"/>
                <a:cs typeface="Lato"/>
                <a:sym typeface="Lato"/>
              </a:endParaRPr>
            </a:p>
          </p:txBody>
        </p:sp>
        <p:sp>
          <p:nvSpPr>
            <p:cNvPr id="281" name="Google Shape;281;p64"/>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82" name="Google Shape;282;p64"/>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83" name="Google Shape;283;p64"/>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84" name="Google Shape;284;p64"/>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Explicar cómo puede uno estar motivado para amar a Dios utilizando 2 corintios 5:14-21.  </a:t>
              </a:r>
              <a:endParaRPr b="0" i="0" sz="2800" u="none" cap="none" strike="noStrike">
                <a:solidFill>
                  <a:schemeClr val="lt1"/>
                </a:solidFill>
                <a:latin typeface="Lato"/>
                <a:ea typeface="Lato"/>
                <a:cs typeface="Lato"/>
                <a:sym typeface="Lato"/>
              </a:endParaRPr>
            </a:p>
          </p:txBody>
        </p:sp>
        <p:sp>
          <p:nvSpPr>
            <p:cNvPr id="285" name="Google Shape;285;p64"/>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86" name="Google Shape;286;p64"/>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87" name="Google Shape;287;p64"/>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88" name="Google Shape;288;p64"/>
            <p:cNvSpPr txBox="1"/>
            <p:nvPr/>
          </p:nvSpPr>
          <p:spPr>
            <a:xfrm>
              <a:off x="1302586" y="2819933"/>
              <a:ext cx="9147694" cy="1127780"/>
            </a:xfrm>
            <a:prstGeom prst="rect">
              <a:avLst/>
            </a:prstGeom>
            <a:solidFill>
              <a:srgbClr val="A8D08C"/>
            </a:solid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Lato"/>
                  <a:ea typeface="Lato"/>
                  <a:cs typeface="Lato"/>
                  <a:sym typeface="Lato"/>
                </a:rPr>
                <a:t>Practicar hablando con otros sobre la motivación de cristianos.  </a:t>
              </a:r>
              <a:endParaRPr b="0" i="0" sz="2800" u="none" cap="none" strike="noStrike">
                <a:solidFill>
                  <a:schemeClr val="dk1"/>
                </a:solidFill>
                <a:latin typeface="Lato"/>
                <a:ea typeface="Lato"/>
                <a:cs typeface="Lato"/>
                <a:sym typeface="Lato"/>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65"/>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4" name="Google Shape;294;p6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95" name="Google Shape;295;p65"/>
          <p:cNvSpPr txBox="1"/>
          <p:nvPr/>
        </p:nvSpPr>
        <p:spPr>
          <a:xfrm>
            <a:off x="3602242" y="2284613"/>
            <a:ext cx="7256258" cy="17542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cap="none" strike="noStrike">
                <a:solidFill>
                  <a:schemeClr val="dk1"/>
                </a:solidFill>
                <a:latin typeface="Lato"/>
                <a:ea typeface="Lato"/>
                <a:cs typeface="Lato"/>
                <a:sym typeface="Lato"/>
              </a:rPr>
              <a:t>“Pero la gente es tan terca que no van a obedecer si no amenazamos con la ley” ¿Cómo responderías?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sp>
        <p:nvSpPr>
          <p:cNvPr id="300" name="Google Shape;300;p66"/>
          <p:cNvSpPr txBox="1"/>
          <p:nvPr/>
        </p:nvSpPr>
        <p:spPr>
          <a:xfrm>
            <a:off x="1976247" y="647800"/>
            <a:ext cx="9130601"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B050"/>
                </a:solidFill>
                <a:latin typeface="Lato"/>
                <a:ea typeface="Lato"/>
                <a:cs typeface="Lato"/>
                <a:sym typeface="Lato"/>
              </a:rPr>
              <a:t>“No van a obedecer si no amenazamos con la ley”</a:t>
            </a:r>
            <a:endParaRPr b="0" i="0" sz="3600" u="none" cap="none" strike="noStrike">
              <a:solidFill>
                <a:srgbClr val="00B050"/>
              </a:solidFill>
              <a:latin typeface="Lato"/>
              <a:ea typeface="Lato"/>
              <a:cs typeface="Lato"/>
              <a:sym typeface="Lato"/>
            </a:endParaRPr>
          </a:p>
        </p:txBody>
      </p:sp>
      <p:cxnSp>
        <p:nvCxnSpPr>
          <p:cNvPr id="301" name="Google Shape;301;p66"/>
          <p:cNvCxnSpPr/>
          <p:nvPr/>
        </p:nvCxnSpPr>
        <p:spPr>
          <a:xfrm>
            <a:off x="1976247" y="1848088"/>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02" name="Google Shape;302;p66"/>
          <p:cNvSpPr txBox="1"/>
          <p:nvPr/>
        </p:nvSpPr>
        <p:spPr>
          <a:xfrm>
            <a:off x="1976247" y="2151747"/>
            <a:ext cx="9768000" cy="3971100"/>
          </a:xfrm>
          <a:prstGeom prst="rect">
            <a:avLst/>
          </a:prstGeom>
          <a:noFill/>
          <a:ln>
            <a:noFill/>
          </a:ln>
        </p:spPr>
        <p:txBody>
          <a:bodyPr anchorCtr="0" anchor="t" bIns="45700" lIns="91425" spcFirstLastPara="1" rIns="91425" wrap="square" tIns="45700">
            <a:spAutoFit/>
          </a:bodyPr>
          <a:lstStyle/>
          <a:p>
            <a:pPr indent="-742950" lvl="0" marL="742950" marR="0" rtl="0" algn="l">
              <a:lnSpc>
                <a:spcPct val="100000"/>
              </a:lnSpc>
              <a:spcBef>
                <a:spcPts val="0"/>
              </a:spcBef>
              <a:spcAft>
                <a:spcPts val="0"/>
              </a:spcAft>
              <a:buClr>
                <a:srgbClr val="000000"/>
              </a:buClr>
              <a:buSzPts val="3600"/>
              <a:buFont typeface="Arial"/>
              <a:buAutoNum type="arabicPeriod"/>
            </a:pPr>
            <a:r>
              <a:rPr b="0" i="0" lang="en-US" sz="3600" u="none" cap="none" strike="noStrike">
                <a:solidFill>
                  <a:schemeClr val="dk1"/>
                </a:solidFill>
                <a:latin typeface="Calibri"/>
                <a:ea typeface="Calibri"/>
                <a:cs typeface="Calibri"/>
                <a:sym typeface="Calibri"/>
              </a:rPr>
              <a:t>La ley nos puede motivar - externamente</a:t>
            </a:r>
            <a:endParaRPr/>
          </a:p>
          <a:p>
            <a:pPr indent="-742950" lvl="0" marL="742950" marR="0" rtl="0" algn="l">
              <a:lnSpc>
                <a:spcPct val="100000"/>
              </a:lnSpc>
              <a:spcBef>
                <a:spcPts val="0"/>
              </a:spcBef>
              <a:spcAft>
                <a:spcPts val="0"/>
              </a:spcAft>
              <a:buClr>
                <a:srgbClr val="000000"/>
              </a:buClr>
              <a:buSzPts val="3600"/>
              <a:buFont typeface="Arial"/>
              <a:buAutoNum type="arabicPeriod"/>
            </a:pPr>
            <a:r>
              <a:rPr b="0" i="0" lang="en-US" sz="3600" u="none" cap="none" strike="noStrike">
                <a:solidFill>
                  <a:schemeClr val="dk1"/>
                </a:solidFill>
                <a:latin typeface="Calibri"/>
                <a:ea typeface="Calibri"/>
                <a:cs typeface="Calibri"/>
                <a:sym typeface="Calibri"/>
              </a:rPr>
              <a:t>El motivo que agrada a Dios: Amor</a:t>
            </a:r>
            <a:endParaRPr/>
          </a:p>
          <a:p>
            <a:pPr indent="-742950" lvl="0" marL="742950" marR="0" rtl="0" algn="l">
              <a:lnSpc>
                <a:spcPct val="100000"/>
              </a:lnSpc>
              <a:spcBef>
                <a:spcPts val="0"/>
              </a:spcBef>
              <a:spcAft>
                <a:spcPts val="0"/>
              </a:spcAft>
              <a:buClr>
                <a:srgbClr val="000000"/>
              </a:buClr>
              <a:buSzPts val="3600"/>
              <a:buFont typeface="Arial"/>
              <a:buAutoNum type="arabicPeriod"/>
            </a:pPr>
            <a:r>
              <a:rPr b="0" i="0" lang="en-US" sz="3600" u="none" cap="none" strike="noStrike">
                <a:solidFill>
                  <a:schemeClr val="dk1"/>
                </a:solidFill>
                <a:latin typeface="Calibri"/>
                <a:ea typeface="Calibri"/>
                <a:cs typeface="Calibri"/>
                <a:sym typeface="Calibri"/>
              </a:rPr>
              <a:t>“Buenas obras” motivados por ley no son buenas para Dios. </a:t>
            </a:r>
            <a:endParaRPr/>
          </a:p>
          <a:p>
            <a:pPr indent="-742950" lvl="0" marL="742950" marR="0" rtl="0" algn="l">
              <a:lnSpc>
                <a:spcPct val="100000"/>
              </a:lnSpc>
              <a:spcBef>
                <a:spcPts val="0"/>
              </a:spcBef>
              <a:spcAft>
                <a:spcPts val="0"/>
              </a:spcAft>
              <a:buClr>
                <a:srgbClr val="000000"/>
              </a:buClr>
              <a:buSzPts val="3600"/>
              <a:buFont typeface="Arial"/>
              <a:buAutoNum type="arabicPeriod"/>
            </a:pPr>
            <a:r>
              <a:rPr lang="en-US" sz="3600">
                <a:solidFill>
                  <a:schemeClr val="dk1"/>
                </a:solidFill>
                <a:latin typeface="Calibri"/>
                <a:ea typeface="Calibri"/>
                <a:cs typeface="Calibri"/>
                <a:sym typeface="Calibri"/>
              </a:rPr>
              <a:t>Lo a</a:t>
            </a:r>
            <a:r>
              <a:rPr b="0" i="0" lang="en-US" sz="3600" u="none" cap="none" strike="noStrike">
                <a:solidFill>
                  <a:schemeClr val="dk1"/>
                </a:solidFill>
                <a:latin typeface="Calibri"/>
                <a:ea typeface="Calibri"/>
                <a:cs typeface="Calibri"/>
                <a:sym typeface="Calibri"/>
              </a:rPr>
              <a:t>mamos a él, porque él nos amó primero. </a:t>
            </a:r>
            <a:endParaRPr/>
          </a:p>
          <a:p>
            <a:pPr indent="-742950" lvl="0" marL="742950" marR="0" rtl="0" algn="l">
              <a:lnSpc>
                <a:spcPct val="100000"/>
              </a:lnSpc>
              <a:spcBef>
                <a:spcPts val="0"/>
              </a:spcBef>
              <a:spcAft>
                <a:spcPts val="0"/>
              </a:spcAft>
              <a:buClr>
                <a:srgbClr val="000000"/>
              </a:buClr>
              <a:buSzPts val="3600"/>
              <a:buFont typeface="Arial"/>
              <a:buAutoNum type="arabicPeriod"/>
            </a:pPr>
            <a:r>
              <a:rPr b="0" i="0" lang="en-US" sz="3600" u="none" cap="none" strike="noStrike">
                <a:solidFill>
                  <a:schemeClr val="dk1"/>
                </a:solidFill>
                <a:latin typeface="Calibri"/>
                <a:ea typeface="Calibri"/>
                <a:cs typeface="Calibri"/>
                <a:sym typeface="Calibri"/>
              </a:rPr>
              <a:t>Solamente el evangelio puede proveer el motivo para cambiar. </a:t>
            </a:r>
            <a:endParaRPr b="0" i="0" sz="3600" u="none" cap="none" strike="noStrike">
              <a:solidFill>
                <a:srgbClr val="00B050"/>
              </a:solidFill>
              <a:latin typeface="Calibri"/>
              <a:ea typeface="Calibri"/>
              <a:cs typeface="Calibri"/>
              <a:sym typeface="Calibri"/>
            </a:endParaRPr>
          </a:p>
        </p:txBody>
      </p:sp>
      <p:sp>
        <p:nvSpPr>
          <p:cNvPr id="303" name="Google Shape;303;p6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67"/>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9" name="Google Shape;309;p6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10" name="Google Shape;310;p67"/>
          <p:cNvSpPr txBox="1"/>
          <p:nvPr/>
        </p:nvSpPr>
        <p:spPr>
          <a:xfrm>
            <a:off x="3602242" y="1552538"/>
            <a:ext cx="7869300" cy="397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3600">
                <a:solidFill>
                  <a:schemeClr val="dk1"/>
                </a:solidFill>
                <a:latin typeface="Lato"/>
                <a:ea typeface="Lato"/>
                <a:cs typeface="Lato"/>
                <a:sym typeface="Lato"/>
              </a:rPr>
              <a:t>“</a:t>
            </a:r>
            <a:r>
              <a:rPr b="1" i="0" lang="en-US" sz="3600" u="none" cap="none" strike="noStrike">
                <a:solidFill>
                  <a:schemeClr val="dk1"/>
                </a:solidFill>
                <a:latin typeface="Lato"/>
                <a:ea typeface="Lato"/>
                <a:cs typeface="Lato"/>
                <a:sym typeface="Lato"/>
              </a:rPr>
              <a:t>En la iglesia católica me dijeron lo que tenía que hacer para ser salvo. En la iglesia Cristiana me dijeron lo que tenía que dejar de hacer para ser salvo”. </a:t>
            </a:r>
            <a:br>
              <a:rPr b="1" i="0" lang="en-US" sz="3600" u="none" cap="none" strike="noStrike">
                <a:solidFill>
                  <a:schemeClr val="dk1"/>
                </a:solidFill>
                <a:latin typeface="Lato"/>
                <a:ea typeface="Lato"/>
                <a:cs typeface="Lato"/>
                <a:sym typeface="Lato"/>
              </a:rPr>
            </a:br>
            <a:br>
              <a:rPr b="1" i="0" lang="en-US" sz="3600" u="none" cap="none" strike="noStrike">
                <a:solidFill>
                  <a:schemeClr val="dk1"/>
                </a:solidFill>
                <a:latin typeface="Lato"/>
                <a:ea typeface="Lato"/>
                <a:cs typeface="Lato"/>
                <a:sym typeface="Lato"/>
              </a:rPr>
            </a:br>
            <a:r>
              <a:rPr b="1" i="1" lang="en-US" sz="3600" u="none" cap="none" strike="noStrike">
                <a:solidFill>
                  <a:srgbClr val="00B050"/>
                </a:solidFill>
                <a:latin typeface="Lato"/>
                <a:ea typeface="Lato"/>
                <a:cs typeface="Lato"/>
                <a:sym typeface="Lato"/>
              </a:rPr>
              <a:t>¿</a:t>
            </a:r>
            <a:r>
              <a:rPr b="1" i="1" lang="en-US" sz="3600">
                <a:solidFill>
                  <a:srgbClr val="00B050"/>
                </a:solidFill>
                <a:latin typeface="Lato"/>
                <a:ea typeface="Lato"/>
                <a:cs typeface="Lato"/>
                <a:sym typeface="Lato"/>
              </a:rPr>
              <a:t>Cuál</a:t>
            </a:r>
            <a:r>
              <a:rPr b="1" i="1" lang="en-US" sz="3600" u="none" cap="none" strike="noStrike">
                <a:solidFill>
                  <a:srgbClr val="00B050"/>
                </a:solidFill>
                <a:latin typeface="Lato"/>
                <a:ea typeface="Lato"/>
                <a:cs typeface="Lato"/>
                <a:sym typeface="Lato"/>
              </a:rPr>
              <a:t> es el enfoque en ambos casos?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6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6" name="Google Shape;316;p68"/>
          <p:cNvSpPr txBox="1"/>
          <p:nvPr/>
        </p:nvSpPr>
        <p:spPr>
          <a:xfrm>
            <a:off x="2161339" y="2228712"/>
            <a:ext cx="7869322" cy="23082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3600" u="none" cap="none" strike="noStrike">
                <a:solidFill>
                  <a:srgbClr val="00B050"/>
                </a:solidFill>
                <a:latin typeface="Lato"/>
                <a:ea typeface="Lato"/>
                <a:cs typeface="Lato"/>
                <a:sym typeface="Lato"/>
              </a:rPr>
              <a:t>Fijemos la mirada en Jesús, el autor y consumador de la fe.</a:t>
            </a:r>
            <a:endParaRPr/>
          </a:p>
          <a:p>
            <a:pPr indent="0" lvl="0" marL="0" marR="0" rtl="0" algn="l">
              <a:lnSpc>
                <a:spcPct val="100000"/>
              </a:lnSpc>
              <a:spcBef>
                <a:spcPts val="0"/>
              </a:spcBef>
              <a:spcAft>
                <a:spcPts val="0"/>
              </a:spcAft>
              <a:buNone/>
            </a:pPr>
            <a:r>
              <a:t/>
            </a:r>
            <a:endParaRPr b="1" i="1" sz="3600" u="none" cap="none" strike="noStrike">
              <a:solidFill>
                <a:srgbClr val="00B050"/>
              </a:solidFill>
              <a:latin typeface="Lato"/>
              <a:ea typeface="Lato"/>
              <a:cs typeface="Lato"/>
              <a:sym typeface="Lato"/>
            </a:endParaRPr>
          </a:p>
          <a:p>
            <a:pPr indent="0" lvl="0" marL="0" marR="0" rtl="0" algn="l">
              <a:lnSpc>
                <a:spcPct val="100000"/>
              </a:lnSpc>
              <a:spcBef>
                <a:spcPts val="0"/>
              </a:spcBef>
              <a:spcAft>
                <a:spcPts val="0"/>
              </a:spcAft>
              <a:buNone/>
            </a:pPr>
            <a:r>
              <a:rPr b="1" i="1" lang="en-US" sz="3600" u="none" cap="none" strike="noStrike">
                <a:solidFill>
                  <a:srgbClr val="00B050"/>
                </a:solidFill>
                <a:latin typeface="Lato"/>
                <a:ea typeface="Lato"/>
                <a:cs typeface="Lato"/>
                <a:sym typeface="Lato"/>
              </a:rPr>
              <a:t>Hebreos 12:2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69"/>
          <p:cNvPicPr preferRelativeResize="0"/>
          <p:nvPr/>
        </p:nvPicPr>
        <p:blipFill rotWithShape="1">
          <a:blip r:embed="rId3">
            <a:alphaModFix/>
          </a:blip>
          <a:srcRect b="0" l="0" r="0" t="0"/>
          <a:stretch/>
        </p:blipFill>
        <p:spPr>
          <a:xfrm>
            <a:off x="762000" y="-1187023"/>
            <a:ext cx="11430000" cy="6010275"/>
          </a:xfrm>
          <a:prstGeom prst="rect">
            <a:avLst/>
          </a:prstGeom>
          <a:noFill/>
          <a:ln>
            <a:noFill/>
          </a:ln>
        </p:spPr>
      </p:pic>
      <p:sp>
        <p:nvSpPr>
          <p:cNvPr id="322" name="Google Shape;322;p69"/>
          <p:cNvSpPr txBox="1"/>
          <p:nvPr/>
        </p:nvSpPr>
        <p:spPr>
          <a:xfrm>
            <a:off x="1908030" y="2639624"/>
            <a:ext cx="9521969"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tema principal: Gálatas 2:20-21</a:t>
            </a:r>
            <a:endParaRPr b="0" i="0" sz="6000" u="none" cap="none" strike="noStrike">
              <a:solidFill>
                <a:srgbClr val="009444"/>
              </a:solidFill>
              <a:latin typeface="Lato"/>
              <a:ea typeface="Lato"/>
              <a:cs typeface="Lato"/>
              <a:sym typeface="Lato"/>
            </a:endParaRPr>
          </a:p>
        </p:txBody>
      </p:sp>
      <p:cxnSp>
        <p:nvCxnSpPr>
          <p:cNvPr id="323" name="Google Shape;323;p69"/>
          <p:cNvCxnSpPr/>
          <p:nvPr/>
        </p:nvCxnSpPr>
        <p:spPr>
          <a:xfrm>
            <a:off x="1989802" y="3502919"/>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24" name="Google Shape;324;p69"/>
          <p:cNvSpPr txBox="1"/>
          <p:nvPr/>
        </p:nvSpPr>
        <p:spPr>
          <a:xfrm>
            <a:off x="1899884" y="3681604"/>
            <a:ext cx="9999600" cy="30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i="1" lang="en-US" sz="3200">
                <a:latin typeface="Calibri"/>
                <a:ea typeface="Calibri"/>
                <a:cs typeface="Calibri"/>
                <a:sym typeface="Calibri"/>
              </a:rPr>
              <a:t>“</a:t>
            </a:r>
            <a:r>
              <a:rPr b="0" i="1" lang="en-US" sz="3200" u="none" cap="none" strike="noStrike">
                <a:solidFill>
                  <a:srgbClr val="000000"/>
                </a:solidFill>
                <a:latin typeface="Calibri"/>
                <a:ea typeface="Calibri"/>
                <a:cs typeface="Calibri"/>
                <a:sym typeface="Calibri"/>
              </a:rPr>
              <a:t>Con Cristo estoy juntamente crucificado, y ya no vivo yo, sino Cristo vive en mí; y lo que ahora vivo en la carne, lo vivo en la fe del Hijo de Dios, el cual me amó y se entregó </a:t>
            </a:r>
            <a:endParaRPr/>
          </a:p>
          <a:p>
            <a:pPr indent="0" lvl="0" marL="0" marR="0" rtl="0" algn="l">
              <a:lnSpc>
                <a:spcPct val="100000"/>
              </a:lnSpc>
              <a:spcBef>
                <a:spcPts val="0"/>
              </a:spcBef>
              <a:spcAft>
                <a:spcPts val="0"/>
              </a:spcAft>
              <a:buClr>
                <a:srgbClr val="000000"/>
              </a:buClr>
              <a:buSzPts val="3200"/>
              <a:buFont typeface="Arial"/>
              <a:buNone/>
            </a:pPr>
            <a:r>
              <a:rPr b="0" i="1" lang="en-US" sz="3200" u="none" cap="none" strike="noStrike">
                <a:solidFill>
                  <a:srgbClr val="000000"/>
                </a:solidFill>
                <a:latin typeface="Calibri"/>
                <a:ea typeface="Calibri"/>
                <a:cs typeface="Calibri"/>
                <a:sym typeface="Calibri"/>
              </a:rPr>
              <a:t>a sí mismo por mí. No desecho la gracia de Dios; </a:t>
            </a:r>
            <a:endParaRPr/>
          </a:p>
          <a:p>
            <a:pPr indent="0" lvl="0" marL="0" marR="0" rtl="0" algn="l">
              <a:lnSpc>
                <a:spcPct val="100000"/>
              </a:lnSpc>
              <a:spcBef>
                <a:spcPts val="0"/>
              </a:spcBef>
              <a:spcAft>
                <a:spcPts val="0"/>
              </a:spcAft>
              <a:buClr>
                <a:srgbClr val="000000"/>
              </a:buClr>
              <a:buSzPts val="3200"/>
              <a:buFont typeface="Arial"/>
              <a:buNone/>
            </a:pPr>
            <a:r>
              <a:rPr b="0" i="1" lang="en-US" sz="3200" u="none" cap="none" strike="noStrike">
                <a:solidFill>
                  <a:srgbClr val="000000"/>
                </a:solidFill>
                <a:latin typeface="Calibri"/>
                <a:ea typeface="Calibri"/>
                <a:cs typeface="Calibri"/>
                <a:sym typeface="Calibri"/>
              </a:rPr>
              <a:t>pues si la justicia dependiera de la ley, entonces por demás habría muerto Cristo”. </a:t>
            </a:r>
            <a:endParaRPr b="0" i="0" sz="3200" u="none" cap="none" strike="noStrike">
              <a:solidFill>
                <a:schemeClr val="dk1"/>
              </a:solidFill>
              <a:latin typeface="Lato"/>
              <a:ea typeface="Lato"/>
              <a:cs typeface="Lato"/>
              <a:sym typeface="Lato"/>
            </a:endParaRPr>
          </a:p>
        </p:txBody>
      </p:sp>
      <p:sp>
        <p:nvSpPr>
          <p:cNvPr id="325" name="Google Shape;325;p6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26" name="Google Shape;326;p69"/>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
        <p:nvSpPr>
          <p:cNvPr id="327" name="Google Shape;327;p69"/>
          <p:cNvSpPr/>
          <p:nvPr/>
        </p:nvSpPr>
        <p:spPr>
          <a:xfrm>
            <a:off x="279444" y="4823252"/>
            <a:ext cx="114817" cy="2034748"/>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4</a:t>
            </a:r>
            <a:endParaRPr b="0" i="0" sz="6000" u="none" cap="none" strike="noStrike">
              <a:solidFill>
                <a:srgbClr val="009444"/>
              </a:solidFill>
              <a:latin typeface="Lato"/>
              <a:ea typeface="Lato"/>
              <a:cs typeface="Lato"/>
              <a:sym typeface="Lato"/>
            </a:endParaRPr>
          </a:p>
        </p:txBody>
      </p:sp>
      <p:cxnSp>
        <p:nvCxnSpPr>
          <p:cNvPr id="93" name="Google Shape;93;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94" name="Google Shape;94;p2"/>
          <p:cNvSpPr txBox="1"/>
          <p:nvPr/>
        </p:nvSpPr>
        <p:spPr>
          <a:xfrm>
            <a:off x="4127381" y="3349413"/>
            <a:ext cx="5543091" cy="12889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b="0" i="0" lang="en-US" sz="3888" u="none" cap="none" strike="noStrike">
                <a:solidFill>
                  <a:schemeClr val="dk1"/>
                </a:solidFill>
                <a:latin typeface="Lato"/>
                <a:ea typeface="Lato"/>
                <a:cs typeface="Lato"/>
                <a:sym typeface="Lato"/>
              </a:rPr>
              <a:t>La vida motivada por el evangelio</a:t>
            </a:r>
            <a:endParaRPr b="0" i="0" sz="3888" u="none" cap="none" strike="noStrike">
              <a:solidFill>
                <a:schemeClr val="dk1"/>
              </a:solidFill>
              <a:latin typeface="Lato"/>
              <a:ea typeface="Lato"/>
              <a:cs typeface="Lato"/>
              <a:sym typeface="Lato"/>
            </a:endParaRPr>
          </a:p>
        </p:txBody>
      </p:sp>
      <p:sp>
        <p:nvSpPr>
          <p:cNvPr id="95" name="Google Shape;95;p2"/>
          <p:cNvSpPr txBox="1"/>
          <p:nvPr/>
        </p:nvSpPr>
        <p:spPr>
          <a:xfrm>
            <a:off x="4127245" y="5340655"/>
            <a:ext cx="5017800" cy="6905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b="0" i="0" lang="en-US" sz="3888" u="none" cap="none" strike="noStrike">
                <a:solidFill>
                  <a:schemeClr val="dk1"/>
                </a:solidFill>
                <a:latin typeface="Lato"/>
                <a:ea typeface="Lato"/>
                <a:cs typeface="Lato"/>
                <a:sym typeface="Lato"/>
              </a:rPr>
              <a:t>2 Corintios 5:14-21</a:t>
            </a:r>
            <a:endParaRPr b="0" i="0" sz="4800" u="none" cap="none" strike="noStrike">
              <a:solidFill>
                <a:schemeClr val="dk1"/>
              </a:solidFill>
              <a:latin typeface="Lato"/>
              <a:ea typeface="Lato"/>
              <a:cs typeface="Lato"/>
              <a:sym typeface="Lato"/>
            </a:endParaRPr>
          </a:p>
        </p:txBody>
      </p:sp>
      <p:sp>
        <p:nvSpPr>
          <p:cNvPr id="96" name="Google Shape;96;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97" name="Google Shape;97;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98" name="Google Shape;98;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1" name="Shape 331"/>
        <p:cNvGrpSpPr/>
        <p:nvPr/>
      </p:nvGrpSpPr>
      <p:grpSpPr>
        <a:xfrm>
          <a:off x="0" y="0"/>
          <a:ext cx="0" cy="0"/>
          <a:chOff x="0" y="0"/>
          <a:chExt cx="0" cy="0"/>
        </a:xfrm>
      </p:grpSpPr>
      <p:sp>
        <p:nvSpPr>
          <p:cNvPr id="332" name="Google Shape;332;p30"/>
          <p:cNvSpPr txBox="1"/>
          <p:nvPr/>
        </p:nvSpPr>
        <p:spPr>
          <a:xfrm>
            <a:off x="2017577" y="455046"/>
            <a:ext cx="7189367"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Proyecto Final</a:t>
            </a:r>
            <a:endParaRPr b="0" i="0" sz="6000" u="none" cap="none" strike="noStrike">
              <a:solidFill>
                <a:srgbClr val="009444"/>
              </a:solidFill>
              <a:latin typeface="Lato"/>
              <a:ea typeface="Lato"/>
              <a:cs typeface="Lato"/>
              <a:sym typeface="Lato"/>
            </a:endParaRPr>
          </a:p>
        </p:txBody>
      </p:sp>
      <p:cxnSp>
        <p:nvCxnSpPr>
          <p:cNvPr id="333" name="Google Shape;333;p30"/>
          <p:cNvCxnSpPr/>
          <p:nvPr/>
        </p:nvCxnSpPr>
        <p:spPr>
          <a:xfrm>
            <a:off x="2017577" y="146405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34" name="Google Shape;334;p3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35" name="Google Shape;335;p30"/>
          <p:cNvPicPr preferRelativeResize="0"/>
          <p:nvPr/>
        </p:nvPicPr>
        <p:blipFill rotWithShape="1">
          <a:blip r:embed="rId3">
            <a:alphaModFix/>
          </a:blip>
          <a:srcRect b="0" l="0" r="0" t="0"/>
          <a:stretch/>
        </p:blipFill>
        <p:spPr>
          <a:xfrm>
            <a:off x="10500489" y="289924"/>
            <a:ext cx="1399035" cy="1170434"/>
          </a:xfrm>
          <a:prstGeom prst="rect">
            <a:avLst/>
          </a:prstGeom>
          <a:noFill/>
          <a:ln>
            <a:noFill/>
          </a:ln>
        </p:spPr>
      </p:pic>
      <p:sp>
        <p:nvSpPr>
          <p:cNvPr id="336" name="Google Shape;336;p30"/>
          <p:cNvSpPr txBox="1"/>
          <p:nvPr/>
        </p:nvSpPr>
        <p:spPr>
          <a:xfrm>
            <a:off x="1971396" y="1629175"/>
            <a:ext cx="9928200" cy="3816300"/>
          </a:xfrm>
          <a:prstGeom prst="rect">
            <a:avLst/>
          </a:prstGeom>
          <a:noFill/>
          <a:ln>
            <a:noFill/>
          </a:ln>
        </p:spPr>
        <p:txBody>
          <a:bodyPr anchorCtr="0" anchor="t" bIns="45700" lIns="91425" spcFirstLastPara="1" rIns="91425" wrap="square" tIns="45700">
            <a:spAutoFit/>
          </a:bodyPr>
          <a:lstStyle/>
          <a:p>
            <a:pPr indent="-742950" lvl="0" marL="742950" marR="0" rtl="0" algn="l">
              <a:lnSpc>
                <a:spcPct val="107000"/>
              </a:lnSpc>
              <a:spcBef>
                <a:spcPts val="0"/>
              </a:spcBef>
              <a:spcAft>
                <a:spcPts val="0"/>
              </a:spcAft>
              <a:buClr>
                <a:srgbClr val="000000"/>
              </a:buClr>
              <a:buSzPts val="3600"/>
              <a:buFont typeface="Arial"/>
              <a:buAutoNum type="arabicPeriod"/>
            </a:pPr>
            <a:r>
              <a:rPr b="0" i="0" lang="en-US" sz="3600" u="none" cap="none" strike="noStrike">
                <a:solidFill>
                  <a:srgbClr val="000000"/>
                </a:solidFill>
                <a:latin typeface="Calibri"/>
                <a:ea typeface="Calibri"/>
                <a:cs typeface="Calibri"/>
                <a:sym typeface="Calibri"/>
              </a:rPr>
              <a:t>Un amigo te dice, “¿Qué es el legalismo?” ¿Cómo le vas a contestar? </a:t>
            </a:r>
            <a:endParaRPr/>
          </a:p>
          <a:p>
            <a:pPr indent="-514350" lvl="0" marL="742950" marR="0" rtl="0" algn="l">
              <a:lnSpc>
                <a:spcPct val="107000"/>
              </a:lnSpc>
              <a:spcBef>
                <a:spcPts val="800"/>
              </a:spcBef>
              <a:spcAft>
                <a:spcPts val="0"/>
              </a:spcAft>
              <a:buClr>
                <a:srgbClr val="000000"/>
              </a:buClr>
              <a:buSzPts val="3600"/>
              <a:buFont typeface="Arial"/>
              <a:buNone/>
            </a:pPr>
            <a:r>
              <a:t/>
            </a:r>
            <a:endParaRPr b="0" i="0" sz="36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0" i="1" lang="en-US" sz="3600" u="none" cap="none" strike="noStrike">
                <a:solidFill>
                  <a:srgbClr val="00B050"/>
                </a:solidFill>
                <a:latin typeface="Calibri"/>
                <a:ea typeface="Calibri"/>
                <a:cs typeface="Calibri"/>
                <a:sym typeface="Calibri"/>
              </a:rPr>
              <a:t>**Todas las preguntas. Somos motivados por el amor de Dios y la obra de </a:t>
            </a:r>
            <a:r>
              <a:rPr i="1" lang="en-US" sz="3600">
                <a:solidFill>
                  <a:srgbClr val="00B050"/>
                </a:solidFill>
                <a:latin typeface="Calibri"/>
                <a:ea typeface="Calibri"/>
                <a:cs typeface="Calibri"/>
                <a:sym typeface="Calibri"/>
              </a:rPr>
              <a:t>Jesucristo</a:t>
            </a:r>
            <a:r>
              <a:rPr b="0" i="1" lang="en-US" sz="3600" u="none" cap="none" strike="noStrike">
                <a:solidFill>
                  <a:srgbClr val="00B050"/>
                </a:solidFill>
                <a:latin typeface="Calibri"/>
                <a:ea typeface="Calibri"/>
                <a:cs typeface="Calibri"/>
                <a:sym typeface="Calibri"/>
              </a:rPr>
              <a:t>. Que nuestras palabras reflejen nuestra motivación. </a:t>
            </a:r>
            <a:endParaRPr b="0" i="1" sz="3600" u="none" cap="none" strike="noStrike">
              <a:solidFill>
                <a:srgbClr val="00B05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0" name="Shape 340"/>
        <p:cNvGrpSpPr/>
        <p:nvPr/>
      </p:nvGrpSpPr>
      <p:grpSpPr>
        <a:xfrm>
          <a:off x="0" y="0"/>
          <a:ext cx="0" cy="0"/>
          <a:chOff x="0" y="0"/>
          <a:chExt cx="0" cy="0"/>
        </a:xfrm>
      </p:grpSpPr>
      <p:sp>
        <p:nvSpPr>
          <p:cNvPr id="341" name="Google Shape;341;p70"/>
          <p:cNvSpPr txBox="1"/>
          <p:nvPr/>
        </p:nvSpPr>
        <p:spPr>
          <a:xfrm>
            <a:off x="2477430" y="10402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 para Lección 5</a:t>
            </a:r>
            <a:endParaRPr b="0" i="0" sz="6000" u="none" cap="none" strike="noStrike">
              <a:solidFill>
                <a:srgbClr val="009444"/>
              </a:solidFill>
              <a:latin typeface="Lato"/>
              <a:ea typeface="Lato"/>
              <a:cs typeface="Lato"/>
              <a:sym typeface="Lato"/>
            </a:endParaRPr>
          </a:p>
        </p:txBody>
      </p:sp>
      <p:cxnSp>
        <p:nvCxnSpPr>
          <p:cNvPr id="342" name="Google Shape;342;p70"/>
          <p:cNvCxnSpPr/>
          <p:nvPr/>
        </p:nvCxnSpPr>
        <p:spPr>
          <a:xfrm>
            <a:off x="2477430" y="2248131"/>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43" name="Google Shape;343;p7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4" name="Google Shape;344;p70"/>
          <p:cNvSpPr txBox="1"/>
          <p:nvPr/>
        </p:nvSpPr>
        <p:spPr>
          <a:xfrm>
            <a:off x="2477429" y="2851800"/>
            <a:ext cx="8701847" cy="183123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200"/>
              <a:buFont typeface="Lato"/>
              <a:buChar char="•"/>
            </a:pPr>
            <a:r>
              <a:rPr b="1" i="0" lang="en-US" sz="3600" u="none" cap="none" strike="noStrike">
                <a:solidFill>
                  <a:schemeClr val="dk1"/>
                </a:solidFill>
                <a:latin typeface="Lato"/>
                <a:ea typeface="Lato"/>
                <a:cs typeface="Lato"/>
                <a:sym typeface="Lato"/>
              </a:rPr>
              <a:t>Vea el video</a:t>
            </a:r>
            <a:endParaRPr/>
          </a:p>
          <a:p>
            <a:pPr indent="-457200" lvl="0" marL="457200" marR="0" rtl="0" algn="l">
              <a:lnSpc>
                <a:spcPct val="100000"/>
              </a:lnSpc>
              <a:spcBef>
                <a:spcPts val="0"/>
              </a:spcBef>
              <a:spcAft>
                <a:spcPts val="0"/>
              </a:spcAft>
              <a:buClr>
                <a:schemeClr val="dk1"/>
              </a:buClr>
              <a:buSzPts val="3200"/>
              <a:buFont typeface="Lato"/>
              <a:buChar char="•"/>
            </a:pPr>
            <a:r>
              <a:rPr b="1" i="0" lang="en-US" sz="3600" u="none" cap="none" strike="noStrike">
                <a:solidFill>
                  <a:schemeClr val="dk1"/>
                </a:solidFill>
                <a:latin typeface="Lato"/>
                <a:ea typeface="Lato"/>
                <a:cs typeface="Lato"/>
                <a:sym typeface="Lato"/>
              </a:rPr>
              <a:t>Lea Lucas 15</a:t>
            </a:r>
            <a:endParaRPr b="0" i="0" sz="3600" u="none" cap="none" strike="noStrike">
              <a:solidFill>
                <a:srgbClr val="000000"/>
              </a:solidFill>
              <a:latin typeface="Lato"/>
              <a:ea typeface="Lato"/>
              <a:cs typeface="Lato"/>
              <a:sym typeface="Lato"/>
            </a:endParaRPr>
          </a:p>
          <a:p>
            <a:pPr indent="-457200" lvl="0" marL="457200" marR="0" rtl="0" algn="l">
              <a:lnSpc>
                <a:spcPct val="100000"/>
              </a:lnSpc>
              <a:spcBef>
                <a:spcPts val="600"/>
              </a:spcBef>
              <a:spcAft>
                <a:spcPts val="0"/>
              </a:spcAft>
              <a:buClr>
                <a:schemeClr val="dk1"/>
              </a:buClr>
              <a:buSzPts val="3200"/>
              <a:buFont typeface="Lato"/>
              <a:buChar char="•"/>
            </a:pPr>
            <a:r>
              <a:rPr b="1" i="0" lang="en-US" sz="3600" u="none" cap="none" strike="noStrike">
                <a:solidFill>
                  <a:schemeClr val="dk1"/>
                </a:solidFill>
                <a:latin typeface="Lato"/>
                <a:ea typeface="Lato"/>
                <a:cs typeface="Lato"/>
                <a:sym typeface="Lato"/>
              </a:rPr>
              <a:t>Responde las preguntas</a:t>
            </a:r>
            <a:endParaRPr b="1" i="0" sz="3600" u="none" cap="none" strike="noStrike">
              <a:solidFill>
                <a:schemeClr val="dk1"/>
              </a:solidFill>
              <a:latin typeface="Lato"/>
              <a:ea typeface="Lato"/>
              <a:cs typeface="Lato"/>
              <a:sym typeface="Lato"/>
            </a:endParaRPr>
          </a:p>
        </p:txBody>
      </p:sp>
      <p:pic>
        <p:nvPicPr>
          <p:cNvPr descr="A green bird with leaves&#10;&#10;Description automatically generated" id="345" name="Google Shape;345;p70"/>
          <p:cNvPicPr preferRelativeResize="0"/>
          <p:nvPr/>
        </p:nvPicPr>
        <p:blipFill rotWithShape="1">
          <a:blip r:embed="rId3">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9" name="Shape 349"/>
        <p:cNvGrpSpPr/>
        <p:nvPr/>
      </p:nvGrpSpPr>
      <p:grpSpPr>
        <a:xfrm>
          <a:off x="0" y="0"/>
          <a:ext cx="0" cy="0"/>
          <a:chOff x="0" y="0"/>
          <a:chExt cx="0" cy="0"/>
        </a:xfrm>
      </p:grpSpPr>
      <p:sp>
        <p:nvSpPr>
          <p:cNvPr id="350" name="Google Shape;350;p31"/>
          <p:cNvSpPr txBox="1"/>
          <p:nvPr/>
        </p:nvSpPr>
        <p:spPr>
          <a:xfrm>
            <a:off x="3851564" y="719479"/>
            <a:ext cx="7189367"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Bendición</a:t>
            </a:r>
            <a:endParaRPr b="0" i="0" sz="6000" u="none" cap="none" strike="noStrike">
              <a:solidFill>
                <a:srgbClr val="009444"/>
              </a:solidFill>
              <a:latin typeface="Lato"/>
              <a:ea typeface="Lato"/>
              <a:cs typeface="Lato"/>
              <a:sym typeface="Lato"/>
            </a:endParaRPr>
          </a:p>
        </p:txBody>
      </p:sp>
      <p:cxnSp>
        <p:nvCxnSpPr>
          <p:cNvPr id="351" name="Google Shape;351;p31"/>
          <p:cNvCxnSpPr/>
          <p:nvPr/>
        </p:nvCxnSpPr>
        <p:spPr>
          <a:xfrm>
            <a:off x="3851564" y="1915622"/>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52" name="Google Shape;352;p3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3" name="Google Shape;353;p31"/>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54" name="Google Shape;354;p31"/>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
        <p:nvSpPr>
          <p:cNvPr id="355" name="Google Shape;355;p31"/>
          <p:cNvSpPr txBox="1"/>
          <p:nvPr/>
        </p:nvSpPr>
        <p:spPr>
          <a:xfrm>
            <a:off x="3380509" y="2353193"/>
            <a:ext cx="7660421" cy="3416320"/>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Clr>
                <a:srgbClr val="000000"/>
              </a:buClr>
              <a:buSzPts val="1400"/>
              <a:buFont typeface="Arial"/>
              <a:buNone/>
            </a:pPr>
            <a:r>
              <a:rPr b="0" i="1" lang="en-US" sz="3600" u="none" cap="none" strike="noStrike">
                <a:solidFill>
                  <a:schemeClr val="dk1"/>
                </a:solidFill>
                <a:latin typeface="Arial"/>
                <a:ea typeface="Arial"/>
                <a:cs typeface="Arial"/>
                <a:sym typeface="Arial"/>
              </a:rPr>
              <a:t>El Señor te bendiga y te guarde. Haga el Señor resplandecer su rostro sobre ti y tenga de ti misericordia. Vuelve el Señor su rostro a ti, y te conceda la paz. Amén. (Números 6:24-26)</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3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exican Farmworkers Are U.S. Heroes" id="104" name="Google Shape;104;p33"/>
          <p:cNvPicPr preferRelativeResize="0"/>
          <p:nvPr/>
        </p:nvPicPr>
        <p:blipFill rotWithShape="1">
          <a:blip r:embed="rId3">
            <a:alphaModFix/>
          </a:blip>
          <a:srcRect b="0" l="0" r="0" t="0"/>
          <a:stretch/>
        </p:blipFill>
        <p:spPr>
          <a:xfrm>
            <a:off x="3248891" y="0"/>
            <a:ext cx="6858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4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an giving flowers Stock Photo | Adobe Stock" id="110" name="Google Shape;110;p46"/>
          <p:cNvPicPr preferRelativeResize="0"/>
          <p:nvPr/>
        </p:nvPicPr>
        <p:blipFill rotWithShape="1">
          <a:blip r:embed="rId3">
            <a:alphaModFix/>
          </a:blip>
          <a:srcRect b="0" l="6707" r="0" t="0"/>
          <a:stretch/>
        </p:blipFill>
        <p:spPr>
          <a:xfrm>
            <a:off x="1643738" y="0"/>
            <a:ext cx="9592587"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47"/>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6" name="Google Shape;116;p47"/>
          <p:cNvPicPr preferRelativeResize="0"/>
          <p:nvPr/>
        </p:nvPicPr>
        <p:blipFill rotWithShape="1">
          <a:blip r:embed="rId3">
            <a:alphaModFix/>
          </a:blip>
          <a:srcRect b="0" l="0" r="0" t="0"/>
          <a:stretch/>
        </p:blipFill>
        <p:spPr>
          <a:xfrm>
            <a:off x="165205" y="1983459"/>
            <a:ext cx="2957065" cy="2891081"/>
          </a:xfrm>
          <a:prstGeom prst="rect">
            <a:avLst/>
          </a:prstGeom>
          <a:noFill/>
          <a:ln>
            <a:noFill/>
          </a:ln>
          <a:effectLst>
            <a:outerShdw blurRad="50800" rotWithShape="0" algn="tl" dir="2700000" dist="38100">
              <a:srgbClr val="000000">
                <a:alpha val="40000"/>
              </a:srgbClr>
            </a:outerShdw>
          </a:effectLst>
        </p:spPr>
      </p:pic>
      <p:sp>
        <p:nvSpPr>
          <p:cNvPr id="117" name="Google Shape;117;p47"/>
          <p:cNvSpPr txBox="1"/>
          <p:nvPr/>
        </p:nvSpPr>
        <p:spPr>
          <a:xfrm>
            <a:off x="3060363" y="740640"/>
            <a:ext cx="7432500" cy="20005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4400" u="none" cap="none" strike="noStrike">
                <a:solidFill>
                  <a:schemeClr val="dk1"/>
                </a:solidFill>
                <a:latin typeface="Lato"/>
                <a:ea typeface="Lato"/>
                <a:cs typeface="Lato"/>
                <a:sym typeface="Lato"/>
              </a:rPr>
              <a:t>¿Cuál fue el propósito </a:t>
            </a:r>
            <a:endParaRPr/>
          </a:p>
          <a:p>
            <a:pPr indent="0" lvl="0" marL="0" marR="0" rtl="0" algn="ctr">
              <a:lnSpc>
                <a:spcPct val="100000"/>
              </a:lnSpc>
              <a:spcBef>
                <a:spcPts val="0"/>
              </a:spcBef>
              <a:spcAft>
                <a:spcPts val="0"/>
              </a:spcAft>
              <a:buNone/>
            </a:pPr>
            <a:r>
              <a:rPr b="1" i="0" lang="en-US" sz="4400" u="none" cap="none" strike="noStrike">
                <a:solidFill>
                  <a:schemeClr val="dk1"/>
                </a:solidFill>
                <a:latin typeface="Lato"/>
                <a:ea typeface="Lato"/>
                <a:cs typeface="Lato"/>
                <a:sym typeface="Lato"/>
              </a:rPr>
              <a:t>de las dos historias?</a:t>
            </a:r>
            <a:endParaRPr/>
          </a:p>
          <a:p>
            <a:pPr indent="0" lvl="0" marL="0" marR="0" rtl="0" algn="l">
              <a:lnSpc>
                <a:spcPct val="100000"/>
              </a:lnSpc>
              <a:spcBef>
                <a:spcPts val="0"/>
              </a:spcBef>
              <a:spcAft>
                <a:spcPts val="0"/>
              </a:spcAft>
              <a:buNone/>
            </a:pPr>
            <a:r>
              <a:t/>
            </a:r>
            <a:endParaRPr b="1" i="0" sz="3600" u="none" cap="none" strike="noStrike">
              <a:solidFill>
                <a:schemeClr val="dk1"/>
              </a:solidFill>
              <a:latin typeface="Lato"/>
              <a:ea typeface="Lato"/>
              <a:cs typeface="Lato"/>
              <a:sym typeface="Lato"/>
            </a:endParaRPr>
          </a:p>
        </p:txBody>
      </p:sp>
      <p:pic>
        <p:nvPicPr>
          <p:cNvPr descr="Mexican Farmworkers Are U.S. Heroes" id="118" name="Google Shape;118;p47"/>
          <p:cNvPicPr preferRelativeResize="0"/>
          <p:nvPr/>
        </p:nvPicPr>
        <p:blipFill rotWithShape="1">
          <a:blip r:embed="rId4">
            <a:alphaModFix/>
          </a:blip>
          <a:srcRect b="0" l="0" r="0" t="0"/>
          <a:stretch/>
        </p:blipFill>
        <p:spPr>
          <a:xfrm>
            <a:off x="3347613" y="2741147"/>
            <a:ext cx="3429000" cy="3429000"/>
          </a:xfrm>
          <a:prstGeom prst="rect">
            <a:avLst/>
          </a:prstGeom>
          <a:noFill/>
          <a:ln>
            <a:noFill/>
          </a:ln>
        </p:spPr>
      </p:pic>
      <p:pic>
        <p:nvPicPr>
          <p:cNvPr descr="Man giving flowers Stock Photo | Adobe Stock" id="119" name="Google Shape;119;p47"/>
          <p:cNvPicPr preferRelativeResize="0"/>
          <p:nvPr/>
        </p:nvPicPr>
        <p:blipFill rotWithShape="1">
          <a:blip r:embed="rId5">
            <a:alphaModFix/>
          </a:blip>
          <a:srcRect b="0" l="6707" r="0" t="0"/>
          <a:stretch/>
        </p:blipFill>
        <p:spPr>
          <a:xfrm>
            <a:off x="7001956" y="2741147"/>
            <a:ext cx="4796294" cy="342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5" name="Google Shape;125;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126" name="Google Shape;126;p5"/>
          <p:cNvGrpSpPr/>
          <p:nvPr/>
        </p:nvGrpSpPr>
        <p:grpSpPr>
          <a:xfrm>
            <a:off x="745673" y="2011041"/>
            <a:ext cx="10450280" cy="3947713"/>
            <a:chOff x="0" y="0"/>
            <a:chExt cx="10450280" cy="3947713"/>
          </a:xfrm>
        </p:grpSpPr>
        <p:sp>
          <p:nvSpPr>
            <p:cNvPr id="127" name="Google Shape;127;p5"/>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28" name="Google Shape;128;p5"/>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29" name="Google Shape;129;p5"/>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txBox="1"/>
            <p:nvPr/>
          </p:nvSpPr>
          <p:spPr>
            <a:xfrm>
              <a:off x="1302586" y="0"/>
              <a:ext cx="9147694" cy="1127780"/>
            </a:xfrm>
            <a:prstGeom prst="rect">
              <a:avLst/>
            </a:prstGeom>
            <a:solidFill>
              <a:srgbClr val="A8D08C"/>
            </a:solid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dk1"/>
                  </a:solidFill>
                  <a:latin typeface="Lato"/>
                  <a:ea typeface="Lato"/>
                  <a:cs typeface="Lato"/>
                  <a:sym typeface="Lato"/>
                </a:rPr>
                <a:t>Revisar ”el legalismo” y compartir su afecto en el corazón. </a:t>
              </a:r>
              <a:endParaRPr b="0" i="0" sz="2800" u="none" cap="none" strike="noStrike">
                <a:solidFill>
                  <a:schemeClr val="dk1"/>
                </a:solidFill>
                <a:latin typeface="Lato"/>
                <a:ea typeface="Lato"/>
                <a:cs typeface="Lato"/>
                <a:sym typeface="Lato"/>
              </a:endParaRPr>
            </a:p>
          </p:txBody>
        </p:sp>
        <p:sp>
          <p:nvSpPr>
            <p:cNvPr id="131" name="Google Shape;131;p5"/>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3" name="Google Shape;133;p5"/>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Explicar cómo puede uno estar motivado para amar a Dios utilizando 2 Corintios 5:14-21.   </a:t>
              </a:r>
              <a:endParaRPr b="0" i="0" sz="2800" u="none" cap="none" strike="noStrike">
                <a:solidFill>
                  <a:schemeClr val="lt1"/>
                </a:solidFill>
                <a:latin typeface="Lato"/>
                <a:ea typeface="Lato"/>
                <a:cs typeface="Lato"/>
                <a:sym typeface="Lato"/>
              </a:endParaRPr>
            </a:p>
          </p:txBody>
        </p:sp>
        <p:sp>
          <p:nvSpPr>
            <p:cNvPr id="135" name="Google Shape;135;p5"/>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7" name="Google Shape;137;p5"/>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txBox="1"/>
            <p:nvPr/>
          </p:nvSpPr>
          <p:spPr>
            <a:xfrm>
              <a:off x="1302586" y="2819933"/>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Practicar hablando con otros sobre la motivación de cristianos.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4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4" name="Google Shape;144;p48"/>
          <p:cNvPicPr preferRelativeResize="0"/>
          <p:nvPr/>
        </p:nvPicPr>
        <p:blipFill rotWithShape="1">
          <a:blip r:embed="rId3">
            <a:alphaModFix/>
          </a:blip>
          <a:srcRect b="0" l="0" r="0" t="0"/>
          <a:stretch/>
        </p:blipFill>
        <p:spPr>
          <a:xfrm>
            <a:off x="80939" y="1814128"/>
            <a:ext cx="3125597" cy="3218436"/>
          </a:xfrm>
          <a:prstGeom prst="rect">
            <a:avLst/>
          </a:prstGeom>
          <a:noFill/>
          <a:ln>
            <a:noFill/>
          </a:ln>
          <a:effectLst>
            <a:outerShdw blurRad="50800" rotWithShape="0" algn="tl" dir="2700000" dist="38100">
              <a:srgbClr val="000000">
                <a:alpha val="40000"/>
              </a:srgbClr>
            </a:outerShdw>
          </a:effectLst>
        </p:spPr>
      </p:pic>
      <p:sp>
        <p:nvSpPr>
          <p:cNvPr id="145" name="Google Shape;145;p48"/>
          <p:cNvSpPr txBox="1"/>
          <p:nvPr/>
        </p:nvSpPr>
        <p:spPr>
          <a:xfrm>
            <a:off x="3287476" y="2680695"/>
            <a:ext cx="7343371" cy="21236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400" u="none" cap="none" strike="noStrike">
                <a:solidFill>
                  <a:srgbClr val="000000"/>
                </a:solidFill>
                <a:latin typeface="Calibri"/>
                <a:ea typeface="Calibri"/>
                <a:cs typeface="Calibri"/>
                <a:sym typeface="Calibri"/>
              </a:rPr>
              <a:t>¿Cómo define el legalismo el video de la tarea?</a:t>
            </a:r>
            <a:br>
              <a:rPr b="1" i="0" lang="en-US" sz="4400" u="none" cap="none" strike="noStrike">
                <a:solidFill>
                  <a:srgbClr val="000000"/>
                </a:solidFill>
                <a:latin typeface="Calibri"/>
                <a:ea typeface="Calibri"/>
                <a:cs typeface="Calibri"/>
                <a:sym typeface="Calibri"/>
              </a:rPr>
            </a:br>
            <a:endParaRPr b="1" i="0" sz="4400" u="none" cap="none" strike="noStrike">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49"/>
          <p:cNvSpPr txBox="1"/>
          <p:nvPr/>
        </p:nvSpPr>
        <p:spPr>
          <a:xfrm>
            <a:off x="2368672" y="466248"/>
            <a:ext cx="7189367"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Legalismo</a:t>
            </a:r>
            <a:endParaRPr b="0" i="0" sz="3600" u="none" cap="none" strike="noStrike">
              <a:solidFill>
                <a:schemeClr val="dk1"/>
              </a:solidFill>
              <a:latin typeface="Lato"/>
              <a:ea typeface="Lato"/>
              <a:cs typeface="Lato"/>
              <a:sym typeface="Lato"/>
            </a:endParaRPr>
          </a:p>
        </p:txBody>
      </p:sp>
      <p:cxnSp>
        <p:nvCxnSpPr>
          <p:cNvPr id="151" name="Google Shape;151;p49"/>
          <p:cNvCxnSpPr/>
          <p:nvPr/>
        </p:nvCxnSpPr>
        <p:spPr>
          <a:xfrm>
            <a:off x="2368672" y="146405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52" name="Google Shape;152;p49"/>
          <p:cNvSpPr txBox="1"/>
          <p:nvPr/>
        </p:nvSpPr>
        <p:spPr>
          <a:xfrm>
            <a:off x="1976247" y="2108132"/>
            <a:ext cx="9994079" cy="37856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000" u="none" cap="none" strike="noStrike">
                <a:solidFill>
                  <a:srgbClr val="000000"/>
                </a:solidFill>
                <a:latin typeface="Calibri"/>
                <a:ea typeface="Calibri"/>
                <a:cs typeface="Calibri"/>
                <a:sym typeface="Calibri"/>
              </a:rPr>
              <a:t>Legalismo: </a:t>
            </a:r>
            <a:r>
              <a:rPr b="0" i="0" lang="en-US" sz="4000" u="none" cap="none" strike="noStrike">
                <a:solidFill>
                  <a:srgbClr val="000000"/>
                </a:solidFill>
                <a:latin typeface="Calibri"/>
                <a:ea typeface="Calibri"/>
                <a:cs typeface="Calibri"/>
                <a:sym typeface="Calibri"/>
              </a:rPr>
              <a:t>El mal uso de/énfasis excesivo </a:t>
            </a:r>
            <a:endParaRPr/>
          </a:p>
          <a:p>
            <a:pPr indent="0" lvl="0" marL="0" marR="0" rtl="0" algn="l">
              <a:lnSpc>
                <a:spcPct val="100000"/>
              </a:lnSpc>
              <a:spcBef>
                <a:spcPts val="0"/>
              </a:spcBef>
              <a:spcAft>
                <a:spcPts val="0"/>
              </a:spcAft>
              <a:buNone/>
            </a:pPr>
            <a:r>
              <a:rPr b="0" i="0" lang="en-US" sz="4000" u="none" cap="none" strike="noStrike">
                <a:solidFill>
                  <a:srgbClr val="000000"/>
                </a:solidFill>
                <a:latin typeface="Calibri"/>
                <a:ea typeface="Calibri"/>
                <a:cs typeface="Calibri"/>
                <a:sym typeface="Calibri"/>
              </a:rPr>
              <a:t>                    en </a:t>
            </a:r>
            <a:r>
              <a:rPr b="0" i="0" lang="en-US" sz="4000" u="sng" cap="none" strike="noStrike">
                <a:solidFill>
                  <a:srgbClr val="000000"/>
                </a:solidFill>
                <a:latin typeface="Calibri"/>
                <a:ea typeface="Calibri"/>
                <a:cs typeface="Calibri"/>
                <a:sym typeface="Calibri"/>
              </a:rPr>
              <a:t>la ley </a:t>
            </a:r>
            <a:endParaRPr/>
          </a:p>
          <a:p>
            <a:pPr indent="0" lvl="0" marL="0" marR="0" rtl="0" algn="l">
              <a:lnSpc>
                <a:spcPct val="100000"/>
              </a:lnSpc>
              <a:spcBef>
                <a:spcPts val="0"/>
              </a:spcBef>
              <a:spcAft>
                <a:spcPts val="0"/>
              </a:spcAft>
              <a:buNone/>
            </a:pPr>
            <a:r>
              <a:t/>
            </a:r>
            <a:endParaRPr b="0" i="0" sz="4000" u="sng" cap="none" strike="noStrike">
              <a:solidFill>
                <a:schemeClr val="dk1"/>
              </a:solidFill>
              <a:latin typeface="Calibri"/>
              <a:ea typeface="Calibri"/>
              <a:cs typeface="Calibri"/>
              <a:sym typeface="Calibri"/>
            </a:endParaRPr>
          </a:p>
          <a:p>
            <a:pPr indent="-571500" lvl="0" marL="571500" marR="0" rtl="0" algn="l">
              <a:lnSpc>
                <a:spcPct val="100000"/>
              </a:lnSpc>
              <a:spcBef>
                <a:spcPts val="0"/>
              </a:spcBef>
              <a:spcAft>
                <a:spcPts val="0"/>
              </a:spcAft>
              <a:buClr>
                <a:srgbClr val="000000"/>
              </a:buClr>
              <a:buSzPts val="4000"/>
              <a:buFont typeface="Arial"/>
              <a:buChar char="•"/>
            </a:pPr>
            <a:r>
              <a:rPr b="0" i="0" lang="en-US" sz="4000" u="none" cap="none" strike="noStrike">
                <a:solidFill>
                  <a:schemeClr val="dk1"/>
                </a:solidFill>
                <a:latin typeface="Calibri"/>
                <a:ea typeface="Calibri"/>
                <a:cs typeface="Calibri"/>
                <a:sym typeface="Calibri"/>
              </a:rPr>
              <a:t>Relación con Dios se basa en reglas</a:t>
            </a:r>
            <a:endParaRPr/>
          </a:p>
          <a:p>
            <a:pPr indent="-571500" lvl="0" marL="571500" marR="0" rtl="0" algn="l">
              <a:lnSpc>
                <a:spcPct val="100000"/>
              </a:lnSpc>
              <a:spcBef>
                <a:spcPts val="0"/>
              </a:spcBef>
              <a:spcAft>
                <a:spcPts val="0"/>
              </a:spcAft>
              <a:buClr>
                <a:srgbClr val="000000"/>
              </a:buClr>
              <a:buSzPts val="4000"/>
              <a:buFont typeface="Arial"/>
              <a:buChar char="•"/>
            </a:pPr>
            <a:r>
              <a:rPr b="0" i="0" lang="en-US" sz="4000" u="none" cap="none" strike="noStrike">
                <a:solidFill>
                  <a:schemeClr val="dk1"/>
                </a:solidFill>
                <a:latin typeface="Calibri"/>
                <a:ea typeface="Calibri"/>
                <a:cs typeface="Calibri"/>
                <a:sym typeface="Calibri"/>
              </a:rPr>
              <a:t>Motivación por la ley</a:t>
            </a:r>
            <a:endParaRPr/>
          </a:p>
          <a:p>
            <a:pPr indent="-571500" lvl="0" marL="571500" marR="0" rtl="0" algn="l">
              <a:lnSpc>
                <a:spcPct val="100000"/>
              </a:lnSpc>
              <a:spcBef>
                <a:spcPts val="0"/>
              </a:spcBef>
              <a:spcAft>
                <a:spcPts val="0"/>
              </a:spcAft>
              <a:buClr>
                <a:srgbClr val="000000"/>
              </a:buClr>
              <a:buSzPts val="4000"/>
              <a:buFont typeface="Arial"/>
              <a:buChar char="•"/>
            </a:pPr>
            <a:r>
              <a:rPr b="0" i="0" lang="en-US" sz="4000" u="none" cap="none" strike="noStrike">
                <a:solidFill>
                  <a:schemeClr val="dk1"/>
                </a:solidFill>
                <a:latin typeface="Calibri"/>
                <a:ea typeface="Calibri"/>
                <a:cs typeface="Calibri"/>
                <a:sym typeface="Calibri"/>
              </a:rPr>
              <a:t>Agrega leyes no bíblicas</a:t>
            </a:r>
            <a:endParaRPr b="0" i="0" sz="4000" u="none" cap="none" strike="noStrike">
              <a:solidFill>
                <a:schemeClr val="dk1"/>
              </a:solidFill>
              <a:latin typeface="Lato"/>
              <a:ea typeface="Lato"/>
              <a:cs typeface="Lato"/>
              <a:sym typeface="Lato"/>
            </a:endParaRPr>
          </a:p>
        </p:txBody>
      </p:sp>
      <p:sp>
        <p:nvSpPr>
          <p:cNvPr id="153" name="Google Shape;153;p4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