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iGBTpC33t3SVx8uLHcUov8HrUa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Lato-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Lato-bold.fntdata"/><Relationship Id="rId16" Type="http://schemas.openxmlformats.org/officeDocument/2006/relationships/slide" Target="slides/slide12.xml"/><Relationship Id="rId38" Type="http://schemas.openxmlformats.org/officeDocument/2006/relationships/font" Target="fonts/La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bakiA29K12o" TargetMode="External"/><Relationship Id="rId3" Type="http://schemas.openxmlformats.org/officeDocument/2006/relationships/hyperlink" Target="https://www.youtube.com/watch?v=AYQid3cWQ94" TargetMode="External"/><Relationship Id="rId4" Type="http://schemas.openxmlformats.org/officeDocument/2006/relationships/hyperlink" Target="https://vimeo.com/academiacristo/review/481859908/3a2ec734df?sort=lastUserActionEventDate&amp;direction=desc"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7NUxh6eMSzM"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Biblioteca-Teologica/Un-Retrato-De-Pablo-Haciendo-Discipulo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https://youtu.be/bakiA29K12o</a:t>
            </a:r>
            <a:r>
              <a:rPr lang="en-US" u="sng">
                <a:solidFill>
                  <a:srgbClr val="0000FF"/>
                </a:solidFill>
                <a:latin typeface="Calibri"/>
                <a:ea typeface="Calibri"/>
                <a:cs typeface="Calibri"/>
                <a:sym typeface="Calibri"/>
                <a:hlinkClick r:id="rId3">
                  <a:extLst>
                    <a:ext uri="{A12FA001-AC4F-418D-AE19-62706E023703}">
                      <ahyp:hlinkClr val="tx"/>
                    </a:ext>
                  </a:extLst>
                </a:hlinkClick>
              </a:rPr>
              <a:t> </a:t>
            </a:r>
            <a:endParaRPr>
              <a:solidFill>
                <a:srgbClr val="0000FF"/>
              </a:solidFill>
              <a:latin typeface="Calibri"/>
              <a:ea typeface="Calibri"/>
              <a:cs typeface="Calibri"/>
              <a:sym typeface="Calibri"/>
            </a:endParaRPr>
          </a:p>
          <a:p>
            <a:pPr indent="-298450" lvl="0" marL="4572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Hechos 13:13-52 en sus Biblias.</a:t>
            </a:r>
            <a:endParaRPr>
              <a:solidFill>
                <a:schemeClr val="dk1"/>
              </a:solidFill>
              <a:latin typeface="Calibri"/>
              <a:ea typeface="Calibri"/>
              <a:cs typeface="Calibri"/>
              <a:sym typeface="Calibri"/>
            </a:endParaRPr>
          </a:p>
          <a:p>
            <a:pPr indent="-298450" lvl="0" marL="4572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Darles un vistazo a los capítulos del 10 al 12 de Hechos.</a:t>
            </a:r>
            <a:endParaRPr>
              <a:solidFill>
                <a:schemeClr val="dk1"/>
              </a:solidFill>
              <a:latin typeface="Calibri"/>
              <a:ea typeface="Calibri"/>
              <a:cs typeface="Calibri"/>
              <a:sym typeface="Calibri"/>
            </a:endParaRPr>
          </a:p>
          <a:p>
            <a:pPr indent="-298450" lvl="0" marL="4572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Opcional: pueden ver este video extra titulado “De Antioquía hasta Antioquía” </a:t>
            </a:r>
            <a:r>
              <a:rPr lang="en-US" u="sng">
                <a:solidFill>
                  <a:srgbClr val="1155CC"/>
                </a:solidFill>
                <a:latin typeface="Calibri"/>
                <a:ea typeface="Calibri"/>
                <a:cs typeface="Calibri"/>
                <a:sym typeface="Calibri"/>
                <a:hlinkClick r:id="rId4">
                  <a:extLst>
                    <a:ext uri="{A12FA001-AC4F-418D-AE19-62706E023703}">
                      <ahyp:hlinkClr val="tx"/>
                    </a:ext>
                  </a:extLst>
                </a:hlinkClick>
              </a:rPr>
              <a:t>https://vimeo.com/academiacristo/review/481859908/3a2ec734df?sort=lastUserActionEventDate&amp;direction=desc</a:t>
            </a:r>
            <a:endParaRPr>
              <a:solidFill>
                <a:schemeClr val="dk1"/>
              </a:solidFill>
              <a:latin typeface="Calibri"/>
              <a:ea typeface="Calibri"/>
              <a:cs typeface="Calibri"/>
              <a:sym typeface="Calibri"/>
            </a:endParaRPr>
          </a:p>
          <a:p>
            <a:pPr indent="0" lvl="0" marL="0" marR="17145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f9d686488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lnSpc>
                <a:spcPct val="10000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43 d.C. Bernabé lleva a Pablo a Antioquía</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Hechos 11:25, 26 Pablo y Bernabé enseñan a muchas personas allí por un año</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44 d.C (o 46) Pablo hace su segunda visita a Jerusalén. </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Hechos 11:30 y Gálatas 2:1. Pablo y Bernabé lleven ayuda a los cristianos sufriendo hambruna.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47-48 d.C El primer viaje misionero de Pablo</a:t>
            </a:r>
            <a:endParaRPr>
              <a:solidFill>
                <a:schemeClr val="dk1"/>
              </a:solidFill>
              <a:latin typeface="Calibri"/>
              <a:ea typeface="Calibri"/>
              <a:cs typeface="Calibri"/>
              <a:sym typeface="Calibri"/>
            </a:endParaRPr>
          </a:p>
          <a:p>
            <a:pPr indent="-298450" lvl="3"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Él fue de Antioquía con Bernabé y Juan Marcos a Chipre, y al centro sur de Turquía (Galacia). Pablo podría escribir la carta a los gálatas después de regresar a Antioquía.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49 d.C Concilio de Jerusalén</a:t>
            </a:r>
            <a:endParaRPr>
              <a:solidFill>
                <a:schemeClr val="dk1"/>
              </a:solidFill>
              <a:latin typeface="Calibri"/>
              <a:ea typeface="Calibri"/>
              <a:cs typeface="Calibri"/>
              <a:sym typeface="Calibri"/>
            </a:endParaRPr>
          </a:p>
          <a:p>
            <a:pPr indent="-298450" lvl="3"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Hechos 15. El concilio reconoce que los gentiles no necesitan ser circuncidados ni seguir las leyes ceremoniales del Antiguo Testamento para ser cristianos genuinos.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49-52 d.C El segundo viaje misionero de Pablo</a:t>
            </a:r>
            <a:endParaRPr>
              <a:solidFill>
                <a:schemeClr val="dk1"/>
              </a:solidFill>
              <a:latin typeface="Calibri"/>
              <a:ea typeface="Calibri"/>
              <a:cs typeface="Calibri"/>
              <a:sym typeface="Calibri"/>
            </a:endParaRPr>
          </a:p>
          <a:p>
            <a:pPr indent="-298450" lvl="3"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Hechos 16-18. Mientras Bernabé y Juan Marcos van a Chipre, Pablo y Silas visitan de nuevo las congregaciones formadas durante el primer viaje en Galacia y después viajan al oeste, eventualmente a Filipos en Macedonia (al norte de Grecia). 1 y 2 Tesalonicenses fueron escritas durante este viaje.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53-58 d.C El tercer viaje misionero de Pablo</a:t>
            </a:r>
            <a:endParaRPr>
              <a:solidFill>
                <a:schemeClr val="dk1"/>
              </a:solidFill>
              <a:latin typeface="Calibri"/>
              <a:ea typeface="Calibri"/>
              <a:cs typeface="Calibri"/>
              <a:sym typeface="Calibri"/>
            </a:endParaRPr>
          </a:p>
          <a:p>
            <a:pPr indent="-298450" lvl="3"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Hechos 19, 20. Él vuelve a visitar las iglesias establecidas en los que son hoy día Turquía y Grecia. 1 y 2 Corintios y Romanos fueron escritas durante este viaje</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72" name="Google Shape;172;g26f9d686488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6f9d686488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lnSpc>
                <a:spcPct val="10000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58-60 d.C Pablo arrestado en Jerusalén y detenido como prisionero allí y en Cesarea</a:t>
            </a:r>
            <a:endParaRPr>
              <a:solidFill>
                <a:schemeClr val="dk1"/>
              </a:solidFill>
              <a:latin typeface="Calibri"/>
              <a:ea typeface="Calibri"/>
              <a:cs typeface="Calibri"/>
              <a:sym typeface="Calibri"/>
            </a:endParaRPr>
          </a:p>
          <a:p>
            <a:pPr indent="-298450" lvl="3"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Hechos 21-26. Pablo fue a Jerusalén para Pentecostés, fue arrestado allí y detenido como prisionero en Cesarea por alrededor de dos años (Hechos 24:27). </a:t>
            </a:r>
            <a:endParaRPr>
              <a:solidFill>
                <a:schemeClr val="dk1"/>
              </a:solidFill>
              <a:latin typeface="Calibri"/>
              <a:ea typeface="Calibri"/>
              <a:cs typeface="Calibri"/>
              <a:sym typeface="Calibri"/>
            </a:endParaRPr>
          </a:p>
          <a:p>
            <a:pPr indent="-298450" lvl="3"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Al final, como ciudadano romano apeló su caso a Cesar en Roma.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61-63 d.C Pablo enviado a Roma como prisionero y detenido allí bajo arresto domiciliario </a:t>
            </a:r>
            <a:endParaRPr>
              <a:solidFill>
                <a:schemeClr val="dk1"/>
              </a:solidFill>
              <a:latin typeface="Calibri"/>
              <a:ea typeface="Calibri"/>
              <a:cs typeface="Calibri"/>
              <a:sym typeface="Calibri"/>
            </a:endParaRPr>
          </a:p>
          <a:p>
            <a:pPr indent="-298450" lvl="3"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Hechos 27,28. Pablo estaba bajo arresto domiciliario en Roma por lo menos dos años (Hechos 27:30). El libro de Hechos termina en este punto. Durante este periodo Pablo escribió Efesios, Colosenses, Filemón y Filipenses.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64-67 d.C Últimos viajes y ejecución en Roma</a:t>
            </a:r>
            <a:endParaRPr>
              <a:solidFill>
                <a:schemeClr val="dk1"/>
              </a:solidFill>
              <a:latin typeface="Calibri"/>
              <a:ea typeface="Calibri"/>
              <a:cs typeface="Calibri"/>
              <a:sym typeface="Calibri"/>
            </a:endParaRPr>
          </a:p>
          <a:p>
            <a:pPr indent="-298450" lvl="3"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De las epístolas pastorales escritas durante los últimos viajes de Pablo, 1 Timoteo y Tito, es evidente que Pablo fue liberado de prisión y que él tuvo una oportunidad de visitar a Creta (Tito 1:5) y a sus congregaciones alrededor del mar Egeo (como Filipos, Corinto, Éfeso) (Tito 3:12, 1 Timoteo 1:3) </a:t>
            </a:r>
            <a:endParaRPr>
              <a:solidFill>
                <a:schemeClr val="dk1"/>
              </a:solidFill>
              <a:latin typeface="Calibri"/>
              <a:ea typeface="Calibri"/>
              <a:cs typeface="Calibri"/>
              <a:sym typeface="Calibri"/>
            </a:endParaRPr>
          </a:p>
          <a:p>
            <a:pPr indent="-298450" lvl="3"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Quizás también tuvo la oportunidad de hacer su visita largamente planeada a España. </a:t>
            </a:r>
            <a:endParaRPr>
              <a:solidFill>
                <a:schemeClr val="dk1"/>
              </a:solidFill>
              <a:latin typeface="Calibri"/>
              <a:ea typeface="Calibri"/>
              <a:cs typeface="Calibri"/>
              <a:sym typeface="Calibri"/>
            </a:endParaRPr>
          </a:p>
          <a:p>
            <a:pPr indent="-298450" lvl="3"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De 2 Timoteo, escrita desde la prisión, es evidente que Pablo fue arrestado de nuevo y que esperaba la ejecución. La tradición eclesiástica coloca esta ejecución durante el reinado de Nerón, en algún momento entre los años 64 y 67. </a:t>
            </a:r>
            <a:endParaRPr>
              <a:solidFill>
                <a:schemeClr val="dk1"/>
              </a:solidFill>
              <a:latin typeface="Calibri"/>
              <a:ea typeface="Calibri"/>
              <a:cs typeface="Calibri"/>
              <a:sym typeface="Calibri"/>
            </a:endParaRPr>
          </a:p>
          <a:p>
            <a:pPr indent="-298450" lvl="3" marL="1828800" rtl="0" algn="l">
              <a:lnSpc>
                <a:spcPct val="100000"/>
              </a:lnSpc>
              <a:spcBef>
                <a:spcPts val="1000"/>
              </a:spcBef>
              <a:spcAft>
                <a:spcPts val="0"/>
              </a:spcAft>
              <a:buClr>
                <a:schemeClr val="dk1"/>
              </a:buClr>
              <a:buSzPts val="1100"/>
              <a:buFont typeface="Calibri"/>
              <a:buAutoNum type="alphaLcPeriod"/>
            </a:pPr>
            <a:r>
              <a:rPr i="1" lang="en-US">
                <a:solidFill>
                  <a:schemeClr val="dk1"/>
                </a:solidFill>
                <a:latin typeface="Calibri"/>
                <a:ea typeface="Calibri"/>
                <a:cs typeface="Calibri"/>
                <a:sym typeface="Calibri"/>
              </a:rPr>
              <a:t>(comentario de Historia Bíblica, Nuevo Testamento, Vol. 2, páginas 1493-4)</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80" name="Google Shape;180;g26f9d686488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Hechos 13:13-52.&gt;</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88" name="Google Shape;188;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98" name="Google Shape;198;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y sus compañeros (V. 13) </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Bernabé</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Juan Marcos, quien los dejó antes de llegar a Antioquía de Pisidia</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principales de la sinagoga de Antioquía</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el sermón de Pablo</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Dios Padre (V. 16-17)</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Jesús (V. 23)</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israelitas en Egipto (V. 18)</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7 naciones en Canaán (V. 19)</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profeta Samuel, el Rey Saúl (V. 20-21)</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Rey David (V.21)</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Juan Bautista (V.24-25)</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Abraham (V. 26)</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Todos los habitantes de la ciudad</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mujeres piadosas y distinguidas, y los principales de la ciudad (V. 50)</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judíos y gentiles</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Espíritu Santo (V. 52)</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09" name="Google Shape;20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mano de Pablo (hecha señal de silencio con la mano) V. 16</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correas del calzado de Jesús (Juan el bautista “no soy digno de desatar el calzado de sus pies) V. 25</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madero (La cruz – bajándolo del madero) V. 29</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polvo de sus pies V. 51</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21" name="Google Shape;22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sinagoga de Antioquía de Pisidia (Los servicios en las sinagogas los sábados incluían lecturas de varias porciones del Antiguo Testamento. Era la costumbre invitar a un maestro reconocido de la Biblia a hablar a la congregación)</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Van desde Pafos a Perge, y de Perge a Antioquía Pisidia (hoy en día en Turquía)</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No confundamos Antioquía (en Siria) donde comenzaron los apóstoles su viaje misionero con Antioquía de Pisidia.</a:t>
            </a:r>
            <a:endParaRPr>
              <a:solidFill>
                <a:schemeClr val="dk1"/>
              </a:solidFill>
              <a:latin typeface="Calibri"/>
              <a:ea typeface="Calibri"/>
              <a:cs typeface="Calibri"/>
              <a:sym typeface="Calibri"/>
            </a:endParaRPr>
          </a:p>
        </p:txBody>
      </p:sp>
      <p:sp>
        <p:nvSpPr>
          <p:cNvPr id="233" name="Google Shape;23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 día de reposo (sábado) durante el primer viaje misionero de Pablo</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Vamos más o menos por los años 47 o 48 d.C.</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45" name="Google Shape;24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judíos se ponen envidiosos y celosos.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57" name="Google Shape;25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Pues, algunos de los judíos rechazan la palabra y causan problemas para Pablo, hasta los corren del territorio. Pero los gentiles oyeron la palabra con gozo.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¡Escucharon la Palabra! El primer sábado nadie los conoce. Ya para el segundo sábado casi toda la ciudad llega para escucharlos.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69" name="Google Shape;26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81" name="Google Shape;281;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600"/>
              </a:spcAft>
              <a:buClr>
                <a:schemeClr val="dk1"/>
              </a:buClr>
              <a:buSzPts val="1100"/>
              <a:buFont typeface="Calibri"/>
              <a:buAutoNum type="romanLcPeriod"/>
            </a:pPr>
            <a:r>
              <a:rPr lang="en-US">
                <a:solidFill>
                  <a:schemeClr val="dk1"/>
                </a:solidFill>
                <a:latin typeface="Calibri"/>
                <a:ea typeface="Calibri"/>
                <a:cs typeface="Calibri"/>
                <a:sym typeface="Calibri"/>
              </a:rPr>
              <a:t>El Apóstol Pablo fue a la sinagoga en Antioquía de Pisidia donde contaba a las personas sobre Jesucristo. </a:t>
            </a:r>
            <a:endParaRPr>
              <a:solidFill>
                <a:schemeClr val="dk1"/>
              </a:solidFill>
              <a:latin typeface="Calibri"/>
              <a:ea typeface="Calibri"/>
              <a:cs typeface="Calibri"/>
              <a:sym typeface="Calibri"/>
            </a:endParaRPr>
          </a:p>
        </p:txBody>
      </p:sp>
      <p:sp>
        <p:nvSpPr>
          <p:cNvPr id="292" name="Google Shape;29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27-29 No conocieron a Jesús, ni entendieron las escrituras. Condenaron a Jesús y lo mataron. </a:t>
            </a:r>
            <a:endParaRPr>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26 Necesitamos a un salvador.</a:t>
            </a:r>
            <a:endParaRPr>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39 por la ley de Moisés no pudisteis ser justificados</a:t>
            </a:r>
            <a:endParaRPr>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mensaje de Pablo en la sinagoga llevaba a las personas a ver que necesitaban un Redentor quien sufriera el castigo por sus pecados. </a:t>
            </a:r>
            <a:endParaRPr>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Yo también necesito un Salvador porque he pecado contra Dios. </a:t>
            </a:r>
            <a:endParaRPr>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45, 50 Se llenaron de celos y se oponían a lo que Pablo decía, contradiciendo y blasfemando… provocaron una persecución contra Pablo y Bernabé</a:t>
            </a:r>
            <a:endParaRPr>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envidia entre iglesias y predicadores.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304" name="Google Shape;30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23 De la descendencia de éste, y conforme a la promesa, Dios suscitó a Jesús por Salvador para Israel. </a:t>
            </a:r>
            <a:endParaRPr>
              <a:solidFill>
                <a:schemeClr val="dk1"/>
              </a:solidFill>
              <a:latin typeface="Calibri"/>
              <a:ea typeface="Calibri"/>
              <a:cs typeface="Calibri"/>
              <a:sym typeface="Calibri"/>
            </a:endParaRPr>
          </a:p>
          <a:p>
            <a:pPr indent="-298450" lvl="2"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Dios es fiel y cumple sus promesas. </a:t>
            </a:r>
            <a:endParaRPr>
              <a:solidFill>
                <a:schemeClr val="dk1"/>
              </a:solidFill>
              <a:latin typeface="Calibri"/>
              <a:ea typeface="Calibri"/>
              <a:cs typeface="Calibri"/>
              <a:sym typeface="Calibri"/>
            </a:endParaRPr>
          </a:p>
          <a:p>
            <a:pPr indent="-184150" lvl="1"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V.26 Varones hermanos, hijos del linaje de Abraham, y los que entre vosotros teméis a Dios, a vosotros es enviada la palabra de esta salvación.</a:t>
            </a:r>
            <a:endParaRPr>
              <a:solidFill>
                <a:schemeClr val="dk1"/>
              </a:solidFill>
              <a:latin typeface="Calibri"/>
              <a:ea typeface="Calibri"/>
              <a:cs typeface="Calibri"/>
              <a:sym typeface="Calibri"/>
            </a:endParaRPr>
          </a:p>
          <a:p>
            <a:pPr indent="-298450" lvl="2"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¡Salvación es para todos! Judíos y gentiles. </a:t>
            </a:r>
            <a:endParaRPr>
              <a:solidFill>
                <a:schemeClr val="dk1"/>
              </a:solidFill>
              <a:latin typeface="Calibri"/>
              <a:ea typeface="Calibri"/>
              <a:cs typeface="Calibri"/>
              <a:sym typeface="Calibri"/>
            </a:endParaRPr>
          </a:p>
          <a:p>
            <a:pPr indent="-184150" lvl="1"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30-33 Mas Dios le levantó de los muertos… y nosotros también os anunciamos la Buena Nueva de que la promesa hecha a nuestros padres, Dios la ha cumplido a los hijos de ellos, a nosotros, resucitado a Jesús</a:t>
            </a:r>
            <a:endParaRPr>
              <a:solidFill>
                <a:schemeClr val="dk1"/>
              </a:solidFill>
              <a:latin typeface="Calibri"/>
              <a:ea typeface="Calibri"/>
              <a:cs typeface="Calibri"/>
              <a:sym typeface="Calibri"/>
            </a:endParaRPr>
          </a:p>
          <a:p>
            <a:pPr indent="-298450" lvl="2"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resurrección! Por eso es nuestro Salvador de pecado, muerte, y el diablo. </a:t>
            </a:r>
            <a:endParaRPr>
              <a:solidFill>
                <a:schemeClr val="dk1"/>
              </a:solidFill>
              <a:latin typeface="Calibri"/>
              <a:ea typeface="Calibri"/>
              <a:cs typeface="Calibri"/>
              <a:sym typeface="Calibri"/>
            </a:endParaRPr>
          </a:p>
          <a:p>
            <a:pPr indent="-184150" lvl="1"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38-39 Tened, pues, entendido, varones hermanos, que por medio de él se os anuncia perdón de pecados, y que de todo aquello de que por la ley de Moisés no pudisteis ser justificados, en él es justificado todo aquel que cree. </a:t>
            </a:r>
            <a:endParaRPr>
              <a:solidFill>
                <a:schemeClr val="dk1"/>
              </a:solidFill>
              <a:latin typeface="Calibri"/>
              <a:ea typeface="Calibri"/>
              <a:cs typeface="Calibri"/>
              <a:sym typeface="Calibri"/>
            </a:endParaRPr>
          </a:p>
          <a:p>
            <a:pPr indent="-298450" lvl="2"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Jesús queda justificado todo aquel que cree en él. </a:t>
            </a:r>
            <a:endParaRPr>
              <a:solidFill>
                <a:schemeClr val="dk1"/>
              </a:solidFill>
              <a:latin typeface="Calibri"/>
              <a:ea typeface="Calibri"/>
              <a:cs typeface="Calibri"/>
              <a:sym typeface="Calibri"/>
            </a:endParaRPr>
          </a:p>
          <a:p>
            <a:pPr indent="-298450" lvl="2"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 causa de lo que Dios hizo, es posible decir a todos: “Tus pecados te son perdonados,” Por causa de lo que Jesús hizo, todos los que creen la palabra de perdón de pecados son absueltos, declarados inocentes, librados de todo cargo. El creyente justificado ya. </a:t>
            </a:r>
            <a:endParaRPr>
              <a:solidFill>
                <a:schemeClr val="dk1"/>
              </a:solidFill>
              <a:latin typeface="Calibri"/>
              <a:ea typeface="Calibri"/>
              <a:cs typeface="Calibri"/>
              <a:sym typeface="Calibri"/>
            </a:endParaRPr>
          </a:p>
          <a:p>
            <a:pPr indent="-184150" lvl="1"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47 Porque así nos lo ha mandado el Señor, diciendo: Te he puesto para luz de los gentiles, A fin de que seas para salvación hasta lo último de la tierra. </a:t>
            </a:r>
            <a:endParaRPr>
              <a:solidFill>
                <a:schemeClr val="dk1"/>
              </a:solidFill>
              <a:latin typeface="Calibri"/>
              <a:ea typeface="Calibri"/>
              <a:cs typeface="Calibri"/>
              <a:sym typeface="Calibri"/>
            </a:endParaRPr>
          </a:p>
          <a:p>
            <a:pPr indent="-298450" lvl="2" marL="18288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Para los de nosotros que somos gentiles, nos da gusto saber que la salvación es para nosotros también.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16" name="Google Shape;31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al igual que el apóstol Pablo, yo hable sobre lo que hizo Jesucristo por el mundo, como nos lo hace saber en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dejamos en claro que Jesucristo es para todos</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sigamos predicando, sabiendo que la palabra de Dios suele provocar una reacción mezclada. Algunos creen o, por lo menos, quieren escuchar más. Otros lo rechazan, o se ponen feos con nosotros.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28" name="Google Shape;32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6f6db8359a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En todo el libro de Hechos, vemos que se predicaba la Palabra en distintos contextos, países, judíos, gentiles, Pedro, Pablo, y otros, pero siempre con el mismo mensaje al centro: ¿Cuál era el mensaje principal de la iglesia cristiana del primer siglo?  </a:t>
            </a:r>
            <a:endParaRPr b="1">
              <a:solidFill>
                <a:schemeClr val="dk1"/>
              </a:solidFill>
              <a:latin typeface="Calibri"/>
              <a:ea typeface="Calibri"/>
              <a:cs typeface="Calibri"/>
              <a:sym typeface="Calibri"/>
            </a:endParaRPr>
          </a:p>
          <a:p>
            <a:pPr indent="-298450" lvl="0" marL="91440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mensaje principal de la iglesia Cristiana del primer siglo era: Jesucristo crucificado y resucitado y salvación por fe en Jesucristo.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Jesucristo crucificado y resucitado es el cumplimiento de las promesas del Antiguo Testamento. Es Immanuel, Dios con nosotros, nuestro Salvador.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Jesucristo crucificado y resucitado significa victoria sobre pecado, muerte, y el diablo. Llevó nuestros pecados a la cruz y tenemos vida eterna por su resurrección.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40" name="Google Shape;340;g26f6db8359a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6f6db8359a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lnSpc>
                <a:spcPct val="10000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Hechos 26:17,18 Pablo explica su llamamiento de Jesús. “Ahora, te envío (a los judíos y a los gentiles) para que abras sus ojos, para que se conviertan de las tinieblas a la luz y de la potestad de Satanás a Dios; para que reciban, por la fe que es en mí, perdón de pecados y herencia entre los santificados.” Jesucristo crucificado y resucitado significa perdón de pecados y herencia entre los santificados.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El mensaje central de la iglesia está en la cruz y la tumba vacía. Este es el evangelio. </a:t>
            </a:r>
            <a:endParaRPr>
              <a:solidFill>
                <a:schemeClr val="dk1"/>
              </a:solidFill>
              <a:latin typeface="Calibri"/>
              <a:ea typeface="Calibri"/>
              <a:cs typeface="Calibri"/>
              <a:sym typeface="Calibri"/>
            </a:endParaRPr>
          </a:p>
        </p:txBody>
      </p:sp>
      <p:sp>
        <p:nvSpPr>
          <p:cNvPr id="347" name="Google Shape;347;g26f6db8359a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6f9d686488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Y ¿cuál es nuestro mensaje principal en nuestros corazones, hogares, en la vida diaria, en las iglesias cristianas y en Academia Cristo?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 mismo!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55" name="Google Shape;355;g26f9d686488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6f9d686488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Tema para los últimos 20 minutos: El Propósito de Academia Cristo</a:t>
            </a:r>
            <a:endParaRPr b="1" sz="1000">
              <a:solidFill>
                <a:schemeClr val="dk1"/>
              </a:solidFill>
              <a:latin typeface="Calibri"/>
              <a:ea typeface="Calibri"/>
              <a:cs typeface="Calibri"/>
              <a:sym typeface="Calibri"/>
            </a:endParaRPr>
          </a:p>
          <a:p>
            <a:pPr indent="-298450" lvl="0" marL="914400" rtl="0" algn="l">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Academia Cristo brinda capacitación para cumplir la Gran Comisión de Jesucristo ("Vayan y hagan discípulos de todas las naciones"), ayudándoles a crecer en el conocimiento de la Biblia y orientándoles en cómo llevar la Palabra a otros.</a:t>
            </a:r>
            <a:endParaRPr>
              <a:solidFill>
                <a:schemeClr val="dk1"/>
              </a:solidFill>
              <a:latin typeface="Calibri"/>
              <a:ea typeface="Calibri"/>
              <a:cs typeface="Calibri"/>
              <a:sym typeface="Calibri"/>
            </a:endParaRPr>
          </a:p>
          <a:p>
            <a:pPr indent="-298450" lvl="0" marL="91440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Nos dedicamos a ayudarles en conocer y entender las Escrituras, porque en ellas el Espíritu Santo nos muestra el pecado, y conocemos la gracia de Jesucristo. </a:t>
            </a:r>
            <a:endParaRPr>
              <a:solidFill>
                <a:schemeClr val="dk1"/>
              </a:solidFill>
              <a:latin typeface="Calibri"/>
              <a:ea typeface="Calibri"/>
              <a:cs typeface="Calibri"/>
              <a:sym typeface="Calibri"/>
            </a:endParaRPr>
          </a:p>
          <a:p>
            <a:pPr indent="-298450" lvl="0" marL="914400" rtl="0" algn="l">
              <a:lnSpc>
                <a:spcPct val="100000"/>
              </a:lnSpc>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Al apropiarnos de ese conocimiento del amor de Cristo entendemos que no se puede quedar con nosotros, y tal como Jesucristo nos llama deseamos compartir la Palabra a otros.</a:t>
            </a:r>
            <a:endParaRPr b="1">
              <a:solidFill>
                <a:schemeClr val="dk1"/>
              </a:solidFill>
              <a:latin typeface="Calibri"/>
              <a:ea typeface="Calibri"/>
              <a:cs typeface="Calibri"/>
              <a:sym typeface="Calibri"/>
            </a:endParaRPr>
          </a:p>
        </p:txBody>
      </p:sp>
      <p:sp>
        <p:nvSpPr>
          <p:cNvPr id="362" name="Google Shape;362;g26f9d686488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6f9d686488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Brinda capacitación para cumplir la Gran Comisión de Jesucristo. (Vayan y Hagan discípulos de todas las naciones)</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Discipulado 2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Grupos Sembradores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Consejeria </a:t>
            </a:r>
            <a:endParaRPr>
              <a:solidFill>
                <a:schemeClr val="dk1"/>
              </a:solidFill>
              <a:latin typeface="Calibri"/>
              <a:ea typeface="Calibri"/>
              <a:cs typeface="Calibri"/>
              <a:sym typeface="Calibri"/>
            </a:endParaRPr>
          </a:p>
          <a:p>
            <a:pPr indent="-298450" lvl="0" marL="91440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Al apropiarnos de ese conocimiento del amor de Cristo entendemos que no se puede quedar con nosotros y tal como Jesucristo nos llama deseamos compartir la Palabra a otros. </a:t>
            </a:r>
            <a:endParaRPr>
              <a:solidFill>
                <a:schemeClr val="dk1"/>
              </a:solidFill>
              <a:latin typeface="Calibri"/>
              <a:ea typeface="Calibri"/>
              <a:cs typeface="Calibri"/>
              <a:sym typeface="Calibri"/>
            </a:endParaRPr>
          </a:p>
          <a:p>
            <a:pPr indent="0" lvl="0" marL="0" rtl="0" algn="just">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74" name="Google Shape;374;g26f9d686488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lnSpc>
                <a:spcPct val="100000"/>
              </a:lnSpc>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siguiente video para la lección 6: </a:t>
            </a:r>
            <a:r>
              <a:rPr lang="en-US" u="sng">
                <a:solidFill>
                  <a:srgbClr val="1155CC"/>
                </a:solidFill>
                <a:latin typeface="Calibri"/>
                <a:ea typeface="Calibri"/>
                <a:cs typeface="Calibri"/>
                <a:sym typeface="Calibri"/>
                <a:hlinkClick r:id="rId2">
                  <a:extLst>
                    <a:ext uri="{A12FA001-AC4F-418D-AE19-62706E023703}">
                      <ahyp:hlinkClr val="tx"/>
                    </a:ext>
                  </a:extLst>
                </a:hlinkClick>
              </a:rPr>
              <a:t>https://youtu.be/7NUxh6eMSzM</a:t>
            </a:r>
            <a:endParaRPr>
              <a:solidFill>
                <a:schemeClr val="dk1"/>
              </a:solidFill>
              <a:latin typeface="Calibri"/>
              <a:ea typeface="Calibri"/>
              <a:cs typeface="Calibri"/>
              <a:sym typeface="Calibri"/>
            </a:endParaRPr>
          </a:p>
          <a:p>
            <a:pPr indent="-184150" lvl="0" marL="1143000" marR="171450" rtl="0" algn="l">
              <a:lnSpc>
                <a:spcPct val="100000"/>
              </a:lnSpc>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Hechos 15:12-39</a:t>
            </a:r>
            <a:r>
              <a:rPr lang="en-US">
                <a:solidFill>
                  <a:schemeClr val="dk1"/>
                </a:solidFill>
                <a:latin typeface="Calibri"/>
                <a:ea typeface="Calibri"/>
                <a:cs typeface="Calibri"/>
                <a:sym typeface="Calibri"/>
              </a:rPr>
              <a:t> </a:t>
            </a:r>
            <a:r>
              <a:rPr b="1" lang="en-US">
                <a:solidFill>
                  <a:schemeClr val="dk1"/>
                </a:solidFill>
                <a:latin typeface="Calibri"/>
                <a:ea typeface="Calibri"/>
                <a:cs typeface="Calibri"/>
                <a:sym typeface="Calibri"/>
              </a:rPr>
              <a:t>en sus Biblias</a:t>
            </a:r>
            <a:endParaRPr b="1">
              <a:solidFill>
                <a:schemeClr val="dk1"/>
              </a:solidFill>
              <a:latin typeface="Calibri"/>
              <a:ea typeface="Calibri"/>
              <a:cs typeface="Calibri"/>
              <a:sym typeface="Calibri"/>
            </a:endParaRPr>
          </a:p>
          <a:p>
            <a:pPr indent="-184150" lvl="0" marL="1143000" marR="171450" rtl="0" algn="l">
              <a:lnSpc>
                <a:spcPct val="100000"/>
              </a:lnSpc>
              <a:spcBef>
                <a:spcPts val="600"/>
              </a:spcBef>
              <a:spcAft>
                <a:spcPts val="0"/>
              </a:spcAft>
              <a:buClr>
                <a:schemeClr val="dk1"/>
              </a:buClr>
              <a:buSzPts val="1100"/>
              <a:buFont typeface="Noto Sans Symbols"/>
              <a:buChar char="●"/>
            </a:pPr>
            <a:r>
              <a:rPr b="1" lang="en-US">
                <a:solidFill>
                  <a:schemeClr val="dk1"/>
                </a:solidFill>
                <a:latin typeface="Calibri"/>
                <a:ea typeface="Calibri"/>
                <a:cs typeface="Calibri"/>
                <a:sym typeface="Calibri"/>
              </a:rPr>
              <a:t>Darles un vistazo a Hechos 14 y 15:1-11</a:t>
            </a:r>
            <a:endParaRPr b="1">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382" name="Google Shape;382;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92" name="Google Shape;392;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400" name="Google Shape;400;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Les regalamos este libro, </a:t>
            </a:r>
            <a:r>
              <a:rPr i="1" lang="en-US">
                <a:solidFill>
                  <a:schemeClr val="dk1"/>
                </a:solidFill>
                <a:latin typeface="Calibri"/>
                <a:ea typeface="Calibri"/>
                <a:cs typeface="Calibri"/>
                <a:sym typeface="Calibri"/>
              </a:rPr>
              <a:t>Un Retrato de Pablo,</a:t>
            </a:r>
            <a:r>
              <a:rPr lang="en-US">
                <a:solidFill>
                  <a:schemeClr val="dk1"/>
                </a:solidFill>
                <a:latin typeface="Calibri"/>
                <a:ea typeface="Calibri"/>
                <a:cs typeface="Calibri"/>
                <a:sym typeface="Calibri"/>
              </a:rPr>
              <a:t> que sigue la vida y el ministerio de Pablo: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https://www.academiacristo.com/Biblioteca-Teologica/Un-Retrato-De-Pablo-Haciendo-Discipulos</a:t>
            </a:r>
            <a:endParaRPr>
              <a:solidFill>
                <a:schemeClr val="dk1"/>
              </a:solidFill>
              <a:latin typeface="Calibri"/>
              <a:ea typeface="Calibri"/>
              <a:cs typeface="Calibri"/>
              <a:sym typeface="Calibri"/>
            </a:endParaRPr>
          </a:p>
          <a:p>
            <a:pPr indent="-298450" lvl="0" marL="457200" marR="17145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mejor traducción?</a:t>
            </a:r>
            <a:endParaRPr>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escribió más de 25 % del Nuevo Testamento.  Lo que tenemos hoy en día son traducciones de lo que los profetas y los apóstoles escribieron en las lenguas originales</a:t>
            </a:r>
            <a:endParaRPr>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Antiguo Testamento fue escrito en…  Hebreo y un poco en arameo</a:t>
            </a:r>
            <a:endParaRPr>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Nuevo Testamento fue escrito en… Griego Koiné (Griego común) </a:t>
            </a:r>
            <a:endParaRPr>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común que la gente pregunte, “¿Cuál es la mejor versión o traducción de la Biblia en el castellano?”</a:t>
            </a:r>
            <a:endParaRPr>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alguien quiere hacer una traducción de cualquier libro, hay ciertas pautas que necesita seguir y ciertos requisitos que necesita cumplir para tener una traducción que sea realmente fiel al original:</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Debería tener un conocimiento de alto nivel tanto del idioma original del texto como el idioma de la traducción.   Aprender un idioma en la universidad no es lo mismo que hablarlo con fluidez y entenderlo casi al cien.   </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Hay que conocer muy bien los modismos de los dos idiomas.  Algunas traducciones hacen bien también cuando ponen el verdadero significado del modismo en el texto y luego ponen el significado literal en una nota al margen para que el lector pueda comparar.</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Hay que usar bien la gramática de los dos idiomas.</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Cuando sea posible es mejor usar un lenguaje sencillo, para que la traducción sea entendible.   No hay que cambiar el significado ni el sentido del original.  Pero es importante usar lo más posible el mismo vocabulario de la casa, la calle, y la vida de los destinatarios de la traducción.</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 importante considerar quienes fueron los destinatarios originales y cuál fue el propósito del documento.  </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 importante considerar el destinatario de la traducción.  ¿Fue escrito para creyentes en España?  ¿Latinoamérica? ¿En qué año fue publicada la traducción? </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Al traducir, es importante entender bien el contexto de la sección y también el contexto global de toda la obra.</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Diferencias regionales: Una palabra puede significar una cosa donde vive el traductor, pero en otro país significa otra cosa, aunque hablan el mismo idioma.   Por ejemplo, en Colombia se dice: "Voy a coger un bus".   Pero en Venezuela la palabra "coger" tiene más bien un significado sexual.   Por lo tanto, dicen:  "Voy a agarrar un bus" algo que en Colombia suena muy extraño.   Un traductor tiene que tomar en cuenta diferencias regionales al hacer su traducción.  </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Por eso es mejor traducir desde el idioma original.   Una traducción hecha a base de otra traducción perderá algo del sentido de los modismos y del significado del vocabulario del texto original.  </a:t>
            </a:r>
            <a:endParaRPr>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momento de elegir una buena traducción se sugiere que usted y su grupo o iglesia consideren los siguientes factores:</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 fiel al original? </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 fácil de leer?  </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¿Usa lenguaje anticuado o moderno? </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¿Se consigue fácilmente donde vive usted?</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tan económico es?  ¿Se puede encontrar copias económicas de la traducción?</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¿Está disponible en una variedad de formatos y tamaños?  ¿Letra grande?  ¿La versión digital?  </a:t>
            </a:r>
            <a:endParaRPr>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Comentarios de cierre: Es importante buscar una traducción de la Biblia que sea fiel, entendible, y accesible.  No cambia las enseñanzas de la Biblia.  Traduce el texto, y no impone sus pretextos teológicos.  Y a la vez un joven de la secundaria podría entender la mayor parte del vocabulario usado.  Realmente no pasa nada si dentro de un grupo o una iglesia se utilizan diferentes traducciones.  Pero sin duda el líder tiene que considera con cuidado este asunto.   En Academia Cristo no tenemos una Biblia “oficial.”  Utilizamos la Reina Valera 60, la Reina Valera Contemporánea y la Nueva Versión Internacional, y otras versiones en nuestros recursos, pero hay muchas traducciones buenas.  Damos gracias a Dios por eso.  </a:t>
            </a:r>
            <a:endParaRPr>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romanLcPeriod"/>
            </a:pPr>
            <a:r>
              <a:rPr i="1" lang="en-US">
                <a:solidFill>
                  <a:schemeClr val="dk1"/>
                </a:solidFill>
                <a:latin typeface="Calibri"/>
                <a:ea typeface="Calibri"/>
                <a:cs typeface="Calibri"/>
                <a:sym typeface="Calibri"/>
              </a:rPr>
              <a:t>Nota: La mayoría de lo que viene aquí fue agarrado de unos ensayos escritos por el Misionero Felipe Strackbein, “La Relación de una Traducción al Original,” y “Traducciones de la Biblia.”  </a:t>
            </a:r>
            <a:endParaRPr i="1">
              <a:solidFill>
                <a:schemeClr val="dk1"/>
              </a:solidFill>
              <a:latin typeface="Calibri"/>
              <a:ea typeface="Calibri"/>
              <a:cs typeface="Calibri"/>
              <a:sym typeface="Calibri"/>
            </a:endParaRPr>
          </a:p>
          <a:p>
            <a:pPr indent="-298450" lvl="0" marL="457200" marR="171450" rtl="0" algn="l">
              <a:lnSpc>
                <a:spcPct val="100000"/>
              </a:lnSpc>
              <a:spcBef>
                <a:spcPts val="1000"/>
              </a:spcBef>
              <a:spcAft>
                <a:spcPts val="1000"/>
              </a:spcAft>
              <a:buClr>
                <a:schemeClr val="dk1"/>
              </a:buClr>
              <a:buSzPts val="1100"/>
              <a:buFont typeface="Calibri"/>
              <a:buAutoNum type="arabicPeriod"/>
            </a:pPr>
            <a:r>
              <a:rPr i="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Cronología de la vida de Pablo</a:t>
            </a:r>
            <a:endParaRPr b="1" u="sng">
              <a:solidFill>
                <a:schemeClr val="dk1"/>
              </a:solidFill>
              <a:latin typeface="Calibri"/>
              <a:ea typeface="Calibri"/>
              <a:cs typeface="Calibri"/>
              <a:sym typeface="Calibri"/>
            </a:endParaRPr>
          </a:p>
        </p:txBody>
      </p:sp>
      <p:sp>
        <p:nvSpPr>
          <p:cNvPr id="408" name="Google Shape;408;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Señor Jesús, te doy gracias porque nos diste el ejemplo de Pablo en la Biblia, para que yo entienda mejor cómo poder hablarles a otros acerca de ti. Te pido que me perdones cuando me falta el valor para hablar; que aumentes y fortalezcas en mí el amor por los demás y el deseo de hablarles acerca de ti. Amén.</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4 “C” para leer y entender Hechos 13:13-52</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Explicar el mensaje principal de la iglesia cristiana del primer siglo</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el propósito de Academia Cristo</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f6cf9f9e9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Proyecto Final</a:t>
            </a:r>
            <a:endParaRPr b="1">
              <a:solidFill>
                <a:schemeClr val="dk1"/>
              </a:solidFill>
              <a:latin typeface="Calibri"/>
              <a:ea typeface="Calibri"/>
              <a:cs typeface="Calibri"/>
              <a:sym typeface="Calibri"/>
            </a:endParaRPr>
          </a:p>
          <a:p>
            <a:pPr indent="-298450" lvl="0" marL="91440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Pregunta de Lección 5: En todo el libro de Hechos, vemos que se predicaba la Palabra en distintos contextos, países, judíos, gentiles, Pedro, Pablo, y otros, pero siempre con el mismo mensaje al centro: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 era el mensaje principal de la iglesia cristiana del primer siglo?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Y ¿cuál es nuestro mensaje principal en sus almas, sus hogares, en la vida diaria, en las iglesias cristianas y en Academia Cristo?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44" name="Google Shape;144;g26f6cf9f9e9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Comparte un detalle de la vida de Pablo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54" name="Google Shape;154;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f6db8359a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lnSpc>
                <a:spcPct val="10000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5 d.C Nacimiento en Tarso</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su juventud está educado en Jerusalén</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Hechos 22:3</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Algunos piensan que Pablo fue criado por sus padres en Tarso y llevado a Jerusalén a ser instruido por Gamaliel. Otros piensan que él fue llevado a Jerusalén a una edad muy temprano y fue criado allí</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30 d.C Jesús es crucificado y resucita</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¿Estaba Pablo en Jerusalén cuando ocurrieron estos eventos? Podría que estuviera, pero las Escrituras no nos lo dicen.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31 d.C Esteban martirizado en Jerusalén y Pablo convertido en el camino a Damasco. </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Pablo estaba presente (Hechos 7:58)</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Pablo es llamado un joven cuando Esteban es martirizado (Hecho 7:58). Y por lo tanto tiene probablemente menos de 30 años en ese momento. </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Pablo convertido (Hechos 9:1-19 y Hechos 22 y 26)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31-34 d.C Pasa aproximadamente 3 años en “Arabia”</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Gálatas 1:17-19, Pablo escribió sobre lo que hizo después de ser convertido. </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Fui a Arabia y volví de nuevo a Damasco. Después, pasados 3 años, subí a Jerusalén para ver a Pedro y permanecí con é quince días…”</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esa época Arabia era un área desértica no muy lejos de Damasco. Nosotros podemos imaginarnos que Pablo pasaba el tiempo escudriñando el Antiguo Testamento ahora sabiendo que Jesús de Nazaret era el Cristo.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34 d.C Visita a Pedro y Jacobo en Jerusalén</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Vea la referencia Gálatas 1:17-19. También descrita en Hechos 9:26-30 y 22:17,18</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34-42 d.C Va a Tarso (la ciudad de su nacimiento)</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Pablo debió de haber predicando y enseñando. En 2 Corintios él habla de un hombre que recibió una visión del cielo. Parece estar hablando de sí mismo, y probablemente este evento ocurrió en Tarso (12:2-6). También vea Hechos 9:30 y Gálatas 1:21. Parece que Pablo pasó casi diez años en Tarso. </a:t>
            </a:r>
            <a:endParaRPr>
              <a:solidFill>
                <a:schemeClr val="dk1"/>
              </a:solidFill>
              <a:latin typeface="Calibri"/>
              <a:ea typeface="Calibri"/>
              <a:cs typeface="Calibri"/>
              <a:sym typeface="Calibri"/>
            </a:endParaRPr>
          </a:p>
        </p:txBody>
      </p:sp>
      <p:sp>
        <p:nvSpPr>
          <p:cNvPr id="164" name="Google Shape;164;g26f6db8359a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23.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25.pn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34.png"/><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24.png"/><Relationship Id="rId5"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1.jp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1.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sp>
        <p:nvSpPr>
          <p:cNvPr id="87" name="Google Shape;87;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8" name="Google Shape;88;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a bird and a cross&#10;&#10;Description automatically generated" id="90" name="Google Shape;90;p1"/>
          <p:cNvPicPr preferRelativeResize="0"/>
          <p:nvPr/>
        </p:nvPicPr>
        <p:blipFill>
          <a:blip r:embed="rId4">
            <a:alphaModFix/>
          </a:blip>
          <a:stretch>
            <a:fillRect/>
          </a:stretch>
        </p:blipFill>
        <p:spPr>
          <a:xfrm>
            <a:off x="1978425" y="502113"/>
            <a:ext cx="2085975" cy="164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g26f9d686488_0_17"/>
          <p:cNvSpPr txBox="1"/>
          <p:nvPr/>
        </p:nvSpPr>
        <p:spPr>
          <a:xfrm>
            <a:off x="2374775" y="1958250"/>
            <a:ext cx="9331200" cy="369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43 d.C. Bernabé lleva a Pablo a Antioquía</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44 d.C (o 46) Pablo hace su segunda visita a Jerusalén. </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47-48 d.C El primer viaje misionero de Pablo</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49 d.C Concilio de Jerusalén</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49-52 d.C El segundo viaje misionero de Pablo</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53-58 d.C El tercer viaje misionero de Pablo</a:t>
            </a:r>
            <a:endParaRPr b="0" i="0" sz="3200" u="none" cap="none" strike="noStrike">
              <a:solidFill>
                <a:schemeClr val="dk1"/>
              </a:solidFill>
              <a:latin typeface="Lato"/>
              <a:ea typeface="Lato"/>
              <a:cs typeface="Lato"/>
              <a:sym typeface="Lato"/>
            </a:endParaRPr>
          </a:p>
        </p:txBody>
      </p:sp>
      <p:sp>
        <p:nvSpPr>
          <p:cNvPr id="175" name="Google Shape;175;g26f9d686488_0_17"/>
          <p:cNvSpPr txBox="1"/>
          <p:nvPr/>
        </p:nvSpPr>
        <p:spPr>
          <a:xfrm>
            <a:off x="2374782" y="1044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La Vida de Pablo</a:t>
            </a:r>
            <a:endParaRPr b="0" i="0" sz="6000" u="none" cap="none" strike="noStrike">
              <a:solidFill>
                <a:srgbClr val="009444"/>
              </a:solidFill>
              <a:latin typeface="Lato"/>
              <a:ea typeface="Lato"/>
              <a:cs typeface="Lato"/>
              <a:sym typeface="Lato"/>
            </a:endParaRPr>
          </a:p>
        </p:txBody>
      </p:sp>
      <p:sp>
        <p:nvSpPr>
          <p:cNvPr id="176" name="Google Shape;176;g26f9d686488_0_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7" name="Google Shape;177;g26f9d686488_0_1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g26f9d686488_0_31"/>
          <p:cNvSpPr txBox="1"/>
          <p:nvPr/>
        </p:nvSpPr>
        <p:spPr>
          <a:xfrm>
            <a:off x="2374775" y="1958250"/>
            <a:ext cx="9331200" cy="270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58-60 d.C Pablo arrestado en Jerusalén y detenido como prisionero allí y en Cesarea</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61-63 d.C Pablo enviado a Roma como prisionero y detenido allí bajo arresto domiciliario </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64-67 d.C Últimos viajes y ejecución en Roma</a:t>
            </a:r>
            <a:endParaRPr b="0" i="0" sz="3200" u="none" cap="none" strike="noStrike">
              <a:solidFill>
                <a:schemeClr val="dk1"/>
              </a:solidFill>
              <a:latin typeface="Lato"/>
              <a:ea typeface="Lato"/>
              <a:cs typeface="Lato"/>
              <a:sym typeface="Lato"/>
            </a:endParaRPr>
          </a:p>
        </p:txBody>
      </p:sp>
      <p:sp>
        <p:nvSpPr>
          <p:cNvPr id="183" name="Google Shape;183;g26f9d686488_0_31"/>
          <p:cNvSpPr txBox="1"/>
          <p:nvPr/>
        </p:nvSpPr>
        <p:spPr>
          <a:xfrm>
            <a:off x="2374782" y="1044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La Vida de Pablo</a:t>
            </a:r>
            <a:endParaRPr b="0" i="0" sz="6000" u="none" cap="none" strike="noStrike">
              <a:solidFill>
                <a:srgbClr val="009444"/>
              </a:solidFill>
              <a:latin typeface="Lato"/>
              <a:ea typeface="Lato"/>
              <a:cs typeface="Lato"/>
              <a:sym typeface="Lato"/>
            </a:endParaRPr>
          </a:p>
        </p:txBody>
      </p:sp>
      <p:sp>
        <p:nvSpPr>
          <p:cNvPr id="184" name="Google Shape;184;g26f9d686488_0_3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5" name="Google Shape;185;g26f9d686488_0_3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g26c0eec2cfd_0_235"/>
          <p:cNvSpPr txBox="1"/>
          <p:nvPr/>
        </p:nvSpPr>
        <p:spPr>
          <a:xfrm>
            <a:off x="4127382" y="2340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91" name="Google Shape;191;g26c0eec2cfd_0_235"/>
          <p:cNvCxnSpPr/>
          <p:nvPr/>
        </p:nvCxnSpPr>
        <p:spPr>
          <a:xfrm>
            <a:off x="4230827" y="3585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92" name="Google Shape;192;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3" name="Google Shape;193;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94" name="Google Shape;194;g26c0eec2cfd_0_235"/>
          <p:cNvSpPr txBox="1"/>
          <p:nvPr/>
        </p:nvSpPr>
        <p:spPr>
          <a:xfrm>
            <a:off x="4127375" y="4010750"/>
            <a:ext cx="777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Hechos 13:13-52</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95" name="Google Shape;195;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1" name="Google Shape;201;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02" name="Google Shape;202;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Hechos 13:13-52</a:t>
            </a:r>
            <a:endParaRPr b="0" i="0" sz="4800" u="none" cap="none" strike="noStrike">
              <a:solidFill>
                <a:schemeClr val="dk1"/>
              </a:solidFill>
              <a:latin typeface="Lato"/>
              <a:ea typeface="Lato"/>
              <a:cs typeface="Lato"/>
              <a:sym typeface="Lato"/>
            </a:endParaRPr>
          </a:p>
        </p:txBody>
      </p:sp>
      <p:sp>
        <p:nvSpPr>
          <p:cNvPr id="203" name="Google Shape;203;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04" name="Google Shape;204;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05" name="Google Shape;205;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06" name="Google Shape;206;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2" name="Google Shape;212;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3" name="Google Shape;213;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13:13-52</a:t>
            </a:r>
            <a:endParaRPr b="0" i="0" sz="4800" u="none" cap="none" strike="noStrike">
              <a:solidFill>
                <a:schemeClr val="dk1"/>
              </a:solidFill>
              <a:latin typeface="Lato"/>
              <a:ea typeface="Lato"/>
              <a:cs typeface="Lato"/>
              <a:sym typeface="Lato"/>
            </a:endParaRPr>
          </a:p>
        </p:txBody>
      </p:sp>
      <p:sp>
        <p:nvSpPr>
          <p:cNvPr id="214" name="Google Shape;214;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5" name="Google Shape;215;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6" name="Google Shape;216;p1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7" name="Google Shape;217;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218" name="Google Shape;218;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4" name="Google Shape;224;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5" name="Google Shape;225;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13:13-52</a:t>
            </a:r>
            <a:endParaRPr b="0" i="0" sz="4800" u="none" cap="none" strike="noStrike">
              <a:solidFill>
                <a:schemeClr val="dk1"/>
              </a:solidFill>
              <a:latin typeface="Lato"/>
              <a:ea typeface="Lato"/>
              <a:cs typeface="Lato"/>
              <a:sym typeface="Lato"/>
            </a:endParaRPr>
          </a:p>
        </p:txBody>
      </p:sp>
      <p:sp>
        <p:nvSpPr>
          <p:cNvPr id="226" name="Google Shape;226;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7" name="Google Shape;227;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8" name="Google Shape;228;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9" name="Google Shape;229;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30" name="Google Shape;230;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6" name="Google Shape;236;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7" name="Google Shape;237;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13:13-52</a:t>
            </a:r>
            <a:endParaRPr b="0" i="0" sz="4800" u="none" cap="none" strike="noStrike">
              <a:solidFill>
                <a:schemeClr val="dk1"/>
              </a:solidFill>
              <a:latin typeface="Lato"/>
              <a:ea typeface="Lato"/>
              <a:cs typeface="Lato"/>
              <a:sym typeface="Lato"/>
            </a:endParaRPr>
          </a:p>
        </p:txBody>
      </p:sp>
      <p:sp>
        <p:nvSpPr>
          <p:cNvPr id="238" name="Google Shape;238;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9" name="Google Shape;239;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0" name="Google Shape;240;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41" name="Google Shape;241;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42" name="Google Shape;242;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8" name="Google Shape;248;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49" name="Google Shape;249;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13:13-52</a:t>
            </a:r>
            <a:endParaRPr b="0" i="0" sz="4800" u="none" cap="none" strike="noStrike">
              <a:solidFill>
                <a:schemeClr val="dk1"/>
              </a:solidFill>
              <a:latin typeface="Lato"/>
              <a:ea typeface="Lato"/>
              <a:cs typeface="Lato"/>
              <a:sym typeface="Lato"/>
            </a:endParaRPr>
          </a:p>
        </p:txBody>
      </p:sp>
      <p:sp>
        <p:nvSpPr>
          <p:cNvPr id="250" name="Google Shape;250;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1" name="Google Shape;251;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2" name="Google Shape;252;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53" name="Google Shape;253;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54" name="Google Shape;254;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60" name="Google Shape;260;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1" name="Google Shape;261;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13:13-52</a:t>
            </a:r>
            <a:endParaRPr b="0" i="0" sz="4800" u="none" cap="none" strike="noStrike">
              <a:solidFill>
                <a:schemeClr val="dk1"/>
              </a:solidFill>
              <a:latin typeface="Lato"/>
              <a:ea typeface="Lato"/>
              <a:cs typeface="Lato"/>
              <a:sym typeface="Lato"/>
            </a:endParaRPr>
          </a:p>
        </p:txBody>
      </p:sp>
      <p:sp>
        <p:nvSpPr>
          <p:cNvPr id="262" name="Google Shape;262;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3" name="Google Shape;263;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4" name="Google Shape;264;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65" name="Google Shape;265;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66" name="Google Shape;266;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72" name="Google Shape;272;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3" name="Google Shape;273;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13:13-52</a:t>
            </a:r>
            <a:endParaRPr b="0" i="0" sz="4800" u="none" cap="none" strike="noStrike">
              <a:solidFill>
                <a:schemeClr val="dk1"/>
              </a:solidFill>
              <a:latin typeface="Lato"/>
              <a:ea typeface="Lato"/>
              <a:cs typeface="Lato"/>
              <a:sym typeface="Lato"/>
            </a:endParaRPr>
          </a:p>
        </p:txBody>
      </p:sp>
      <p:sp>
        <p:nvSpPr>
          <p:cNvPr id="274" name="Google Shape;274;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5" name="Google Shape;275;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6" name="Google Shape;276;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77" name="Google Shape;277;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78" name="Google Shape;278;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rotWithShape="1">
          <a:blip r:embed="rId3">
            <a:alphaModFix/>
          </a:blip>
          <a:srcRect b="0" l="0" r="0" t="0"/>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4" name="Google Shape;284;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85" name="Google Shape;285;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3888" u="none" cap="none" strike="noStrike">
                <a:solidFill>
                  <a:schemeClr val="dk1"/>
                </a:solidFill>
                <a:latin typeface="Lato"/>
                <a:ea typeface="Lato"/>
                <a:cs typeface="Lato"/>
                <a:sym typeface="Lato"/>
              </a:rPr>
              <a:t>Hechos 13:13-52</a:t>
            </a:r>
            <a:endParaRPr b="0" i="0" sz="3888" u="none" cap="none" strike="noStrike">
              <a:solidFill>
                <a:schemeClr val="dk1"/>
              </a:solidFill>
              <a:latin typeface="Lato"/>
              <a:ea typeface="Lato"/>
              <a:cs typeface="Lato"/>
              <a:sym typeface="Lato"/>
            </a:endParaRPr>
          </a:p>
        </p:txBody>
      </p:sp>
      <p:sp>
        <p:nvSpPr>
          <p:cNvPr id="286" name="Google Shape;286;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87" name="Google Shape;287;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88" name="Google Shape;288;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89" name="Google Shape;289;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5" name="Google Shape;295;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6" name="Google Shape;296;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13:13-52</a:t>
            </a:r>
            <a:endParaRPr b="0" i="0" sz="3888" u="none" cap="none" strike="noStrike">
              <a:solidFill>
                <a:schemeClr val="dk1"/>
              </a:solidFill>
              <a:latin typeface="Lato"/>
              <a:ea typeface="Lato"/>
              <a:cs typeface="Lato"/>
              <a:sym typeface="Lato"/>
            </a:endParaRPr>
          </a:p>
        </p:txBody>
      </p:sp>
      <p:sp>
        <p:nvSpPr>
          <p:cNvPr id="297" name="Google Shape;297;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8" name="Google Shape;298;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9" name="Google Shape;299;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0" name="Google Shape;300;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301" name="Google Shape;301;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7" name="Google Shape;307;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8" name="Google Shape;308;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13:13-52</a:t>
            </a:r>
            <a:endParaRPr b="0" i="0" sz="3888" u="none" cap="none" strike="noStrike">
              <a:solidFill>
                <a:schemeClr val="dk1"/>
              </a:solidFill>
              <a:latin typeface="Lato"/>
              <a:ea typeface="Lato"/>
              <a:cs typeface="Lato"/>
              <a:sym typeface="Lato"/>
            </a:endParaRPr>
          </a:p>
        </p:txBody>
      </p:sp>
      <p:sp>
        <p:nvSpPr>
          <p:cNvPr id="309" name="Google Shape;309;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0" name="Google Shape;310;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11" name="Google Shape;311;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12" name="Google Shape;312;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313" name="Google Shape;313;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19" name="Google Shape;319;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20" name="Google Shape;320;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13:13-52</a:t>
            </a:r>
            <a:endParaRPr b="0" i="0" sz="3888" u="none" cap="none" strike="noStrike">
              <a:solidFill>
                <a:schemeClr val="dk1"/>
              </a:solidFill>
              <a:latin typeface="Lato"/>
              <a:ea typeface="Lato"/>
              <a:cs typeface="Lato"/>
              <a:sym typeface="Lato"/>
            </a:endParaRPr>
          </a:p>
        </p:txBody>
      </p:sp>
      <p:sp>
        <p:nvSpPr>
          <p:cNvPr id="321" name="Google Shape;321;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2" name="Google Shape;322;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3" name="Google Shape;323;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24" name="Google Shape;324;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25" name="Google Shape;325;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31" name="Google Shape;331;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32" name="Google Shape;332;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13:13-52</a:t>
            </a:r>
            <a:endParaRPr b="0" i="0" sz="3888" u="none" cap="none" strike="noStrike">
              <a:solidFill>
                <a:schemeClr val="dk1"/>
              </a:solidFill>
              <a:latin typeface="Lato"/>
              <a:ea typeface="Lato"/>
              <a:cs typeface="Lato"/>
              <a:sym typeface="Lato"/>
            </a:endParaRPr>
          </a:p>
        </p:txBody>
      </p:sp>
      <p:sp>
        <p:nvSpPr>
          <p:cNvPr id="333" name="Google Shape;333;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4" name="Google Shape;334;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35" name="Google Shape;335;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36" name="Google Shape;336;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37" name="Google Shape;337;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g26f6db8359a_0_4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3" name="Google Shape;343;g26f6db8359a_0_4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44" name="Google Shape;344;g26f6db8359a_0_40"/>
          <p:cNvSpPr txBox="1"/>
          <p:nvPr/>
        </p:nvSpPr>
        <p:spPr>
          <a:xfrm>
            <a:off x="3723181" y="2699309"/>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3200" u="none" cap="none" strike="noStrike">
                <a:solidFill>
                  <a:schemeClr val="dk1"/>
                </a:solidFill>
                <a:latin typeface="Lato"/>
                <a:ea typeface="Lato"/>
                <a:cs typeface="Lato"/>
                <a:sym typeface="Lato"/>
              </a:rPr>
              <a:t>¿Cuál era el mensaje principal de la iglesia cristiana del primer siglo? </a:t>
            </a:r>
            <a:endParaRPr b="1" i="0" sz="3200" u="none" cap="none" strike="noStrike">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g26f6db8359a_0_52"/>
          <p:cNvSpPr txBox="1"/>
          <p:nvPr/>
        </p:nvSpPr>
        <p:spPr>
          <a:xfrm>
            <a:off x="3678450" y="1523475"/>
            <a:ext cx="7928400" cy="369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300" u="none" cap="none" strike="noStrike">
                <a:solidFill>
                  <a:schemeClr val="dk1"/>
                </a:solidFill>
                <a:latin typeface="Lato"/>
                <a:ea typeface="Lato"/>
                <a:cs typeface="Lato"/>
                <a:sym typeface="Lato"/>
              </a:rPr>
              <a:t>Ahora, te envío (a los judíos y a los gentiles) para que abras sus ojos, para que se conviertan de las tinieblas a la luz y de la potestad de Satanás a Dios; para que reciban, por la fe que es en mí, perdón de pecados y herencia entre los santificados.</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b="0" i="1" lang="en-US" sz="2800" u="none" cap="none" strike="noStrike">
                <a:solidFill>
                  <a:schemeClr val="dk1"/>
                </a:solidFill>
                <a:latin typeface="Lato"/>
                <a:ea typeface="Lato"/>
                <a:cs typeface="Lato"/>
                <a:sym typeface="Lato"/>
              </a:rPr>
              <a:t>Hechos 26:17-18</a:t>
            </a:r>
            <a:endParaRPr b="0" i="0" sz="3600" u="none" cap="none" strike="noStrike">
              <a:solidFill>
                <a:schemeClr val="dk1"/>
              </a:solidFill>
              <a:latin typeface="Lato"/>
              <a:ea typeface="Lato"/>
              <a:cs typeface="Lato"/>
              <a:sym typeface="Lato"/>
            </a:endParaRPr>
          </a:p>
        </p:txBody>
      </p:sp>
      <p:sp>
        <p:nvSpPr>
          <p:cNvPr id="350" name="Google Shape;350;g26f6db8359a_0_5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1" name="Google Shape;351;g26f6db8359a_0_5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52" name="Google Shape;352;g26f6db8359a_0_5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6" name="Shape 356"/>
        <p:cNvGrpSpPr/>
        <p:nvPr/>
      </p:nvGrpSpPr>
      <p:grpSpPr>
        <a:xfrm>
          <a:off x="0" y="0"/>
          <a:ext cx="0" cy="0"/>
          <a:chOff x="0" y="0"/>
          <a:chExt cx="0" cy="0"/>
        </a:xfrm>
      </p:grpSpPr>
      <p:sp>
        <p:nvSpPr>
          <p:cNvPr id="357" name="Google Shape;357;g26f9d686488_0_5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8" name="Google Shape;358;g26f9d686488_0_5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59" name="Google Shape;359;g26f9d686488_0_58"/>
          <p:cNvSpPr txBox="1"/>
          <p:nvPr/>
        </p:nvSpPr>
        <p:spPr>
          <a:xfrm>
            <a:off x="3723181" y="2318309"/>
            <a:ext cx="74325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3200" u="none" cap="none" strike="noStrike">
                <a:solidFill>
                  <a:schemeClr val="dk1"/>
                </a:solidFill>
                <a:latin typeface="Lato"/>
                <a:ea typeface="Lato"/>
                <a:cs typeface="Lato"/>
                <a:sym typeface="Lato"/>
              </a:rPr>
              <a:t>Y ¿cuál es nuestro mensaje principal en nuestros corazones, hogares, en la vida diaria, en las iglesias cristianas y en Academia Cristo? </a:t>
            </a:r>
            <a:endParaRPr b="1" i="0" sz="3200" u="none" cap="none" strike="noStrike">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6f9d686488_0_65"/>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5" name="Google Shape;365;g26f9d686488_0_6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6" name="Google Shape;366;g26f9d686488_0_65"/>
          <p:cNvPicPr preferRelativeResize="0"/>
          <p:nvPr/>
        </p:nvPicPr>
        <p:blipFill rotWithShape="1">
          <a:blip r:embed="rId3">
            <a:alphaModFix/>
          </a:blip>
          <a:srcRect b="8241" l="17153" r="29537" t="8250"/>
          <a:stretch/>
        </p:blipFill>
        <p:spPr>
          <a:xfrm>
            <a:off x="6580094" y="810985"/>
            <a:ext cx="5007431" cy="5236029"/>
          </a:xfrm>
          <a:prstGeom prst="rect">
            <a:avLst/>
          </a:prstGeom>
          <a:noFill/>
          <a:ln>
            <a:noFill/>
          </a:ln>
        </p:spPr>
      </p:pic>
      <p:sp>
        <p:nvSpPr>
          <p:cNvPr id="367" name="Google Shape;367;g26f9d686488_0_65"/>
          <p:cNvSpPr txBox="1"/>
          <p:nvPr/>
        </p:nvSpPr>
        <p:spPr>
          <a:xfrm>
            <a:off x="1706430" y="33197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68" name="Google Shape;368;g26f9d686488_0_65"/>
          <p:cNvSpPr/>
          <p:nvPr/>
        </p:nvSpPr>
        <p:spPr>
          <a:xfrm>
            <a:off x="1264510" y="3199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9" name="Google Shape;369;g26f9d686488_0_65"/>
          <p:cNvSpPr/>
          <p:nvPr/>
        </p:nvSpPr>
        <p:spPr>
          <a:xfrm>
            <a:off x="1379327" y="3199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0" name="Google Shape;370;g26f9d686488_0_65"/>
          <p:cNvSpPr txBox="1"/>
          <p:nvPr/>
        </p:nvSpPr>
        <p:spPr>
          <a:xfrm>
            <a:off x="1663038" y="2408675"/>
            <a:ext cx="6741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9444"/>
                </a:solidFill>
                <a:latin typeface="Lato"/>
                <a:ea typeface="Lato"/>
                <a:cs typeface="Lato"/>
                <a:sym typeface="Lato"/>
              </a:rPr>
              <a:t> El Propósito de</a:t>
            </a:r>
            <a:endParaRPr b="0" i="0" sz="4800" u="none" cap="none" strike="noStrike">
              <a:solidFill>
                <a:srgbClr val="009444"/>
              </a:solidFill>
              <a:latin typeface="Lato"/>
              <a:ea typeface="Lato"/>
              <a:cs typeface="Lato"/>
              <a:sym typeface="Lato"/>
            </a:endParaRPr>
          </a:p>
        </p:txBody>
      </p:sp>
      <p:pic>
        <p:nvPicPr>
          <p:cNvPr descr="A logo with a cross and a bird&#10;&#10;Description automatically generated" id="371" name="Google Shape;371;g26f9d686488_0_65"/>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g26f9d686488_0_15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7" name="Google Shape;377;g26f9d686488_0_15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78" name="Google Shape;378;g26f9d686488_0_151"/>
          <p:cNvSpPr txBox="1"/>
          <p:nvPr/>
        </p:nvSpPr>
        <p:spPr>
          <a:xfrm>
            <a:off x="3959950" y="812600"/>
            <a:ext cx="7379400" cy="538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Lato"/>
                <a:ea typeface="Lato"/>
                <a:cs typeface="Lato"/>
                <a:sym typeface="Lato"/>
              </a:rPr>
              <a:t>Por tanto, vayan y hagan </a:t>
            </a:r>
            <a:endParaRPr b="0" i="0" sz="3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Lato"/>
                <a:ea typeface="Lato"/>
                <a:cs typeface="Lato"/>
                <a:sym typeface="Lato"/>
              </a:rPr>
              <a:t>discípulos de todas las naciones, bautizándolos en el nombre del Padre y del Hijo y del Espíritu Santo, enseñándoles a obedecer todo lo que les he mandado a ustedes. Y les aseguro que estaré con ustedes siempre, hasta el fin del mundo.</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Lato"/>
                <a:ea typeface="Lato"/>
                <a:cs typeface="Lato"/>
                <a:sym typeface="Lato"/>
              </a:rPr>
              <a:t>Mateo 28:19-20</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379" name="Google Shape;379;g26f9d686488_0_15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5</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Antioquía cerca de Pisidia</a:t>
            </a:r>
            <a:endParaRPr b="0" i="0" sz="3888" u="none" cap="none" strike="noStrike">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Hechos 13:13-52</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g26ba99a7413_0_633"/>
          <p:cNvSpPr txBox="1"/>
          <p:nvPr/>
        </p:nvSpPr>
        <p:spPr>
          <a:xfrm>
            <a:off x="3746382" y="1425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85" name="Google Shape;385;g26ba99a7413_0_633"/>
          <p:cNvCxnSpPr/>
          <p:nvPr/>
        </p:nvCxnSpPr>
        <p:spPr>
          <a:xfrm>
            <a:off x="3849827" y="2518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86" name="Google Shape;386;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7" name="Google Shape;387;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88" name="Google Shape;388;g26ba99a7413_0_633"/>
          <p:cNvSpPr txBox="1"/>
          <p:nvPr/>
        </p:nvSpPr>
        <p:spPr>
          <a:xfrm>
            <a:off x="3746375" y="2795650"/>
            <a:ext cx="8291100" cy="17238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de lección 6</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Darles un vistazo a Hechos 14, 15:1-11</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Leer Hechos 15:12-39 en sus Biblias</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389" name="Google Shape;389;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
        <p:nvSpPr>
          <p:cNvPr id="394" name="Google Shape;394;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95" name="Google Shape;395;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6" name="Google Shape;396;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97" name="Google Shape;397;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sp>
        <p:nvSpPr>
          <p:cNvPr id="402" name="Google Shape;402;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403" name="Google Shape;403;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4" name="Google Shape;404;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05" name="Google Shape;405;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1" name="Google Shape;411;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2" name="Google Shape;412;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sp>
        <p:nvSpPr>
          <p:cNvPr id="413" name="Google Shape;413;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14" name="Google Shape;414;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5" name="Google Shape;415;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a bird and a cross&#10;&#10;Description automatically generated" id="416" name="Google Shape;416;g2ac1ba269cb_0_46"/>
          <p:cNvPicPr preferRelativeResize="0"/>
          <p:nvPr/>
        </p:nvPicPr>
        <p:blipFill>
          <a:blip r:embed="rId4">
            <a:alphaModFix/>
          </a:blip>
          <a:stretch>
            <a:fillRect/>
          </a:stretch>
        </p:blipFill>
        <p:spPr>
          <a:xfrm>
            <a:off x="1978425" y="502113"/>
            <a:ext cx="2085975" cy="1647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b="0" i="0" lang="en-US" sz="2500" u="none" cap="none" strike="noStrike">
                <a:solidFill>
                  <a:schemeClr val="lt1"/>
                </a:solidFill>
                <a:latin typeface="Lato"/>
                <a:ea typeface="Lato"/>
                <a:cs typeface="Lato"/>
                <a:sym typeface="Lato"/>
              </a:rPr>
              <a:t>Usar el método de las 4 “C” para leer y entender Hechos 13:13-52.</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b="0" i="0" lang="en-US" sz="2500" u="none" cap="none" strike="noStrike">
                <a:solidFill>
                  <a:schemeClr val="lt1"/>
                </a:solidFill>
                <a:latin typeface="Lato"/>
                <a:ea typeface="Lato"/>
                <a:cs typeface="Lato"/>
                <a:sym typeface="Lato"/>
              </a:rPr>
              <a:t>Explicar el mensaje principal de la iglesia cristiana del primer siglo.</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b="0" i="0" lang="en-US" sz="2500" u="none" cap="none" strike="noStrike">
                <a:solidFill>
                  <a:schemeClr val="lt1"/>
                </a:solidFill>
                <a:latin typeface="Lato"/>
                <a:ea typeface="Lato"/>
                <a:cs typeface="Lato"/>
                <a:sym typeface="Lato"/>
              </a:rPr>
              <a:t>Identificar el propósito de Academia Cristo.</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6f6cf9f9e9_0_136"/>
          <p:cNvSpPr txBox="1"/>
          <p:nvPr/>
        </p:nvSpPr>
        <p:spPr>
          <a:xfrm>
            <a:off x="4127382" y="1425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147" name="Google Shape;147;g26f6cf9f9e9_0_13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48" name="Google Shape;148;g26f6cf9f9e9_0_13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49" name="Google Shape;149;g26f6cf9f9e9_0_136"/>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cxnSp>
        <p:nvCxnSpPr>
          <p:cNvPr id="150" name="Google Shape;150;g26f6cf9f9e9_0_136"/>
          <p:cNvCxnSpPr/>
          <p:nvPr/>
        </p:nvCxnSpPr>
        <p:spPr>
          <a:xfrm>
            <a:off x="4230827" y="2442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1" name="Google Shape;151;g26f6cf9f9e9_0_136"/>
          <p:cNvSpPr txBox="1"/>
          <p:nvPr/>
        </p:nvSpPr>
        <p:spPr>
          <a:xfrm>
            <a:off x="4127375" y="2791550"/>
            <a:ext cx="71895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200" u="none" cap="none" strike="noStrike">
                <a:solidFill>
                  <a:schemeClr val="dk1"/>
                </a:solidFill>
                <a:latin typeface="Lato"/>
                <a:ea typeface="Lato"/>
                <a:cs typeface="Lato"/>
                <a:sym typeface="Lato"/>
              </a:rPr>
              <a:t>¿Cuál era el mensaje principal de la iglesia cristiana del primer siglo?  </a:t>
            </a:r>
            <a:endParaRPr b="0" i="0"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US" sz="3200" u="none" cap="none" strike="noStrike">
                <a:solidFill>
                  <a:schemeClr val="dk1"/>
                </a:solidFill>
                <a:latin typeface="Lato"/>
                <a:ea typeface="Lato"/>
                <a:cs typeface="Lato"/>
                <a:sym typeface="Lato"/>
              </a:rPr>
              <a:t>Y ¿cuál es nuestro mensaje principal en sus almas, sus hogares, en la vida diaria, en las iglesias cristianas y en Academia Cristo?  </a:t>
            </a:r>
            <a:endParaRPr b="0" i="0"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g26c0eec2cfd_0_221"/>
          <p:cNvSpPr txBox="1"/>
          <p:nvPr/>
        </p:nvSpPr>
        <p:spPr>
          <a:xfrm>
            <a:off x="4127382" y="2035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57" name="Google Shape;157;g26c0eec2cfd_0_221"/>
          <p:cNvCxnSpPr/>
          <p:nvPr/>
        </p:nvCxnSpPr>
        <p:spPr>
          <a:xfrm>
            <a:off x="4230827" y="3204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8" name="Google Shape;158;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9" name="Google Shape;159;g26c0eec2cfd_0_221"/>
          <p:cNvPicPr preferRelativeResize="0"/>
          <p:nvPr/>
        </p:nvPicPr>
        <p:blipFill rotWithShape="1">
          <a:blip r:embed="rId3">
            <a:alphaModFix/>
          </a:blip>
          <a:srcRect b="0" l="1446" r="1434"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60" name="Google Shape;160;g26c0eec2cfd_0_221"/>
          <p:cNvSpPr txBox="1"/>
          <p:nvPr/>
        </p:nvSpPr>
        <p:spPr>
          <a:xfrm>
            <a:off x="4127381" y="36297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3200" u="none" cap="none" strike="noStrike">
                <a:solidFill>
                  <a:schemeClr val="dk1"/>
                </a:solidFill>
                <a:latin typeface="Lato"/>
                <a:ea typeface="Lato"/>
                <a:cs typeface="Lato"/>
                <a:sym typeface="Lato"/>
              </a:rPr>
              <a:t>Comparte un detalle de la vida de Pablo.</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61" name="Google Shape;161;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g26f6db8359a_0_8"/>
          <p:cNvSpPr txBox="1"/>
          <p:nvPr/>
        </p:nvSpPr>
        <p:spPr>
          <a:xfrm>
            <a:off x="2374775" y="1958250"/>
            <a:ext cx="9331200" cy="418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5 d.C Nacimiento en Tarso</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Durante su juventud está educado en Jerusalén</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30 d.C Jesús es crucificado y resucita</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31 d.C Pablo convertido en el camino a Damasco. </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31-34 d.C Pasa aproximadamente 3 años en “Arabia”</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34 d.C Visita a Pedro y Jacobo en Jerusalén</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34-42 d.C Va a Tarso (la ciudad de su nacimiento)</a:t>
            </a:r>
            <a:endParaRPr b="0" i="0" sz="3200" u="none" cap="none" strike="noStrike">
              <a:solidFill>
                <a:schemeClr val="dk1"/>
              </a:solidFill>
              <a:latin typeface="Lato"/>
              <a:ea typeface="Lato"/>
              <a:cs typeface="Lato"/>
              <a:sym typeface="Lato"/>
            </a:endParaRPr>
          </a:p>
        </p:txBody>
      </p:sp>
      <p:sp>
        <p:nvSpPr>
          <p:cNvPr id="167" name="Google Shape;167;g26f6db8359a_0_8"/>
          <p:cNvSpPr txBox="1"/>
          <p:nvPr/>
        </p:nvSpPr>
        <p:spPr>
          <a:xfrm>
            <a:off x="2374782" y="1044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La Vida de Pablo</a:t>
            </a:r>
            <a:endParaRPr b="0" i="0" sz="6000" u="none" cap="none" strike="noStrike">
              <a:solidFill>
                <a:srgbClr val="009444"/>
              </a:solidFill>
              <a:latin typeface="Lato"/>
              <a:ea typeface="Lato"/>
              <a:cs typeface="Lato"/>
              <a:sym typeface="Lato"/>
            </a:endParaRPr>
          </a:p>
        </p:txBody>
      </p:sp>
      <p:sp>
        <p:nvSpPr>
          <p:cNvPr id="168" name="Google Shape;168;g26f6db8359a_0_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69" name="Google Shape;169;g26f6db8359a_0_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