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2" r:id="rId3"/>
    <p:sldId id="259" r:id="rId5"/>
    <p:sldId id="257" r:id="rId6"/>
    <p:sldId id="260" r:id="rId7"/>
    <p:sldId id="313" r:id="rId8"/>
    <p:sldId id="347" r:id="rId9"/>
    <p:sldId id="294" r:id="rId10"/>
    <p:sldId id="314" r:id="rId11"/>
    <p:sldId id="263" r:id="rId12"/>
    <p:sldId id="315" r:id="rId13"/>
    <p:sldId id="316" r:id="rId14"/>
    <p:sldId id="295" r:id="rId15"/>
    <p:sldId id="348" r:id="rId16"/>
    <p:sldId id="349" r:id="rId17"/>
    <p:sldId id="350" r:id="rId18"/>
    <p:sldId id="319" r:id="rId19"/>
    <p:sldId id="296" r:id="rId20"/>
    <p:sldId id="297" r:id="rId21"/>
    <p:sldId id="310" r:id="rId22"/>
    <p:sldId id="298" r:id="rId23"/>
    <p:sldId id="299" r:id="rId24"/>
    <p:sldId id="300" r:id="rId25"/>
    <p:sldId id="320" r:id="rId26"/>
    <p:sldId id="276" r:id="rId27"/>
    <p:sldId id="301" r:id="rId28"/>
    <p:sldId id="302" r:id="rId29"/>
    <p:sldId id="303" r:id="rId30"/>
    <p:sldId id="305" r:id="rId31"/>
    <p:sldId id="341" r:id="rId32"/>
    <p:sldId id="351" r:id="rId33"/>
    <p:sldId id="340" r:id="rId34"/>
    <p:sldId id="352" r:id="rId35"/>
    <p:sldId id="353" r:id="rId36"/>
    <p:sldId id="346" r:id="rId37"/>
    <p:sldId id="288" r:id="rId38"/>
    <p:sldId id="289" r:id="rId39"/>
    <p:sldId id="354" r:id="rId40"/>
    <p:sldId id="355" r:id="rId41"/>
  </p:sldIdLst>
  <p:sldSz cx="12192000" cy="6858000"/>
  <p:notesSz cx="6858000" cy="9144000"/>
  <p:embeddedFontLst>
    <p:embeddedFont>
      <p:font typeface="Calibri" panose="020F0502020204030204"/>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Lato" panose="020F0502020204030203"/>
      <p:regular r:id="rId54"/>
      <p:bold r:id="rId55"/>
      <p:italic r:id="rId56"/>
      <p:boldItalic r:id="rId57"/>
    </p:embeddedFont>
    <p:embeddedFont>
      <p:font typeface="Cambria" panose="02040503050406030204" pitchFamily="18" charset="0"/>
      <p:regular r:id="rId58"/>
      <p:bold r:id="rId59"/>
      <p:italic r:id="rId60"/>
      <p:boldItalic r:id="rId61"/>
    </p:embeddedFont>
    <p:embeddedFont>
      <p:font typeface="Overlock" panose="020F0502020204030204"/>
      <p:regular r:id="rId62"/>
    </p:embeddedFont>
    <p:embeddedFont>
      <p:font typeface="Lato" panose="020F0502020204030203"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3"/>
    <p:restoredTop sz="45602"/>
  </p:normalViewPr>
  <p:slideViewPr>
    <p:cSldViewPr snapToGrid="0">
      <p:cViewPr varScale="1">
        <p:scale>
          <a:sx n="47" d="100"/>
          <a:sy n="47" d="100"/>
        </p:scale>
        <p:origin x="2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font" Target="fonts/font21.fntdata"/><Relationship Id="rId65" Type="http://schemas.openxmlformats.org/officeDocument/2006/relationships/font" Target="fonts/font20.fntdata"/><Relationship Id="rId64" Type="http://schemas.openxmlformats.org/officeDocument/2006/relationships/font" Target="fonts/font19.fntdata"/><Relationship Id="rId63" Type="http://schemas.openxmlformats.org/officeDocument/2006/relationships/font" Target="fonts/font18.fntdata"/><Relationship Id="rId62" Type="http://schemas.openxmlformats.org/officeDocument/2006/relationships/font" Target="fonts/font17.fntdata"/><Relationship Id="rId61" Type="http://schemas.openxmlformats.org/officeDocument/2006/relationships/font" Target="fonts/font16.fntdata"/><Relationship Id="rId60" Type="http://schemas.openxmlformats.org/officeDocument/2006/relationships/font" Target="fonts/font15.fntdata"/><Relationship Id="rId6" Type="http://schemas.openxmlformats.org/officeDocument/2006/relationships/slide" Target="slides/slide3.xml"/><Relationship Id="rId59" Type="http://schemas.openxmlformats.org/officeDocument/2006/relationships/font" Target="fonts/font14.fntdata"/><Relationship Id="rId58" Type="http://schemas.openxmlformats.org/officeDocument/2006/relationships/font" Target="fonts/font13.fntdata"/><Relationship Id="rId57" Type="http://schemas.openxmlformats.org/officeDocument/2006/relationships/font" Target="fonts/font12.fntdata"/><Relationship Id="rId56" Type="http://schemas.openxmlformats.org/officeDocument/2006/relationships/font" Target="fonts/font11.fntdata"/><Relationship Id="rId55" Type="http://schemas.openxmlformats.org/officeDocument/2006/relationships/font" Target="fonts/font10.fntdata"/><Relationship Id="rId54" Type="http://schemas.openxmlformats.org/officeDocument/2006/relationships/font" Target="fonts/font9.fntdata"/><Relationship Id="rId53" Type="http://schemas.openxmlformats.org/officeDocument/2006/relationships/font" Target="fonts/font8.fntdata"/><Relationship Id="rId52" Type="http://schemas.openxmlformats.org/officeDocument/2006/relationships/font" Target="fonts/font7.fntdata"/><Relationship Id="rId51" Type="http://schemas.openxmlformats.org/officeDocument/2006/relationships/font" Target="fonts/font6.fntdata"/><Relationship Id="rId50" Type="http://schemas.openxmlformats.org/officeDocument/2006/relationships/font" Target="fonts/font5.fntdata"/><Relationship Id="rId5" Type="http://schemas.openxmlformats.org/officeDocument/2006/relationships/slide" Target="slides/slide2.xml"/><Relationship Id="rId49" Type="http://schemas.openxmlformats.org/officeDocument/2006/relationships/font" Target="fonts/font4.fntdata"/><Relationship Id="rId48" Type="http://schemas.openxmlformats.org/officeDocument/2006/relationships/font" Target="fonts/font3.fntdata"/><Relationship Id="rId47" Type="http://schemas.openxmlformats.org/officeDocument/2006/relationships/font" Target="fonts/font2.fntdata"/><Relationship Id="rId46" Type="http://schemas.openxmlformats.org/officeDocument/2006/relationships/font" Target="fonts/font1.fntdata"/><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ZMX2-6ex81k" TargetMode="External"/><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a:t>
            </a:r>
            <a:r>
              <a:rPr lang="es-CO" altLang="es-ES" sz="1800" i="1" dirty="0">
                <a:solidFill>
                  <a:srgbClr val="00B050"/>
                </a:solidFill>
                <a:effectLst/>
                <a:latin typeface="Calibri" panose="020F0502020204030204" pitchFamily="34" charset="0"/>
                <a:ea typeface="Calibri" panose="020F0502020204030204" pitchFamily="34" charset="0"/>
              </a:rPr>
              <a:t>les</a:t>
            </a:r>
            <a:r>
              <a:rPr lang="es-ES" sz="1800" i="1" dirty="0">
                <a:solidFill>
                  <a:srgbClr val="00B050"/>
                </a:solidFill>
                <a:effectLst/>
                <a:latin typeface="Calibri" panose="020F0502020204030204" pitchFamily="34" charset="0"/>
                <a:ea typeface="Calibri" panose="020F0502020204030204" pitchFamily="34" charset="0"/>
              </a:rPr>
              <a:t> a los estudiantes una calurosa bienvenida. Si hay demasiados estudiantes, </a:t>
            </a:r>
            <a:r>
              <a:rPr lang="es-CO" altLang="es-ES" sz="1800" i="1" dirty="0">
                <a:solidFill>
                  <a:srgbClr val="00B050"/>
                </a:solidFill>
                <a:effectLst/>
                <a:latin typeface="Calibri" panose="020F0502020204030204" pitchFamily="34" charset="0"/>
                <a:ea typeface="Calibri" panose="020F0502020204030204" pitchFamily="34" charset="0"/>
              </a:rPr>
              <a:t>puedes pedirles que </a:t>
            </a:r>
            <a:r>
              <a:rPr lang="es-ES" sz="1800" i="1" dirty="0">
                <a:solidFill>
                  <a:srgbClr val="00B050"/>
                </a:solidFill>
                <a:effectLst/>
                <a:latin typeface="Calibri" panose="020F0502020204030204" pitchFamily="34" charset="0"/>
                <a:ea typeface="Calibri" panose="020F0502020204030204" pitchFamily="34" charset="0"/>
              </a:rPr>
              <a:t>compart</a:t>
            </a:r>
            <a:r>
              <a:rPr lang="es-CO" altLang="es-ES" sz="1800" i="1" dirty="0">
                <a:solidFill>
                  <a:srgbClr val="00B050"/>
                </a:solidFill>
                <a:effectLst/>
                <a:latin typeface="Calibri" panose="020F0502020204030204" pitchFamily="34" charset="0"/>
                <a:ea typeface="Calibri" panose="020F0502020204030204" pitchFamily="34" charset="0"/>
              </a:rPr>
              <a:t>an sus </a:t>
            </a:r>
            <a:r>
              <a:rPr lang="es-ES" sz="1800" i="1" dirty="0">
                <a:solidFill>
                  <a:srgbClr val="00B050"/>
                </a:solidFill>
                <a:effectLst/>
                <a:latin typeface="Calibri" panose="020F0502020204030204" pitchFamily="34" charset="0"/>
                <a:ea typeface="Calibri" panose="020F0502020204030204" pitchFamily="34" charset="0"/>
              </a:rPr>
              <a:t>aludos en el chat. Después de los saludos personales, se puede compartir una bienvenida breve a</a:t>
            </a:r>
            <a:r>
              <a:rPr lang="es-CO" altLang="es-ES" sz="1800" i="1" dirty="0">
                <a:solidFill>
                  <a:srgbClr val="00B050"/>
                </a:solidFill>
                <a:effectLst/>
                <a:latin typeface="Calibri" panose="020F0502020204030204" pitchFamily="34" charset="0"/>
                <a:ea typeface="Calibri" panose="020F0502020204030204" pitchFamily="34" charset="0"/>
              </a:rPr>
              <a:t> la </a:t>
            </a:r>
            <a:r>
              <a:rPr lang="es-ES" sz="1800" i="1" dirty="0">
                <a:solidFill>
                  <a:srgbClr val="00B050"/>
                </a:solidFill>
                <a:effectLst/>
                <a:latin typeface="Calibri" panose="020F0502020204030204" pitchFamily="34" charset="0"/>
                <a:ea typeface="Calibri" panose="020F0502020204030204" pitchFamily="34" charset="0"/>
              </a:rPr>
              <a:t>Lección 2.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todos a </a:t>
            </a:r>
            <a:r>
              <a:rPr lang="es-CO" altLang="es-ES" sz="1800" dirty="0">
                <a:effectLst/>
                <a:latin typeface="Calibri" panose="020F0502020204030204" pitchFamily="34" charset="0"/>
                <a:ea typeface="Calibri" panose="020F0502020204030204" pitchFamily="34" charset="0"/>
              </a:rPr>
              <a:t>la </a:t>
            </a:r>
            <a:r>
              <a:rPr lang="es-ES" sz="1800" dirty="0">
                <a:effectLst/>
                <a:latin typeface="Calibri" panose="020F0502020204030204" pitchFamily="34" charset="0"/>
                <a:ea typeface="Calibri" panose="020F0502020204030204" pitchFamily="34" charset="0"/>
              </a:rPr>
              <a:t>Lección 2 del curso “La Nación Elegida.” En la lección anterior escuchábamos sobre Moisés y como Dios le había llamado para una tarea importante, a liberar al pueblo de Israel de la esclavitud y llevarlos a adorar a Dios. </a:t>
            </a: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Hoy veremos como el faraón de Egipto se negó </a:t>
            </a:r>
            <a:r>
              <a:rPr lang="es-CO" altLang="es-ES" sz="1800" dirty="0">
                <a:effectLst/>
                <a:latin typeface="Calibri" panose="020F0502020204030204" pitchFamily="34" charset="0"/>
                <a:ea typeface="Calibri" panose="020F0502020204030204" pitchFamily="34" charset="0"/>
              </a:rPr>
              <a:t>a </a:t>
            </a:r>
            <a:r>
              <a:rPr lang="es-ES" sz="1800" dirty="0">
                <a:effectLst/>
                <a:latin typeface="Calibri" panose="020F0502020204030204" pitchFamily="34" charset="0"/>
                <a:ea typeface="Calibri" panose="020F0502020204030204" pitchFamily="34" charset="0"/>
              </a:rPr>
              <a:t>dejar ir al pueblo de Israel. Pero Dios envió plagas para mostrar su poder y en la última plaga, Dios también instituyó la Pascua. </a:t>
            </a: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Hoy veremos el gran rescate del pueblo de Israel y también meditaremos en nuestro rescate de pecado por la muerte de Jesucristo en la cruz. </a:t>
            </a:r>
            <a:endParaRPr lang="en-US" sz="1800" dirty="0">
              <a:effectLst/>
              <a:latin typeface="Calibri" panose="020F0502020204030204" pitchFamily="34" charset="0"/>
              <a:ea typeface="Calibri" panose="020F0502020204030204" pitchFamily="34" charset="0"/>
            </a:endParaRPr>
          </a:p>
          <a:p>
            <a:pPr marL="158750" indent="0">
              <a:buFontTx/>
              <a:buNone/>
            </a:pPr>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ejemplo: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Los recordatorios son importantes en nuestra vida. Se escogen fechas para no olvidar eventos que tuvieron un impacto en nuestras vidas. Estas fechas nos recuerdan la felicidad y cosas que pasaron durante ese día. </a:t>
            </a: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Días de Fiestas Patrias, aniversarios, celebraciones de cumpleaños, son algunos ejemplos. En Quito, para recordar el Viernes Santo, tienen  La Procesión del Jesús de Gran Poder que atrae un montón de gente y recorre las calles principales de la ciudad. También en Ecuador, en la Semana Santa, tienen la costumbre de comer la Sopa</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llamada</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La Fanesca. </a:t>
            </a: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amos seguros</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de que cada una de ustedes pueden identificar recordatorios importantes que hacen en su familia o país.</a:t>
            </a: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Hoy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veremos como Dios estableció una fecha importante, un recordatorio para su pueblo. Hoy veremos como Dios rescató a su pueblo de la esclavitud e instituyó La Pascua, como un evento para recordar por los siglos Su mano salvadora.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Contexto: </a:t>
            </a:r>
            <a:r>
              <a:rPr lang="es-ES" sz="1100" dirty="0">
                <a:effectLst/>
                <a:latin typeface="Calibri" panose="020F0502020204030204" pitchFamily="34" charset="0"/>
                <a:ea typeface="Cambria" panose="02040503050406030204" pitchFamily="18" charset="0"/>
                <a:cs typeface="Times New Roman" panose="02020603050405020304" pitchFamily="18" charset="0"/>
              </a:rPr>
              <a:t>Cuando Moisés vino al faraón con la petición de Dios, el faraón se negó una y otra vez a dejar ir al pueblo de Israel. Así que Dios envió diez plagas que azotaran al pueblo de Egipto.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 Éxodo 10:23</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Empezamos la historia durante la plaga de tinieblas – durante tres días todo Egipto se cubrió de densas tinieblas, pero todos los hijos de Israel tenían luz en sus casas.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Encontramos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a </a:t>
            </a:r>
            <a:r>
              <a:rPr lang="es-ES" sz="1100" dirty="0">
                <a:effectLst/>
                <a:latin typeface="Calibri" panose="020F0502020204030204" pitchFamily="34" charset="0"/>
                <a:ea typeface="Cambria" panose="02040503050406030204" pitchFamily="18" charset="0"/>
                <a:cs typeface="Times New Roman" panose="02020603050405020304" pitchFamily="18" charset="0"/>
              </a:rPr>
              <a:t>Moisés hablando con el faraón que con corazón duro no quiso dejarlos ir.</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Éxodo 11 La muerte de los primogénitos egipcios</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Señor mando al pueblo a pedir a sus vecinos alhajas de oro y plata y el Señor hizo que los egipcios vieran al pueblo con buenos ojos.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Así que Moisés dijo: “Así ha dicho el Señor: “A medianoche pasaré a través de todo Egipto, y todos los primogénitos egipcios morirán, desde el primogénito del faraón hasta el de la sierva y también todas las primeras crías de los animales… pero entre los hijos de Israel, ni un perro moverá su lengua contra ellos para que sepan que el Señor hace diferencia entre los egipcios y los israelitas. Y todos estos siervos se humillarán ante mí, y con el rostro inclinado delante de mí dirán: Vete de aquí, tú y todo el pueblo que te sigue. Después de esto yo saldré.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 Éxodo 12 La Pascua</a:t>
            </a:r>
            <a:endParaRPr lang="es-ES" sz="1100" b="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Señor habló con Moisés y Aarón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día diez de este mes, cada uno de ustedes debe tomar un cordero por familia, según el número de personas. El animal debe ser macho, de un año y sin ningún defecto, y lo tomarán de las ovejas o de las cabras. Lo apartarán hasta el día catorce de este mes, y toda la congregación de Israel lo sacrificará entre la tarde y la noche.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Tomarán un poco de sangre y la pondrán en los dos postes y en el dintel de las casas donde lo vayan a comer.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 comerán, asad</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o </a:t>
            </a:r>
            <a:r>
              <a:rPr lang="es-ES" sz="1100" dirty="0">
                <a:effectLst/>
                <a:latin typeface="Calibri" panose="020F0502020204030204" pitchFamily="34" charset="0"/>
                <a:ea typeface="Cambria" panose="02040503050406030204" pitchFamily="18" charset="0"/>
                <a:cs typeface="Times New Roman" panose="02020603050405020304" pitchFamily="18" charset="0"/>
              </a:rPr>
              <a:t>al fuego, acompañando la carne con panes sin levadura y hierbas amargas.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Debe comer el cordero vestidos y calzados, y con el bordón en la mano, y comerlo de prisa.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Se trata de la Pascua del Señor. Esa noche yo, el Señor, pasaré por la tierra de Egipto y heriré de muerte a todo primogénito egipcio y también dictaré sentencia contra todos los dioses de Egipto. La sangre en las casas donde ustedes se encuentren les servirá de señal, pues yo veré la sangre y seguiré adelante, y no habrá entre ustedes ninguna plaga de mortandad.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Este día deberán recordarlo y celebrarlo generación tras generación en honor del Señor.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Y cuando sus hijos les preguntaren: “Qué sentido tiene para ustedes este estatuto?”, ustedes les responderán: “Se trata del sacrificio que se ofrece al Señor como recuerdo de la pascua, es decir, cuando en Egipto el Señor pasó por alto las casas israelitas y nos salvó la vida, pero hirió de muerte a los egipcios.”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israelitas fueron y cumplieron con todo lo que el Señor les había ordenado a Moisés y a Aarón.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Muerte de los primogénitos</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A la medianoche, el Señor hirió de muerte a todos los primogénitos en la tierra de Egipto.</a:t>
            </a: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 En todo Egipto hubo un gran clamor</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Esa misma noche el faraón mandó llamar a Moisés y a Aarón, y les dijo: “Apártense de mi pueblo, ustedes y los hijos de Israel, y vayan a servir al Señor. Llévense también sus ovejas y sus vacas y váyanse. Y bendíganme también a mí.”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Egipcios les daban a los israelitas todo lo que les pedían – alhajas de oros y plata y vestidos. </a:t>
            </a: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Los israelitas salen de Egipto</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israelitas </a:t>
            </a:r>
            <a:r>
              <a:rPr lang="es-CO" altLang="es-ES" sz="1100" dirty="0">
                <a:effectLst/>
                <a:latin typeface="Calibri" panose="020F0502020204030204" pitchFamily="34" charset="0"/>
                <a:ea typeface="Cambria" panose="02040503050406030204" pitchFamily="18" charset="0"/>
                <a:cs typeface="Times New Roman" panose="02020603050405020304" pitchFamily="18" charset="0"/>
              </a:rPr>
              <a:t>sal</a:t>
            </a:r>
            <a:r>
              <a:rPr lang="es-ES" sz="1100" dirty="0">
                <a:effectLst/>
                <a:latin typeface="Calibri" panose="020F0502020204030204" pitchFamily="34" charset="0"/>
                <a:ea typeface="Cambria" panose="02040503050406030204" pitchFamily="18" charset="0"/>
                <a:cs typeface="Times New Roman" panose="02020603050405020304" pitchFamily="18" charset="0"/>
              </a:rPr>
              <a:t>ieron. Eran unos seiscientos mil hombres de a pie, sin contar a los niños.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israelitas vivieron en Egipto cuatrocientos treinta años.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l</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hijos de Israel (10:23) “Eran unos seiscientos mil hombres de a pie.” (12:37)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faraón (10:24)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Moisés (10-:24)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egipcios (11:3)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(11:1)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primogénitos egipcios (11:5)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Siervos de los egipcios (11:8)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Aarón (11:10)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ancianos de Israel (12:21)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ángel exterminador (12:23)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hijos de los israelitas (12:24-27)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luz en las casas de los hijos de Israel durante la plaga de tinieblas (10:23)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ganados de los Israelitas (10:24)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Alhajas de oro y plata (11:2)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cordero macho, de un año y sin ningún defecto (12:5)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sangre del cordero que los israelitas pu</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sieron</a:t>
            </a:r>
            <a:r>
              <a:rPr lang="es-ES" sz="1800" dirty="0">
                <a:effectLst/>
                <a:latin typeface="Calibri" panose="020F0502020204030204" pitchFamily="34" charset="0"/>
                <a:ea typeface="Cambria" panose="02040503050406030204" pitchFamily="18" charset="0"/>
                <a:cs typeface="Times New Roman" panose="02020603050405020304" pitchFamily="18" charset="0"/>
              </a:rPr>
              <a:t> en los dos postes y en el dintel de sus casas (12:7)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Carne al fuego, panes sin levadura y hierbas amargas (12:8)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Vestidos y calzados y bordones (12:11)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Manojo de hisopo (12:22)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rPr>
              <a:t>La masa (12:39)</a:t>
            </a:r>
            <a:r>
              <a:rPr lang="en-US" dirty="0">
                <a:effectLst/>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la tierra de Egipto (11:3)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israelitas partieron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Ramesés</a:t>
            </a:r>
            <a:r>
              <a:rPr lang="es-ES" sz="1800" dirty="0">
                <a:effectLst/>
                <a:latin typeface="Calibri" panose="020F0502020204030204" pitchFamily="34" charset="0"/>
                <a:ea typeface="Cambria" panose="02040503050406030204" pitchFamily="18" charset="0"/>
                <a:cs typeface="Times New Roman" panose="02020603050405020304" pitchFamily="18" charset="0"/>
              </a:rPr>
              <a:t> a Sucot (12:37)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Amado Dios, haber escuchado sobre la primera pascua me ayuda a entender mejor que he sido salvado por medio de la sangre de Jesús. </a:t>
            </a: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El cordero de la pascua tenía que ser limpio y sin mancha.  Y tú ofreciste a Jesús y su obediencia perfecta como mi Sustituto. </a:t>
            </a: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Ayúdame a creer en Jesús como mi Salvador, y a apreciar el perdón que él ganó para mí por medio de su muerte. Amén.</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Después de 430 años en Egipto (12:40)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faraón no dejo salir de su país a los hijos de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Con la sangre del Cordero de la Pascua, Dios salva a los primogénitos israelitas.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enviar la décima plaga, el duro corazón del Faraón los deja ir.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Dado que el Faraón rechazó dejar a los israelitas salir de Egipto, Dios los castigaría matando al primogénito de todas las familias de Egipto, evento que se llamaría la Pascua.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faraón endureció su corazón contra la palabra de Dios dará por Moisés, y por tanto sufrió un fuerte castigo. Nosotros somos tentados a portarnos como el faraón.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rescató a su Pueblo Israel de su esclavitud</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11:1 Envió las plagas “Después de eso, él los dejará ir de aquí, y esa expulsión será definitiva.”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12:13 “La sangre en las casas donde ustedes se encuentren les servirá de señal, pues yo veré la sangre y seguiré adelante, y no habrá entre ustedes ninguna plaga de mortandad.”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12:37 “Los israelitas partieron… eran unos seiscientos mil hombres.”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provee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11:2 “para que todos, hombres y mujeres, les pidan a sus vecinos y vecinas alhajas de oro y plata.”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11:3 “y el Señor hizo que los egipcios vieran al pueblo con buenos ojos.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 Pascua que Dios instituyó nos hace pensar en el gran sacrifico que hizo Dios para librarnos de los pecados y la muerte eterna.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tabLst>
                <a:tab pos="457200" algn="l"/>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escuchemos a la palabra de Dios y respetemos su voluntad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457200" algn="l"/>
              </a:tabLst>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0"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b="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b="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primera lección.</a:t>
            </a:r>
            <a:endParaRPr lang="es-ES" sz="1100" b="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Compartir preguntas de “Captar” para poder compartir la historia del Éxodo. </a:t>
            </a:r>
            <a:endParaRPr lang="en-US" sz="1100" b="0" dirty="0">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100" b="0" dirty="0">
                <a:solidFill>
                  <a:srgbClr val="000000"/>
                </a:solidFill>
                <a:effectLst/>
                <a:latin typeface="Calibri" panose="020F0502020204030204" pitchFamily="34" charset="0"/>
                <a:ea typeface="Calibri" panose="020F0502020204030204" pitchFamily="34" charset="0"/>
              </a:rPr>
              <a:t>Usar el método de las 4 “C” para leer y entender Éxodo 10:23-12:47.</a:t>
            </a:r>
            <a:endParaRPr lang="es-ES" sz="1100" b="0" dirty="0">
              <a:solidFill>
                <a:srgbClr val="000000"/>
              </a:solidFill>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100" b="1" dirty="0">
                <a:solidFill>
                  <a:srgbClr val="000000"/>
                </a:solidFill>
                <a:effectLst/>
                <a:latin typeface="Calibri" panose="020F0502020204030204" pitchFamily="34" charset="0"/>
                <a:ea typeface="Calibri" panose="020F0502020204030204" pitchFamily="34" charset="0"/>
              </a:rPr>
              <a:t>Examinar la conexión entre la Pascua y el Cordero de Dios Jesucristo. </a:t>
            </a:r>
            <a:endParaRPr lang="en-US" sz="1100" b="1"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3:</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Examinar la conexión entre la Pascua y el Cordero de Dios Jesucristo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Toda la Escritura se centra en Cristo.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mismo lo enfatizó que tanto el Antiguo como el Nuevo testamento apuntan a él (Juan 5:39; Lucas 24:27; Juan 16:14).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Pedro en sus sermones y epístolas, insistió en que todo el Antiguo Testamento apunta a Cristo (Hechos 3:18-24, 10:42-43; 1 Pedro 1:10-12).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Pablo también en todas sus epístolas centra su mensaje en Cristo (1 Corintios 2:2; Efesios 2:20; 2 Timoteo 3:15).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eso, en cada Escritura, hagamos la pregunta: ¿Qué tiene que ver esta palabra de Dios con Jesús y la salvación que él me dio?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Incluso cuando nos encontramos con un pasaje de dura ley recordamos de que Jesús siempre es el que cumplió con la ley en nuestro lugar.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n-US" sz="2000" b="1" dirty="0"/>
              <a:t>J</a:t>
            </a:r>
            <a:r>
              <a:rPr lang="es-CO" altLang="en-US" sz="2000" b="1" dirty="0"/>
              <a:t>uan</a:t>
            </a:r>
            <a:r>
              <a:rPr lang="en-US" sz="2000" b="1" dirty="0"/>
              <a:t> 14:6 </a:t>
            </a:r>
            <a:r>
              <a:rPr lang="en-US" sz="2000" b="1" dirty="0" err="1"/>
              <a:t>Yo</a:t>
            </a:r>
            <a:r>
              <a:rPr lang="en-US" sz="2000" b="1" dirty="0"/>
              <a:t> soy </a:t>
            </a:r>
            <a:r>
              <a:rPr lang="en-US" sz="2000" b="1" dirty="0" err="1"/>
              <a:t>el</a:t>
            </a:r>
            <a:r>
              <a:rPr lang="en-US" sz="2000" b="1" dirty="0"/>
              <a:t> </a:t>
            </a:r>
            <a:r>
              <a:rPr lang="en-US" sz="2000" b="1" dirty="0" err="1"/>
              <a:t>camino</a:t>
            </a:r>
            <a:r>
              <a:rPr lang="en-US" sz="2000" b="1" dirty="0"/>
              <a:t>, la </a:t>
            </a:r>
            <a:r>
              <a:rPr lang="en-US" sz="2000" b="1" dirty="0" err="1"/>
              <a:t>verdad</a:t>
            </a:r>
            <a:r>
              <a:rPr lang="en-US" sz="2000" b="1" dirty="0"/>
              <a:t> y la </a:t>
            </a:r>
            <a:r>
              <a:rPr lang="en-US" sz="2000" b="1" dirty="0" err="1"/>
              <a:t>vida</a:t>
            </a:r>
            <a:r>
              <a:rPr lang="en-US" sz="2000" b="1" dirty="0"/>
              <a:t> – le contest</a:t>
            </a:r>
            <a:r>
              <a:rPr lang="es-CO" altLang="en-US" sz="2000" b="1" dirty="0"/>
              <a:t>ó</a:t>
            </a:r>
            <a:r>
              <a:rPr lang="en-US" sz="2000" b="1" dirty="0"/>
              <a:t> Jesús, </a:t>
            </a:r>
            <a:r>
              <a:rPr lang="en-US" sz="2000" b="1" dirty="0" err="1"/>
              <a:t>Nadie</a:t>
            </a:r>
            <a:r>
              <a:rPr lang="en-US" sz="2000" b="1" dirty="0"/>
              <a:t> </a:t>
            </a:r>
            <a:r>
              <a:rPr lang="en-US" sz="2000" b="1" dirty="0" err="1"/>
              <a:t>llega</a:t>
            </a:r>
            <a:r>
              <a:rPr lang="en-US" sz="2000" b="1" dirty="0"/>
              <a:t> al Padre </a:t>
            </a:r>
            <a:r>
              <a:rPr lang="en-US" sz="2000" b="1" dirty="0" err="1"/>
              <a:t>sino</a:t>
            </a:r>
            <a:r>
              <a:rPr lang="en-US" sz="2000" b="1" dirty="0"/>
              <a:t> </a:t>
            </a:r>
            <a:r>
              <a:rPr lang="en-US" sz="2000" b="1" dirty="0" err="1"/>
              <a:t>por</a:t>
            </a:r>
            <a:r>
              <a:rPr lang="en-US" sz="2000" b="1" dirty="0"/>
              <a:t> </a:t>
            </a:r>
            <a:r>
              <a:rPr lang="en-US" sz="2000" b="1" dirty="0" err="1"/>
              <a:t>mí</a:t>
            </a:r>
            <a:r>
              <a:rPr lang="en-US" sz="2000" b="1" dirty="0"/>
              <a:t>. </a:t>
            </a:r>
            <a:endParaRPr lang="en-US" sz="2000" b="1" dirty="0"/>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nuestra lección de hoy, podemos ver claramente la conexión entre el Antiguo Testamento y Jesucristo, entre la Pascua y la cruz.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Porque la Pascua que Dios instituyó nos hace pensar en el gran sacrifico que hizo Dios para librarnos de los pecados y la muerte eterna.</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el Nuevo Testamento, Juan el Bautista llamó a Jesús “el cordero de Dios que quita el pecado del mundo.” (Juan 1:29)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0" lvl="0" indent="-298450" algn="l" defTabSz="914400" rtl="0" eaLnBrk="1" fontAlgn="auto" latinLnBrk="0" hangingPunct="1">
              <a:lnSpc>
                <a:spcPct val="100000"/>
              </a:lnSpc>
              <a:spcBef>
                <a:spcPts val="0"/>
              </a:spcBef>
              <a:spcAft>
                <a:spcPts val="0"/>
              </a:spcAft>
              <a:buClr>
                <a:schemeClr val="dk1"/>
              </a:buClr>
              <a:buSzPts val="1100"/>
              <a:buFont typeface="Calibri" panose="020F0502020204030204"/>
              <a:buAutoNum type="arabicPeriod"/>
              <a:defRP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Podemos ver un paralelo entre la Pascua y la crucifixión de Jesús:</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cordero no tenía mancha; Jesucristo no tenía la mancha del pecado.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cordero era inocente; Jesucristo era inocente y no merecía la muerte. Pero tenía que ser santo para poder atribuir a nosotros su obediencia santa a la ley de Dios.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sangre del cordero puesto en los postes de la casa señaló al Ángel de Dios que debía de pasar sobre la casa de los creyentes sin matar a sus primogénitos; la sangre de Jesús señala a Dios que perdone los pecados de los que creen en Jesús, como dice la Biblia: “La sangre de su Hijo Jesucristo nos limpia de todo pecado.” (1 Juan 1:7)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hierba amarga nos hace pensar en lo amargo que sufrimos en este mundo porque vivimos en un mundo caído en pecado</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pan sin levadura nos hace pensar en la vida de un cristiano que, por gratitud a Dios intenta no manifestar la levadura del pecado.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israelitas fueron librados de la esclavitud; nosotros somos librados de la condena eterna del pecado.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 Corintios 5:7 Nuestra pascua, que es Cristo, ya ha sido sacrificado por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Pedro 2:18-19 Ustedes saben que fueron rescatados de una vida sin sentido, la cual heredaron de sus padres; y que ese rescate no se pagó con cosas corruptibles, como el oro y la plata, sino con la sangre preciosa de Cristo, sin mancha y sin contaminación, como la de un cordero, que ya había sido destinado desde antes de que Dios creara el mundo, pero que se manifestó en estos últimos tiempos por amor a ustedes.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Vemos cómo el cordero pascual señalaba claramente a Cristo, el Cordero de Dios, nuestro único Redentor, que dio su vida como sacrificio por los pecados del mundo.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 Y ORACIÓN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vimos la mano salvadora de Dios en el Éxodo y también en Jesús como nuestro cordero pascual.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que podemos decir en respuesta? Salmo 27:1 </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mi luz y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mi salvación;</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 quién podría yo temer? El Señor es la fortaleza de mi vida; ¿quién podría infundirme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b="1" dirty="0">
                <a:effectLst/>
                <a:latin typeface="Calibri" panose="020F0502020204030204" pitchFamily="34" charset="0"/>
                <a:ea typeface="Cambria" panose="02040503050406030204" pitchFamily="18" charset="0"/>
                <a:cs typeface="Times New Roman" panose="02020603050405020304" pitchFamily="18" charset="0"/>
              </a:rPr>
              <a:t>Encargar la tarea</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3: </a:t>
            </a:r>
            <a:r>
              <a:rPr lang="es-ES" sz="1800" u="sng" dirty="0">
                <a:solidFill>
                  <a:srgbClr val="0000FF"/>
                </a:solidFill>
                <a:effectLst/>
                <a:latin typeface="Calibri" panose="020F0502020204030204" pitchFamily="34" charset="0"/>
                <a:ea typeface="Cambria" panose="02040503050406030204" pitchFamily="18" charset="0"/>
                <a:cs typeface="Times New Roman" panose="02020603050405020304" pitchFamily="18" charset="0"/>
                <a:hlinkClick r:id="rId3"/>
              </a:rPr>
              <a:t>https://www.youtube.com/watch?v=ZMX2-6ex81k</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Éxodo 19:1-20:21 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Qué</a:t>
            </a:r>
            <a:r>
              <a:rPr lang="es-ES" sz="1800" dirty="0">
                <a:effectLst/>
                <a:latin typeface="Calibri" panose="020F0502020204030204" pitchFamily="34" charset="0"/>
                <a:ea typeface="Cambria" panose="02040503050406030204" pitchFamily="18" charset="0"/>
                <a:cs typeface="Times New Roman" panose="02020603050405020304" pitchFamily="18" charset="0"/>
              </a:rPr>
              <a:t> dicho o costumbre común podrías utilizar para “Captar” la atención, para luego contar la historia del Monte Sinaí?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4.</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Fue la amenaza de Dios demasiado áspera? </a:t>
            </a: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Recordamos que Dios les había dado al Faraón y a los egipcios muchas advertencias severas por medio de estas plagas durante un largo período de tiempo. Aunque el Señor había aumentado la severidad de estas plagas, el Faraón solamente se puso más terco que nunca. Dios es lleno de gracia y misericordia, lento para la ira. Pero viene el momento en que tiene que actuar en su justicia perfecta y llevar a cabo sus amenazas de retribución divina. </a:t>
            </a: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Esto mismo se aplica a toda la humanidad. Muchas veces la gente pregunta</a:t>
            </a:r>
            <a:r>
              <a:rPr lang="es-ES" sz="1800" dirty="0">
                <a:solidFill>
                  <a:srgbClr val="000000"/>
                </a:solidFill>
                <a:effectLst/>
                <a:latin typeface="Calibri" panose="020F0502020204030204" pitchFamily="34" charset="0"/>
                <a:ea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ES" sz="1800" dirty="0">
                <a:solidFill>
                  <a:srgbClr val="000000"/>
                </a:solidFill>
                <a:effectLst/>
                <a:latin typeface="Calibri" panose="020F0502020204030204" pitchFamily="34" charset="0"/>
                <a:ea typeface="Calibri" panose="020F0502020204030204" pitchFamily="34" charset="0"/>
              </a:rPr>
              <a:t>“Cómo </a:t>
            </a:r>
            <a:r>
              <a:rPr lang="es-ES" sz="1800" dirty="0">
                <a:effectLst/>
                <a:latin typeface="Calibri" panose="020F0502020204030204" pitchFamily="34" charset="0"/>
                <a:ea typeface="Calibri" panose="020F0502020204030204" pitchFamily="34" charset="0"/>
              </a:rPr>
              <a:t>es posible que un Dios amoroso condene a las personas a un castigo eterno?” Par</a:t>
            </a:r>
            <a:r>
              <a:rPr lang="es-CO" altLang="es-ES" sz="1800" dirty="0">
                <a:effectLst/>
                <a:latin typeface="Calibri" panose="020F0502020204030204" pitchFamily="34" charset="0"/>
                <a:ea typeface="Calibri" panose="020F0502020204030204" pitchFamily="34" charset="0"/>
              </a:rPr>
              <a:t>e</a:t>
            </a:r>
            <a:r>
              <a:rPr lang="es-ES" sz="1800" dirty="0">
                <a:effectLst/>
                <a:latin typeface="Calibri" panose="020F0502020204030204" pitchFamily="34" charset="0"/>
                <a:ea typeface="Calibri" panose="020F0502020204030204" pitchFamily="34" charset="0"/>
              </a:rPr>
              <a:t>ce que no creen que tal cosa pueda ser posible. Sin embargo, un Dios que habla en serio en cuanto a su promesa de salvación es igualmente serio en cuanto a su amenaza de castigar toda desobediencia. </a:t>
            </a: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Juan 3:16-18» Porque de tal manera amó Dios al mundo, que ha dado a su Hijo unigénito, para que todo aquel que en él cree no se pierda, sino que tenga vida eterna. Porque Dios no envió a su Hijo al mundo para condenar al mundo, sino para que el mundo sea salvo por él. El que en él cree, no es condenado; pero el que no cree, ya ha sido condenado, porque no ha creído en el nombre del unigénito Hijo de Dios.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5. Un corazón duro</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medio de palabra y obra, Moisés claramente hizo saber que estas plagas eran hechos del todopoderoso Dios. El Faraón nunca reconoció esto en su corazón. Él suplicaría misericordia mientras buscaba alivio. Mas tan pronto como llegaba este alivio “endurecía su corazón” y persistía en su dureza hasta que Dios mismo selló su condenación.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También hoy con frecuencia sucede que las personas actúan en desafío a Dios precisamente como lo hizo el Faraón. Es clara que la advertencia que hay en este texto contra la indiferencia persistente. Por medio del proceso del repetido endurecimiento de su corazón tales personas ya no pueden oír el llamamiento de Dios al arrepentimiento. Siempre cabe la palabra de advertencia de Dios: “Si ustedes oyen hoy su voz, No endurezcan su corazón, como cuando me provocaron.” (Hebreos 3:15)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penetra en el pétreo corazón y lleva a las personas a la fe. Pero, existe la advertencia de que no sabemos cuánto tiempo más de gracia nos dará Dios. No debemos jugar con el tiempo de gracia.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1000"/>
              </a:spcAft>
              <a:buFontTx/>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0"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b="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a:t>
            </a:r>
            <a:r>
              <a:rPr lang="es-CO" altLang="es-ES" sz="1800" b="0" i="1" dirty="0">
                <a:effectLst/>
                <a:latin typeface="Calibri" panose="020F0502020204030204" pitchFamily="34" charset="0"/>
                <a:ea typeface="Cambria" panose="02040503050406030204" pitchFamily="18" charset="0"/>
                <a:cs typeface="Times New Roman" panose="02020603050405020304" pitchFamily="18" charset="0"/>
              </a:rPr>
              <a:t>segunda </a:t>
            </a:r>
            <a:r>
              <a:rPr lang="es-ES" sz="1800" b="0" i="1" dirty="0">
                <a:effectLst/>
                <a:latin typeface="Calibri" panose="020F0502020204030204" pitchFamily="34" charset="0"/>
                <a:ea typeface="Cambria" panose="02040503050406030204" pitchFamily="18" charset="0"/>
                <a:cs typeface="Times New Roman" panose="02020603050405020304" pitchFamily="18" charset="0"/>
              </a:rPr>
              <a:t> lección.</a:t>
            </a:r>
            <a:endParaRPr lang="es-ES" sz="1800" b="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1.    Compartir preguntas de “Captar” para poder compartir la historia del Éxodo. </a:t>
            </a:r>
            <a:endParaRPr lang="en-US" sz="1800" b="0" dirty="0">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800" b="0" dirty="0">
                <a:solidFill>
                  <a:srgbClr val="000000"/>
                </a:solidFill>
                <a:effectLst/>
                <a:latin typeface="Calibri" panose="020F0502020204030204" pitchFamily="34" charset="0"/>
                <a:ea typeface="Calibri" panose="020F0502020204030204" pitchFamily="34" charset="0"/>
              </a:rPr>
              <a:t>Usar el método de las 4 “C” para leer y entender Éxodo 10:23-12:47.</a:t>
            </a:r>
            <a:endParaRPr lang="es-ES" sz="1800" b="0" dirty="0">
              <a:solidFill>
                <a:srgbClr val="000000"/>
              </a:solidFill>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800" b="0" dirty="0">
                <a:solidFill>
                  <a:srgbClr val="000000"/>
                </a:solidFill>
                <a:effectLst/>
                <a:latin typeface="Calibri" panose="020F0502020204030204" pitchFamily="34" charset="0"/>
                <a:ea typeface="Calibri" panose="020F0502020204030204" pitchFamily="34" charset="0"/>
              </a:rPr>
              <a:t>Examinar la conexión entre la Pascua y el Cordero de Dios Jesucristo. </a:t>
            </a:r>
            <a:endParaRPr lang="en-US" sz="18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preguntas de “Captar para poder compartir la historia del Éxodo.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También recordamos que, en este curso, tenemos un gran enfoque en este paso de “Captar.” Deseamos compartir lo que estamos aprendiendo en este curso con los demás y la habilidad de hacer un “Captar” es el primer paso cuando tenemos oportunidades para compartir el amor de Dios con 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la </a:t>
            </a:r>
            <a:r>
              <a:rPr lang="es-ES" sz="1800" dirty="0">
                <a:effectLst/>
                <a:latin typeface="Calibri" panose="020F0502020204030204" pitchFamily="34" charset="0"/>
                <a:ea typeface="Cambria" panose="02040503050406030204" pitchFamily="18" charset="0"/>
                <a:cs typeface="Times New Roman" panose="02020603050405020304" pitchFamily="18" charset="0"/>
              </a:rPr>
              <a:t>Lección 1, conversamos de como una pregunta puede servir como un “Captar”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la tarea para hoy día, les p</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edi</a:t>
            </a:r>
            <a:r>
              <a:rPr lang="es-ES" sz="1800" dirty="0">
                <a:effectLst/>
                <a:latin typeface="Calibri" panose="020F0502020204030204" pitchFamily="34" charset="0"/>
                <a:ea typeface="Cambria" panose="02040503050406030204" pitchFamily="18" charset="0"/>
                <a:cs typeface="Times New Roman" panose="02020603050405020304" pitchFamily="18" charset="0"/>
              </a:rPr>
              <a:t> crear un “Captar” para la historia de Éxodo 10:23-12:47. La tarea era: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Qué </a:t>
            </a:r>
            <a:r>
              <a:rPr lang="es-ES" sz="1800" dirty="0">
                <a:effectLst/>
                <a:latin typeface="Calibri" panose="020F0502020204030204" pitchFamily="34" charset="0"/>
                <a:ea typeface="Cambria" panose="02040503050406030204" pitchFamily="18" charset="0"/>
                <a:cs typeface="Times New Roman" panose="02020603050405020304" pitchFamily="18" charset="0"/>
              </a:rPr>
              <a:t>pregunta podrías utilizar para “Captar” la atención de alguien, para luego contarle la historia del Éxodo? Les invito a compartir sus ideas ahora.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 </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los estudiantes un momento para reflexionar y compartir. Algunos ejemplos son: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¿Qué significa tener un corazón duro?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¿Puedes pensar en un momento de la historia en el que una nación fue salvada?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¿Qué significa ser salvo?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¿Has oído de la historia de las 10 plagas?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Si una enfermedad mortal estuviera entrando a tu ciudad y te dijeran d</a:t>
            </a:r>
            <a:r>
              <a:rPr lang="es-CO" alt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una acción especial</a:t>
            </a:r>
            <a:r>
              <a:rPr lang="es-CO" alt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qu</a:t>
            </a:r>
            <a:r>
              <a:rPr lang="es-CO" alt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é</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podrías hacer para salvarte a ti y a tu familia de esta enfermedad, ¿lo harías?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Una pregunta de “Captar” nos ayuda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a </a:t>
            </a:r>
            <a:r>
              <a:rPr lang="es-ES" sz="1800" dirty="0">
                <a:effectLst/>
                <a:latin typeface="Calibri" panose="020F0502020204030204" pitchFamily="34" charset="0"/>
                <a:ea typeface="Cambria" panose="02040503050406030204" pitchFamily="18" charset="0"/>
                <a:cs typeface="Times New Roman" panose="02020603050405020304" pitchFamily="18" charset="0"/>
              </a:rPr>
              <a:t>abordar un tema de la Palabra de Dios con los demás. Después de conversar sobre la pregunta, menciona que deseas compartir una historia con ellos que corresponde con la pregunta.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0"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b="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b="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a:t>
            </a:r>
            <a:r>
              <a:rPr lang="es-CO" altLang="es-ES" sz="1100" b="0" i="1" dirty="0">
                <a:effectLst/>
                <a:latin typeface="Calibri" panose="020F0502020204030204" pitchFamily="34" charset="0"/>
                <a:ea typeface="Cambria" panose="02040503050406030204" pitchFamily="18" charset="0"/>
                <a:cs typeface="Times New Roman" panose="02020603050405020304" pitchFamily="18" charset="0"/>
              </a:rPr>
              <a:t>segunda</a:t>
            </a:r>
            <a:r>
              <a:rPr lang="es-ES" sz="1100" b="0" i="1" dirty="0">
                <a:effectLst/>
                <a:latin typeface="Calibri" panose="020F0502020204030204" pitchFamily="34" charset="0"/>
                <a:ea typeface="Cambria" panose="02040503050406030204" pitchFamily="18" charset="0"/>
                <a:cs typeface="Times New Roman" panose="02020603050405020304" pitchFamily="18" charset="0"/>
              </a:rPr>
              <a:t> lección.</a:t>
            </a:r>
            <a:endParaRPr lang="es-ES" sz="1100" b="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Compartir preguntas de “Captar” para poder compartir la historia del Éxodo. </a:t>
            </a:r>
            <a:endParaRPr lang="en-US" sz="1100" b="0" dirty="0">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100" b="1" dirty="0">
                <a:solidFill>
                  <a:srgbClr val="000000"/>
                </a:solidFill>
                <a:effectLst/>
                <a:latin typeface="Calibri" panose="020F0502020204030204" pitchFamily="34" charset="0"/>
                <a:ea typeface="Calibri" panose="020F0502020204030204" pitchFamily="34" charset="0"/>
              </a:rPr>
              <a:t>Usar el método de las 4 “C” para leer y entender Éxodo 10:23-12:47.</a:t>
            </a:r>
            <a:endParaRPr lang="es-ES" sz="1100" b="1" dirty="0">
              <a:solidFill>
                <a:srgbClr val="000000"/>
              </a:solidFill>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100" b="0" dirty="0">
                <a:solidFill>
                  <a:srgbClr val="000000"/>
                </a:solidFill>
                <a:effectLst/>
                <a:latin typeface="Calibri" panose="020F0502020204030204" pitchFamily="34" charset="0"/>
                <a:ea typeface="Calibri" panose="020F0502020204030204" pitchFamily="34" charset="0"/>
              </a:rPr>
              <a:t>Examinar la conexión entre la Pascua y el Cordero de Dios Jesucristo. </a:t>
            </a:r>
            <a:endParaRPr lang="en-US" sz="11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Éxodo 10:23-12:47.</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Captar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endParaRPr lang="es-ES" sz="18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a:t>
            </a: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También se puede utilizar un dicho o costumbre común de la cultura para captar la atención.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 sig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0" y="2946969"/>
            <a:ext cx="9994079" cy="1323399"/>
          </a:xfrm>
          <a:prstGeom prst="rect">
            <a:avLst/>
          </a:prstGeom>
          <a:noFill/>
          <a:ln>
            <a:noFill/>
          </a:ln>
        </p:spPr>
        <p:txBody>
          <a:bodyPr spcFirstLastPara="1" wrap="square" lIns="91425" tIns="45700" rIns="91425" bIns="45700" anchor="t" anchorCtr="0">
            <a:spAutoFit/>
          </a:bodyPr>
          <a:lstStyle/>
          <a:p>
            <a:pPr algn="ctr"/>
            <a:r>
              <a:rPr lang="es-ES" sz="4000" b="1" dirty="0">
                <a:latin typeface="Calibri" panose="020F0502020204030204" pitchFamily="34" charset="0"/>
                <a:ea typeface="Cambria" panose="02040503050406030204" pitchFamily="18" charset="0"/>
                <a:cs typeface="Times New Roman" panose="02020603050405020304" pitchFamily="18" charset="0"/>
              </a:rPr>
              <a:t>Los recordatorios</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ctr" rtl="0">
              <a:spcBef>
                <a:spcPts val="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descr="The Club Bringing Hispanic Culture to NYU's Campus - MEET NYU"/>
          <p:cNvPicPr>
            <a:picLocks noChangeAspect="1" noChangeArrowheads="1"/>
          </p:cNvPicPr>
          <p:nvPr/>
        </p:nvPicPr>
        <p:blipFill rotWithShape="1">
          <a:blip r:embed="rId1">
            <a:extLst>
              <a:ext uri="{28A0092B-C50C-407E-A947-70E740481C1C}">
                <a14:useLocalDpi xmlns:a14="http://schemas.microsoft.com/office/drawing/2010/main" val="0"/>
              </a:ext>
            </a:extLst>
          </a:blip>
          <a:srcRect l="8646" r="17290" b="4257"/>
          <a:stretch>
            <a:fillRect/>
          </a:stretch>
        </p:blipFill>
        <p:spPr bwMode="auto">
          <a:xfrm>
            <a:off x="8977745" y="328376"/>
            <a:ext cx="2742199" cy="2954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3074" name="Picture 2" descr="Proud Pharaoh Unwittingly Serves God's Purpose — Watchtower ONLIN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2" name="Picture 2" descr="Exodus 12:1-42 Passover and Exodus « Brad's Music RoomBrad's Music Ro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963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6146" name="Picture 2" descr="TROUBLE BEFORE TRIUMPH – pilgrimwatch.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93455" y="730827"/>
            <a:ext cx="9593502" cy="5396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7170" name="Picture 2" descr="Now You Will See What I Will Do to Pharaoh” — Watchtower ONLIN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Oración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soluciona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a:t>
              </a:r>
              <a:r>
                <a:rPr lang="en-US" sz="2800" dirty="0" err="1">
                  <a:solidFill>
                    <a:schemeClr val="lt1"/>
                  </a:solidFill>
                  <a:latin typeface="Lato" panose="020F0502020204030203"/>
                  <a:ea typeface="Lato" panose="020F0502020204030203"/>
                  <a:cs typeface="Lato" panose="020F0502020204030203"/>
                  <a:sym typeface="Lato" panose="020F0502020204030203"/>
                </a:rPr>
                <a:t>poder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Éxodo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Usar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método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entender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Éxodo</a:t>
              </a:r>
              <a:r>
                <a:rPr lang="en-US" sz="2800" dirty="0">
                  <a:solidFill>
                    <a:schemeClr val="lt1"/>
                  </a:solidFill>
                  <a:latin typeface="Lato" panose="020F0502020204030203"/>
                  <a:ea typeface="Lato" panose="020F0502020204030203"/>
                  <a:cs typeface="Lato" panose="020F0502020204030203"/>
                  <a:sym typeface="Lato" panose="020F0502020204030203"/>
                </a:rPr>
                <a:t> 10:23-12:47</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Examinar</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conexión</a:t>
              </a:r>
              <a:r>
                <a:rPr lang="en-US" sz="2800" dirty="0">
                  <a:solidFill>
                    <a:schemeClr val="tx1"/>
                  </a:solidFill>
                  <a:latin typeface="Lato" panose="020F0502020204030203"/>
                  <a:ea typeface="Lato" panose="020F0502020204030203"/>
                  <a:cs typeface="Lato" panose="020F0502020204030203"/>
                  <a:sym typeface="Lato" panose="020F0502020204030203"/>
                </a:rPr>
                <a:t> entre la Pascua y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Cordero de Dios </a:t>
              </a:r>
              <a:r>
                <a:rPr lang="en-US" sz="2800" dirty="0" err="1">
                  <a:solidFill>
                    <a:schemeClr val="tx1"/>
                  </a:solidFill>
                  <a:latin typeface="Lato" panose="020F0502020204030203"/>
                  <a:ea typeface="Lato" panose="020F0502020204030203"/>
                  <a:cs typeface="Lato" panose="020F0502020204030203"/>
                  <a:sym typeface="Lato" panose="020F0502020204030203"/>
                </a:rPr>
                <a:t>Jesucristo</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8194" name="Picture 2" descr="Bible And Cross On Desk Stock Photo - Download Image Now - Bible,  Catholicism, Religious Cross - i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3382" y="0"/>
            <a:ext cx="10271171" cy="6847447"/>
          </a:xfrm>
          <a:prstGeom prst="rect">
            <a:avLst/>
          </a:prstGeom>
          <a:noFill/>
          <a:extLst>
            <a:ext uri="{909E8E84-426E-40DD-AFC4-6F175D3DCCD1}">
              <a14:hiddenFill xmlns:a14="http://schemas.microsoft.com/office/drawing/2010/main">
                <a:solidFill>
                  <a:srgbClr val="FFFFFF"/>
                </a:solidFill>
              </a14:hiddenFill>
            </a:ext>
          </a:extLst>
        </p:spPr>
      </p:pic>
      <p:sp>
        <p:nvSpPr>
          <p:cNvPr id="196" name="Google Shape;196;p8"/>
          <p:cNvSpPr txBox="1"/>
          <p:nvPr/>
        </p:nvSpPr>
        <p:spPr>
          <a:xfrm>
            <a:off x="1643738" y="689829"/>
            <a:ext cx="9994079" cy="3416279"/>
          </a:xfrm>
          <a:prstGeom prst="rect">
            <a:avLst/>
          </a:prstGeom>
          <a:noFill/>
          <a:ln>
            <a:noFill/>
          </a:ln>
        </p:spPr>
        <p:txBody>
          <a:bodyPr spcFirstLastPara="1" wrap="square" lIns="91425" tIns="45700" rIns="91425" bIns="45700" anchor="t" anchorCtr="0">
            <a:spAutoFit/>
          </a:bodyPr>
          <a:lstStyle/>
          <a:p>
            <a:pPr algn="r"/>
            <a:r>
              <a:rPr lang="es-ES" sz="4400" b="1" dirty="0">
                <a:latin typeface="Calibri" panose="020F0502020204030204" pitchFamily="34" charset="0"/>
                <a:ea typeface="Cambria" panose="02040503050406030204" pitchFamily="18" charset="0"/>
                <a:cs typeface="Times New Roman" panose="02020603050405020304" pitchFamily="18" charset="0"/>
              </a:rPr>
              <a:t>Cristo céntrico</a:t>
            </a:r>
            <a:endParaRPr lang="es-ES" sz="4400" b="1" dirty="0">
              <a:latin typeface="Calibri" panose="020F0502020204030204" pitchFamily="34" charset="0"/>
              <a:ea typeface="Cambria" panose="02040503050406030204" pitchFamily="18" charset="0"/>
              <a:cs typeface="Times New Roman" panose="02020603050405020304" pitchFamily="18" charset="0"/>
            </a:endParaRPr>
          </a:p>
          <a:p>
            <a:pPr algn="ctr"/>
            <a:endParaRPr lang="es-ES" sz="4400" b="1" dirty="0">
              <a:effectLst/>
              <a:latin typeface="Calibri" panose="020F0502020204030204" pitchFamily="34" charset="0"/>
              <a:ea typeface="Cambria" panose="02040503050406030204" pitchFamily="18" charset="0"/>
              <a:cs typeface="Times New Roman" panose="02020603050405020304" pitchFamily="18" charset="0"/>
            </a:endParaRPr>
          </a:p>
          <a:p>
            <a:pPr algn="r"/>
            <a:r>
              <a:rPr lang="es-ES" sz="4400" b="1" dirty="0">
                <a:latin typeface="Calibri" panose="020F0502020204030204" pitchFamily="34" charset="0"/>
                <a:ea typeface="Cambria" panose="02040503050406030204" pitchFamily="18" charset="0"/>
                <a:cs typeface="Times New Roman" panose="02020603050405020304" pitchFamily="18" charset="0"/>
              </a:rPr>
              <a:t>Toda la Escritura </a:t>
            </a:r>
            <a:endParaRPr lang="es-ES" sz="4400" b="1" dirty="0">
              <a:latin typeface="Calibri" panose="020F0502020204030204" pitchFamily="34" charset="0"/>
              <a:ea typeface="Cambria" panose="02040503050406030204" pitchFamily="18" charset="0"/>
              <a:cs typeface="Times New Roman" panose="02020603050405020304" pitchFamily="18" charset="0"/>
            </a:endParaRPr>
          </a:p>
          <a:p>
            <a:pPr algn="r"/>
            <a:r>
              <a:rPr lang="es-ES" sz="4400" b="1" dirty="0">
                <a:latin typeface="Calibri" panose="020F0502020204030204" pitchFamily="34" charset="0"/>
                <a:ea typeface="Cambria" panose="02040503050406030204" pitchFamily="18" charset="0"/>
                <a:cs typeface="Times New Roman" panose="02020603050405020304" pitchFamily="18" charset="0"/>
              </a:rPr>
              <a:t>se centra en Cristo</a:t>
            </a:r>
            <a:endParaRPr lang="en-US" sz="4400" b="1" dirty="0">
              <a:effectLst/>
              <a:latin typeface="Cambria" panose="02040503050406030204" pitchFamily="18" charset="0"/>
              <a:ea typeface="Cambria" panose="02040503050406030204" pitchFamily="18" charset="0"/>
              <a:cs typeface="Times New Roman" panose="02020603050405020304" pitchFamily="18" charset="0"/>
            </a:endParaRPr>
          </a:p>
          <a:p>
            <a:pPr algn="ct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2</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La Pascua</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err="1">
                <a:solidFill>
                  <a:schemeClr val="dk1"/>
                </a:solidFill>
                <a:latin typeface="Lato" panose="020F0502020204030203"/>
                <a:ea typeface="Lato" panose="020F0502020204030203"/>
                <a:cs typeface="Lato" panose="020F0502020204030203"/>
                <a:sym typeface="Lato" panose="020F0502020204030203"/>
              </a:rPr>
              <a:t>Éxodo</a:t>
            </a:r>
            <a:r>
              <a:rPr lang="en-US" sz="3890" dirty="0">
                <a:solidFill>
                  <a:schemeClr val="dk1"/>
                </a:solidFill>
                <a:latin typeface="Lato" panose="020F0502020204030203"/>
                <a:ea typeface="Lato" panose="020F0502020204030203"/>
                <a:cs typeface="Lato" panose="020F0502020204030203"/>
                <a:sym typeface="Lato" panose="020F0502020204030203"/>
              </a:rPr>
              <a:t> 10:23-12:47</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42" name="Picture 2" descr="Mission-Minded Ideas for the Passover, from a Christian perspectiv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3738" y="519545"/>
            <a:ext cx="10344727" cy="581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221" y="-1068258"/>
            <a:ext cx="12276221" cy="8455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719223"/>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1 </a:t>
            </a:r>
            <a:r>
              <a:rPr lang="en-US" sz="4860" dirty="0" err="1">
                <a:solidFill>
                  <a:srgbClr val="009444"/>
                </a:solidFill>
                <a:latin typeface="Lato" panose="020F0502020204030203"/>
                <a:ea typeface="Lato" panose="020F0502020204030203"/>
                <a:cs typeface="Lato" panose="020F0502020204030203"/>
                <a:sym typeface="Lato" panose="020F0502020204030203"/>
              </a:rPr>
              <a:t>Corintios</a:t>
            </a:r>
            <a:r>
              <a:rPr lang="en-US" sz="4860" dirty="0">
                <a:solidFill>
                  <a:srgbClr val="009444"/>
                </a:solidFill>
                <a:latin typeface="Lato" panose="020F0502020204030203"/>
                <a:ea typeface="Lato" panose="020F0502020204030203"/>
                <a:cs typeface="Lato" panose="020F0502020204030203"/>
                <a:sym typeface="Lato" panose="020F0502020204030203"/>
              </a:rPr>
              <a:t> 5:7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41464" y="2391586"/>
            <a:ext cx="879400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effectLst/>
                <a:latin typeface="Calibri" panose="020F0502020204030204" pitchFamily="34" charset="0"/>
                <a:ea typeface="Calibri" panose="020F0502020204030204" pitchFamily="34" charset="0"/>
              </a:rPr>
              <a:t>Nuestra pascua, que es Cristo, ya ha sido sacrificado por nosotros</a:t>
            </a:r>
            <a:r>
              <a:rPr lang="es-ES" sz="1800" dirty="0">
                <a:effectLst/>
                <a:latin typeface="Calibri" panose="020F0502020204030204" pitchFamily="34" charset="0"/>
                <a:ea typeface="Calibri" panose="020F0502020204030204" pitchFamily="34" charset="0"/>
              </a:rPr>
              <a:t>. </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240733"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321166"/>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1 Pedro 2:18-19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41464" y="1394058"/>
            <a:ext cx="973490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effectLst/>
                <a:latin typeface="Calibri" panose="020F0502020204030204" pitchFamily="34" charset="0"/>
                <a:ea typeface="Calibri" panose="020F0502020204030204" pitchFamily="34" charset="0"/>
              </a:rPr>
              <a:t>Ustedes saben que fueron rescatados de una vida sin sentido, la cual heredaron de sus padres; y que </a:t>
            </a:r>
            <a:r>
              <a:rPr lang="es-ES" sz="3600" u="sng" dirty="0">
                <a:effectLst/>
                <a:latin typeface="Calibri" panose="020F0502020204030204" pitchFamily="34" charset="0"/>
                <a:ea typeface="Calibri" panose="020F0502020204030204" pitchFamily="34" charset="0"/>
              </a:rPr>
              <a:t>ese rescate no se pagó con cosas corruptibles, como el oro y la plata, sino con la sangre preciosa de Cristo, sin mancha y sin contaminación, como la de un cordero</a:t>
            </a:r>
            <a:r>
              <a:rPr lang="es-ES" sz="3600" dirty="0">
                <a:effectLst/>
                <a:latin typeface="Calibri" panose="020F0502020204030204" pitchFamily="34" charset="0"/>
                <a:ea typeface="Calibri" panose="020F0502020204030204" pitchFamily="34" charset="0"/>
              </a:rPr>
              <a:t>, que ya había sido destinado desde antes de que Dios creara el mundo, pero que se manifestó en estos últimos tiempos por amor a ustedes.</a:t>
            </a:r>
            <a:r>
              <a:rPr lang="en-US" sz="3600" dirty="0">
                <a:effectLst/>
              </a:rPr>
              <a:t> </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056119" y="1165050"/>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1"/>
          <a:srcRect/>
          <a:stretch>
            <a:fill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tema</a:t>
            </a:r>
            <a:r>
              <a:rPr lang="en-US" sz="4860" dirty="0">
                <a:solidFill>
                  <a:srgbClr val="009444"/>
                </a:solidFill>
                <a:latin typeface="Lato" panose="020F0502020204030203"/>
                <a:ea typeface="Lato" panose="020F0502020204030203"/>
                <a:cs typeface="Lato" panose="020F0502020204030203"/>
                <a:sym typeface="Lato" panose="020F0502020204030203"/>
              </a:rPr>
              <a:t> principal: Salmo 27:1</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solidFill>
                  <a:srgbClr val="000000"/>
                </a:solidFill>
                <a:effectLst/>
                <a:latin typeface="Calibri" panose="020F0502020204030204" pitchFamily="34" charset="0"/>
                <a:ea typeface="Calibri" panose="020F0502020204030204" pitchFamily="34" charset="0"/>
              </a:rPr>
              <a:t>El Señor es mi luz y </a:t>
            </a:r>
            <a:r>
              <a:rPr lang="es-ES" sz="3200" i="1" u="sng" dirty="0">
                <a:solidFill>
                  <a:srgbClr val="000000"/>
                </a:solidFill>
                <a:effectLst/>
                <a:latin typeface="Calibri" panose="020F0502020204030204" pitchFamily="34" charset="0"/>
                <a:ea typeface="Calibri" panose="020F0502020204030204" pitchFamily="34" charset="0"/>
              </a:rPr>
              <a:t>mi salvación; </a:t>
            </a:r>
            <a:r>
              <a:rPr lang="es-ES" sz="3200" i="1" dirty="0">
                <a:solidFill>
                  <a:srgbClr val="000000"/>
                </a:solidFill>
                <a:effectLst/>
                <a:latin typeface="Calibri" panose="020F0502020204030204" pitchFamily="34" charset="0"/>
                <a:ea typeface="Calibri" panose="020F0502020204030204" pitchFamily="34" charset="0"/>
              </a:rPr>
              <a:t>¿a quién podría yo temer? El Señor es la fortaleza de mi vida; ¿quién podría infundirme miedo?</a:t>
            </a:r>
            <a:r>
              <a:rPr lang="es-ES" sz="3200" b="1" dirty="0">
                <a:solidFill>
                  <a:srgbClr val="000000"/>
                </a:solidFill>
                <a:effectLst/>
                <a:latin typeface="Calibri" panose="020F0502020204030204" pitchFamily="34" charset="0"/>
                <a:ea typeface="Calibri" panose="020F0502020204030204" pitchFamily="34" charset="0"/>
              </a:rPr>
              <a:t> </a:t>
            </a:r>
            <a:endParaRPr sz="3200" dirty="0">
              <a:solidFill>
                <a:schemeClr val="dk1"/>
              </a:solidFill>
              <a:latin typeface="Lato" panose="020F0502020204030203"/>
              <a:ea typeface="Lato" panose="020F0502020204030203"/>
              <a:cs typeface="Lato" panose="020F0502020204030203"/>
              <a:sym typeface="Lato" panose="020F0502020204030203"/>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0" name="Google Shape;160;p6"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37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Tarea</a:t>
            </a:r>
            <a:r>
              <a:rPr lang="en-US" sz="4860" dirty="0">
                <a:solidFill>
                  <a:srgbClr val="009444"/>
                </a:solidFill>
                <a:latin typeface="Lato" panose="020F0502020204030203"/>
                <a:ea typeface="Lato" panose="020F0502020204030203"/>
                <a:cs typeface="Lato" panose="020F0502020204030203"/>
                <a:sym typeface="Lato" panose="020F0502020204030203"/>
              </a:rPr>
              <a:t> para </a:t>
            </a:r>
            <a:r>
              <a:rPr lang="es-CO" alt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3</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4" name="Google Shape;544;p30"/>
          <p:cNvSpPr txBox="1"/>
          <p:nvPr/>
        </p:nvSpPr>
        <p:spPr>
          <a:xfrm>
            <a:off x="2477430" y="2615790"/>
            <a:ext cx="8701847" cy="301371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panose="020F0502020204030203"/>
              <a:buChar char="•"/>
            </a:pPr>
            <a:r>
              <a:rPr lang="en-US" sz="3600" b="1" dirty="0" err="1">
                <a:solidFill>
                  <a:schemeClr val="dk1"/>
                </a:solidFill>
                <a:latin typeface="Lato" panose="020F0502020204030203"/>
                <a:ea typeface="Lato" panose="020F0502020204030203"/>
                <a:cs typeface="Lato" panose="020F0502020204030203"/>
                <a:sym typeface="Lato" panose="020F0502020204030203"/>
              </a:rPr>
              <a:t>Vea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a:t>
            </a:r>
            <a:endParaRPr sz="3600" dirty="0">
              <a:latin typeface="Lato" panose="020F0502020204030203"/>
              <a:ea typeface="Lato" panose="020F0502020204030203"/>
              <a:cs typeface="Lato" panose="020F0502020204030203"/>
              <a:sym typeface="Lato" panose="020F0502020204030203"/>
            </a:endParaRPr>
          </a:p>
          <a:p>
            <a:pPr marL="457200" marR="0" lvl="0" indent="-457200" algn="l" rtl="0">
              <a:spcBef>
                <a:spcPts val="60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Lea </a:t>
            </a:r>
            <a:r>
              <a:rPr lang="en-US" sz="3600" b="1" dirty="0" err="1">
                <a:solidFill>
                  <a:schemeClr val="dk1"/>
                </a:solidFill>
                <a:latin typeface="Lato" panose="020F0502020204030203"/>
                <a:ea typeface="Lato" panose="020F0502020204030203"/>
                <a:cs typeface="Lato" panose="020F0502020204030203"/>
                <a:sym typeface="Lato" panose="020F0502020204030203"/>
              </a:rPr>
              <a:t>Éxodo</a:t>
            </a:r>
            <a:r>
              <a:rPr lang="en-US" sz="3600" b="1" dirty="0">
                <a:solidFill>
                  <a:schemeClr val="dk1"/>
                </a:solidFill>
                <a:latin typeface="Lato" panose="020F0502020204030203"/>
                <a:ea typeface="Lato" panose="020F0502020204030203"/>
                <a:cs typeface="Lato" panose="020F0502020204030203"/>
                <a:sym typeface="Lato" panose="020F0502020204030203"/>
              </a:rPr>
              <a:t> 19-20:21</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457200" indent="-457200">
              <a:spcBef>
                <a:spcPts val="600"/>
              </a:spcBef>
              <a:buClr>
                <a:schemeClr val="dk1"/>
              </a:buClr>
              <a:buSzPts val="3200"/>
              <a:buFont typeface="Lato" panose="020F0502020204030203"/>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a:t>
            </a:r>
            <a:r>
              <a:rPr lang="es-CO" altLang="es-ES" sz="3600" b="1" dirty="0">
                <a:effectLst/>
                <a:latin typeface="Calibri" panose="020F0502020204030204" pitchFamily="34" charset="0"/>
                <a:ea typeface="Cambria" panose="02040503050406030204" pitchFamily="18" charset="0"/>
                <a:cs typeface="Times New Roman" panose="02020603050405020304" pitchFamily="18" charset="0"/>
              </a:rPr>
              <a:t>Qué</a:t>
            </a:r>
            <a:r>
              <a:rPr lang="es-ES" sz="3600" b="1" dirty="0">
                <a:latin typeface="Calibri" panose="020F0502020204030204" pitchFamily="34" charset="0"/>
                <a:ea typeface="Cambria" panose="02040503050406030204" pitchFamily="18" charset="0"/>
                <a:cs typeface="Times New Roman" panose="02020603050405020304" pitchFamily="18" charset="0"/>
              </a:rPr>
              <a:t> dicho o costumbre común podrías utilizar para “Captar” la atención, para luego contar la historia de Monte Sinaí? </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45" name="Google Shape;54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133601" y="2782710"/>
            <a:ext cx="8756072" cy="646290"/>
          </a:xfrm>
          <a:prstGeom prst="rect">
            <a:avLst/>
          </a:prstGeom>
          <a:noFill/>
          <a:ln>
            <a:noFill/>
          </a:ln>
        </p:spPr>
        <p:txBody>
          <a:bodyPr spcFirstLastPara="1" wrap="square" lIns="91425" tIns="45700" rIns="91425" bIns="45700" anchor="t" anchorCtr="0">
            <a:spAutoFit/>
          </a:bodyPr>
          <a:lstStyle/>
          <a:p>
            <a:r>
              <a:rPr lang="es-ES" sz="3600" b="1" dirty="0">
                <a:effectLst/>
                <a:latin typeface="Calibri" panose="020F0502020204030204" pitchFamily="34" charset="0"/>
                <a:ea typeface="Calibri" panose="020F0502020204030204" pitchFamily="34" charset="0"/>
                <a:cs typeface="Calibri" panose="020F0502020204030204" pitchFamily="34" charset="0"/>
              </a:rPr>
              <a:t>¿</a:t>
            </a:r>
            <a:r>
              <a:rPr lang="es-ES" sz="3600" b="1" dirty="0">
                <a:effectLst/>
                <a:latin typeface="Calibri" panose="020F0502020204030204" pitchFamily="34" charset="0"/>
                <a:ea typeface="Calibri" panose="020F0502020204030204" pitchFamily="34" charset="0"/>
              </a:rPr>
              <a:t>Fue la amenaza de Dios demasiado áspera? </a:t>
            </a:r>
            <a:endParaRPr lang="en-US" sz="3600" b="1" dirty="0">
              <a:effectLst/>
              <a:latin typeface="Calibri" panose="020F0502020204030204" pitchFamily="34" charset="0"/>
              <a:ea typeface="Calibri" panose="020F0502020204030204" pitchFamily="34" charset="0"/>
            </a:endParaRPr>
          </a:p>
        </p:txBody>
      </p:sp>
      <p:cxnSp>
        <p:nvCxnSpPr>
          <p:cNvPr id="551" name="Google Shape;551;p31"/>
          <p:cNvCxnSpPr/>
          <p:nvPr/>
        </p:nvCxnSpPr>
        <p:spPr>
          <a:xfrm>
            <a:off x="2133601" y="368900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133601" y="2782710"/>
            <a:ext cx="8756072" cy="646290"/>
          </a:xfrm>
          <a:prstGeom prst="rect">
            <a:avLst/>
          </a:prstGeom>
          <a:noFill/>
          <a:ln>
            <a:noFill/>
          </a:ln>
        </p:spPr>
        <p:txBody>
          <a:bodyPr spcFirstLastPara="1" wrap="square" lIns="91425" tIns="45700" rIns="91425" bIns="45700" anchor="t" anchorCtr="0">
            <a:spAutoFit/>
          </a:bodyPr>
          <a:lstStyle/>
          <a:p>
            <a:r>
              <a:rPr lang="es-ES" sz="3600" b="1" dirty="0">
                <a:effectLst/>
                <a:latin typeface="Calibri" panose="020F0502020204030204" pitchFamily="34" charset="0"/>
                <a:ea typeface="Calibri" panose="020F0502020204030204" pitchFamily="34" charset="0"/>
                <a:cs typeface="Calibri" panose="020F0502020204030204" pitchFamily="34" charset="0"/>
              </a:rPr>
              <a:t>¿</a:t>
            </a:r>
            <a:r>
              <a:rPr lang="es-ES" sz="3600" b="1" dirty="0">
                <a:latin typeface="Calibri" panose="020F0502020204030204" pitchFamily="34" charset="0"/>
                <a:ea typeface="Calibri" panose="020F0502020204030204" pitchFamily="34" charset="0"/>
                <a:cs typeface="Calibri" panose="020F0502020204030204" pitchFamily="34" charset="0"/>
              </a:rPr>
              <a:t>Un corazón duro</a:t>
            </a:r>
            <a:endParaRPr lang="en-US" sz="3600" b="1" dirty="0">
              <a:effectLst/>
              <a:latin typeface="Calibri" panose="020F0502020204030204" pitchFamily="34" charset="0"/>
              <a:ea typeface="Calibri" panose="020F0502020204030204" pitchFamily="34" charset="0"/>
            </a:endParaRPr>
          </a:p>
        </p:txBody>
      </p:sp>
      <p:cxnSp>
        <p:nvCxnSpPr>
          <p:cNvPr id="551" name="Google Shape;551;p31"/>
          <p:cNvCxnSpPr/>
          <p:nvPr/>
        </p:nvCxnSpPr>
        <p:spPr>
          <a:xfrm>
            <a:off x="2133601" y="368900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Compartir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preguntas</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Captar</a:t>
              </a:r>
              <a:r>
                <a:rPr lang="en-US" sz="2800" dirty="0">
                  <a:solidFill>
                    <a:schemeClr val="tx1"/>
                  </a:solidFill>
                  <a:latin typeface="Lato" panose="020F0502020204030203"/>
                  <a:ea typeface="Lato" panose="020F0502020204030203"/>
                  <a:cs typeface="Lato" panose="020F0502020204030203"/>
                  <a:sym typeface="Lato" panose="020F0502020204030203"/>
                </a:rPr>
                <a:t>” para la </a:t>
              </a:r>
              <a:r>
                <a:rPr lang="en-US" sz="2800" dirty="0" err="1">
                  <a:solidFill>
                    <a:schemeClr val="tx1"/>
                  </a:solidFill>
                  <a:latin typeface="Lato" panose="020F0502020204030203"/>
                  <a:ea typeface="Lato" panose="020F0502020204030203"/>
                  <a:cs typeface="Lato" panose="020F0502020204030203"/>
                  <a:sym typeface="Lato" panose="020F0502020204030203"/>
                </a:rPr>
                <a:t>historia</a:t>
              </a:r>
              <a:r>
                <a:rPr lang="en-US" sz="2800" dirty="0">
                  <a:solidFill>
                    <a:schemeClr val="tx1"/>
                  </a:solidFill>
                  <a:latin typeface="Lato" panose="020F0502020204030203"/>
                  <a:ea typeface="Lato" panose="020F0502020204030203"/>
                  <a:cs typeface="Lato" panose="020F0502020204030203"/>
                  <a:sym typeface="Lato" panose="020F0502020204030203"/>
                </a:rPr>
                <a:t> del </a:t>
              </a:r>
              <a:r>
                <a:rPr lang="en-US" sz="2800" dirty="0" err="1">
                  <a:solidFill>
                    <a:schemeClr val="tx1"/>
                  </a:solidFill>
                  <a:latin typeface="Lato" panose="020F0502020204030203"/>
                  <a:ea typeface="Lato" panose="020F0502020204030203"/>
                  <a:cs typeface="Lato" panose="020F0502020204030203"/>
                  <a:sym typeface="Lato" panose="020F0502020204030203"/>
                </a:rPr>
                <a:t>Éxodo</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a:t>
              </a:r>
              <a:r>
                <a:rPr lang="en-US" sz="2800" dirty="0">
                  <a:solidFill>
                    <a:schemeClr val="lt1"/>
                  </a:solidFill>
                  <a:latin typeface="Lato" panose="020F0502020204030203"/>
                  <a:ea typeface="Lato" panose="020F0502020204030203"/>
                  <a:cs typeface="Lato" panose="020F0502020204030203"/>
                  <a:sym typeface="Lato" panose="020F0502020204030203"/>
                </a:rPr>
                <a:t>para leer y </a:t>
              </a: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Éxodo</a:t>
              </a:r>
              <a:r>
                <a:rPr lang="en-US" sz="2800" dirty="0">
                  <a:solidFill>
                    <a:schemeClr val="lt1"/>
                  </a:solidFill>
                  <a:latin typeface="Lato" panose="020F0502020204030203"/>
                  <a:ea typeface="Lato" panose="020F0502020204030203"/>
                  <a:cs typeface="Lato" panose="020F0502020204030203"/>
                  <a:sym typeface="Lato" panose="020F0502020204030203"/>
                </a:rPr>
                <a:t> 10:23-12:47.</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Examinar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conexión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entra</a:t>
              </a:r>
              <a:r>
                <a:rPr lang="en-US" sz="2800" dirty="0">
                  <a:solidFill>
                    <a:schemeClr val="lt1"/>
                  </a:solidFill>
                  <a:latin typeface="Lato" panose="020F0502020204030203"/>
                  <a:ea typeface="Lato" panose="020F0502020204030203"/>
                  <a:cs typeface="Lato" panose="020F0502020204030203"/>
                  <a:sym typeface="Lato" panose="020F0502020204030203"/>
                </a:rPr>
                <a:t> La Pascua y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Cordero de Dios </a:t>
              </a:r>
              <a:r>
                <a:rPr lang="en-US" sz="2800" dirty="0" err="1">
                  <a:solidFill>
                    <a:schemeClr val="lt1"/>
                  </a:solidFill>
                  <a:latin typeface="Lato" panose="020F0502020204030203"/>
                  <a:ea typeface="Lato" panose="020F0502020204030203"/>
                  <a:cs typeface="Lato" panose="020F0502020204030203"/>
                  <a:sym typeface="Lato" panose="020F0502020204030203"/>
                </a:rPr>
                <a:t>Jesucristo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p:cNvGrpSpPr>
            <a:grpSpLocks noGrp="1" noRot="1" noChangeAspect="1" noMove="1" noResize="1" noUngrp="1"/>
          </p:cNvGrpSpPr>
          <p:nvPr/>
        </p:nvGrpSpPr>
        <p:grpSpPr>
          <a:xfrm rot="5400000">
            <a:off x="-1564726" y="1890469"/>
            <a:ext cx="5860051" cy="2079143"/>
            <a:chOff x="6081624" y="1998368"/>
            <a:chExt cx="5613457" cy="782175"/>
          </a:xfrm>
          <a:solidFill>
            <a:schemeClr val="accent4"/>
          </a:solidFill>
        </p:grpSpPr>
        <p:sp>
          <p:nvSpPr>
            <p:cNvPr id="1034" name="Rectangle 1033"/>
            <p:cNvSpPr/>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p:cNvSpPr/>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p:cNvSpPr>
            <a:spLocks noGrp="1" noRot="1" noChangeAspect="1" noMove="1" noResize="1" noEditPoints="1" noAdjustHandles="1" noChangeArrowheads="1" noChangeShapeType="1" noTextEdit="1"/>
          </p:cNvSpPr>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pen Ended Questions Examples + Why To Ask Them"/>
          <p:cNvPicPr>
            <a:picLocks noChangeAspect="1" noChangeArrowheads="1"/>
          </p:cNvPicPr>
          <p:nvPr/>
        </p:nvPicPr>
        <p:blipFill rotWithShape="1">
          <a:blip r:embed="rId1">
            <a:extLst>
              <a:ext uri="{28A0092B-C50C-407E-A947-70E740481C1C}">
                <a14:useLocalDpi xmlns:a14="http://schemas.microsoft.com/office/drawing/2010/main" val="0"/>
              </a:ext>
            </a:extLst>
          </a:blip>
          <a:srcRect t="9450" b="13870"/>
          <a:stretch>
            <a:fillRect/>
          </a:stretch>
        </p:blipFill>
        <p:spPr bwMode="auto">
          <a:xfrm>
            <a:off x="838200" y="704765"/>
            <a:ext cx="10628376" cy="5440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994822"/>
            <a:ext cx="9994079" cy="2552065"/>
          </a:xfrm>
          <a:prstGeom prst="rect">
            <a:avLst/>
          </a:prstGeom>
          <a:noFill/>
          <a:ln>
            <a:noFill/>
          </a:ln>
        </p:spPr>
        <p:txBody>
          <a:bodyPr spcFirstLastPara="1" wrap="square" lIns="91425" tIns="45700" rIns="91425" bIns="45700" anchor="t" anchorCtr="0">
            <a:spAutoFit/>
          </a:bodyPr>
          <a:lstStyle/>
          <a:p>
            <a:pPr algn="ctr"/>
            <a:r>
              <a:rPr lang="es-ES" sz="40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r>
              <a:rPr lang="es-CO" altLang="es-ES" sz="40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a:t>
            </a:r>
            <a:r>
              <a:rPr lang="es-ES" sz="40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pregunta podrías utilizar para “Captar” la atención de alguien, para luego contarle la historia del Éxodo? </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ctr" rtl="0">
              <a:spcBef>
                <a:spcPts val="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 name="Picture 2" descr="Green Question Mark PNG Transparent Images Free Download | Vector Files |  Pngtr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23328" y="362721"/>
            <a:ext cx="1802987" cy="1802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a:t>
              </a:r>
              <a:r>
                <a:rPr lang="en-US" sz="2800" dirty="0" err="1">
                  <a:solidFill>
                    <a:schemeClr val="lt1"/>
                  </a:solidFill>
                  <a:latin typeface="Lato" panose="020F0502020204030203"/>
                  <a:ea typeface="Lato" panose="020F0502020204030203"/>
                  <a:cs typeface="Lato" panose="020F0502020204030203"/>
                  <a:sym typeface="Lato" panose="020F0502020204030203"/>
                </a:rPr>
                <a:t>poder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Éxodo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a:t>
              </a:r>
              <a:r>
                <a:rPr lang="en-US" sz="2800" dirty="0">
                  <a:solidFill>
                    <a:schemeClr val="tx1"/>
                  </a:solidFill>
                  <a:latin typeface="Lato" panose="020F0502020204030203"/>
                  <a:ea typeface="Lato" panose="020F0502020204030203"/>
                  <a:cs typeface="Lato" panose="020F0502020204030203"/>
                  <a:sym typeface="Lato" panose="020F0502020204030203"/>
                </a:rPr>
                <a:t>para leer y </a:t>
              </a: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lang="en-US" sz="28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Éxodo</a:t>
              </a:r>
              <a:r>
                <a:rPr lang="en-US" sz="2800" dirty="0">
                  <a:solidFill>
                    <a:schemeClr val="tx1"/>
                  </a:solidFill>
                  <a:latin typeface="Lato" panose="020F0502020204030203"/>
                  <a:ea typeface="Lato" panose="020F0502020204030203"/>
                  <a:cs typeface="Lato" panose="020F0502020204030203"/>
                  <a:sym typeface="Lato" panose="020F0502020204030203"/>
                </a:rPr>
                <a:t> 10:23-12:47.</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Examinar</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conexión</a:t>
              </a:r>
              <a:r>
                <a:rPr lang="en-US" sz="2800" dirty="0">
                  <a:solidFill>
                    <a:schemeClr val="lt1"/>
                  </a:solidFill>
                  <a:latin typeface="Lato" panose="020F0502020204030203"/>
                  <a:ea typeface="Lato" panose="020F0502020204030203"/>
                  <a:cs typeface="Lato" panose="020F0502020204030203"/>
                  <a:sym typeface="Lato" panose="020F0502020204030203"/>
                </a:rPr>
                <a:t> entre la Pascua y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Cordero de Dios </a:t>
              </a:r>
              <a:r>
                <a:rPr lang="en-US" sz="2800" dirty="0" err="1">
                  <a:solidFill>
                    <a:schemeClr val="lt1"/>
                  </a:solidFill>
                  <a:latin typeface="Lato" panose="020F0502020204030203"/>
                  <a:ea typeface="Lato" panose="020F0502020204030203"/>
                  <a:cs typeface="Lato" panose="020F0502020204030203"/>
                  <a:sym typeface="Lato" panose="020F0502020204030203"/>
                </a:rPr>
                <a:t>Jesucristo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The Club Bringing Hispanic Culture to NYU's Campus - MEET NYU"/>
          <p:cNvPicPr>
            <a:picLocks noChangeAspect="1" noChangeArrowheads="1"/>
          </p:cNvPicPr>
          <p:nvPr/>
        </p:nvPicPr>
        <p:blipFill rotWithShape="1">
          <a:blip r:embed="rId1">
            <a:extLst>
              <a:ext uri="{28A0092B-C50C-407E-A947-70E740481C1C}">
                <a14:useLocalDpi xmlns:a14="http://schemas.microsoft.com/office/drawing/2010/main" val="0"/>
              </a:ext>
            </a:extLst>
          </a:blip>
          <a:srcRect l="8646" r="17290" b="4257"/>
          <a:stretch>
            <a:fillRect/>
          </a:stretch>
        </p:blipFill>
        <p:spPr bwMode="auto">
          <a:xfrm>
            <a:off x="5963355" y="328375"/>
            <a:ext cx="5756589" cy="6201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3338</Words>
  <Application>WPS Presentation</Application>
  <PresentationFormat>Widescreen</PresentationFormat>
  <Paragraphs>220</Paragraphs>
  <Slides>38</Slides>
  <Notes>38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Arial</vt:lpstr>
      <vt:lpstr>SimSun</vt:lpstr>
      <vt:lpstr>Wingdings</vt:lpstr>
      <vt:lpstr>Arial</vt:lpstr>
      <vt:lpstr>Calibri</vt:lpstr>
      <vt:lpstr>Calibri</vt:lpstr>
      <vt:lpstr>Lato</vt:lpstr>
      <vt:lpstr>Cambria</vt:lpstr>
      <vt:lpstr>Times New Roman</vt:lpstr>
      <vt:lpstr>Symbol</vt:lpstr>
      <vt:lpstr>Overlock</vt:lpstr>
      <vt:lpstr>Microsoft YaHei</vt:lpstr>
      <vt:lpstr>Arial Unicode MS</vt:lpstr>
      <vt:lpstr>Lato</vt:lpstr>
      <vt:lpstr>Courier New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156</cp:revision>
  <dcterms:created xsi:type="dcterms:W3CDTF">2023-11-29T19:33:00Z</dcterms:created>
  <dcterms:modified xsi:type="dcterms:W3CDTF">2025-03-02T00:31:39Z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988779EF75AF461A94978B5C563F7B53_12</vt:lpwstr>
  </property>
  <property fmtid="{D5CDD505-2E9C-101B-9397-08002B2CF9AE}" pid="3" name="KSOProductBuildVer">
    <vt:lpwstr>2058-12.2.0.20323</vt:lpwstr>
  </property>
</Properties>
</file>