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49"/>
  </p:notesMasterIdLst>
  <p:sldIdLst>
    <p:sldId id="257" r:id="rId6"/>
    <p:sldId id="258" r:id="rId7"/>
    <p:sldId id="261" r:id="rId8"/>
    <p:sldId id="325" r:id="rId9"/>
    <p:sldId id="381"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14" r:id="rId24"/>
    <p:sldId id="430" r:id="rId25"/>
    <p:sldId id="462" r:id="rId26"/>
    <p:sldId id="265" r:id="rId27"/>
    <p:sldId id="460" r:id="rId28"/>
    <p:sldId id="267" r:id="rId29"/>
    <p:sldId id="461" r:id="rId30"/>
    <p:sldId id="463" r:id="rId31"/>
    <p:sldId id="268" r:id="rId32"/>
    <p:sldId id="464" r:id="rId33"/>
    <p:sldId id="269" r:id="rId34"/>
    <p:sldId id="440" r:id="rId35"/>
    <p:sldId id="379" r:id="rId36"/>
    <p:sldId id="465" r:id="rId37"/>
    <p:sldId id="466" r:id="rId38"/>
    <p:sldId id="467" r:id="rId39"/>
    <p:sldId id="468" r:id="rId40"/>
    <p:sldId id="469" r:id="rId41"/>
    <p:sldId id="472" r:id="rId42"/>
    <p:sldId id="470" r:id="rId43"/>
    <p:sldId id="471" r:id="rId44"/>
    <p:sldId id="371" r:id="rId45"/>
    <p:sldId id="372" r:id="rId46"/>
    <p:sldId id="322" r:id="rId47"/>
    <p:sldId id="289" r:id="rId48"/>
  </p:sldIdLst>
  <p:sldSz cx="12192000" cy="6858000"/>
  <p:notesSz cx="6858000" cy="9144000"/>
  <p:embeddedFontLst>
    <p:embeddedFont>
      <p:font typeface="Lato" panose="020F0502020204030203" pitchFamily="34" charset="0"/>
      <p:regular r:id="rId50"/>
      <p:bold r:id="rId51"/>
      <p:italic r:id="rId52"/>
      <p:boldItalic r:id="rId53"/>
    </p:embeddedFont>
    <p:embeddedFont>
      <p:font typeface="Segoe UI" panose="020B0502040204020203"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366"/>
    <p:restoredTop sz="57571"/>
  </p:normalViewPr>
  <p:slideViewPr>
    <p:cSldViewPr snapToGrid="0">
      <p:cViewPr varScale="1">
        <p:scale>
          <a:sx n="38" d="100"/>
          <a:sy n="38" d="100"/>
        </p:scale>
        <p:origin x="17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p>
          <a:p>
            <a:pPr marL="0" marR="1270" indent="0">
              <a:lnSpc>
                <a:spcPct val="103000"/>
              </a:lnSpc>
              <a:spcAft>
                <a:spcPts val="50"/>
              </a:spcAft>
              <a:buFontTx/>
              <a:buNone/>
            </a:pP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Bienvenidos a nuestra Lección 8 del curso Discípulo. Es un gozo reunirnos nuevamente para estudiar la Palabra de Dios, crecer en nuestra fe y cultivar nuestros hábitos como discípulos de Cristo. </a:t>
            </a:r>
            <a:endParaRPr lang="en-US" sz="1800" dirty="0">
              <a:effectLst/>
              <a:latin typeface="Calibri" panose="020F0502020204030204" pitchFamily="34" charset="0"/>
              <a:ea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¿Dónde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V.38 en una aldea, en la casa de Marta. </a:t>
            </a:r>
            <a:endParaRPr lang="en-U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¿Cuándo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285750" marR="171450" lvl="0" indent="-285750" algn="l" defTabSz="914400" rtl="0" eaLnBrk="1" fontAlgn="auto" latinLnBrk="0" hangingPunct="1">
              <a:lnSpc>
                <a:spcPct val="100000"/>
              </a:lnSpc>
              <a:spcBef>
                <a:spcPts val="1000"/>
              </a:spcBef>
              <a:spcAft>
                <a:spcPts val="0"/>
              </a:spcAft>
              <a:buClr>
                <a:srgbClr val="000000"/>
              </a:buClr>
              <a:buSzPts val="1100"/>
              <a:buFont typeface="Arial" panose="020B0604020202020204"/>
              <a:buChar char="●"/>
              <a:defRPr/>
            </a:pPr>
            <a:r>
              <a:rPr lang="es-ES" sz="1800" dirty="0">
                <a:effectLst/>
                <a:latin typeface="Calibri" panose="020F0502020204030204" pitchFamily="34" charset="0"/>
                <a:ea typeface="Calibri" panose="020F0502020204030204" pitchFamily="34" charset="0"/>
              </a:rPr>
              <a:t>Durante el ministerio terrenal de Jesús. </a:t>
            </a:r>
            <a:endParaRPr lang="en-US" sz="1800" dirty="0">
              <a:effectLst/>
              <a:latin typeface="Calibri" panose="020F0502020204030204" pitchFamily="34" charset="0"/>
              <a:ea typeface="Calibri" panose="020F0502020204030204" pitchFamily="34" charset="0"/>
            </a:endParaRPr>
          </a:p>
          <a:p>
            <a:pPr marL="285750" marR="171450" lvl="0" indent="-285750" algn="l" defTabSz="914400" rtl="0" eaLnBrk="1" fontAlgn="auto" latinLnBrk="0" hangingPunct="1">
              <a:lnSpc>
                <a:spcPct val="100000"/>
              </a:lnSpc>
              <a:spcBef>
                <a:spcPts val="1000"/>
              </a:spcBef>
              <a:spcAft>
                <a:spcPts val="0"/>
              </a:spcAft>
              <a:buClr>
                <a:srgbClr val="000000"/>
              </a:buClr>
              <a:buSzPts val="1100"/>
              <a:defRPr/>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6" name="Google Shape;2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es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V.40-41 Pero Marta, que estaba ocupada con muchos quehaceres, se acercó a Jesús y le dijo: “Señor, ¿no te importa que mi hermana me deje trabajar sola? Dile que me ayude! Jesús le respondió: “Marta, Marta, está preocupada y aturdida con muchas cosas.”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Prepara una comida no fue algo malo. Según Jesús, el problema era que Marta estaba preocupada y molesta por muchas cosas y no reconocía qué debería tener la máxima prioridad que era escuchar a Jesús. </a:t>
            </a:r>
            <a:endParaRPr lang="en-US" sz="1800" dirty="0">
              <a:effectLst/>
              <a:latin typeface="Calibri" panose="020F0502020204030204" pitchFamily="34" charset="0"/>
              <a:ea typeface="Calibri" panose="020F0502020204030204" pitchFamily="34" charset="0"/>
            </a:endParaRPr>
          </a:p>
          <a:p>
            <a:pPr marL="285750" marR="0" lvl="0" indent="-285750"/>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¿Se soluciona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Sí, Jesús le recuerda a Marta que solo una cosa es necesaria: escuchar a Jesús.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Marta estaba muy ocupada sirviendo a su prójimo, pero un servicio que pasa por alto la Palabra de Dios es un servicio que nunca tendrá un carácter duradero. </a:t>
            </a:r>
            <a:endParaRPr lang="en-US" sz="1800" dirty="0">
              <a:effectLst/>
              <a:latin typeface="Calibri" panose="020F0502020204030204" pitchFamily="34" charset="0"/>
              <a:ea typeface="Calibri" panose="020F0502020204030204" pitchFamily="34" charset="0"/>
            </a:endParaRPr>
          </a:p>
          <a:p>
            <a:pPr marL="285750" marR="0" lvl="0" indent="-285750"/>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0" name="Google Shape;3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cuatro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¿Cuál es el punto principal de la historia?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panose="020B0604020202020204"/>
              <a:buNone/>
              <a:defRPr/>
            </a:pPr>
            <a:endParaRPr lang="es-ES" sz="1800"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000000"/>
              </a:buClr>
              <a:buSzPts val="1100"/>
              <a:defRPr/>
            </a:pPr>
            <a:r>
              <a:rPr lang="es-ES" sz="1800" dirty="0">
                <a:solidFill>
                  <a:srgbClr val="000000"/>
                </a:solidFill>
                <a:effectLst/>
                <a:latin typeface="Calibri" panose="020F0502020204030204" pitchFamily="34" charset="0"/>
                <a:ea typeface="Calibri" panose="020F0502020204030204" pitchFamily="34" charset="0"/>
              </a:rPr>
              <a:t>Jesús muestra que lo más importante es escuchar</a:t>
            </a:r>
            <a:r>
              <a:rPr lang="es-CO" altLang="es-ES" sz="1800" dirty="0">
                <a:solidFill>
                  <a:srgbClr val="000000"/>
                </a:solidFill>
                <a:effectLst/>
                <a:latin typeface="Calibri" panose="020F0502020204030204" pitchFamily="34" charset="0"/>
                <a:ea typeface="Calibri" panose="020F0502020204030204" pitchFamily="34" charset="0"/>
              </a:rPr>
              <a:t>lo</a:t>
            </a:r>
            <a:r>
              <a:rPr lang="es-ES" sz="1800" dirty="0">
                <a:solidFill>
                  <a:srgbClr val="000000"/>
                </a:solidFill>
                <a:effectLst/>
                <a:latin typeface="Calibri" panose="020F0502020204030204" pitchFamily="34" charset="0"/>
                <a:ea typeface="Calibri" panose="020F0502020204030204" pitchFamily="34" charset="0"/>
              </a:rPr>
              <a:t> a él.   </a:t>
            </a:r>
            <a:endParaRPr lang="en-US"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000000"/>
              </a:buClr>
              <a:buSzPts val="1100"/>
              <a:defRPr/>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pecado veo en esta historia y confieso en mi vida?</a:t>
            </a: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 </a:t>
            </a: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s-ES" sz="1800" dirty="0">
                <a:solidFill>
                  <a:srgbClr val="000000"/>
                </a:solidFill>
                <a:effectLst/>
                <a:latin typeface="Calibri" panose="020F0502020204030204" pitchFamily="34" charset="0"/>
                <a:ea typeface="Calibri" panose="020F0502020204030204" pitchFamily="34" charset="0"/>
              </a:rPr>
              <a:t>La preocupación excesiva por cosas materiales y las distracciones que no alejan de Dios. </a:t>
            </a:r>
            <a:endParaRPr lang="en-US" sz="1800" dirty="0">
              <a:effectLst/>
              <a:latin typeface="Calibri" panose="020F0502020204030204" pitchFamily="34" charset="0"/>
              <a:ea typeface="Calibri" panose="020F0502020204030204" pitchFamily="34" charset="0"/>
            </a:endParaRPr>
          </a:p>
          <a:p>
            <a:pPr marL="285750" marR="0" lvl="0" indent="-2857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V.41-42 </a:t>
            </a:r>
            <a:r>
              <a:rPr lang="es-ES" sz="1100" dirty="0">
                <a:effectLst/>
                <a:latin typeface="Calibri" panose="020F0502020204030204" pitchFamily="34" charset="0"/>
                <a:ea typeface="Calibri" panose="020F0502020204030204" pitchFamily="34" charset="0"/>
              </a:rPr>
              <a:t>41 Jesús le respondió: «Marta, Marta, estás preocupada y aturdida con muchas cosas. 42 Pero una sola cosa es necesaria. María ha escogido la mejor parte, y nadie se la quitará.»</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Jesús corrige a Marta con amor y paciencia. Mostrándole lo que realmente importa.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Qué consuelo saber que “lo único que se necesita” no es algo que debemos hacer, sino algo que Dios nos da. Jesús habla a través de su Palabra. El Espíritu Santo obra.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 39 Mar</a:t>
            </a:r>
            <a:r>
              <a:rPr lang="es-CO" altLang="es-ES" sz="1100" dirty="0">
                <a:solidFill>
                  <a:srgbClr val="000000"/>
                </a:solidFill>
                <a:effectLst/>
                <a:latin typeface="Calibri" panose="020F0502020204030204" pitchFamily="34" charset="0"/>
                <a:ea typeface="Calibri" panose="020F0502020204030204" pitchFamily="34" charset="0"/>
              </a:rPr>
              <a:t>t</a:t>
            </a:r>
            <a:r>
              <a:rPr lang="es-ES" sz="1100" dirty="0">
                <a:solidFill>
                  <a:srgbClr val="000000"/>
                </a:solidFill>
                <a:effectLst/>
                <a:latin typeface="Calibri" panose="020F0502020204030204" pitchFamily="34" charset="0"/>
                <a:ea typeface="Calibri" panose="020F0502020204030204" pitchFamily="34" charset="0"/>
              </a:rPr>
              <a:t>a tenía una hermana que se llamaba María, la cual se sentó a los pies de Jesús para escuchar lo que él decía.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María estaba sentada allí. Ella no estaba haciendo nada ni estaba diciendo nada. Ella era simplemente una receptora pasiva de la Palabra vivificante de Jesús.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Así es el amor de Dios con nosotros también. Nos llena con su Espíritu que planta y crece la fe y fruto en nuestras vidas por su Palabra.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s-ES" sz="1800" dirty="0">
                <a:solidFill>
                  <a:srgbClr val="000000"/>
                </a:solidFill>
                <a:effectLst/>
                <a:latin typeface="Calibri" panose="020F0502020204030204" pitchFamily="34" charset="0"/>
                <a:ea typeface="Calibri" panose="020F0502020204030204" pitchFamily="34" charset="0"/>
              </a:rPr>
              <a:t>Que me ayude a priorizar la presencia de Dios en su Palabra sobre mis ocupaciones diarias. </a:t>
            </a:r>
            <a:endParaRPr lang="en-US" sz="1800" dirty="0">
              <a:effectLst/>
              <a:latin typeface="Calibri" panose="020F0502020204030204" pitchFamily="34" charset="0"/>
              <a:ea typeface="Calibri" panose="020F0502020204030204" pitchFamily="34" charset="0"/>
            </a:endParaRPr>
          </a:p>
          <a:p>
            <a:pPr marL="285750" marR="0" lvl="0" indent="-2857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10:38-42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Escuchar a Jesús.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Entender los pasos para aprobar el curso completando el proyecto final.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p>
          <a:p>
            <a:pPr marL="0" marR="1270" indent="0">
              <a:lnSpc>
                <a:spcPct val="103000"/>
              </a:lnSpc>
              <a:spcAft>
                <a:spcPts val="50"/>
              </a:spcAft>
              <a:buFontTx/>
              <a:buNone/>
            </a:pPr>
            <a:endParaRPr lang="en-U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A lo largo de este curso hemos explorado lo que significa ser discípulo de Jesús y los hábitos que deseamos cultivar. En esta lección, nos enfocaremos en lo más esencial: lo único necesario para ser discípulos de Jesús: Escuchar a Jesús.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rPr>
              <a:t>Hay una cosa necesaria. </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da la mayor importancia a recibir las buenas noticias de él.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Esto no significa que los otros hábitos de ser discípulo que hemos estudiado en este curso no valen nada. Son cosas buenas e importantes que debemos hacer como discípulos.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Sin embargo, en esta lección, notamos que el hábito de “escuchar a Jesús” es lo único necesario, ya que mantiene nuestra fe en Jesús viva y creciendo.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Jesús prepara a los discípulos</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0c0f4f331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Calibri" panose="020F0502020204030204" pitchFamily="34" charset="0"/>
              </a:rPr>
              <a:t>Juan 20:19-23</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19 La noche de ese mismo día, el primero de la semana, los discípulos estaban reunidos a puerta cerrada en un lugar, por miedo a los judíos. En eso llegó Jesús, se puso en medio y les dijo: «La paz sea con ustedes.» 20 Y mientras les decía esto, les mostró sus manos y su costado. Y los discípulos se regocijaron al ver al Señor.</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7" name="Google Shape;167;g2c0c0f4f33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0c0f4f331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r>
              <a:rPr lang="es-ES" sz="1100" i="1" dirty="0">
                <a:effectLst/>
                <a:latin typeface="Calibri" panose="020F0502020204030204" pitchFamily="34" charset="0"/>
                <a:ea typeface="Calibri" panose="020F0502020204030204" pitchFamily="34" charset="0"/>
              </a:rPr>
              <a:t>21 Entonces Jesús les dijo una vez más: «La paz sea con ustedes. Así como el Padre me envió, también yo los envío a ustedes.» 22 Y habiendo dicho esto, sopló y les dijo: «Reciban el Espíritu Santo. 23 A quienes ustedes perdonen los pecados, les serán perdonados; y a quienes no se los perdonen, no les serán perdonados.»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7" name="Google Shape;167;g2c0c0f4f33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b1c11a91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¿Cómo se sintieron los discípulos al comienzo de esta historia?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 </a:t>
            </a:r>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Tenían miedo, por eso tenían las puertas cerradas. </a:t>
            </a:r>
          </a:p>
          <a:p>
            <a:pPr marL="171450" marR="0" lvl="0" indent="-171450"/>
            <a:r>
              <a:rPr lang="es-ES" sz="1100" dirty="0">
                <a:effectLst/>
                <a:latin typeface="Calibri" panose="020F0502020204030204" pitchFamily="34" charset="0"/>
                <a:ea typeface="Calibri" panose="020F0502020204030204" pitchFamily="34" charset="0"/>
              </a:rPr>
              <a:t>Aunque Jesús ya había resucitado esa mañana, aún había un temor persistente causado por la duda. </a:t>
            </a:r>
            <a:endParaRPr lang="en-US" sz="11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83;g26b1c11a91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b1c11a91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fue el efecto de Jesús “soplando sobre sus discípulos”? </a:t>
            </a:r>
            <a:r>
              <a:rPr lang="es-ES" sz="1100" i="1" dirty="0">
                <a:solidFill>
                  <a:srgbClr val="00B050"/>
                </a:solidFill>
                <a:effectLst/>
                <a:latin typeface="Calibri" panose="020F0502020204030204" pitchFamily="34" charset="0"/>
                <a:ea typeface="Calibri" panose="020F0502020204030204" pitchFamily="34" charset="0"/>
              </a:rPr>
              <a:t>Permite que los estudiantes contestan.</a:t>
            </a:r>
            <a:endParaRPr lang="en-U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Probamente los hizo sentir mejor, pero aún más importante es que el pasaje conecta la respiración de Jesús con ellos recibiendo el Espíritu Santo.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Fueron capacitados para anunciar el perdón de los pecados. </a:t>
            </a:r>
            <a:endParaRPr lang="en-US" sz="11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83;g26b1c11a91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Jesús prepara a los discípulos</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0c0f4f331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Al final de esta misma sección de Juan, Jesús habla de nosotros.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i="1"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Juan 20:29-31</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1" i="1" baseline="30000" dirty="0">
                <a:effectLst/>
                <a:latin typeface="Calibri" panose="020F0502020204030204" pitchFamily="34" charset="0"/>
                <a:ea typeface="Calibri" panose="020F0502020204030204" pitchFamily="34" charset="0"/>
              </a:rPr>
              <a:t>29 </a:t>
            </a:r>
            <a:r>
              <a:rPr lang="es-ES" sz="1800" i="1" dirty="0">
                <a:effectLst/>
                <a:latin typeface="Calibri" panose="020F0502020204030204" pitchFamily="34" charset="0"/>
                <a:ea typeface="Calibri" panose="020F0502020204030204" pitchFamily="34" charset="0"/>
              </a:rPr>
              <a:t>Jesús le dijo: «Tomás, has creído porque me has visto. Bienaventurados los que no vieron y creyeron.»</a:t>
            </a:r>
            <a:endParaRPr lang="en-US" sz="1800" dirty="0">
              <a:effectLst/>
              <a:latin typeface="Calibri" panose="020F0502020204030204" pitchFamily="34" charset="0"/>
              <a:ea typeface="Calibri" panose="020F0502020204030204" pitchFamily="34" charset="0"/>
            </a:endParaRPr>
          </a:p>
          <a:p>
            <a:pPr marL="914400" marR="1270" lvl="2" indent="-298450" algn="l" rtl="0">
              <a:lnSpc>
                <a:spcPct val="104000"/>
              </a:lnSpc>
              <a:spcBef>
                <a:spcPts val="0"/>
              </a:spcBef>
              <a:spcAft>
                <a:spcPts val="1000"/>
              </a:spcAft>
              <a:buClr>
                <a:schemeClr val="dk1"/>
              </a:buClr>
              <a:buSzPts val="1100"/>
              <a:buFont typeface="Calibri" panose="020F0502020204030204"/>
              <a:buAutoNum type="arabicPeriod"/>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g2c0c0f4f331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c0c0f4f331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i="1" baseline="30000" dirty="0">
                <a:effectLst/>
                <a:latin typeface="Calibri" panose="020F0502020204030204" pitchFamily="34" charset="0"/>
                <a:ea typeface="Calibri" panose="020F0502020204030204" pitchFamily="34" charset="0"/>
              </a:rPr>
              <a:t>30 </a:t>
            </a:r>
            <a:r>
              <a:rPr lang="es-ES" sz="1800" i="1" dirty="0">
                <a:effectLst/>
                <a:latin typeface="Calibri" panose="020F0502020204030204" pitchFamily="34" charset="0"/>
                <a:ea typeface="Calibri" panose="020F0502020204030204" pitchFamily="34" charset="0"/>
              </a:rPr>
              <a:t>Jesús hizo muchas otras señales en presencia de sus discípulos, las cuales no están escritas en este libro. </a:t>
            </a:r>
            <a:r>
              <a:rPr lang="es-ES" sz="1800" b="1" i="1" baseline="30000" dirty="0">
                <a:effectLst/>
                <a:latin typeface="Calibri" panose="020F0502020204030204" pitchFamily="34" charset="0"/>
                <a:ea typeface="Calibri" panose="020F0502020204030204" pitchFamily="34" charset="0"/>
              </a:rPr>
              <a:t>31 </a:t>
            </a:r>
            <a:r>
              <a:rPr lang="es-ES" sz="1800" i="1" dirty="0">
                <a:effectLst/>
                <a:latin typeface="Calibri" panose="020F0502020204030204" pitchFamily="34" charset="0"/>
                <a:ea typeface="Calibri" panose="020F0502020204030204" pitchFamily="34" charset="0"/>
              </a:rPr>
              <a:t>Pero éstas se han escrito para que ustedes crean que Jesús es el Cristo, el Hijo de Dios, y para que al creer, tengan vida en su nombre.</a:t>
            </a:r>
            <a:endParaRPr lang="en-US" sz="1800" i="1" dirty="0">
              <a:effectLst/>
              <a:latin typeface="Calibri" panose="020F0502020204030204" pitchFamily="34" charset="0"/>
              <a:ea typeface="Calibri" panose="020F0502020204030204" pitchFamily="34" charset="0"/>
            </a:endParaRPr>
          </a:p>
          <a:p>
            <a:pPr marL="0" marR="0" indent="0">
              <a:buFontTx/>
              <a:buNone/>
            </a:pPr>
            <a:endParaRPr lang="en-US" sz="1800" i="1" dirty="0">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No tenemos el beneficio de sentir físicamente el calor del aliento de Jesús como esos primeros discípulos, pero aún Jesús sopla sobre nosotros.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Juan 20:31 Pero éstas se han escrito para que ustedes crean que Jesús es el Cristo, el Hijo de Dios, y para que, al creer, tengan vida en su nombre.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sopla sobre nosotros y recibimos el Espíritu Santo a través de su Palabra. </a:t>
            </a:r>
            <a:endParaRPr lang="en-US" sz="1800" dirty="0">
              <a:effectLst/>
              <a:latin typeface="Calibri" panose="020F0502020204030204" pitchFamily="34" charset="0"/>
              <a:ea typeface="Calibri" panose="020F0502020204030204" pitchFamily="34" charset="0"/>
            </a:endParaRPr>
          </a:p>
          <a:p>
            <a:pPr marL="914400" marR="1270" lvl="2" indent="-298450" algn="l" rtl="0">
              <a:lnSpc>
                <a:spcPct val="104000"/>
              </a:lnSpc>
              <a:spcBef>
                <a:spcPts val="0"/>
              </a:spcBef>
              <a:spcAft>
                <a:spcPts val="1000"/>
              </a:spcAft>
              <a:buClr>
                <a:schemeClr val="dk1"/>
              </a:buClr>
              <a:buSzPts val="1100"/>
              <a:buFont typeface="Calibri" panose="020F0502020204030204"/>
              <a:buAutoNum type="arabicPeriod"/>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g2c0c0f4f331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b1c11a91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i="1" dirty="0">
                <a:effectLst/>
                <a:latin typeface="Calibri" panose="020F0502020204030204" pitchFamily="34" charset="0"/>
                <a:ea typeface="Calibri" panose="020F0502020204030204" pitchFamily="34" charset="0"/>
              </a:rPr>
              <a:t>2 Timoteo 3:16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effectLst/>
                <a:latin typeface="Calibri" panose="020F0502020204030204" pitchFamily="34" charset="0"/>
                <a:ea typeface="Calibri" panose="020F0502020204030204" pitchFamily="34" charset="0"/>
              </a:rPr>
              <a:t>15 tú desde la niñez has conocido las Sagradas Escrituras, las cuales te pueden hacer sabio para la salvación por la fe que es en Cristo Jesús. 16 Toda la Escritura es inspirada por Dios, y útil para enseñar, para redargüir, para corregir, para instruir en justicia, 17 a fin de que el hombre de Dios sea perfecto, enteramente preparado para toda buena obra.</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respira sobre nosotros a través de su Palabra. ¿Cuáles son los resultados de escuchar a Jesús en su Palabra según este pasaje?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La salvación</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Uso de la Palabra: enseñar, redargüir, corregir, instruir</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Buenas obras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Escritura, con el poder del Espíritu Santo que acompaña, es suficiente para hacer todo esto por el discípulo de Cristo.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6b1c11a91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Jesús, gracias por reunirnos una vez más para estudiar tu Palabra. Tú nos invitas a sentarnos a tus pies y a escuchar lo que realmente importa. Ayúdanos a dejar de lado nuestras distracciones y preocupaciones para escucharte por tu Palabra. Danos sabiduría para comprender tu verdad y fortaleza para aplicarla en nuestras vidas. Que tu Espíritu nos guíe y nos capacite para ser fieles discípulos tuyos. En tu nombre oramos. Amén.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Que decimos con Pedro: Señor, ¿a quién iremos? Tú tienes palabras de vida eterna.” (Juan 6:68)</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10:38-42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Escuchar a Jesús.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Entender los pasos para aprobar el curso completando el proyecto final.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b="1" dirty="0">
                <a:effectLst/>
                <a:latin typeface="Calibri" panose="020F0502020204030204" pitchFamily="34" charset="0"/>
                <a:ea typeface="Calibri" panose="020F0502020204030204" pitchFamily="34" charset="0"/>
              </a:rPr>
              <a:t>Proyectos finales en Academia Cristo</a:t>
            </a:r>
          </a:p>
          <a:p>
            <a:pPr marL="228600" marR="0" indent="-228600">
              <a:buFontTx/>
              <a:buAutoNum type="arabicPeriod"/>
            </a:pPr>
            <a:endParaRPr lang="en-US" sz="1100" b="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cada curso de Academia Cristo, pedimos que los estudiantes completan un proyecto final que corresponde al curso. Los proyectos finales no son exámenes de conocimientos, sino oportunidades para: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Reflexionar sobre lo aprendido en el curso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Expresar tus creencias y crecimiento en la fe</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Hacer preguntas si todavía hay dudas. El profesor está disponible para ayudarte.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Para aprobar un curso oficialmente en Academia Cristo, es obligatorio completar y entregar el Proyecto Final.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2. El Proyecto Final del curso: Discípulo</a:t>
            </a:r>
          </a:p>
          <a:p>
            <a:pPr marL="0" marR="0" indent="0">
              <a:buFontTx/>
              <a:buNone/>
            </a:pP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2. El Proyecto Final del curso: Discípulo</a:t>
            </a: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En este curso, hemos hablado sobre los hábitos de un discípulo de Jesús: 1. Hacer el bien 2. Ojos abiertos 3. Hablar con la gente 4. Orar por y con otros 5. Escuchar a Jesús.</a:t>
            </a: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Para el proyecto final, nos enfocaremos en el hábito de escuchar a Jesús. Durante los próximos días, los invitamos a leer el Evangelio de Marcos, escuchando a la voz de Dios en cada pasaje. </a:t>
            </a: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Mientras leen, utilicen esta guía proporcionada para registrar su progreso. Una vez que completen toda la lectura, envíen la guía al profesor. </a:t>
            </a: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Recomendamos leer dos capítulos por día, lo que les permitirá terminar en ocho días. Sin embargo, se desean avanzar más rápido, pueden leer más capítulos en un solo día. En total, leer el Evangelio de Marcos toma aproximadamente 1 hora y 23 minutos. </a:t>
            </a: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Ejemplo de guía: </a:t>
            </a:r>
            <a:endParaRPr lang="en-US" sz="1100" dirty="0">
              <a:effectLst/>
              <a:latin typeface="Calibri" panose="020F0502020204030204" pitchFamily="34" charset="0"/>
              <a:ea typeface="Calibri" panose="020F0502020204030204" pitchFamily="34" charset="0"/>
            </a:endParaRPr>
          </a:p>
          <a:p>
            <a:pPr marL="457200" marR="0" lvl="1" indent="0">
              <a:buFontTx/>
              <a:buNone/>
            </a:pPr>
            <a:r>
              <a:rPr lang="es-ES" sz="1100" dirty="0">
                <a:effectLst/>
                <a:latin typeface="Calibri" panose="020F0502020204030204" pitchFamily="34" charset="0"/>
                <a:ea typeface="Calibri" panose="020F0502020204030204" pitchFamily="34" charset="0"/>
              </a:rPr>
              <a:t>Día uno – Marcos 1 y 2</a:t>
            </a:r>
            <a:endParaRPr lang="en-US" sz="1100" dirty="0">
              <a:effectLst/>
              <a:latin typeface="Calibri" panose="020F0502020204030204" pitchFamily="34" charset="0"/>
              <a:ea typeface="Calibri" panose="020F0502020204030204" pitchFamily="34" charset="0"/>
            </a:endParaRPr>
          </a:p>
          <a:p>
            <a:pPr marL="457200" marR="0" lvl="1" indent="0">
              <a:buFontTx/>
              <a:buNone/>
            </a:pPr>
            <a:r>
              <a:rPr lang="es-ES" sz="1100" dirty="0">
                <a:effectLst/>
                <a:latin typeface="Calibri" panose="020F0502020204030204" pitchFamily="34" charset="0"/>
                <a:ea typeface="Calibri" panose="020F0502020204030204" pitchFamily="34" charset="0"/>
              </a:rPr>
              <a:t>Escribe un breve comentario sobre estos capítulos, identificando un hábito de un discípulo presente en el texto.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Ejemplo de guía: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Día uno – Marcos 1 y 2</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Escribe un breve comentario sobre estos capítulos, identificando un hábito de un discípulo presente en el texto.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100" dirty="0">
                <a:effectLst/>
                <a:latin typeface="Calibri" panose="020F0502020204030204" pitchFamily="34" charset="0"/>
                <a:ea typeface="Calibri" panose="020F0502020204030204" pitchFamily="34" charset="0"/>
              </a:rPr>
              <a:t>3. Importancia del trabajo personal</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El Proyecto Final debe ser propio, sincero y personal, mostrando cómo entiende y aplica lo aprendido.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Debe estar escrito con tus propias palabras, aplicado a tu vida y contexto.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Como dice 1 Pedro 3:15, deseamos que cada creyente esté “siempre listos para defenderse, con mansedumbre y respeto.”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Puedes usar pasajes bíblicos u otras fuentes permitidas, citándolas correctamente.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La IA puede ayudarte con ideas o ejemplos (como sugerencias para un Captar), pero no puede escribir tu proyecto por ti. </a:t>
            </a:r>
            <a:endParaRPr lang="en-US" sz="11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100" dirty="0">
                <a:effectLst/>
                <a:latin typeface="Calibri" panose="020F0502020204030204" pitchFamily="34" charset="0"/>
                <a:ea typeface="Calibri" panose="020F0502020204030204" pitchFamily="34" charset="0"/>
              </a:rPr>
              <a:t>Si el proyecto parece copiado o generado por fuentes externas, deberá rehacerse con reflexión personal, buscando crecimiento espiritual genuino. </a:t>
            </a:r>
            <a:endParaRPr lang="en-US" sz="1100" dirty="0">
              <a:effectLst/>
              <a:latin typeface="Calibri" panose="020F0502020204030204" pitchFamily="34" charset="0"/>
              <a:ea typeface="Calibri" panose="020F0502020204030204" pitchFamily="34" charset="0"/>
            </a:endParaRPr>
          </a:p>
          <a:p>
            <a:pPr marL="0" marR="0">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8F8F6AE2-4CBC-5786-7F45-B5CF3C5E91EC}"/>
            </a:ext>
          </a:extLst>
        </p:cNvPr>
        <p:cNvGrpSpPr/>
        <p:nvPr/>
      </p:nvGrpSpPr>
      <p:grpSpPr>
        <a:xfrm>
          <a:off x="0" y="0"/>
          <a:ext cx="0" cy="0"/>
          <a:chOff x="0" y="0"/>
          <a:chExt cx="0" cy="0"/>
        </a:xfrm>
      </p:grpSpPr>
      <p:sp>
        <p:nvSpPr>
          <p:cNvPr id="227" name="Google Shape;227;g26c0eec2cfd_0_235:notes">
            <a:extLst>
              <a:ext uri="{FF2B5EF4-FFF2-40B4-BE49-F238E27FC236}">
                <a16:creationId xmlns:a16="http://schemas.microsoft.com/office/drawing/2014/main" id="{F963F45B-6822-0314-45F5-F5460F82F95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La fecha limite</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La meta es completar la lectura de Marcos en 8 días, leyendo 2 capítulos por día. </a:t>
            </a:r>
            <a:endParaRPr lang="en-US" sz="1800" dirty="0">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Sin embargo, tienen un total de 2 semanas para entregar el proyecto final.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a:extLst>
              <a:ext uri="{FF2B5EF4-FFF2-40B4-BE49-F238E27FC236}">
                <a16:creationId xmlns:a16="http://schemas.microsoft.com/office/drawing/2014/main" id="{51FB94FD-B776-3D83-3E48-26BCAD3516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7627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4. ¿Cómo entregar el Proyecto Final?</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un documento de WORD y enviarlo al profesor.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Imprimiendo la guía, completándola a mano y enviando fotos al profesor.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Copiando la guía en una hoja de papel, llenándola a mano y enviando fotos al profesor.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5. Acompañamiento y motivación </a:t>
            </a:r>
          </a:p>
          <a:p>
            <a:pPr marL="0" marR="0" indent="0">
              <a:buFontTx/>
              <a:buNone/>
            </a:pPr>
            <a:endParaRPr lang="en-US" sz="18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profesor publicará regularmente en el grupo de WhatsApp para recordar qué capítulos leer cada día y motivarte en el proceso.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necesitas ayuda, no dudes en escribirle al profesor en cualquier momento.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 Dios te bendiga en este proyecto y tiempo de reflexión y crecimiento en su Palabra!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a:t>
            </a:r>
            <a:r>
              <a:rPr lang="es-CO" altLang="es-ES" sz="1800" dirty="0">
                <a:solidFill>
                  <a:srgbClr val="000000"/>
                </a:solidFill>
                <a:effectLst/>
                <a:latin typeface="Calibri" panose="020F0502020204030204" pitchFamily="34" charset="0"/>
                <a:ea typeface="Calibri" panose="020F0502020204030204" pitchFamily="34" charset="0"/>
              </a:rPr>
              <a:t>para hoy</a:t>
            </a:r>
            <a:r>
              <a:rPr lang="es-ES" sz="1800" dirty="0">
                <a:solidFill>
                  <a:srgbClr val="000000"/>
                </a:solidFill>
                <a:effectLst/>
                <a:latin typeface="Calibri" panose="020F0502020204030204" pitchFamily="34" charset="0"/>
                <a:ea typeface="Calibri" panose="020F0502020204030204" pitchFamily="34" charset="0"/>
              </a:rPr>
              <a:t>,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Analizar y aplicar la historia de Lucas 10:38-42 utilizando el método de las 4C.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2. Describir el hábito de un discípulo: Escuchar a Jesús.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Entender los pasos para aprobar el curso completando el proyecto final.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61923d55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El propósito de Academia Cristo</a:t>
            </a:r>
            <a:endParaRPr lang="en-US" sz="1800" dirty="0">
              <a:effectLst/>
              <a:latin typeface="Calibri" panose="020F0502020204030204" pitchFamily="34" charset="0"/>
              <a:ea typeface="Calibri" panose="020F0502020204030204" pitchFamily="34" charset="0"/>
            </a:endParaRP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Academia Cristo capacita a las personas para cumplir la Gran Comisión, ayudándolas a crecer en su conocimiento bíblico y a compartir la Palabra. </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Nos dedicamos a que comprendan las Escrituras, donde el Espíritu Santo muestra el pecado y revela la gracia de Cristo.</a:t>
            </a:r>
          </a:p>
          <a:p>
            <a:pPr marL="0" marR="0" lvl="0" indent="0">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 fortalecer este conocimiento, entendemos que el amor de Jesús no debe quedarse solo en nosotros, sino ser compartido con los demás. </a:t>
            </a:r>
            <a:endParaRPr lang="en-US" sz="1800" dirty="0">
              <a:effectLst/>
              <a:latin typeface="Calibri" panose="020F0502020204030204" pitchFamily="34" charset="0"/>
              <a:ea typeface="Calibri" panose="020F0502020204030204" pitchFamily="34" charset="0"/>
            </a:endParaRPr>
          </a:p>
          <a:p>
            <a:pPr algn="l" fontAlgn="base"/>
            <a:endParaRPr lang="en-US" sz="1800" b="0" i="0" u="none" strike="noStrike" dirty="0">
              <a:solidFill>
                <a:srgbClr val="000000"/>
              </a:solidFill>
              <a:effectLst/>
              <a:latin typeface="inherit"/>
            </a:endParaRPr>
          </a:p>
        </p:txBody>
      </p:sp>
      <p:sp>
        <p:nvSpPr>
          <p:cNvPr id="336" name="Google Shape;336;g2661923d557_0_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¿Te gustaría saber si compartimos las mismas creencias?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oró por la unidad de sus seguidores (Juan 17:20-21), y Dios desea que nos unamos a quienes comparten nuestra fe. Esa unidad se fortalece al estudiar juntos la Palabra de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al aprender con nosotros, notas que crees lo mismo que enseñamos y deseas unirte, háznoslo saber.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 final de Nivel Discipulado, todos los estudiantes tienen la oportunidad de revisar lo aprendido con un profesor para confirmar si compartimos la misma doctrina.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en cualquier momento tienes preguntas, no dudes en contactarnos. </a:t>
            </a:r>
            <a:endParaRPr lang="en-US" sz="1800" dirty="0">
              <a:effectLst/>
              <a:latin typeface="Calibri" panose="020F0502020204030204" pitchFamily="34" charset="0"/>
              <a:ea typeface="Calibri" panose="020F0502020204030204" pitchFamily="34" charset="0"/>
            </a:endParaRPr>
          </a:p>
          <a:p>
            <a:pPr marL="1073150" lvl="1" indent="0" algn="just" rtl="0">
              <a:spcBef>
                <a:spcPct val="0"/>
              </a:spcBef>
              <a:spcAft>
                <a:spcPct val="0"/>
              </a:spcAft>
              <a:buClr>
                <a:schemeClr val="dk1"/>
              </a:buClr>
              <a:buSzPts val="1100"/>
              <a:buFont typeface="Calibri" panose="020F0502020204030204"/>
              <a:buNone/>
            </a:pPr>
            <a:endParaRPr lang="es-ES" b="0" i="0" dirty="0">
              <a:solidFill>
                <a:srgbClr val="000000"/>
              </a:solidFill>
              <a:effectLst/>
              <a:latin typeface="system-u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6ba99a7413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3. Comparte la Palabra a través de un Grupo Sembrador</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Gran Comisión es para todos los creyentes. En la iglesia primitiva, todos compartían el Evangelio dondequiera que iban (Hecho 8:1). Academia Cristo quiere capacitarte hacer lo mismo.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deseas compartir la Palabra de Dios en tu comunidad, avísanos. Te brindaremos formación y apoyo para crear un Grupo Sembrador.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Un Grupo Sembrador es un grupo de personas que estudian la Palabra, oran y comparten el Evangelio mientras alaban a Dios. Su propósito es crecer juntos en la fe y es el primer paso en la plantación de una iglesia.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necesitas esperar para compartir lo que aprendes. Algunos estudiantes ya tienen grupos, mientras que otros los forman de inmediato. Si ya estás enseñando a otros, cuéntanos para orientarte mejor. Si aún no estás listo, sigue estudiando la Palabra de Dios, lo cual te bendecirá independientemente de que formes un grupo o no. </a:t>
            </a:r>
            <a:endParaRPr lang="en-US" sz="1800" dirty="0">
              <a:effectLst/>
              <a:latin typeface="Calibri" panose="020F0502020204030204" pitchFamily="34" charset="0"/>
              <a:ea typeface="Calibri" panose="020F0502020204030204" pitchFamily="34" charset="0"/>
            </a:endParaRPr>
          </a:p>
          <a:p>
            <a:pPr marL="0" marR="0" indent="0">
              <a:lnSpc>
                <a:spcPct val="107000"/>
              </a:lnSpc>
              <a:spcAft>
                <a:spcPts val="800"/>
              </a:spcAft>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8" name="Google Shape;148;g26ba99a7413_0_2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Querido Señor, te agradecemos las bendiciones que nos hayas dado en este curso. Te agradecemos que nos hayas hecho tus discípulos porque nos elegiste, nos llamaste a través de la Palabra y del bautismo en Cristo. También le agradecemos que nos hayas dado el privilegio de ser tus testigos en el mundo. Te pedimos que continúes fortaleciéndonos con tu Espíritu a través de tu Palabra para que podamos vivir como tus discípulos. Infunde en nosotros el deseo de hacer el bien a los demás, tener los ojos abiertos a las oportunidades y hablar con las personas de una manera que te glorifique y fortalezca a los demás. Escucha nuestras oraciones mientras oramos con y por los demás. Edifícanos por todas estas palabras mientras nos sentamos a los pies de Jesús y lo escuchamos hablarnos a través de su Palabra.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Te pedimos especialmente por cada estudiante mientras trabajan en su proyecto final. Que tu Espíritu Santo los </a:t>
            </a:r>
            <a:r>
              <a:rPr lang="es-CO" altLang="es-ES" sz="1800" dirty="0">
                <a:effectLst/>
                <a:latin typeface="Calibri" panose="020F0502020204030204" pitchFamily="34" charset="0"/>
                <a:ea typeface="Calibri" panose="020F0502020204030204" pitchFamily="34" charset="0"/>
              </a:rPr>
              <a:t>g</a:t>
            </a:r>
            <a:r>
              <a:rPr lang="es-ES" sz="1800" dirty="0">
                <a:effectLst/>
                <a:latin typeface="Calibri" panose="020F0502020204030204" pitchFamily="34" charset="0"/>
                <a:ea typeface="Calibri" panose="020F0502020204030204" pitchFamily="34" charset="0"/>
              </a:rPr>
              <a:t>uíe en su estudio de la Palabra en Marcos, les dé claridad para comprenderla y fortaleza para vivir según ella.  Que esta tarea no sea solo un requisito del curso, sino una oportunidad para permanecer en ti. Bendícelos en este proceso, motívalos a perseverar y ayúdales a compartir con otros lo que han aprendido. Que en todo lo que hagamos, tu nombre sea glorificado. En el nombre de Jesús, nuestro Señor y salvador, oramos. Amén.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Pide a los estudiantes que hagan una lista rápida de tres cosas que suelen hacer cuando tienen un invitado especial en casa. Luego, pregúntales: ¿Por qué son importantes esas cosas? </a:t>
            </a:r>
            <a:r>
              <a:rPr lang="es-ES" sz="18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800" i="1" dirty="0">
                <a:solidFill>
                  <a:srgbClr val="00B050"/>
                </a:solidFill>
                <a:effectLst/>
                <a:latin typeface="Calibri" panose="020F0502020204030204" pitchFamily="34" charset="0"/>
                <a:ea typeface="Calibri" panose="020F0502020204030204" pitchFamily="34" charset="0"/>
              </a:rPr>
              <a:t>e</a:t>
            </a:r>
            <a:r>
              <a:rPr lang="es-ES" sz="1800" i="1" dirty="0">
                <a:solidFill>
                  <a:srgbClr val="00B050"/>
                </a:solidFill>
                <a:effectLst/>
                <a:latin typeface="Calibri" panose="020F0502020204030204" pitchFamily="34" charset="0"/>
                <a:ea typeface="Calibri" panose="020F0502020204030204" pitchFamily="34" charset="0"/>
              </a:rPr>
              <a:t>n.</a:t>
            </a: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Después de que algunos compartan sus respuestas, plantea esta pregunta: Si pudieras hacer solo una de esas cosas, ¿cuál elegirías y por qué?   </a:t>
            </a:r>
            <a:r>
              <a:rPr lang="es-ES" sz="1800" i="1" dirty="0">
                <a:solidFill>
                  <a:srgbClr val="00B050"/>
                </a:solidFill>
                <a:effectLst/>
                <a:latin typeface="Calibri" panose="020F0502020204030204" pitchFamily="34" charset="0"/>
                <a:ea typeface="Calibri" panose="020F0502020204030204" pitchFamily="34" charset="0"/>
              </a:rPr>
              <a:t>Permite que los estudiantes contestan.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Lucas 10:38-42</a:t>
            </a: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i="1" dirty="0">
                <a:effectLst/>
                <a:latin typeface="Calibri" panose="020F0502020204030204" pitchFamily="34" charset="0"/>
                <a:ea typeface="Calibri" panose="020F0502020204030204" pitchFamily="34" charset="0"/>
              </a:rPr>
              <a:t>38 Mientras Jesús iba de camino, entró en una aldea, y una mujer llamada Marta, lo hospedó en su casa. 39 Marta tenía una hermana que se llamaba María, la cual se sentó a los pies de Jesús para escuchar lo que él decía. 40 Pero Marta, que estaba ocupada con muchos quehaceres, se acercó a Jesús y le dijo: «Señor, ¿no te importa que mi hermana me deje trabajar sola? ¡Dile que me ayude!»</a:t>
            </a:r>
            <a:r>
              <a:rPr lang="es-ES" sz="1800" b="1" baseline="30000" dirty="0">
                <a:solidFill>
                  <a:srgbClr val="000000"/>
                </a:solidFill>
                <a:effectLst/>
                <a:latin typeface="Segoe UI" panose="020B0502040204020203"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41 Jesús le respondió: «Marta, Marta, estás preocupada y aturdida con muchas cosas. 42 Pero una sola cosa es necesaria. María ha escogido la mejor parte, y nadie se la quitará.»</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b="1" dirty="0">
                <a:effectLst/>
                <a:latin typeface="Calibri" panose="020F0502020204030204" pitchFamily="34" charset="0"/>
                <a:ea typeface="Calibri" panose="020F0502020204030204" pitchFamily="34" charset="0"/>
              </a:rPr>
              <a:t>CONSIDERAR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Seis preguntas para repasar los suceso</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detalles y contexto de la historia: Este paso nos da la base de conocimiento para que la apliquemos bien. </a:t>
            </a:r>
            <a:endParaRPr lang="en-US" sz="1800" dirty="0">
              <a:effectLst/>
              <a:latin typeface="Calibri" panose="020F0502020204030204" pitchFamily="34" charset="0"/>
              <a:ea typeface="Calibri" panose="020F0502020204030204" pitchFamily="34" charset="0"/>
            </a:endParaRPr>
          </a:p>
          <a:p>
            <a:pPr marL="0" marR="0" indent="0">
              <a:buFontTx/>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¿Quiénes son los personajes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V.38 Jesús, Marta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V.39 María, la hermana de Marta</a:t>
            </a:r>
            <a:endParaRPr lang="en-US" sz="1800" dirty="0">
              <a:effectLst/>
              <a:latin typeface="Calibri" panose="020F0502020204030204" pitchFamily="34" charset="0"/>
              <a:ea typeface="Calibri" panose="020F0502020204030204" pitchFamily="34" charset="0"/>
            </a:endParaRPr>
          </a:p>
          <a:p>
            <a:pPr marL="285750" marR="0" lvl="0" indent="-2857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¿Cuáles son los objetos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V.38 la casa de Marta.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V.39 los pies de Jesús. </a:t>
            </a:r>
            <a:endParaRPr lang="en-US" sz="1800" dirty="0">
              <a:effectLst/>
              <a:latin typeface="Calibri" panose="020F0502020204030204" pitchFamily="34" charset="0"/>
              <a:ea typeface="Calibri" panose="020F0502020204030204" pitchFamily="34" charset="0"/>
            </a:endParaRPr>
          </a:p>
          <a:p>
            <a:pPr marL="285750" marR="0" lvl="0" indent="-285750"/>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2" name="Google Shape;2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Google Shape;95;g2ae502832d3_0_0"/>
          <p:cNvPicPr preferRelativeResize="0"/>
          <p:nvPr/>
        </p:nvPicPr>
        <p:blipFill>
          <a:blip r:embed="rId3"/>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7" name="Google Shape;277;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p13"/>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79" name="Google Shape;279;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0" name="Google Shape;280;p13"/>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1" name="Google Shape;281;p13"/>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Dónde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82" name="Google Shape;282;p13" descr="A black background with a black square&#10;&#10;Description automatically generated with medium confidence"/>
          <p:cNvPicPr preferRelativeResize="0"/>
          <p:nvPr/>
        </p:nvPicPr>
        <p:blipFill rotWithShape="1">
          <a:blip r:embed="rId4"/>
          <a:srcRect/>
          <a:stretch>
            <a:fillRect/>
          </a:stretch>
        </p:blipFill>
        <p:spPr>
          <a:xfrm>
            <a:off x="9076083" y="1470749"/>
            <a:ext cx="1127705" cy="1374727"/>
          </a:xfrm>
          <a:prstGeom prst="rect">
            <a:avLst/>
          </a:prstGeom>
          <a:noFill/>
          <a:ln>
            <a:noFill/>
          </a:ln>
        </p:spPr>
      </p:pic>
      <p:pic>
        <p:nvPicPr>
          <p:cNvPr id="283" name="Google Shape;283;p13"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89" name="Google Shape;289;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0" name="Google Shape;290;p14"/>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91" name="Google Shape;291;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2" name="Google Shape;292;p14"/>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3" name="Google Shape;293;p14"/>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Cuándo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94" name="Google Shape;294;p14" descr="A black background with a black square&#10;&#10;Description automatically generated with medium confidence"/>
          <p:cNvPicPr preferRelativeResize="0"/>
          <p:nvPr/>
        </p:nvPicPr>
        <p:blipFill rotWithShape="1">
          <a:blip r:embed="rId4"/>
          <a:srcRect/>
          <a:stretch>
            <a:fillRect/>
          </a:stretch>
        </p:blipFill>
        <p:spPr>
          <a:xfrm>
            <a:off x="9269912" y="1743573"/>
            <a:ext cx="824369" cy="950227"/>
          </a:xfrm>
          <a:prstGeom prst="rect">
            <a:avLst/>
          </a:prstGeom>
          <a:noFill/>
          <a:ln>
            <a:noFill/>
          </a:ln>
        </p:spPr>
      </p:pic>
      <p:pic>
        <p:nvPicPr>
          <p:cNvPr id="295" name="Google Shape;295;p14"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1" name="Google Shape;301;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15"/>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03" name="Google Shape;303;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p15"/>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15"/>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06" name="Google Shape;306;p15" descr="A black background with a black square&#10;&#10;Description automatically generated with medium confidence"/>
          <p:cNvPicPr preferRelativeResize="0"/>
          <p:nvPr/>
        </p:nvPicPr>
        <p:blipFill rotWithShape="1">
          <a:blip r:embed="rId4"/>
          <a:srcRect/>
          <a:stretch>
            <a:fillRect/>
          </a:stretch>
        </p:blipFill>
        <p:spPr>
          <a:xfrm>
            <a:off x="8884044" y="1460358"/>
            <a:ext cx="1405304" cy="1389026"/>
          </a:xfrm>
          <a:prstGeom prst="rect">
            <a:avLst/>
          </a:prstGeom>
          <a:noFill/>
          <a:ln>
            <a:noFill/>
          </a:ln>
        </p:spPr>
      </p:pic>
      <p:pic>
        <p:nvPicPr>
          <p:cNvPr id="307" name="Google Shape;307;p15"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3" name="Google Shape;313;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4" name="Google Shape;314;p16"/>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15" name="Google Shape;315;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6" name="Google Shape;316;p16"/>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p16"/>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¿Se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Cómo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18" name="Google Shape;318;p16"/>
          <p:cNvPicPr preferRelativeResize="0"/>
          <p:nvPr/>
        </p:nvPicPr>
        <p:blipFill rotWithShape="1">
          <a:blip r:embed="rId4"/>
          <a:srcRect/>
          <a:stretch>
            <a:fillRect/>
          </a:stretch>
        </p:blipFill>
        <p:spPr>
          <a:xfrm>
            <a:off x="9202567" y="1460358"/>
            <a:ext cx="1078769" cy="1379086"/>
          </a:xfrm>
          <a:prstGeom prst="rect">
            <a:avLst/>
          </a:prstGeom>
          <a:noFill/>
          <a:ln>
            <a:noFill/>
          </a:ln>
        </p:spPr>
      </p:pic>
      <p:pic>
        <p:nvPicPr>
          <p:cNvPr id="319" name="Google Shape;319;p16"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Lucas 10:38-42</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6" name="Google Shape;336;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10:38-42</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8" name="Google Shape;338;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9" name="Google Shape;339;p18"/>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8"/>
          <p:cNvSpPr txBox="1"/>
          <p:nvPr/>
        </p:nvSpPr>
        <p:spPr>
          <a:xfrm>
            <a:off x="4127381" y="4163146"/>
            <a:ext cx="7432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punto principal de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41" name="Google Shape;341;p18" descr="A black background with a black square&#10;&#10;Description automatically generated with medium confidence"/>
          <p:cNvPicPr preferRelativeResize="0"/>
          <p:nvPr/>
        </p:nvPicPr>
        <p:blipFill rotWithShape="1">
          <a:blip r:embed="rId4"/>
          <a:srcRect/>
          <a:stretch>
            <a:fillRect/>
          </a:stretch>
        </p:blipFill>
        <p:spPr>
          <a:xfrm>
            <a:off x="9253057" y="1681917"/>
            <a:ext cx="1247432" cy="1167468"/>
          </a:xfrm>
          <a:prstGeom prst="rect">
            <a:avLst/>
          </a:prstGeom>
          <a:noFill/>
          <a:ln>
            <a:noFill/>
          </a:ln>
        </p:spPr>
      </p:pic>
      <p:pic>
        <p:nvPicPr>
          <p:cNvPr id="342" name="Google Shape;342;p18"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0" name="Google Shape;350;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p19"/>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9"/>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pecado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y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mi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vida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53" name="Google Shape;353;p19" descr="A black background with a black square&#10;&#10;Description automatically generated with medium confidence"/>
          <p:cNvPicPr preferRelativeResize="0"/>
          <p:nvPr/>
        </p:nvPicPr>
        <p:blipFill rotWithShape="1">
          <a:blip r:embed="rId4"/>
          <a:srcRect/>
          <a:stretch>
            <a:fillRect/>
          </a:stretch>
        </p:blipFill>
        <p:spPr>
          <a:xfrm>
            <a:off x="9009776" y="1619490"/>
            <a:ext cx="1490713" cy="1262317"/>
          </a:xfrm>
          <a:prstGeom prst="rect">
            <a:avLst/>
          </a:prstGeom>
          <a:noFill/>
          <a:ln>
            <a:noFill/>
          </a:ln>
        </p:spPr>
      </p:pic>
      <p:pic>
        <p:nvPicPr>
          <p:cNvPr id="354" name="Google Shape;354;p19"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4"/>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4"/>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10:38-42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Escuchar</a:t>
              </a:r>
              <a:r>
                <a:rPr lang="en-US" sz="2800" dirty="0">
                  <a:solidFill>
                    <a:schemeClr val="tx1"/>
                  </a:solidFill>
                  <a:latin typeface="Lato" panose="020F0502020204030203"/>
                  <a:ea typeface="Lato" panose="020F0502020204030203"/>
                  <a:cs typeface="Lato" panose="020F0502020204030203"/>
                  <a:sym typeface="Lato" panose="020F0502020204030203"/>
                </a:rPr>
                <a:t> a Jesús.</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pasos para </a:t>
              </a:r>
              <a:r>
                <a:rPr lang="en-US" sz="2800" dirty="0" err="1">
                  <a:solidFill>
                    <a:schemeClr val="lt1"/>
                  </a:solidFill>
                  <a:latin typeface="Lato" panose="020F0502020204030203"/>
                  <a:ea typeface="Lato" panose="020F0502020204030203"/>
                  <a:cs typeface="Lato" panose="020F0502020204030203"/>
                  <a:sym typeface="Lato" panose="020F0502020204030203"/>
                </a:rPr>
                <a:t>aprobar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curso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completando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Proyecto final.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8</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Hábito </a:t>
            </a:r>
            <a:r>
              <a:rPr lang="en-US" sz="3890">
                <a:solidFill>
                  <a:schemeClr val="dk1"/>
                </a:solidFill>
                <a:latin typeface="Lato" panose="020F0502020204030203"/>
                <a:ea typeface="Lato" panose="020F0502020204030203"/>
                <a:cs typeface="Lato" panose="020F0502020204030203"/>
                <a:sym typeface="Lato" panose="020F0502020204030203"/>
              </a:rPr>
              <a:t>5</a:t>
            </a: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 </a:t>
            </a:r>
            <a:r>
              <a:rPr lang="en-US" sz="3890">
                <a:solidFill>
                  <a:schemeClr val="dk1"/>
                </a:solidFill>
                <a:latin typeface="Lato" panose="020F0502020204030203"/>
                <a:ea typeface="Lato" panose="020F0502020204030203"/>
                <a:cs typeface="Lato" panose="020F0502020204030203"/>
                <a:sym typeface="Lato" panose="020F0502020204030203"/>
              </a:rPr>
              <a:t>Escuchar a Jesús </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Hay </a:t>
            </a:r>
            <a:r>
              <a:rPr lang="en-US" sz="4860" dirty="0" err="1">
                <a:solidFill>
                  <a:srgbClr val="009444"/>
                </a:solidFill>
                <a:latin typeface="Lato" panose="020F0502020204030203"/>
                <a:ea typeface="Lato" panose="020F0502020204030203"/>
                <a:cs typeface="Lato" panose="020F0502020204030203"/>
                <a:sym typeface="Lato" panose="020F0502020204030203"/>
              </a:rPr>
              <a:t>una</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cosa</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necesaria</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3" name="Picture 2" descr="How the Power of God's Word Can Change Your Life | Dioces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213" y="1625868"/>
            <a:ext cx="7287666" cy="4861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Jesús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prepara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los</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discípulos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5122" name="Picture 2" descr="Peace Be With You – Catholic Congregation of St. John, Preparer of the Way  – ccsjchurch.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265" y="1563103"/>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c0c0f4f331_0_1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0" name="Google Shape;170;g2c0c0f4f331_0_191"/>
          <p:cNvPicPr preferRelativeResize="0"/>
          <p:nvPr/>
        </p:nvPicPr>
        <p:blipFill rotWithShape="1">
          <a:blip r:embed="rId3"/>
          <a:srcRect/>
          <a:stretch>
            <a:fillRect/>
          </a:stretch>
        </p:blipFill>
        <p:spPr>
          <a:xfrm>
            <a:off x="150178" y="1819782"/>
            <a:ext cx="3125596" cy="3218436"/>
          </a:xfrm>
          <a:prstGeom prst="rect">
            <a:avLst/>
          </a:prstGeom>
          <a:noFill/>
          <a:ln>
            <a:noFill/>
          </a:ln>
          <a:effectLst>
            <a:outerShdw blurRad="50800" dist="38100" dir="2700000" algn="tl" rotWithShape="0">
              <a:srgbClr val="000000">
                <a:alpha val="40000"/>
              </a:srgbClr>
            </a:outerShdw>
          </a:effectLst>
        </p:spPr>
      </p:pic>
      <p:sp>
        <p:nvSpPr>
          <p:cNvPr id="171" name="Google Shape;171;g2c0c0f4f331_0_191"/>
          <p:cNvSpPr txBox="1"/>
          <p:nvPr/>
        </p:nvSpPr>
        <p:spPr>
          <a:xfrm>
            <a:off x="3425953" y="612864"/>
            <a:ext cx="8186927" cy="5632271"/>
          </a:xfrm>
          <a:prstGeom prst="rect">
            <a:avLst/>
          </a:prstGeom>
          <a:noFill/>
          <a:ln>
            <a:noFill/>
          </a:ln>
        </p:spPr>
        <p:txBody>
          <a:bodyPr spcFirstLastPara="1" wrap="square" lIns="91425" tIns="45700" rIns="91425" bIns="45700" anchor="t" anchorCtr="0">
            <a:spAutoFit/>
          </a:bodyPr>
          <a:lstStyle/>
          <a:p>
            <a:pPr marL="0" marR="0"/>
            <a:r>
              <a:rPr lang="es-ES" sz="3600" b="1" i="1" dirty="0">
                <a:effectLst/>
                <a:latin typeface="Calibri" panose="020F0502020204030204" pitchFamily="34" charset="0"/>
                <a:ea typeface="Calibri" panose="020F0502020204030204" pitchFamily="34" charset="0"/>
              </a:rPr>
              <a:t>Juan 20:19-23</a:t>
            </a:r>
            <a:br>
              <a:rPr lang="es-ES" sz="3600" i="1" dirty="0">
                <a:effectLst/>
                <a:latin typeface="Calibri" panose="020F0502020204030204" pitchFamily="34" charset="0"/>
                <a:ea typeface="Calibri" panose="020F0502020204030204" pitchFamily="34" charset="0"/>
              </a:rPr>
            </a:br>
            <a:br>
              <a:rPr lang="es-ES" sz="3600" i="1" dirty="0">
                <a:effectLst/>
                <a:latin typeface="Calibri" panose="020F0502020204030204" pitchFamily="34" charset="0"/>
                <a:ea typeface="Calibri" panose="020F0502020204030204" pitchFamily="34" charset="0"/>
              </a:rPr>
            </a:br>
            <a:r>
              <a:rPr lang="es-ES" sz="3600" dirty="0">
                <a:effectLst/>
                <a:latin typeface="Calibri" panose="020F0502020204030204" pitchFamily="34" charset="0"/>
                <a:ea typeface="Calibri" panose="020F0502020204030204" pitchFamily="34" charset="0"/>
              </a:rPr>
              <a:t>La noche de ese mismo día, el primero de la semana, los discípulos estaban reunidos a puerta cerrada en un lugar, por miedo a los judíos. En eso llegó Jesús, se puso en medio y les dijo: «La paz sea con ustedes.» Y mientras les decía esto, les mostró sus manos y su costado. Y los discípulos se regocijaron al ver al Señor..»</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c0c0f4f331_0_1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0" name="Google Shape;170;g2c0c0f4f331_0_191"/>
          <p:cNvPicPr preferRelativeResize="0"/>
          <p:nvPr/>
        </p:nvPicPr>
        <p:blipFill rotWithShape="1">
          <a:blip r:embed="rId3"/>
          <a:srcRect/>
          <a:stretch>
            <a:fillRect/>
          </a:stretch>
        </p:blipFill>
        <p:spPr>
          <a:xfrm>
            <a:off x="150178" y="1819782"/>
            <a:ext cx="3125596" cy="3218436"/>
          </a:xfrm>
          <a:prstGeom prst="rect">
            <a:avLst/>
          </a:prstGeom>
          <a:noFill/>
          <a:ln>
            <a:noFill/>
          </a:ln>
          <a:effectLst>
            <a:outerShdw blurRad="50800" dist="38100" dir="2700000" algn="tl" rotWithShape="0">
              <a:srgbClr val="000000">
                <a:alpha val="40000"/>
              </a:srgbClr>
            </a:outerShdw>
          </a:effectLst>
        </p:spPr>
      </p:pic>
      <p:sp>
        <p:nvSpPr>
          <p:cNvPr id="171" name="Google Shape;171;g2c0c0f4f331_0_191"/>
          <p:cNvSpPr txBox="1"/>
          <p:nvPr/>
        </p:nvSpPr>
        <p:spPr>
          <a:xfrm>
            <a:off x="3247514" y="612864"/>
            <a:ext cx="7971346" cy="5632271"/>
          </a:xfrm>
          <a:prstGeom prst="rect">
            <a:avLst/>
          </a:prstGeom>
          <a:noFill/>
          <a:ln>
            <a:noFill/>
          </a:ln>
        </p:spPr>
        <p:txBody>
          <a:bodyPr spcFirstLastPara="1" wrap="square" lIns="91425" tIns="45700" rIns="91425" bIns="45700" anchor="t" anchorCtr="0">
            <a:spAutoFit/>
          </a:bodyPr>
          <a:lstStyle/>
          <a:p>
            <a:pPr marL="0" marR="0"/>
            <a:r>
              <a:rPr lang="es-ES" sz="3600" b="1" i="1" dirty="0">
                <a:effectLst/>
                <a:latin typeface="Calibri" panose="020F0502020204030204" pitchFamily="34" charset="0"/>
                <a:ea typeface="Calibri" panose="020F0502020204030204" pitchFamily="34" charset="0"/>
              </a:rPr>
              <a:t>Juan 20:19-23</a:t>
            </a:r>
            <a:br>
              <a:rPr lang="es-ES" sz="3600" i="1" dirty="0">
                <a:effectLst/>
                <a:latin typeface="Calibri" panose="020F0502020204030204" pitchFamily="34" charset="0"/>
                <a:ea typeface="Calibri" panose="020F0502020204030204" pitchFamily="34" charset="0"/>
              </a:rPr>
            </a:br>
            <a:br>
              <a:rPr lang="es-ES" sz="3600" i="1" dirty="0">
                <a:effectLst/>
                <a:latin typeface="Calibri" panose="020F0502020204030204" pitchFamily="34" charset="0"/>
                <a:ea typeface="Calibri" panose="020F0502020204030204" pitchFamily="34" charset="0"/>
              </a:rPr>
            </a:br>
            <a:r>
              <a:rPr lang="es-ES" sz="3600" dirty="0">
                <a:effectLst/>
                <a:latin typeface="Calibri" panose="020F0502020204030204" pitchFamily="34" charset="0"/>
                <a:ea typeface="Calibri" panose="020F0502020204030204" pitchFamily="34" charset="0"/>
              </a:rPr>
              <a:t>Entonces Jesús les dijo una vez más: «La paz sea con ustedes. Así como el Padre me envió, también yo los envío a ustedes.» Y habiendo dicho esto, sopló y les dijo: «Reciban el Espíritu Santo. A quienes ustedes perdonen los pecados, les serán perdonados; y a quienes no se los perdonen, no les serán perdonados.»</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6b1c11a913_0_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6" name="Google Shape;186;g26b1c11a913_0_28"/>
          <p:cNvPicPr preferRelativeResize="0"/>
          <p:nvPr/>
        </p:nvPicPr>
        <p:blipFill rotWithShape="1">
          <a:blip r:embed="rId3"/>
          <a:srcRect/>
          <a:stretch>
            <a:fillRect/>
          </a:stretch>
        </p:blipFill>
        <p:spPr>
          <a:xfrm>
            <a:off x="80900" y="1552545"/>
            <a:ext cx="3125597" cy="3218436"/>
          </a:xfrm>
          <a:prstGeom prst="rect">
            <a:avLst/>
          </a:prstGeom>
          <a:noFill/>
          <a:ln>
            <a:noFill/>
          </a:ln>
          <a:effectLst>
            <a:outerShdw blurRad="50800" dist="38100" dir="2700000" algn="tl" rotWithShape="0">
              <a:srgbClr val="000000">
                <a:alpha val="40000"/>
              </a:srgbClr>
            </a:outerShdw>
          </a:effectLst>
        </p:spPr>
      </p:pic>
      <p:sp>
        <p:nvSpPr>
          <p:cNvPr id="187" name="Google Shape;187;g26b1c11a913_0_28"/>
          <p:cNvSpPr txBox="1"/>
          <p:nvPr/>
        </p:nvSpPr>
        <p:spPr>
          <a:xfrm>
            <a:off x="3287398" y="2767300"/>
            <a:ext cx="764487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se </a:t>
            </a:r>
            <a:r>
              <a:rPr lang="en-US" sz="4000" b="1" dirty="0" err="1">
                <a:solidFill>
                  <a:schemeClr val="dk1"/>
                </a:solidFill>
                <a:latin typeface="Lato" panose="020F0502020204030203"/>
                <a:ea typeface="Lato" panose="020F0502020204030203"/>
                <a:cs typeface="Lato" panose="020F0502020204030203"/>
                <a:sym typeface="Lato" panose="020F0502020204030203"/>
              </a:rPr>
              <a:t>sintieron</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los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 al </a:t>
            </a:r>
            <a:r>
              <a:rPr lang="en-US" sz="4000" b="1" dirty="0" err="1">
                <a:solidFill>
                  <a:schemeClr val="dk1"/>
                </a:solidFill>
                <a:latin typeface="Lato" panose="020F0502020204030203"/>
                <a:ea typeface="Lato" panose="020F0502020204030203"/>
                <a:cs typeface="Lato" panose="020F0502020204030203"/>
                <a:sym typeface="Lato" panose="020F0502020204030203"/>
              </a:rPr>
              <a:t>comienzo</a:t>
            </a:r>
            <a:r>
              <a:rPr lang="en-US" sz="4000" b="1" dirty="0">
                <a:solidFill>
                  <a:schemeClr val="dk1"/>
                </a:solidFill>
                <a:latin typeface="Lato" panose="020F0502020204030203"/>
                <a:ea typeface="Lato" panose="020F0502020204030203"/>
                <a:cs typeface="Lato" panose="020F0502020204030203"/>
                <a:sym typeface="Lato" panose="020F0502020204030203"/>
              </a:rPr>
              <a:t> de </a:t>
            </a:r>
            <a:r>
              <a:rPr lang="en-US" sz="4000" b="1" dirty="0" err="1">
                <a:solidFill>
                  <a:schemeClr val="dk1"/>
                </a:solidFill>
                <a:latin typeface="Lato" panose="020F0502020204030203"/>
                <a:ea typeface="Lato" panose="020F0502020204030203"/>
                <a:cs typeface="Lato" panose="020F0502020204030203"/>
                <a:sym typeface="Lato" panose="020F0502020204030203"/>
              </a:rPr>
              <a:t>esta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historia</a:t>
            </a:r>
            <a:r>
              <a:rPr lang="en-US" sz="4000" b="1"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8" name="Google Shape;188;g26b1c11a913_0_2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6b1c11a913_0_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6" name="Google Shape;186;g26b1c11a913_0_28"/>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87" name="Google Shape;187;g26b1c11a913_0_28"/>
          <p:cNvSpPr txBox="1"/>
          <p:nvPr/>
        </p:nvSpPr>
        <p:spPr>
          <a:xfrm>
            <a:off x="3206497" y="2767200"/>
            <a:ext cx="8297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Cuál</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fue</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efecto</a:t>
            </a:r>
            <a:r>
              <a:rPr lang="en-US" sz="4000" b="1" dirty="0">
                <a:solidFill>
                  <a:schemeClr val="dk1"/>
                </a:solidFill>
                <a:latin typeface="Lato" panose="020F0502020204030203"/>
                <a:ea typeface="Lato" panose="020F0502020204030203"/>
                <a:cs typeface="Lato" panose="020F0502020204030203"/>
                <a:sym typeface="Lato" panose="020F0502020204030203"/>
              </a:rPr>
              <a:t> de Jesús “</a:t>
            </a:r>
            <a:r>
              <a:rPr lang="en-US" sz="4000" b="1" dirty="0" err="1">
                <a:solidFill>
                  <a:schemeClr val="dk1"/>
                </a:solidFill>
                <a:latin typeface="Lato" panose="020F0502020204030203"/>
                <a:ea typeface="Lato" panose="020F0502020204030203"/>
                <a:cs typeface="Lato" panose="020F0502020204030203"/>
                <a:sym typeface="Lato" panose="020F0502020204030203"/>
              </a:rPr>
              <a:t>soplando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sobre</a:t>
            </a:r>
            <a:r>
              <a:rPr lang="en-US" sz="4000" b="1" dirty="0">
                <a:solidFill>
                  <a:schemeClr val="dk1"/>
                </a:solidFill>
                <a:latin typeface="Lato" panose="020F0502020204030203"/>
                <a:ea typeface="Lato" panose="020F0502020204030203"/>
                <a:cs typeface="Lato" panose="020F0502020204030203"/>
                <a:sym typeface="Lato" panose="020F0502020204030203"/>
              </a:rPr>
              <a:t> sus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8" name="Google Shape;188;g26b1c11a913_0_2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177415" y="2630170"/>
            <a:ext cx="8559800" cy="29267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Jesús </a:t>
            </a:r>
            <a:r>
              <a:rPr lang="en-US" sz="4860" dirty="0" err="1">
                <a:solidFill>
                  <a:srgbClr val="009444"/>
                </a:solidFill>
                <a:latin typeface="Lato" panose="020F0502020204030203"/>
                <a:ea typeface="Lato" panose="020F0502020204030203"/>
                <a:cs typeface="Lato" panose="020F0502020204030203"/>
                <a:sym typeface="Lato" panose="020F0502020204030203"/>
              </a:rPr>
              <a:t>sigue</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preparando</a:t>
            </a:r>
            <a:r>
              <a:rPr lang="en-US" sz="4860" dirty="0">
                <a:solidFill>
                  <a:srgbClr val="009444"/>
                </a:solidFill>
                <a:latin typeface="Lato" panose="020F0502020204030203"/>
                <a:ea typeface="Lato" panose="020F0502020204030203"/>
                <a:cs typeface="Lato" panose="020F0502020204030203"/>
                <a:sym typeface="Lato" panose="020F0502020204030203"/>
              </a:rPr>
              <a:t> sus </a:t>
            </a:r>
            <a:r>
              <a:rPr lang="en-US" sz="4860" dirty="0" err="1">
                <a:solidFill>
                  <a:srgbClr val="009444"/>
                </a:solidFill>
                <a:latin typeface="Lato" panose="020F0502020204030203"/>
                <a:ea typeface="Lato" panose="020F0502020204030203"/>
                <a:cs typeface="Lato" panose="020F0502020204030203"/>
                <a:sym typeface="Lato" panose="020F0502020204030203"/>
              </a:rPr>
              <a:t>discípulos</a:t>
            </a:r>
            <a:r>
              <a:rPr lang="en-US" sz="4860" dirty="0">
                <a:solidFill>
                  <a:srgbClr val="009444"/>
                </a:solidFill>
                <a:latin typeface="Lato" panose="020F0502020204030203"/>
                <a:ea typeface="Lato" panose="020F0502020204030203"/>
                <a:cs typeface="Lato" panose="020F0502020204030203"/>
                <a:sym typeface="Lato" panose="020F0502020204030203"/>
              </a:rPr>
              <a:t> hoy.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0c0f4f331_0_2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4" name="Google Shape;194;g2c0c0f4f331_0_208"/>
          <p:cNvPicPr preferRelativeResize="0"/>
          <p:nvPr/>
        </p:nvPicPr>
        <p:blipFill rotWithShape="1">
          <a:blip r:embed="rId3"/>
          <a:srcRect/>
          <a:stretch>
            <a:fillRect/>
          </a:stretch>
        </p:blipFill>
        <p:spPr>
          <a:xfrm>
            <a:off x="80901" y="1753407"/>
            <a:ext cx="3125596" cy="3218436"/>
          </a:xfrm>
          <a:prstGeom prst="rect">
            <a:avLst/>
          </a:prstGeom>
          <a:noFill/>
          <a:ln>
            <a:noFill/>
          </a:ln>
          <a:effectLst>
            <a:outerShdw blurRad="50800" dist="38100" dir="2700000" algn="tl" rotWithShape="0">
              <a:srgbClr val="000000">
                <a:alpha val="40000"/>
              </a:srgbClr>
            </a:outerShdw>
          </a:effectLst>
        </p:spPr>
      </p:pic>
      <p:sp>
        <p:nvSpPr>
          <p:cNvPr id="195" name="Google Shape;195;g2c0c0f4f331_0_208"/>
          <p:cNvSpPr txBox="1"/>
          <p:nvPr/>
        </p:nvSpPr>
        <p:spPr>
          <a:xfrm>
            <a:off x="3206497" y="445107"/>
            <a:ext cx="7820400"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Jesús le </a:t>
            </a:r>
            <a:r>
              <a:rPr lang="en-US" sz="3600" dirty="0" err="1">
                <a:solidFill>
                  <a:schemeClr val="dk1"/>
                </a:solidFill>
                <a:latin typeface="Lato" panose="020F0502020204030203"/>
                <a:ea typeface="Lato" panose="020F0502020204030203"/>
                <a:cs typeface="Lato" panose="020F0502020204030203"/>
                <a:sym typeface="Lato" panose="020F0502020204030203"/>
              </a:rPr>
              <a:t>dijo</a:t>
            </a:r>
            <a:r>
              <a:rPr lang="en-US" sz="3600" dirty="0">
                <a:solidFill>
                  <a:schemeClr val="dk1"/>
                </a:solidFill>
                <a:latin typeface="Lato" panose="020F0502020204030203"/>
                <a:ea typeface="Lato" panose="020F0502020204030203"/>
                <a:cs typeface="Lato" panose="020F0502020204030203"/>
                <a:sym typeface="Lato" panose="020F0502020204030203"/>
              </a:rPr>
              <a:t>: “Tomás, has </a:t>
            </a:r>
            <a:r>
              <a:rPr lang="en-US" sz="3600" dirty="0" err="1">
                <a:solidFill>
                  <a:schemeClr val="dk1"/>
                </a:solidFill>
                <a:latin typeface="Lato" panose="020F0502020204030203"/>
                <a:ea typeface="Lato" panose="020F0502020204030203"/>
                <a:cs typeface="Lato" panose="020F0502020204030203"/>
                <a:sym typeface="Lato" panose="020F0502020204030203"/>
              </a:rPr>
              <a:t>creído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porque</a:t>
            </a:r>
            <a:r>
              <a:rPr lang="en-US" sz="3600" dirty="0">
                <a:solidFill>
                  <a:schemeClr val="dk1"/>
                </a:solidFill>
                <a:latin typeface="Lato" panose="020F0502020204030203"/>
                <a:ea typeface="Lato" panose="020F0502020204030203"/>
                <a:cs typeface="Lato" panose="020F0502020204030203"/>
                <a:sym typeface="Lato" panose="020F0502020204030203"/>
              </a:rPr>
              <a:t> me has visto. </a:t>
            </a:r>
            <a:r>
              <a:rPr lang="en-US" sz="3600" dirty="0" err="1">
                <a:solidFill>
                  <a:schemeClr val="dk1"/>
                </a:solidFill>
                <a:latin typeface="Lato" panose="020F0502020204030203"/>
                <a:ea typeface="Lato" panose="020F0502020204030203"/>
                <a:cs typeface="Lato" panose="020F0502020204030203"/>
                <a:sym typeface="Lato" panose="020F0502020204030203"/>
              </a:rPr>
              <a:t>Bienaventurados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que no </a:t>
            </a:r>
            <a:r>
              <a:rPr lang="en-US" sz="3600" dirty="0" err="1">
                <a:solidFill>
                  <a:schemeClr val="dk1"/>
                </a:solidFill>
                <a:latin typeface="Lato" panose="020F0502020204030203"/>
                <a:ea typeface="Lato" panose="020F0502020204030203"/>
                <a:cs typeface="Lato" panose="020F0502020204030203"/>
                <a:sym typeface="Lato" panose="020F0502020204030203"/>
              </a:rPr>
              <a:t>vieron</a:t>
            </a:r>
            <a:r>
              <a:rPr lang="en-US" sz="3600" dirty="0">
                <a:solidFill>
                  <a:schemeClr val="dk1"/>
                </a:solidFill>
                <a:latin typeface="Lato" panose="020F0502020204030203"/>
                <a:ea typeface="Lato" panose="020F0502020204030203"/>
                <a:cs typeface="Lato" panose="020F0502020204030203"/>
                <a:sym typeface="Lato" panose="020F0502020204030203"/>
              </a:rPr>
              <a:t> </a:t>
            </a:r>
          </a:p>
          <a:p>
            <a:pPr marL="0" lvl="0" indent="0" algn="l" rtl="0">
              <a:spcBef>
                <a:spcPts val="0"/>
              </a:spcBef>
              <a:spcAft>
                <a:spcPts val="0"/>
              </a:spcAft>
              <a:buClr>
                <a:schemeClr val="dk1"/>
              </a:buClr>
              <a:buSzPts val="11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y </a:t>
            </a:r>
            <a:r>
              <a:rPr lang="en-US" sz="3600" dirty="0" err="1">
                <a:solidFill>
                  <a:schemeClr val="dk1"/>
                </a:solidFill>
                <a:latin typeface="Lato" panose="020F0502020204030203"/>
                <a:ea typeface="Lato" panose="020F0502020204030203"/>
                <a:cs typeface="Lato" panose="020F0502020204030203"/>
                <a:sym typeface="Lato" panose="020F0502020204030203"/>
              </a:rPr>
              <a:t>creyeron</a:t>
            </a:r>
            <a:r>
              <a:rPr lang="en-US" sz="3600" dirty="0">
                <a:solidFill>
                  <a:schemeClr val="dk1"/>
                </a:solidFill>
                <a:latin typeface="Lato" panose="020F0502020204030203"/>
                <a:ea typeface="Lato" panose="020F0502020204030203"/>
                <a:cs typeface="Lato" panose="020F0502020204030203"/>
                <a:sym typeface="Lato" panose="020F0502020204030203"/>
              </a:rPr>
              <a:t>.”</a:t>
            </a:r>
          </a:p>
          <a:p>
            <a:pPr marL="0" lvl="0" indent="0" algn="l" rtl="0">
              <a:spcBef>
                <a:spcPts val="0"/>
              </a:spcBef>
              <a:spcAft>
                <a:spcPts val="0"/>
              </a:spcAft>
              <a:buClr>
                <a:schemeClr val="dk1"/>
              </a:buClr>
              <a:buSzPts val="1100"/>
              <a:buFont typeface="Arial" panose="020B0604020202020204"/>
              <a:buNone/>
            </a:pP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dirty="0">
                <a:solidFill>
                  <a:schemeClr val="dk1"/>
                </a:solidFill>
                <a:latin typeface="Lato" panose="020F0502020204030203"/>
                <a:ea typeface="Lato" panose="020F0502020204030203"/>
                <a:cs typeface="Lato" panose="020F0502020204030203"/>
                <a:sym typeface="Lato" panose="020F0502020204030203"/>
              </a:rPr>
              <a:t>Juan 20:29</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96" name="Google Shape;196;g2c0c0f4f331_0_20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pic>
        <p:nvPicPr>
          <p:cNvPr id="4098" name="Picture 2" descr="II Domingo de Pascua - Archidiócesis d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868" y="2503918"/>
            <a:ext cx="5382515" cy="390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0c0f4f331_0_2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4" name="Google Shape;194;g2c0c0f4f331_0_208"/>
          <p:cNvPicPr preferRelativeResize="0"/>
          <p:nvPr/>
        </p:nvPicPr>
        <p:blipFill rotWithShape="1">
          <a:blip r:embed="rId3"/>
          <a:srcRect/>
          <a:stretch>
            <a:fillRect/>
          </a:stretch>
        </p:blipFill>
        <p:spPr>
          <a:xfrm>
            <a:off x="80901" y="1753407"/>
            <a:ext cx="3125596" cy="3218436"/>
          </a:xfrm>
          <a:prstGeom prst="rect">
            <a:avLst/>
          </a:prstGeom>
          <a:noFill/>
          <a:ln>
            <a:noFill/>
          </a:ln>
          <a:effectLst>
            <a:outerShdw blurRad="50800" dist="38100" dir="2700000" algn="tl" rotWithShape="0">
              <a:srgbClr val="000000">
                <a:alpha val="40000"/>
              </a:srgbClr>
            </a:outerShdw>
          </a:effectLst>
        </p:spPr>
      </p:pic>
      <p:sp>
        <p:nvSpPr>
          <p:cNvPr id="195" name="Google Shape;195;g2c0c0f4f331_0_208"/>
          <p:cNvSpPr txBox="1"/>
          <p:nvPr/>
        </p:nvSpPr>
        <p:spPr>
          <a:xfrm>
            <a:off x="3165479" y="875141"/>
            <a:ext cx="7820400" cy="5262939"/>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dirty="0">
                <a:effectLst/>
                <a:latin typeface="Calibri" panose="020F0502020204030204" pitchFamily="34" charset="0"/>
                <a:ea typeface="Calibri" panose="020F0502020204030204" pitchFamily="34" charset="0"/>
              </a:rPr>
              <a:t>Jesús hizo muchas otras señales en presencia de sus discípulos, las cuales no están escritas en este libro. Pero éstas se han escrito para que ustedes crean que Jesús es el Cristo, el Hijo de Dios, y para que al creer, tengan vida en su nombre.</a:t>
            </a:r>
            <a:endParaRPr lang="en-US" sz="40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dirty="0">
                <a:solidFill>
                  <a:schemeClr val="dk1"/>
                </a:solidFill>
                <a:latin typeface="Lato" panose="020F0502020204030203"/>
                <a:ea typeface="Lato" panose="020F0502020204030203"/>
                <a:cs typeface="Lato" panose="020F0502020204030203"/>
                <a:sym typeface="Lato" panose="020F0502020204030203"/>
              </a:rPr>
              <a:t>Juan 20:30-31</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96" name="Google Shape;196;g2c0c0f4f331_0_20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6b1c11a913_0_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6b1c11a913_0_45"/>
          <p:cNvPicPr preferRelativeResize="0"/>
          <p:nvPr/>
        </p:nvPicPr>
        <p:blipFill rotWithShape="1">
          <a:blip r:embed="rId3"/>
          <a:srcRect/>
          <a:stretch>
            <a:fillRect/>
          </a:stretch>
        </p:blipFill>
        <p:spPr>
          <a:xfrm>
            <a:off x="78680" y="2007997"/>
            <a:ext cx="2662142" cy="2842006"/>
          </a:xfrm>
          <a:prstGeom prst="rect">
            <a:avLst/>
          </a:prstGeom>
          <a:noFill/>
          <a:ln>
            <a:noFill/>
          </a:ln>
          <a:effectLst>
            <a:outerShdw blurRad="50800" dist="38100" dir="2700000" algn="tl" rotWithShape="0">
              <a:srgbClr val="000000">
                <a:alpha val="40000"/>
              </a:srgbClr>
            </a:outerShdw>
          </a:effectLst>
        </p:spPr>
      </p:pic>
      <p:sp>
        <p:nvSpPr>
          <p:cNvPr id="203" name="Google Shape;203;g26b1c11a913_0_45"/>
          <p:cNvSpPr txBox="1"/>
          <p:nvPr/>
        </p:nvSpPr>
        <p:spPr>
          <a:xfrm>
            <a:off x="2740822" y="574392"/>
            <a:ext cx="8856790" cy="5709215"/>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600" b="1" i="1" dirty="0">
                <a:solidFill>
                  <a:schemeClr val="dk1"/>
                </a:solidFill>
                <a:effectLst/>
                <a:latin typeface="Lato" panose="020F0502020204030203"/>
                <a:ea typeface="Lato" panose="020F0502020204030203"/>
                <a:cs typeface="Lato" panose="020F0502020204030203"/>
                <a:sym typeface="Lato" panose="020F0502020204030203"/>
              </a:rPr>
              <a:t>2 Timoteo 3:15-17</a:t>
            </a:r>
          </a:p>
          <a:p>
            <a:pPr>
              <a:buClr>
                <a:schemeClr val="dk1"/>
              </a:buClr>
              <a:buSzPts val="1100"/>
            </a:pPr>
            <a:endParaRPr lang="es-ES" sz="3600" dirty="0">
              <a:latin typeface="Calibri" panose="020F0502020204030204" pitchFamily="34" charset="0"/>
              <a:ea typeface="Calibri" panose="020F0502020204030204" pitchFamily="34" charset="0"/>
            </a:endParaRPr>
          </a:p>
          <a:p>
            <a:pPr>
              <a:buClr>
                <a:schemeClr val="dk1"/>
              </a:buClr>
              <a:buSzPts val="1100"/>
            </a:pPr>
            <a:r>
              <a:rPr lang="es-ES" sz="3600" dirty="0">
                <a:effectLst/>
                <a:latin typeface="Calibri" panose="020F0502020204030204" pitchFamily="34" charset="0"/>
                <a:ea typeface="Calibri" panose="020F0502020204030204" pitchFamily="34" charset="0"/>
              </a:rPr>
              <a:t>tú desde la niñez has conocido las Sagradas Escrituras, las cuales te pueden hacer sabio para la salvación por la fe que es en Cristo Jesús. Toda la Escritura es inspirada por Dios, y útil para enseñar, para redargüir, para corregir, para instruir en justicia, a fin de que el hombre de Dios sea perfecto, enteramente preparado para toda buena obra.</a:t>
            </a:r>
            <a:endParaRPr lang="en-US" sz="36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endParaRPr sz="5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04" name="Google Shape;204;g26b1c11a913_0_45"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b5a1eaf5a7_0_417"/>
          <p:cNvSpPr txBox="1"/>
          <p:nvPr/>
        </p:nvSpPr>
        <p:spPr>
          <a:xfrm>
            <a:off x="2333625" y="1333500"/>
            <a:ext cx="8380095" cy="48647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3600" dirty="0">
                <a:solidFill>
                  <a:schemeClr val="tx1"/>
                </a:solidFill>
                <a:latin typeface="Lato" panose="020F0502020204030203"/>
                <a:ea typeface="Lato" panose="020F0502020204030203"/>
                <a:cs typeface="Lato" panose="020F0502020204030203"/>
                <a:sym typeface="Lato" panose="020F0502020204030203"/>
              </a:rPr>
              <a:t>Juan 6:68</a:t>
            </a:r>
          </a:p>
          <a:p>
            <a:pPr marL="0" marR="0" lvl="0" indent="0" algn="l" rtl="0">
              <a:lnSpc>
                <a:spcPct val="100000"/>
              </a:lnSpc>
              <a:spcBef>
                <a:spcPts val="0"/>
              </a:spcBef>
              <a:spcAft>
                <a:spcPts val="0"/>
              </a:spcAft>
              <a:buClr>
                <a:srgbClr val="000000"/>
              </a:buClr>
              <a:buSzPts val="4860"/>
              <a:buFont typeface="Arial" panose="020B0604020202020204"/>
              <a:buNone/>
            </a:pPr>
            <a:endParaRPr lang="en-US" sz="36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Señor</a:t>
            </a:r>
            <a:r>
              <a:rPr lang="en-US" sz="4860" dirty="0">
                <a:solidFill>
                  <a:srgbClr val="009444"/>
                </a:solidFill>
                <a:latin typeface="Lato" panose="020F0502020204030203"/>
                <a:ea typeface="Lato" panose="020F0502020204030203"/>
                <a:cs typeface="Lato" panose="020F0502020204030203"/>
                <a:sym typeface="Lato" panose="020F0502020204030203"/>
              </a:rPr>
              <a:t>, ¿a </a:t>
            </a:r>
            <a:r>
              <a:rPr lang="en-US" sz="4860" dirty="0" err="1">
                <a:solidFill>
                  <a:srgbClr val="009444"/>
                </a:solidFill>
                <a:latin typeface="Lato" panose="020F0502020204030203"/>
                <a:ea typeface="Lato" panose="020F0502020204030203"/>
                <a:cs typeface="Lato" panose="020F0502020204030203"/>
                <a:sym typeface="Lato" panose="020F0502020204030203"/>
              </a:rPr>
              <a:t>quién</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iremos</a:t>
            </a:r>
            <a:r>
              <a:rPr lang="en-US" sz="4860" dirty="0">
                <a:solidFill>
                  <a:srgbClr val="009444"/>
                </a:solidFill>
                <a:latin typeface="Lato" panose="020F0502020204030203"/>
                <a:ea typeface="Lato" panose="020F0502020204030203"/>
                <a:cs typeface="Lato" panose="020F0502020204030203"/>
                <a:sym typeface="Lato" panose="020F0502020204030203"/>
              </a:rPr>
              <a:t>? </a:t>
            </a: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Tú </a:t>
            </a:r>
            <a:r>
              <a:rPr lang="en-US" sz="4860" dirty="0" err="1">
                <a:solidFill>
                  <a:srgbClr val="009444"/>
                </a:solidFill>
                <a:latin typeface="Lato" panose="020F0502020204030203"/>
                <a:ea typeface="Lato" panose="020F0502020204030203"/>
                <a:cs typeface="Lato" panose="020F0502020204030203"/>
                <a:sym typeface="Lato" panose="020F0502020204030203"/>
              </a:rPr>
              <a:t>tienes</a:t>
            </a:r>
            <a:r>
              <a:rPr lang="en-US" sz="4860" dirty="0">
                <a:solidFill>
                  <a:srgbClr val="009444"/>
                </a:solidFill>
                <a:latin typeface="Lato" panose="020F0502020204030203"/>
                <a:ea typeface="Lato" panose="020F0502020204030203"/>
                <a:cs typeface="Lato" panose="020F0502020204030203"/>
                <a:sym typeface="Lato" panose="020F0502020204030203"/>
              </a:rPr>
              <a:t> palabras de </a:t>
            </a:r>
            <a:r>
              <a:rPr lang="en-US" sz="4860" dirty="0" err="1">
                <a:solidFill>
                  <a:srgbClr val="009444"/>
                </a:solidFill>
                <a:latin typeface="Lato" panose="020F0502020204030203"/>
                <a:ea typeface="Lato" panose="020F0502020204030203"/>
                <a:cs typeface="Lato" panose="020F0502020204030203"/>
                <a:sym typeface="Lato" panose="020F0502020204030203"/>
              </a:rPr>
              <a:t>vida</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eterna</a:t>
            </a:r>
            <a:r>
              <a:rPr lang="en-US" sz="4860" dirty="0">
                <a:solidFill>
                  <a:srgbClr val="009444"/>
                </a:solidFill>
                <a:latin typeface="Lato" panose="020F0502020204030203"/>
                <a:ea typeface="Lato" panose="020F0502020204030203"/>
                <a:cs typeface="Lato" panose="020F0502020204030203"/>
                <a:sym typeface="Lato" panose="020F0502020204030203"/>
              </a:rPr>
              <a:t>."</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05" name="Google Shape;505;g2b5a1eaf5a7_0_417"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10:38-42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los</a:t>
              </a:r>
              <a:r>
                <a:rPr lang="en-US" sz="2800" dirty="0">
                  <a:solidFill>
                    <a:schemeClr val="tx1"/>
                  </a:solidFill>
                  <a:latin typeface="Lato" panose="020F0502020204030203"/>
                  <a:ea typeface="Lato" panose="020F0502020204030203"/>
                  <a:cs typeface="Lato" panose="020F0502020204030203"/>
                  <a:sym typeface="Lato" panose="020F0502020204030203"/>
                </a:rPr>
                <a:t> pasos para </a:t>
              </a:r>
              <a:r>
                <a:rPr lang="en-US" sz="2800" dirty="0" err="1">
                  <a:solidFill>
                    <a:schemeClr val="tx1"/>
                  </a:solidFill>
                  <a:latin typeface="Lato" panose="020F0502020204030203"/>
                  <a:ea typeface="Lato" panose="020F0502020204030203"/>
                  <a:cs typeface="Lato" panose="020F0502020204030203"/>
                  <a:sym typeface="Lato" panose="020F0502020204030203"/>
                </a:rPr>
                <a:t>aprobar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curso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completando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Proyecto final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Escuchar</a:t>
            </a:r>
            <a:r>
              <a:rPr lang="en-US" sz="2800" dirty="0">
                <a:solidFill>
                  <a:schemeClr val="lt1"/>
                </a:solidFill>
                <a:latin typeface="Lato" panose="020F0502020204030203"/>
                <a:ea typeface="Lato" panose="020F0502020204030203"/>
                <a:cs typeface="Lato" panose="020F0502020204030203"/>
                <a:sym typeface="Lato" panose="020F0502020204030203"/>
              </a:rPr>
              <a:t> a Jesús.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Proyectos</a:t>
            </a:r>
            <a:r>
              <a:rPr lang="en-US" sz="4860" dirty="0">
                <a:solidFill>
                  <a:srgbClr val="009444"/>
                </a:solidFill>
                <a:latin typeface="Lato" panose="020F0502020204030203"/>
                <a:ea typeface="Lato" panose="020F0502020204030203"/>
                <a:cs typeface="Lato" panose="020F0502020204030203"/>
                <a:sym typeface="Lato" panose="020F0502020204030203"/>
              </a:rPr>
              <a:t> Finales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8194" name="Picture 2" descr="Latina Teen: Over 8,055 Royalty-Free Licensable Stock Photo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b="8579"/>
          <a:stretch>
            <a:fillRect/>
          </a:stretch>
        </p:blipFill>
        <p:spPr bwMode="auto">
          <a:xfrm>
            <a:off x="1156213" y="1752507"/>
            <a:ext cx="7938937" cy="4505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 name="Picture 3" descr="A green and white box with green text&#10;&#10;AI-generated content may be incorrect."/>
          <p:cNvPicPr>
            <a:picLocks noChangeAspect="1"/>
          </p:cNvPicPr>
          <p:nvPr/>
        </p:nvPicPr>
        <p:blipFill>
          <a:blip r:embed="rId3"/>
          <a:stretch>
            <a:fillRect/>
          </a:stretch>
        </p:blipFill>
        <p:spPr>
          <a:xfrm>
            <a:off x="0" y="1191149"/>
            <a:ext cx="12192000" cy="447569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descr="A white paper with black text&#10;&#10;AI-generated content may be incorrect."/>
          <p:cNvPicPr>
            <a:picLocks noChangeAspect="1"/>
          </p:cNvPicPr>
          <p:nvPr/>
        </p:nvPicPr>
        <p:blipFill>
          <a:blip r:embed="rId3"/>
          <a:stretch>
            <a:fillRect/>
          </a:stretch>
        </p:blipFill>
        <p:spPr>
          <a:xfrm>
            <a:off x="0" y="448492"/>
            <a:ext cx="12192000" cy="612370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 name="Picture 3" descr="A white paper with black text&#10;&#10;AI-generated content may be incorrect."/>
          <p:cNvPicPr>
            <a:picLocks noChangeAspect="1"/>
          </p:cNvPicPr>
          <p:nvPr/>
        </p:nvPicPr>
        <p:blipFill>
          <a:blip r:embed="rId3"/>
          <a:stretch>
            <a:fillRect/>
          </a:stretch>
        </p:blipFill>
        <p:spPr>
          <a:xfrm>
            <a:off x="723900" y="-1"/>
            <a:ext cx="10767060" cy="687259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Importancia</a:t>
            </a:r>
            <a:r>
              <a:rPr lang="en-US" sz="4860" dirty="0">
                <a:solidFill>
                  <a:srgbClr val="009444"/>
                </a:solidFill>
                <a:latin typeface="Lato" panose="020F0502020204030203"/>
                <a:ea typeface="Lato" panose="020F0502020204030203"/>
                <a:cs typeface="Lato" panose="020F0502020204030203"/>
                <a:sym typeface="Lato" panose="020F0502020204030203"/>
              </a:rPr>
              <a:t> del </a:t>
            </a: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trabajo</a:t>
            </a:r>
            <a:r>
              <a:rPr lang="en-US" sz="4860" dirty="0">
                <a:solidFill>
                  <a:srgbClr val="009444"/>
                </a:solidFill>
                <a:latin typeface="Lato" panose="020F0502020204030203"/>
                <a:ea typeface="Lato" panose="020F0502020204030203"/>
                <a:cs typeface="Lato" panose="020F0502020204030203"/>
                <a:sym typeface="Lato" panose="020F0502020204030203"/>
              </a:rPr>
              <a:t> personal</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421429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08D54BB6-DF24-5489-C37C-4B52A2904DA3}"/>
            </a:ext>
          </a:extLst>
        </p:cNvPr>
        <p:cNvGrpSpPr/>
        <p:nvPr/>
      </p:nvGrpSpPr>
      <p:grpSpPr>
        <a:xfrm>
          <a:off x="0" y="0"/>
          <a:ext cx="0" cy="0"/>
          <a:chOff x="0" y="0"/>
          <a:chExt cx="0" cy="0"/>
        </a:xfrm>
      </p:grpSpPr>
      <p:sp>
        <p:nvSpPr>
          <p:cNvPr id="230" name="Google Shape;230;g26c0eec2cfd_0_235">
            <a:extLst>
              <a:ext uri="{FF2B5EF4-FFF2-40B4-BE49-F238E27FC236}">
                <a16:creationId xmlns:a16="http://schemas.microsoft.com/office/drawing/2014/main" id="{EC82FA03-CD8E-F564-EC1B-AAA5850CD9FD}"/>
              </a:ext>
            </a:extLst>
          </p:cNvPr>
          <p:cNvSpPr txBox="1"/>
          <p:nvPr/>
        </p:nvSpPr>
        <p:spPr>
          <a:xfrm>
            <a:off x="2436142" y="2174942"/>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fecha</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limite</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a:extLst>
              <a:ext uri="{FF2B5EF4-FFF2-40B4-BE49-F238E27FC236}">
                <a16:creationId xmlns:a16="http://schemas.microsoft.com/office/drawing/2014/main" id="{D5E9FD07-3749-39AC-6C93-E6D7B5648D07}"/>
              </a:ext>
            </a:extLst>
          </p:cNvPr>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a:extLst>
              <a:ext uri="{FF2B5EF4-FFF2-40B4-BE49-F238E27FC236}">
                <a16:creationId xmlns:a16="http://schemas.microsoft.com/office/drawing/2014/main" id="{F40FDF29-197D-12C4-BBC8-53F78296AE2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a:extLst>
              <a:ext uri="{FF2B5EF4-FFF2-40B4-BE49-F238E27FC236}">
                <a16:creationId xmlns:a16="http://schemas.microsoft.com/office/drawing/2014/main" id="{4D8550F6-3401-55B2-DA9B-EEB73A65E17B}"/>
              </a:ext>
            </a:extLst>
          </p:cNvPr>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3" name="Google Shape;243;g26ba99a7413_0_427">
            <a:extLst>
              <a:ext uri="{FF2B5EF4-FFF2-40B4-BE49-F238E27FC236}">
                <a16:creationId xmlns:a16="http://schemas.microsoft.com/office/drawing/2014/main" id="{70190C4E-0A99-21F7-BB79-F3860C8D3E9D}"/>
              </a:ext>
            </a:extLst>
          </p:cNvPr>
          <p:cNvSpPr txBox="1"/>
          <p:nvPr/>
        </p:nvSpPr>
        <p:spPr>
          <a:xfrm>
            <a:off x="2436142" y="3483738"/>
            <a:ext cx="7652738" cy="1887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La </a:t>
            </a:r>
            <a:r>
              <a:rPr lang="en-US" sz="3890" b="1" dirty="0">
                <a:solidFill>
                  <a:schemeClr val="dk1"/>
                </a:solidFill>
                <a:latin typeface="Lato" panose="020F0502020204030203"/>
                <a:ea typeface="Lato" panose="020F0502020204030203"/>
                <a:cs typeface="Lato" panose="020F0502020204030203"/>
                <a:sym typeface="Lato" panose="020F0502020204030203"/>
              </a:rPr>
              <a:t>meta = 8 días</a:t>
            </a:r>
          </a:p>
          <a:p>
            <a:pPr marL="0" marR="0" lvl="0" indent="0" algn="l" rtl="0">
              <a:lnSpc>
                <a:spcPct val="100000"/>
              </a:lnSpc>
              <a:spcBef>
                <a:spcPts val="0"/>
              </a:spcBef>
              <a:spcAft>
                <a:spcPts val="0"/>
              </a:spcAft>
              <a:buClr>
                <a:srgbClr val="000000"/>
              </a:buClr>
              <a:buSzPts val="3888"/>
              <a:buFont typeface="Arial" panose="020B0604020202020204"/>
              <a:buNone/>
            </a:pPr>
            <a:endParaRPr lang="en-US" sz="389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Tienen </a:t>
            </a:r>
            <a:r>
              <a:rPr lang="en-US" sz="3890" b="1" dirty="0">
                <a:solidFill>
                  <a:schemeClr val="dk1"/>
                </a:solidFill>
                <a:latin typeface="Lato" panose="020F0502020204030203"/>
                <a:ea typeface="Lato" panose="020F0502020204030203"/>
                <a:cs typeface="Lato" panose="020F0502020204030203"/>
                <a:sym typeface="Lato" panose="020F0502020204030203"/>
              </a:rPr>
              <a:t>un total de 2 </a:t>
            </a:r>
            <a:r>
              <a:rPr lang="en-US" sz="3890" b="1" dirty="0" err="1">
                <a:solidFill>
                  <a:schemeClr val="dk1"/>
                </a:solidFill>
                <a:latin typeface="Lato" panose="020F0502020204030203"/>
                <a:ea typeface="Lato" panose="020F0502020204030203"/>
                <a:cs typeface="Lato" panose="020F0502020204030203"/>
                <a:sym typeface="Lato" panose="020F0502020204030203"/>
              </a:rPr>
              <a:t>semanas</a:t>
            </a:r>
            <a:r>
              <a:rPr lang="en-US" sz="3890" b="1" dirty="0">
                <a:solidFill>
                  <a:schemeClr val="dk1"/>
                </a:solidFill>
                <a:latin typeface="Lato" panose="020F0502020204030203"/>
                <a:ea typeface="Lato" panose="020F0502020204030203"/>
                <a:cs typeface="Lato" panose="020F0502020204030203"/>
                <a:sym typeface="Lato" panose="020F0502020204030203"/>
              </a:rPr>
              <a:t> </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extLst>
      <p:ext uri="{BB962C8B-B14F-4D97-AF65-F5344CB8AC3E}">
        <p14:creationId xmlns:p14="http://schemas.microsoft.com/office/powerpoint/2010/main" val="2970482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634956"/>
            <a:ext cx="71895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Cómo</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entregar</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el</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Proyecto Final?</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449200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634956"/>
            <a:ext cx="71895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Acompañamiento</a:t>
            </a:r>
            <a:r>
              <a:rPr lang="en-US" sz="4860" dirty="0">
                <a:solidFill>
                  <a:srgbClr val="009444"/>
                </a:solidFill>
                <a:latin typeface="Lato" panose="020F0502020204030203"/>
                <a:ea typeface="Lato" panose="020F0502020204030203"/>
                <a:cs typeface="Lato" panose="020F0502020204030203"/>
                <a:sym typeface="Lato" panose="020F0502020204030203"/>
              </a:rPr>
              <a:t> y </a:t>
            </a:r>
            <a:r>
              <a:rPr lang="en-US" sz="4860" dirty="0" err="1">
                <a:solidFill>
                  <a:srgbClr val="009444"/>
                </a:solidFill>
                <a:latin typeface="Lato" panose="020F0502020204030203"/>
                <a:ea typeface="Lato" panose="020F0502020204030203"/>
                <a:cs typeface="Lato" panose="020F0502020204030203"/>
                <a:sym typeface="Lato" panose="020F0502020204030203"/>
              </a:rPr>
              <a:t>motivación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449200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Lucas 10:38-42 </a:t>
              </a:r>
              <a:r>
                <a:rPr lang="en-US" sz="2800" dirty="0" err="1">
                  <a:solidFill>
                    <a:schemeClr val="tx1"/>
                  </a:solidFill>
                  <a:latin typeface="Lato" panose="020F0502020204030203"/>
                  <a:ea typeface="Lato" panose="020F0502020204030203"/>
                  <a:cs typeface="Lato" panose="020F0502020204030203"/>
                  <a:sym typeface="Lato" panose="020F0502020204030203"/>
                </a:rPr>
                <a:t>utilizando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4C.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Escuchar</a:t>
              </a:r>
              <a:r>
                <a:rPr lang="en-US" sz="2800" dirty="0">
                  <a:solidFill>
                    <a:schemeClr val="lt1"/>
                  </a:solidFill>
                  <a:latin typeface="Lato" panose="020F0502020204030203"/>
                  <a:ea typeface="Lato" panose="020F0502020204030203"/>
                  <a:cs typeface="Lato" panose="020F0502020204030203"/>
                  <a:sym typeface="Lato" panose="020F0502020204030203"/>
                </a:rPr>
                <a:t> a Jesús.</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pasos para </a:t>
              </a:r>
              <a:r>
                <a:rPr lang="en-US" sz="2800" dirty="0" err="1">
                  <a:solidFill>
                    <a:schemeClr val="lt1"/>
                  </a:solidFill>
                  <a:latin typeface="Lato" panose="020F0502020204030203"/>
                  <a:ea typeface="Lato" panose="020F0502020204030203"/>
                  <a:cs typeface="Lato" panose="020F0502020204030203"/>
                  <a:sym typeface="Lato" panose="020F0502020204030203"/>
                </a:rPr>
                <a:t>aprobar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curso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completando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Proyecto final.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397" b="54274"/>
          <a:stretch>
            <a:fillRect/>
          </a:stretch>
        </p:blipFill>
        <p:spPr>
          <a:xfrm>
            <a:off x="1593556" y="2908738"/>
            <a:ext cx="10582723" cy="3949262"/>
          </a:xfrm>
          <a:prstGeom prst="rect">
            <a:avLst/>
          </a:prstGeom>
        </p:spPr>
      </p:pic>
      <p:sp>
        <p:nvSpPr>
          <p:cNvPr id="339" name="Google Shape;339;g2661923d557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1" name="Google Shape;341;g2661923d557_0_33"/>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6500"/>
              <a:buFont typeface="Arial" panose="020B0604020202020204"/>
              <a:buNone/>
            </a:pPr>
            <a:r>
              <a:rPr lang="en-US" sz="6000" b="1" i="0" strike="noStrike" cap="none" spc="0" baseline="0" dirty="0">
                <a:solidFill>
                  <a:srgbClr val="603813"/>
                </a:solidFill>
                <a:effectLst/>
                <a:latin typeface="Lato" panose="020F0502020204030203"/>
                <a:ea typeface="Lato" panose="020F0502020204030203"/>
                <a:cs typeface="Lato" panose="020F0502020204030203"/>
              </a:rPr>
              <a:t>ACADEMIA CRISTO</a:t>
            </a:r>
            <a:endParaRPr sz="6000" b="1" i="0" u="none" strike="noStrike" cap="none" dirty="0">
              <a:solidFill>
                <a:srgbClr val="603813"/>
              </a:solidFill>
              <a:latin typeface="Lato" panose="020F0502020204030203"/>
              <a:ea typeface="Lato" panose="020F0502020204030203"/>
              <a:cs typeface="Lato" panose="020F0502020204030203"/>
              <a:sym typeface="Lato" panose="020F0502020204030203"/>
            </a:endParaRPr>
          </a:p>
        </p:txBody>
      </p:sp>
      <p:sp>
        <p:nvSpPr>
          <p:cNvPr id="344" name="Google Shape;344;g2661923d557_0_33"/>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panose="020B0604020202020204"/>
              <a:buNone/>
            </a:pPr>
            <a:r>
              <a:rPr lang="en-US" sz="4800" b="0" i="0" strike="noStrike" cap="none" spc="0" baseline="0" dirty="0">
                <a:solidFill>
                  <a:srgbClr val="009444"/>
                </a:solidFill>
                <a:effectLst/>
                <a:latin typeface="Lato" panose="020F0502020204030203"/>
                <a:ea typeface="Lato" panose="020F0502020204030203"/>
                <a:cs typeface="Lato" panose="020F0502020204030203"/>
              </a:rPr>
              <a:t> El </a:t>
            </a:r>
            <a:r>
              <a:rPr lang="en-US" sz="4800" b="0" i="0" strike="noStrike" cap="none" spc="0" baseline="0" dirty="0">
                <a:solidFill>
                  <a:srgbClr val="00B050"/>
                </a:solidFill>
                <a:effectLst/>
                <a:latin typeface="Lato" panose="020F0502020204030203"/>
                <a:ea typeface="Lato" panose="020F0502020204030203"/>
                <a:cs typeface="Lato" panose="020F0502020204030203"/>
              </a:rPr>
              <a:t>propósito de</a:t>
            </a:r>
            <a:endParaRPr sz="4800" b="0" i="0" u="none" strike="noStrike" cap="none" dirty="0">
              <a:solidFill>
                <a:srgbClr val="00B050"/>
              </a:solidFill>
              <a:latin typeface="Lato" panose="020F0502020204030203"/>
              <a:ea typeface="Lato" panose="020F0502020204030203"/>
              <a:cs typeface="Lato" panose="020F0502020204030203"/>
              <a:sym typeface="Lato" panose="020F0502020204030203"/>
            </a:endParaRPr>
          </a:p>
        </p:txBody>
      </p:sp>
      <p:pic>
        <p:nvPicPr>
          <p:cNvPr id="345" name="Google Shape;345;g2661923d557_0_33" descr="A logo with a cross and a bird&#10;&#10;Description automatically generated"/>
          <p:cNvPicPr preferRelativeResize="0"/>
          <p:nvPr/>
        </p:nvPicPr>
        <p:blipFill>
          <a:blip r:embed="rId4"/>
          <a:stretch>
            <a:fillRect/>
          </a:stretch>
        </p:blipFill>
        <p:spPr>
          <a:xfrm>
            <a:off x="9821913" y="637747"/>
            <a:ext cx="1964499" cy="1348711"/>
          </a:xfrm>
          <a:prstGeom prst="rect">
            <a:avLst/>
          </a:prstGeom>
          <a:noFill/>
          <a:ln>
            <a:noFill/>
          </a:ln>
        </p:spPr>
      </p:pic>
      <p:pic>
        <p:nvPicPr>
          <p:cNvPr id="7" name="Picture 6" descr="A black background with a black square&#10;&#10;Description automatically generated with medium confidence"/>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543737" y="2576485"/>
            <a:ext cx="4753179" cy="2452715"/>
          </a:xfrm>
          <a:prstGeom prst="rect">
            <a:avLst/>
          </a:prstGeom>
        </p:spPr>
      </p:pic>
      <p:sp>
        <p:nvSpPr>
          <p:cNvPr id="2"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29448" b="36661"/>
          <a:stretch>
            <a:fillRect/>
          </a:stretch>
        </p:blipFill>
        <p:spPr>
          <a:xfrm>
            <a:off x="1608861" y="3407377"/>
            <a:ext cx="10592502" cy="3450623"/>
          </a:xfrm>
          <a:prstGeom prst="rect">
            <a:avLst/>
          </a:prstGeom>
        </p:spPr>
      </p:pic>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0" name="Google Shape;400;g2661923d557_0_192" descr="A green bird with leaves&#10;&#10;Description automatically generated"/>
          <p:cNvPicPr preferRelativeResize="0"/>
          <p:nvPr/>
        </p:nvPicPr>
        <p:blipFill>
          <a:blip r:embed="rId4"/>
          <a:stretch>
            <a:fillRect/>
          </a:stretch>
        </p:blipFill>
        <p:spPr>
          <a:xfrm>
            <a:off x="10468957" y="676182"/>
            <a:ext cx="1399034" cy="1170434"/>
          </a:xfrm>
          <a:prstGeom prst="rect">
            <a:avLst/>
          </a:prstGeom>
          <a:noFill/>
          <a:ln>
            <a:noFill/>
          </a:ln>
        </p:spPr>
      </p:pic>
      <p:sp>
        <p:nvSpPr>
          <p:cNvPr id="2" name="Google Shape;344;g2661923d557_0_33"/>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panose="020B0604020202020204"/>
              <a:buNone/>
            </a:pPr>
            <a:r>
              <a:rPr lang="en-US" sz="3600" b="0" i="0" strike="noStrike" cap="none" spc="0" baseline="0" dirty="0">
                <a:solidFill>
                  <a:srgbClr val="009444"/>
                </a:solidFill>
                <a:effectLst/>
                <a:latin typeface="Lato" panose="020F0502020204030203"/>
                <a:ea typeface="Lato" panose="020F0502020204030203"/>
                <a:cs typeface="Lato" panose="020F0502020204030203"/>
              </a:rPr>
              <a:t>¿Te interesa descubrir si compartimos </a:t>
            </a:r>
            <a:br>
              <a:rPr lang="en-US" sz="3600" b="0" i="0" strike="noStrike" cap="none" spc="0" baseline="0" dirty="0">
                <a:solidFill>
                  <a:srgbClr val="009444"/>
                </a:solidFill>
                <a:effectLst/>
                <a:latin typeface="Lato" panose="020F0502020204030203"/>
                <a:ea typeface="Lato" panose="020F0502020204030203"/>
                <a:cs typeface="Lato" panose="020F0502020204030203"/>
              </a:rPr>
            </a:br>
            <a:r>
              <a:rPr lang="en-US" sz="3600" b="0" i="0" strike="noStrike" cap="none" spc="0" baseline="0" dirty="0">
                <a:solidFill>
                  <a:srgbClr val="009444"/>
                </a:solidFill>
                <a:effectLst/>
                <a:latin typeface="Lato" panose="020F0502020204030203"/>
                <a:ea typeface="Lato" panose="020F0502020204030203"/>
                <a:cs typeface="Lato" panose="020F0502020204030203"/>
              </a:rPr>
              <a:t>las mismas creencias? </a:t>
            </a:r>
            <a:endParaRPr lang="en-US" sz="360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ct val="0"/>
              </a:spcBef>
              <a:spcAft>
                <a:spcPct val="0"/>
              </a:spcAft>
              <a:buClr>
                <a:srgbClr val="000000"/>
              </a:buClr>
              <a:buSzPts val="4800"/>
              <a:buFont typeface="Arial" panose="020B0604020202020204"/>
              <a:buNone/>
            </a:pPr>
            <a:endParaRPr lang="en-US" sz="2400" kern="100" dirty="0">
              <a:solidFill>
                <a:srgbClr val="009444"/>
              </a:solidFill>
              <a:effectLst/>
              <a:latin typeface="Lato" panose="020F0502020204030203"/>
              <a:ea typeface="Lato" panose="020F0502020204030203"/>
              <a:cs typeface="Lato" panose="020F0502020204030203"/>
              <a:sym typeface="Lato" panose="020F0502020204030203"/>
            </a:endParaRPr>
          </a:p>
          <a:p>
            <a:pPr marL="574675" marR="0" lvl="0" algn="l" rtl="0">
              <a:lnSpc>
                <a:spcPct val="100000"/>
              </a:lnSpc>
              <a:spcBef>
                <a:spcPct val="0"/>
              </a:spcBef>
              <a:spcAft>
                <a:spcPct val="0"/>
              </a:spcAft>
              <a:buClr>
                <a:srgbClr val="000000"/>
              </a:buClr>
              <a:buSzPts val="4800"/>
              <a:buFont typeface="Arial" panose="020B0604020202020204"/>
              <a:buNone/>
            </a:pPr>
            <a:r>
              <a:rPr lang="en-US" sz="3000" dirty="0">
                <a:solidFill>
                  <a:schemeClr val="bg2">
                    <a:lumMod val="50000"/>
                  </a:schemeClr>
                </a:solidFill>
                <a:latin typeface="Lato" panose="020F0502020204030203"/>
                <a:ea typeface="Lato" panose="020F0502020204030203"/>
                <a:cs typeface="Lato" panose="020F0502020204030203"/>
              </a:rPr>
              <a:t>“</a:t>
            </a:r>
            <a:r>
              <a:rPr lang="en-US" sz="3000" b="0" i="0" strike="noStrike" cap="none" spc="0" baseline="0" dirty="0">
                <a:solidFill>
                  <a:schemeClr val="bg2">
                    <a:lumMod val="50000"/>
                  </a:schemeClr>
                </a:solidFill>
                <a:effectLst/>
                <a:latin typeface="Lato" panose="020F0502020204030203"/>
                <a:ea typeface="Lato" panose="020F0502020204030203"/>
                <a:cs typeface="Lato" panose="020F0502020204030203"/>
              </a:rPr>
              <a:t>Pero no ruego solamente por éstos, sino también por los que han de creer en mí por la palabra de ellos, 21 para que todos sean uno; como tú, oh Padre, en mí, y yo en ti, que también ellos sean uno en nosotros; para que el mundo crea que tú me enviaste (</a:t>
            </a:r>
            <a:r>
              <a:rPr lang="en-US" sz="3000" b="1" i="0" strike="noStrike" cap="none" spc="0" baseline="0" dirty="0">
                <a:solidFill>
                  <a:schemeClr val="bg2">
                    <a:lumMod val="50000"/>
                  </a:schemeClr>
                </a:solidFill>
                <a:effectLst/>
                <a:latin typeface="Lato" panose="020F0502020204030203"/>
                <a:ea typeface="Lato" panose="020F0502020204030203"/>
                <a:cs typeface="Lato" panose="020F0502020204030203"/>
              </a:rPr>
              <a:t>Juan 17:20-21</a:t>
            </a:r>
            <a:r>
              <a:rPr lang="en-US" sz="3000" b="0" i="0" strike="noStrike" cap="none" spc="0" baseline="0" dirty="0">
                <a:solidFill>
                  <a:schemeClr val="bg2">
                    <a:lumMod val="50000"/>
                  </a:schemeClr>
                </a:solidFill>
                <a:effectLst/>
                <a:latin typeface="Lato" panose="020F0502020204030203"/>
                <a:ea typeface="Lato" panose="020F0502020204030203"/>
                <a:cs typeface="Lato" panose="020F0502020204030203"/>
              </a:rPr>
              <a:t>).</a:t>
            </a:r>
            <a:endParaRPr lang="en-US" sz="3000" dirty="0">
              <a:solidFill>
                <a:schemeClr val="bg2">
                  <a:lumMod val="50000"/>
                </a:schemeClr>
              </a:solidFill>
              <a:latin typeface="Lato" panose="020F0502020204030203"/>
              <a:ea typeface="Lato" panose="020F0502020204030203"/>
              <a:cs typeface="Lato" panose="020F0502020204030203"/>
            </a:endParaRPr>
          </a:p>
        </p:txBody>
      </p:sp>
      <p:sp>
        <p:nvSpPr>
          <p:cNvPr id="4"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g26ba99a7413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6"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t="-5483" b="-12400"/>
          <a:stretch>
            <a:fillRect/>
          </a:stretch>
        </p:blipFill>
        <p:spPr>
          <a:xfrm>
            <a:off x="2300134" y="585628"/>
            <a:ext cx="9115118" cy="6041204"/>
          </a:xfrm>
          <a:prstGeom prst="rect">
            <a:avLst/>
          </a:prstGeom>
        </p:spPr>
      </p:pic>
      <p:sp>
        <p:nvSpPr>
          <p:cNvPr id="5" name="TextBox 4"/>
          <p:cNvSpPr txBox="1"/>
          <p:nvPr/>
        </p:nvSpPr>
        <p:spPr>
          <a:xfrm>
            <a:off x="2587842" y="4712029"/>
            <a:ext cx="8539701" cy="1415772"/>
          </a:xfrm>
          <a:prstGeom prst="rect">
            <a:avLst/>
          </a:prstGeom>
          <a:noFill/>
        </p:spPr>
        <p:txBody>
          <a:bodyPr wrap="square" rtlCol="0">
            <a:spAutoFit/>
          </a:bodyPr>
          <a:lstStyle/>
          <a:p>
            <a:pPr algn="ctr"/>
            <a:r>
              <a:rPr lang="en-US" sz="3600" dirty="0">
                <a:solidFill>
                  <a:srgbClr val="FFFFFF"/>
                </a:solidFill>
                <a:latin typeface="Lato" panose="020F0502020204030203"/>
                <a:ea typeface="Lato" panose="020F0502020204030203"/>
                <a:cs typeface="Lato" panose="020F0502020204030203"/>
              </a:rPr>
              <a:t>Comparte la Palabra a través de un Grupo Sembrador</a:t>
            </a:r>
            <a:endParaRPr lang="en-US" sz="3600" b="0" i="0" strike="noStrike" cap="none" spc="0" baseline="0" dirty="0">
              <a:solidFill>
                <a:srgbClr val="FFFFFF"/>
              </a:solidFill>
              <a:effectLst/>
              <a:latin typeface="Lato" panose="020F0502020204030203"/>
              <a:ea typeface="Lato" panose="020F0502020204030203"/>
              <a:cs typeface="Lato" panose="020F0502020204030203"/>
            </a:endParaRPr>
          </a:p>
          <a:p>
            <a:endParaRPr lang="en-US" dirty="0"/>
          </a:p>
        </p:txBody>
      </p:sp>
      <p:pic>
        <p:nvPicPr>
          <p:cNvPr id="4" name="Picture 3" descr="A white bird with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871" y="1066977"/>
            <a:ext cx="1399035" cy="117043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10989" y="272690"/>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3"/>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310989" y="1729581"/>
            <a:ext cx="7692291"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Hagan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una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lista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tres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cosas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suelen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cuando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tienen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un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invitado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especial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casa. </a:t>
            </a:r>
          </a:p>
          <a:p>
            <a:pPr marL="0" marR="0" lvl="0" indent="0" algn="l" rtl="0">
              <a:lnSpc>
                <a:spcPct val="100000"/>
              </a:lnSpc>
              <a:spcBef>
                <a:spcPts val="0"/>
              </a:spcBef>
              <a:spcAft>
                <a:spcPts val="0"/>
              </a:spcAft>
              <a:buClr>
                <a:schemeClr val="dk1"/>
              </a:buClr>
              <a:buSzPts val="11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¿Por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importantes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b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br>
            <a:b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b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Si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pudieras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hacer</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solo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una</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esas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cosas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elegirás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endParaRPr sz="360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037025" y="29963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961150" y="12965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3"/>
          <a:srcRect l="1436" r="1447"/>
          <a:stretch>
            <a:fillRect/>
          </a:stretch>
        </p:blipFill>
        <p:spPr>
          <a:xfrm>
            <a:off x="-526105" y="1378469"/>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5438725" y="419437"/>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Lucas 10:38-42</a:t>
            </a: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026" name="Picture 2" descr="Martha and Mary – gregoryjen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754" y="1736288"/>
            <a:ext cx="6269700" cy="470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67634" y="319888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67634" y="3657600"/>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Lucas 10:38-42</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53" name="Google Shape;253;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11"/>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55" name="Google Shape;255;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p11"/>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p1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8" name="Google Shape;258;p11" descr="A black background with a black square&#10;&#10;Description automatically generated with medium confidence"/>
          <p:cNvPicPr preferRelativeResize="0"/>
          <p:nvPr/>
        </p:nvPicPr>
        <p:blipFill rotWithShape="1">
          <a:blip r:embed="rId4"/>
          <a:srcRect l="7105" t="10153" r="7634" b="23587"/>
          <a:stretch>
            <a:fillRect/>
          </a:stretch>
        </p:blipFill>
        <p:spPr>
          <a:xfrm>
            <a:off x="8577182" y="1617635"/>
            <a:ext cx="1662993" cy="1292389"/>
          </a:xfrm>
          <a:prstGeom prst="rect">
            <a:avLst/>
          </a:prstGeom>
          <a:noFill/>
          <a:ln>
            <a:noFill/>
          </a:ln>
        </p:spPr>
      </p:pic>
      <p:pic>
        <p:nvPicPr>
          <p:cNvPr id="259" name="Google Shape;259;p11"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5" name="Google Shape;265;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p12"/>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67" name="Google Shape;267;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8" name="Google Shape;268;p12"/>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p12"/>
          <p:cNvSpPr txBox="1"/>
          <p:nvPr/>
        </p:nvSpPr>
        <p:spPr>
          <a:xfrm>
            <a:off x="4127381" y="4163146"/>
            <a:ext cx="672797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objetos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0" name="Google Shape;270;p12" descr="A black background with a black square&#10;&#10;Description automatically generated with medium confidence"/>
          <p:cNvPicPr preferRelativeResize="0"/>
          <p:nvPr/>
        </p:nvPicPr>
        <p:blipFill rotWithShape="1">
          <a:blip r:embed="rId4"/>
          <a:srcRect/>
          <a:stretch>
            <a:fillRect/>
          </a:stretch>
        </p:blipFill>
        <p:spPr>
          <a:xfrm>
            <a:off x="8919859" y="1460358"/>
            <a:ext cx="1266321" cy="1389026"/>
          </a:xfrm>
          <a:prstGeom prst="rect">
            <a:avLst/>
          </a:prstGeom>
          <a:noFill/>
          <a:ln>
            <a:noFill/>
          </a:ln>
        </p:spPr>
      </p:pic>
      <p:pic>
        <p:nvPicPr>
          <p:cNvPr id="271" name="Google Shape;271;p12"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49EDF-6114-47E2-A942-3F38DCFFD049}">
  <ds:schemaRefs/>
</ds:datastoreItem>
</file>

<file path=customXml/itemProps2.xml><?xml version="1.0" encoding="utf-8"?>
<ds:datastoreItem xmlns:ds="http://schemas.openxmlformats.org/officeDocument/2006/customXml" ds:itemID="{841E62A6-09EA-4F95-8A57-170CFE780012}">
  <ds:schemaRefs/>
</ds:datastoreItem>
</file>

<file path=customXml/itemProps3.xml><?xml version="1.0" encoding="utf-8"?>
<ds:datastoreItem xmlns:ds="http://schemas.openxmlformats.org/officeDocument/2006/customXml" ds:itemID="{D3E4B5C0-480E-49F7-BB78-B4A9EA2B4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3848</Words>
  <Application>Microsoft Macintosh PowerPoint</Application>
  <PresentationFormat>Widescreen</PresentationFormat>
  <Paragraphs>279</Paragraphs>
  <Slides>43</Slides>
  <Notes>43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Symbol</vt:lpstr>
      <vt:lpstr>Arial</vt:lpstr>
      <vt:lpstr>inherit</vt:lpstr>
      <vt:lpstr>Lato</vt:lpstr>
      <vt:lpstr>Calibri</vt:lpstr>
      <vt:lpstr>Segoe UI</vt:lpstr>
      <vt:lpstr>system-ui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256</cp:revision>
  <dcterms:created xsi:type="dcterms:W3CDTF">2023-11-29T19:33:00Z</dcterms:created>
  <dcterms:modified xsi:type="dcterms:W3CDTF">2026-01-15T01:22:59Z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8CD80E2B5F92460590AB1B11CC013D7D_12</vt:lpwstr>
  </property>
  <property fmtid="{D5CDD505-2E9C-101B-9397-08002B2CF9AE}" pid="4" name="KSOProductBuildVer">
    <vt:lpwstr>2058-12.2.0.20782</vt:lpwstr>
  </property>
  <property fmtid="{D5CDD505-2E9C-101B-9397-08002B2CF9AE}" pid="5" name="MediaServiceImageTags">
    <vt:lpwstr/>
  </property>
</Properties>
</file>