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50"/>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Lst>
  <p:sldSz cx="12192000" cy="6858000"/>
  <p:notesSz cx="6858000" cy="9144000"/>
  <p:embeddedFontLst>
    <p:embeddedFont>
      <p:font typeface="Lato" panose="020F0502020204030203" pitchFamily="34" charset="0"/>
      <p:regular r:id="rId51"/>
      <p:bold r:id="rId52"/>
      <p:italic r:id="rId53"/>
      <p:boldItalic r:id="rId54"/>
    </p:embeddedFont>
    <p:embeddedFont>
      <p:font typeface="Noto Sans Symbols" panose="020F0502020204030204" pitchFamily="34"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9" roundtripDataSignature="AMtx7mjlDc5IYanY/6hNzIch6eAncocNP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57019"/>
  </p:normalViewPr>
  <p:slideViewPr>
    <p:cSldViewPr snapToGrid="0">
      <p:cViewPr varScale="1">
        <p:scale>
          <a:sx n="45" d="100"/>
          <a:sy n="45" d="100"/>
        </p:scale>
        <p:origin x="3040"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font" Target="fonts/font5.fntdata"/><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3.fntdata"/><Relationship Id="rId58" Type="http://schemas.openxmlformats.org/officeDocument/2006/relationships/font" Target="fonts/font8.fntdata"/><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6.fntdata"/><Relationship Id="rId8" Type="http://schemas.openxmlformats.org/officeDocument/2006/relationships/slide" Target="slides/slide4.xml"/><Relationship Id="rId51" Type="http://schemas.openxmlformats.org/officeDocument/2006/relationships/font" Target="fonts/font1.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customschemas.google.com/relationships/presentationmetadata" Target="meta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4.fntdata"/><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7.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2.fntdata"/><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youtube.com/watch?v=h6SUIP-2dK0"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7916"/>
              </a:lnSpc>
              <a:spcBef>
                <a:spcPts val="1200"/>
              </a:spcBef>
              <a:spcAft>
                <a:spcPts val="0"/>
              </a:spcAft>
              <a:buClr>
                <a:schemeClr val="dk1"/>
              </a:buClr>
              <a:buSzPts val="1100"/>
              <a:buFont typeface="Arial"/>
              <a:buNone/>
            </a:pPr>
            <a:endParaRPr b="1">
              <a:solidFill>
                <a:schemeClr val="dk1"/>
              </a:solidFill>
              <a:latin typeface="Calibri"/>
              <a:ea typeface="Calibri"/>
              <a:cs typeface="Calibri"/>
              <a:sym typeface="Calibri"/>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0"/>
              </a:spcAft>
              <a:buClr>
                <a:srgbClr val="000000"/>
              </a:buClr>
              <a:buSzPts val="1100"/>
              <a:buFont typeface="Arial"/>
              <a:buNone/>
            </a:pPr>
            <a:r>
              <a:rPr lang="en-US" sz="1800" dirty="0">
                <a:solidFill>
                  <a:srgbClr val="000000"/>
                </a:solidFill>
                <a:latin typeface="Calibri"/>
                <a:ea typeface="Calibri"/>
                <a:cs typeface="Calibri"/>
                <a:sym typeface="Calibri"/>
              </a:rPr>
              <a:t>3. ¿Por </a:t>
            </a:r>
            <a:r>
              <a:rPr lang="en-US" sz="1800" dirty="0" err="1">
                <a:solidFill>
                  <a:srgbClr val="000000"/>
                </a:solidFill>
                <a:latin typeface="Calibri"/>
                <a:ea typeface="Calibri"/>
                <a:cs typeface="Calibri"/>
                <a:sym typeface="Calibri"/>
              </a:rPr>
              <a:t>qué</a:t>
            </a:r>
            <a:r>
              <a:rPr lang="en-US" sz="1800" dirty="0">
                <a:solidFill>
                  <a:srgbClr val="000000"/>
                </a:solidFill>
                <a:latin typeface="Calibri"/>
                <a:ea typeface="Calibri"/>
                <a:cs typeface="Calibri"/>
                <a:sym typeface="Calibri"/>
              </a:rPr>
              <a:t> a </a:t>
            </a:r>
            <a:r>
              <a:rPr lang="en-US" sz="1800" dirty="0" err="1">
                <a:solidFill>
                  <a:srgbClr val="000000"/>
                </a:solidFill>
                <a:latin typeface="Calibri"/>
                <a:ea typeface="Calibri"/>
                <a:cs typeface="Calibri"/>
                <a:sym typeface="Calibri"/>
              </a:rPr>
              <a:t>veces</a:t>
            </a:r>
            <a:r>
              <a:rPr lang="en-US" sz="1800" dirty="0">
                <a:solidFill>
                  <a:srgbClr val="000000"/>
                </a:solidFill>
                <a:latin typeface="Calibri"/>
                <a:ea typeface="Calibri"/>
                <a:cs typeface="Calibri"/>
                <a:sym typeface="Calibri"/>
              </a:rPr>
              <a:t> se les llama la “</a:t>
            </a:r>
            <a:r>
              <a:rPr lang="en-US" sz="1800" dirty="0" err="1">
                <a:latin typeface="Calibri"/>
                <a:ea typeface="Calibri"/>
                <a:cs typeface="Calibri"/>
                <a:sym typeface="Calibri"/>
              </a:rPr>
              <a:t>i</a:t>
            </a:r>
            <a:r>
              <a:rPr lang="en-US" sz="1800" dirty="0" err="1">
                <a:solidFill>
                  <a:srgbClr val="000000"/>
                </a:solidFill>
                <a:latin typeface="Calibri"/>
                <a:ea typeface="Calibri"/>
                <a:cs typeface="Calibri"/>
                <a:sym typeface="Calibri"/>
              </a:rPr>
              <a:t>glesia</a:t>
            </a:r>
            <a:r>
              <a:rPr lang="en-US" sz="1800" dirty="0">
                <a:solidFill>
                  <a:srgbClr val="000000"/>
                </a:solidFill>
                <a:latin typeface="Calibri"/>
                <a:ea typeface="Calibri"/>
                <a:cs typeface="Calibri"/>
                <a:sym typeface="Calibri"/>
              </a:rPr>
              <a:t> invisible”? </a:t>
            </a:r>
            <a:r>
              <a:rPr lang="en-US" sz="1800" i="1" dirty="0" err="1">
                <a:solidFill>
                  <a:srgbClr val="00B050"/>
                </a:solidFill>
                <a:latin typeface="Calibri"/>
                <a:ea typeface="Calibri"/>
                <a:cs typeface="Calibri"/>
                <a:sym typeface="Calibri"/>
              </a:rPr>
              <a:t>Permite</a:t>
            </a:r>
            <a:r>
              <a:rPr lang="en-US" sz="1800" i="1" dirty="0">
                <a:solidFill>
                  <a:srgbClr val="00B050"/>
                </a:solidFill>
                <a:latin typeface="Calibri"/>
                <a:ea typeface="Calibri"/>
                <a:cs typeface="Calibri"/>
                <a:sym typeface="Calibri"/>
              </a:rPr>
              <a:t> que </a:t>
            </a:r>
            <a:r>
              <a:rPr lang="en-US" sz="1800" i="1" dirty="0" err="1">
                <a:solidFill>
                  <a:srgbClr val="00B050"/>
                </a:solidFill>
                <a:latin typeface="Calibri"/>
                <a:ea typeface="Calibri"/>
                <a:cs typeface="Calibri"/>
                <a:sym typeface="Calibri"/>
              </a:rPr>
              <a:t>los</a:t>
            </a:r>
            <a:r>
              <a:rPr lang="en-US" sz="1800" i="1" dirty="0">
                <a:solidFill>
                  <a:srgbClr val="00B050"/>
                </a:solidFill>
                <a:latin typeface="Calibri"/>
                <a:ea typeface="Calibri"/>
                <a:cs typeface="Calibri"/>
                <a:sym typeface="Calibri"/>
              </a:rPr>
              <a:t> </a:t>
            </a:r>
            <a:r>
              <a:rPr lang="en-US" sz="1800" i="1" dirty="0" err="1">
                <a:solidFill>
                  <a:srgbClr val="00B050"/>
                </a:solidFill>
                <a:latin typeface="Calibri"/>
                <a:ea typeface="Calibri"/>
                <a:cs typeface="Calibri"/>
                <a:sym typeface="Calibri"/>
              </a:rPr>
              <a:t>estudiantes</a:t>
            </a:r>
            <a:r>
              <a:rPr lang="en-US" sz="1800" i="1" dirty="0">
                <a:solidFill>
                  <a:srgbClr val="00B050"/>
                </a:solidFill>
                <a:latin typeface="Calibri"/>
                <a:ea typeface="Calibri"/>
                <a:cs typeface="Calibri"/>
                <a:sym typeface="Calibri"/>
              </a:rPr>
              <a:t> </a:t>
            </a:r>
            <a:r>
              <a:rPr lang="en-US" sz="1800" i="1" dirty="0" err="1">
                <a:solidFill>
                  <a:srgbClr val="00B050"/>
                </a:solidFill>
                <a:latin typeface="Calibri"/>
                <a:ea typeface="Calibri"/>
                <a:cs typeface="Calibri"/>
                <a:sym typeface="Calibri"/>
              </a:rPr>
              <a:t>contesten</a:t>
            </a:r>
            <a:r>
              <a:rPr lang="en-US" sz="1800" i="1" dirty="0">
                <a:solidFill>
                  <a:srgbClr val="00B050"/>
                </a:solidFill>
                <a:latin typeface="Calibri"/>
                <a:ea typeface="Calibri"/>
                <a:cs typeface="Calibri"/>
                <a:sym typeface="Calibri"/>
              </a:rPr>
              <a:t>.</a:t>
            </a:r>
            <a:endParaRPr sz="1800" dirty="0">
              <a:latin typeface="Calibri"/>
              <a:ea typeface="Calibri"/>
              <a:cs typeface="Calibri"/>
              <a:sym typeface="Calibri"/>
            </a:endParaRPr>
          </a:p>
          <a:p>
            <a:pPr marL="0" marR="171450" lvl="0" indent="0" algn="l" rtl="0">
              <a:lnSpc>
                <a:spcPct val="100000"/>
              </a:lnSpc>
              <a:spcBef>
                <a:spcPts val="2000"/>
              </a:spcBef>
              <a:spcAft>
                <a:spcPts val="0"/>
              </a:spcAft>
              <a:buSzPts val="1100"/>
              <a:buNone/>
            </a:pPr>
            <a:endParaRPr dirty="0">
              <a:solidFill>
                <a:schemeClr val="dk1"/>
              </a:solidFill>
              <a:latin typeface="Calibri"/>
              <a:ea typeface="Calibri"/>
              <a:cs typeface="Calibri"/>
              <a:sym typeface="Calibri"/>
            </a:endParaRPr>
          </a:p>
          <a:p>
            <a:pPr marL="342900" marR="0" lvl="0" indent="-342900">
              <a:buFont typeface="Arial" panose="020B0604020202020204" pitchFamily="34" charset="0"/>
              <a:buChar char="●"/>
            </a:pPr>
            <a:r>
              <a:rPr lang="es-ES" sz="11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Se le llama la iglesia invisible porque no podemos ver con nuestros ojos quién tiene fe verdadera. Solo Dios conoce los corazones y sabe quiénes son realmente suyos. </a:t>
            </a:r>
            <a:endParaRPr lang="en-US" sz="12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pPr marL="742950" marR="0" lvl="1" indent="-285750">
              <a:buFont typeface="Courier New" panose="02070309020205020404" pitchFamily="49" charset="0"/>
              <a:buChar char="o"/>
            </a:pPr>
            <a:r>
              <a:rPr lang="es-ES" sz="1100" dirty="0">
                <a:solidFill>
                  <a:srgbClr val="000000"/>
                </a:solidFill>
                <a:effectLst/>
                <a:latin typeface="Calibri" panose="020F0502020204030204" pitchFamily="34" charset="0"/>
                <a:ea typeface="Calibri" panose="020F0502020204030204" pitchFamily="34" charset="0"/>
                <a:cs typeface="Courier New" panose="02070309020205020404" pitchFamily="49" charset="0"/>
              </a:rPr>
              <a:t>2 Timoteo 2:19 El fundamento de Dios permanece firme, teniendo este sello: El Señor conoce a los que son suyos. </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342900" marR="0" lvl="0" indent="-342900">
              <a:buFont typeface="Arial" panose="020B0604020202020204" pitchFamily="34" charset="0"/>
              <a:buChar char="●"/>
            </a:pPr>
            <a:r>
              <a:rPr lang="es-ES" sz="11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También se le llama invisible porque no podemos ver a todos los creyentes: hay creyentes en otros partes del mundo y creyentes que ya están en el cielo. Aunque no los vemos, creemos que existen porque la Biblia así lo enseña. </a:t>
            </a:r>
            <a:endParaRPr lang="en-US" sz="12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pPr marL="342900" marR="0" lvl="0" indent="-342900">
              <a:buFont typeface="Arial" panose="020B0604020202020204" pitchFamily="34" charset="0"/>
              <a:buChar char="●"/>
            </a:pPr>
            <a:r>
              <a:rPr lang="es-ES" sz="11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Por eso decimos que los creyentes en Jesús pertenecemos a un cuerpo invisible: la comunidad de todos los creyentes en Cristo de todos los tiempos y de todo el mundo. </a:t>
            </a:r>
            <a:endParaRPr lang="en-US" sz="12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pPr marL="342900" marR="0" lvl="0" indent="-342900">
              <a:buFont typeface="Arial" panose="020B0604020202020204" pitchFamily="34" charset="0"/>
              <a:buChar char="●"/>
            </a:pPr>
            <a:r>
              <a:rPr lang="es-ES" sz="11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Aunque no los conocemos a todos ni los veremos hasta estar en el cielo, estamos profundamente unidos por la fe en Cristo. </a:t>
            </a:r>
            <a:endParaRPr lang="en-US" sz="12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pPr marL="0" marR="17145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167" name="Google Shape;16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s-ES" sz="1800" b="1" dirty="0">
                <a:effectLst/>
                <a:latin typeface="Calibri" panose="020F0502020204030204" pitchFamily="34" charset="0"/>
                <a:ea typeface="Calibri" panose="020F0502020204030204" pitchFamily="34" charset="0"/>
              </a:rPr>
              <a:t>OBJETIVO</a:t>
            </a:r>
            <a:r>
              <a:rPr lang="es-ES" sz="1800" b="1" dirty="0">
                <a:solidFill>
                  <a:srgbClr val="000000"/>
                </a:solidFill>
                <a:effectLst/>
                <a:latin typeface="Calibri" panose="020F0502020204030204" pitchFamily="34" charset="0"/>
                <a:ea typeface="Calibri" panose="020F0502020204030204" pitchFamily="34" charset="0"/>
              </a:rPr>
              <a:t> 2: Explicar el origen de la Iglesia Cristiana en la elección eterna de Dios. </a:t>
            </a:r>
            <a:endParaRPr lang="en-US" sz="1800" dirty="0">
              <a:effectLst/>
              <a:latin typeface="Times New Roman" panose="02020603050405020304" pitchFamily="18" charset="0"/>
              <a:ea typeface="Times New Roman" panose="02020603050405020304" pitchFamily="18" charset="0"/>
            </a:endParaRPr>
          </a:p>
          <a:p>
            <a:pPr marL="228600" marR="171450" lvl="0" indent="0" algn="l" rtl="0">
              <a:lnSpc>
                <a:spcPct val="100000"/>
              </a:lnSpc>
              <a:spcBef>
                <a:spcPts val="0"/>
              </a:spcBef>
              <a:spcAft>
                <a:spcPts val="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175" name="Google Shape;17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ee1eb4b694_0_2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rgbClr val="000000"/>
              </a:buClr>
              <a:buSzPts val="1100"/>
              <a:buFont typeface="Arial"/>
              <a:buNone/>
            </a:pPr>
            <a:r>
              <a:rPr lang="en-US" sz="1800">
                <a:solidFill>
                  <a:srgbClr val="000000"/>
                </a:solidFill>
                <a:latin typeface="Calibri"/>
                <a:ea typeface="Calibri"/>
                <a:cs typeface="Calibri"/>
                <a:sym typeface="Calibri"/>
              </a:rPr>
              <a:t>1. ¿Dónde tuvo su origen la Santa Iglesia Cristiana, el cuerpo invisible de Cristo? </a:t>
            </a:r>
            <a:endParaRPr/>
          </a:p>
          <a:p>
            <a:pPr marL="0" marR="0" lvl="0" indent="0" algn="l" rtl="0">
              <a:lnSpc>
                <a:spcPct val="100000"/>
              </a:lnSpc>
              <a:spcBef>
                <a:spcPts val="1000"/>
              </a:spcBef>
              <a:spcAft>
                <a:spcPts val="0"/>
              </a:spcAft>
              <a:buClr>
                <a:srgbClr val="000000"/>
              </a:buClr>
              <a:buSzPts val="1100"/>
              <a:buFont typeface="Arial"/>
              <a:buNone/>
            </a:pPr>
            <a:endParaRPr sz="1800">
              <a:latin typeface="Calibri"/>
              <a:ea typeface="Calibri"/>
              <a:cs typeface="Calibri"/>
              <a:sym typeface="Calibri"/>
            </a:endParaRPr>
          </a:p>
          <a:p>
            <a:pPr marL="0" marR="0" lvl="0" indent="0" algn="l" rtl="0">
              <a:lnSpc>
                <a:spcPct val="100000"/>
              </a:lnSpc>
              <a:spcBef>
                <a:spcPts val="1000"/>
              </a:spcBef>
              <a:spcAft>
                <a:spcPts val="0"/>
              </a:spcAft>
              <a:buClr>
                <a:srgbClr val="000000"/>
              </a:buClr>
              <a:buSzPts val="1100"/>
              <a:buFont typeface="Arial"/>
              <a:buNone/>
            </a:pPr>
            <a:r>
              <a:rPr lang="en-US" sz="1800">
                <a:latin typeface="Calibri"/>
                <a:ea typeface="Calibri"/>
                <a:cs typeface="Calibri"/>
                <a:sym typeface="Calibri"/>
              </a:rPr>
              <a:t>Veremos la respuesta en Efesios 1:3-8</a:t>
            </a:r>
            <a:endParaRPr/>
          </a:p>
          <a:p>
            <a:pPr marL="0" lvl="0" indent="0" algn="l" rtl="0">
              <a:lnSpc>
                <a:spcPct val="100000"/>
              </a:lnSpc>
              <a:spcBef>
                <a:spcPts val="1000"/>
              </a:spcBef>
              <a:spcAft>
                <a:spcPts val="0"/>
              </a:spcAft>
              <a:buSzPts val="1100"/>
              <a:buNone/>
            </a:pPr>
            <a:endParaRPr b="1">
              <a:solidFill>
                <a:schemeClr val="dk1"/>
              </a:solidFill>
              <a:latin typeface="Calibri"/>
              <a:ea typeface="Calibri"/>
              <a:cs typeface="Calibri"/>
              <a:sym typeface="Calibri"/>
            </a:endParaRPr>
          </a:p>
        </p:txBody>
      </p:sp>
      <p:sp>
        <p:nvSpPr>
          <p:cNvPr id="195" name="Google Shape;195;g2ee1eb4b694_0_2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ee7691535d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i="1">
                <a:latin typeface="Calibri"/>
                <a:ea typeface="Calibri"/>
                <a:cs typeface="Calibri"/>
                <a:sym typeface="Calibri"/>
              </a:rPr>
              <a:t>Efesios 1:3-8</a:t>
            </a:r>
            <a:endParaRPr sz="1800" i="0">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800" i="0">
              <a:latin typeface="Calibri"/>
              <a:ea typeface="Calibri"/>
              <a:cs typeface="Calibri"/>
              <a:sym typeface="Calibri"/>
            </a:endParaRPr>
          </a:p>
          <a:p>
            <a:pPr marL="0" marR="0" lvl="0" indent="0" algn="l" rtl="0">
              <a:lnSpc>
                <a:spcPct val="100000"/>
              </a:lnSpc>
              <a:spcBef>
                <a:spcPts val="0"/>
              </a:spcBef>
              <a:spcAft>
                <a:spcPts val="0"/>
              </a:spcAft>
              <a:buSzPts val="1100"/>
              <a:buFont typeface="Times New Roman"/>
              <a:buNone/>
            </a:pPr>
            <a:r>
              <a:rPr lang="en-US" sz="1800" i="1">
                <a:latin typeface="Calibri"/>
                <a:ea typeface="Calibri"/>
                <a:cs typeface="Calibri"/>
                <a:sym typeface="Calibri"/>
              </a:rPr>
              <a:t>3 Bendito sea el Dios y Padre de nuestro Señor Jesucristo, que en Cristo nos ha bendecido con toda bendición espiritual en los lugares celestiales. 4 En él, Dios nos escogió antes de la fundación del mundo, para que en su presencia seamos santos e intachables. Por amor 5 nos predestinó para que por medio de Jesucristo fuéramos adoptados como hijos suyos, según el beneplácito de su voluntad</a:t>
            </a:r>
            <a:r>
              <a:rPr lang="en-US" sz="2000">
                <a:latin typeface="Calibri"/>
                <a:ea typeface="Calibri"/>
                <a:cs typeface="Calibri"/>
                <a:sym typeface="Calibri"/>
              </a:rPr>
              <a:t> </a:t>
            </a:r>
            <a:endParaRPr sz="1104" b="1">
              <a:solidFill>
                <a:schemeClr val="dk1"/>
              </a:solidFill>
              <a:highlight>
                <a:srgbClr val="FFFFFF"/>
              </a:highlight>
              <a:latin typeface="Calibri"/>
              <a:ea typeface="Calibri"/>
              <a:cs typeface="Calibri"/>
              <a:sym typeface="Calibri"/>
            </a:endParaRPr>
          </a:p>
        </p:txBody>
      </p:sp>
      <p:sp>
        <p:nvSpPr>
          <p:cNvPr id="203" name="Google Shape;203;g2ee7691535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i="1">
                <a:latin typeface="Calibri"/>
                <a:ea typeface="Calibri"/>
                <a:cs typeface="Calibri"/>
                <a:sym typeface="Calibri"/>
              </a:rPr>
              <a:t>6 para alabanza de la gloria de su gracia, con la cual nos hizo aceptos en el Amado. 7 En él tenemos la redención por medio de su sangre, el perdón de los pecados según las riquezas de su gracia, 8 la cual desbordó sobre nosotros en toda sabiduría y entendimiento, </a:t>
            </a:r>
            <a:endParaRPr sz="1800">
              <a:latin typeface="Calibri"/>
              <a:ea typeface="Calibri"/>
              <a:cs typeface="Calibri"/>
              <a:sym typeface="Calibri"/>
            </a:endParaRPr>
          </a:p>
          <a:p>
            <a:pPr marL="914400" marR="171450" lvl="0" indent="-228600" algn="l" rtl="0">
              <a:lnSpc>
                <a:spcPct val="100000"/>
              </a:lnSpc>
              <a:spcBef>
                <a:spcPts val="0"/>
              </a:spcBef>
              <a:spcAft>
                <a:spcPts val="1000"/>
              </a:spcAft>
              <a:buClr>
                <a:schemeClr val="dk1"/>
              </a:buClr>
              <a:buSzPts val="1100"/>
              <a:buFont typeface="Calibri"/>
              <a:buNone/>
            </a:pPr>
            <a:endParaRPr sz="1104" b="1">
              <a:solidFill>
                <a:schemeClr val="dk1"/>
              </a:solidFill>
              <a:highlight>
                <a:srgbClr val="FFFFFF"/>
              </a:highlight>
              <a:latin typeface="Calibri"/>
              <a:ea typeface="Calibri"/>
              <a:cs typeface="Calibri"/>
              <a:sym typeface="Calibri"/>
            </a:endParaRPr>
          </a:p>
        </p:txBody>
      </p:sp>
      <p:sp>
        <p:nvSpPr>
          <p:cNvPr id="210" name="Google Shape;21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ee7691535d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 ¿Quién nos escogió y cuándo? </a:t>
            </a:r>
            <a:r>
              <a:rPr lang="en-US" sz="1800" i="1">
                <a:solidFill>
                  <a:srgbClr val="00B050"/>
                </a:solidFill>
                <a:latin typeface="Calibri"/>
                <a:ea typeface="Calibri"/>
                <a:cs typeface="Calibri"/>
                <a:sym typeface="Calibri"/>
              </a:rPr>
              <a:t>Permite que los estudiantes contesten.</a:t>
            </a:r>
            <a:endParaRPr sz="1800">
              <a:latin typeface="Calibri"/>
              <a:ea typeface="Calibri"/>
              <a:cs typeface="Calibri"/>
              <a:sym typeface="Calibri"/>
            </a:endParaRPr>
          </a:p>
          <a:p>
            <a:pPr marL="0" lvl="0" indent="0" algn="l" rtl="0">
              <a:lnSpc>
                <a:spcPct val="100000"/>
              </a:lnSpc>
              <a:spcBef>
                <a:spcPts val="1000"/>
              </a:spcBef>
              <a:spcAft>
                <a:spcPts val="0"/>
              </a:spcAft>
              <a:buSzPts val="1100"/>
              <a:buNone/>
            </a:pPr>
            <a:endParaRPr b="1">
              <a:solidFill>
                <a:schemeClr val="dk1"/>
              </a:solidFill>
              <a:latin typeface="Calibri"/>
              <a:ea typeface="Calibri"/>
              <a:cs typeface="Calibri"/>
              <a:sym typeface="Calibri"/>
            </a:endParaRPr>
          </a:p>
        </p:txBody>
      </p:sp>
      <p:sp>
        <p:nvSpPr>
          <p:cNvPr id="217" name="Google Shape;217;g2ee7691535d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100">
                <a:solidFill>
                  <a:srgbClr val="000000"/>
                </a:solidFill>
                <a:latin typeface="Calibri"/>
                <a:ea typeface="Calibri"/>
                <a:cs typeface="Calibri"/>
                <a:sym typeface="Calibri"/>
              </a:rPr>
              <a:t> </a:t>
            </a:r>
            <a:endParaRPr sz="11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¿Quién nos escogió y cuándo? </a:t>
            </a:r>
            <a:r>
              <a:rPr lang="en-US" sz="1800" i="1">
                <a:solidFill>
                  <a:srgbClr val="00B050"/>
                </a:solidFill>
                <a:latin typeface="Calibri"/>
                <a:ea typeface="Calibri"/>
                <a:cs typeface="Calibri"/>
                <a:sym typeface="Calibri"/>
              </a:rPr>
              <a:t>Permite que los estudiantes contesten.</a:t>
            </a:r>
            <a:endParaRPr sz="1800" i="1">
              <a:solidFill>
                <a:srgbClr val="000000"/>
              </a:solidFill>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800" i="1">
              <a:solidFill>
                <a:srgbClr val="000000"/>
              </a:solidFill>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solidFill>
                  <a:srgbClr val="000000"/>
                </a:solidFill>
                <a:latin typeface="Calibri"/>
                <a:ea typeface="Calibri"/>
                <a:cs typeface="Calibri"/>
                <a:sym typeface="Calibri"/>
              </a:rPr>
              <a:t>V.4 Dios nos escogió antes de la fundación del mundo. </a:t>
            </a:r>
            <a:endParaRPr sz="1800">
              <a:solidFill>
                <a:srgbClr val="000000"/>
              </a:solidFill>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solidFill>
                  <a:srgbClr val="000000"/>
                </a:solidFill>
                <a:latin typeface="Calibri"/>
                <a:ea typeface="Calibri"/>
                <a:cs typeface="Calibri"/>
                <a:sym typeface="Calibri"/>
              </a:rPr>
              <a:t>Esto muestra que Dios es el autor de nuestra salvación, no nosotros </a:t>
            </a:r>
            <a:endParaRPr sz="1800">
              <a:solidFill>
                <a:srgbClr val="000000"/>
              </a:solidFill>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solidFill>
                  <a:srgbClr val="000000"/>
                </a:solidFill>
                <a:latin typeface="Calibri"/>
                <a:ea typeface="Calibri"/>
                <a:cs typeface="Calibri"/>
                <a:sym typeface="Calibri"/>
              </a:rPr>
              <a:t>El hecho de que nos haya elegido antes de que existiéramos subraya que la salvación es únicamente por gracia. No pudo haber dependido de nuestras obras, ya que aún no habíamos nacido. Por gracia somos salvos. </a:t>
            </a:r>
            <a:endParaRPr sz="1800" i="0">
              <a:solidFill>
                <a:srgbClr val="000000"/>
              </a:solidFill>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i="1">
                <a:solidFill>
                  <a:srgbClr val="00B050"/>
                </a:solidFill>
                <a:latin typeface="Calibri"/>
                <a:ea typeface="Calibri"/>
                <a:cs typeface="Calibri"/>
                <a:sym typeface="Calibri"/>
              </a:rPr>
              <a:t>El hecho de que Dios nos escogiera desde la eternidad, con frecuencia se le llama “elección” o “predestinación.”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804" b="1">
              <a:solidFill>
                <a:schemeClr val="dk1"/>
              </a:solidFill>
              <a:highlight>
                <a:srgbClr val="FFFFFF"/>
              </a:highlight>
              <a:latin typeface="Calibri"/>
              <a:ea typeface="Calibri"/>
              <a:cs typeface="Calibri"/>
              <a:sym typeface="Calibri"/>
            </a:endParaRPr>
          </a:p>
        </p:txBody>
      </p:sp>
      <p:sp>
        <p:nvSpPr>
          <p:cNvPr id="225" name="Google Shape;22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rgbClr val="000000"/>
              </a:buClr>
              <a:buSzPts val="1100"/>
              <a:buFont typeface="Arial"/>
              <a:buNone/>
            </a:pPr>
            <a:r>
              <a:rPr lang="en-US" sz="1800">
                <a:solidFill>
                  <a:srgbClr val="000000"/>
                </a:solidFill>
                <a:latin typeface="Calibri"/>
                <a:ea typeface="Calibri"/>
                <a:cs typeface="Calibri"/>
                <a:sym typeface="Calibri"/>
              </a:rPr>
              <a:t>¿Cuál fue la motivación de Dios para escogernos? </a:t>
            </a:r>
            <a:r>
              <a:rPr lang="en-US" sz="1800" i="1">
                <a:solidFill>
                  <a:srgbClr val="00B050"/>
                </a:solidFill>
                <a:latin typeface="Calibri"/>
                <a:ea typeface="Calibri"/>
                <a:cs typeface="Calibri"/>
                <a:sym typeface="Calibri"/>
              </a:rPr>
              <a:t>Permite que los estudiantes contesten.</a:t>
            </a:r>
            <a:endParaRPr sz="1800">
              <a:latin typeface="Calibri"/>
              <a:ea typeface="Calibri"/>
              <a:cs typeface="Calibri"/>
              <a:sym typeface="Calibri"/>
            </a:endParaRPr>
          </a:p>
          <a:p>
            <a:pPr marL="0" lvl="0" indent="0" algn="l" rtl="0">
              <a:lnSpc>
                <a:spcPct val="100000"/>
              </a:lnSpc>
              <a:spcBef>
                <a:spcPts val="1000"/>
              </a:spcBef>
              <a:spcAft>
                <a:spcPts val="0"/>
              </a:spcAft>
              <a:buSzPts val="1100"/>
              <a:buNone/>
            </a:pPr>
            <a:endParaRPr b="1">
              <a:solidFill>
                <a:schemeClr val="dk1"/>
              </a:solidFill>
              <a:latin typeface="Calibri"/>
              <a:ea typeface="Calibri"/>
              <a:cs typeface="Calibri"/>
              <a:sym typeface="Calibri"/>
            </a:endParaRPr>
          </a:p>
        </p:txBody>
      </p:sp>
      <p:sp>
        <p:nvSpPr>
          <p:cNvPr id="232" name="Google Shape;23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700">
                <a:solidFill>
                  <a:srgbClr val="000000"/>
                </a:solidFill>
                <a:latin typeface="Calibri"/>
                <a:ea typeface="Calibri"/>
                <a:cs typeface="Calibri"/>
                <a:sym typeface="Calibri"/>
              </a:rPr>
              <a:t>¿Cuál fue la motivación de Dios para escogernos? </a:t>
            </a:r>
            <a:r>
              <a:rPr lang="en-US" sz="1700" i="1">
                <a:solidFill>
                  <a:srgbClr val="00B050"/>
                </a:solidFill>
                <a:latin typeface="Calibri"/>
                <a:ea typeface="Calibri"/>
                <a:cs typeface="Calibri"/>
                <a:sym typeface="Calibri"/>
              </a:rPr>
              <a:t>Permite que los estudiantes contesten.</a:t>
            </a:r>
            <a:endParaRPr sz="1700" i="1">
              <a:solidFill>
                <a:srgbClr val="000000"/>
              </a:solidFill>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700" i="1">
              <a:solidFill>
                <a:srgbClr val="000000"/>
              </a:solidFill>
              <a:latin typeface="Calibri"/>
              <a:ea typeface="Calibri"/>
              <a:cs typeface="Calibri"/>
              <a:sym typeface="Calibri"/>
            </a:endParaRPr>
          </a:p>
          <a:p>
            <a:pPr marL="171450" marR="0" lvl="0" indent="-209550" algn="l" rtl="0">
              <a:lnSpc>
                <a:spcPct val="100000"/>
              </a:lnSpc>
              <a:spcBef>
                <a:spcPts val="0"/>
              </a:spcBef>
              <a:spcAft>
                <a:spcPts val="0"/>
              </a:spcAft>
              <a:buSzPts val="1700"/>
              <a:buChar char="●"/>
            </a:pPr>
            <a:r>
              <a:rPr lang="en-US" sz="1700">
                <a:solidFill>
                  <a:srgbClr val="000000"/>
                </a:solidFill>
                <a:latin typeface="Calibri"/>
                <a:ea typeface="Calibri"/>
                <a:cs typeface="Calibri"/>
                <a:sym typeface="Calibri"/>
              </a:rPr>
              <a:t>V.4 por amor nos predestinó… V.5 según el buen propósito de su voluntad. </a:t>
            </a:r>
            <a:endParaRPr sz="1700">
              <a:solidFill>
                <a:srgbClr val="000000"/>
              </a:solidFill>
              <a:latin typeface="Calibri"/>
              <a:ea typeface="Calibri"/>
              <a:cs typeface="Calibri"/>
              <a:sym typeface="Calibri"/>
            </a:endParaRPr>
          </a:p>
          <a:p>
            <a:pPr marL="171450" marR="0" lvl="0" indent="-209550" algn="l" rtl="0">
              <a:lnSpc>
                <a:spcPct val="100000"/>
              </a:lnSpc>
              <a:spcBef>
                <a:spcPts val="0"/>
              </a:spcBef>
              <a:spcAft>
                <a:spcPts val="0"/>
              </a:spcAft>
              <a:buSzPts val="1700"/>
              <a:buChar char="●"/>
            </a:pPr>
            <a:r>
              <a:rPr lang="en-US" sz="1700">
                <a:solidFill>
                  <a:srgbClr val="000000"/>
                </a:solidFill>
                <a:latin typeface="Calibri"/>
                <a:ea typeface="Calibri"/>
                <a:cs typeface="Calibri"/>
                <a:sym typeface="Calibri"/>
              </a:rPr>
              <a:t>No nos eligió por nada en nosotros. </a:t>
            </a:r>
            <a:endParaRPr sz="1700">
              <a:solidFill>
                <a:srgbClr val="000000"/>
              </a:solidFill>
              <a:latin typeface="Calibri"/>
              <a:ea typeface="Calibri"/>
              <a:cs typeface="Calibri"/>
              <a:sym typeface="Calibri"/>
            </a:endParaRPr>
          </a:p>
          <a:p>
            <a:pPr marL="171450" marR="0" lvl="0" indent="-209550" algn="l" rtl="0">
              <a:lnSpc>
                <a:spcPct val="100000"/>
              </a:lnSpc>
              <a:spcBef>
                <a:spcPts val="0"/>
              </a:spcBef>
              <a:spcAft>
                <a:spcPts val="0"/>
              </a:spcAft>
              <a:buSzPts val="1700"/>
              <a:buChar char="●"/>
            </a:pPr>
            <a:r>
              <a:rPr lang="en-US" sz="1700">
                <a:solidFill>
                  <a:srgbClr val="000000"/>
                </a:solidFill>
                <a:latin typeface="Calibri"/>
                <a:ea typeface="Calibri"/>
                <a:cs typeface="Calibri"/>
                <a:sym typeface="Calibri"/>
              </a:rPr>
              <a:t>Dios no nos eligió por algo en nosotros, sino por su amor inmerecido. </a:t>
            </a:r>
            <a:endParaRPr sz="1700">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704" b="1">
              <a:solidFill>
                <a:schemeClr val="dk1"/>
              </a:solidFill>
              <a:highlight>
                <a:srgbClr val="FFFFFF"/>
              </a:highlight>
              <a:latin typeface="Calibri"/>
              <a:ea typeface="Calibri"/>
              <a:cs typeface="Calibri"/>
              <a:sym typeface="Calibri"/>
            </a:endParaRPr>
          </a:p>
        </p:txBody>
      </p:sp>
      <p:sp>
        <p:nvSpPr>
          <p:cNvPr id="240" name="Google Shape;24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rgbClr val="000000"/>
              </a:buClr>
              <a:buSzPts val="1100"/>
              <a:buFont typeface="Arial"/>
              <a:buNone/>
            </a:pPr>
            <a:r>
              <a:rPr lang="en-US" sz="1800">
                <a:solidFill>
                  <a:srgbClr val="000000"/>
                </a:solidFill>
                <a:latin typeface="Calibri"/>
                <a:ea typeface="Calibri"/>
                <a:cs typeface="Calibri"/>
                <a:sym typeface="Calibri"/>
              </a:rPr>
              <a:t>¿Cuáles son las bendiciones que recibimos en Cristo? </a:t>
            </a:r>
            <a:r>
              <a:rPr lang="en-US" sz="1800" i="1">
                <a:solidFill>
                  <a:srgbClr val="00B050"/>
                </a:solidFill>
                <a:latin typeface="Calibri"/>
                <a:ea typeface="Calibri"/>
                <a:cs typeface="Calibri"/>
                <a:sym typeface="Calibri"/>
              </a:rPr>
              <a:t>Permite que los estudiantes contesten.</a:t>
            </a:r>
            <a:endParaRPr sz="1800">
              <a:latin typeface="Calibri"/>
              <a:ea typeface="Calibri"/>
              <a:cs typeface="Calibri"/>
              <a:sym typeface="Calibri"/>
            </a:endParaRPr>
          </a:p>
          <a:p>
            <a:pPr marL="0" lvl="0" indent="0" algn="l" rtl="0">
              <a:lnSpc>
                <a:spcPct val="100000"/>
              </a:lnSpc>
              <a:spcBef>
                <a:spcPts val="1000"/>
              </a:spcBef>
              <a:spcAft>
                <a:spcPts val="0"/>
              </a:spcAft>
              <a:buSzPts val="1100"/>
              <a:buNone/>
            </a:pPr>
            <a:endParaRPr b="1">
              <a:solidFill>
                <a:schemeClr val="dk1"/>
              </a:solidFill>
              <a:latin typeface="Calibri"/>
              <a:ea typeface="Calibri"/>
              <a:cs typeface="Calibri"/>
              <a:sym typeface="Calibri"/>
            </a:endParaRPr>
          </a:p>
        </p:txBody>
      </p:sp>
      <p:sp>
        <p:nvSpPr>
          <p:cNvPr id="247" name="Google Shape;24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ae502832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2ae502832d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lvl="0" indent="0" algn="l" rtl="0">
              <a:lnSpc>
                <a:spcPct val="103000"/>
              </a:lnSpc>
              <a:spcBef>
                <a:spcPts val="0"/>
              </a:spcBef>
              <a:spcAft>
                <a:spcPts val="0"/>
              </a:spcAft>
              <a:buSzPts val="1100"/>
              <a:buFont typeface="Calibri"/>
              <a:buNone/>
            </a:pPr>
            <a:r>
              <a:rPr lang="en-US" sz="1800">
                <a:latin typeface="Calibri"/>
                <a:ea typeface="Calibri"/>
                <a:cs typeface="Calibri"/>
                <a:sym typeface="Calibri"/>
              </a:rPr>
              <a:t>1. Bienvenida y saludos</a:t>
            </a:r>
            <a:br>
              <a:rPr lang="en-US" sz="1800">
                <a:latin typeface="Calibri"/>
                <a:ea typeface="Calibri"/>
                <a:cs typeface="Calibri"/>
                <a:sym typeface="Calibri"/>
              </a:rPr>
            </a:br>
            <a:endParaRPr sz="1800">
              <a:latin typeface="Times New Roman"/>
              <a:ea typeface="Times New Roman"/>
              <a:cs typeface="Times New Roman"/>
              <a:sym typeface="Times New Roman"/>
            </a:endParaRPr>
          </a:p>
          <a:p>
            <a:pPr marL="0" marR="1270" lvl="0" indent="0" algn="l" rtl="0">
              <a:lnSpc>
                <a:spcPct val="103000"/>
              </a:lnSpc>
              <a:spcBef>
                <a:spcPts val="50"/>
              </a:spcBef>
              <a:spcAft>
                <a:spcPts val="0"/>
              </a:spcAft>
              <a:buSzPts val="1100"/>
              <a:buFont typeface="Calibri"/>
              <a:buNone/>
            </a:pPr>
            <a:r>
              <a:rPr lang="en-US" sz="1800">
                <a:latin typeface="Calibri"/>
                <a:ea typeface="Calibri"/>
                <a:cs typeface="Calibri"/>
                <a:sym typeface="Calibri"/>
              </a:rPr>
              <a:t>Saludos queridos estudiantes. Doy gracias a Dios por darnos la oportunidad de reunirnos hoy en su Palabra. Espero que estén bien y listos para seguir creciendo juntos en nuestro conocimiento del Dios Verdadero. </a:t>
            </a:r>
            <a:endParaRPr sz="1800">
              <a:latin typeface="Times New Roman"/>
              <a:ea typeface="Times New Roman"/>
              <a:cs typeface="Times New Roman"/>
              <a:sym typeface="Times New Roman"/>
            </a:endParaRPr>
          </a:p>
          <a:p>
            <a:pPr marL="0" lvl="0" indent="0" algn="l" rtl="0">
              <a:lnSpc>
                <a:spcPct val="100000"/>
              </a:lnSpc>
              <a:spcBef>
                <a:spcPts val="5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i="1">
                <a:latin typeface="Calibri"/>
                <a:ea typeface="Calibri"/>
                <a:cs typeface="Calibri"/>
                <a:sym typeface="Calibri"/>
              </a:rPr>
              <a:t>Efesios 1:3-8</a:t>
            </a:r>
            <a:endParaRPr sz="1800" i="0">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800" i="0">
              <a:latin typeface="Calibri"/>
              <a:ea typeface="Calibri"/>
              <a:cs typeface="Calibri"/>
              <a:sym typeface="Calibri"/>
            </a:endParaRPr>
          </a:p>
          <a:p>
            <a:pPr marL="0" marR="0" lvl="0" indent="0" algn="l" rtl="0">
              <a:lnSpc>
                <a:spcPct val="100000"/>
              </a:lnSpc>
              <a:spcBef>
                <a:spcPts val="0"/>
              </a:spcBef>
              <a:spcAft>
                <a:spcPts val="0"/>
              </a:spcAft>
              <a:buSzPts val="1100"/>
              <a:buFont typeface="Times New Roman"/>
              <a:buNone/>
            </a:pPr>
            <a:r>
              <a:rPr lang="en-US" sz="1800" i="1">
                <a:latin typeface="Calibri"/>
                <a:ea typeface="Calibri"/>
                <a:cs typeface="Calibri"/>
                <a:sym typeface="Calibri"/>
              </a:rPr>
              <a:t>3 Bendito sea el Dios y Padre de nuestro Señor Jesucristo, que en Cristo nos ha bendecido con toda bendición espiritual en los lugares celestiales. 4 En él, Dios nos escogió antes de la fundación del mundo, para que en su presencia seamos santos e intachables. Por amor 5 nos predestinó para que por medio de Jesucristo fuéramos adoptados como hijos suyos, según el beneplácito de su voluntad</a:t>
            </a:r>
            <a:r>
              <a:rPr lang="en-US" sz="2000">
                <a:latin typeface="Calibri"/>
                <a:ea typeface="Calibri"/>
                <a:cs typeface="Calibri"/>
                <a:sym typeface="Calibri"/>
              </a:rPr>
              <a:t> </a:t>
            </a:r>
            <a:endParaRPr sz="1104" b="1">
              <a:solidFill>
                <a:schemeClr val="dk1"/>
              </a:solidFill>
              <a:highlight>
                <a:srgbClr val="FFFFFF"/>
              </a:highlight>
              <a:latin typeface="Calibri"/>
              <a:ea typeface="Calibri"/>
              <a:cs typeface="Calibri"/>
              <a:sym typeface="Calibri"/>
            </a:endParaRPr>
          </a:p>
        </p:txBody>
      </p:sp>
      <p:sp>
        <p:nvSpPr>
          <p:cNvPr id="255" name="Google Shape;25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¿Cuáles son las bendiciones que recibimos en Cristo? </a:t>
            </a:r>
            <a:r>
              <a:rPr lang="en-US" sz="1800" i="1">
                <a:solidFill>
                  <a:srgbClr val="00B050"/>
                </a:solidFill>
                <a:latin typeface="Calibri"/>
                <a:ea typeface="Calibri"/>
                <a:cs typeface="Calibri"/>
                <a:sym typeface="Calibri"/>
              </a:rPr>
              <a:t>Permite que los estudiantes contesten.</a:t>
            </a:r>
            <a:endParaRPr sz="1800" i="1">
              <a:solidFill>
                <a:srgbClr val="000000"/>
              </a:solidFill>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800" i="1">
              <a:solidFill>
                <a:srgbClr val="000000"/>
              </a:solidFill>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solidFill>
                  <a:srgbClr val="000000"/>
                </a:solidFill>
                <a:latin typeface="Calibri"/>
                <a:ea typeface="Calibri"/>
                <a:cs typeface="Calibri"/>
                <a:sym typeface="Calibri"/>
              </a:rPr>
              <a:t>La adopción como hijos</a:t>
            </a:r>
            <a:endParaRPr sz="1800">
              <a:solidFill>
                <a:srgbClr val="000000"/>
              </a:solidFill>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solidFill>
                  <a:srgbClr val="000000"/>
                </a:solidFill>
                <a:latin typeface="Calibri"/>
                <a:ea typeface="Calibri"/>
                <a:cs typeface="Calibri"/>
                <a:sym typeface="Calibri"/>
              </a:rPr>
              <a:t>Nos hizo aceptos en el Amado</a:t>
            </a:r>
            <a:endParaRPr sz="1800">
              <a:solidFill>
                <a:srgbClr val="000000"/>
              </a:solidFill>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solidFill>
                  <a:srgbClr val="000000"/>
                </a:solidFill>
                <a:latin typeface="Calibri"/>
                <a:ea typeface="Calibri"/>
                <a:cs typeface="Calibri"/>
                <a:sym typeface="Calibri"/>
              </a:rPr>
              <a:t>La redención por medio de su sangre</a:t>
            </a:r>
            <a:endParaRPr sz="1800">
              <a:solidFill>
                <a:srgbClr val="000000"/>
              </a:solidFill>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solidFill>
                  <a:srgbClr val="000000"/>
                </a:solidFill>
                <a:latin typeface="Calibri"/>
                <a:ea typeface="Calibri"/>
                <a:cs typeface="Calibri"/>
                <a:sym typeface="Calibri"/>
              </a:rPr>
              <a:t>El perdón de los pecados </a:t>
            </a:r>
            <a:endParaRPr sz="1800">
              <a:latin typeface="Calibri"/>
              <a:ea typeface="Calibri"/>
              <a:cs typeface="Calibri"/>
              <a:sym typeface="Calibri"/>
            </a:endParaRPr>
          </a:p>
          <a:p>
            <a:pPr marL="914400" marR="171450" lvl="0" indent="-228600" algn="l" rtl="0">
              <a:lnSpc>
                <a:spcPct val="100000"/>
              </a:lnSpc>
              <a:spcBef>
                <a:spcPts val="0"/>
              </a:spcBef>
              <a:spcAft>
                <a:spcPts val="1000"/>
              </a:spcAft>
              <a:buClr>
                <a:schemeClr val="dk1"/>
              </a:buClr>
              <a:buSzPts val="1100"/>
              <a:buFont typeface="Calibri"/>
              <a:buNone/>
            </a:pPr>
            <a:endParaRPr sz="1104" b="1">
              <a:solidFill>
                <a:schemeClr val="dk1"/>
              </a:solidFill>
              <a:highlight>
                <a:srgbClr val="FFFFFF"/>
              </a:highlight>
              <a:latin typeface="Calibri"/>
              <a:ea typeface="Calibri"/>
              <a:cs typeface="Calibri"/>
              <a:sym typeface="Calibri"/>
            </a:endParaRPr>
          </a:p>
        </p:txBody>
      </p:sp>
      <p:sp>
        <p:nvSpPr>
          <p:cNvPr id="262" name="Google Shape;26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2. ¿Enseña esta sección que Dios eligió a algunas personas para ir al infierno? </a:t>
            </a:r>
            <a:endParaRPr sz="1800">
              <a:solidFill>
                <a:srgbClr val="000000"/>
              </a:solidFill>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800">
              <a:solidFill>
                <a:srgbClr val="000000"/>
              </a:solidFill>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solidFill>
                  <a:srgbClr val="000000"/>
                </a:solidFill>
                <a:latin typeface="Calibri"/>
                <a:ea typeface="Calibri"/>
                <a:cs typeface="Calibri"/>
                <a:sym typeface="Calibri"/>
              </a:rPr>
              <a:t>No. </a:t>
            </a:r>
            <a:endParaRPr sz="1800">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solidFill>
                  <a:srgbClr val="000000"/>
                </a:solidFill>
                <a:latin typeface="Calibri"/>
                <a:ea typeface="Calibri"/>
                <a:cs typeface="Calibri"/>
                <a:sym typeface="Calibri"/>
              </a:rPr>
              <a:t>La idea de una predestinación para condenación contradice la clara enseñanza bíblica de que Dios desea la salvación de todos.</a:t>
            </a:r>
            <a:endParaRPr sz="1800"/>
          </a:p>
          <a:p>
            <a:pPr marL="171450" marR="0" lvl="0" indent="-101600" algn="l" rtl="0">
              <a:lnSpc>
                <a:spcPct val="100000"/>
              </a:lnSpc>
              <a:spcBef>
                <a:spcPts val="0"/>
              </a:spcBef>
              <a:spcAft>
                <a:spcPts val="0"/>
              </a:spcAft>
              <a:buSzPts val="1100"/>
              <a:buNone/>
            </a:pPr>
            <a:endParaRPr sz="1800">
              <a:solidFill>
                <a:srgbClr val="000000"/>
              </a:solidFill>
              <a:latin typeface="Calibri"/>
              <a:ea typeface="Calibri"/>
              <a:cs typeface="Calibri"/>
              <a:sym typeface="Calibri"/>
            </a:endParaRPr>
          </a:p>
          <a:p>
            <a:pPr marL="628650" marR="0" lvl="1" indent="-215900" algn="l" rtl="0">
              <a:lnSpc>
                <a:spcPct val="100000"/>
              </a:lnSpc>
              <a:spcBef>
                <a:spcPts val="0"/>
              </a:spcBef>
              <a:spcAft>
                <a:spcPts val="0"/>
              </a:spcAft>
              <a:buSzPts val="1800"/>
              <a:buChar char="○"/>
            </a:pPr>
            <a:r>
              <a:rPr lang="en-US" sz="1800">
                <a:solidFill>
                  <a:srgbClr val="000000"/>
                </a:solidFill>
                <a:latin typeface="Calibri"/>
                <a:ea typeface="Calibri"/>
                <a:cs typeface="Calibri"/>
                <a:sym typeface="Calibri"/>
              </a:rPr>
              <a:t>Ezequiel 33:11 Pues yo, su Señor y Dios, juro que no quiero la muerte del impío, sino que éste se aparte de su mal camino y viva. </a:t>
            </a:r>
            <a:endParaRPr sz="1800">
              <a:latin typeface="Calibri"/>
              <a:ea typeface="Calibri"/>
              <a:cs typeface="Calibri"/>
              <a:sym typeface="Calibri"/>
            </a:endParaRPr>
          </a:p>
          <a:p>
            <a:pPr marL="628650" marR="0" lvl="1" indent="-215900" algn="l" rtl="0">
              <a:lnSpc>
                <a:spcPct val="100000"/>
              </a:lnSpc>
              <a:spcBef>
                <a:spcPts val="0"/>
              </a:spcBef>
              <a:spcAft>
                <a:spcPts val="0"/>
              </a:spcAft>
              <a:buSzPts val="1800"/>
              <a:buChar char="○"/>
            </a:pPr>
            <a:r>
              <a:rPr lang="en-US" sz="1800">
                <a:solidFill>
                  <a:srgbClr val="000000"/>
                </a:solidFill>
                <a:latin typeface="Calibri"/>
                <a:ea typeface="Calibri"/>
                <a:cs typeface="Calibri"/>
                <a:sym typeface="Calibri"/>
              </a:rPr>
              <a:t>1 Timoteo 2:4 El cual quiere que todos sean salvos y lleguen a conocer la verdad. </a:t>
            </a:r>
            <a:endParaRPr sz="1800">
              <a:latin typeface="Calibri"/>
              <a:ea typeface="Calibri"/>
              <a:cs typeface="Calibri"/>
              <a:sym typeface="Calibri"/>
            </a:endParaRPr>
          </a:p>
          <a:p>
            <a:pPr marL="628650" marR="0" lvl="1" indent="-215900" algn="l" rtl="0">
              <a:lnSpc>
                <a:spcPct val="100000"/>
              </a:lnSpc>
              <a:spcBef>
                <a:spcPts val="0"/>
              </a:spcBef>
              <a:spcAft>
                <a:spcPts val="0"/>
              </a:spcAft>
              <a:buSzPts val="1800"/>
              <a:buChar char="○"/>
            </a:pPr>
            <a:r>
              <a:rPr lang="en-US" sz="1800">
                <a:solidFill>
                  <a:srgbClr val="000000"/>
                </a:solidFill>
                <a:latin typeface="Calibri"/>
                <a:ea typeface="Calibri"/>
                <a:cs typeface="Calibri"/>
                <a:sym typeface="Calibri"/>
              </a:rPr>
              <a:t>2 Pedro 3:9 El Señor no se tard</a:t>
            </a:r>
            <a:r>
              <a:rPr lang="en-US" sz="1800">
                <a:latin typeface="Calibri"/>
                <a:ea typeface="Calibri"/>
                <a:cs typeface="Calibri"/>
                <a:sym typeface="Calibri"/>
              </a:rPr>
              <a:t>a</a:t>
            </a:r>
            <a:r>
              <a:rPr lang="en-US" sz="1800">
                <a:solidFill>
                  <a:srgbClr val="000000"/>
                </a:solidFill>
                <a:latin typeface="Calibri"/>
                <a:ea typeface="Calibri"/>
                <a:cs typeface="Calibri"/>
                <a:sym typeface="Calibri"/>
              </a:rPr>
              <a:t> para cumplir su promesa, como algunos piensan, sino que nos tiene paciencia y no quiere que ninguno se pierda, sino que todos se vuelvan a él. </a:t>
            </a:r>
            <a:endParaRPr sz="1800">
              <a:latin typeface="Calibri"/>
              <a:ea typeface="Calibri"/>
              <a:cs typeface="Calibri"/>
              <a:sym typeface="Calibri"/>
            </a:endParaRPr>
          </a:p>
          <a:p>
            <a:pPr marL="0" lvl="0" indent="0" algn="l" rtl="0">
              <a:lnSpc>
                <a:spcPct val="100000"/>
              </a:lnSpc>
              <a:spcBef>
                <a:spcPts val="1000"/>
              </a:spcBef>
              <a:spcAft>
                <a:spcPts val="0"/>
              </a:spcAft>
              <a:buSzPts val="1100"/>
              <a:buNone/>
            </a:pPr>
            <a:endParaRPr b="1">
              <a:solidFill>
                <a:schemeClr val="dk1"/>
              </a:solidFill>
              <a:latin typeface="Calibri"/>
              <a:ea typeface="Calibri"/>
              <a:cs typeface="Calibri"/>
              <a:sym typeface="Calibri"/>
            </a:endParaRPr>
          </a:p>
        </p:txBody>
      </p:sp>
      <p:sp>
        <p:nvSpPr>
          <p:cNvPr id="284" name="Google Shape;284;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87350" algn="l" rtl="0">
              <a:lnSpc>
                <a:spcPct val="100000"/>
              </a:lnSpc>
              <a:spcBef>
                <a:spcPts val="0"/>
              </a:spcBef>
              <a:spcAft>
                <a:spcPts val="0"/>
              </a:spcAft>
              <a:buSzPts val="1800"/>
              <a:buFont typeface="Noto Sans Symbols"/>
              <a:buChar char="∙"/>
            </a:pPr>
            <a:r>
              <a:rPr lang="en-US" sz="1800" dirty="0">
                <a:solidFill>
                  <a:srgbClr val="000000"/>
                </a:solidFill>
                <a:latin typeface="Calibri"/>
                <a:ea typeface="Calibri"/>
                <a:cs typeface="Calibri"/>
                <a:sym typeface="Calibri"/>
              </a:rPr>
              <a:t>La idea de </a:t>
            </a:r>
            <a:r>
              <a:rPr lang="en-US" sz="1800" dirty="0" err="1">
                <a:solidFill>
                  <a:srgbClr val="000000"/>
                </a:solidFill>
                <a:latin typeface="Calibri"/>
                <a:ea typeface="Calibri"/>
                <a:cs typeface="Calibri"/>
                <a:sym typeface="Calibri"/>
              </a:rPr>
              <a:t>una</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predestinación</a:t>
            </a:r>
            <a:r>
              <a:rPr lang="en-US" sz="1800" dirty="0">
                <a:solidFill>
                  <a:srgbClr val="000000"/>
                </a:solidFill>
                <a:latin typeface="Calibri"/>
                <a:ea typeface="Calibri"/>
                <a:cs typeface="Calibri"/>
                <a:sym typeface="Calibri"/>
              </a:rPr>
              <a:t> para </a:t>
            </a:r>
            <a:r>
              <a:rPr lang="en-US" sz="1800" dirty="0" err="1">
                <a:solidFill>
                  <a:srgbClr val="000000"/>
                </a:solidFill>
                <a:latin typeface="Calibri"/>
                <a:ea typeface="Calibri"/>
                <a:cs typeface="Calibri"/>
                <a:sym typeface="Calibri"/>
              </a:rPr>
              <a:t>condenación</a:t>
            </a:r>
            <a:r>
              <a:rPr lang="en-US" sz="1800" dirty="0">
                <a:solidFill>
                  <a:srgbClr val="000000"/>
                </a:solidFill>
                <a:latin typeface="Calibri"/>
                <a:ea typeface="Calibri"/>
                <a:cs typeface="Calibri"/>
                <a:sym typeface="Calibri"/>
              </a:rPr>
              <a:t> también </a:t>
            </a:r>
            <a:r>
              <a:rPr lang="en-US" sz="1800" dirty="0" err="1">
                <a:solidFill>
                  <a:srgbClr val="000000"/>
                </a:solidFill>
                <a:latin typeface="Calibri"/>
                <a:ea typeface="Calibri"/>
                <a:cs typeface="Calibri"/>
                <a:sym typeface="Calibri"/>
              </a:rPr>
              <a:t>contradice</a:t>
            </a:r>
            <a:r>
              <a:rPr lang="en-US" sz="1800" dirty="0">
                <a:solidFill>
                  <a:srgbClr val="000000"/>
                </a:solidFill>
                <a:latin typeface="Calibri"/>
                <a:ea typeface="Calibri"/>
                <a:cs typeface="Calibri"/>
                <a:sym typeface="Calibri"/>
              </a:rPr>
              <a:t> la </a:t>
            </a:r>
            <a:r>
              <a:rPr lang="en-US" sz="1800" dirty="0" err="1">
                <a:solidFill>
                  <a:srgbClr val="000000"/>
                </a:solidFill>
                <a:latin typeface="Calibri"/>
                <a:ea typeface="Calibri"/>
                <a:cs typeface="Calibri"/>
                <a:sym typeface="Calibri"/>
              </a:rPr>
              <a:t>clara</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enseñanza</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bíblica</a:t>
            </a:r>
            <a:r>
              <a:rPr lang="en-US" sz="1800" dirty="0">
                <a:solidFill>
                  <a:srgbClr val="000000"/>
                </a:solidFill>
                <a:latin typeface="Calibri"/>
                <a:ea typeface="Calibri"/>
                <a:cs typeface="Calibri"/>
                <a:sym typeface="Calibri"/>
              </a:rPr>
              <a:t> de que la Biblia </a:t>
            </a:r>
            <a:r>
              <a:rPr lang="en-US" sz="1800" dirty="0" err="1">
                <a:solidFill>
                  <a:srgbClr val="000000"/>
                </a:solidFill>
                <a:latin typeface="Calibri"/>
                <a:ea typeface="Calibri"/>
                <a:cs typeface="Calibri"/>
                <a:sym typeface="Calibri"/>
              </a:rPr>
              <a:t>atribuye</a:t>
            </a:r>
            <a:r>
              <a:rPr lang="en-US" sz="1800" dirty="0">
                <a:solidFill>
                  <a:srgbClr val="000000"/>
                </a:solidFill>
                <a:latin typeface="Calibri"/>
                <a:ea typeface="Calibri"/>
                <a:cs typeface="Calibri"/>
                <a:sym typeface="Calibri"/>
              </a:rPr>
              <a:t> la </a:t>
            </a:r>
            <a:r>
              <a:rPr lang="en-US" sz="1800" dirty="0" err="1">
                <a:solidFill>
                  <a:srgbClr val="000000"/>
                </a:solidFill>
                <a:latin typeface="Calibri"/>
                <a:ea typeface="Calibri"/>
                <a:cs typeface="Calibri"/>
                <a:sym typeface="Calibri"/>
              </a:rPr>
              <a:t>condenación</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únicamente</a:t>
            </a:r>
            <a:r>
              <a:rPr lang="en-US" sz="1800" dirty="0">
                <a:solidFill>
                  <a:srgbClr val="000000"/>
                </a:solidFill>
                <a:latin typeface="Calibri"/>
                <a:ea typeface="Calibri"/>
                <a:cs typeface="Calibri"/>
                <a:sym typeface="Calibri"/>
              </a:rPr>
              <a:t> al </a:t>
            </a:r>
            <a:r>
              <a:rPr lang="en-US" sz="1800" dirty="0" err="1">
                <a:solidFill>
                  <a:srgbClr val="000000"/>
                </a:solidFill>
                <a:latin typeface="Calibri"/>
                <a:ea typeface="Calibri"/>
                <a:cs typeface="Calibri"/>
                <a:sym typeface="Calibri"/>
              </a:rPr>
              <a:t>pecador</a:t>
            </a:r>
            <a:r>
              <a:rPr lang="en-US" sz="1800" dirty="0">
                <a:solidFill>
                  <a:srgbClr val="000000"/>
                </a:solidFill>
                <a:latin typeface="Calibri"/>
                <a:ea typeface="Calibri"/>
                <a:cs typeface="Calibri"/>
                <a:sym typeface="Calibri"/>
              </a:rPr>
              <a:t> que </a:t>
            </a:r>
            <a:r>
              <a:rPr lang="en-US" sz="1800" dirty="0" err="1">
                <a:solidFill>
                  <a:srgbClr val="000000"/>
                </a:solidFill>
                <a:latin typeface="Calibri"/>
                <a:ea typeface="Calibri"/>
                <a:cs typeface="Calibri"/>
                <a:sym typeface="Calibri"/>
              </a:rPr>
              <a:t>rechaza</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el</a:t>
            </a:r>
            <a:r>
              <a:rPr lang="en-US" sz="1800" dirty="0">
                <a:solidFill>
                  <a:srgbClr val="000000"/>
                </a:solidFill>
                <a:latin typeface="Calibri"/>
                <a:ea typeface="Calibri"/>
                <a:cs typeface="Calibri"/>
                <a:sym typeface="Calibri"/>
              </a:rPr>
              <a:t> regalo </a:t>
            </a:r>
            <a:r>
              <a:rPr lang="en-US" sz="1800" dirty="0" err="1">
                <a:solidFill>
                  <a:srgbClr val="000000"/>
                </a:solidFill>
                <a:latin typeface="Calibri"/>
                <a:ea typeface="Calibri"/>
                <a:cs typeface="Calibri"/>
                <a:sym typeface="Calibri"/>
              </a:rPr>
              <a:t>gratuito</a:t>
            </a:r>
            <a:r>
              <a:rPr lang="en-US" sz="1800" dirty="0">
                <a:solidFill>
                  <a:srgbClr val="000000"/>
                </a:solidFill>
                <a:latin typeface="Calibri"/>
                <a:ea typeface="Calibri"/>
                <a:cs typeface="Calibri"/>
                <a:sym typeface="Calibri"/>
              </a:rPr>
              <a:t> de la </a:t>
            </a:r>
            <a:r>
              <a:rPr lang="en-US" sz="1800" dirty="0" err="1">
                <a:solidFill>
                  <a:srgbClr val="000000"/>
                </a:solidFill>
                <a:latin typeface="Calibri"/>
                <a:ea typeface="Calibri"/>
                <a:cs typeface="Calibri"/>
                <a:sym typeface="Calibri"/>
              </a:rPr>
              <a:t>salvación</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en</a:t>
            </a:r>
            <a:r>
              <a:rPr lang="en-US" sz="1800" dirty="0">
                <a:solidFill>
                  <a:srgbClr val="000000"/>
                </a:solidFill>
                <a:latin typeface="Calibri"/>
                <a:ea typeface="Calibri"/>
                <a:cs typeface="Calibri"/>
                <a:sym typeface="Calibri"/>
              </a:rPr>
              <a:t> Cristo. La </a:t>
            </a:r>
            <a:r>
              <a:rPr lang="en-US" sz="1800" dirty="0" err="1">
                <a:solidFill>
                  <a:srgbClr val="000000"/>
                </a:solidFill>
                <a:latin typeface="Calibri"/>
                <a:ea typeface="Calibri"/>
                <a:cs typeface="Calibri"/>
                <a:sym typeface="Calibri"/>
              </a:rPr>
              <a:t>única</a:t>
            </a:r>
            <a:r>
              <a:rPr lang="en-US" sz="1800" dirty="0">
                <a:solidFill>
                  <a:srgbClr val="000000"/>
                </a:solidFill>
                <a:latin typeface="Calibri"/>
                <a:ea typeface="Calibri"/>
                <a:cs typeface="Calibri"/>
                <a:sym typeface="Calibri"/>
              </a:rPr>
              <a:t> causa de la </a:t>
            </a:r>
            <a:r>
              <a:rPr lang="en-US" sz="1800" dirty="0" err="1">
                <a:solidFill>
                  <a:srgbClr val="000000"/>
                </a:solidFill>
                <a:latin typeface="Calibri"/>
                <a:ea typeface="Calibri"/>
                <a:cs typeface="Calibri"/>
                <a:sym typeface="Calibri"/>
              </a:rPr>
              <a:t>condenación</a:t>
            </a:r>
            <a:r>
              <a:rPr lang="en-US" sz="1800" dirty="0">
                <a:solidFill>
                  <a:srgbClr val="000000"/>
                </a:solidFill>
                <a:latin typeface="Calibri"/>
                <a:ea typeface="Calibri"/>
                <a:cs typeface="Calibri"/>
                <a:sym typeface="Calibri"/>
              </a:rPr>
              <a:t> es la </a:t>
            </a:r>
            <a:r>
              <a:rPr lang="en-US" sz="1800" dirty="0" err="1">
                <a:solidFill>
                  <a:srgbClr val="000000"/>
                </a:solidFill>
                <a:latin typeface="Calibri"/>
                <a:ea typeface="Calibri"/>
                <a:cs typeface="Calibri"/>
                <a:sym typeface="Calibri"/>
              </a:rPr>
              <a:t>incredulidad</a:t>
            </a:r>
            <a:r>
              <a:rPr lang="en-US" sz="1800" dirty="0">
                <a:solidFill>
                  <a:srgbClr val="000000"/>
                </a:solidFill>
                <a:latin typeface="Calibri"/>
                <a:ea typeface="Calibri"/>
                <a:cs typeface="Calibri"/>
                <a:sym typeface="Calibri"/>
              </a:rPr>
              <a:t>. </a:t>
            </a:r>
            <a:endParaRPr sz="1800" dirty="0">
              <a:latin typeface="Calibri"/>
              <a:ea typeface="Calibri"/>
              <a:cs typeface="Calibri"/>
              <a:sym typeface="Calibri"/>
            </a:endParaRPr>
          </a:p>
          <a:p>
            <a:pPr marL="742950" marR="0" lvl="1" indent="-330200" algn="l" rtl="0">
              <a:lnSpc>
                <a:spcPct val="100000"/>
              </a:lnSpc>
              <a:spcBef>
                <a:spcPts val="0"/>
              </a:spcBef>
              <a:spcAft>
                <a:spcPts val="0"/>
              </a:spcAft>
              <a:buSzPts val="1800"/>
              <a:buFont typeface="Courier New"/>
              <a:buChar char="o"/>
            </a:pPr>
            <a:r>
              <a:rPr lang="en-US" sz="1800" dirty="0">
                <a:solidFill>
                  <a:srgbClr val="000000"/>
                </a:solidFill>
                <a:latin typeface="Calibri"/>
                <a:ea typeface="Calibri"/>
                <a:cs typeface="Calibri"/>
                <a:sym typeface="Calibri"/>
              </a:rPr>
              <a:t>Juan 3:16-18 </a:t>
            </a:r>
            <a:r>
              <a:rPr lang="en-US" sz="1800" dirty="0" err="1">
                <a:latin typeface="Calibri"/>
                <a:ea typeface="Calibri"/>
                <a:cs typeface="Calibri"/>
                <a:sym typeface="Calibri"/>
              </a:rPr>
              <a:t>Porque</a:t>
            </a:r>
            <a:r>
              <a:rPr lang="en-US" sz="1800" dirty="0">
                <a:latin typeface="Calibri"/>
                <a:ea typeface="Calibri"/>
                <a:cs typeface="Calibri"/>
                <a:sym typeface="Calibri"/>
              </a:rPr>
              <a:t> de </a:t>
            </a:r>
            <a:r>
              <a:rPr lang="en-US" sz="1800" dirty="0" err="1">
                <a:latin typeface="Calibri"/>
                <a:ea typeface="Calibri"/>
                <a:cs typeface="Calibri"/>
                <a:sym typeface="Calibri"/>
              </a:rPr>
              <a:t>tal</a:t>
            </a:r>
            <a:r>
              <a:rPr lang="en-US" sz="1800" dirty="0">
                <a:latin typeface="Calibri"/>
                <a:ea typeface="Calibri"/>
                <a:cs typeface="Calibri"/>
                <a:sym typeface="Calibri"/>
              </a:rPr>
              <a:t> </a:t>
            </a:r>
            <a:r>
              <a:rPr lang="en-US" sz="1800" dirty="0" err="1">
                <a:latin typeface="Calibri"/>
                <a:ea typeface="Calibri"/>
                <a:cs typeface="Calibri"/>
                <a:sym typeface="Calibri"/>
              </a:rPr>
              <a:t>manera</a:t>
            </a:r>
            <a:r>
              <a:rPr lang="en-US" sz="1800" dirty="0">
                <a:latin typeface="Calibri"/>
                <a:ea typeface="Calibri"/>
                <a:cs typeface="Calibri"/>
                <a:sym typeface="Calibri"/>
              </a:rPr>
              <a:t> </a:t>
            </a:r>
            <a:r>
              <a:rPr lang="en-US" sz="1800" dirty="0" err="1">
                <a:latin typeface="Calibri"/>
                <a:ea typeface="Calibri"/>
                <a:cs typeface="Calibri"/>
                <a:sym typeface="Calibri"/>
              </a:rPr>
              <a:t>amó</a:t>
            </a:r>
            <a:r>
              <a:rPr lang="en-US" sz="1800" dirty="0">
                <a:latin typeface="Calibri"/>
                <a:ea typeface="Calibri"/>
                <a:cs typeface="Calibri"/>
                <a:sym typeface="Calibri"/>
              </a:rPr>
              <a:t> Dios al </a:t>
            </a:r>
            <a:r>
              <a:rPr lang="en-US" sz="1800" dirty="0" err="1">
                <a:latin typeface="Calibri"/>
                <a:ea typeface="Calibri"/>
                <a:cs typeface="Calibri"/>
                <a:sym typeface="Calibri"/>
              </a:rPr>
              <a:t>mundo</a:t>
            </a:r>
            <a:r>
              <a:rPr lang="en-US" sz="1800" dirty="0">
                <a:latin typeface="Calibri"/>
                <a:ea typeface="Calibri"/>
                <a:cs typeface="Calibri"/>
                <a:sym typeface="Calibri"/>
              </a:rPr>
              <a:t>, que ha dado a </a:t>
            </a:r>
            <a:r>
              <a:rPr lang="en-US" sz="1800" dirty="0" err="1">
                <a:latin typeface="Calibri"/>
                <a:ea typeface="Calibri"/>
                <a:cs typeface="Calibri"/>
                <a:sym typeface="Calibri"/>
              </a:rPr>
              <a:t>su</a:t>
            </a:r>
            <a:r>
              <a:rPr lang="en-US" sz="1800" dirty="0">
                <a:latin typeface="Calibri"/>
                <a:ea typeface="Calibri"/>
                <a:cs typeface="Calibri"/>
                <a:sym typeface="Calibri"/>
              </a:rPr>
              <a:t> </a:t>
            </a:r>
            <a:r>
              <a:rPr lang="en-US" sz="1800" dirty="0" err="1">
                <a:latin typeface="Calibri"/>
                <a:ea typeface="Calibri"/>
                <a:cs typeface="Calibri"/>
                <a:sym typeface="Calibri"/>
              </a:rPr>
              <a:t>Hijo</a:t>
            </a:r>
            <a:r>
              <a:rPr lang="en-US" sz="1800" dirty="0">
                <a:latin typeface="Calibri"/>
                <a:ea typeface="Calibri"/>
                <a:cs typeface="Calibri"/>
                <a:sym typeface="Calibri"/>
              </a:rPr>
              <a:t> </a:t>
            </a:r>
            <a:r>
              <a:rPr lang="en-US" sz="1800" dirty="0" err="1">
                <a:latin typeface="Calibri"/>
                <a:ea typeface="Calibri"/>
                <a:cs typeface="Calibri"/>
                <a:sym typeface="Calibri"/>
              </a:rPr>
              <a:t>unigénito</a:t>
            </a:r>
            <a:r>
              <a:rPr lang="en-US" sz="1800" dirty="0">
                <a:latin typeface="Calibri"/>
                <a:ea typeface="Calibri"/>
                <a:cs typeface="Calibri"/>
                <a:sym typeface="Calibri"/>
              </a:rPr>
              <a:t>, para que </a:t>
            </a:r>
            <a:r>
              <a:rPr lang="en-US" sz="1800" dirty="0" err="1">
                <a:latin typeface="Calibri"/>
                <a:ea typeface="Calibri"/>
                <a:cs typeface="Calibri"/>
                <a:sym typeface="Calibri"/>
              </a:rPr>
              <a:t>todo</a:t>
            </a:r>
            <a:r>
              <a:rPr lang="en-US" sz="1800" dirty="0">
                <a:latin typeface="Calibri"/>
                <a:ea typeface="Calibri"/>
                <a:cs typeface="Calibri"/>
                <a:sym typeface="Calibri"/>
              </a:rPr>
              <a:t> </a:t>
            </a:r>
            <a:r>
              <a:rPr lang="en-US" sz="1800" dirty="0" err="1">
                <a:latin typeface="Calibri"/>
                <a:ea typeface="Calibri"/>
                <a:cs typeface="Calibri"/>
                <a:sym typeface="Calibri"/>
              </a:rPr>
              <a:t>aquel</a:t>
            </a:r>
            <a:r>
              <a:rPr lang="en-US" sz="1800" dirty="0">
                <a:latin typeface="Calibri"/>
                <a:ea typeface="Calibri"/>
                <a:cs typeface="Calibri"/>
                <a:sym typeface="Calibri"/>
              </a:rPr>
              <a:t> que </a:t>
            </a:r>
            <a:r>
              <a:rPr lang="en-US" sz="1800" dirty="0" err="1">
                <a:latin typeface="Calibri"/>
                <a:ea typeface="Calibri"/>
                <a:cs typeface="Calibri"/>
                <a:sym typeface="Calibri"/>
              </a:rPr>
              <a:t>en</a:t>
            </a:r>
            <a:r>
              <a:rPr lang="en-US" sz="1800" dirty="0">
                <a:latin typeface="Calibri"/>
                <a:ea typeface="Calibri"/>
                <a:cs typeface="Calibri"/>
                <a:sym typeface="Calibri"/>
              </a:rPr>
              <a:t> </a:t>
            </a:r>
            <a:r>
              <a:rPr lang="en-US" sz="1800" dirty="0" err="1">
                <a:latin typeface="Calibri"/>
                <a:ea typeface="Calibri"/>
                <a:cs typeface="Calibri"/>
                <a:sym typeface="Calibri"/>
              </a:rPr>
              <a:t>él</a:t>
            </a:r>
            <a:r>
              <a:rPr lang="en-US" sz="1800" dirty="0">
                <a:latin typeface="Calibri"/>
                <a:ea typeface="Calibri"/>
                <a:cs typeface="Calibri"/>
                <a:sym typeface="Calibri"/>
              </a:rPr>
              <a:t> </a:t>
            </a:r>
            <a:r>
              <a:rPr lang="en-US" sz="1800" dirty="0" err="1">
                <a:latin typeface="Calibri"/>
                <a:ea typeface="Calibri"/>
                <a:cs typeface="Calibri"/>
                <a:sym typeface="Calibri"/>
              </a:rPr>
              <a:t>cree</a:t>
            </a:r>
            <a:r>
              <a:rPr lang="en-US" sz="1800" dirty="0">
                <a:latin typeface="Calibri"/>
                <a:ea typeface="Calibri"/>
                <a:cs typeface="Calibri"/>
                <a:sym typeface="Calibri"/>
              </a:rPr>
              <a:t> no se </a:t>
            </a:r>
            <a:r>
              <a:rPr lang="en-US" sz="1800" dirty="0" err="1">
                <a:latin typeface="Calibri"/>
                <a:ea typeface="Calibri"/>
                <a:cs typeface="Calibri"/>
                <a:sym typeface="Calibri"/>
              </a:rPr>
              <a:t>pierda</a:t>
            </a:r>
            <a:r>
              <a:rPr lang="en-US" sz="1800" dirty="0">
                <a:latin typeface="Calibri"/>
                <a:ea typeface="Calibri"/>
                <a:cs typeface="Calibri"/>
                <a:sym typeface="Calibri"/>
              </a:rPr>
              <a:t>, </a:t>
            </a:r>
            <a:r>
              <a:rPr lang="en-US" sz="1800" dirty="0" err="1">
                <a:latin typeface="Calibri"/>
                <a:ea typeface="Calibri"/>
                <a:cs typeface="Calibri"/>
                <a:sym typeface="Calibri"/>
              </a:rPr>
              <a:t>sino</a:t>
            </a:r>
            <a:r>
              <a:rPr lang="en-US" sz="1800" dirty="0">
                <a:latin typeface="Calibri"/>
                <a:ea typeface="Calibri"/>
                <a:cs typeface="Calibri"/>
                <a:sym typeface="Calibri"/>
              </a:rPr>
              <a:t> que </a:t>
            </a:r>
            <a:r>
              <a:rPr lang="en-US" sz="1800" dirty="0" err="1">
                <a:latin typeface="Calibri"/>
                <a:ea typeface="Calibri"/>
                <a:cs typeface="Calibri"/>
                <a:sym typeface="Calibri"/>
              </a:rPr>
              <a:t>tenga</a:t>
            </a:r>
            <a:r>
              <a:rPr lang="en-US" sz="1800" dirty="0">
                <a:latin typeface="Calibri"/>
                <a:ea typeface="Calibri"/>
                <a:cs typeface="Calibri"/>
                <a:sym typeface="Calibri"/>
              </a:rPr>
              <a:t> </a:t>
            </a:r>
            <a:r>
              <a:rPr lang="en-US" sz="1800" dirty="0" err="1">
                <a:latin typeface="Calibri"/>
                <a:ea typeface="Calibri"/>
                <a:cs typeface="Calibri"/>
                <a:sym typeface="Calibri"/>
              </a:rPr>
              <a:t>vida</a:t>
            </a:r>
            <a:r>
              <a:rPr lang="en-US" sz="1800" dirty="0">
                <a:latin typeface="Calibri"/>
                <a:ea typeface="Calibri"/>
                <a:cs typeface="Calibri"/>
                <a:sym typeface="Calibri"/>
              </a:rPr>
              <a:t> </a:t>
            </a:r>
            <a:r>
              <a:rPr lang="en-US" sz="1800" dirty="0" err="1">
                <a:latin typeface="Calibri"/>
                <a:ea typeface="Calibri"/>
                <a:cs typeface="Calibri"/>
                <a:sym typeface="Calibri"/>
              </a:rPr>
              <a:t>eterna</a:t>
            </a:r>
            <a:r>
              <a:rPr lang="en-US" sz="1800" dirty="0">
                <a:latin typeface="Calibri"/>
                <a:ea typeface="Calibri"/>
                <a:cs typeface="Calibri"/>
                <a:sym typeface="Calibri"/>
              </a:rPr>
              <a:t>. </a:t>
            </a:r>
            <a:r>
              <a:rPr lang="en-US" sz="1800" dirty="0" err="1">
                <a:latin typeface="Calibri"/>
                <a:ea typeface="Calibri"/>
                <a:cs typeface="Calibri"/>
                <a:sym typeface="Calibri"/>
              </a:rPr>
              <a:t>Porque</a:t>
            </a:r>
            <a:r>
              <a:rPr lang="en-US" sz="1800" dirty="0">
                <a:latin typeface="Calibri"/>
                <a:ea typeface="Calibri"/>
                <a:cs typeface="Calibri"/>
                <a:sym typeface="Calibri"/>
              </a:rPr>
              <a:t> Dios no </a:t>
            </a:r>
            <a:r>
              <a:rPr lang="en-US" sz="1800" dirty="0" err="1">
                <a:latin typeface="Calibri"/>
                <a:ea typeface="Calibri"/>
                <a:cs typeface="Calibri"/>
                <a:sym typeface="Calibri"/>
              </a:rPr>
              <a:t>envió</a:t>
            </a:r>
            <a:r>
              <a:rPr lang="en-US" sz="1800" dirty="0">
                <a:latin typeface="Calibri"/>
                <a:ea typeface="Calibri"/>
                <a:cs typeface="Calibri"/>
                <a:sym typeface="Calibri"/>
              </a:rPr>
              <a:t> a </a:t>
            </a:r>
            <a:r>
              <a:rPr lang="en-US" sz="1800" dirty="0" err="1">
                <a:latin typeface="Calibri"/>
                <a:ea typeface="Calibri"/>
                <a:cs typeface="Calibri"/>
                <a:sym typeface="Calibri"/>
              </a:rPr>
              <a:t>su</a:t>
            </a:r>
            <a:r>
              <a:rPr lang="en-US" sz="1800" dirty="0">
                <a:latin typeface="Calibri"/>
                <a:ea typeface="Calibri"/>
                <a:cs typeface="Calibri"/>
                <a:sym typeface="Calibri"/>
              </a:rPr>
              <a:t> </a:t>
            </a:r>
            <a:r>
              <a:rPr lang="en-US" sz="1800" dirty="0" err="1">
                <a:latin typeface="Calibri"/>
                <a:ea typeface="Calibri"/>
                <a:cs typeface="Calibri"/>
                <a:sym typeface="Calibri"/>
              </a:rPr>
              <a:t>Hijo</a:t>
            </a:r>
            <a:r>
              <a:rPr lang="en-US" sz="1800" dirty="0">
                <a:latin typeface="Calibri"/>
                <a:ea typeface="Calibri"/>
                <a:cs typeface="Calibri"/>
                <a:sym typeface="Calibri"/>
              </a:rPr>
              <a:t> al </a:t>
            </a:r>
            <a:r>
              <a:rPr lang="en-US" sz="1800" dirty="0" err="1">
                <a:latin typeface="Calibri"/>
                <a:ea typeface="Calibri"/>
                <a:cs typeface="Calibri"/>
                <a:sym typeface="Calibri"/>
              </a:rPr>
              <a:t>mundo</a:t>
            </a:r>
            <a:r>
              <a:rPr lang="en-US" sz="1800" dirty="0">
                <a:latin typeface="Calibri"/>
                <a:ea typeface="Calibri"/>
                <a:cs typeface="Calibri"/>
                <a:sym typeface="Calibri"/>
              </a:rPr>
              <a:t> para </a:t>
            </a:r>
            <a:r>
              <a:rPr lang="en-US" sz="1800" dirty="0" err="1">
                <a:latin typeface="Calibri"/>
                <a:ea typeface="Calibri"/>
                <a:cs typeface="Calibri"/>
                <a:sym typeface="Calibri"/>
              </a:rPr>
              <a:t>condenar</a:t>
            </a:r>
            <a:r>
              <a:rPr lang="en-US" sz="1800" dirty="0">
                <a:latin typeface="Calibri"/>
                <a:ea typeface="Calibri"/>
                <a:cs typeface="Calibri"/>
                <a:sym typeface="Calibri"/>
              </a:rPr>
              <a:t> al </a:t>
            </a:r>
            <a:r>
              <a:rPr lang="en-US" sz="1800" dirty="0" err="1">
                <a:latin typeface="Calibri"/>
                <a:ea typeface="Calibri"/>
                <a:cs typeface="Calibri"/>
                <a:sym typeface="Calibri"/>
              </a:rPr>
              <a:t>mundo</a:t>
            </a:r>
            <a:r>
              <a:rPr lang="en-US" sz="1800" dirty="0">
                <a:latin typeface="Calibri"/>
                <a:ea typeface="Calibri"/>
                <a:cs typeface="Calibri"/>
                <a:sym typeface="Calibri"/>
              </a:rPr>
              <a:t>, </a:t>
            </a:r>
            <a:r>
              <a:rPr lang="en-US" sz="1800" dirty="0" err="1">
                <a:latin typeface="Calibri"/>
                <a:ea typeface="Calibri"/>
                <a:cs typeface="Calibri"/>
                <a:sym typeface="Calibri"/>
              </a:rPr>
              <a:t>sino</a:t>
            </a:r>
            <a:r>
              <a:rPr lang="en-US" sz="1800" dirty="0">
                <a:latin typeface="Calibri"/>
                <a:ea typeface="Calibri"/>
                <a:cs typeface="Calibri"/>
                <a:sym typeface="Calibri"/>
              </a:rPr>
              <a:t> para que </a:t>
            </a:r>
            <a:r>
              <a:rPr lang="en-US" sz="1800" dirty="0" err="1">
                <a:latin typeface="Calibri"/>
                <a:ea typeface="Calibri"/>
                <a:cs typeface="Calibri"/>
                <a:sym typeface="Calibri"/>
              </a:rPr>
              <a:t>el</a:t>
            </a:r>
            <a:r>
              <a:rPr lang="en-US" sz="1800" dirty="0">
                <a:latin typeface="Calibri"/>
                <a:ea typeface="Calibri"/>
                <a:cs typeface="Calibri"/>
                <a:sym typeface="Calibri"/>
              </a:rPr>
              <a:t> </a:t>
            </a:r>
            <a:r>
              <a:rPr lang="en-US" sz="1800" dirty="0" err="1">
                <a:latin typeface="Calibri"/>
                <a:ea typeface="Calibri"/>
                <a:cs typeface="Calibri"/>
                <a:sym typeface="Calibri"/>
              </a:rPr>
              <a:t>mundo</a:t>
            </a:r>
            <a:r>
              <a:rPr lang="en-US" sz="1800" dirty="0">
                <a:latin typeface="Calibri"/>
                <a:ea typeface="Calibri"/>
                <a:cs typeface="Calibri"/>
                <a:sym typeface="Calibri"/>
              </a:rPr>
              <a:t> sea salvo </a:t>
            </a:r>
            <a:r>
              <a:rPr lang="en-US" sz="1800" dirty="0" err="1">
                <a:latin typeface="Calibri"/>
                <a:ea typeface="Calibri"/>
                <a:cs typeface="Calibri"/>
                <a:sym typeface="Calibri"/>
              </a:rPr>
              <a:t>por</a:t>
            </a:r>
            <a:r>
              <a:rPr lang="en-US" sz="1800" dirty="0">
                <a:latin typeface="Calibri"/>
                <a:ea typeface="Calibri"/>
                <a:cs typeface="Calibri"/>
                <a:sym typeface="Calibri"/>
              </a:rPr>
              <a:t> </a:t>
            </a:r>
            <a:r>
              <a:rPr lang="en-US" sz="1800" dirty="0" err="1">
                <a:latin typeface="Calibri"/>
                <a:ea typeface="Calibri"/>
                <a:cs typeface="Calibri"/>
                <a:sym typeface="Calibri"/>
              </a:rPr>
              <a:t>él</a:t>
            </a:r>
            <a:r>
              <a:rPr lang="en-US" sz="1800" dirty="0">
                <a:latin typeface="Calibri"/>
                <a:ea typeface="Calibri"/>
                <a:cs typeface="Calibri"/>
                <a:sym typeface="Calibri"/>
              </a:rPr>
              <a:t>. El que </a:t>
            </a:r>
            <a:r>
              <a:rPr lang="en-US" sz="1800" dirty="0" err="1">
                <a:latin typeface="Calibri"/>
                <a:ea typeface="Calibri"/>
                <a:cs typeface="Calibri"/>
                <a:sym typeface="Calibri"/>
              </a:rPr>
              <a:t>en</a:t>
            </a:r>
            <a:r>
              <a:rPr lang="en-US" sz="1800" dirty="0">
                <a:latin typeface="Calibri"/>
                <a:ea typeface="Calibri"/>
                <a:cs typeface="Calibri"/>
                <a:sym typeface="Calibri"/>
              </a:rPr>
              <a:t> </a:t>
            </a:r>
            <a:r>
              <a:rPr lang="en-US" sz="1800" dirty="0" err="1">
                <a:latin typeface="Calibri"/>
                <a:ea typeface="Calibri"/>
                <a:cs typeface="Calibri"/>
                <a:sym typeface="Calibri"/>
              </a:rPr>
              <a:t>él</a:t>
            </a:r>
            <a:r>
              <a:rPr lang="en-US" sz="1800" dirty="0">
                <a:latin typeface="Calibri"/>
                <a:ea typeface="Calibri"/>
                <a:cs typeface="Calibri"/>
                <a:sym typeface="Calibri"/>
              </a:rPr>
              <a:t> </a:t>
            </a:r>
            <a:r>
              <a:rPr lang="en-US" sz="1800" dirty="0" err="1">
                <a:latin typeface="Calibri"/>
                <a:ea typeface="Calibri"/>
                <a:cs typeface="Calibri"/>
                <a:sym typeface="Calibri"/>
              </a:rPr>
              <a:t>cree</a:t>
            </a:r>
            <a:r>
              <a:rPr lang="en-US" sz="1800" dirty="0">
                <a:latin typeface="Calibri"/>
                <a:ea typeface="Calibri"/>
                <a:cs typeface="Calibri"/>
                <a:sym typeface="Calibri"/>
              </a:rPr>
              <a:t>, no es </a:t>
            </a:r>
            <a:r>
              <a:rPr lang="en-US" sz="1800" dirty="0" err="1">
                <a:latin typeface="Calibri"/>
                <a:ea typeface="Calibri"/>
                <a:cs typeface="Calibri"/>
                <a:sym typeface="Calibri"/>
              </a:rPr>
              <a:t>condenado</a:t>
            </a:r>
            <a:r>
              <a:rPr lang="en-US" sz="1800" dirty="0">
                <a:latin typeface="Calibri"/>
                <a:ea typeface="Calibri"/>
                <a:cs typeface="Calibri"/>
                <a:sym typeface="Calibri"/>
              </a:rPr>
              <a:t>; </a:t>
            </a:r>
            <a:r>
              <a:rPr lang="en-US" sz="1800" dirty="0" err="1">
                <a:latin typeface="Calibri"/>
                <a:ea typeface="Calibri"/>
                <a:cs typeface="Calibri"/>
                <a:sym typeface="Calibri"/>
              </a:rPr>
              <a:t>pero</a:t>
            </a:r>
            <a:r>
              <a:rPr lang="en-US" sz="1800" dirty="0">
                <a:latin typeface="Calibri"/>
                <a:ea typeface="Calibri"/>
                <a:cs typeface="Calibri"/>
                <a:sym typeface="Calibri"/>
              </a:rPr>
              <a:t> </a:t>
            </a:r>
            <a:r>
              <a:rPr lang="en-US" sz="1800" dirty="0" err="1">
                <a:latin typeface="Calibri"/>
                <a:ea typeface="Calibri"/>
                <a:cs typeface="Calibri"/>
                <a:sym typeface="Calibri"/>
              </a:rPr>
              <a:t>el</a:t>
            </a:r>
            <a:r>
              <a:rPr lang="en-US" sz="1800" dirty="0">
                <a:latin typeface="Calibri"/>
                <a:ea typeface="Calibri"/>
                <a:cs typeface="Calibri"/>
                <a:sym typeface="Calibri"/>
              </a:rPr>
              <a:t> que no </a:t>
            </a:r>
            <a:r>
              <a:rPr lang="en-US" sz="1800" dirty="0" err="1">
                <a:latin typeface="Calibri"/>
                <a:ea typeface="Calibri"/>
                <a:cs typeface="Calibri"/>
                <a:sym typeface="Calibri"/>
              </a:rPr>
              <a:t>cree</a:t>
            </a:r>
            <a:r>
              <a:rPr lang="en-US" sz="1800" dirty="0">
                <a:latin typeface="Calibri"/>
                <a:ea typeface="Calibri"/>
                <a:cs typeface="Calibri"/>
                <a:sym typeface="Calibri"/>
              </a:rPr>
              <a:t>, </a:t>
            </a:r>
            <a:r>
              <a:rPr lang="en-US" sz="1800" dirty="0" err="1">
                <a:latin typeface="Calibri"/>
                <a:ea typeface="Calibri"/>
                <a:cs typeface="Calibri"/>
                <a:sym typeface="Calibri"/>
              </a:rPr>
              <a:t>ya</a:t>
            </a:r>
            <a:r>
              <a:rPr lang="en-US" sz="1800" dirty="0">
                <a:latin typeface="Calibri"/>
                <a:ea typeface="Calibri"/>
                <a:cs typeface="Calibri"/>
                <a:sym typeface="Calibri"/>
              </a:rPr>
              <a:t> ha </a:t>
            </a:r>
            <a:r>
              <a:rPr lang="en-US" sz="1800" dirty="0" err="1">
                <a:latin typeface="Calibri"/>
                <a:ea typeface="Calibri"/>
                <a:cs typeface="Calibri"/>
                <a:sym typeface="Calibri"/>
              </a:rPr>
              <a:t>sido</a:t>
            </a:r>
            <a:r>
              <a:rPr lang="en-US" sz="1800" dirty="0">
                <a:latin typeface="Calibri"/>
                <a:ea typeface="Calibri"/>
                <a:cs typeface="Calibri"/>
                <a:sym typeface="Calibri"/>
              </a:rPr>
              <a:t> </a:t>
            </a:r>
            <a:r>
              <a:rPr lang="en-US" sz="1800" dirty="0" err="1">
                <a:latin typeface="Calibri"/>
                <a:ea typeface="Calibri"/>
                <a:cs typeface="Calibri"/>
                <a:sym typeface="Calibri"/>
              </a:rPr>
              <a:t>condenado</a:t>
            </a:r>
            <a:r>
              <a:rPr lang="en-US" sz="1800" dirty="0">
                <a:latin typeface="Calibri"/>
                <a:ea typeface="Calibri"/>
                <a:cs typeface="Calibri"/>
                <a:sym typeface="Calibri"/>
              </a:rPr>
              <a:t>, </a:t>
            </a:r>
            <a:r>
              <a:rPr lang="en-US" sz="1800" dirty="0" err="1">
                <a:latin typeface="Calibri"/>
                <a:ea typeface="Calibri"/>
                <a:cs typeface="Calibri"/>
                <a:sym typeface="Calibri"/>
              </a:rPr>
              <a:t>porque</a:t>
            </a:r>
            <a:r>
              <a:rPr lang="en-US" sz="1800" dirty="0">
                <a:latin typeface="Calibri"/>
                <a:ea typeface="Calibri"/>
                <a:cs typeface="Calibri"/>
                <a:sym typeface="Calibri"/>
              </a:rPr>
              <a:t> no ha </a:t>
            </a:r>
            <a:r>
              <a:rPr lang="en-US" sz="1800" dirty="0" err="1">
                <a:latin typeface="Calibri"/>
                <a:ea typeface="Calibri"/>
                <a:cs typeface="Calibri"/>
                <a:sym typeface="Calibri"/>
              </a:rPr>
              <a:t>creído</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a:t>
            </a:r>
            <a:r>
              <a:rPr lang="en-US" sz="1800" dirty="0" err="1">
                <a:latin typeface="Calibri"/>
                <a:ea typeface="Calibri"/>
                <a:cs typeface="Calibri"/>
                <a:sym typeface="Calibri"/>
              </a:rPr>
              <a:t>el</a:t>
            </a:r>
            <a:r>
              <a:rPr lang="en-US" sz="1800" dirty="0">
                <a:latin typeface="Calibri"/>
                <a:ea typeface="Calibri"/>
                <a:cs typeface="Calibri"/>
                <a:sym typeface="Calibri"/>
              </a:rPr>
              <a:t> </a:t>
            </a:r>
            <a:r>
              <a:rPr lang="en-US" sz="1800" dirty="0" err="1">
                <a:latin typeface="Calibri"/>
                <a:ea typeface="Calibri"/>
                <a:cs typeface="Calibri"/>
                <a:sym typeface="Calibri"/>
              </a:rPr>
              <a:t>nombre</a:t>
            </a:r>
            <a:r>
              <a:rPr lang="en-US" sz="1800" dirty="0">
                <a:latin typeface="Calibri"/>
                <a:ea typeface="Calibri"/>
                <a:cs typeface="Calibri"/>
                <a:sym typeface="Calibri"/>
              </a:rPr>
              <a:t> del </a:t>
            </a:r>
            <a:r>
              <a:rPr lang="en-US" sz="1800" dirty="0" err="1">
                <a:latin typeface="Calibri"/>
                <a:ea typeface="Calibri"/>
                <a:cs typeface="Calibri"/>
                <a:sym typeface="Calibri"/>
              </a:rPr>
              <a:t>unigénito</a:t>
            </a:r>
            <a:r>
              <a:rPr lang="en-US" sz="1800" dirty="0">
                <a:latin typeface="Calibri"/>
                <a:ea typeface="Calibri"/>
                <a:cs typeface="Calibri"/>
                <a:sym typeface="Calibri"/>
              </a:rPr>
              <a:t> </a:t>
            </a:r>
            <a:r>
              <a:rPr lang="en-US" sz="1800" dirty="0" err="1">
                <a:latin typeface="Calibri"/>
                <a:ea typeface="Calibri"/>
                <a:cs typeface="Calibri"/>
                <a:sym typeface="Calibri"/>
              </a:rPr>
              <a:t>Hijo</a:t>
            </a:r>
            <a:r>
              <a:rPr lang="en-US" sz="1800" dirty="0">
                <a:latin typeface="Calibri"/>
                <a:ea typeface="Calibri"/>
                <a:cs typeface="Calibri"/>
                <a:sym typeface="Calibri"/>
              </a:rPr>
              <a:t> de Dios.</a:t>
            </a:r>
            <a:endParaRPr sz="1800" dirty="0"/>
          </a:p>
          <a:p>
            <a:pPr marL="742950" marR="0" lvl="1" indent="-215900" algn="l" rtl="0">
              <a:lnSpc>
                <a:spcPct val="100000"/>
              </a:lnSpc>
              <a:spcBef>
                <a:spcPts val="0"/>
              </a:spcBef>
              <a:spcAft>
                <a:spcPts val="0"/>
              </a:spcAft>
              <a:buSzPts val="1100"/>
              <a:buFont typeface="Courier New"/>
              <a:buNone/>
            </a:pPr>
            <a:endParaRPr sz="1800" dirty="0">
              <a:latin typeface="Calibri"/>
              <a:ea typeface="Calibri"/>
              <a:cs typeface="Calibri"/>
              <a:sym typeface="Calibri"/>
            </a:endParaRPr>
          </a:p>
          <a:p>
            <a:pPr marL="742950" marR="0" lvl="1" indent="-330200" algn="l" rtl="0">
              <a:lnSpc>
                <a:spcPct val="100000"/>
              </a:lnSpc>
              <a:spcBef>
                <a:spcPts val="0"/>
              </a:spcBef>
              <a:spcAft>
                <a:spcPts val="0"/>
              </a:spcAft>
              <a:buSzPts val="1800"/>
              <a:buFont typeface="Courier New"/>
              <a:buChar char="o"/>
            </a:pPr>
            <a:r>
              <a:rPr lang="en-US" sz="1800" dirty="0">
                <a:latin typeface="Calibri"/>
                <a:ea typeface="Calibri"/>
                <a:cs typeface="Calibri"/>
                <a:sym typeface="Calibri"/>
              </a:rPr>
              <a:t>2 Pedro 2:1 Entre </a:t>
            </a:r>
            <a:r>
              <a:rPr lang="en-US" sz="1800" dirty="0" err="1">
                <a:latin typeface="Calibri"/>
                <a:ea typeface="Calibri"/>
                <a:cs typeface="Calibri"/>
                <a:sym typeface="Calibri"/>
              </a:rPr>
              <a:t>el</a:t>
            </a:r>
            <a:r>
              <a:rPr lang="en-US" sz="1800" dirty="0">
                <a:latin typeface="Calibri"/>
                <a:ea typeface="Calibri"/>
                <a:cs typeface="Calibri"/>
                <a:sym typeface="Calibri"/>
              </a:rPr>
              <a:t> pueblo </a:t>
            </a:r>
            <a:r>
              <a:rPr lang="en-US" sz="1800" dirty="0" err="1">
                <a:latin typeface="Calibri"/>
                <a:ea typeface="Calibri"/>
                <a:cs typeface="Calibri"/>
                <a:sym typeface="Calibri"/>
              </a:rPr>
              <a:t>hubo</a:t>
            </a:r>
            <a:r>
              <a:rPr lang="en-US" sz="1800" dirty="0">
                <a:latin typeface="Calibri"/>
                <a:ea typeface="Calibri"/>
                <a:cs typeface="Calibri"/>
                <a:sym typeface="Calibri"/>
              </a:rPr>
              <a:t> también </a:t>
            </a:r>
            <a:r>
              <a:rPr lang="en-US" sz="1800" dirty="0" err="1">
                <a:latin typeface="Calibri"/>
                <a:ea typeface="Calibri"/>
                <a:cs typeface="Calibri"/>
                <a:sym typeface="Calibri"/>
              </a:rPr>
              <a:t>falsos</a:t>
            </a:r>
            <a:r>
              <a:rPr lang="en-US" sz="1800" dirty="0">
                <a:latin typeface="Calibri"/>
                <a:ea typeface="Calibri"/>
                <a:cs typeface="Calibri"/>
                <a:sym typeface="Calibri"/>
              </a:rPr>
              <a:t> </a:t>
            </a:r>
            <a:r>
              <a:rPr lang="en-US" sz="1800" dirty="0" err="1">
                <a:latin typeface="Calibri"/>
                <a:ea typeface="Calibri"/>
                <a:cs typeface="Calibri"/>
                <a:sym typeface="Calibri"/>
              </a:rPr>
              <a:t>profetas</a:t>
            </a:r>
            <a:r>
              <a:rPr lang="en-US" sz="1800" dirty="0">
                <a:latin typeface="Calibri"/>
                <a:ea typeface="Calibri"/>
                <a:cs typeface="Calibri"/>
                <a:sym typeface="Calibri"/>
              </a:rPr>
              <a:t>, </a:t>
            </a:r>
            <a:r>
              <a:rPr lang="en-US" sz="1800" dirty="0" err="1">
                <a:latin typeface="Calibri"/>
                <a:ea typeface="Calibri"/>
                <a:cs typeface="Calibri"/>
                <a:sym typeface="Calibri"/>
              </a:rPr>
              <a:t>como</a:t>
            </a:r>
            <a:r>
              <a:rPr lang="en-US" sz="1800" dirty="0">
                <a:latin typeface="Calibri"/>
                <a:ea typeface="Calibri"/>
                <a:cs typeface="Calibri"/>
                <a:sym typeface="Calibri"/>
              </a:rPr>
              <a:t> también </a:t>
            </a:r>
            <a:r>
              <a:rPr lang="en-US" sz="1800" dirty="0" err="1">
                <a:latin typeface="Calibri"/>
                <a:ea typeface="Calibri"/>
                <a:cs typeface="Calibri"/>
                <a:sym typeface="Calibri"/>
              </a:rPr>
              <a:t>habrá</a:t>
            </a:r>
            <a:r>
              <a:rPr lang="en-US" sz="1800" dirty="0">
                <a:latin typeface="Calibri"/>
                <a:ea typeface="Calibri"/>
                <a:cs typeface="Calibri"/>
                <a:sym typeface="Calibri"/>
              </a:rPr>
              <a:t> entre </a:t>
            </a:r>
            <a:r>
              <a:rPr lang="en-US" sz="1800" dirty="0" err="1">
                <a:latin typeface="Calibri"/>
                <a:ea typeface="Calibri"/>
                <a:cs typeface="Calibri"/>
                <a:sym typeface="Calibri"/>
              </a:rPr>
              <a:t>ustedes</a:t>
            </a:r>
            <a:r>
              <a:rPr lang="en-US" sz="1800" dirty="0">
                <a:latin typeface="Calibri"/>
                <a:ea typeface="Calibri"/>
                <a:cs typeface="Calibri"/>
                <a:sym typeface="Calibri"/>
              </a:rPr>
              <a:t> </a:t>
            </a:r>
            <a:r>
              <a:rPr lang="en-US" sz="1800" dirty="0" err="1">
                <a:latin typeface="Calibri"/>
                <a:ea typeface="Calibri"/>
                <a:cs typeface="Calibri"/>
                <a:sym typeface="Calibri"/>
              </a:rPr>
              <a:t>falsos</a:t>
            </a:r>
            <a:r>
              <a:rPr lang="en-US" sz="1800" dirty="0">
                <a:latin typeface="Calibri"/>
                <a:ea typeface="Calibri"/>
                <a:cs typeface="Calibri"/>
                <a:sym typeface="Calibri"/>
              </a:rPr>
              <a:t> maestros que con </a:t>
            </a:r>
            <a:r>
              <a:rPr lang="en-US" sz="1800" dirty="0" err="1">
                <a:latin typeface="Calibri"/>
                <a:ea typeface="Calibri"/>
                <a:cs typeface="Calibri"/>
                <a:sym typeface="Calibri"/>
              </a:rPr>
              <a:t>disimulo</a:t>
            </a:r>
            <a:r>
              <a:rPr lang="en-US" sz="1800" dirty="0">
                <a:latin typeface="Calibri"/>
                <a:ea typeface="Calibri"/>
                <a:cs typeface="Calibri"/>
                <a:sym typeface="Calibri"/>
              </a:rPr>
              <a:t> </a:t>
            </a:r>
            <a:r>
              <a:rPr lang="en-US" sz="1800" dirty="0" err="1">
                <a:latin typeface="Calibri"/>
                <a:ea typeface="Calibri"/>
                <a:cs typeface="Calibri"/>
                <a:sym typeface="Calibri"/>
              </a:rPr>
              <a:t>introducirán</a:t>
            </a:r>
            <a:r>
              <a:rPr lang="en-US" sz="1800" dirty="0">
                <a:latin typeface="Calibri"/>
                <a:ea typeface="Calibri"/>
                <a:cs typeface="Calibri"/>
                <a:sym typeface="Calibri"/>
              </a:rPr>
              <a:t> </a:t>
            </a:r>
            <a:r>
              <a:rPr lang="en-US" sz="1800" dirty="0" err="1">
                <a:latin typeface="Calibri"/>
                <a:ea typeface="Calibri"/>
                <a:cs typeface="Calibri"/>
                <a:sym typeface="Calibri"/>
              </a:rPr>
              <a:t>herejías</a:t>
            </a:r>
            <a:r>
              <a:rPr lang="en-US" sz="1800" dirty="0">
                <a:latin typeface="Calibri"/>
                <a:ea typeface="Calibri"/>
                <a:cs typeface="Calibri"/>
                <a:sym typeface="Calibri"/>
              </a:rPr>
              <a:t> </a:t>
            </a:r>
            <a:r>
              <a:rPr lang="en-US" sz="1800" dirty="0" err="1">
                <a:latin typeface="Calibri"/>
                <a:ea typeface="Calibri"/>
                <a:cs typeface="Calibri"/>
                <a:sym typeface="Calibri"/>
              </a:rPr>
              <a:t>destructivas</a:t>
            </a:r>
            <a:r>
              <a:rPr lang="en-US" sz="1800" dirty="0">
                <a:latin typeface="Calibri"/>
                <a:ea typeface="Calibri"/>
                <a:cs typeface="Calibri"/>
                <a:sym typeface="Calibri"/>
              </a:rPr>
              <a:t>, y hasta </a:t>
            </a:r>
            <a:r>
              <a:rPr lang="en-US" sz="1800" dirty="0" err="1">
                <a:latin typeface="Calibri"/>
                <a:ea typeface="Calibri"/>
                <a:cs typeface="Calibri"/>
                <a:sym typeface="Calibri"/>
              </a:rPr>
              <a:t>llegarán</a:t>
            </a:r>
            <a:r>
              <a:rPr lang="en-US" sz="1800" dirty="0">
                <a:latin typeface="Calibri"/>
                <a:ea typeface="Calibri"/>
                <a:cs typeface="Calibri"/>
                <a:sym typeface="Calibri"/>
              </a:rPr>
              <a:t> a </a:t>
            </a:r>
            <a:r>
              <a:rPr lang="en-US" sz="1800" dirty="0" err="1">
                <a:latin typeface="Calibri"/>
                <a:ea typeface="Calibri"/>
                <a:cs typeface="Calibri"/>
                <a:sym typeface="Calibri"/>
              </a:rPr>
              <a:t>negar</a:t>
            </a:r>
            <a:r>
              <a:rPr lang="en-US" sz="1800" dirty="0">
                <a:latin typeface="Calibri"/>
                <a:ea typeface="Calibri"/>
                <a:cs typeface="Calibri"/>
                <a:sym typeface="Calibri"/>
              </a:rPr>
              <a:t> al </a:t>
            </a:r>
            <a:r>
              <a:rPr lang="en-US" sz="1800" dirty="0" err="1">
                <a:latin typeface="Calibri"/>
                <a:ea typeface="Calibri"/>
                <a:cs typeface="Calibri"/>
                <a:sym typeface="Calibri"/>
              </a:rPr>
              <a:t>Señor</a:t>
            </a:r>
            <a:r>
              <a:rPr lang="en-US" sz="1800" dirty="0">
                <a:latin typeface="Calibri"/>
                <a:ea typeface="Calibri"/>
                <a:cs typeface="Calibri"/>
                <a:sym typeface="Calibri"/>
              </a:rPr>
              <a:t> que </a:t>
            </a:r>
            <a:r>
              <a:rPr lang="en-US" sz="1800" dirty="0" err="1">
                <a:latin typeface="Calibri"/>
                <a:ea typeface="Calibri"/>
                <a:cs typeface="Calibri"/>
                <a:sym typeface="Calibri"/>
              </a:rPr>
              <a:t>los</a:t>
            </a:r>
            <a:r>
              <a:rPr lang="en-US" sz="1800" dirty="0">
                <a:latin typeface="Calibri"/>
                <a:ea typeface="Calibri"/>
                <a:cs typeface="Calibri"/>
                <a:sym typeface="Calibri"/>
              </a:rPr>
              <a:t> </a:t>
            </a:r>
            <a:r>
              <a:rPr lang="en-US" sz="1800" dirty="0" err="1">
                <a:latin typeface="Calibri"/>
                <a:ea typeface="Calibri"/>
                <a:cs typeface="Calibri"/>
                <a:sym typeface="Calibri"/>
              </a:rPr>
              <a:t>rescató</a:t>
            </a:r>
            <a:r>
              <a:rPr lang="en-US" sz="1800" dirty="0">
                <a:latin typeface="Calibri"/>
                <a:ea typeface="Calibri"/>
                <a:cs typeface="Calibri"/>
                <a:sym typeface="Calibri"/>
              </a:rPr>
              <a:t>, con lo que </a:t>
            </a:r>
            <a:r>
              <a:rPr lang="en-US" sz="1800" dirty="0" err="1">
                <a:latin typeface="Calibri"/>
                <a:ea typeface="Calibri"/>
                <a:cs typeface="Calibri"/>
                <a:sym typeface="Calibri"/>
              </a:rPr>
              <a:t>atraerán</a:t>
            </a:r>
            <a:r>
              <a:rPr lang="en-US" sz="1800" dirty="0">
                <a:latin typeface="Calibri"/>
                <a:ea typeface="Calibri"/>
                <a:cs typeface="Calibri"/>
                <a:sym typeface="Calibri"/>
              </a:rPr>
              <a:t> </a:t>
            </a:r>
            <a:r>
              <a:rPr lang="en-US" sz="1800" dirty="0" err="1">
                <a:latin typeface="Calibri"/>
                <a:ea typeface="Calibri"/>
                <a:cs typeface="Calibri"/>
                <a:sym typeface="Calibri"/>
              </a:rPr>
              <a:t>sobre</a:t>
            </a:r>
            <a:r>
              <a:rPr lang="en-US" sz="1800" dirty="0">
                <a:latin typeface="Calibri"/>
                <a:ea typeface="Calibri"/>
                <a:cs typeface="Calibri"/>
                <a:sym typeface="Calibri"/>
              </a:rPr>
              <a:t> </a:t>
            </a:r>
            <a:r>
              <a:rPr lang="en-US" sz="1800" dirty="0" err="1">
                <a:latin typeface="Calibri"/>
                <a:ea typeface="Calibri"/>
                <a:cs typeface="Calibri"/>
                <a:sym typeface="Calibri"/>
              </a:rPr>
              <a:t>sí</a:t>
            </a:r>
            <a:r>
              <a:rPr lang="en-US" sz="1800" dirty="0">
                <a:latin typeface="Calibri"/>
                <a:ea typeface="Calibri"/>
                <a:cs typeface="Calibri"/>
                <a:sym typeface="Calibri"/>
              </a:rPr>
              <a:t> </a:t>
            </a:r>
            <a:r>
              <a:rPr lang="en-US" sz="1800" dirty="0" err="1">
                <a:latin typeface="Calibri"/>
                <a:ea typeface="Calibri"/>
                <a:cs typeface="Calibri"/>
                <a:sym typeface="Calibri"/>
              </a:rPr>
              <a:t>mismos</a:t>
            </a:r>
            <a:r>
              <a:rPr lang="en-US" sz="1800" dirty="0">
                <a:latin typeface="Calibri"/>
                <a:ea typeface="Calibri"/>
                <a:cs typeface="Calibri"/>
                <a:sym typeface="Calibri"/>
              </a:rPr>
              <a:t> </a:t>
            </a:r>
            <a:r>
              <a:rPr lang="en-US" sz="1800" dirty="0" err="1">
                <a:latin typeface="Calibri"/>
                <a:ea typeface="Calibri"/>
                <a:cs typeface="Calibri"/>
                <a:sym typeface="Calibri"/>
              </a:rPr>
              <a:t>súbita</a:t>
            </a:r>
            <a:r>
              <a:rPr lang="en-US" sz="1800" dirty="0">
                <a:latin typeface="Calibri"/>
                <a:ea typeface="Calibri"/>
                <a:cs typeface="Calibri"/>
                <a:sym typeface="Calibri"/>
              </a:rPr>
              <a:t> </a:t>
            </a:r>
            <a:r>
              <a:rPr lang="en-US" sz="1800" dirty="0" err="1">
                <a:latin typeface="Calibri"/>
                <a:ea typeface="Calibri"/>
                <a:cs typeface="Calibri"/>
                <a:sym typeface="Calibri"/>
              </a:rPr>
              <a:t>destrucción</a:t>
            </a:r>
            <a:r>
              <a:rPr lang="en-US" sz="1800" dirty="0">
                <a:latin typeface="Calibri"/>
                <a:ea typeface="Calibri"/>
                <a:cs typeface="Calibri"/>
                <a:sym typeface="Calibri"/>
              </a:rPr>
              <a:t>. </a:t>
            </a:r>
            <a:endParaRPr sz="1800" dirty="0"/>
          </a:p>
          <a:p>
            <a:pPr marL="742950" marR="0" lvl="1" indent="-215900" algn="l" rtl="0">
              <a:lnSpc>
                <a:spcPct val="100000"/>
              </a:lnSpc>
              <a:spcBef>
                <a:spcPts val="0"/>
              </a:spcBef>
              <a:spcAft>
                <a:spcPts val="0"/>
              </a:spcAft>
              <a:buSzPts val="1100"/>
              <a:buFont typeface="Courier New"/>
              <a:buNone/>
            </a:pPr>
            <a:endParaRPr sz="1800" dirty="0">
              <a:latin typeface="Calibri"/>
              <a:ea typeface="Calibri"/>
              <a:cs typeface="Calibri"/>
              <a:sym typeface="Calibri"/>
            </a:endParaRPr>
          </a:p>
          <a:p>
            <a:pPr marL="742950" marR="0" lvl="1" indent="-330200" algn="l" rtl="0">
              <a:lnSpc>
                <a:spcPct val="100000"/>
              </a:lnSpc>
              <a:spcBef>
                <a:spcPts val="0"/>
              </a:spcBef>
              <a:spcAft>
                <a:spcPts val="0"/>
              </a:spcAft>
              <a:buSzPts val="1800"/>
              <a:buFont typeface="Courier New"/>
              <a:buChar char="o"/>
            </a:pPr>
            <a:r>
              <a:rPr lang="en-US" sz="1800" dirty="0">
                <a:solidFill>
                  <a:srgbClr val="000000"/>
                </a:solidFill>
                <a:latin typeface="Calibri"/>
                <a:ea typeface="Calibri"/>
                <a:cs typeface="Calibri"/>
                <a:sym typeface="Calibri"/>
              </a:rPr>
              <a:t>Mateo 23:37</a:t>
            </a:r>
            <a:r>
              <a:rPr lang="en-US" sz="1800" dirty="0">
                <a:latin typeface="Calibri"/>
                <a:ea typeface="Calibri"/>
                <a:cs typeface="Calibri"/>
                <a:sym typeface="Calibri"/>
              </a:rPr>
              <a:t>¡Jerusalén, Jerusalén, que </a:t>
            </a:r>
            <a:r>
              <a:rPr lang="en-US" sz="1800" dirty="0" err="1">
                <a:latin typeface="Calibri"/>
                <a:ea typeface="Calibri"/>
                <a:cs typeface="Calibri"/>
                <a:sym typeface="Calibri"/>
              </a:rPr>
              <a:t>matas</a:t>
            </a:r>
            <a:r>
              <a:rPr lang="en-US" sz="1800" dirty="0">
                <a:latin typeface="Calibri"/>
                <a:ea typeface="Calibri"/>
                <a:cs typeface="Calibri"/>
                <a:sym typeface="Calibri"/>
              </a:rPr>
              <a:t> a </a:t>
            </a:r>
            <a:r>
              <a:rPr lang="en-US" sz="1800" dirty="0" err="1">
                <a:latin typeface="Calibri"/>
                <a:ea typeface="Calibri"/>
                <a:cs typeface="Calibri"/>
                <a:sym typeface="Calibri"/>
              </a:rPr>
              <a:t>los</a:t>
            </a:r>
            <a:r>
              <a:rPr lang="en-US" sz="1800" dirty="0">
                <a:latin typeface="Calibri"/>
                <a:ea typeface="Calibri"/>
                <a:cs typeface="Calibri"/>
                <a:sym typeface="Calibri"/>
              </a:rPr>
              <a:t> </a:t>
            </a:r>
            <a:r>
              <a:rPr lang="en-US" sz="1800" dirty="0" err="1">
                <a:latin typeface="Calibri"/>
                <a:ea typeface="Calibri"/>
                <a:cs typeface="Calibri"/>
                <a:sym typeface="Calibri"/>
              </a:rPr>
              <a:t>profetas</a:t>
            </a:r>
            <a:r>
              <a:rPr lang="en-US" sz="1800" dirty="0">
                <a:latin typeface="Calibri"/>
                <a:ea typeface="Calibri"/>
                <a:cs typeface="Calibri"/>
                <a:sym typeface="Calibri"/>
              </a:rPr>
              <a:t> y </a:t>
            </a:r>
            <a:r>
              <a:rPr lang="en-US" sz="1800" dirty="0" err="1">
                <a:latin typeface="Calibri"/>
                <a:ea typeface="Calibri"/>
                <a:cs typeface="Calibri"/>
                <a:sym typeface="Calibri"/>
              </a:rPr>
              <a:t>apedreas</a:t>
            </a:r>
            <a:r>
              <a:rPr lang="en-US" sz="1800" dirty="0">
                <a:latin typeface="Calibri"/>
                <a:ea typeface="Calibri"/>
                <a:cs typeface="Calibri"/>
                <a:sym typeface="Calibri"/>
              </a:rPr>
              <a:t> a </a:t>
            </a:r>
            <a:r>
              <a:rPr lang="en-US" sz="1800" dirty="0" err="1">
                <a:latin typeface="Calibri"/>
                <a:ea typeface="Calibri"/>
                <a:cs typeface="Calibri"/>
                <a:sym typeface="Calibri"/>
              </a:rPr>
              <a:t>los</a:t>
            </a:r>
            <a:r>
              <a:rPr lang="en-US" sz="1800" dirty="0">
                <a:latin typeface="Calibri"/>
                <a:ea typeface="Calibri"/>
                <a:cs typeface="Calibri"/>
                <a:sym typeface="Calibri"/>
              </a:rPr>
              <a:t> que son </a:t>
            </a:r>
            <a:r>
              <a:rPr lang="en-US" sz="1800" dirty="0" err="1">
                <a:latin typeface="Calibri"/>
                <a:ea typeface="Calibri"/>
                <a:cs typeface="Calibri"/>
                <a:sym typeface="Calibri"/>
              </a:rPr>
              <a:t>enviados</a:t>
            </a:r>
            <a:r>
              <a:rPr lang="en-US" sz="1800" dirty="0">
                <a:latin typeface="Calibri"/>
                <a:ea typeface="Calibri"/>
                <a:cs typeface="Calibri"/>
                <a:sym typeface="Calibri"/>
              </a:rPr>
              <a:t> a </a:t>
            </a:r>
            <a:r>
              <a:rPr lang="en-US" sz="1800" dirty="0" err="1">
                <a:latin typeface="Calibri"/>
                <a:ea typeface="Calibri"/>
                <a:cs typeface="Calibri"/>
                <a:sym typeface="Calibri"/>
              </a:rPr>
              <a:t>ti</a:t>
            </a:r>
            <a:r>
              <a:rPr lang="en-US" sz="1800" dirty="0">
                <a:latin typeface="Calibri"/>
                <a:ea typeface="Calibri"/>
                <a:cs typeface="Calibri"/>
                <a:sym typeface="Calibri"/>
              </a:rPr>
              <a:t>! ¡</a:t>
            </a:r>
            <a:r>
              <a:rPr lang="en-US" sz="1800" dirty="0" err="1">
                <a:latin typeface="Calibri"/>
                <a:ea typeface="Calibri"/>
                <a:cs typeface="Calibri"/>
                <a:sym typeface="Calibri"/>
              </a:rPr>
              <a:t>Cuántas</a:t>
            </a:r>
            <a:r>
              <a:rPr lang="en-US" sz="1800" dirty="0">
                <a:latin typeface="Calibri"/>
                <a:ea typeface="Calibri"/>
                <a:cs typeface="Calibri"/>
                <a:sym typeface="Calibri"/>
              </a:rPr>
              <a:t> </a:t>
            </a:r>
            <a:r>
              <a:rPr lang="en-US" sz="1800" dirty="0" err="1">
                <a:latin typeface="Calibri"/>
                <a:ea typeface="Calibri"/>
                <a:cs typeface="Calibri"/>
                <a:sym typeface="Calibri"/>
              </a:rPr>
              <a:t>veces</a:t>
            </a:r>
            <a:r>
              <a:rPr lang="en-US" sz="1800" dirty="0">
                <a:latin typeface="Calibri"/>
                <a:ea typeface="Calibri"/>
                <a:cs typeface="Calibri"/>
                <a:sym typeface="Calibri"/>
              </a:rPr>
              <a:t> </a:t>
            </a:r>
            <a:r>
              <a:rPr lang="en-US" sz="1800" dirty="0" err="1">
                <a:latin typeface="Calibri"/>
                <a:ea typeface="Calibri"/>
                <a:cs typeface="Calibri"/>
                <a:sym typeface="Calibri"/>
              </a:rPr>
              <a:t>quise</a:t>
            </a:r>
            <a:r>
              <a:rPr lang="en-US" sz="1800" dirty="0">
                <a:latin typeface="Calibri"/>
                <a:ea typeface="Calibri"/>
                <a:cs typeface="Calibri"/>
                <a:sym typeface="Calibri"/>
              </a:rPr>
              <a:t> </a:t>
            </a:r>
            <a:r>
              <a:rPr lang="en-US" sz="1800" dirty="0" err="1">
                <a:latin typeface="Calibri"/>
                <a:ea typeface="Calibri"/>
                <a:cs typeface="Calibri"/>
                <a:sym typeface="Calibri"/>
              </a:rPr>
              <a:t>juntar</a:t>
            </a:r>
            <a:r>
              <a:rPr lang="en-US" sz="1800" dirty="0">
                <a:latin typeface="Calibri"/>
                <a:ea typeface="Calibri"/>
                <a:cs typeface="Calibri"/>
                <a:sym typeface="Calibri"/>
              </a:rPr>
              <a:t> a </a:t>
            </a:r>
            <a:r>
              <a:rPr lang="en-US" sz="1800" dirty="0" err="1">
                <a:latin typeface="Calibri"/>
                <a:ea typeface="Calibri"/>
                <a:cs typeface="Calibri"/>
                <a:sym typeface="Calibri"/>
              </a:rPr>
              <a:t>tus</a:t>
            </a:r>
            <a:r>
              <a:rPr lang="en-US" sz="1800" dirty="0">
                <a:latin typeface="Calibri"/>
                <a:ea typeface="Calibri"/>
                <a:cs typeface="Calibri"/>
                <a:sym typeface="Calibri"/>
              </a:rPr>
              <a:t> </a:t>
            </a:r>
            <a:r>
              <a:rPr lang="en-US" sz="1800" dirty="0" err="1">
                <a:latin typeface="Calibri"/>
                <a:ea typeface="Calibri"/>
                <a:cs typeface="Calibri"/>
                <a:sym typeface="Calibri"/>
              </a:rPr>
              <a:t>hijos</a:t>
            </a:r>
            <a:r>
              <a:rPr lang="en-US" sz="1800" dirty="0">
                <a:latin typeface="Calibri"/>
                <a:ea typeface="Calibri"/>
                <a:cs typeface="Calibri"/>
                <a:sym typeface="Calibri"/>
              </a:rPr>
              <a:t>, </a:t>
            </a:r>
            <a:r>
              <a:rPr lang="en-US" sz="1800" dirty="0" err="1">
                <a:latin typeface="Calibri"/>
                <a:ea typeface="Calibri"/>
                <a:cs typeface="Calibri"/>
                <a:sym typeface="Calibri"/>
              </a:rPr>
              <a:t>como</a:t>
            </a:r>
            <a:r>
              <a:rPr lang="en-US" sz="1800" dirty="0">
                <a:latin typeface="Calibri"/>
                <a:ea typeface="Calibri"/>
                <a:cs typeface="Calibri"/>
                <a:sym typeface="Calibri"/>
              </a:rPr>
              <a:t> junta la </a:t>
            </a:r>
            <a:r>
              <a:rPr lang="en-US" sz="1800" dirty="0" err="1">
                <a:latin typeface="Calibri"/>
                <a:ea typeface="Calibri"/>
                <a:cs typeface="Calibri"/>
                <a:sym typeface="Calibri"/>
              </a:rPr>
              <a:t>gallina</a:t>
            </a:r>
            <a:r>
              <a:rPr lang="en-US" sz="1800" dirty="0">
                <a:latin typeface="Calibri"/>
                <a:ea typeface="Calibri"/>
                <a:cs typeface="Calibri"/>
                <a:sym typeface="Calibri"/>
              </a:rPr>
              <a:t> a sus </a:t>
            </a:r>
            <a:r>
              <a:rPr lang="en-US" sz="1800" dirty="0" err="1">
                <a:latin typeface="Calibri"/>
                <a:ea typeface="Calibri"/>
                <a:cs typeface="Calibri"/>
                <a:sym typeface="Calibri"/>
              </a:rPr>
              <a:t>polluelos</a:t>
            </a:r>
            <a:r>
              <a:rPr lang="en-US" sz="1800" dirty="0">
                <a:latin typeface="Calibri"/>
                <a:ea typeface="Calibri"/>
                <a:cs typeface="Calibri"/>
                <a:sym typeface="Calibri"/>
              </a:rPr>
              <a:t> </a:t>
            </a:r>
            <a:r>
              <a:rPr lang="en-US" sz="1800" dirty="0" err="1">
                <a:latin typeface="Calibri"/>
                <a:ea typeface="Calibri"/>
                <a:cs typeface="Calibri"/>
                <a:sym typeface="Calibri"/>
              </a:rPr>
              <a:t>debajo</a:t>
            </a:r>
            <a:r>
              <a:rPr lang="en-US" sz="1800" dirty="0">
                <a:latin typeface="Calibri"/>
                <a:ea typeface="Calibri"/>
                <a:cs typeface="Calibri"/>
                <a:sym typeface="Calibri"/>
              </a:rPr>
              <a:t> de sus alas, y no </a:t>
            </a:r>
            <a:r>
              <a:rPr lang="en-US" sz="1800" dirty="0" err="1">
                <a:latin typeface="Calibri"/>
                <a:ea typeface="Calibri"/>
                <a:cs typeface="Calibri"/>
                <a:sym typeface="Calibri"/>
              </a:rPr>
              <a:t>quisiste</a:t>
            </a:r>
            <a:r>
              <a:rPr lang="en-US" sz="1800" dirty="0">
                <a:latin typeface="Calibri"/>
                <a:ea typeface="Calibri"/>
                <a:cs typeface="Calibri"/>
                <a:sym typeface="Calibri"/>
              </a:rPr>
              <a:t>!</a:t>
            </a:r>
            <a:endParaRPr sz="1800" dirty="0"/>
          </a:p>
          <a:p>
            <a:pPr marL="742950" marR="0" lvl="1" indent="-215900" algn="l" rtl="0">
              <a:lnSpc>
                <a:spcPct val="100000"/>
              </a:lnSpc>
              <a:spcBef>
                <a:spcPts val="0"/>
              </a:spcBef>
              <a:spcAft>
                <a:spcPts val="0"/>
              </a:spcAft>
              <a:buSzPts val="1100"/>
              <a:buFont typeface="Courier New"/>
              <a:buNone/>
            </a:pPr>
            <a:endParaRPr sz="1800" dirty="0">
              <a:latin typeface="Calibri"/>
              <a:ea typeface="Calibri"/>
              <a:cs typeface="Calibri"/>
              <a:sym typeface="Calibri"/>
            </a:endParaRPr>
          </a:p>
          <a:p>
            <a:pPr marL="342900" marR="0" lvl="0" indent="-387350" algn="l" rtl="0">
              <a:lnSpc>
                <a:spcPct val="100000"/>
              </a:lnSpc>
              <a:spcBef>
                <a:spcPts val="0"/>
              </a:spcBef>
              <a:spcAft>
                <a:spcPts val="0"/>
              </a:spcAft>
              <a:buSzPts val="1800"/>
              <a:buFont typeface="Noto Sans Symbols"/>
              <a:buChar char="∙"/>
            </a:pPr>
            <a:r>
              <a:rPr lang="en-US" sz="1800" dirty="0">
                <a:solidFill>
                  <a:srgbClr val="000000"/>
                </a:solidFill>
                <a:latin typeface="Calibri"/>
                <a:ea typeface="Calibri"/>
                <a:cs typeface="Calibri"/>
                <a:sym typeface="Calibri"/>
              </a:rPr>
              <a:t>La </a:t>
            </a:r>
            <a:r>
              <a:rPr lang="en-US" sz="1800" dirty="0" err="1">
                <a:solidFill>
                  <a:srgbClr val="000000"/>
                </a:solidFill>
                <a:latin typeface="Calibri"/>
                <a:ea typeface="Calibri"/>
                <a:cs typeface="Calibri"/>
                <a:sym typeface="Calibri"/>
              </a:rPr>
              <a:t>elección</a:t>
            </a:r>
            <a:r>
              <a:rPr lang="en-US" sz="1800" dirty="0">
                <a:solidFill>
                  <a:srgbClr val="000000"/>
                </a:solidFill>
                <a:latin typeface="Calibri"/>
                <a:ea typeface="Calibri"/>
                <a:cs typeface="Calibri"/>
                <a:sym typeface="Calibri"/>
              </a:rPr>
              <a:t> no </a:t>
            </a:r>
            <a:r>
              <a:rPr lang="en-US" sz="1800" dirty="0" err="1">
                <a:solidFill>
                  <a:srgbClr val="000000"/>
                </a:solidFill>
                <a:latin typeface="Calibri"/>
                <a:ea typeface="Calibri"/>
                <a:cs typeface="Calibri"/>
                <a:sym typeface="Calibri"/>
              </a:rPr>
              <a:t>parece</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lógica</a:t>
            </a:r>
            <a:r>
              <a:rPr lang="en-US" sz="1800" dirty="0">
                <a:solidFill>
                  <a:srgbClr val="000000"/>
                </a:solidFill>
                <a:latin typeface="Calibri"/>
                <a:ea typeface="Calibri"/>
                <a:cs typeface="Calibri"/>
                <a:sym typeface="Calibri"/>
              </a:rPr>
              <a:t>. </a:t>
            </a:r>
            <a:r>
              <a:rPr lang="en-US" sz="1800" dirty="0">
                <a:latin typeface="Calibri"/>
                <a:ea typeface="Calibri"/>
                <a:cs typeface="Calibri"/>
                <a:sym typeface="Calibri"/>
              </a:rPr>
              <a:t>Las p</a:t>
            </a:r>
            <a:r>
              <a:rPr lang="en-US" sz="1800" dirty="0">
                <a:solidFill>
                  <a:srgbClr val="000000"/>
                </a:solidFill>
                <a:latin typeface="Calibri"/>
                <a:ea typeface="Calibri"/>
                <a:cs typeface="Calibri"/>
                <a:sym typeface="Calibri"/>
              </a:rPr>
              <a:t>ersonas </a:t>
            </a:r>
            <a:r>
              <a:rPr lang="en-US" sz="1800" dirty="0" err="1">
                <a:solidFill>
                  <a:srgbClr val="000000"/>
                </a:solidFill>
                <a:latin typeface="Calibri"/>
                <a:ea typeface="Calibri"/>
                <a:cs typeface="Calibri"/>
                <a:sym typeface="Calibri"/>
              </a:rPr>
              <a:t>pueden</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pensar</a:t>
            </a:r>
            <a:r>
              <a:rPr lang="en-US" sz="1800" dirty="0">
                <a:solidFill>
                  <a:srgbClr val="000000"/>
                </a:solidFill>
                <a:latin typeface="Calibri"/>
                <a:ea typeface="Calibri"/>
                <a:cs typeface="Calibri"/>
                <a:sym typeface="Calibri"/>
              </a:rPr>
              <a:t> “Si Dios </a:t>
            </a:r>
            <a:r>
              <a:rPr lang="en-US" sz="1800" dirty="0" err="1">
                <a:solidFill>
                  <a:srgbClr val="000000"/>
                </a:solidFill>
                <a:latin typeface="Calibri"/>
                <a:ea typeface="Calibri"/>
                <a:cs typeface="Calibri"/>
                <a:sym typeface="Calibri"/>
              </a:rPr>
              <a:t>elige</a:t>
            </a:r>
            <a:r>
              <a:rPr lang="en-US" sz="1800" dirty="0">
                <a:solidFill>
                  <a:srgbClr val="000000"/>
                </a:solidFill>
                <a:latin typeface="Calibri"/>
                <a:ea typeface="Calibri"/>
                <a:cs typeface="Calibri"/>
                <a:sym typeface="Calibri"/>
              </a:rPr>
              <a:t> a </a:t>
            </a:r>
            <a:r>
              <a:rPr lang="en-US" sz="1800" dirty="0" err="1">
                <a:solidFill>
                  <a:srgbClr val="000000"/>
                </a:solidFill>
                <a:latin typeface="Calibri"/>
                <a:ea typeface="Calibri"/>
                <a:cs typeface="Calibri"/>
                <a:sym typeface="Calibri"/>
              </a:rPr>
              <a:t>algunos</a:t>
            </a:r>
            <a:r>
              <a:rPr lang="en-US" sz="1800" dirty="0">
                <a:solidFill>
                  <a:srgbClr val="000000"/>
                </a:solidFill>
                <a:latin typeface="Calibri"/>
                <a:ea typeface="Calibri"/>
                <a:cs typeface="Calibri"/>
                <a:sym typeface="Calibri"/>
              </a:rPr>
              <a:t> para ser salvos, ¿no </a:t>
            </a:r>
            <a:r>
              <a:rPr lang="en-US" sz="1800" dirty="0" err="1">
                <a:solidFill>
                  <a:srgbClr val="000000"/>
                </a:solidFill>
                <a:latin typeface="Calibri"/>
                <a:ea typeface="Calibri"/>
                <a:cs typeface="Calibri"/>
                <a:sym typeface="Calibri"/>
              </a:rPr>
              <a:t>implica</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eso</a:t>
            </a:r>
            <a:r>
              <a:rPr lang="en-US" sz="1800" dirty="0">
                <a:solidFill>
                  <a:srgbClr val="000000"/>
                </a:solidFill>
                <a:latin typeface="Calibri"/>
                <a:ea typeface="Calibri"/>
                <a:cs typeface="Calibri"/>
                <a:sym typeface="Calibri"/>
              </a:rPr>
              <a:t> que también </a:t>
            </a:r>
            <a:r>
              <a:rPr lang="en-US" sz="1800" dirty="0" err="1">
                <a:solidFill>
                  <a:srgbClr val="000000"/>
                </a:solidFill>
                <a:latin typeface="Calibri"/>
                <a:ea typeface="Calibri"/>
                <a:cs typeface="Calibri"/>
                <a:sym typeface="Calibri"/>
              </a:rPr>
              <a:t>elige</a:t>
            </a:r>
            <a:r>
              <a:rPr lang="en-US" sz="1800" dirty="0">
                <a:solidFill>
                  <a:srgbClr val="000000"/>
                </a:solidFill>
                <a:latin typeface="Calibri"/>
                <a:ea typeface="Calibri"/>
                <a:cs typeface="Calibri"/>
                <a:sym typeface="Calibri"/>
              </a:rPr>
              <a:t> a </a:t>
            </a:r>
            <a:r>
              <a:rPr lang="en-US" sz="1800" dirty="0" err="1">
                <a:solidFill>
                  <a:srgbClr val="000000"/>
                </a:solidFill>
                <a:latin typeface="Calibri"/>
                <a:ea typeface="Calibri"/>
                <a:cs typeface="Calibri"/>
                <a:sym typeface="Calibri"/>
              </a:rPr>
              <a:t>otros</a:t>
            </a:r>
            <a:r>
              <a:rPr lang="en-US" sz="1800" dirty="0">
                <a:solidFill>
                  <a:srgbClr val="000000"/>
                </a:solidFill>
                <a:latin typeface="Calibri"/>
                <a:ea typeface="Calibri"/>
                <a:cs typeface="Calibri"/>
                <a:sym typeface="Calibri"/>
              </a:rPr>
              <a:t> para ser </a:t>
            </a:r>
            <a:r>
              <a:rPr lang="en-US" sz="1800" dirty="0" err="1">
                <a:solidFill>
                  <a:srgbClr val="000000"/>
                </a:solidFill>
                <a:latin typeface="Calibri"/>
                <a:ea typeface="Calibri"/>
                <a:cs typeface="Calibri"/>
                <a:sym typeface="Calibri"/>
              </a:rPr>
              <a:t>condenados</a:t>
            </a:r>
            <a:r>
              <a:rPr lang="en-US" sz="1800" dirty="0">
                <a:solidFill>
                  <a:srgbClr val="000000"/>
                </a:solidFill>
                <a:latin typeface="Calibri"/>
                <a:ea typeface="Calibri"/>
                <a:cs typeface="Calibri"/>
                <a:sym typeface="Calibri"/>
              </a:rPr>
              <a:t>?” </a:t>
            </a:r>
            <a:endParaRPr sz="1800" dirty="0">
              <a:latin typeface="Calibri"/>
              <a:ea typeface="Calibri"/>
              <a:cs typeface="Calibri"/>
              <a:sym typeface="Calibri"/>
            </a:endParaRPr>
          </a:p>
          <a:p>
            <a:pPr marL="742950" marR="0" lvl="1" indent="-330200" algn="l" rtl="0">
              <a:lnSpc>
                <a:spcPct val="100000"/>
              </a:lnSpc>
              <a:spcBef>
                <a:spcPts val="0"/>
              </a:spcBef>
              <a:spcAft>
                <a:spcPts val="0"/>
              </a:spcAft>
              <a:buSzPts val="1800"/>
              <a:buFont typeface="Courier New"/>
              <a:buChar char="o"/>
            </a:pPr>
            <a:r>
              <a:rPr lang="en-US" sz="1800" dirty="0">
                <a:solidFill>
                  <a:srgbClr val="000000"/>
                </a:solidFill>
                <a:latin typeface="Calibri"/>
                <a:ea typeface="Calibri"/>
                <a:cs typeface="Calibri"/>
                <a:sym typeface="Calibri"/>
              </a:rPr>
              <a:t>Pero </a:t>
            </a:r>
            <a:r>
              <a:rPr lang="en-US" sz="1800" dirty="0" err="1">
                <a:solidFill>
                  <a:srgbClr val="000000"/>
                </a:solidFill>
                <a:latin typeface="Calibri"/>
                <a:ea typeface="Calibri"/>
                <a:cs typeface="Calibri"/>
                <a:sym typeface="Calibri"/>
              </a:rPr>
              <a:t>nuestra</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fe</a:t>
            </a:r>
            <a:r>
              <a:rPr lang="en-US" sz="1800" dirty="0">
                <a:solidFill>
                  <a:srgbClr val="000000"/>
                </a:solidFill>
                <a:latin typeface="Calibri"/>
                <a:ea typeface="Calibri"/>
                <a:cs typeface="Calibri"/>
                <a:sym typeface="Calibri"/>
              </a:rPr>
              <a:t> no se </a:t>
            </a:r>
            <a:r>
              <a:rPr lang="en-US" sz="1800" dirty="0" err="1">
                <a:solidFill>
                  <a:srgbClr val="000000"/>
                </a:solidFill>
                <a:latin typeface="Calibri"/>
                <a:ea typeface="Calibri"/>
                <a:cs typeface="Calibri"/>
                <a:sym typeface="Calibri"/>
              </a:rPr>
              <a:t>basa</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en</a:t>
            </a:r>
            <a:r>
              <a:rPr lang="en-US" sz="1800" dirty="0">
                <a:solidFill>
                  <a:srgbClr val="000000"/>
                </a:solidFill>
                <a:latin typeface="Calibri"/>
                <a:ea typeface="Calibri"/>
                <a:cs typeface="Calibri"/>
                <a:sym typeface="Calibri"/>
              </a:rPr>
              <a:t> la </a:t>
            </a:r>
            <a:r>
              <a:rPr lang="en-US" sz="1800" dirty="0" err="1">
                <a:solidFill>
                  <a:srgbClr val="000000"/>
                </a:solidFill>
                <a:latin typeface="Calibri"/>
                <a:ea typeface="Calibri"/>
                <a:cs typeface="Calibri"/>
                <a:sym typeface="Calibri"/>
              </a:rPr>
              <a:t>lógica</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humana</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sino</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en</a:t>
            </a:r>
            <a:r>
              <a:rPr lang="en-US" sz="1800" dirty="0">
                <a:solidFill>
                  <a:srgbClr val="000000"/>
                </a:solidFill>
                <a:latin typeface="Calibri"/>
                <a:ea typeface="Calibri"/>
                <a:cs typeface="Calibri"/>
                <a:sym typeface="Calibri"/>
              </a:rPr>
              <a:t> lo que dice la </a:t>
            </a:r>
            <a:r>
              <a:rPr lang="en-US" sz="1800" dirty="0" err="1">
                <a:solidFill>
                  <a:srgbClr val="000000"/>
                </a:solidFill>
                <a:latin typeface="Calibri"/>
                <a:ea typeface="Calibri"/>
                <a:cs typeface="Calibri"/>
                <a:sym typeface="Calibri"/>
              </a:rPr>
              <a:t>Escritura</a:t>
            </a:r>
            <a:r>
              <a:rPr lang="en-US" sz="1800" dirty="0">
                <a:solidFill>
                  <a:srgbClr val="000000"/>
                </a:solidFill>
                <a:latin typeface="Calibri"/>
                <a:ea typeface="Calibri"/>
                <a:cs typeface="Calibri"/>
                <a:sym typeface="Calibri"/>
              </a:rPr>
              <a:t>. </a:t>
            </a:r>
            <a:endParaRPr sz="1800" dirty="0">
              <a:latin typeface="Calibri"/>
              <a:ea typeface="Calibri"/>
              <a:cs typeface="Calibri"/>
              <a:sym typeface="Calibri"/>
            </a:endParaRPr>
          </a:p>
          <a:p>
            <a:pPr marL="742950" marR="0" lvl="1" indent="-330200" algn="l" rtl="0">
              <a:lnSpc>
                <a:spcPct val="100000"/>
              </a:lnSpc>
              <a:spcBef>
                <a:spcPts val="0"/>
              </a:spcBef>
              <a:spcAft>
                <a:spcPts val="0"/>
              </a:spcAft>
              <a:buSzPts val="1800"/>
              <a:buFont typeface="Courier New"/>
              <a:buChar char="o"/>
            </a:pPr>
            <a:r>
              <a:rPr lang="en-US" sz="1800" dirty="0">
                <a:solidFill>
                  <a:srgbClr val="000000"/>
                </a:solidFill>
                <a:latin typeface="Calibri"/>
                <a:ea typeface="Calibri"/>
                <a:cs typeface="Calibri"/>
                <a:sym typeface="Calibri"/>
              </a:rPr>
              <a:t>La Biblia no </a:t>
            </a:r>
            <a:r>
              <a:rPr lang="en-US" sz="1800" dirty="0" err="1">
                <a:solidFill>
                  <a:srgbClr val="000000"/>
                </a:solidFill>
                <a:latin typeface="Calibri"/>
                <a:ea typeface="Calibri"/>
                <a:cs typeface="Calibri"/>
                <a:sym typeface="Calibri"/>
              </a:rPr>
              <a:t>enseña</a:t>
            </a:r>
            <a:r>
              <a:rPr lang="en-US" sz="1800" dirty="0">
                <a:solidFill>
                  <a:srgbClr val="000000"/>
                </a:solidFill>
                <a:latin typeface="Calibri"/>
                <a:ea typeface="Calibri"/>
                <a:cs typeface="Calibri"/>
                <a:sym typeface="Calibri"/>
              </a:rPr>
              <a:t> que Dios </a:t>
            </a:r>
            <a:r>
              <a:rPr lang="en-US" sz="1800" dirty="0" err="1">
                <a:solidFill>
                  <a:srgbClr val="000000"/>
                </a:solidFill>
                <a:latin typeface="Calibri"/>
                <a:ea typeface="Calibri"/>
                <a:cs typeface="Calibri"/>
                <a:sym typeface="Calibri"/>
              </a:rPr>
              <a:t>haya</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predestinado</a:t>
            </a:r>
            <a:r>
              <a:rPr lang="en-US" sz="1800" dirty="0">
                <a:solidFill>
                  <a:srgbClr val="000000"/>
                </a:solidFill>
                <a:latin typeface="Calibri"/>
                <a:ea typeface="Calibri"/>
                <a:cs typeface="Calibri"/>
                <a:sym typeface="Calibri"/>
              </a:rPr>
              <a:t> a </a:t>
            </a:r>
            <a:r>
              <a:rPr lang="en-US" sz="1800" dirty="0" err="1">
                <a:solidFill>
                  <a:srgbClr val="000000"/>
                </a:solidFill>
                <a:latin typeface="Calibri"/>
                <a:ea typeface="Calibri"/>
                <a:cs typeface="Calibri"/>
                <a:sym typeface="Calibri"/>
              </a:rPr>
              <a:t>nadie</a:t>
            </a:r>
            <a:r>
              <a:rPr lang="en-US" sz="1800" dirty="0">
                <a:solidFill>
                  <a:srgbClr val="000000"/>
                </a:solidFill>
                <a:latin typeface="Calibri"/>
                <a:ea typeface="Calibri"/>
                <a:cs typeface="Calibri"/>
                <a:sym typeface="Calibri"/>
              </a:rPr>
              <a:t> para ser </a:t>
            </a:r>
            <a:r>
              <a:rPr lang="en-US" sz="1800" dirty="0" err="1">
                <a:solidFill>
                  <a:srgbClr val="000000"/>
                </a:solidFill>
                <a:latin typeface="Calibri"/>
                <a:ea typeface="Calibri"/>
                <a:cs typeface="Calibri"/>
                <a:sym typeface="Calibri"/>
              </a:rPr>
              <a:t>condenado</a:t>
            </a:r>
            <a:r>
              <a:rPr lang="en-US" sz="1800" dirty="0">
                <a:solidFill>
                  <a:srgbClr val="000000"/>
                </a:solidFill>
                <a:latin typeface="Calibri"/>
                <a:ea typeface="Calibri"/>
                <a:cs typeface="Calibri"/>
                <a:sym typeface="Calibri"/>
              </a:rPr>
              <a:t>. </a:t>
            </a:r>
            <a:endParaRPr sz="1800" dirty="0">
              <a:latin typeface="Calibri"/>
              <a:ea typeface="Calibri"/>
              <a:cs typeface="Calibri"/>
              <a:sym typeface="Calibri"/>
            </a:endParaRPr>
          </a:p>
          <a:p>
            <a:pPr marL="742950" marR="0" lvl="1" indent="-330200" algn="l" rtl="0">
              <a:lnSpc>
                <a:spcPct val="100000"/>
              </a:lnSpc>
              <a:spcBef>
                <a:spcPts val="0"/>
              </a:spcBef>
              <a:spcAft>
                <a:spcPts val="0"/>
              </a:spcAft>
              <a:buSzPts val="1800"/>
              <a:buFont typeface="Courier New"/>
              <a:buChar char="o"/>
            </a:pPr>
            <a:r>
              <a:rPr lang="en-US" sz="1800" dirty="0">
                <a:solidFill>
                  <a:srgbClr val="000000"/>
                </a:solidFill>
                <a:latin typeface="Calibri"/>
                <a:ea typeface="Calibri"/>
                <a:cs typeface="Calibri"/>
                <a:sym typeface="Calibri"/>
              </a:rPr>
              <a:t>La </a:t>
            </a:r>
            <a:r>
              <a:rPr lang="en-US" sz="1800" dirty="0" err="1">
                <a:solidFill>
                  <a:srgbClr val="000000"/>
                </a:solidFill>
                <a:latin typeface="Calibri"/>
                <a:ea typeface="Calibri"/>
                <a:cs typeface="Calibri"/>
                <a:sym typeface="Calibri"/>
              </a:rPr>
              <a:t>única</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razón</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por</a:t>
            </a:r>
            <a:r>
              <a:rPr lang="en-US" sz="1800" dirty="0">
                <a:solidFill>
                  <a:srgbClr val="000000"/>
                </a:solidFill>
                <a:latin typeface="Calibri"/>
                <a:ea typeface="Calibri"/>
                <a:cs typeface="Calibri"/>
                <a:sym typeface="Calibri"/>
              </a:rPr>
              <a:t> la </a:t>
            </a:r>
            <a:r>
              <a:rPr lang="en-US" sz="1800" dirty="0" err="1">
                <a:solidFill>
                  <a:srgbClr val="000000"/>
                </a:solidFill>
                <a:latin typeface="Calibri"/>
                <a:ea typeface="Calibri"/>
                <a:cs typeface="Calibri"/>
                <a:sym typeface="Calibri"/>
              </a:rPr>
              <a:t>cual</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algunos</a:t>
            </a:r>
            <a:r>
              <a:rPr lang="en-US" sz="1800" dirty="0">
                <a:solidFill>
                  <a:srgbClr val="000000"/>
                </a:solidFill>
                <a:latin typeface="Calibri"/>
                <a:ea typeface="Calibri"/>
                <a:cs typeface="Calibri"/>
                <a:sym typeface="Calibri"/>
              </a:rPr>
              <a:t> son </a:t>
            </a:r>
            <a:r>
              <a:rPr lang="en-US" sz="1800" dirty="0" err="1">
                <a:solidFill>
                  <a:srgbClr val="000000"/>
                </a:solidFill>
                <a:latin typeface="Calibri"/>
                <a:ea typeface="Calibri"/>
                <a:cs typeface="Calibri"/>
                <a:sym typeface="Calibri"/>
              </a:rPr>
              <a:t>condenados</a:t>
            </a:r>
            <a:r>
              <a:rPr lang="en-US" sz="1800" dirty="0">
                <a:solidFill>
                  <a:srgbClr val="000000"/>
                </a:solidFill>
                <a:latin typeface="Calibri"/>
                <a:ea typeface="Calibri"/>
                <a:cs typeface="Calibri"/>
                <a:sym typeface="Calibri"/>
              </a:rPr>
              <a:t> es </a:t>
            </a:r>
            <a:r>
              <a:rPr lang="en-US" sz="1800" dirty="0" err="1">
                <a:solidFill>
                  <a:srgbClr val="000000"/>
                </a:solidFill>
                <a:latin typeface="Calibri"/>
                <a:ea typeface="Calibri"/>
                <a:cs typeface="Calibri"/>
                <a:sym typeface="Calibri"/>
              </a:rPr>
              <a:t>porque</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rechazan</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el</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evangelio</a:t>
            </a:r>
            <a:r>
              <a:rPr lang="en-US" sz="1800" dirty="0">
                <a:solidFill>
                  <a:srgbClr val="000000"/>
                </a:solidFill>
                <a:latin typeface="Calibri"/>
                <a:ea typeface="Calibri"/>
                <a:cs typeface="Calibri"/>
                <a:sym typeface="Calibri"/>
              </a:rPr>
              <a:t>. </a:t>
            </a:r>
          </a:p>
          <a:p>
            <a:pPr marL="742950" marR="0" lvl="1" indent="-330200" algn="l" rtl="0">
              <a:lnSpc>
                <a:spcPct val="100000"/>
              </a:lnSpc>
              <a:spcBef>
                <a:spcPts val="0"/>
              </a:spcBef>
              <a:spcAft>
                <a:spcPts val="0"/>
              </a:spcAft>
              <a:buSzPts val="1800"/>
              <a:buFont typeface="Courier New"/>
              <a:buChar char="o"/>
            </a:pPr>
            <a:endParaRPr lang="en-US" sz="1800" dirty="0">
              <a:solidFill>
                <a:srgbClr val="000000"/>
              </a:solidFill>
              <a:latin typeface="Calibri"/>
              <a:ea typeface="Calibri"/>
              <a:cs typeface="Calibri"/>
              <a:sym typeface="Calibri"/>
            </a:endParaRPr>
          </a:p>
          <a:p>
            <a:pPr marL="742950" marR="0" lvl="1" indent="-330200" algn="l" rtl="0">
              <a:lnSpc>
                <a:spcPct val="100000"/>
              </a:lnSpc>
              <a:spcBef>
                <a:spcPts val="0"/>
              </a:spcBef>
              <a:spcAft>
                <a:spcPts val="0"/>
              </a:spcAft>
              <a:buSzPts val="1800"/>
              <a:buFont typeface="Courier New"/>
              <a:buChar char="o"/>
            </a:pPr>
            <a:endParaRPr lang="en-US" sz="1800" dirty="0">
              <a:solidFill>
                <a:srgbClr val="000000"/>
              </a:solidFill>
              <a:latin typeface="Calibri"/>
              <a:ea typeface="Calibri"/>
              <a:cs typeface="Calibri"/>
              <a:sym typeface="Calibri"/>
            </a:endParaRPr>
          </a:p>
          <a:p>
            <a:pPr marL="342900" marR="0" lvl="0" indent="-342900">
              <a:buFont typeface="Arial" panose="020B0604020202020204" pitchFamily="34" charset="0"/>
              <a:buChar char="●"/>
            </a:pPr>
            <a:r>
              <a:rPr lang="es-ES" sz="1100" dirty="0">
                <a:effectLst/>
                <a:latin typeface="Calibri" panose="020F0502020204030204" pitchFamily="34" charset="0"/>
                <a:ea typeface="Noto Sans Symbols" panose="020F0502020204030204" pitchFamily="34" charset="0"/>
                <a:cs typeface="Noto Sans Symbols" panose="020F0502020204030204" pitchFamily="34" charset="0"/>
              </a:rPr>
              <a:t>Debemos recordar que </a:t>
            </a:r>
            <a:r>
              <a:rPr lang="es-ES" sz="1100" b="0" dirty="0">
                <a:effectLst/>
                <a:latin typeface="Calibri" panose="020F0502020204030204" pitchFamily="34" charset="0"/>
                <a:ea typeface="Noto Sans Symbols" panose="020F0502020204030204" pitchFamily="34" charset="0"/>
                <a:cs typeface="Noto Sans Symbols" panose="020F0502020204030204" pitchFamily="34" charset="0"/>
              </a:rPr>
              <a:t>muchas enseñanzas bíblicas van más allá de la lógica humana</a:t>
            </a:r>
            <a:r>
              <a:rPr lang="es-ES" sz="1100" dirty="0">
                <a:effectLst/>
                <a:latin typeface="Calibri" panose="020F0502020204030204" pitchFamily="34" charset="0"/>
                <a:ea typeface="Noto Sans Symbols" panose="020F0502020204030204" pitchFamily="34" charset="0"/>
                <a:cs typeface="Noto Sans Symbols" panose="020F0502020204030204" pitchFamily="34" charset="0"/>
              </a:rPr>
              <a:t>.</a:t>
            </a:r>
            <a:endParaRPr lang="en-US" sz="12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pPr marL="742950" marR="0" lvl="1" indent="-285750">
              <a:buFont typeface="Courier New" panose="02070309020205020404" pitchFamily="49" charset="0"/>
              <a:buChar char="o"/>
            </a:pPr>
            <a:r>
              <a:rPr lang="es-ES" sz="1100" dirty="0">
                <a:effectLst/>
                <a:latin typeface="Calibri" panose="020F0502020204030204" pitchFamily="34" charset="0"/>
                <a:ea typeface="Courier New" panose="02070309020205020404" pitchFamily="49" charset="0"/>
                <a:cs typeface="Courier New" panose="02070309020205020404" pitchFamily="49" charset="0"/>
              </a:rPr>
              <a:t>La doctrina de la </a:t>
            </a:r>
            <a:r>
              <a:rPr lang="es-ES" sz="1100" b="0" dirty="0">
                <a:effectLst/>
                <a:latin typeface="Calibri" panose="020F0502020204030204" pitchFamily="34" charset="0"/>
                <a:ea typeface="Courier New" panose="02070309020205020404" pitchFamily="49" charset="0"/>
                <a:cs typeface="Courier New" panose="02070309020205020404" pitchFamily="49" charset="0"/>
              </a:rPr>
              <a:t>Trinidad</a:t>
            </a:r>
            <a:r>
              <a:rPr lang="es-ES" sz="1100" dirty="0">
                <a:effectLst/>
                <a:latin typeface="Calibri" panose="020F0502020204030204" pitchFamily="34" charset="0"/>
                <a:ea typeface="Courier New" panose="02070309020205020404" pitchFamily="49" charset="0"/>
                <a:cs typeface="Courier New" panose="02070309020205020404" pitchFamily="49" charset="0"/>
              </a:rPr>
              <a:t> no es lógica para nuestra mente, y sin embargo la creemos porque la Biblia la enseña.</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marR="0" lvl="1" indent="-285750">
              <a:buFont typeface="Courier New" panose="02070309020205020404" pitchFamily="49" charset="0"/>
              <a:buChar char="o"/>
            </a:pPr>
            <a:r>
              <a:rPr lang="es-ES" sz="1100" dirty="0">
                <a:effectLst/>
                <a:latin typeface="Calibri" panose="020F0502020204030204" pitchFamily="34" charset="0"/>
                <a:ea typeface="Courier New" panose="02070309020205020404" pitchFamily="49" charset="0"/>
                <a:cs typeface="Courier New" panose="02070309020205020404" pitchFamily="49" charset="0"/>
              </a:rPr>
              <a:t>Los </a:t>
            </a:r>
            <a:r>
              <a:rPr lang="es-ES" sz="1100" b="0" dirty="0">
                <a:effectLst/>
                <a:latin typeface="Calibri" panose="020F0502020204030204" pitchFamily="34" charset="0"/>
                <a:ea typeface="Courier New" panose="02070309020205020404" pitchFamily="49" charset="0"/>
                <a:cs typeface="Courier New" panose="02070309020205020404" pitchFamily="49" charset="0"/>
              </a:rPr>
              <a:t>milagros</a:t>
            </a:r>
            <a:r>
              <a:rPr lang="es-ES" sz="1100" dirty="0">
                <a:effectLst/>
                <a:latin typeface="Calibri" panose="020F0502020204030204" pitchFamily="34" charset="0"/>
                <a:ea typeface="Courier New" panose="02070309020205020404" pitchFamily="49" charset="0"/>
                <a:cs typeface="Courier New" panose="02070309020205020404" pitchFamily="49" charset="0"/>
              </a:rPr>
              <a:t> que la Escritura relata desafían la lógica humana, y aun así los creemos porque Dios los revela en su Palabra.</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marR="0" lvl="1" indent="-285750">
              <a:buFont typeface="Courier New" panose="02070309020205020404" pitchFamily="49" charset="0"/>
              <a:buChar char="o"/>
            </a:pPr>
            <a:r>
              <a:rPr lang="es-ES" sz="1100" b="0" dirty="0">
                <a:effectLst/>
                <a:latin typeface="Calibri" panose="020F0502020204030204" pitchFamily="34" charset="0"/>
                <a:ea typeface="Courier New" panose="02070309020205020404" pitchFamily="49" charset="0"/>
                <a:cs typeface="Courier New" panose="02070309020205020404" pitchFamily="49" charset="0"/>
              </a:rPr>
              <a:t>Lo mismo ocurre con la doctrina de la elección</a:t>
            </a:r>
            <a:r>
              <a:rPr lang="es-ES" sz="1100" dirty="0">
                <a:effectLst/>
                <a:latin typeface="Calibri" panose="020F0502020204030204" pitchFamily="34" charset="0"/>
                <a:ea typeface="Courier New" panose="02070309020205020404" pitchFamily="49" charset="0"/>
                <a:cs typeface="Courier New" panose="02070309020205020404" pitchFamily="49" charset="0"/>
              </a:rPr>
              <a:t>. Aunque no podamos entenderla completamente, la aceptamos con humildad y confianza, porque Dios la enseña claramente en la Biblia.</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marR="0" lvl="1" indent="-330200" algn="l" rtl="0">
              <a:lnSpc>
                <a:spcPct val="100000"/>
              </a:lnSpc>
              <a:spcBef>
                <a:spcPts val="0"/>
              </a:spcBef>
              <a:spcAft>
                <a:spcPts val="0"/>
              </a:spcAft>
              <a:buSzPts val="1800"/>
              <a:buFont typeface="Courier New"/>
              <a:buChar char="o"/>
            </a:pPr>
            <a:endParaRPr sz="1800" dirty="0">
              <a:latin typeface="Calibri"/>
              <a:ea typeface="Calibri"/>
              <a:cs typeface="Calibri"/>
              <a:sym typeface="Calibri"/>
            </a:endParaRPr>
          </a:p>
          <a:p>
            <a:pPr marL="0" lvl="0" indent="0" algn="l" rtl="0">
              <a:lnSpc>
                <a:spcPct val="100000"/>
              </a:lnSpc>
              <a:spcBef>
                <a:spcPts val="1000"/>
              </a:spcBef>
              <a:spcAft>
                <a:spcPts val="0"/>
              </a:spcAft>
              <a:buSzPts val="1100"/>
              <a:buNone/>
            </a:pPr>
            <a:endParaRPr b="1" dirty="0">
              <a:solidFill>
                <a:schemeClr val="dk1"/>
              </a:solidFill>
              <a:latin typeface="Calibri"/>
              <a:ea typeface="Calibri"/>
              <a:cs typeface="Calibri"/>
              <a:sym typeface="Calibri"/>
            </a:endParaRPr>
          </a:p>
        </p:txBody>
      </p:sp>
      <p:sp>
        <p:nvSpPr>
          <p:cNvPr id="291" name="Google Shape;291;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dirty="0">
                <a:solidFill>
                  <a:srgbClr val="000000"/>
                </a:solidFill>
                <a:latin typeface="Calibri"/>
                <a:ea typeface="Calibri"/>
                <a:cs typeface="Calibri"/>
                <a:sym typeface="Calibri"/>
              </a:rPr>
              <a:t>3. La </a:t>
            </a:r>
            <a:r>
              <a:rPr lang="en-US" sz="1800" dirty="0" err="1">
                <a:solidFill>
                  <a:srgbClr val="000000"/>
                </a:solidFill>
                <a:latin typeface="Calibri"/>
                <a:ea typeface="Calibri"/>
                <a:cs typeface="Calibri"/>
                <a:sym typeface="Calibri"/>
              </a:rPr>
              <a:t>elección</a:t>
            </a:r>
            <a:r>
              <a:rPr lang="en-US" sz="1800" dirty="0">
                <a:solidFill>
                  <a:srgbClr val="000000"/>
                </a:solidFill>
                <a:latin typeface="Calibri"/>
                <a:ea typeface="Calibri"/>
                <a:cs typeface="Calibri"/>
                <a:sym typeface="Calibri"/>
              </a:rPr>
              <a:t> es </a:t>
            </a:r>
            <a:r>
              <a:rPr lang="en-US" sz="1800" dirty="0" err="1">
                <a:solidFill>
                  <a:srgbClr val="000000"/>
                </a:solidFill>
                <a:latin typeface="Calibri"/>
                <a:ea typeface="Calibri"/>
                <a:cs typeface="Calibri"/>
                <a:sym typeface="Calibri"/>
              </a:rPr>
              <a:t>una</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enseñanza</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bíblica</a:t>
            </a:r>
            <a:r>
              <a:rPr lang="en-US" sz="1800" dirty="0">
                <a:solidFill>
                  <a:srgbClr val="000000"/>
                </a:solidFill>
                <a:latin typeface="Calibri"/>
                <a:ea typeface="Calibri"/>
                <a:cs typeface="Calibri"/>
                <a:sym typeface="Calibri"/>
              </a:rPr>
              <a:t> del </a:t>
            </a:r>
            <a:r>
              <a:rPr lang="en-US" sz="1800" dirty="0" err="1">
                <a:solidFill>
                  <a:srgbClr val="000000"/>
                </a:solidFill>
                <a:latin typeface="Calibri"/>
                <a:ea typeface="Calibri"/>
                <a:cs typeface="Calibri"/>
                <a:sym typeface="Calibri"/>
              </a:rPr>
              <a:t>evangelio</a:t>
            </a:r>
            <a:r>
              <a:rPr lang="en-US" sz="1800" dirty="0">
                <a:solidFill>
                  <a:srgbClr val="000000"/>
                </a:solidFill>
                <a:latin typeface="Calibri"/>
                <a:ea typeface="Calibri"/>
                <a:cs typeface="Calibri"/>
                <a:sym typeface="Calibri"/>
              </a:rPr>
              <a:t> que </a:t>
            </a:r>
            <a:r>
              <a:rPr lang="en-US" sz="1800" dirty="0" err="1">
                <a:solidFill>
                  <a:srgbClr val="000000"/>
                </a:solidFill>
                <a:latin typeface="Calibri"/>
                <a:ea typeface="Calibri"/>
                <a:cs typeface="Calibri"/>
                <a:sym typeface="Calibri"/>
              </a:rPr>
              <a:t>nos</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llena</a:t>
            </a:r>
            <a:r>
              <a:rPr lang="en-US" sz="1800" dirty="0">
                <a:solidFill>
                  <a:srgbClr val="000000"/>
                </a:solidFill>
                <a:latin typeface="Calibri"/>
                <a:ea typeface="Calibri"/>
                <a:cs typeface="Calibri"/>
                <a:sym typeface="Calibri"/>
              </a:rPr>
              <a:t> de </a:t>
            </a:r>
            <a:r>
              <a:rPr lang="en-US" sz="1800" dirty="0" err="1">
                <a:solidFill>
                  <a:srgbClr val="000000"/>
                </a:solidFill>
                <a:latin typeface="Calibri"/>
                <a:ea typeface="Calibri"/>
                <a:cs typeface="Calibri"/>
                <a:sym typeface="Calibri"/>
              </a:rPr>
              <a:t>seguridad</a:t>
            </a:r>
            <a:r>
              <a:rPr lang="en-US" sz="1800" dirty="0">
                <a:solidFill>
                  <a:srgbClr val="000000"/>
                </a:solidFill>
                <a:latin typeface="Calibri"/>
                <a:ea typeface="Calibri"/>
                <a:cs typeface="Calibri"/>
                <a:sym typeface="Calibri"/>
              </a:rPr>
              <a:t> y </a:t>
            </a:r>
            <a:r>
              <a:rPr lang="en-US" sz="1800" dirty="0" err="1">
                <a:solidFill>
                  <a:srgbClr val="000000"/>
                </a:solidFill>
                <a:latin typeface="Calibri"/>
                <a:ea typeface="Calibri"/>
                <a:cs typeface="Calibri"/>
                <a:sym typeface="Calibri"/>
              </a:rPr>
              <a:t>consuelo</a:t>
            </a:r>
            <a:r>
              <a:rPr lang="en-US" sz="1800" dirty="0">
                <a:solidFill>
                  <a:srgbClr val="000000"/>
                </a:solidFill>
                <a:latin typeface="Calibri"/>
                <a:ea typeface="Calibri"/>
                <a:cs typeface="Calibri"/>
                <a:sym typeface="Calibri"/>
              </a:rPr>
              <a:t>. </a:t>
            </a:r>
            <a:endParaRPr dirty="0"/>
          </a:p>
          <a:p>
            <a:pPr marL="0" marR="0" lvl="0" indent="0" algn="l" rtl="0">
              <a:lnSpc>
                <a:spcPct val="100000"/>
              </a:lnSpc>
              <a:spcBef>
                <a:spcPts val="0"/>
              </a:spcBef>
              <a:spcAft>
                <a:spcPts val="0"/>
              </a:spcAft>
              <a:buSzPts val="1100"/>
              <a:buFont typeface="Arial"/>
              <a:buNone/>
            </a:pPr>
            <a:endParaRPr sz="1800" dirty="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dirty="0" err="1">
                <a:solidFill>
                  <a:srgbClr val="000000"/>
                </a:solidFill>
                <a:latin typeface="Calibri"/>
                <a:ea typeface="Calibri"/>
                <a:cs typeface="Calibri"/>
                <a:sym typeface="Calibri"/>
              </a:rPr>
              <a:t>Desde</a:t>
            </a:r>
            <a:r>
              <a:rPr lang="en-US" sz="1800" dirty="0">
                <a:solidFill>
                  <a:srgbClr val="000000"/>
                </a:solidFill>
                <a:latin typeface="Calibri"/>
                <a:ea typeface="Calibri"/>
                <a:cs typeface="Calibri"/>
                <a:sym typeface="Calibri"/>
              </a:rPr>
              <a:t> la </a:t>
            </a:r>
            <a:r>
              <a:rPr lang="en-US" sz="1800" dirty="0" err="1">
                <a:solidFill>
                  <a:srgbClr val="000000"/>
                </a:solidFill>
                <a:latin typeface="Calibri"/>
                <a:ea typeface="Calibri"/>
                <a:cs typeface="Calibri"/>
                <a:sym typeface="Calibri"/>
              </a:rPr>
              <a:t>eternidad</a:t>
            </a:r>
            <a:r>
              <a:rPr lang="en-US" sz="1800" dirty="0">
                <a:solidFill>
                  <a:srgbClr val="000000"/>
                </a:solidFill>
                <a:latin typeface="Calibri"/>
                <a:ea typeface="Calibri"/>
                <a:cs typeface="Calibri"/>
                <a:sym typeface="Calibri"/>
              </a:rPr>
              <a:t> Dios </a:t>
            </a:r>
            <a:r>
              <a:rPr lang="en-US" sz="1800" dirty="0" err="1">
                <a:solidFill>
                  <a:srgbClr val="000000"/>
                </a:solidFill>
                <a:latin typeface="Calibri"/>
                <a:ea typeface="Calibri"/>
                <a:cs typeface="Calibri"/>
                <a:sym typeface="Calibri"/>
              </a:rPr>
              <a:t>nos</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amó</a:t>
            </a:r>
            <a:r>
              <a:rPr lang="en-US" sz="1800" dirty="0">
                <a:solidFill>
                  <a:srgbClr val="000000"/>
                </a:solidFill>
                <a:latin typeface="Calibri"/>
                <a:ea typeface="Calibri"/>
                <a:cs typeface="Calibri"/>
                <a:sym typeface="Calibri"/>
              </a:rPr>
              <a:t> y </a:t>
            </a:r>
            <a:r>
              <a:rPr lang="en-US" sz="1800" dirty="0" err="1">
                <a:solidFill>
                  <a:srgbClr val="000000"/>
                </a:solidFill>
                <a:latin typeface="Calibri"/>
                <a:ea typeface="Calibri"/>
                <a:cs typeface="Calibri"/>
                <a:sym typeface="Calibri"/>
              </a:rPr>
              <a:t>nos</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eligió</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como</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suyos</a:t>
            </a:r>
            <a:endParaRPr sz="1800" dirty="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dirty="0">
                <a:solidFill>
                  <a:srgbClr val="000000"/>
                </a:solidFill>
                <a:latin typeface="Calibri"/>
                <a:ea typeface="Calibri"/>
                <a:cs typeface="Calibri"/>
                <a:sym typeface="Calibri"/>
              </a:rPr>
              <a:t>En </a:t>
            </a:r>
            <a:r>
              <a:rPr lang="en-US" sz="1800" dirty="0" err="1">
                <a:solidFill>
                  <a:srgbClr val="000000"/>
                </a:solidFill>
                <a:latin typeface="Calibri"/>
                <a:ea typeface="Calibri"/>
                <a:cs typeface="Calibri"/>
                <a:sym typeface="Calibri"/>
              </a:rPr>
              <a:t>su</a:t>
            </a:r>
            <a:r>
              <a:rPr lang="en-US" sz="1800" dirty="0">
                <a:solidFill>
                  <a:srgbClr val="000000"/>
                </a:solidFill>
                <a:latin typeface="Calibri"/>
                <a:ea typeface="Calibri"/>
                <a:cs typeface="Calibri"/>
                <a:sym typeface="Calibri"/>
              </a:rPr>
              <a:t> plan </a:t>
            </a:r>
            <a:r>
              <a:rPr lang="en-US" sz="1800" dirty="0" err="1">
                <a:solidFill>
                  <a:srgbClr val="000000"/>
                </a:solidFill>
                <a:latin typeface="Calibri"/>
                <a:ea typeface="Calibri"/>
                <a:cs typeface="Calibri"/>
                <a:sym typeface="Calibri"/>
              </a:rPr>
              <a:t>eterno</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determinó</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enviar</a:t>
            </a:r>
            <a:r>
              <a:rPr lang="en-US" sz="1800" dirty="0">
                <a:solidFill>
                  <a:srgbClr val="000000"/>
                </a:solidFill>
                <a:latin typeface="Calibri"/>
                <a:ea typeface="Calibri"/>
                <a:cs typeface="Calibri"/>
                <a:sym typeface="Calibri"/>
              </a:rPr>
              <a:t> a </a:t>
            </a:r>
            <a:r>
              <a:rPr lang="en-US" sz="1800" dirty="0" err="1">
                <a:solidFill>
                  <a:srgbClr val="000000"/>
                </a:solidFill>
                <a:latin typeface="Calibri"/>
                <a:ea typeface="Calibri"/>
                <a:cs typeface="Calibri"/>
                <a:sym typeface="Calibri"/>
              </a:rPr>
              <a:t>su</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Hijo</a:t>
            </a:r>
            <a:r>
              <a:rPr lang="en-US" sz="1800" dirty="0">
                <a:solidFill>
                  <a:srgbClr val="000000"/>
                </a:solidFill>
                <a:latin typeface="Calibri"/>
                <a:ea typeface="Calibri"/>
                <a:cs typeface="Calibri"/>
                <a:sym typeface="Calibri"/>
              </a:rPr>
              <a:t> para </a:t>
            </a:r>
            <a:r>
              <a:rPr lang="en-US" sz="1800" dirty="0" err="1">
                <a:solidFill>
                  <a:srgbClr val="000000"/>
                </a:solidFill>
                <a:latin typeface="Calibri"/>
                <a:ea typeface="Calibri"/>
                <a:cs typeface="Calibri"/>
                <a:sym typeface="Calibri"/>
              </a:rPr>
              <a:t>redimir</a:t>
            </a:r>
            <a:r>
              <a:rPr lang="en-US" sz="1800" dirty="0">
                <a:solidFill>
                  <a:srgbClr val="000000"/>
                </a:solidFill>
                <a:latin typeface="Calibri"/>
                <a:ea typeface="Calibri"/>
                <a:cs typeface="Calibri"/>
                <a:sym typeface="Calibri"/>
              </a:rPr>
              <a:t> al </a:t>
            </a:r>
            <a:r>
              <a:rPr lang="en-US" sz="1800" dirty="0" err="1">
                <a:solidFill>
                  <a:srgbClr val="000000"/>
                </a:solidFill>
                <a:latin typeface="Calibri"/>
                <a:ea typeface="Calibri"/>
                <a:cs typeface="Calibri"/>
                <a:sym typeface="Calibri"/>
              </a:rPr>
              <a:t>mundo</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enviar</a:t>
            </a:r>
            <a:r>
              <a:rPr lang="en-US" sz="1800" dirty="0">
                <a:solidFill>
                  <a:srgbClr val="000000"/>
                </a:solidFill>
                <a:latin typeface="Calibri"/>
                <a:ea typeface="Calibri"/>
                <a:cs typeface="Calibri"/>
                <a:sym typeface="Calibri"/>
              </a:rPr>
              <a:t> al Espíritu Santo para </a:t>
            </a:r>
            <a:r>
              <a:rPr lang="en-US" sz="1800" dirty="0" err="1">
                <a:solidFill>
                  <a:srgbClr val="000000"/>
                </a:solidFill>
                <a:latin typeface="Calibri"/>
                <a:ea typeface="Calibri"/>
                <a:cs typeface="Calibri"/>
                <a:sym typeface="Calibri"/>
              </a:rPr>
              <a:t>llamarnos</a:t>
            </a:r>
            <a:r>
              <a:rPr lang="en-US" sz="1800" dirty="0">
                <a:solidFill>
                  <a:srgbClr val="000000"/>
                </a:solidFill>
                <a:latin typeface="Calibri"/>
                <a:ea typeface="Calibri"/>
                <a:cs typeface="Calibri"/>
                <a:sym typeface="Calibri"/>
              </a:rPr>
              <a:t> a la </a:t>
            </a:r>
            <a:r>
              <a:rPr lang="en-US" sz="1800" dirty="0" err="1">
                <a:solidFill>
                  <a:srgbClr val="000000"/>
                </a:solidFill>
                <a:latin typeface="Calibri"/>
                <a:ea typeface="Calibri"/>
                <a:cs typeface="Calibri"/>
                <a:sym typeface="Calibri"/>
              </a:rPr>
              <a:t>fe</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concedernos</a:t>
            </a:r>
            <a:r>
              <a:rPr lang="en-US" sz="1800" dirty="0">
                <a:solidFill>
                  <a:srgbClr val="000000"/>
                </a:solidFill>
                <a:latin typeface="Calibri"/>
                <a:ea typeface="Calibri"/>
                <a:cs typeface="Calibri"/>
                <a:sym typeface="Calibri"/>
              </a:rPr>
              <a:t> la </a:t>
            </a:r>
            <a:r>
              <a:rPr lang="en-US" sz="1800" dirty="0" err="1">
                <a:solidFill>
                  <a:srgbClr val="000000"/>
                </a:solidFill>
                <a:latin typeface="Calibri"/>
                <a:ea typeface="Calibri"/>
                <a:cs typeface="Calibri"/>
                <a:sym typeface="Calibri"/>
              </a:rPr>
              <a:t>justicia</a:t>
            </a:r>
            <a:r>
              <a:rPr lang="en-US" sz="1800" dirty="0">
                <a:solidFill>
                  <a:srgbClr val="000000"/>
                </a:solidFill>
                <a:latin typeface="Calibri"/>
                <a:ea typeface="Calibri"/>
                <a:cs typeface="Calibri"/>
                <a:sym typeface="Calibri"/>
              </a:rPr>
              <a:t> y </a:t>
            </a:r>
            <a:r>
              <a:rPr lang="en-US" sz="1800" dirty="0" err="1">
                <a:solidFill>
                  <a:srgbClr val="000000"/>
                </a:solidFill>
                <a:latin typeface="Calibri"/>
                <a:ea typeface="Calibri"/>
                <a:cs typeface="Calibri"/>
                <a:sym typeface="Calibri"/>
              </a:rPr>
              <a:t>el</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perdón</a:t>
            </a:r>
            <a:r>
              <a:rPr lang="en-US" sz="1800" dirty="0">
                <a:solidFill>
                  <a:srgbClr val="000000"/>
                </a:solidFill>
                <a:latin typeface="Calibri"/>
                <a:ea typeface="Calibri"/>
                <a:cs typeface="Calibri"/>
                <a:sym typeface="Calibri"/>
              </a:rPr>
              <a:t> que Cristo </a:t>
            </a:r>
            <a:r>
              <a:rPr lang="en-US" sz="1800" dirty="0" err="1">
                <a:solidFill>
                  <a:srgbClr val="000000"/>
                </a:solidFill>
                <a:latin typeface="Calibri"/>
                <a:ea typeface="Calibri"/>
                <a:cs typeface="Calibri"/>
                <a:sym typeface="Calibri"/>
              </a:rPr>
              <a:t>ganó</a:t>
            </a:r>
            <a:r>
              <a:rPr lang="en-US" sz="1800" dirty="0">
                <a:solidFill>
                  <a:srgbClr val="000000"/>
                </a:solidFill>
                <a:latin typeface="Calibri"/>
                <a:ea typeface="Calibri"/>
                <a:cs typeface="Calibri"/>
                <a:sym typeface="Calibri"/>
              </a:rPr>
              <a:t> para </a:t>
            </a:r>
            <a:r>
              <a:rPr lang="en-US" sz="1800" dirty="0" err="1">
                <a:solidFill>
                  <a:srgbClr val="000000"/>
                </a:solidFill>
                <a:latin typeface="Calibri"/>
                <a:ea typeface="Calibri"/>
                <a:cs typeface="Calibri"/>
                <a:sym typeface="Calibri"/>
              </a:rPr>
              <a:t>todos</a:t>
            </a:r>
            <a:r>
              <a:rPr lang="en-US" sz="1800" dirty="0">
                <a:solidFill>
                  <a:srgbClr val="000000"/>
                </a:solidFill>
                <a:latin typeface="Calibri"/>
                <a:ea typeface="Calibri"/>
                <a:cs typeface="Calibri"/>
                <a:sym typeface="Calibri"/>
              </a:rPr>
              <a:t>. </a:t>
            </a:r>
            <a:endParaRPr sz="1800" dirty="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dirty="0">
                <a:solidFill>
                  <a:srgbClr val="000000"/>
                </a:solidFill>
                <a:latin typeface="Calibri"/>
                <a:ea typeface="Calibri"/>
                <a:cs typeface="Calibri"/>
                <a:sym typeface="Calibri"/>
              </a:rPr>
              <a:t>El </a:t>
            </a:r>
            <a:r>
              <a:rPr lang="en-US" sz="1800" dirty="0" err="1">
                <a:solidFill>
                  <a:srgbClr val="000000"/>
                </a:solidFill>
                <a:latin typeface="Calibri"/>
                <a:ea typeface="Calibri"/>
                <a:cs typeface="Calibri"/>
                <a:sym typeface="Calibri"/>
              </a:rPr>
              <a:t>mismo</a:t>
            </a:r>
            <a:r>
              <a:rPr lang="en-US" sz="1800" dirty="0">
                <a:solidFill>
                  <a:srgbClr val="000000"/>
                </a:solidFill>
                <a:latin typeface="Calibri"/>
                <a:ea typeface="Calibri"/>
                <a:cs typeface="Calibri"/>
                <a:sym typeface="Calibri"/>
              </a:rPr>
              <a:t> Dios que </a:t>
            </a:r>
            <a:r>
              <a:rPr lang="en-US" sz="1800" dirty="0" err="1">
                <a:solidFill>
                  <a:srgbClr val="000000"/>
                </a:solidFill>
                <a:latin typeface="Calibri"/>
                <a:ea typeface="Calibri"/>
                <a:cs typeface="Calibri"/>
                <a:sym typeface="Calibri"/>
              </a:rPr>
              <a:t>nos</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eligió</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redimió</a:t>
            </a:r>
            <a:r>
              <a:rPr lang="en-US" sz="1800" dirty="0">
                <a:solidFill>
                  <a:srgbClr val="000000"/>
                </a:solidFill>
                <a:latin typeface="Calibri"/>
                <a:ea typeface="Calibri"/>
                <a:cs typeface="Calibri"/>
                <a:sym typeface="Calibri"/>
              </a:rPr>
              <a:t> y </a:t>
            </a:r>
            <a:r>
              <a:rPr lang="en-US" sz="1800" dirty="0" err="1">
                <a:solidFill>
                  <a:srgbClr val="000000"/>
                </a:solidFill>
                <a:latin typeface="Calibri"/>
                <a:ea typeface="Calibri"/>
                <a:cs typeface="Calibri"/>
                <a:sym typeface="Calibri"/>
              </a:rPr>
              <a:t>convirtió</a:t>
            </a:r>
            <a:r>
              <a:rPr lang="en-US" sz="1800" dirty="0">
                <a:solidFill>
                  <a:srgbClr val="000000"/>
                </a:solidFill>
                <a:latin typeface="Calibri"/>
                <a:ea typeface="Calibri"/>
                <a:cs typeface="Calibri"/>
                <a:sym typeface="Calibri"/>
              </a:rPr>
              <a:t>, también </a:t>
            </a:r>
            <a:r>
              <a:rPr lang="en-US" sz="1800" dirty="0" err="1">
                <a:solidFill>
                  <a:srgbClr val="000000"/>
                </a:solidFill>
                <a:latin typeface="Calibri"/>
                <a:ea typeface="Calibri"/>
                <a:cs typeface="Calibri"/>
                <a:sym typeface="Calibri"/>
              </a:rPr>
              <a:t>nos</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preservará</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en</a:t>
            </a:r>
            <a:r>
              <a:rPr lang="en-US" sz="1800" dirty="0">
                <a:solidFill>
                  <a:srgbClr val="000000"/>
                </a:solidFill>
                <a:latin typeface="Calibri"/>
                <a:ea typeface="Calibri"/>
                <a:cs typeface="Calibri"/>
                <a:sym typeface="Calibri"/>
              </a:rPr>
              <a:t> la </a:t>
            </a:r>
            <a:r>
              <a:rPr lang="en-US" sz="1800" dirty="0" err="1">
                <a:solidFill>
                  <a:srgbClr val="000000"/>
                </a:solidFill>
                <a:latin typeface="Calibri"/>
                <a:ea typeface="Calibri"/>
                <a:cs typeface="Calibri"/>
                <a:sym typeface="Calibri"/>
              </a:rPr>
              <a:t>fe</a:t>
            </a:r>
            <a:r>
              <a:rPr lang="en-US" sz="1800" dirty="0">
                <a:solidFill>
                  <a:srgbClr val="000000"/>
                </a:solidFill>
                <a:latin typeface="Calibri"/>
                <a:ea typeface="Calibri"/>
                <a:cs typeface="Calibri"/>
                <a:sym typeface="Calibri"/>
              </a:rPr>
              <a:t> hasta </a:t>
            </a:r>
            <a:r>
              <a:rPr lang="en-US" sz="1800" dirty="0" err="1">
                <a:solidFill>
                  <a:srgbClr val="000000"/>
                </a:solidFill>
                <a:latin typeface="Calibri"/>
                <a:ea typeface="Calibri"/>
                <a:cs typeface="Calibri"/>
                <a:sym typeface="Calibri"/>
              </a:rPr>
              <a:t>el</a:t>
            </a:r>
            <a:r>
              <a:rPr lang="en-US" sz="1800" dirty="0">
                <a:solidFill>
                  <a:srgbClr val="000000"/>
                </a:solidFill>
                <a:latin typeface="Calibri"/>
                <a:ea typeface="Calibri"/>
                <a:cs typeface="Calibri"/>
                <a:sym typeface="Calibri"/>
              </a:rPr>
              <a:t> fin. </a:t>
            </a:r>
            <a:endParaRPr sz="1800" dirty="0">
              <a:latin typeface="Calibri"/>
              <a:ea typeface="Calibri"/>
              <a:cs typeface="Calibri"/>
              <a:sym typeface="Calibri"/>
            </a:endParaRPr>
          </a:p>
          <a:p>
            <a:pPr marL="0" lvl="0" indent="0" algn="l" rtl="0">
              <a:lnSpc>
                <a:spcPct val="100000"/>
              </a:lnSpc>
              <a:spcBef>
                <a:spcPts val="1000"/>
              </a:spcBef>
              <a:spcAft>
                <a:spcPts val="0"/>
              </a:spcAft>
              <a:buSzPts val="1100"/>
              <a:buNone/>
            </a:pPr>
            <a:endParaRPr b="1" dirty="0">
              <a:solidFill>
                <a:schemeClr val="dk1"/>
              </a:solidFill>
              <a:latin typeface="Calibri"/>
              <a:ea typeface="Calibri"/>
              <a:cs typeface="Calibri"/>
              <a:sym typeface="Calibri"/>
            </a:endParaRPr>
          </a:p>
        </p:txBody>
      </p:sp>
      <p:sp>
        <p:nvSpPr>
          <p:cNvPr id="298" name="Google Shape;298;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454025" lvl="0" indent="0" algn="l" rtl="0">
              <a:lnSpc>
                <a:spcPct val="100000"/>
              </a:lnSpc>
              <a:spcBef>
                <a:spcPts val="0"/>
              </a:spcBef>
              <a:spcAft>
                <a:spcPts val="0"/>
              </a:spcAft>
              <a:buSzPts val="1100"/>
              <a:buFont typeface="Calibri"/>
              <a:buNone/>
            </a:pPr>
            <a:r>
              <a:rPr lang="en-US" sz="1800" b="1">
                <a:latin typeface="Calibri"/>
                <a:ea typeface="Calibri"/>
                <a:cs typeface="Calibri"/>
                <a:sym typeface="Calibri"/>
              </a:rPr>
              <a:t> </a:t>
            </a:r>
            <a:r>
              <a:rPr lang="en-US" sz="1800" b="1" u="sng">
                <a:solidFill>
                  <a:srgbClr val="000000"/>
                </a:solidFill>
                <a:latin typeface="Calibri"/>
                <a:ea typeface="Calibri"/>
                <a:cs typeface="Calibri"/>
                <a:sym typeface="Calibri"/>
              </a:rPr>
              <a:t>OBJETIVOS DE LECCIÓN 7</a:t>
            </a:r>
            <a:endParaRPr/>
          </a:p>
          <a:p>
            <a:pPr marL="0" marR="454025" lvl="0" indent="0" algn="l" rtl="0">
              <a:lnSpc>
                <a:spcPct val="100000"/>
              </a:lnSpc>
              <a:spcBef>
                <a:spcPts val="0"/>
              </a:spcBef>
              <a:spcAft>
                <a:spcPts val="0"/>
              </a:spcAft>
              <a:buSzPts val="1100"/>
              <a:buFont typeface="Arial"/>
              <a:buNone/>
            </a:pPr>
            <a:endParaRPr sz="1800" b="0" u="sng">
              <a:solidFill>
                <a:srgbClr val="000000"/>
              </a:solidFill>
              <a:latin typeface="Times New Roman"/>
              <a:ea typeface="Times New Roman"/>
              <a:cs typeface="Times New Roman"/>
              <a:sym typeface="Times New Roman"/>
            </a:endParaRPr>
          </a:p>
          <a:p>
            <a:pPr marL="342900" marR="454025" lvl="0" indent="-342900" algn="l" rtl="0">
              <a:lnSpc>
                <a:spcPct val="100000"/>
              </a:lnSpc>
              <a:spcBef>
                <a:spcPts val="0"/>
              </a:spcBef>
              <a:spcAft>
                <a:spcPts val="0"/>
              </a:spcAft>
              <a:buSzPts val="1100"/>
              <a:buFont typeface="Calibri"/>
              <a:buAutoNum type="arabicPeriod"/>
            </a:pPr>
            <a:r>
              <a:rPr lang="en-US" sz="1800" b="0">
                <a:solidFill>
                  <a:srgbClr val="000000"/>
                </a:solidFill>
                <a:latin typeface="Calibri"/>
                <a:ea typeface="Calibri"/>
                <a:cs typeface="Calibri"/>
                <a:sym typeface="Calibri"/>
              </a:rPr>
              <a:t>Describir a santa </a:t>
            </a:r>
            <a:r>
              <a:rPr lang="en-US" sz="1800">
                <a:latin typeface="Calibri"/>
                <a:ea typeface="Calibri"/>
                <a:cs typeface="Calibri"/>
                <a:sym typeface="Calibri"/>
              </a:rPr>
              <a:t>I</a:t>
            </a:r>
            <a:r>
              <a:rPr lang="en-US" sz="1800" b="0">
                <a:solidFill>
                  <a:srgbClr val="000000"/>
                </a:solidFill>
                <a:latin typeface="Calibri"/>
                <a:ea typeface="Calibri"/>
                <a:cs typeface="Calibri"/>
                <a:sym typeface="Calibri"/>
              </a:rPr>
              <a:t>glesia </a:t>
            </a:r>
            <a:r>
              <a:rPr lang="en-US" sz="1800">
                <a:latin typeface="Calibri"/>
                <a:ea typeface="Calibri"/>
                <a:cs typeface="Calibri"/>
                <a:sym typeface="Calibri"/>
              </a:rPr>
              <a:t>C</a:t>
            </a:r>
            <a:r>
              <a:rPr lang="en-US" sz="1800" b="0">
                <a:solidFill>
                  <a:srgbClr val="000000"/>
                </a:solidFill>
                <a:latin typeface="Calibri"/>
                <a:ea typeface="Calibri"/>
                <a:cs typeface="Calibri"/>
                <a:sym typeface="Calibri"/>
              </a:rPr>
              <a:t>ristiana y la comunión de los santos. </a:t>
            </a:r>
            <a:endParaRPr sz="1800" b="0">
              <a:solidFill>
                <a:srgbClr val="000000"/>
              </a:solidFill>
              <a:latin typeface="Times New Roman"/>
              <a:ea typeface="Times New Roman"/>
              <a:cs typeface="Times New Roman"/>
              <a:sym typeface="Times New Roman"/>
            </a:endParaRPr>
          </a:p>
          <a:p>
            <a:pPr marL="342900" marR="454025" lvl="0" indent="-342900" algn="l" rtl="0">
              <a:lnSpc>
                <a:spcPct val="100000"/>
              </a:lnSpc>
              <a:spcBef>
                <a:spcPts val="0"/>
              </a:spcBef>
              <a:spcAft>
                <a:spcPts val="0"/>
              </a:spcAft>
              <a:buSzPts val="1100"/>
              <a:buFont typeface="Calibri"/>
              <a:buAutoNum type="arabicPeriod"/>
            </a:pPr>
            <a:r>
              <a:rPr lang="en-US" sz="1800" b="0">
                <a:solidFill>
                  <a:srgbClr val="000000"/>
                </a:solidFill>
                <a:latin typeface="Calibri"/>
                <a:ea typeface="Calibri"/>
                <a:cs typeface="Calibri"/>
                <a:sym typeface="Calibri"/>
              </a:rPr>
              <a:t>Explicar el origen de la </a:t>
            </a:r>
            <a:r>
              <a:rPr lang="en-US" sz="1800">
                <a:latin typeface="Calibri"/>
                <a:ea typeface="Calibri"/>
                <a:cs typeface="Calibri"/>
                <a:sym typeface="Calibri"/>
              </a:rPr>
              <a:t>I</a:t>
            </a:r>
            <a:r>
              <a:rPr lang="en-US" sz="1800" b="0">
                <a:solidFill>
                  <a:srgbClr val="000000"/>
                </a:solidFill>
                <a:latin typeface="Calibri"/>
                <a:ea typeface="Calibri"/>
                <a:cs typeface="Calibri"/>
                <a:sym typeface="Calibri"/>
              </a:rPr>
              <a:t>glesia </a:t>
            </a:r>
            <a:r>
              <a:rPr lang="en-US" sz="1800">
                <a:latin typeface="Calibri"/>
                <a:ea typeface="Calibri"/>
                <a:cs typeface="Calibri"/>
                <a:sym typeface="Calibri"/>
              </a:rPr>
              <a:t>C</a:t>
            </a:r>
            <a:r>
              <a:rPr lang="en-US" sz="1800" b="0">
                <a:solidFill>
                  <a:srgbClr val="000000"/>
                </a:solidFill>
                <a:latin typeface="Calibri"/>
                <a:ea typeface="Calibri"/>
                <a:cs typeface="Calibri"/>
                <a:sym typeface="Calibri"/>
              </a:rPr>
              <a:t>ristiana en la elección eterna de Dios. </a:t>
            </a:r>
            <a:endParaRPr sz="1800" b="0">
              <a:solidFill>
                <a:srgbClr val="000000"/>
              </a:solidFill>
              <a:latin typeface="Times New Roman"/>
              <a:ea typeface="Times New Roman"/>
              <a:cs typeface="Times New Roman"/>
              <a:sym typeface="Times New Roman"/>
            </a:endParaRPr>
          </a:p>
          <a:p>
            <a:pPr marL="342900" marR="454025" lvl="0" indent="-342900" algn="l" rtl="0">
              <a:lnSpc>
                <a:spcPct val="100000"/>
              </a:lnSpc>
              <a:spcBef>
                <a:spcPts val="0"/>
              </a:spcBef>
              <a:spcAft>
                <a:spcPts val="0"/>
              </a:spcAft>
              <a:buSzPts val="1100"/>
              <a:buFont typeface="Calibri"/>
              <a:buAutoNum type="arabicPeriod"/>
            </a:pPr>
            <a:r>
              <a:rPr lang="en-US" sz="1800" b="1">
                <a:solidFill>
                  <a:srgbClr val="000000"/>
                </a:solidFill>
                <a:latin typeface="Calibri"/>
                <a:ea typeface="Calibri"/>
                <a:cs typeface="Calibri"/>
                <a:sym typeface="Calibri"/>
              </a:rPr>
              <a:t>Reconocer la importancia de congregarse en una iglesia visible que enseñ</a:t>
            </a:r>
            <a:r>
              <a:rPr lang="en-US" sz="1800" b="1">
                <a:latin typeface="Calibri"/>
                <a:ea typeface="Calibri"/>
                <a:cs typeface="Calibri"/>
                <a:sym typeface="Calibri"/>
              </a:rPr>
              <a:t>e</a:t>
            </a:r>
            <a:r>
              <a:rPr lang="en-US" sz="1800" b="1">
                <a:solidFill>
                  <a:srgbClr val="000000"/>
                </a:solidFill>
                <a:latin typeface="Calibri"/>
                <a:ea typeface="Calibri"/>
                <a:cs typeface="Calibri"/>
                <a:sym typeface="Calibri"/>
              </a:rPr>
              <a:t> la sana doctrina. </a:t>
            </a:r>
            <a:endParaRPr sz="1800" b="1">
              <a:latin typeface="Times New Roman"/>
              <a:ea typeface="Times New Roman"/>
              <a:cs typeface="Times New Roman"/>
              <a:sym typeface="Times New Roman"/>
            </a:endParaRPr>
          </a:p>
          <a:p>
            <a:pPr marL="228600" marR="171450" lvl="0" indent="0" algn="l" rtl="0">
              <a:lnSpc>
                <a:spcPct val="100000"/>
              </a:lnSpc>
              <a:spcBef>
                <a:spcPts val="0"/>
              </a:spcBef>
              <a:spcAft>
                <a:spcPts val="0"/>
              </a:spcAft>
              <a:buClr>
                <a:schemeClr val="dk1"/>
              </a:buClr>
              <a:buSzPts val="1100"/>
              <a:buFont typeface="Arial"/>
              <a:buNone/>
            </a:pPr>
            <a:endParaRPr b="1">
              <a:solidFill>
                <a:schemeClr val="dk1"/>
              </a:solidFill>
              <a:latin typeface="Calibri"/>
              <a:ea typeface="Calibri"/>
              <a:cs typeface="Calibri"/>
              <a:sym typeface="Calibri"/>
            </a:endParaRPr>
          </a:p>
        </p:txBody>
      </p:sp>
      <p:sp>
        <p:nvSpPr>
          <p:cNvPr id="304" name="Google Shape;304;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4" name="Google Shape;324;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1. La iglesia visible</a:t>
            </a:r>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a:ea typeface="Calibri"/>
                <a:cs typeface="Calibri"/>
                <a:sym typeface="Calibri"/>
              </a:rPr>
              <a:t>No podemos ver a toda la iglesia cristiana (el cuerpo invisible de Cristo). Sin embargo, Dios desea que nos reunamos de manera visible como creyentes que confiesan públicamente la misma fe. </a:t>
            </a: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a:ea typeface="Calibri"/>
                <a:cs typeface="Calibri"/>
                <a:sym typeface="Calibri"/>
              </a:rPr>
              <a:t>Hebreos 10:25 No dej</a:t>
            </a:r>
            <a:r>
              <a:rPr lang="en-US" sz="1800">
                <a:latin typeface="Calibri"/>
                <a:ea typeface="Calibri"/>
                <a:cs typeface="Calibri"/>
                <a:sym typeface="Calibri"/>
              </a:rPr>
              <a:t>e</a:t>
            </a:r>
            <a:r>
              <a:rPr lang="en-US" sz="1800">
                <a:solidFill>
                  <a:srgbClr val="000000"/>
                </a:solidFill>
                <a:latin typeface="Calibri"/>
                <a:ea typeface="Calibri"/>
                <a:cs typeface="Calibri"/>
                <a:sym typeface="Calibri"/>
              </a:rPr>
              <a:t>mos de congregarnos, como es la costumbre de algunos, sino animémonos unos a otros; y con más razón ahora que vemos que aquel día se acerca. </a:t>
            </a:r>
            <a:endParaRPr sz="18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100"/>
              <a:buFont typeface="Arial"/>
              <a:buNone/>
            </a:pPr>
            <a:endParaRPr/>
          </a:p>
        </p:txBody>
      </p:sp>
      <p:sp>
        <p:nvSpPr>
          <p:cNvPr id="325" name="Google Shape;325;p2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26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2ee7691535d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rgbClr val="000000"/>
              </a:buClr>
              <a:buSzPts val="1100"/>
              <a:buFont typeface="Arial"/>
              <a:buNone/>
            </a:pPr>
            <a:r>
              <a:rPr lang="en-US" sz="1800">
                <a:solidFill>
                  <a:srgbClr val="000000"/>
                </a:solidFill>
                <a:latin typeface="Calibri"/>
                <a:ea typeface="Calibri"/>
                <a:cs typeface="Calibri"/>
                <a:sym typeface="Calibri"/>
              </a:rPr>
              <a:t>2. Vivimos rodeados de muchas iglesias, denominaciones y grupos cristianos diferentes. ¿Cómo quiere Dios que reaccionemos a ellos? </a:t>
            </a:r>
            <a:endParaRPr sz="1800">
              <a:latin typeface="Calibri"/>
              <a:ea typeface="Calibri"/>
              <a:cs typeface="Calibri"/>
              <a:sym typeface="Calibri"/>
            </a:endParaRPr>
          </a:p>
          <a:p>
            <a:pPr marL="0" lvl="0" indent="0" algn="l" rtl="0">
              <a:lnSpc>
                <a:spcPct val="100000"/>
              </a:lnSpc>
              <a:spcBef>
                <a:spcPts val="1000"/>
              </a:spcBef>
              <a:spcAft>
                <a:spcPts val="0"/>
              </a:spcAft>
              <a:buSzPts val="1100"/>
              <a:buNone/>
            </a:pPr>
            <a:endParaRPr b="1">
              <a:solidFill>
                <a:schemeClr val="dk1"/>
              </a:solidFill>
              <a:latin typeface="Calibri"/>
              <a:ea typeface="Calibri"/>
              <a:cs typeface="Calibri"/>
              <a:sym typeface="Calibri"/>
            </a:endParaRPr>
          </a:p>
        </p:txBody>
      </p:sp>
      <p:sp>
        <p:nvSpPr>
          <p:cNvPr id="332" name="Google Shape;332;g2ee7691535d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2ee7691535d_0_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1 Juan 4:1 Amados, no </a:t>
            </a:r>
            <a:r>
              <a:rPr lang="en-US" sz="1800">
                <a:latin typeface="Calibri"/>
                <a:ea typeface="Calibri"/>
                <a:cs typeface="Calibri"/>
                <a:sym typeface="Calibri"/>
              </a:rPr>
              <a:t>creais</a:t>
            </a:r>
            <a:r>
              <a:rPr lang="en-US" sz="1800">
                <a:solidFill>
                  <a:srgbClr val="000000"/>
                </a:solidFill>
                <a:latin typeface="Calibri"/>
                <a:ea typeface="Calibri"/>
                <a:cs typeface="Calibri"/>
                <a:sym typeface="Calibri"/>
              </a:rPr>
              <a:t> a todo espíritu, sino pongan a prueba los espíritus, para ver si son de Dios. Porque muchos falsos profetas han salido por el mundo. </a:t>
            </a:r>
            <a:endParaRPr sz="1800">
              <a:solidFill>
                <a:srgbClr val="000000"/>
              </a:solidFill>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800">
              <a:solidFill>
                <a:srgbClr val="000000"/>
              </a:solidFill>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solidFill>
                  <a:srgbClr val="000000"/>
                </a:solidFill>
                <a:latin typeface="Calibri"/>
                <a:ea typeface="Calibri"/>
                <a:cs typeface="Calibri"/>
                <a:sym typeface="Calibri"/>
              </a:rPr>
              <a:t>No todo lo que parece cristiano viene de Dios. Hay muchos falsos profetas que enseñan errores peligrosos que afectan la salvación. </a:t>
            </a:r>
            <a:endParaRPr sz="1800">
              <a:solidFill>
                <a:srgbClr val="000000"/>
              </a:solidFill>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solidFill>
                  <a:srgbClr val="000000"/>
                </a:solidFill>
                <a:latin typeface="Calibri"/>
                <a:ea typeface="Calibri"/>
                <a:cs typeface="Calibri"/>
                <a:sym typeface="Calibri"/>
              </a:rPr>
              <a:t>Dios quiere que pongamos a prueba toda enseñanza. </a:t>
            </a:r>
            <a:endParaRPr sz="1800">
              <a:latin typeface="Calibri"/>
              <a:ea typeface="Calibri"/>
              <a:cs typeface="Calibri"/>
              <a:sym typeface="Calibri"/>
            </a:endParaRPr>
          </a:p>
          <a:p>
            <a:pPr marL="0" marR="0" lvl="0" indent="0" algn="l" rtl="0">
              <a:lnSpc>
                <a:spcPct val="100000"/>
              </a:lnSpc>
              <a:spcBef>
                <a:spcPts val="1000"/>
              </a:spcBef>
              <a:spcAft>
                <a:spcPts val="600"/>
              </a:spcAft>
              <a:buSzPts val="1100"/>
              <a:buNone/>
            </a:pPr>
            <a:endParaRPr>
              <a:solidFill>
                <a:schemeClr val="dk1"/>
              </a:solidFill>
              <a:latin typeface="Calibri"/>
              <a:ea typeface="Calibri"/>
              <a:cs typeface="Calibri"/>
              <a:sym typeface="Calibri"/>
            </a:endParaRPr>
          </a:p>
        </p:txBody>
      </p:sp>
      <p:sp>
        <p:nvSpPr>
          <p:cNvPr id="340" name="Google Shape;340;g2ee7691535d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Hechos 17:11 Éstos eran más nobles que los de Tesalónica, pues recibieron la palabra con mucha atención, y todos los días examinaban las Escrituras para ver si era cierto lo que se les anunciaba. </a:t>
            </a:r>
            <a:endParaRPr sz="1800">
              <a:solidFill>
                <a:srgbClr val="000000"/>
              </a:solidFill>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800">
              <a:solidFill>
                <a:srgbClr val="000000"/>
              </a:solidFill>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solidFill>
                  <a:srgbClr val="000000"/>
                </a:solidFill>
                <a:latin typeface="Calibri"/>
                <a:ea typeface="Calibri"/>
                <a:cs typeface="Calibri"/>
                <a:sym typeface="Calibri"/>
              </a:rPr>
              <a:t>Los creyentes de Berea examinaron cuidadosamente las enseñanzas de Pablo, comparándolas con las Escrituras. </a:t>
            </a:r>
            <a:endParaRPr sz="1800">
              <a:solidFill>
                <a:srgbClr val="000000"/>
              </a:solidFill>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solidFill>
                  <a:srgbClr val="000000"/>
                </a:solidFill>
                <a:latin typeface="Calibri"/>
                <a:ea typeface="Calibri"/>
                <a:cs typeface="Calibri"/>
                <a:sym typeface="Calibri"/>
              </a:rPr>
              <a:t>También nosotros debemos evaluar todo lo que escuchamos a la luz de la Palabra de Dios. </a:t>
            </a:r>
            <a:endParaRPr sz="1800">
              <a:latin typeface="Calibri"/>
              <a:ea typeface="Calibri"/>
              <a:cs typeface="Calibri"/>
              <a:sym typeface="Calibri"/>
            </a:endParaRPr>
          </a:p>
          <a:p>
            <a:pPr marL="0" marR="0" lvl="0" indent="0" algn="l" rtl="0">
              <a:lnSpc>
                <a:spcPct val="100000"/>
              </a:lnSpc>
              <a:spcBef>
                <a:spcPts val="1000"/>
              </a:spcBef>
              <a:spcAft>
                <a:spcPts val="600"/>
              </a:spcAft>
              <a:buSzPts val="1100"/>
              <a:buNone/>
            </a:pPr>
            <a:endParaRPr>
              <a:solidFill>
                <a:schemeClr val="dk1"/>
              </a:solidFill>
              <a:latin typeface="Calibri"/>
              <a:ea typeface="Calibri"/>
              <a:cs typeface="Calibri"/>
              <a:sym typeface="Calibri"/>
            </a:endParaRPr>
          </a:p>
        </p:txBody>
      </p:sp>
      <p:sp>
        <p:nvSpPr>
          <p:cNvPr id="347" name="Google Shape;347;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lvl="0" indent="0" algn="l" rtl="0">
              <a:lnSpc>
                <a:spcPct val="103000"/>
              </a:lnSpc>
              <a:spcBef>
                <a:spcPts val="0"/>
              </a:spcBef>
              <a:spcAft>
                <a:spcPts val="0"/>
              </a:spcAft>
              <a:buSzPts val="1100"/>
              <a:buFont typeface="Calibri"/>
              <a:buNone/>
            </a:pPr>
            <a:r>
              <a:rPr lang="en-US" sz="1800">
                <a:latin typeface="Calibri"/>
                <a:ea typeface="Calibri"/>
                <a:cs typeface="Calibri"/>
                <a:sym typeface="Calibri"/>
              </a:rPr>
              <a:t>2. Introducción breve a la lección</a:t>
            </a:r>
            <a:endParaRPr sz="1800">
              <a:latin typeface="Times New Roman"/>
              <a:ea typeface="Times New Roman"/>
              <a:cs typeface="Times New Roman"/>
              <a:sym typeface="Times New Roman"/>
            </a:endParaRPr>
          </a:p>
          <a:p>
            <a:pPr marL="0" marR="1270" lvl="0" indent="0" algn="l" rtl="0">
              <a:lnSpc>
                <a:spcPct val="103000"/>
              </a:lnSpc>
              <a:spcBef>
                <a:spcPts val="50"/>
              </a:spcBef>
              <a:spcAft>
                <a:spcPts val="0"/>
              </a:spcAft>
              <a:buSzPts val="1100"/>
              <a:buFont typeface="Calibri"/>
              <a:buNone/>
            </a:pPr>
            <a:r>
              <a:rPr lang="en-US" sz="1800">
                <a:latin typeface="Calibri"/>
                <a:ea typeface="Calibri"/>
                <a:cs typeface="Calibri"/>
                <a:sym typeface="Calibri"/>
              </a:rPr>
              <a:t>Hoy estudiaremos “la santa iglesia cristiana”, escogida por Dios desde la eternidad. </a:t>
            </a:r>
            <a:endParaRPr sz="1800">
              <a:latin typeface="Times New Roman"/>
              <a:ea typeface="Times New Roman"/>
              <a:cs typeface="Times New Roman"/>
              <a:sym typeface="Times New Roman"/>
            </a:endParaRPr>
          </a:p>
          <a:p>
            <a:pPr marL="0" lvl="0" indent="0" algn="l" rtl="0">
              <a:lnSpc>
                <a:spcPct val="100000"/>
              </a:lnSpc>
              <a:spcBef>
                <a:spcPts val="50"/>
              </a:spcBef>
              <a:spcAft>
                <a:spcPts val="0"/>
              </a:spcAft>
              <a:buSzPts val="1100"/>
              <a:buNone/>
            </a:pPr>
            <a:endParaRPr/>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3. ¿Por qué es importante tener cuidado con la falsa doctrina al buscar una congregación? </a:t>
            </a:r>
            <a:r>
              <a:rPr lang="en-US" sz="1800" i="1">
                <a:solidFill>
                  <a:srgbClr val="00B050"/>
                </a:solidFill>
                <a:latin typeface="Calibri"/>
                <a:ea typeface="Calibri"/>
                <a:cs typeface="Calibri"/>
                <a:sym typeface="Calibri"/>
              </a:rPr>
              <a:t>Permite que los estudiantes contesten.</a:t>
            </a:r>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a:ea typeface="Calibri"/>
                <a:cs typeface="Calibri"/>
                <a:sym typeface="Calibri"/>
              </a:rPr>
              <a:t>Gálatas 5:9 Un poco de levadura fermenta toda la masa. </a:t>
            </a: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a:ea typeface="Calibri"/>
                <a:cs typeface="Calibri"/>
                <a:sym typeface="Calibri"/>
              </a:rPr>
              <a:t>Incluso una falsa enseñanza aparentemente pequeña puede ser peligrosa. </a:t>
            </a: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a:ea typeface="Calibri"/>
                <a:cs typeface="Calibri"/>
                <a:sym typeface="Calibri"/>
              </a:rPr>
              <a:t>La falsa doctrina se propaga y puede afectar otras verdades bíblicas, debilitando nuestra confianza en la salvación que Cristo ganó para nosotros. </a:t>
            </a: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a:ea typeface="Calibri"/>
                <a:cs typeface="Calibri"/>
                <a:sym typeface="Calibri"/>
              </a:rPr>
              <a:t>La falsa doctrina es como el veneno: una pequeña dosis puede tener efectos mortales. </a:t>
            </a:r>
            <a:endParaRPr sz="1800">
              <a:latin typeface="Calibri"/>
              <a:ea typeface="Calibri"/>
              <a:cs typeface="Calibri"/>
              <a:sym typeface="Calibri"/>
            </a:endParaRPr>
          </a:p>
          <a:p>
            <a:pPr marL="0" marR="171450" lvl="0" indent="0" algn="l" rtl="0">
              <a:lnSpc>
                <a:spcPct val="100000"/>
              </a:lnSpc>
              <a:spcBef>
                <a:spcPts val="1000"/>
              </a:spcBef>
              <a:spcAft>
                <a:spcPts val="1000"/>
              </a:spcAft>
              <a:buSzPts val="1100"/>
              <a:buNone/>
            </a:pPr>
            <a:endParaRPr>
              <a:solidFill>
                <a:schemeClr val="dk1"/>
              </a:solidFill>
              <a:latin typeface="Calibri"/>
              <a:ea typeface="Calibri"/>
              <a:cs typeface="Calibri"/>
              <a:sym typeface="Calibri"/>
            </a:endParaRPr>
          </a:p>
        </p:txBody>
      </p:sp>
      <p:sp>
        <p:nvSpPr>
          <p:cNvPr id="354" name="Google Shape;354;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2ee7691535d_0_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rgbClr val="000000"/>
              </a:buClr>
              <a:buSzPts val="1100"/>
              <a:buFont typeface="Arial"/>
              <a:buNone/>
            </a:pPr>
            <a:r>
              <a:rPr lang="en-US" sz="1800">
                <a:solidFill>
                  <a:srgbClr val="000000"/>
                </a:solidFill>
                <a:latin typeface="Calibri"/>
                <a:ea typeface="Calibri"/>
                <a:cs typeface="Calibri"/>
                <a:sym typeface="Calibri"/>
              </a:rPr>
              <a:t>4. ¿Qué quiere Dios que hagamos cuando alguien enseña algo diferente a lo que dice la Biblia? </a:t>
            </a:r>
            <a:endParaRPr sz="1800">
              <a:latin typeface="Calibri"/>
              <a:ea typeface="Calibri"/>
              <a:cs typeface="Calibri"/>
              <a:sym typeface="Calibri"/>
            </a:endParaRPr>
          </a:p>
          <a:p>
            <a:pPr marL="0" lvl="0" indent="0" algn="l" rtl="0">
              <a:lnSpc>
                <a:spcPct val="100000"/>
              </a:lnSpc>
              <a:spcBef>
                <a:spcPts val="1000"/>
              </a:spcBef>
              <a:spcAft>
                <a:spcPts val="0"/>
              </a:spcAft>
              <a:buSzPts val="1100"/>
              <a:buNone/>
            </a:pPr>
            <a:endParaRPr b="1">
              <a:solidFill>
                <a:schemeClr val="dk1"/>
              </a:solidFill>
              <a:latin typeface="Calibri"/>
              <a:ea typeface="Calibri"/>
              <a:cs typeface="Calibri"/>
              <a:sym typeface="Calibri"/>
            </a:endParaRPr>
          </a:p>
        </p:txBody>
      </p:sp>
      <p:sp>
        <p:nvSpPr>
          <p:cNvPr id="362" name="Google Shape;362;g2ee7691535d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rgbClr val="000000"/>
              </a:buClr>
              <a:buSzPts val="1100"/>
              <a:buFont typeface="Arial"/>
              <a:buNone/>
            </a:pPr>
            <a:r>
              <a:rPr lang="en-US" sz="1800">
                <a:solidFill>
                  <a:srgbClr val="000000"/>
                </a:solidFill>
                <a:latin typeface="Calibri"/>
                <a:ea typeface="Calibri"/>
                <a:cs typeface="Calibri"/>
                <a:sym typeface="Calibri"/>
              </a:rPr>
              <a:t>4. ¿Qué quiere Dios que hagamos cuando alguien enseña algo diferente a lo que dice la Biblia? </a:t>
            </a:r>
            <a:endParaRPr/>
          </a:p>
          <a:p>
            <a:pPr marL="0" marR="0" lvl="0" indent="0" algn="l" rtl="0">
              <a:lnSpc>
                <a:spcPct val="100000"/>
              </a:lnSpc>
              <a:spcBef>
                <a:spcPts val="1000"/>
              </a:spcBef>
              <a:spcAft>
                <a:spcPts val="0"/>
              </a:spcAft>
              <a:buClr>
                <a:srgbClr val="000000"/>
              </a:buClr>
              <a:buSzPts val="1100"/>
              <a:buFont typeface="Arial"/>
              <a:buNone/>
            </a:pPr>
            <a:endParaRPr sz="1800">
              <a:latin typeface="Calibri"/>
              <a:ea typeface="Calibri"/>
              <a:cs typeface="Calibri"/>
              <a:sym typeface="Calibri"/>
            </a:endParaRPr>
          </a:p>
          <a:p>
            <a:pPr marL="342900" marR="0" lvl="0" indent="-393700" algn="l" rtl="0">
              <a:lnSpc>
                <a:spcPct val="100000"/>
              </a:lnSpc>
              <a:spcBef>
                <a:spcPts val="0"/>
              </a:spcBef>
              <a:spcAft>
                <a:spcPts val="0"/>
              </a:spcAft>
              <a:buSzPts val="1900"/>
              <a:buFont typeface="Noto Sans Symbols"/>
              <a:buChar char="∙"/>
            </a:pPr>
            <a:r>
              <a:rPr lang="en-US" sz="1900">
                <a:solidFill>
                  <a:srgbClr val="000000"/>
                </a:solidFill>
                <a:latin typeface="Calibri"/>
                <a:ea typeface="Calibri"/>
                <a:cs typeface="Calibri"/>
                <a:sym typeface="Calibri"/>
              </a:rPr>
              <a:t>Dios nos llama a actuar con amor. Primero, mostrarles su error con paciencia y verdad </a:t>
            </a:r>
            <a:endParaRPr sz="1900">
              <a:latin typeface="Calibri"/>
              <a:ea typeface="Calibri"/>
              <a:cs typeface="Calibri"/>
              <a:sym typeface="Calibri"/>
            </a:endParaRPr>
          </a:p>
          <a:p>
            <a:pPr marL="742950" marR="0" lvl="1" indent="-336550" algn="l" rtl="0">
              <a:lnSpc>
                <a:spcPct val="100000"/>
              </a:lnSpc>
              <a:spcBef>
                <a:spcPts val="0"/>
              </a:spcBef>
              <a:spcAft>
                <a:spcPts val="0"/>
              </a:spcAft>
              <a:buSzPts val="1900"/>
              <a:buFont typeface="Courier New"/>
              <a:buChar char="o"/>
            </a:pPr>
            <a:r>
              <a:rPr lang="en-US" sz="1900">
                <a:solidFill>
                  <a:srgbClr val="000000"/>
                </a:solidFill>
                <a:latin typeface="Calibri"/>
                <a:ea typeface="Calibri"/>
                <a:cs typeface="Calibri"/>
                <a:sym typeface="Calibri"/>
              </a:rPr>
              <a:t>Mateo 18 </a:t>
            </a:r>
            <a:r>
              <a:rPr lang="en-US" sz="1900">
                <a:latin typeface="Calibri"/>
                <a:ea typeface="Calibri"/>
                <a:cs typeface="Calibri"/>
                <a:sym typeface="Calibri"/>
              </a:rPr>
              <a:t>Cómo</a:t>
            </a:r>
            <a:r>
              <a:rPr lang="en-US" sz="1900">
                <a:solidFill>
                  <a:srgbClr val="000000"/>
                </a:solidFill>
                <a:latin typeface="Calibri"/>
                <a:ea typeface="Calibri"/>
                <a:cs typeface="Calibri"/>
                <a:sym typeface="Calibri"/>
              </a:rPr>
              <a:t> hablar con alguien en pecado- primero solos, luego con uno o dos personas más, luego hazlo saber la iglesia. </a:t>
            </a:r>
            <a:endParaRPr sz="1900">
              <a:latin typeface="Calibri"/>
              <a:ea typeface="Calibri"/>
              <a:cs typeface="Calibri"/>
              <a:sym typeface="Calibri"/>
            </a:endParaRPr>
          </a:p>
          <a:p>
            <a:pPr marL="742950" marR="0" lvl="1" indent="-336550" algn="l" rtl="0">
              <a:lnSpc>
                <a:spcPct val="100000"/>
              </a:lnSpc>
              <a:spcBef>
                <a:spcPts val="0"/>
              </a:spcBef>
              <a:spcAft>
                <a:spcPts val="0"/>
              </a:spcAft>
              <a:buSzPts val="1900"/>
              <a:buFont typeface="Courier New"/>
              <a:buChar char="o"/>
            </a:pPr>
            <a:r>
              <a:rPr lang="en-US" sz="1900">
                <a:solidFill>
                  <a:srgbClr val="000000"/>
                </a:solidFill>
                <a:latin typeface="Calibri"/>
                <a:ea typeface="Calibri"/>
                <a:cs typeface="Calibri"/>
                <a:sym typeface="Calibri"/>
              </a:rPr>
              <a:t>2 Timoteo 3:16 Todo la Escritura es inspirada por Dios, y útil para enseñar, para redargüir, para corregir, para instruir en justicia. </a:t>
            </a:r>
            <a:endParaRPr sz="1900"/>
          </a:p>
          <a:p>
            <a:pPr marL="742950" marR="0" lvl="1" indent="-215900" algn="l" rtl="0">
              <a:lnSpc>
                <a:spcPct val="100000"/>
              </a:lnSpc>
              <a:spcBef>
                <a:spcPts val="0"/>
              </a:spcBef>
              <a:spcAft>
                <a:spcPts val="0"/>
              </a:spcAft>
              <a:buSzPts val="1100"/>
              <a:buFont typeface="Courier New"/>
              <a:buNone/>
            </a:pPr>
            <a:endParaRPr sz="1900">
              <a:latin typeface="Calibri"/>
              <a:ea typeface="Calibri"/>
              <a:cs typeface="Calibri"/>
              <a:sym typeface="Calibri"/>
            </a:endParaRPr>
          </a:p>
          <a:p>
            <a:pPr marL="342900" marR="0" lvl="0" indent="-393700" algn="l" rtl="0">
              <a:lnSpc>
                <a:spcPct val="100000"/>
              </a:lnSpc>
              <a:spcBef>
                <a:spcPts val="0"/>
              </a:spcBef>
              <a:spcAft>
                <a:spcPts val="0"/>
              </a:spcAft>
              <a:buSzPts val="1900"/>
              <a:buFont typeface="Noto Sans Symbols"/>
              <a:buChar char="∙"/>
            </a:pPr>
            <a:r>
              <a:rPr lang="en-US" sz="1900">
                <a:solidFill>
                  <a:srgbClr val="000000"/>
                </a:solidFill>
                <a:latin typeface="Calibri"/>
                <a:ea typeface="Calibri"/>
                <a:cs typeface="Calibri"/>
                <a:sym typeface="Calibri"/>
              </a:rPr>
              <a:t>Si persisten en rechazar la corrección, debemos separarnos de ellos, tanto para mostrarles la gravedad de su error como para protegernos de la falsa doctrina. </a:t>
            </a:r>
            <a:endParaRPr sz="1900">
              <a:latin typeface="Calibri"/>
              <a:ea typeface="Calibri"/>
              <a:cs typeface="Calibri"/>
              <a:sym typeface="Calibri"/>
            </a:endParaRPr>
          </a:p>
          <a:p>
            <a:pPr marL="742950" marR="0" lvl="1" indent="-336550" algn="l" rtl="0">
              <a:lnSpc>
                <a:spcPct val="100000"/>
              </a:lnSpc>
              <a:spcBef>
                <a:spcPts val="0"/>
              </a:spcBef>
              <a:spcAft>
                <a:spcPts val="0"/>
              </a:spcAft>
              <a:buSzPts val="1900"/>
              <a:buFont typeface="Courier New"/>
              <a:buChar char="o"/>
            </a:pPr>
            <a:r>
              <a:rPr lang="en-US" sz="1900">
                <a:solidFill>
                  <a:srgbClr val="000000"/>
                </a:solidFill>
                <a:latin typeface="Calibri"/>
                <a:ea typeface="Calibri"/>
                <a:cs typeface="Calibri"/>
                <a:sym typeface="Calibri"/>
              </a:rPr>
              <a:t>Romanos 16:17 Pero les ruego, hermanos, que se cuiden de los que causan divisiones y tropiezos en contra de la enseñanza que ustedes han recibido, y que se aparten de ellos. </a:t>
            </a:r>
            <a:endParaRPr sz="1900">
              <a:latin typeface="Calibri"/>
              <a:ea typeface="Calibri"/>
              <a:cs typeface="Calibri"/>
              <a:sym typeface="Calibri"/>
            </a:endParaRPr>
          </a:p>
          <a:p>
            <a:pPr marL="742950" marR="0" lvl="1" indent="-336550" algn="l" rtl="0">
              <a:lnSpc>
                <a:spcPct val="100000"/>
              </a:lnSpc>
              <a:spcBef>
                <a:spcPts val="0"/>
              </a:spcBef>
              <a:spcAft>
                <a:spcPts val="0"/>
              </a:spcAft>
              <a:buSzPts val="1900"/>
              <a:buFont typeface="Courier New"/>
              <a:buChar char="o"/>
            </a:pPr>
            <a:r>
              <a:rPr lang="en-US" sz="1900">
                <a:solidFill>
                  <a:srgbClr val="000000"/>
                </a:solidFill>
                <a:latin typeface="Calibri"/>
                <a:ea typeface="Calibri"/>
                <a:cs typeface="Calibri"/>
                <a:sym typeface="Calibri"/>
              </a:rPr>
              <a:t>Tito 3:10 Al que </a:t>
            </a:r>
            <a:r>
              <a:rPr lang="en-US" sz="1900">
                <a:latin typeface="Calibri"/>
                <a:ea typeface="Calibri"/>
                <a:cs typeface="Calibri"/>
                <a:sym typeface="Calibri"/>
              </a:rPr>
              <a:t>causan</a:t>
            </a:r>
            <a:r>
              <a:rPr lang="en-US" sz="1900">
                <a:solidFill>
                  <a:srgbClr val="000000"/>
                </a:solidFill>
                <a:latin typeface="Calibri"/>
                <a:ea typeface="Calibri"/>
                <a:cs typeface="Calibri"/>
                <a:sym typeface="Calibri"/>
              </a:rPr>
              <a:t> divisiones, deséchalo después de una y otra amonestación. </a:t>
            </a:r>
            <a:endParaRPr sz="1900"/>
          </a:p>
          <a:p>
            <a:pPr marL="742950" marR="0" lvl="1" indent="-215900" algn="l" rtl="0">
              <a:lnSpc>
                <a:spcPct val="100000"/>
              </a:lnSpc>
              <a:spcBef>
                <a:spcPts val="0"/>
              </a:spcBef>
              <a:spcAft>
                <a:spcPts val="0"/>
              </a:spcAft>
              <a:buSzPts val="1100"/>
              <a:buFont typeface="Courier New"/>
              <a:buNone/>
            </a:pPr>
            <a:endParaRPr sz="1900">
              <a:latin typeface="Calibri"/>
              <a:ea typeface="Calibri"/>
              <a:cs typeface="Calibri"/>
              <a:sym typeface="Calibri"/>
            </a:endParaRPr>
          </a:p>
          <a:p>
            <a:pPr marL="342900" marR="0" lvl="0" indent="-393700" algn="l" rtl="0">
              <a:lnSpc>
                <a:spcPct val="100000"/>
              </a:lnSpc>
              <a:spcBef>
                <a:spcPts val="0"/>
              </a:spcBef>
              <a:spcAft>
                <a:spcPts val="0"/>
              </a:spcAft>
              <a:buSzPts val="1900"/>
              <a:buFont typeface="Noto Sans Symbols"/>
              <a:buChar char="∙"/>
            </a:pPr>
            <a:r>
              <a:rPr lang="en-US" sz="1900">
                <a:solidFill>
                  <a:srgbClr val="000000"/>
                </a:solidFill>
                <a:latin typeface="Calibri"/>
                <a:ea typeface="Calibri"/>
                <a:cs typeface="Calibri"/>
                <a:sym typeface="Calibri"/>
              </a:rPr>
              <a:t>Algunas personas dicen no estar de acuerdo con los errores doctrinales de la iglesia a la que asisten, pero siguen participando en ella. Si apoyan esa iglesia, también comparten su confesión de fe errónea, aunque digan que no están de acuerdo. </a:t>
            </a:r>
            <a:endParaRPr sz="1900">
              <a:latin typeface="Calibri"/>
              <a:ea typeface="Calibri"/>
              <a:cs typeface="Calibri"/>
              <a:sym typeface="Calibri"/>
            </a:endParaRPr>
          </a:p>
          <a:p>
            <a:pPr marL="742950" marR="0" lvl="1" indent="-336550" algn="l" rtl="0">
              <a:lnSpc>
                <a:spcPct val="100000"/>
              </a:lnSpc>
              <a:spcBef>
                <a:spcPts val="0"/>
              </a:spcBef>
              <a:spcAft>
                <a:spcPts val="0"/>
              </a:spcAft>
              <a:buSzPts val="1900"/>
              <a:buFont typeface="Courier New"/>
              <a:buChar char="o"/>
            </a:pPr>
            <a:r>
              <a:rPr lang="en-US" sz="1900">
                <a:solidFill>
                  <a:srgbClr val="000000"/>
                </a:solidFill>
                <a:latin typeface="Calibri"/>
                <a:ea typeface="Calibri"/>
                <a:cs typeface="Calibri"/>
                <a:sym typeface="Calibri"/>
              </a:rPr>
              <a:t>2 Juan 10-11 Si alguno se les acerca, y no trae esta doctrina, no lo reciban en su casa, y ni siquiera le deseen que tenga paz. Porque quien le desea la paz participa en sus malas obras. </a:t>
            </a:r>
            <a:endParaRPr sz="1900">
              <a:latin typeface="Calibri"/>
              <a:ea typeface="Calibri"/>
              <a:cs typeface="Calibri"/>
              <a:sym typeface="Calibri"/>
            </a:endParaRPr>
          </a:p>
          <a:p>
            <a:pPr marL="0" lvl="0" indent="0" algn="l" rtl="0">
              <a:lnSpc>
                <a:spcPct val="100000"/>
              </a:lnSpc>
              <a:spcBef>
                <a:spcPts val="1000"/>
              </a:spcBef>
              <a:spcAft>
                <a:spcPts val="0"/>
              </a:spcAft>
              <a:buSzPts val="1100"/>
              <a:buNone/>
            </a:pPr>
            <a:endParaRPr sz="1900" b="1">
              <a:solidFill>
                <a:schemeClr val="dk1"/>
              </a:solidFill>
              <a:latin typeface="Calibri"/>
              <a:ea typeface="Calibri"/>
              <a:cs typeface="Calibri"/>
              <a:sym typeface="Calibri"/>
            </a:endParaRPr>
          </a:p>
        </p:txBody>
      </p:sp>
      <p:sp>
        <p:nvSpPr>
          <p:cNvPr id="370" name="Google Shape;370;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2ee7691535d_0_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0"/>
              </a:spcAft>
              <a:buSzPts val="1100"/>
              <a:buNone/>
            </a:pPr>
            <a:r>
              <a:rPr lang="en-US" sz="1800">
                <a:solidFill>
                  <a:srgbClr val="000000"/>
                </a:solidFill>
                <a:latin typeface="Calibri"/>
                <a:ea typeface="Calibri"/>
                <a:cs typeface="Calibri"/>
                <a:sym typeface="Calibri"/>
              </a:rPr>
              <a:t>5. ¿Qué quiere Dios que hagamos cuando encontramos una iglesia que enseña la verdad fielmente? </a:t>
            </a:r>
            <a:endParaRPr b="1">
              <a:solidFill>
                <a:schemeClr val="dk1"/>
              </a:solidFill>
              <a:latin typeface="Calibri"/>
              <a:ea typeface="Calibri"/>
              <a:cs typeface="Calibri"/>
              <a:sym typeface="Calibri"/>
            </a:endParaRPr>
          </a:p>
        </p:txBody>
      </p:sp>
      <p:sp>
        <p:nvSpPr>
          <p:cNvPr id="377" name="Google Shape;377;g2ee7691535d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5. ¿Qué quiere Dios que hagamos cuando encontramos una iglesia que enseña la verdad fielmente? </a:t>
            </a:r>
            <a:endParaRPr sz="1800"/>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solidFill>
                  <a:srgbClr val="000000"/>
                </a:solidFill>
                <a:latin typeface="Calibri"/>
                <a:ea typeface="Calibri"/>
                <a:cs typeface="Calibri"/>
                <a:sym typeface="Calibri"/>
              </a:rPr>
              <a:t>Dios desea que disfrutemos la comunión con otros creyentes que están unidos en la misma fe </a:t>
            </a:r>
            <a:endParaRPr sz="1800">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solidFill>
                  <a:srgbClr val="000000"/>
                </a:solidFill>
                <a:latin typeface="Calibri"/>
                <a:ea typeface="Calibri"/>
                <a:cs typeface="Calibri"/>
                <a:sym typeface="Calibri"/>
              </a:rPr>
              <a:t>Podemos alabar juntos a Dios y servirle unidos en amor por nuestro Salvador. </a:t>
            </a:r>
            <a:endParaRPr sz="1800">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solidFill>
                  <a:srgbClr val="000000"/>
                </a:solidFill>
                <a:latin typeface="Calibri"/>
                <a:ea typeface="Calibri"/>
                <a:cs typeface="Calibri"/>
                <a:sym typeface="Calibri"/>
              </a:rPr>
              <a:t>1 Juan 1:3 Así que, lo que hemos visto y oído es lo que les anunciamos a ustedes, para que también ustedes tengan comunión con nosotros. Porque nuestra comunión es con el Padre y con su Hijo Jesucristo. </a:t>
            </a:r>
            <a:endParaRPr sz="1800">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solidFill>
                  <a:srgbClr val="000000"/>
                </a:solidFill>
                <a:latin typeface="Calibri"/>
                <a:ea typeface="Calibri"/>
                <a:cs typeface="Calibri"/>
                <a:sym typeface="Calibri"/>
              </a:rPr>
              <a:t>Esta fue la oración de Jesús en Juan 17:20-21</a:t>
            </a:r>
            <a:endParaRPr sz="1800">
              <a:latin typeface="Calibri"/>
              <a:ea typeface="Calibri"/>
              <a:cs typeface="Calibri"/>
              <a:sym typeface="Calibri"/>
            </a:endParaRPr>
          </a:p>
          <a:p>
            <a:pPr marL="628650" marR="0" lvl="1" indent="-171450" algn="l" rtl="0">
              <a:lnSpc>
                <a:spcPct val="100000"/>
              </a:lnSpc>
              <a:spcBef>
                <a:spcPts val="0"/>
              </a:spcBef>
              <a:spcAft>
                <a:spcPts val="0"/>
              </a:spcAft>
              <a:buSzPts val="1100"/>
              <a:buChar char="○"/>
            </a:pPr>
            <a:r>
              <a:rPr lang="en-US" sz="1800">
                <a:solidFill>
                  <a:srgbClr val="000000"/>
                </a:solidFill>
                <a:latin typeface="Calibri"/>
                <a:ea typeface="Calibri"/>
                <a:cs typeface="Calibri"/>
                <a:sym typeface="Calibri"/>
              </a:rPr>
              <a:t>Pero no ruego solamente por éstos, sino también por los que han de creer en mí por la palabra de ellos, para que todos sean uno; como tú, oh Padre, en mí, y yo en ti, que también ellos sean uno en nosotros; para que el mundo crea que tú me enviaste.</a:t>
            </a:r>
            <a:r>
              <a:rPr lang="en-US" sz="1100">
                <a:solidFill>
                  <a:srgbClr val="000000"/>
                </a:solidFill>
                <a:latin typeface="Calibri"/>
                <a:ea typeface="Calibri"/>
                <a:cs typeface="Calibri"/>
                <a:sym typeface="Calibri"/>
              </a:rPr>
              <a:t> </a:t>
            </a:r>
            <a:endParaRPr sz="1100">
              <a:latin typeface="Calibri"/>
              <a:ea typeface="Calibri"/>
              <a:cs typeface="Calibri"/>
              <a:sym typeface="Calibri"/>
            </a:endParaRPr>
          </a:p>
          <a:p>
            <a:pPr marL="0" lvl="0" indent="0" algn="l" rtl="0">
              <a:lnSpc>
                <a:spcPct val="100000"/>
              </a:lnSpc>
              <a:spcBef>
                <a:spcPts val="1000"/>
              </a:spcBef>
              <a:spcAft>
                <a:spcPts val="0"/>
              </a:spcAft>
              <a:buSzPts val="1100"/>
              <a:buNone/>
            </a:pPr>
            <a:endParaRPr b="1">
              <a:solidFill>
                <a:schemeClr val="dk1"/>
              </a:solidFill>
              <a:latin typeface="Calibri"/>
              <a:ea typeface="Calibri"/>
              <a:cs typeface="Calibri"/>
              <a:sym typeface="Calibri"/>
            </a:endParaRPr>
          </a:p>
        </p:txBody>
      </p:sp>
      <p:sp>
        <p:nvSpPr>
          <p:cNvPr id="385" name="Google Shape;385;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1. Estas son las preguntas del Proyecto Final que correspondientes a esta lección. Los animo a ustedes a comenzar desde ahora, escribiendo sus respuestas en un cuaderno utilizando información de la clase. </a:t>
            </a:r>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12. ¿Qué es la santa Iglesia Cristiana y porque es santa?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13. ¿Cómo debemos comportarnos con las personas u organizaciones que no predican fielmente la palabra de Dios? </a:t>
            </a:r>
            <a:endParaRPr sz="1800">
              <a:latin typeface="Calibri"/>
              <a:ea typeface="Calibri"/>
              <a:cs typeface="Calibri"/>
              <a:sym typeface="Calibri"/>
            </a:endParaRPr>
          </a:p>
          <a:p>
            <a:pPr marL="0" lvl="0" indent="0" algn="l" rtl="0">
              <a:lnSpc>
                <a:spcPct val="100000"/>
              </a:lnSpc>
              <a:spcBef>
                <a:spcPts val="1000"/>
              </a:spcBef>
              <a:spcAft>
                <a:spcPts val="0"/>
              </a:spcAft>
              <a:buSzPts val="1100"/>
              <a:buNone/>
            </a:pPr>
            <a:endParaRPr sz="1104">
              <a:solidFill>
                <a:schemeClr val="dk1"/>
              </a:solidFill>
              <a:latin typeface="Calibri"/>
              <a:ea typeface="Calibri"/>
              <a:cs typeface="Calibri"/>
              <a:sym typeface="Calibri"/>
            </a:endParaRPr>
          </a:p>
        </p:txBody>
      </p:sp>
      <p:sp>
        <p:nvSpPr>
          <p:cNvPr id="392" name="Google Shape;392;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700" dirty="0">
                <a:latin typeface="Calibri"/>
                <a:ea typeface="Calibri"/>
                <a:cs typeface="Calibri"/>
                <a:sym typeface="Calibri"/>
              </a:rPr>
              <a:t>2. </a:t>
            </a:r>
            <a:r>
              <a:rPr lang="en-US" sz="1700" dirty="0" err="1">
                <a:latin typeface="Calibri"/>
                <a:ea typeface="Calibri"/>
                <a:cs typeface="Calibri"/>
                <a:sym typeface="Calibri"/>
              </a:rPr>
              <a:t>Encargar</a:t>
            </a:r>
            <a:r>
              <a:rPr lang="en-US" sz="1700" dirty="0">
                <a:latin typeface="Calibri"/>
                <a:ea typeface="Calibri"/>
                <a:cs typeface="Calibri"/>
                <a:sym typeface="Calibri"/>
              </a:rPr>
              <a:t> la </a:t>
            </a:r>
            <a:r>
              <a:rPr lang="en-US" sz="1700" dirty="0" err="1">
                <a:latin typeface="Calibri"/>
                <a:ea typeface="Calibri"/>
                <a:cs typeface="Calibri"/>
                <a:sym typeface="Calibri"/>
              </a:rPr>
              <a:t>tarea</a:t>
            </a:r>
            <a:r>
              <a:rPr lang="en-US" sz="1700" dirty="0">
                <a:latin typeface="Calibri"/>
                <a:ea typeface="Calibri"/>
                <a:cs typeface="Calibri"/>
                <a:sym typeface="Calibri"/>
              </a:rPr>
              <a:t> para la </a:t>
            </a:r>
            <a:r>
              <a:rPr lang="en-US" sz="1700" dirty="0" err="1">
                <a:latin typeface="Calibri"/>
                <a:ea typeface="Calibri"/>
                <a:cs typeface="Calibri"/>
                <a:sym typeface="Calibri"/>
              </a:rPr>
              <a:t>Lección</a:t>
            </a:r>
            <a:r>
              <a:rPr lang="en-US" sz="1700" dirty="0">
                <a:latin typeface="Calibri"/>
                <a:ea typeface="Calibri"/>
                <a:cs typeface="Calibri"/>
                <a:sym typeface="Calibri"/>
              </a:rPr>
              <a:t> 8: </a:t>
            </a:r>
            <a:endParaRPr lang="en-US" sz="1700" dirty="0">
              <a:solidFill>
                <a:srgbClr val="000000"/>
              </a:solidFill>
              <a:effectLst/>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endParaRPr lang="en-US" sz="1700" dirty="0">
              <a:solidFill>
                <a:srgbClr val="000000"/>
              </a:solidFill>
              <a:effectLst/>
              <a:latin typeface="Calibri"/>
              <a:ea typeface="Calibri" panose="020F0502020204030204" pitchFamily="34" charset="0"/>
              <a:cs typeface="Calibri"/>
              <a:sym typeface="Calibri"/>
            </a:endParaRPr>
          </a:p>
          <a:p>
            <a:pPr marL="342900" marR="0" lvl="0" indent="-342900" algn="l" rtl="0">
              <a:lnSpc>
                <a:spcPct val="100000"/>
              </a:lnSpc>
              <a:spcBef>
                <a:spcPts val="0"/>
              </a:spcBef>
              <a:spcAft>
                <a:spcPts val="0"/>
              </a:spcAft>
              <a:buSzPts val="1100"/>
              <a:buFont typeface="Calibri"/>
              <a:buAutoNum type="arabicPeriod"/>
            </a:pPr>
            <a:r>
              <a:rPr lang="es-ES" sz="1800" dirty="0">
                <a:solidFill>
                  <a:srgbClr val="000000"/>
                </a:solidFill>
                <a:effectLst/>
                <a:latin typeface="Calibri" panose="020F0502020204030204" pitchFamily="34" charset="0"/>
                <a:ea typeface="Calibri" panose="020F0502020204030204" pitchFamily="34" charset="0"/>
              </a:rPr>
              <a:t>Ver el siguiente video breve de instrucción: </a:t>
            </a:r>
            <a:r>
              <a:rPr lang="es-ES" sz="1800" dirty="0">
                <a:solidFill>
                  <a:srgbClr val="0000FF"/>
                </a:solidFill>
                <a:effectLst/>
                <a:latin typeface="Calibri" panose="020F0502020204030204" pitchFamily="34" charset="0"/>
                <a:ea typeface="Calibri" panose="020F0502020204030204" pitchFamily="34" charset="0"/>
                <a:hlinkClick r:id="rId3"/>
              </a:rPr>
              <a:t>https://www.youtube.com/watch?v=h6SUIP-2dK0</a:t>
            </a:r>
            <a:r>
              <a:rPr lang="en-US" sz="1800" dirty="0">
                <a:solidFill>
                  <a:srgbClr val="000000"/>
                </a:solidFill>
                <a:effectLst/>
                <a:latin typeface="Calibri" panose="020F0502020204030204" pitchFamily="34" charset="0"/>
                <a:ea typeface="Calibri" panose="020F0502020204030204" pitchFamily="34" charset="0"/>
              </a:rPr>
              <a:t> </a:t>
            </a:r>
            <a:endParaRPr lang="en-US" sz="1800" dirty="0">
              <a:solidFill>
                <a:srgbClr val="000000"/>
              </a:solidFill>
              <a:effectLst/>
              <a:latin typeface="Times New Roman" panose="02020603050405020304" pitchFamily="18" charset="0"/>
              <a:ea typeface="Calibri" panose="020F0502020204030204" pitchFamily="34" charset="0"/>
            </a:endParaRPr>
          </a:p>
          <a:p>
            <a:pPr marL="342900" marR="0" lvl="0" indent="-342900" algn="l" rtl="0">
              <a:lnSpc>
                <a:spcPct val="100000"/>
              </a:lnSpc>
              <a:spcBef>
                <a:spcPts val="0"/>
              </a:spcBef>
              <a:spcAft>
                <a:spcPts val="0"/>
              </a:spcAft>
              <a:buSzPts val="1100"/>
              <a:buFont typeface="Calibri"/>
              <a:buAutoNum type="arabicPeriod"/>
            </a:pPr>
            <a:r>
              <a:rPr lang="es-ES" sz="1800" dirty="0">
                <a:solidFill>
                  <a:srgbClr val="000000"/>
                </a:solidFill>
                <a:effectLst/>
                <a:latin typeface="Calibri" panose="020F0502020204030204" pitchFamily="34" charset="0"/>
                <a:ea typeface="Calibri" panose="020F0502020204030204" pitchFamily="34" charset="0"/>
              </a:rPr>
              <a:t>Leer Salmo 103</a:t>
            </a:r>
            <a:endParaRPr lang="en-US" sz="1800" dirty="0">
              <a:solidFill>
                <a:srgbClr val="000000"/>
              </a:solidFill>
              <a:effectLst/>
              <a:latin typeface="Times New Roman" panose="02020603050405020304" pitchFamily="18" charset="0"/>
              <a:ea typeface="Calibri" panose="020F0502020204030204" pitchFamily="34" charset="0"/>
            </a:endParaRPr>
          </a:p>
          <a:p>
            <a:pPr marL="342900" marR="0" lvl="0" indent="-342900" algn="l" rtl="0">
              <a:lnSpc>
                <a:spcPct val="100000"/>
              </a:lnSpc>
              <a:spcBef>
                <a:spcPts val="0"/>
              </a:spcBef>
              <a:spcAft>
                <a:spcPts val="0"/>
              </a:spcAft>
              <a:buSzPts val="1100"/>
              <a:buFont typeface="Calibri"/>
              <a:buAutoNum type="arabicPeriod"/>
            </a:pPr>
            <a:r>
              <a:rPr lang="es-ES" sz="1800" dirty="0">
                <a:solidFill>
                  <a:srgbClr val="000000"/>
                </a:solidFill>
                <a:effectLst/>
                <a:latin typeface="Calibri" panose="020F0502020204030204" pitchFamily="34" charset="0"/>
                <a:ea typeface="Calibri" panose="020F0502020204030204" pitchFamily="34" charset="0"/>
              </a:rPr>
              <a:t>Reflexionar y </a:t>
            </a:r>
            <a:r>
              <a:rPr lang="es-ES" sz="1800">
                <a:solidFill>
                  <a:srgbClr val="000000"/>
                </a:solidFill>
                <a:effectLst/>
                <a:latin typeface="Calibri" panose="020F0502020204030204" pitchFamily="34" charset="0"/>
                <a:ea typeface="Calibri" panose="020F0502020204030204" pitchFamily="34" charset="0"/>
              </a:rPr>
              <a:t>responder:</a:t>
            </a:r>
          </a:p>
          <a:p>
            <a:pPr marL="342900" marR="0" lvl="0" indent="-342900" algn="l" rtl="0">
              <a:lnSpc>
                <a:spcPct val="100000"/>
              </a:lnSpc>
              <a:spcBef>
                <a:spcPts val="0"/>
              </a:spcBef>
              <a:spcAft>
                <a:spcPts val="0"/>
              </a:spcAft>
              <a:buSzPts val="1100"/>
              <a:buFont typeface="Calibri"/>
              <a:buAutoNum type="arabicPeriod"/>
            </a:pPr>
            <a:endParaRPr lang="en-US" sz="1800" dirty="0">
              <a:solidFill>
                <a:srgbClr val="000000"/>
              </a:solidFill>
              <a:effectLst/>
              <a:latin typeface="Times New Roman" panose="02020603050405020304" pitchFamily="18" charset="0"/>
              <a:ea typeface="Calibri" panose="020F0502020204030204" pitchFamily="34" charset="0"/>
              <a:cs typeface="Arial"/>
            </a:endParaRPr>
          </a:p>
          <a:p>
            <a:pPr marL="342900" marR="0" lvl="0" indent="-342900" algn="l" rtl="0">
              <a:lnSpc>
                <a:spcPct val="100000"/>
              </a:lnSpc>
              <a:spcBef>
                <a:spcPts val="0"/>
              </a:spcBef>
              <a:spcAft>
                <a:spcPts val="0"/>
              </a:spcAft>
              <a:buSzPts val="1100"/>
            </a:pPr>
            <a:r>
              <a:rPr lang="es-ES" sz="1800" dirty="0">
                <a:solidFill>
                  <a:srgbClr val="000000"/>
                </a:solidFill>
                <a:effectLst/>
                <a:latin typeface="Calibri" panose="020F0502020204030204" pitchFamily="34" charset="0"/>
                <a:ea typeface="Calibri" panose="020F0502020204030204" pitchFamily="34" charset="0"/>
                <a:cs typeface="Noto Sans Symbols"/>
              </a:rPr>
              <a:t>¿Por qué puedes estar completamente seguro del perdón de tus pecados? </a:t>
            </a:r>
            <a:endParaRPr lang="en-US" sz="1800" dirty="0">
              <a:effectLst/>
              <a:latin typeface="Noto Sans Symbols"/>
              <a:ea typeface="Noto Sans Symbols"/>
              <a:cs typeface="Noto Sans Symbols"/>
            </a:endParaRPr>
          </a:p>
          <a:p>
            <a:pPr marL="342900" marR="0" lvl="0" indent="-342900">
              <a:buFont typeface="Arial" panose="020B0604020202020204" pitchFamily="34" charset="0"/>
              <a:buChar char="●"/>
            </a:pPr>
            <a:r>
              <a:rPr lang="es-ES" sz="1800" dirty="0">
                <a:solidFill>
                  <a:srgbClr val="000000"/>
                </a:solidFill>
                <a:effectLst/>
                <a:latin typeface="Calibri" panose="020F0502020204030204" pitchFamily="34" charset="0"/>
                <a:ea typeface="Calibri" panose="020F0502020204030204" pitchFamily="34" charset="0"/>
                <a:cs typeface="Noto Sans Symbols"/>
              </a:rPr>
              <a:t>¿Qué ocurrirá con tu espíritu y cuerpo después de la muerte? </a:t>
            </a:r>
            <a:endParaRPr lang="en-US" sz="1800" dirty="0">
              <a:solidFill>
                <a:srgbClr val="000000"/>
              </a:solidFill>
              <a:effectLst/>
              <a:latin typeface="Noto Sans Symbols"/>
              <a:ea typeface="Calibri" panose="020F0502020204030204" pitchFamily="34" charset="0"/>
              <a:cs typeface="Noto Sans Symbols"/>
            </a:endParaRPr>
          </a:p>
          <a:p>
            <a:pPr marL="342900" marR="0" lvl="0" indent="-342900">
              <a:buFont typeface="Arial" panose="020B0604020202020204" pitchFamily="34" charset="0"/>
              <a:buChar char="●"/>
            </a:pPr>
            <a:r>
              <a:rPr lang="es-ES" sz="1800" dirty="0">
                <a:solidFill>
                  <a:srgbClr val="000000"/>
                </a:solidFill>
                <a:effectLst/>
                <a:latin typeface="Calibri" panose="020F0502020204030204" pitchFamily="34" charset="0"/>
                <a:ea typeface="Calibri" panose="020F0502020204030204" pitchFamily="34" charset="0"/>
              </a:rPr>
              <a:t>¿Qué promesas de Dios te dan consuelo al pensar en la vida eterna? </a:t>
            </a:r>
            <a:endParaRPr sz="1704" dirty="0">
              <a:solidFill>
                <a:schemeClr val="dk1"/>
              </a:solidFill>
              <a:latin typeface="Calibri"/>
              <a:ea typeface="Calibri"/>
              <a:cs typeface="Calibri"/>
              <a:sym typeface="Calibri"/>
            </a:endParaRPr>
          </a:p>
        </p:txBody>
      </p:sp>
      <p:sp>
        <p:nvSpPr>
          <p:cNvPr id="402" name="Google Shape;402;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2adf25473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Señor Dios, te damos gracias por el tiempo que nos diste hoy para estudiar tu Palabra y aprender más sobre tu iglesia. Gracias por habernos elegido desde la eternidad y por unirnos a través de la fe en Cristo en una comunión que trasciende culturas, idiomas y generaciones. Nos llena de consuelo saber que somos parte de tu santa iglesia cristiana, no por mérito propio, sino por tu gracia y amor inmerecido. Ayúdanos a valorar esa unidad espiritual que tenemos con todos los creyentes y a mantenernos firmes en la verdad de tu Palabra.</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Te pedimos también, Señor, que nos des discernimiento al buscar y pertenecer a una iglesia visible donde se enseñe tu verdad con fidelidad. Danos corazones humildes para corregir con amor, y también el valor para alejarnos de enseñanzas falsas si es necesario. Permite que podamos vivir en comunión con otros creyentes, alabándote y sirviéndote con alegría. Fortalece nuestra fe y presérvanos en ella hasta el día en que estemos unidos contigo y con todos tus santos en la gloria eterna. En el nombre de Jesús, nuestro Salvador, oramos. Amén.</a:t>
            </a:r>
            <a:endParaRPr sz="1800">
              <a:latin typeface="Calibri"/>
              <a:ea typeface="Calibri"/>
              <a:cs typeface="Calibri"/>
              <a:sym typeface="Calibri"/>
            </a:endParaRPr>
          </a:p>
          <a:p>
            <a:pPr marL="0" marR="171450" lvl="0" indent="0" algn="l" rtl="0">
              <a:lnSpc>
                <a:spcPct val="100000"/>
              </a:lnSpc>
              <a:spcBef>
                <a:spcPts val="1000"/>
              </a:spcBef>
              <a:spcAft>
                <a:spcPts val="1000"/>
              </a:spcAft>
              <a:buSzPts val="1100"/>
              <a:buNone/>
            </a:pPr>
            <a:endParaRPr b="1">
              <a:solidFill>
                <a:schemeClr val="dk1"/>
              </a:solidFill>
              <a:latin typeface="Calibri"/>
              <a:ea typeface="Calibri"/>
              <a:cs typeface="Calibri"/>
              <a:sym typeface="Calibri"/>
            </a:endParaRPr>
          </a:p>
        </p:txBody>
      </p:sp>
      <p:sp>
        <p:nvSpPr>
          <p:cNvPr id="412" name="Google Shape;412;g2adf25473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2ac1ba269cb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0"/>
              </a:spcAft>
              <a:buSzPts val="1100"/>
              <a:buNone/>
            </a:pPr>
            <a:endParaRPr b="1" u="sng">
              <a:solidFill>
                <a:schemeClr val="dk1"/>
              </a:solidFill>
              <a:latin typeface="Calibri"/>
              <a:ea typeface="Calibri"/>
              <a:cs typeface="Calibri"/>
              <a:sym typeface="Calibri"/>
            </a:endParaRPr>
          </a:p>
        </p:txBody>
      </p:sp>
      <p:sp>
        <p:nvSpPr>
          <p:cNvPr id="420" name="Google Shape;420;g2ac1ba269cb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1000"/>
              </a:spcAft>
              <a:buSzPts val="1100"/>
              <a:buNone/>
            </a:pPr>
            <a:endParaRPr b="1">
              <a:solidFill>
                <a:schemeClr val="dk1"/>
              </a:solidFill>
              <a:latin typeface="Calibri"/>
              <a:ea typeface="Calibri"/>
              <a:cs typeface="Calibri"/>
              <a:sym typeface="Calibri"/>
            </a:endParaRPr>
          </a:p>
        </p:txBody>
      </p:sp>
      <p:sp>
        <p:nvSpPr>
          <p:cNvPr id="431" name="Google Shape;431;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lvl="0" indent="0" algn="l" rtl="0">
              <a:lnSpc>
                <a:spcPct val="103000"/>
              </a:lnSpc>
              <a:spcBef>
                <a:spcPts val="0"/>
              </a:spcBef>
              <a:spcAft>
                <a:spcPts val="0"/>
              </a:spcAft>
              <a:buSzPts val="1100"/>
              <a:buFont typeface="Calibri"/>
              <a:buNone/>
            </a:pPr>
            <a:r>
              <a:rPr lang="en-US" sz="1800">
                <a:latin typeface="Calibri"/>
                <a:ea typeface="Calibri"/>
                <a:cs typeface="Calibri"/>
                <a:sym typeface="Calibri"/>
              </a:rPr>
              <a:t>3. Oración </a:t>
            </a:r>
            <a:endParaRPr sz="1800">
              <a:latin typeface="Times New Roman"/>
              <a:ea typeface="Times New Roman"/>
              <a:cs typeface="Times New Roman"/>
              <a:sym typeface="Times New Roman"/>
            </a:endParaRPr>
          </a:p>
          <a:p>
            <a:pPr marL="0" marR="0" lvl="0" indent="0" algn="l" rtl="0">
              <a:lnSpc>
                <a:spcPct val="100000"/>
              </a:lnSpc>
              <a:spcBef>
                <a:spcPts val="50"/>
              </a:spcBef>
              <a:spcAft>
                <a:spcPts val="0"/>
              </a:spcAft>
              <a:buSzPts val="1100"/>
              <a:buFont typeface="Calibri"/>
              <a:buNone/>
            </a:pPr>
            <a:r>
              <a:rPr lang="en-US" sz="1800" i="1">
                <a:solidFill>
                  <a:srgbClr val="00B050"/>
                </a:solidFill>
                <a:latin typeface="Calibri"/>
                <a:ea typeface="Calibri"/>
                <a:cs typeface="Calibri"/>
                <a:sym typeface="Calibri"/>
              </a:rPr>
              <a:t>Comienza con la siguiente oración (o usa una propia): </a:t>
            </a:r>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Querido Espíritu Santo, te agradecemos porque has reunido todos los creyentes en el Cuerpo de Cristo. Gracias por llamarnos a la fe y gracias por los líderes, las congregaciones y las denominaciones que enseñan tu Palabra en su verdad y pureza. Ayúdanos hoy a entender mejor tu plan para tu iglesia, y danos corazones dispuestos a vivir en comunión y fidelidad a tu verdad. En el nombre de Jesús oramos, Amén. </a:t>
            </a:r>
            <a:endParaRPr sz="1800">
              <a:latin typeface="Calibri"/>
              <a:ea typeface="Calibri"/>
              <a:cs typeface="Calibri"/>
              <a:sym typeface="Calibri"/>
            </a:endParaRPr>
          </a:p>
          <a:p>
            <a:pPr marL="228600" marR="171450" lvl="0" indent="0" algn="l" rtl="0">
              <a:lnSpc>
                <a:spcPct val="100000"/>
              </a:lnSpc>
              <a:spcBef>
                <a:spcPts val="0"/>
              </a:spcBef>
              <a:spcAft>
                <a:spcPts val="1000"/>
              </a:spcAft>
              <a:buClr>
                <a:schemeClr val="dk1"/>
              </a:buClr>
              <a:buSzPts val="1100"/>
              <a:buFont typeface="Arial"/>
              <a:buNone/>
            </a:pPr>
            <a:endParaRPr/>
          </a:p>
        </p:txBody>
      </p:sp>
      <p:sp>
        <p:nvSpPr>
          <p:cNvPr id="108" name="Google Shape;10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1000"/>
              </a:spcAft>
              <a:buSzPts val="1100"/>
              <a:buNone/>
            </a:pPr>
            <a:endParaRPr b="1">
              <a:solidFill>
                <a:schemeClr val="dk1"/>
              </a:solidFill>
              <a:latin typeface="Calibri"/>
              <a:ea typeface="Calibri"/>
              <a:cs typeface="Calibri"/>
              <a:sym typeface="Calibri"/>
            </a:endParaRPr>
          </a:p>
        </p:txBody>
      </p:sp>
      <p:sp>
        <p:nvSpPr>
          <p:cNvPr id="439" name="Google Shape;439;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1000"/>
              </a:spcAft>
              <a:buSzPts val="1100"/>
              <a:buNone/>
            </a:pPr>
            <a:endParaRPr b="1">
              <a:solidFill>
                <a:schemeClr val="dk1"/>
              </a:solidFill>
              <a:latin typeface="Calibri"/>
              <a:ea typeface="Calibri"/>
              <a:cs typeface="Calibri"/>
              <a:sym typeface="Calibri"/>
            </a:endParaRPr>
          </a:p>
        </p:txBody>
      </p:sp>
      <p:sp>
        <p:nvSpPr>
          <p:cNvPr id="447" name="Google Shape;447;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1000"/>
              </a:spcAft>
              <a:buSzPts val="1100"/>
              <a:buNone/>
            </a:pPr>
            <a:endParaRPr b="1">
              <a:solidFill>
                <a:schemeClr val="dk1"/>
              </a:solidFill>
              <a:latin typeface="Calibri"/>
              <a:ea typeface="Calibri"/>
              <a:cs typeface="Calibri"/>
              <a:sym typeface="Calibri"/>
            </a:endParaRPr>
          </a:p>
        </p:txBody>
      </p:sp>
      <p:sp>
        <p:nvSpPr>
          <p:cNvPr id="455" name="Google Shape;455;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1000"/>
              </a:spcAft>
              <a:buSzPts val="1100"/>
              <a:buNone/>
            </a:pPr>
            <a:endParaRPr b="1">
              <a:solidFill>
                <a:schemeClr val="dk1"/>
              </a:solidFill>
              <a:latin typeface="Calibri"/>
              <a:ea typeface="Calibri"/>
              <a:cs typeface="Calibri"/>
              <a:sym typeface="Calibri"/>
            </a:endParaRPr>
          </a:p>
        </p:txBody>
      </p:sp>
      <p:sp>
        <p:nvSpPr>
          <p:cNvPr id="463" name="Google Shape;463;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1000"/>
              </a:spcAft>
              <a:buSzPts val="1100"/>
              <a:buNone/>
            </a:pPr>
            <a:endParaRPr b="1">
              <a:solidFill>
                <a:schemeClr val="dk1"/>
              </a:solidFill>
              <a:latin typeface="Calibri"/>
              <a:ea typeface="Calibri"/>
              <a:cs typeface="Calibri"/>
              <a:sym typeface="Calibri"/>
            </a:endParaRPr>
          </a:p>
        </p:txBody>
      </p:sp>
      <p:sp>
        <p:nvSpPr>
          <p:cNvPr id="471" name="Google Shape;471;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1000"/>
              </a:spcAft>
              <a:buSzPts val="1100"/>
              <a:buNone/>
            </a:pPr>
            <a:endParaRPr b="1">
              <a:solidFill>
                <a:schemeClr val="dk1"/>
              </a:solidFill>
              <a:latin typeface="Calibri"/>
              <a:ea typeface="Calibri"/>
              <a:cs typeface="Calibri"/>
              <a:sym typeface="Calibri"/>
            </a:endParaRPr>
          </a:p>
        </p:txBody>
      </p:sp>
      <p:sp>
        <p:nvSpPr>
          <p:cNvPr id="479" name="Google Shape;479;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454025" lvl="0" indent="0" algn="l" rtl="0">
              <a:lnSpc>
                <a:spcPct val="100000"/>
              </a:lnSpc>
              <a:spcBef>
                <a:spcPts val="0"/>
              </a:spcBef>
              <a:spcAft>
                <a:spcPts val="0"/>
              </a:spcAft>
              <a:buSzPts val="1100"/>
              <a:buFont typeface="Calibri"/>
              <a:buNone/>
            </a:pPr>
            <a:r>
              <a:rPr lang="en-US" sz="1800" b="1">
                <a:latin typeface="Calibri"/>
                <a:ea typeface="Calibri"/>
                <a:cs typeface="Calibri"/>
                <a:sym typeface="Calibri"/>
              </a:rPr>
              <a:t> </a:t>
            </a:r>
            <a:r>
              <a:rPr lang="en-US" sz="1800" b="1" u="sng">
                <a:solidFill>
                  <a:srgbClr val="000000"/>
                </a:solidFill>
                <a:latin typeface="Calibri"/>
                <a:ea typeface="Calibri"/>
                <a:cs typeface="Calibri"/>
                <a:sym typeface="Calibri"/>
              </a:rPr>
              <a:t>OBJETIVOS DE LA LECCIÓN 7</a:t>
            </a:r>
            <a:endParaRPr/>
          </a:p>
          <a:p>
            <a:pPr marL="0" marR="454025" lvl="0" indent="0" algn="l" rtl="0">
              <a:lnSpc>
                <a:spcPct val="100000"/>
              </a:lnSpc>
              <a:spcBef>
                <a:spcPts val="0"/>
              </a:spcBef>
              <a:spcAft>
                <a:spcPts val="0"/>
              </a:spcAft>
              <a:buSzPts val="1100"/>
              <a:buFont typeface="Arial"/>
              <a:buNone/>
            </a:pPr>
            <a:endParaRPr sz="1800" b="0" u="sng">
              <a:solidFill>
                <a:srgbClr val="000000"/>
              </a:solidFill>
              <a:latin typeface="Times New Roman"/>
              <a:ea typeface="Times New Roman"/>
              <a:cs typeface="Times New Roman"/>
              <a:sym typeface="Times New Roman"/>
            </a:endParaRPr>
          </a:p>
          <a:p>
            <a:pPr marL="342900" marR="454025" lvl="0" indent="-342900" algn="l" rtl="0">
              <a:lnSpc>
                <a:spcPct val="100000"/>
              </a:lnSpc>
              <a:spcBef>
                <a:spcPts val="0"/>
              </a:spcBef>
              <a:spcAft>
                <a:spcPts val="0"/>
              </a:spcAft>
              <a:buSzPts val="1100"/>
              <a:buFont typeface="Calibri"/>
              <a:buAutoNum type="arabicPeriod"/>
            </a:pPr>
            <a:r>
              <a:rPr lang="en-US" sz="1800" b="1">
                <a:solidFill>
                  <a:srgbClr val="000000"/>
                </a:solidFill>
                <a:latin typeface="Calibri"/>
                <a:ea typeface="Calibri"/>
                <a:cs typeface="Calibri"/>
                <a:sym typeface="Calibri"/>
              </a:rPr>
              <a:t>Describi</a:t>
            </a:r>
            <a:r>
              <a:rPr lang="en-US" sz="1800" b="1">
                <a:latin typeface="Calibri"/>
                <a:ea typeface="Calibri"/>
                <a:cs typeface="Calibri"/>
                <a:sym typeface="Calibri"/>
              </a:rPr>
              <a:t>r l</a:t>
            </a:r>
            <a:r>
              <a:rPr lang="en-US" sz="1800" b="1">
                <a:solidFill>
                  <a:srgbClr val="000000"/>
                </a:solidFill>
                <a:latin typeface="Calibri"/>
                <a:ea typeface="Calibri"/>
                <a:cs typeface="Calibri"/>
                <a:sym typeface="Calibri"/>
              </a:rPr>
              <a:t>a santa iglesia cristiana y la comunión de los santos. </a:t>
            </a:r>
            <a:endParaRPr sz="1800" b="0">
              <a:solidFill>
                <a:srgbClr val="000000"/>
              </a:solidFill>
              <a:latin typeface="Times New Roman"/>
              <a:ea typeface="Times New Roman"/>
              <a:cs typeface="Times New Roman"/>
              <a:sym typeface="Times New Roman"/>
            </a:endParaRPr>
          </a:p>
          <a:p>
            <a:pPr marL="342900" marR="454025" lvl="0" indent="-342900" algn="l" rtl="0">
              <a:lnSpc>
                <a:spcPct val="100000"/>
              </a:lnSpc>
              <a:spcBef>
                <a:spcPts val="0"/>
              </a:spcBef>
              <a:spcAft>
                <a:spcPts val="0"/>
              </a:spcAft>
              <a:buSzPts val="1100"/>
              <a:buFont typeface="Calibri"/>
              <a:buAutoNum type="arabicPeriod"/>
            </a:pPr>
            <a:r>
              <a:rPr lang="en-US" sz="1800" b="0">
                <a:solidFill>
                  <a:srgbClr val="000000"/>
                </a:solidFill>
                <a:latin typeface="Calibri"/>
                <a:ea typeface="Calibri"/>
                <a:cs typeface="Calibri"/>
                <a:sym typeface="Calibri"/>
              </a:rPr>
              <a:t>Explicar el origen de la </a:t>
            </a:r>
            <a:r>
              <a:rPr lang="en-US" sz="1800">
                <a:latin typeface="Calibri"/>
                <a:ea typeface="Calibri"/>
                <a:cs typeface="Calibri"/>
                <a:sym typeface="Calibri"/>
              </a:rPr>
              <a:t>I</a:t>
            </a:r>
            <a:r>
              <a:rPr lang="en-US" sz="1800" b="0">
                <a:solidFill>
                  <a:srgbClr val="000000"/>
                </a:solidFill>
                <a:latin typeface="Calibri"/>
                <a:ea typeface="Calibri"/>
                <a:cs typeface="Calibri"/>
                <a:sym typeface="Calibri"/>
              </a:rPr>
              <a:t>glesia </a:t>
            </a:r>
            <a:r>
              <a:rPr lang="en-US" sz="1800">
                <a:latin typeface="Calibri"/>
                <a:ea typeface="Calibri"/>
                <a:cs typeface="Calibri"/>
                <a:sym typeface="Calibri"/>
              </a:rPr>
              <a:t>C</a:t>
            </a:r>
            <a:r>
              <a:rPr lang="en-US" sz="1800" b="0">
                <a:solidFill>
                  <a:srgbClr val="000000"/>
                </a:solidFill>
                <a:latin typeface="Calibri"/>
                <a:ea typeface="Calibri"/>
                <a:cs typeface="Calibri"/>
                <a:sym typeface="Calibri"/>
              </a:rPr>
              <a:t>ristiana en la elección eterna de Dios. </a:t>
            </a:r>
            <a:endParaRPr sz="1800" b="0">
              <a:solidFill>
                <a:srgbClr val="000000"/>
              </a:solidFill>
              <a:latin typeface="Times New Roman"/>
              <a:ea typeface="Times New Roman"/>
              <a:cs typeface="Times New Roman"/>
              <a:sym typeface="Times New Roman"/>
            </a:endParaRPr>
          </a:p>
          <a:p>
            <a:pPr marL="342900" marR="454025" lvl="0" indent="-342900" algn="l" rtl="0">
              <a:lnSpc>
                <a:spcPct val="100000"/>
              </a:lnSpc>
              <a:spcBef>
                <a:spcPts val="0"/>
              </a:spcBef>
              <a:spcAft>
                <a:spcPts val="0"/>
              </a:spcAft>
              <a:buSzPts val="1100"/>
              <a:buFont typeface="Calibri"/>
              <a:buAutoNum type="arabicPeriod"/>
            </a:pPr>
            <a:r>
              <a:rPr lang="en-US" sz="1800" b="0">
                <a:solidFill>
                  <a:srgbClr val="000000"/>
                </a:solidFill>
                <a:latin typeface="Calibri"/>
                <a:ea typeface="Calibri"/>
                <a:cs typeface="Calibri"/>
                <a:sym typeface="Calibri"/>
              </a:rPr>
              <a:t>Reconocer la importancia de congregarse en una iglesia visible que enseñ</a:t>
            </a:r>
            <a:r>
              <a:rPr lang="en-US" sz="1800">
                <a:latin typeface="Calibri"/>
                <a:ea typeface="Calibri"/>
                <a:cs typeface="Calibri"/>
                <a:sym typeface="Calibri"/>
              </a:rPr>
              <a:t>e</a:t>
            </a:r>
            <a:r>
              <a:rPr lang="en-US" sz="1800" b="0">
                <a:solidFill>
                  <a:srgbClr val="000000"/>
                </a:solidFill>
                <a:latin typeface="Calibri"/>
                <a:ea typeface="Calibri"/>
                <a:cs typeface="Calibri"/>
                <a:sym typeface="Calibri"/>
              </a:rPr>
              <a:t> la sana doctrina. </a:t>
            </a:r>
            <a:endParaRPr sz="1800" b="0">
              <a:latin typeface="Times New Roman"/>
              <a:ea typeface="Times New Roman"/>
              <a:cs typeface="Times New Roman"/>
              <a:sym typeface="Times New Roman"/>
            </a:endParaRPr>
          </a:p>
          <a:p>
            <a:pPr marL="228600" marR="171450" lvl="0" indent="0" algn="l" rtl="0">
              <a:lnSpc>
                <a:spcPct val="100000"/>
              </a:lnSpc>
              <a:spcBef>
                <a:spcPts val="0"/>
              </a:spcBef>
              <a:spcAft>
                <a:spcPts val="0"/>
              </a:spcAft>
              <a:buClr>
                <a:schemeClr val="dk1"/>
              </a:buClr>
              <a:buSzPts val="1100"/>
              <a:buFont typeface="Arial"/>
              <a:buNone/>
            </a:pPr>
            <a:endParaRPr b="1">
              <a:solidFill>
                <a:schemeClr val="dk1"/>
              </a:solidFill>
              <a:latin typeface="Calibri"/>
              <a:ea typeface="Calibri"/>
              <a:cs typeface="Calibri"/>
              <a:sym typeface="Calibri"/>
            </a:endParaRPr>
          </a:p>
        </p:txBody>
      </p:sp>
      <p:sp>
        <p:nvSpPr>
          <p:cNvPr id="116" name="Google Shape;11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700" b="1" dirty="0">
                <a:solidFill>
                  <a:srgbClr val="000000"/>
                </a:solidFill>
                <a:latin typeface="Calibri"/>
                <a:ea typeface="Calibri"/>
                <a:cs typeface="Calibri"/>
                <a:sym typeface="Calibri"/>
              </a:rPr>
              <a:t>1. </a:t>
            </a:r>
            <a:r>
              <a:rPr lang="en-US" sz="1700" b="1" dirty="0" err="1">
                <a:solidFill>
                  <a:srgbClr val="000000"/>
                </a:solidFill>
                <a:latin typeface="Calibri"/>
                <a:ea typeface="Calibri"/>
                <a:cs typeface="Calibri"/>
                <a:sym typeface="Calibri"/>
              </a:rPr>
              <a:t>Resumen</a:t>
            </a:r>
            <a:r>
              <a:rPr lang="en-US" sz="1700" b="1" dirty="0">
                <a:solidFill>
                  <a:srgbClr val="000000"/>
                </a:solidFill>
                <a:latin typeface="Calibri"/>
                <a:ea typeface="Calibri"/>
                <a:cs typeface="Calibri"/>
                <a:sym typeface="Calibri"/>
              </a:rPr>
              <a:t> del </a:t>
            </a:r>
            <a:r>
              <a:rPr lang="en-US" sz="1700" b="1" dirty="0" err="1">
                <a:solidFill>
                  <a:srgbClr val="000000"/>
                </a:solidFill>
                <a:latin typeface="Calibri"/>
                <a:ea typeface="Calibri"/>
                <a:cs typeface="Calibri"/>
                <a:sym typeface="Calibri"/>
              </a:rPr>
              <a:t>curso</a:t>
            </a:r>
            <a:endParaRPr sz="1700" dirty="0"/>
          </a:p>
          <a:p>
            <a:pPr marL="0" marR="0" lvl="0" indent="0" algn="l" rtl="0">
              <a:lnSpc>
                <a:spcPct val="100000"/>
              </a:lnSpc>
              <a:spcBef>
                <a:spcPts val="0"/>
              </a:spcBef>
              <a:spcAft>
                <a:spcPts val="0"/>
              </a:spcAft>
              <a:buSzPts val="1100"/>
              <a:buFont typeface="Arial"/>
              <a:buNone/>
            </a:pPr>
            <a:endParaRPr sz="1700" dirty="0">
              <a:latin typeface="Calibri"/>
              <a:ea typeface="Calibri"/>
              <a:cs typeface="Calibri"/>
              <a:sym typeface="Calibri"/>
            </a:endParaRPr>
          </a:p>
          <a:p>
            <a:pPr marL="171450" marR="0" lvl="0" indent="-209550" algn="l" rtl="0">
              <a:lnSpc>
                <a:spcPct val="100000"/>
              </a:lnSpc>
              <a:spcBef>
                <a:spcPts val="0"/>
              </a:spcBef>
              <a:spcAft>
                <a:spcPts val="0"/>
              </a:spcAft>
              <a:buSzPts val="1700"/>
              <a:buChar char="●"/>
            </a:pPr>
            <a:r>
              <a:rPr lang="en-US" sz="1700" dirty="0" err="1">
                <a:solidFill>
                  <a:srgbClr val="000000"/>
                </a:solidFill>
                <a:latin typeface="Calibri"/>
                <a:ea typeface="Calibri"/>
                <a:cs typeface="Calibri"/>
                <a:sym typeface="Calibri"/>
              </a:rPr>
              <a:t>Record</a:t>
            </a:r>
            <a:r>
              <a:rPr lang="en-US" sz="1700" dirty="0" err="1">
                <a:latin typeface="Calibri"/>
                <a:ea typeface="Calibri"/>
                <a:cs typeface="Calibri"/>
                <a:sym typeface="Calibri"/>
              </a:rPr>
              <a:t>e</a:t>
            </a:r>
            <a:r>
              <a:rPr lang="en-US" sz="1700" dirty="0" err="1">
                <a:solidFill>
                  <a:srgbClr val="000000"/>
                </a:solidFill>
                <a:latin typeface="Calibri"/>
                <a:ea typeface="Calibri"/>
                <a:cs typeface="Calibri"/>
                <a:sym typeface="Calibri"/>
              </a:rPr>
              <a:t>mos</a:t>
            </a:r>
            <a:r>
              <a:rPr lang="en-US" sz="1700" dirty="0">
                <a:solidFill>
                  <a:srgbClr val="000000"/>
                </a:solidFill>
                <a:latin typeface="Calibri"/>
                <a:ea typeface="Calibri"/>
                <a:cs typeface="Calibri"/>
                <a:sym typeface="Calibri"/>
              </a:rPr>
              <a:t> que </a:t>
            </a:r>
            <a:r>
              <a:rPr lang="en-US" sz="1700" dirty="0" err="1">
                <a:solidFill>
                  <a:srgbClr val="000000"/>
                </a:solidFill>
                <a:latin typeface="Calibri"/>
                <a:ea typeface="Calibri"/>
                <a:cs typeface="Calibri"/>
                <a:sym typeface="Calibri"/>
              </a:rPr>
              <a:t>este</a:t>
            </a:r>
            <a:r>
              <a:rPr lang="en-US" sz="1700" dirty="0">
                <a:solidFill>
                  <a:srgbClr val="000000"/>
                </a:solidFill>
                <a:latin typeface="Calibri"/>
                <a:ea typeface="Calibri"/>
                <a:cs typeface="Calibri"/>
                <a:sym typeface="Calibri"/>
              </a:rPr>
              <a:t> </a:t>
            </a:r>
            <a:r>
              <a:rPr lang="en-US" sz="1700" dirty="0" err="1">
                <a:solidFill>
                  <a:srgbClr val="000000"/>
                </a:solidFill>
                <a:latin typeface="Calibri"/>
                <a:ea typeface="Calibri"/>
                <a:cs typeface="Calibri"/>
                <a:sym typeface="Calibri"/>
              </a:rPr>
              <a:t>curso</a:t>
            </a:r>
            <a:r>
              <a:rPr lang="en-US" sz="1700" dirty="0">
                <a:solidFill>
                  <a:srgbClr val="000000"/>
                </a:solidFill>
                <a:latin typeface="Calibri"/>
                <a:ea typeface="Calibri"/>
                <a:cs typeface="Calibri"/>
                <a:sym typeface="Calibri"/>
              </a:rPr>
              <a:t> se </a:t>
            </a:r>
            <a:r>
              <a:rPr lang="en-US" sz="1700" dirty="0" err="1">
                <a:solidFill>
                  <a:srgbClr val="000000"/>
                </a:solidFill>
                <a:latin typeface="Calibri"/>
                <a:ea typeface="Calibri"/>
                <a:cs typeface="Calibri"/>
                <a:sym typeface="Calibri"/>
              </a:rPr>
              <a:t>basa</a:t>
            </a:r>
            <a:r>
              <a:rPr lang="en-US" sz="1700" dirty="0">
                <a:solidFill>
                  <a:srgbClr val="000000"/>
                </a:solidFill>
                <a:latin typeface="Calibri"/>
                <a:ea typeface="Calibri"/>
                <a:cs typeface="Calibri"/>
                <a:sym typeface="Calibri"/>
              </a:rPr>
              <a:t> </a:t>
            </a:r>
            <a:r>
              <a:rPr lang="en-US" sz="1700" dirty="0" err="1">
                <a:solidFill>
                  <a:srgbClr val="000000"/>
                </a:solidFill>
                <a:latin typeface="Calibri"/>
                <a:ea typeface="Calibri"/>
                <a:cs typeface="Calibri"/>
                <a:sym typeface="Calibri"/>
              </a:rPr>
              <a:t>en</a:t>
            </a:r>
            <a:r>
              <a:rPr lang="en-US" sz="1700" dirty="0">
                <a:solidFill>
                  <a:srgbClr val="000000"/>
                </a:solidFill>
                <a:latin typeface="Calibri"/>
                <a:ea typeface="Calibri"/>
                <a:cs typeface="Calibri"/>
                <a:sym typeface="Calibri"/>
              </a:rPr>
              <a:t> </a:t>
            </a:r>
            <a:r>
              <a:rPr lang="en-US" sz="1700" dirty="0" err="1">
                <a:solidFill>
                  <a:srgbClr val="000000"/>
                </a:solidFill>
                <a:latin typeface="Calibri"/>
                <a:ea typeface="Calibri"/>
                <a:cs typeface="Calibri"/>
                <a:sym typeface="Calibri"/>
              </a:rPr>
              <a:t>el</a:t>
            </a:r>
            <a:r>
              <a:rPr lang="en-US" sz="1700" dirty="0">
                <a:solidFill>
                  <a:srgbClr val="000000"/>
                </a:solidFill>
                <a:latin typeface="Calibri"/>
                <a:ea typeface="Calibri"/>
                <a:cs typeface="Calibri"/>
                <a:sym typeface="Calibri"/>
              </a:rPr>
              <a:t> Credo </a:t>
            </a:r>
            <a:r>
              <a:rPr lang="en-US" sz="1700" dirty="0" err="1">
                <a:solidFill>
                  <a:srgbClr val="000000"/>
                </a:solidFill>
                <a:latin typeface="Calibri"/>
                <a:ea typeface="Calibri"/>
                <a:cs typeface="Calibri"/>
                <a:sym typeface="Calibri"/>
              </a:rPr>
              <a:t>Apostólico</a:t>
            </a:r>
            <a:r>
              <a:rPr lang="en-US" sz="1700" dirty="0">
                <a:solidFill>
                  <a:srgbClr val="000000"/>
                </a:solidFill>
                <a:latin typeface="Calibri"/>
                <a:ea typeface="Calibri"/>
                <a:cs typeface="Calibri"/>
                <a:sym typeface="Calibri"/>
              </a:rPr>
              <a:t>, </a:t>
            </a:r>
            <a:r>
              <a:rPr lang="en-US" sz="1700" dirty="0" err="1">
                <a:solidFill>
                  <a:srgbClr val="000000"/>
                </a:solidFill>
                <a:latin typeface="Calibri"/>
                <a:ea typeface="Calibri"/>
                <a:cs typeface="Calibri"/>
                <a:sym typeface="Calibri"/>
              </a:rPr>
              <a:t>una</a:t>
            </a:r>
            <a:r>
              <a:rPr lang="en-US" sz="1700" dirty="0">
                <a:solidFill>
                  <a:srgbClr val="000000"/>
                </a:solidFill>
                <a:latin typeface="Calibri"/>
                <a:ea typeface="Calibri"/>
                <a:cs typeface="Calibri"/>
                <a:sym typeface="Calibri"/>
              </a:rPr>
              <a:t> </a:t>
            </a:r>
            <a:r>
              <a:rPr lang="en-US" sz="1700" dirty="0" err="1">
                <a:solidFill>
                  <a:srgbClr val="000000"/>
                </a:solidFill>
                <a:latin typeface="Calibri"/>
                <a:ea typeface="Calibri"/>
                <a:cs typeface="Calibri"/>
                <a:sym typeface="Calibri"/>
              </a:rPr>
              <a:t>confesión</a:t>
            </a:r>
            <a:r>
              <a:rPr lang="en-US" sz="1700" dirty="0">
                <a:solidFill>
                  <a:srgbClr val="000000"/>
                </a:solidFill>
                <a:latin typeface="Calibri"/>
                <a:ea typeface="Calibri"/>
                <a:cs typeface="Calibri"/>
                <a:sym typeface="Calibri"/>
              </a:rPr>
              <a:t> de </a:t>
            </a:r>
            <a:r>
              <a:rPr lang="en-US" sz="1700" dirty="0" err="1">
                <a:solidFill>
                  <a:srgbClr val="000000"/>
                </a:solidFill>
                <a:latin typeface="Calibri"/>
                <a:ea typeface="Calibri"/>
                <a:cs typeface="Calibri"/>
                <a:sym typeface="Calibri"/>
              </a:rPr>
              <a:t>fe</a:t>
            </a:r>
            <a:r>
              <a:rPr lang="en-US" sz="1700" dirty="0">
                <a:solidFill>
                  <a:srgbClr val="000000"/>
                </a:solidFill>
                <a:latin typeface="Calibri"/>
                <a:ea typeface="Calibri"/>
                <a:cs typeface="Calibri"/>
                <a:sym typeface="Calibri"/>
              </a:rPr>
              <a:t> que la </a:t>
            </a:r>
            <a:r>
              <a:rPr lang="en-US" sz="1700" dirty="0">
                <a:latin typeface="Calibri"/>
                <a:ea typeface="Calibri"/>
                <a:cs typeface="Calibri"/>
                <a:sym typeface="Calibri"/>
              </a:rPr>
              <a:t>I</a:t>
            </a:r>
            <a:r>
              <a:rPr lang="en-US" sz="1700" dirty="0">
                <a:solidFill>
                  <a:srgbClr val="000000"/>
                </a:solidFill>
                <a:latin typeface="Calibri"/>
                <a:ea typeface="Calibri"/>
                <a:cs typeface="Calibri"/>
                <a:sym typeface="Calibri"/>
              </a:rPr>
              <a:t>glesia </a:t>
            </a:r>
            <a:r>
              <a:rPr lang="en-US" sz="1700" dirty="0">
                <a:latin typeface="Calibri"/>
                <a:ea typeface="Calibri"/>
                <a:cs typeface="Calibri"/>
                <a:sym typeface="Calibri"/>
              </a:rPr>
              <a:t>C</a:t>
            </a:r>
            <a:r>
              <a:rPr lang="en-US" sz="1700" dirty="0">
                <a:solidFill>
                  <a:srgbClr val="000000"/>
                </a:solidFill>
                <a:latin typeface="Calibri"/>
                <a:ea typeface="Calibri"/>
                <a:cs typeface="Calibri"/>
                <a:sym typeface="Calibri"/>
              </a:rPr>
              <a:t>ristiana ha </a:t>
            </a:r>
            <a:r>
              <a:rPr lang="en-US" sz="1700" dirty="0" err="1">
                <a:solidFill>
                  <a:srgbClr val="000000"/>
                </a:solidFill>
                <a:latin typeface="Calibri"/>
                <a:ea typeface="Calibri"/>
                <a:cs typeface="Calibri"/>
                <a:sym typeface="Calibri"/>
              </a:rPr>
              <a:t>utilizado</a:t>
            </a:r>
            <a:r>
              <a:rPr lang="en-US" sz="1700" dirty="0">
                <a:solidFill>
                  <a:srgbClr val="000000"/>
                </a:solidFill>
                <a:latin typeface="Calibri"/>
                <a:ea typeface="Calibri"/>
                <a:cs typeface="Calibri"/>
                <a:sym typeface="Calibri"/>
              </a:rPr>
              <a:t> </a:t>
            </a:r>
            <a:r>
              <a:rPr lang="en-US" sz="1700" dirty="0" err="1">
                <a:solidFill>
                  <a:srgbClr val="000000"/>
                </a:solidFill>
                <a:latin typeface="Calibri"/>
                <a:ea typeface="Calibri"/>
                <a:cs typeface="Calibri"/>
                <a:sym typeface="Calibri"/>
              </a:rPr>
              <a:t>por</a:t>
            </a:r>
            <a:r>
              <a:rPr lang="en-US" sz="1700" dirty="0">
                <a:solidFill>
                  <a:srgbClr val="000000"/>
                </a:solidFill>
                <a:latin typeface="Calibri"/>
                <a:ea typeface="Calibri"/>
                <a:cs typeface="Calibri"/>
                <a:sym typeface="Calibri"/>
              </a:rPr>
              <a:t> siglos para </a:t>
            </a:r>
            <a:r>
              <a:rPr lang="en-US" sz="1700" dirty="0" err="1">
                <a:solidFill>
                  <a:srgbClr val="000000"/>
                </a:solidFill>
                <a:latin typeface="Calibri"/>
                <a:ea typeface="Calibri"/>
                <a:cs typeface="Calibri"/>
                <a:sym typeface="Calibri"/>
              </a:rPr>
              <a:t>explicar</a:t>
            </a:r>
            <a:r>
              <a:rPr lang="en-US" sz="1700" dirty="0">
                <a:solidFill>
                  <a:srgbClr val="000000"/>
                </a:solidFill>
                <a:latin typeface="Calibri"/>
                <a:ea typeface="Calibri"/>
                <a:cs typeface="Calibri"/>
                <a:sym typeface="Calibri"/>
              </a:rPr>
              <a:t> y </a:t>
            </a:r>
            <a:r>
              <a:rPr lang="en-US" sz="1700" dirty="0" err="1">
                <a:solidFill>
                  <a:srgbClr val="000000"/>
                </a:solidFill>
                <a:latin typeface="Calibri"/>
                <a:ea typeface="Calibri"/>
                <a:cs typeface="Calibri"/>
                <a:sym typeface="Calibri"/>
              </a:rPr>
              <a:t>enseñar</a:t>
            </a:r>
            <a:r>
              <a:rPr lang="en-US" sz="1700" dirty="0">
                <a:solidFill>
                  <a:srgbClr val="000000"/>
                </a:solidFill>
                <a:latin typeface="Calibri"/>
                <a:ea typeface="Calibri"/>
                <a:cs typeface="Calibri"/>
                <a:sym typeface="Calibri"/>
              </a:rPr>
              <a:t> </a:t>
            </a:r>
            <a:r>
              <a:rPr lang="en-US" sz="1700" dirty="0" err="1">
                <a:solidFill>
                  <a:srgbClr val="000000"/>
                </a:solidFill>
                <a:latin typeface="Calibri"/>
                <a:ea typeface="Calibri"/>
                <a:cs typeface="Calibri"/>
                <a:sym typeface="Calibri"/>
              </a:rPr>
              <a:t>quién</a:t>
            </a:r>
            <a:r>
              <a:rPr lang="en-US" sz="1700" dirty="0">
                <a:solidFill>
                  <a:srgbClr val="000000"/>
                </a:solidFill>
                <a:latin typeface="Calibri"/>
                <a:ea typeface="Calibri"/>
                <a:cs typeface="Calibri"/>
                <a:sym typeface="Calibri"/>
              </a:rPr>
              <a:t> es Dios. </a:t>
            </a:r>
            <a:endParaRPr sz="1700" dirty="0"/>
          </a:p>
          <a:p>
            <a:pPr marL="171450" marR="0" lvl="0" indent="-101600" algn="l" rtl="0">
              <a:lnSpc>
                <a:spcPct val="100000"/>
              </a:lnSpc>
              <a:spcBef>
                <a:spcPts val="0"/>
              </a:spcBef>
              <a:spcAft>
                <a:spcPts val="0"/>
              </a:spcAft>
              <a:buSzPts val="1100"/>
              <a:buNone/>
            </a:pPr>
            <a:endParaRPr sz="1700" dirty="0">
              <a:solidFill>
                <a:srgbClr val="000000"/>
              </a:solidFill>
              <a:latin typeface="Calibri"/>
              <a:ea typeface="Calibri"/>
              <a:cs typeface="Calibri"/>
              <a:sym typeface="Calibri"/>
            </a:endParaRPr>
          </a:p>
          <a:p>
            <a:pPr marL="171450" marR="0" lvl="0" indent="-209550" algn="l" rtl="0">
              <a:lnSpc>
                <a:spcPct val="100000"/>
              </a:lnSpc>
              <a:spcBef>
                <a:spcPts val="0"/>
              </a:spcBef>
              <a:spcAft>
                <a:spcPts val="0"/>
              </a:spcAft>
              <a:buSzPts val="1700"/>
              <a:buChar char="●"/>
            </a:pPr>
            <a:r>
              <a:rPr lang="en-US" sz="1700" dirty="0">
                <a:solidFill>
                  <a:srgbClr val="000000"/>
                </a:solidFill>
                <a:latin typeface="Calibri"/>
                <a:ea typeface="Calibri"/>
                <a:cs typeface="Calibri"/>
                <a:sym typeface="Calibri"/>
              </a:rPr>
              <a:t>Ya </a:t>
            </a:r>
            <a:r>
              <a:rPr lang="en-US" sz="1700" dirty="0" err="1">
                <a:solidFill>
                  <a:srgbClr val="000000"/>
                </a:solidFill>
                <a:latin typeface="Calibri"/>
                <a:ea typeface="Calibri"/>
                <a:cs typeface="Calibri"/>
                <a:sym typeface="Calibri"/>
              </a:rPr>
              <a:t>hemos</a:t>
            </a:r>
            <a:r>
              <a:rPr lang="en-US" sz="1700" dirty="0">
                <a:solidFill>
                  <a:srgbClr val="000000"/>
                </a:solidFill>
                <a:latin typeface="Calibri"/>
                <a:ea typeface="Calibri"/>
                <a:cs typeface="Calibri"/>
                <a:sym typeface="Calibri"/>
              </a:rPr>
              <a:t> </a:t>
            </a:r>
            <a:r>
              <a:rPr lang="en-US" sz="1700" dirty="0" err="1">
                <a:solidFill>
                  <a:srgbClr val="000000"/>
                </a:solidFill>
                <a:latin typeface="Calibri"/>
                <a:ea typeface="Calibri"/>
                <a:cs typeface="Calibri"/>
                <a:sym typeface="Calibri"/>
              </a:rPr>
              <a:t>estudiado</a:t>
            </a:r>
            <a:r>
              <a:rPr lang="en-US" sz="1700" dirty="0">
                <a:solidFill>
                  <a:srgbClr val="000000"/>
                </a:solidFill>
                <a:latin typeface="Calibri"/>
                <a:ea typeface="Calibri"/>
                <a:cs typeface="Calibri"/>
                <a:sym typeface="Calibri"/>
              </a:rPr>
              <a:t> </a:t>
            </a:r>
            <a:r>
              <a:rPr lang="en-US" sz="1700" dirty="0" err="1">
                <a:solidFill>
                  <a:srgbClr val="000000"/>
                </a:solidFill>
                <a:latin typeface="Calibri"/>
                <a:ea typeface="Calibri"/>
                <a:cs typeface="Calibri"/>
                <a:sym typeface="Calibri"/>
              </a:rPr>
              <a:t>en</a:t>
            </a:r>
            <a:r>
              <a:rPr lang="en-US" sz="1700" dirty="0">
                <a:solidFill>
                  <a:srgbClr val="000000"/>
                </a:solidFill>
                <a:latin typeface="Calibri"/>
                <a:ea typeface="Calibri"/>
                <a:cs typeface="Calibri"/>
                <a:sym typeface="Calibri"/>
              </a:rPr>
              <a:t> </a:t>
            </a:r>
            <a:r>
              <a:rPr lang="en-US" sz="1700" dirty="0" err="1">
                <a:solidFill>
                  <a:srgbClr val="000000"/>
                </a:solidFill>
                <a:latin typeface="Calibri"/>
                <a:ea typeface="Calibri"/>
                <a:cs typeface="Calibri"/>
                <a:sym typeface="Calibri"/>
              </a:rPr>
              <a:t>profundidad</a:t>
            </a:r>
            <a:r>
              <a:rPr lang="en-US" sz="1700" dirty="0">
                <a:solidFill>
                  <a:srgbClr val="000000"/>
                </a:solidFill>
                <a:latin typeface="Calibri"/>
                <a:ea typeface="Calibri"/>
                <a:cs typeface="Calibri"/>
                <a:sym typeface="Calibri"/>
              </a:rPr>
              <a:t> </a:t>
            </a:r>
            <a:r>
              <a:rPr lang="en-US" sz="1700" dirty="0" err="1">
                <a:solidFill>
                  <a:srgbClr val="000000"/>
                </a:solidFill>
                <a:latin typeface="Calibri"/>
                <a:ea typeface="Calibri"/>
                <a:cs typeface="Calibri"/>
                <a:sym typeface="Calibri"/>
              </a:rPr>
              <a:t>el</a:t>
            </a:r>
            <a:r>
              <a:rPr lang="en-US" sz="1700" dirty="0">
                <a:solidFill>
                  <a:srgbClr val="000000"/>
                </a:solidFill>
                <a:latin typeface="Calibri"/>
                <a:ea typeface="Calibri"/>
                <a:cs typeface="Calibri"/>
                <a:sym typeface="Calibri"/>
              </a:rPr>
              <a:t> Dios Trino – Padre, </a:t>
            </a:r>
            <a:r>
              <a:rPr lang="en-US" sz="1700" dirty="0" err="1">
                <a:solidFill>
                  <a:srgbClr val="000000"/>
                </a:solidFill>
                <a:latin typeface="Calibri"/>
                <a:ea typeface="Calibri"/>
                <a:cs typeface="Calibri"/>
                <a:sym typeface="Calibri"/>
              </a:rPr>
              <a:t>Hijo</a:t>
            </a:r>
            <a:r>
              <a:rPr lang="en-US" sz="1700" dirty="0">
                <a:solidFill>
                  <a:srgbClr val="000000"/>
                </a:solidFill>
                <a:latin typeface="Calibri"/>
                <a:ea typeface="Calibri"/>
                <a:cs typeface="Calibri"/>
                <a:sym typeface="Calibri"/>
              </a:rPr>
              <a:t> y Espíritu Santo – y </a:t>
            </a:r>
            <a:r>
              <a:rPr lang="en-US" sz="1700" dirty="0" err="1">
                <a:solidFill>
                  <a:srgbClr val="000000"/>
                </a:solidFill>
                <a:latin typeface="Calibri"/>
                <a:ea typeface="Calibri"/>
                <a:cs typeface="Calibri"/>
                <a:sym typeface="Calibri"/>
              </a:rPr>
              <a:t>cómo</a:t>
            </a:r>
            <a:r>
              <a:rPr lang="en-US" sz="1700" dirty="0">
                <a:solidFill>
                  <a:srgbClr val="000000"/>
                </a:solidFill>
                <a:latin typeface="Calibri"/>
                <a:ea typeface="Calibri"/>
                <a:cs typeface="Calibri"/>
                <a:sym typeface="Calibri"/>
              </a:rPr>
              <a:t> </a:t>
            </a:r>
            <a:r>
              <a:rPr lang="en-US" sz="1700" dirty="0" err="1">
                <a:solidFill>
                  <a:srgbClr val="000000"/>
                </a:solidFill>
                <a:latin typeface="Calibri"/>
                <a:ea typeface="Calibri"/>
                <a:cs typeface="Calibri"/>
                <a:sym typeface="Calibri"/>
              </a:rPr>
              <a:t>obra</a:t>
            </a:r>
            <a:r>
              <a:rPr lang="en-US" sz="1700" dirty="0">
                <a:solidFill>
                  <a:srgbClr val="000000"/>
                </a:solidFill>
                <a:latin typeface="Calibri"/>
                <a:ea typeface="Calibri"/>
                <a:cs typeface="Calibri"/>
                <a:sym typeface="Calibri"/>
              </a:rPr>
              <a:t> </a:t>
            </a:r>
            <a:r>
              <a:rPr lang="en-US" sz="1700" dirty="0" err="1">
                <a:solidFill>
                  <a:srgbClr val="000000"/>
                </a:solidFill>
                <a:latin typeface="Calibri"/>
                <a:ea typeface="Calibri"/>
                <a:cs typeface="Calibri"/>
                <a:sym typeface="Calibri"/>
              </a:rPr>
              <a:t>cada</a:t>
            </a:r>
            <a:r>
              <a:rPr lang="en-US" sz="1700" dirty="0">
                <a:solidFill>
                  <a:srgbClr val="000000"/>
                </a:solidFill>
                <a:latin typeface="Calibri"/>
                <a:ea typeface="Calibri"/>
                <a:cs typeface="Calibri"/>
                <a:sym typeface="Calibri"/>
              </a:rPr>
              <a:t> persona de la Trinidad para </a:t>
            </a:r>
            <a:r>
              <a:rPr lang="en-US" sz="1700" dirty="0" err="1">
                <a:solidFill>
                  <a:srgbClr val="000000"/>
                </a:solidFill>
                <a:latin typeface="Calibri"/>
                <a:ea typeface="Calibri"/>
                <a:cs typeface="Calibri"/>
                <a:sym typeface="Calibri"/>
              </a:rPr>
              <a:t>nuestra</a:t>
            </a:r>
            <a:r>
              <a:rPr lang="en-US" sz="1700" dirty="0">
                <a:solidFill>
                  <a:srgbClr val="000000"/>
                </a:solidFill>
                <a:latin typeface="Calibri"/>
                <a:ea typeface="Calibri"/>
                <a:cs typeface="Calibri"/>
                <a:sym typeface="Calibri"/>
              </a:rPr>
              <a:t> </a:t>
            </a:r>
            <a:r>
              <a:rPr lang="en-US" sz="1700" dirty="0" err="1">
                <a:solidFill>
                  <a:srgbClr val="000000"/>
                </a:solidFill>
                <a:latin typeface="Calibri"/>
                <a:ea typeface="Calibri"/>
                <a:cs typeface="Calibri"/>
                <a:sym typeface="Calibri"/>
              </a:rPr>
              <a:t>salvación</a:t>
            </a:r>
            <a:r>
              <a:rPr lang="en-US" sz="1700" dirty="0">
                <a:solidFill>
                  <a:srgbClr val="000000"/>
                </a:solidFill>
                <a:latin typeface="Calibri"/>
                <a:ea typeface="Calibri"/>
                <a:cs typeface="Calibri"/>
                <a:sym typeface="Calibri"/>
              </a:rPr>
              <a:t>. </a:t>
            </a:r>
            <a:endParaRPr sz="1700" dirty="0"/>
          </a:p>
          <a:p>
            <a:pPr marL="171450" marR="0" lvl="0" indent="-101600" algn="l" rtl="0">
              <a:lnSpc>
                <a:spcPct val="100000"/>
              </a:lnSpc>
              <a:spcBef>
                <a:spcPts val="0"/>
              </a:spcBef>
              <a:spcAft>
                <a:spcPts val="0"/>
              </a:spcAft>
              <a:buSzPts val="1100"/>
              <a:buNone/>
            </a:pPr>
            <a:endParaRPr sz="1700" dirty="0">
              <a:solidFill>
                <a:srgbClr val="000000"/>
              </a:solidFill>
              <a:latin typeface="Calibri"/>
              <a:ea typeface="Calibri"/>
              <a:cs typeface="Calibri"/>
              <a:sym typeface="Calibri"/>
            </a:endParaRPr>
          </a:p>
          <a:p>
            <a:pPr marL="171450" marR="0" lvl="0" indent="-209550" algn="l" rtl="0">
              <a:lnSpc>
                <a:spcPct val="100000"/>
              </a:lnSpc>
              <a:spcBef>
                <a:spcPts val="0"/>
              </a:spcBef>
              <a:spcAft>
                <a:spcPts val="0"/>
              </a:spcAft>
              <a:buSzPts val="1700"/>
              <a:buChar char="●"/>
            </a:pPr>
            <a:r>
              <a:rPr lang="en-US" sz="1700" dirty="0" err="1">
                <a:latin typeface="Calibri"/>
                <a:ea typeface="Calibri"/>
                <a:cs typeface="Calibri"/>
                <a:sym typeface="Calibri"/>
              </a:rPr>
              <a:t>Ahora</a:t>
            </a:r>
            <a:r>
              <a:rPr lang="en-US" sz="1700" dirty="0">
                <a:latin typeface="Calibri"/>
                <a:ea typeface="Calibri"/>
                <a:cs typeface="Calibri"/>
                <a:sym typeface="Calibri"/>
              </a:rPr>
              <a:t> </a:t>
            </a:r>
            <a:r>
              <a:rPr lang="en-US" sz="1700" dirty="0" err="1">
                <a:latin typeface="Calibri"/>
                <a:ea typeface="Calibri"/>
                <a:cs typeface="Calibri"/>
                <a:sym typeface="Calibri"/>
              </a:rPr>
              <a:t>estudiaremos</a:t>
            </a:r>
            <a:r>
              <a:rPr lang="en-US" sz="1700" dirty="0">
                <a:latin typeface="Calibri"/>
                <a:ea typeface="Calibri"/>
                <a:cs typeface="Calibri"/>
                <a:sym typeface="Calibri"/>
              </a:rPr>
              <a:t> la </a:t>
            </a:r>
            <a:r>
              <a:rPr lang="en-US" sz="1700" dirty="0" err="1">
                <a:latin typeface="Calibri"/>
                <a:ea typeface="Calibri"/>
                <a:cs typeface="Calibri"/>
                <a:sym typeface="Calibri"/>
              </a:rPr>
              <a:t>última</a:t>
            </a:r>
            <a:r>
              <a:rPr lang="en-US" sz="1700" dirty="0">
                <a:latin typeface="Calibri"/>
                <a:ea typeface="Calibri"/>
                <a:cs typeface="Calibri"/>
                <a:sym typeface="Calibri"/>
              </a:rPr>
              <a:t> </a:t>
            </a:r>
            <a:r>
              <a:rPr lang="en-US" sz="1700" dirty="0" err="1">
                <a:latin typeface="Calibri"/>
                <a:ea typeface="Calibri"/>
                <a:cs typeface="Calibri"/>
                <a:sym typeface="Calibri"/>
              </a:rPr>
              <a:t>parte</a:t>
            </a:r>
            <a:r>
              <a:rPr lang="en-US" sz="1700" dirty="0">
                <a:latin typeface="Calibri"/>
                <a:ea typeface="Calibri"/>
                <a:cs typeface="Calibri"/>
                <a:sym typeface="Calibri"/>
              </a:rPr>
              <a:t> del Credo. </a:t>
            </a:r>
            <a:r>
              <a:rPr lang="en-US" sz="1800" dirty="0">
                <a:effectLst/>
                <a:latin typeface="Calibri" panose="020F0502020204030204" pitchFamily="34" charset="0"/>
                <a:ea typeface="Times New Roman" panose="02020603050405020304" pitchFamily="18" charset="0"/>
              </a:rPr>
              <a:t>Las palabras finales del Credo </a:t>
            </a:r>
            <a:r>
              <a:rPr lang="en-US" sz="1800" dirty="0" err="1">
                <a:effectLst/>
                <a:latin typeface="Calibri" panose="020F0502020204030204" pitchFamily="34" charset="0"/>
                <a:ea typeface="Times New Roman" panose="02020603050405020304" pitchFamily="18" charset="0"/>
              </a:rPr>
              <a:t>nos</a:t>
            </a:r>
            <a:r>
              <a:rPr lang="en-US" sz="1800" dirty="0">
                <a:effectLst/>
                <a:latin typeface="Calibri" panose="020F0502020204030204" pitchFamily="34" charset="0"/>
                <a:ea typeface="Times New Roman" panose="02020603050405020304" pitchFamily="18" charset="0"/>
              </a:rPr>
              <a:t> dan un </a:t>
            </a:r>
            <a:r>
              <a:rPr lang="en-US" sz="1800" dirty="0" err="1">
                <a:effectLst/>
                <a:latin typeface="Calibri" panose="020F0502020204030204" pitchFamily="34" charset="0"/>
                <a:ea typeface="Times New Roman" panose="02020603050405020304" pitchFamily="18" charset="0"/>
              </a:rPr>
              <a:t>resumen</a:t>
            </a:r>
            <a:r>
              <a:rPr lang="en-US" sz="1800" dirty="0">
                <a:effectLst/>
                <a:latin typeface="Calibri" panose="020F0502020204030204" pitchFamily="34" charset="0"/>
                <a:ea typeface="Times New Roman" panose="02020603050405020304" pitchFamily="18" charset="0"/>
              </a:rPr>
              <a:t> de </a:t>
            </a:r>
            <a:r>
              <a:rPr lang="en-US" sz="1800" dirty="0" err="1">
                <a:effectLst/>
                <a:latin typeface="Calibri" panose="020F0502020204030204" pitchFamily="34" charset="0"/>
                <a:ea typeface="Times New Roman" panose="02020603050405020304" pitchFamily="18" charset="0"/>
              </a:rPr>
              <a:t>los</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resultados</a:t>
            </a:r>
            <a:r>
              <a:rPr lang="en-US" sz="1800" dirty="0">
                <a:effectLst/>
                <a:latin typeface="Calibri" panose="020F0502020204030204" pitchFamily="34" charset="0"/>
                <a:ea typeface="Times New Roman" panose="02020603050405020304" pitchFamily="18" charset="0"/>
              </a:rPr>
              <a:t> de la </a:t>
            </a:r>
            <a:r>
              <a:rPr lang="en-US" sz="1800" dirty="0" err="1">
                <a:effectLst/>
                <a:latin typeface="Calibri" panose="020F0502020204030204" pitchFamily="34" charset="0"/>
                <a:ea typeface="Times New Roman" panose="02020603050405020304" pitchFamily="18" charset="0"/>
              </a:rPr>
              <a:t>obra</a:t>
            </a:r>
            <a:r>
              <a:rPr lang="en-US" sz="1800" dirty="0">
                <a:effectLst/>
                <a:latin typeface="Calibri" panose="020F0502020204030204" pitchFamily="34" charset="0"/>
                <a:ea typeface="Times New Roman" panose="02020603050405020304" pitchFamily="18" charset="0"/>
              </a:rPr>
              <a:t> del Espíritu Santo al </a:t>
            </a:r>
            <a:r>
              <a:rPr lang="en-US" sz="1800" dirty="0" err="1">
                <a:effectLst/>
                <a:latin typeface="Calibri" panose="020F0502020204030204" pitchFamily="34" charset="0"/>
                <a:ea typeface="Times New Roman" panose="02020603050405020304" pitchFamily="18" charset="0"/>
              </a:rPr>
              <a:t>llamarnos</a:t>
            </a:r>
            <a:r>
              <a:rPr lang="en-US" sz="1800" dirty="0">
                <a:effectLst/>
                <a:latin typeface="Calibri" panose="020F0502020204030204" pitchFamily="34" charset="0"/>
                <a:ea typeface="Times New Roman" panose="02020603050405020304" pitchFamily="18" charset="0"/>
              </a:rPr>
              <a:t> a la </a:t>
            </a:r>
            <a:r>
              <a:rPr lang="en-US" sz="1800" dirty="0" err="1">
                <a:effectLst/>
                <a:latin typeface="Calibri" panose="020F0502020204030204" pitchFamily="34" charset="0"/>
                <a:ea typeface="Times New Roman" panose="02020603050405020304" pitchFamily="18" charset="0"/>
              </a:rPr>
              <a:t>fe</a:t>
            </a:r>
            <a:r>
              <a:rPr lang="en-US" sz="1800" dirty="0">
                <a:effectLst/>
                <a:latin typeface="Calibri" panose="020F0502020204030204" pitchFamily="34" charset="0"/>
                <a:ea typeface="Times New Roman" panose="02020603050405020304" pitchFamily="18" charset="0"/>
              </a:rPr>
              <a:t> y </a:t>
            </a:r>
            <a:r>
              <a:rPr lang="en-US" sz="1800" dirty="0" err="1">
                <a:effectLst/>
                <a:latin typeface="Calibri" panose="020F0502020204030204" pitchFamily="34" charset="0"/>
                <a:ea typeface="Times New Roman" panose="02020603050405020304" pitchFamily="18" charset="0"/>
              </a:rPr>
              <a:t>conservarnos</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en</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ella</a:t>
            </a:r>
            <a:r>
              <a:rPr lang="en-US" sz="1800" dirty="0">
                <a:effectLst/>
                <a:latin typeface="Calibri" panose="020F0502020204030204" pitchFamily="34" charset="0"/>
                <a:ea typeface="Times New Roman" panose="02020603050405020304" pitchFamily="18" charset="0"/>
              </a:rPr>
              <a:t>: </a:t>
            </a:r>
            <a:r>
              <a:rPr lang="en-US" sz="1800" b="0" dirty="0" err="1">
                <a:effectLst/>
                <a:latin typeface="Calibri" panose="020F0502020204030204" pitchFamily="34" charset="0"/>
                <a:ea typeface="Times New Roman" panose="02020603050405020304" pitchFamily="18" charset="0"/>
              </a:rPr>
              <a:t>formamos</a:t>
            </a:r>
            <a:r>
              <a:rPr lang="en-US" sz="1800" b="0" dirty="0">
                <a:effectLst/>
                <a:latin typeface="Calibri" panose="020F0502020204030204" pitchFamily="34" charset="0"/>
                <a:ea typeface="Times New Roman" panose="02020603050405020304" pitchFamily="18" charset="0"/>
              </a:rPr>
              <a:t> </a:t>
            </a:r>
            <a:r>
              <a:rPr lang="en-US" sz="1800" b="0" dirty="0" err="1">
                <a:effectLst/>
                <a:latin typeface="Calibri" panose="020F0502020204030204" pitchFamily="34" charset="0"/>
                <a:ea typeface="Times New Roman" panose="02020603050405020304" pitchFamily="18" charset="0"/>
              </a:rPr>
              <a:t>parte</a:t>
            </a:r>
            <a:r>
              <a:rPr lang="en-US" sz="1800" b="0" dirty="0">
                <a:effectLst/>
                <a:latin typeface="Calibri" panose="020F0502020204030204" pitchFamily="34" charset="0"/>
                <a:ea typeface="Times New Roman" panose="02020603050405020304" pitchFamily="18" charset="0"/>
              </a:rPr>
              <a:t> de la </a:t>
            </a:r>
            <a:r>
              <a:rPr lang="en-US" sz="1800" b="0" dirty="0" err="1">
                <a:effectLst/>
                <a:latin typeface="Calibri" panose="020F0502020204030204" pitchFamily="34" charset="0"/>
                <a:ea typeface="Times New Roman" panose="02020603050405020304" pitchFamily="18" charset="0"/>
              </a:rPr>
              <a:t>santa</a:t>
            </a:r>
            <a:r>
              <a:rPr lang="en-US" sz="1800" b="0" dirty="0">
                <a:effectLst/>
                <a:latin typeface="Calibri" panose="020F0502020204030204" pitchFamily="34" charset="0"/>
                <a:ea typeface="Times New Roman" panose="02020603050405020304" pitchFamily="18" charset="0"/>
              </a:rPr>
              <a:t> Iglesia </a:t>
            </a:r>
            <a:r>
              <a:rPr lang="en-US" sz="1800" b="0" dirty="0" err="1">
                <a:effectLst/>
                <a:latin typeface="Calibri" panose="020F0502020204030204" pitchFamily="34" charset="0"/>
                <a:ea typeface="Times New Roman" panose="02020603050405020304" pitchFamily="18" charset="0"/>
              </a:rPr>
              <a:t>cristiana</a:t>
            </a:r>
            <a:r>
              <a:rPr lang="en-US" sz="1800" b="0" dirty="0">
                <a:effectLst/>
                <a:latin typeface="Calibri" panose="020F0502020204030204" pitchFamily="34" charset="0"/>
                <a:ea typeface="Times New Roman" panose="02020603050405020304" pitchFamily="18" charset="0"/>
              </a:rPr>
              <a:t> </a:t>
            </a:r>
            <a:r>
              <a:rPr lang="en-US" sz="1800" b="0" dirty="0" err="1">
                <a:effectLst/>
                <a:latin typeface="Calibri" panose="020F0502020204030204" pitchFamily="34" charset="0"/>
                <a:ea typeface="Times New Roman" panose="02020603050405020304" pitchFamily="18" charset="0"/>
              </a:rPr>
              <a:t>aquí</a:t>
            </a:r>
            <a:r>
              <a:rPr lang="en-US" sz="1800" b="0" dirty="0">
                <a:effectLst/>
                <a:latin typeface="Calibri" panose="020F0502020204030204" pitchFamily="34" charset="0"/>
                <a:ea typeface="Times New Roman" panose="02020603050405020304" pitchFamily="18" charset="0"/>
              </a:rPr>
              <a:t> </a:t>
            </a:r>
            <a:r>
              <a:rPr lang="en-US" sz="1800" b="0" dirty="0" err="1">
                <a:effectLst/>
                <a:latin typeface="Calibri" panose="020F0502020204030204" pitchFamily="34" charset="0"/>
                <a:ea typeface="Times New Roman" panose="02020603050405020304" pitchFamily="18" charset="0"/>
              </a:rPr>
              <a:t>en</a:t>
            </a:r>
            <a:r>
              <a:rPr lang="en-US" sz="1800" b="0" dirty="0">
                <a:effectLst/>
                <a:latin typeface="Calibri" panose="020F0502020204030204" pitchFamily="34" charset="0"/>
                <a:ea typeface="Times New Roman" panose="02020603050405020304" pitchFamily="18" charset="0"/>
              </a:rPr>
              <a:t> la tierra</a:t>
            </a:r>
            <a:r>
              <a:rPr lang="en-US" sz="1800" dirty="0">
                <a:effectLst/>
                <a:latin typeface="Calibri" panose="020F0502020204030204" pitchFamily="34" charset="0"/>
                <a:ea typeface="Times New Roman" panose="02020603050405020304" pitchFamily="18" charset="0"/>
              </a:rPr>
              <a:t>; </a:t>
            </a:r>
            <a:r>
              <a:rPr lang="en-US" sz="1800" b="0" dirty="0" err="1">
                <a:effectLst/>
                <a:latin typeface="Calibri" panose="020F0502020204030204" pitchFamily="34" charset="0"/>
                <a:ea typeface="Times New Roman" panose="02020603050405020304" pitchFamily="18" charset="0"/>
              </a:rPr>
              <a:t>disfrutamos</a:t>
            </a:r>
            <a:r>
              <a:rPr lang="en-US" sz="1800" b="0" dirty="0">
                <a:effectLst/>
                <a:latin typeface="Calibri" panose="020F0502020204030204" pitchFamily="34" charset="0"/>
                <a:ea typeface="Times New Roman" panose="02020603050405020304" pitchFamily="18" charset="0"/>
              </a:rPr>
              <a:t> del </a:t>
            </a:r>
            <a:r>
              <a:rPr lang="en-US" sz="1800" b="0" dirty="0" err="1">
                <a:effectLst/>
                <a:latin typeface="Calibri" panose="020F0502020204030204" pitchFamily="34" charset="0"/>
                <a:ea typeface="Times New Roman" panose="02020603050405020304" pitchFamily="18" charset="0"/>
              </a:rPr>
              <a:t>perdón</a:t>
            </a:r>
            <a:r>
              <a:rPr lang="en-US" sz="1800" b="0" dirty="0">
                <a:effectLst/>
                <a:latin typeface="Calibri" panose="020F0502020204030204" pitchFamily="34" charset="0"/>
                <a:ea typeface="Times New Roman" panose="02020603050405020304" pitchFamily="18" charset="0"/>
              </a:rPr>
              <a:t> </a:t>
            </a:r>
            <a:r>
              <a:rPr lang="en-US" sz="1800" b="0" dirty="0" err="1">
                <a:effectLst/>
                <a:latin typeface="Calibri" panose="020F0502020204030204" pitchFamily="34" charset="0"/>
                <a:ea typeface="Times New Roman" panose="02020603050405020304" pitchFamily="18" charset="0"/>
              </a:rPr>
              <a:t>diario</a:t>
            </a:r>
            <a:r>
              <a:rPr lang="en-US" sz="1800" b="0" dirty="0">
                <a:effectLst/>
                <a:latin typeface="Calibri" panose="020F0502020204030204" pitchFamily="34" charset="0"/>
                <a:ea typeface="Times New Roman" panose="02020603050405020304" pitchFamily="18" charset="0"/>
              </a:rPr>
              <a:t> de </a:t>
            </a:r>
            <a:r>
              <a:rPr lang="en-US" sz="1800" b="0" dirty="0" err="1">
                <a:effectLst/>
                <a:latin typeface="Calibri" panose="020F0502020204030204" pitchFamily="34" charset="0"/>
                <a:ea typeface="Times New Roman" panose="02020603050405020304" pitchFamily="18" charset="0"/>
              </a:rPr>
              <a:t>todos</a:t>
            </a:r>
            <a:r>
              <a:rPr lang="en-US" sz="1800" b="0" dirty="0">
                <a:effectLst/>
                <a:latin typeface="Calibri" panose="020F0502020204030204" pitchFamily="34" charset="0"/>
                <a:ea typeface="Times New Roman" panose="02020603050405020304" pitchFamily="18" charset="0"/>
              </a:rPr>
              <a:t> </a:t>
            </a:r>
            <a:r>
              <a:rPr lang="en-US" sz="1800" b="0" dirty="0" err="1">
                <a:effectLst/>
                <a:latin typeface="Calibri" panose="020F0502020204030204" pitchFamily="34" charset="0"/>
                <a:ea typeface="Times New Roman" panose="02020603050405020304" pitchFamily="18" charset="0"/>
              </a:rPr>
              <a:t>nuestros</a:t>
            </a:r>
            <a:r>
              <a:rPr lang="en-US" sz="1800" b="0" dirty="0">
                <a:effectLst/>
                <a:latin typeface="Calibri" panose="020F0502020204030204" pitchFamily="34" charset="0"/>
                <a:ea typeface="Times New Roman" panose="02020603050405020304" pitchFamily="18" charset="0"/>
              </a:rPr>
              <a:t> </a:t>
            </a:r>
            <a:r>
              <a:rPr lang="en-US" sz="1800" b="0" dirty="0" err="1">
                <a:effectLst/>
                <a:latin typeface="Calibri" panose="020F0502020204030204" pitchFamily="34" charset="0"/>
                <a:ea typeface="Times New Roman" panose="02020603050405020304" pitchFamily="18" charset="0"/>
              </a:rPr>
              <a:t>pecados</a:t>
            </a:r>
            <a:r>
              <a:rPr lang="en-US" sz="1800" dirty="0">
                <a:effectLst/>
                <a:latin typeface="Calibri" panose="020F0502020204030204" pitchFamily="34" charset="0"/>
                <a:ea typeface="Times New Roman" panose="02020603050405020304" pitchFamily="18" charset="0"/>
              </a:rPr>
              <a:t>; y </a:t>
            </a:r>
            <a:r>
              <a:rPr lang="en-US" sz="1800" b="0" dirty="0" err="1">
                <a:effectLst/>
                <a:latin typeface="Calibri" panose="020F0502020204030204" pitchFamily="34" charset="0"/>
                <a:ea typeface="Times New Roman" panose="02020603050405020304" pitchFamily="18" charset="0"/>
              </a:rPr>
              <a:t>tenemos</a:t>
            </a:r>
            <a:r>
              <a:rPr lang="en-US" sz="1800" b="0" dirty="0">
                <a:effectLst/>
                <a:latin typeface="Calibri" panose="020F0502020204030204" pitchFamily="34" charset="0"/>
                <a:ea typeface="Times New Roman" panose="02020603050405020304" pitchFamily="18" charset="0"/>
              </a:rPr>
              <a:t> la </a:t>
            </a:r>
            <a:r>
              <a:rPr lang="en-US" sz="1800" b="0" dirty="0" err="1">
                <a:effectLst/>
                <a:latin typeface="Calibri" panose="020F0502020204030204" pitchFamily="34" charset="0"/>
                <a:ea typeface="Times New Roman" panose="02020603050405020304" pitchFamily="18" charset="0"/>
              </a:rPr>
              <a:t>esperanza</a:t>
            </a:r>
            <a:r>
              <a:rPr lang="en-US" sz="1800" b="0" dirty="0">
                <a:effectLst/>
                <a:latin typeface="Calibri" panose="020F0502020204030204" pitchFamily="34" charset="0"/>
                <a:ea typeface="Times New Roman" panose="02020603050405020304" pitchFamily="18" charset="0"/>
              </a:rPr>
              <a:t> </a:t>
            </a:r>
            <a:r>
              <a:rPr lang="en-US" sz="1800" b="0" dirty="0" err="1">
                <a:effectLst/>
                <a:latin typeface="Calibri" panose="020F0502020204030204" pitchFamily="34" charset="0"/>
                <a:ea typeface="Times New Roman" panose="02020603050405020304" pitchFamily="18" charset="0"/>
              </a:rPr>
              <a:t>segura</a:t>
            </a:r>
            <a:r>
              <a:rPr lang="en-US" sz="1800" b="0" dirty="0">
                <a:effectLst/>
                <a:latin typeface="Calibri" panose="020F0502020204030204" pitchFamily="34" charset="0"/>
                <a:ea typeface="Times New Roman" panose="02020603050405020304" pitchFamily="18" charset="0"/>
              </a:rPr>
              <a:t> de la </a:t>
            </a:r>
            <a:r>
              <a:rPr lang="en-US" sz="1800" b="0" dirty="0" err="1">
                <a:effectLst/>
                <a:latin typeface="Calibri" panose="020F0502020204030204" pitchFamily="34" charset="0"/>
                <a:ea typeface="Times New Roman" panose="02020603050405020304" pitchFamily="18" charset="0"/>
              </a:rPr>
              <a:t>resurrección</a:t>
            </a:r>
            <a:r>
              <a:rPr lang="en-US" sz="1800" b="0" dirty="0">
                <a:effectLst/>
                <a:latin typeface="Calibri" panose="020F0502020204030204" pitchFamily="34" charset="0"/>
                <a:ea typeface="Times New Roman" panose="02020603050405020304" pitchFamily="18" charset="0"/>
              </a:rPr>
              <a:t> y de la </a:t>
            </a:r>
            <a:r>
              <a:rPr lang="en-US" sz="1800" b="0" dirty="0" err="1">
                <a:effectLst/>
                <a:latin typeface="Calibri" panose="020F0502020204030204" pitchFamily="34" charset="0"/>
                <a:ea typeface="Times New Roman" panose="02020603050405020304" pitchFamily="18" charset="0"/>
              </a:rPr>
              <a:t>vida</a:t>
            </a:r>
            <a:r>
              <a:rPr lang="en-US" sz="1800" b="0" dirty="0">
                <a:effectLst/>
                <a:latin typeface="Calibri" panose="020F0502020204030204" pitchFamily="34" charset="0"/>
                <a:ea typeface="Times New Roman" panose="02020603050405020304" pitchFamily="18" charset="0"/>
              </a:rPr>
              <a:t> </a:t>
            </a:r>
            <a:r>
              <a:rPr lang="en-US" sz="1800" b="0" dirty="0" err="1">
                <a:effectLst/>
                <a:latin typeface="Calibri" panose="020F0502020204030204" pitchFamily="34" charset="0"/>
                <a:ea typeface="Times New Roman" panose="02020603050405020304" pitchFamily="18" charset="0"/>
              </a:rPr>
              <a:t>eterna</a:t>
            </a:r>
            <a:r>
              <a:rPr lang="en-US" sz="1800" b="0" dirty="0">
                <a:effectLst/>
                <a:latin typeface="Calibri" panose="020F0502020204030204" pitchFamily="34" charset="0"/>
                <a:ea typeface="Times New Roman" panose="02020603050405020304" pitchFamily="18" charset="0"/>
              </a:rPr>
              <a:t> </a:t>
            </a:r>
            <a:r>
              <a:rPr lang="en-US" sz="1800" b="0" dirty="0" err="1">
                <a:effectLst/>
                <a:latin typeface="Calibri" panose="020F0502020204030204" pitchFamily="34" charset="0"/>
                <a:ea typeface="Times New Roman" panose="02020603050405020304" pitchFamily="18" charset="0"/>
              </a:rPr>
              <a:t>en</a:t>
            </a:r>
            <a:r>
              <a:rPr lang="en-US" sz="1800" b="0" dirty="0">
                <a:effectLst/>
                <a:latin typeface="Calibri" panose="020F0502020204030204" pitchFamily="34" charset="0"/>
                <a:ea typeface="Times New Roman" panose="02020603050405020304" pitchFamily="18" charset="0"/>
              </a:rPr>
              <a:t> </a:t>
            </a:r>
            <a:r>
              <a:rPr lang="en-US" sz="1800" b="0" dirty="0" err="1">
                <a:effectLst/>
                <a:latin typeface="Calibri" panose="020F0502020204030204" pitchFamily="34" charset="0"/>
                <a:ea typeface="Times New Roman" panose="02020603050405020304" pitchFamily="18" charset="0"/>
              </a:rPr>
              <a:t>el</a:t>
            </a:r>
            <a:r>
              <a:rPr lang="en-US" sz="1800" b="0" dirty="0">
                <a:effectLst/>
                <a:latin typeface="Calibri" panose="020F0502020204030204" pitchFamily="34" charset="0"/>
                <a:ea typeface="Times New Roman" panose="02020603050405020304" pitchFamily="18" charset="0"/>
              </a:rPr>
              <a:t> Día Final</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Estos</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temas</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serán</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el</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enfoque</a:t>
            </a:r>
            <a:r>
              <a:rPr lang="en-US" sz="1800" dirty="0">
                <a:effectLst/>
                <a:latin typeface="Calibri" panose="020F0502020204030204" pitchFamily="34" charset="0"/>
                <a:ea typeface="Times New Roman" panose="02020603050405020304" pitchFamily="18" charset="0"/>
              </a:rPr>
              <a:t> de </a:t>
            </a:r>
            <a:r>
              <a:rPr lang="en-US" sz="1800" dirty="0" err="1">
                <a:effectLst/>
                <a:latin typeface="Calibri" panose="020F0502020204030204" pitchFamily="34" charset="0"/>
                <a:ea typeface="Times New Roman" panose="02020603050405020304" pitchFamily="18" charset="0"/>
              </a:rPr>
              <a:t>nuestras</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lecciones</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restantes</a:t>
            </a:r>
            <a:r>
              <a:rPr lang="en-US" sz="1800" dirty="0">
                <a:effectLst/>
                <a:latin typeface="Calibri" panose="020F0502020204030204" pitchFamily="34" charset="0"/>
                <a:ea typeface="Times New Roman" panose="02020603050405020304" pitchFamily="18" charset="0"/>
              </a:rPr>
              <a:t>.</a:t>
            </a:r>
            <a:r>
              <a:rPr lang="en-US" sz="3200" dirty="0">
                <a:effectLst/>
              </a:rPr>
              <a:t> </a:t>
            </a:r>
            <a:endParaRPr sz="1700" dirty="0">
              <a:latin typeface="Calibri"/>
              <a:ea typeface="Calibri"/>
              <a:cs typeface="Calibri"/>
              <a:sym typeface="Calibri"/>
            </a:endParaRPr>
          </a:p>
          <a:p>
            <a:pPr marL="0" marR="171450" lvl="0" indent="0" algn="l" rtl="0">
              <a:lnSpc>
                <a:spcPct val="100000"/>
              </a:lnSpc>
              <a:spcBef>
                <a:spcPts val="1000"/>
              </a:spcBef>
              <a:spcAft>
                <a:spcPts val="1000"/>
              </a:spcAft>
              <a:buSzPts val="1100"/>
              <a:buNone/>
            </a:pPr>
            <a:endParaRPr sz="1704" b="1" dirty="0">
              <a:solidFill>
                <a:schemeClr val="dk1"/>
              </a:solidFill>
              <a:latin typeface="Calibri"/>
              <a:ea typeface="Calibri"/>
              <a:cs typeface="Calibri"/>
              <a:sym typeface="Calibri"/>
            </a:endParaRPr>
          </a:p>
        </p:txBody>
      </p:sp>
      <p:sp>
        <p:nvSpPr>
          <p:cNvPr id="136" name="Google Shape;13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e8f58b83d9_0_9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0"/>
              </a:spcAft>
              <a:buClr>
                <a:srgbClr val="000000"/>
              </a:buClr>
              <a:buSzPts val="1100"/>
              <a:buFont typeface="Arial"/>
              <a:buNone/>
            </a:pPr>
            <a:r>
              <a:rPr lang="en-US" sz="1800">
                <a:solidFill>
                  <a:srgbClr val="000000"/>
                </a:solidFill>
                <a:latin typeface="Calibri"/>
                <a:ea typeface="Calibri"/>
                <a:cs typeface="Calibri"/>
                <a:sym typeface="Calibri"/>
              </a:rPr>
              <a:t>2. “Creo en el Espíritu Santo; la santa </a:t>
            </a:r>
            <a:r>
              <a:rPr lang="en-US" sz="1800">
                <a:latin typeface="Calibri"/>
                <a:ea typeface="Calibri"/>
                <a:cs typeface="Calibri"/>
                <a:sym typeface="Calibri"/>
              </a:rPr>
              <a:t>i</a:t>
            </a:r>
            <a:r>
              <a:rPr lang="en-US" sz="1800">
                <a:solidFill>
                  <a:srgbClr val="000000"/>
                </a:solidFill>
                <a:latin typeface="Calibri"/>
                <a:ea typeface="Calibri"/>
                <a:cs typeface="Calibri"/>
                <a:sym typeface="Calibri"/>
              </a:rPr>
              <a:t>glesia </a:t>
            </a:r>
            <a:r>
              <a:rPr lang="en-US" sz="1800">
                <a:latin typeface="Calibri"/>
                <a:ea typeface="Calibri"/>
                <a:cs typeface="Calibri"/>
                <a:sym typeface="Calibri"/>
              </a:rPr>
              <a:t>C</a:t>
            </a:r>
            <a:r>
              <a:rPr lang="en-US" sz="1800">
                <a:solidFill>
                  <a:srgbClr val="000000"/>
                </a:solidFill>
                <a:latin typeface="Calibri"/>
                <a:ea typeface="Calibri"/>
                <a:cs typeface="Calibri"/>
                <a:sym typeface="Calibri"/>
              </a:rPr>
              <a:t>ristiana, la comunión de los santos.” ¿Quiénes son “la santa </a:t>
            </a:r>
            <a:r>
              <a:rPr lang="en-US" sz="1800">
                <a:latin typeface="Calibri"/>
                <a:ea typeface="Calibri"/>
                <a:cs typeface="Calibri"/>
                <a:sym typeface="Calibri"/>
              </a:rPr>
              <a:t>i</a:t>
            </a:r>
            <a:r>
              <a:rPr lang="en-US" sz="1800">
                <a:solidFill>
                  <a:srgbClr val="000000"/>
                </a:solidFill>
                <a:latin typeface="Calibri"/>
                <a:ea typeface="Calibri"/>
                <a:cs typeface="Calibri"/>
                <a:sym typeface="Calibri"/>
              </a:rPr>
              <a:t>glesia </a:t>
            </a:r>
            <a:r>
              <a:rPr lang="en-US" sz="1800">
                <a:latin typeface="Calibri"/>
                <a:ea typeface="Calibri"/>
                <a:cs typeface="Calibri"/>
                <a:sym typeface="Calibri"/>
              </a:rPr>
              <a:t>C</a:t>
            </a:r>
            <a:r>
              <a:rPr lang="en-US" sz="1800">
                <a:solidFill>
                  <a:srgbClr val="000000"/>
                </a:solidFill>
                <a:latin typeface="Calibri"/>
                <a:ea typeface="Calibri"/>
                <a:cs typeface="Calibri"/>
                <a:sym typeface="Calibri"/>
              </a:rPr>
              <a:t>ristiana” y “la comunión de los santos?” </a:t>
            </a:r>
            <a:r>
              <a:rPr lang="en-US" sz="1800" i="1">
                <a:solidFill>
                  <a:srgbClr val="00B050"/>
                </a:solidFill>
                <a:latin typeface="Calibri"/>
                <a:ea typeface="Calibri"/>
                <a:cs typeface="Calibri"/>
                <a:sym typeface="Calibri"/>
              </a:rPr>
              <a:t>Permite que los estudiantes contesten.</a:t>
            </a:r>
            <a:endParaRPr sz="1800">
              <a:latin typeface="Calibri"/>
              <a:ea typeface="Calibri"/>
              <a:cs typeface="Calibri"/>
              <a:sym typeface="Calibri"/>
            </a:endParaRPr>
          </a:p>
          <a:p>
            <a:pPr marL="0" marR="171450" lvl="0" indent="0" algn="l" rtl="0">
              <a:lnSpc>
                <a:spcPct val="100000"/>
              </a:lnSpc>
              <a:spcBef>
                <a:spcPts val="2000"/>
              </a:spcBef>
              <a:spcAft>
                <a:spcPts val="1000"/>
              </a:spcAft>
              <a:buSzPts val="1100"/>
              <a:buNone/>
            </a:pPr>
            <a:endParaRPr sz="1104" b="1">
              <a:solidFill>
                <a:schemeClr val="dk1"/>
              </a:solidFill>
              <a:latin typeface="Calibri"/>
              <a:ea typeface="Calibri"/>
              <a:cs typeface="Calibri"/>
              <a:sym typeface="Calibri"/>
            </a:endParaRPr>
          </a:p>
        </p:txBody>
      </p:sp>
      <p:sp>
        <p:nvSpPr>
          <p:cNvPr id="143" name="Google Shape;143;g2e8f58b83d9_0_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700">
                <a:solidFill>
                  <a:srgbClr val="000000"/>
                </a:solidFill>
                <a:latin typeface="Calibri"/>
                <a:ea typeface="Calibri"/>
                <a:cs typeface="Calibri"/>
                <a:sym typeface="Calibri"/>
              </a:rPr>
              <a:t>2. “Creo en el Espíritu Santo; la santa iglesia cristiana, la comunión de los santos.” ¿Quiénes son “la santa iglesia cristiana” y “la comunión de los santos?” </a:t>
            </a:r>
            <a:r>
              <a:rPr lang="en-US" sz="1700" i="1">
                <a:solidFill>
                  <a:srgbClr val="00B050"/>
                </a:solidFill>
                <a:latin typeface="Calibri"/>
                <a:ea typeface="Calibri"/>
                <a:cs typeface="Calibri"/>
                <a:sym typeface="Calibri"/>
              </a:rPr>
              <a:t>Permite que los estudiantes contesten.</a:t>
            </a:r>
            <a:endParaRPr sz="1700">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700">
              <a:solidFill>
                <a:srgbClr val="000000"/>
              </a:solidFill>
              <a:latin typeface="Calibri"/>
              <a:ea typeface="Calibri"/>
              <a:cs typeface="Calibri"/>
              <a:sym typeface="Calibri"/>
            </a:endParaRPr>
          </a:p>
          <a:p>
            <a:pPr marL="171450" marR="0" lvl="0" indent="-209550" algn="l" rtl="0">
              <a:lnSpc>
                <a:spcPct val="100000"/>
              </a:lnSpc>
              <a:spcBef>
                <a:spcPts val="0"/>
              </a:spcBef>
              <a:spcAft>
                <a:spcPts val="0"/>
              </a:spcAft>
              <a:buSzPts val="1700"/>
              <a:buChar char="●"/>
            </a:pPr>
            <a:r>
              <a:rPr lang="en-US" sz="1700">
                <a:solidFill>
                  <a:srgbClr val="000000"/>
                </a:solidFill>
                <a:latin typeface="Calibri"/>
                <a:ea typeface="Calibri"/>
                <a:cs typeface="Calibri"/>
                <a:sym typeface="Calibri"/>
              </a:rPr>
              <a:t>Son todos los creyentes en Jesús de todos los tiempos: la iglesia de Dios, el cuerpo de Cristo. </a:t>
            </a:r>
            <a:endParaRPr sz="1700">
              <a:solidFill>
                <a:srgbClr val="000000"/>
              </a:solidFill>
              <a:latin typeface="Calibri"/>
              <a:ea typeface="Calibri"/>
              <a:cs typeface="Calibri"/>
              <a:sym typeface="Calibri"/>
            </a:endParaRPr>
          </a:p>
          <a:p>
            <a:pPr marL="171450" marR="0" lvl="0" indent="-209550" algn="l" rtl="0">
              <a:lnSpc>
                <a:spcPct val="100000"/>
              </a:lnSpc>
              <a:spcBef>
                <a:spcPts val="0"/>
              </a:spcBef>
              <a:spcAft>
                <a:spcPts val="0"/>
              </a:spcAft>
              <a:buSzPts val="1700"/>
              <a:buChar char="●"/>
            </a:pPr>
            <a:r>
              <a:rPr lang="en-US" sz="1700">
                <a:solidFill>
                  <a:srgbClr val="000000"/>
                </a:solidFill>
                <a:latin typeface="Calibri"/>
                <a:ea typeface="Calibri"/>
                <a:cs typeface="Calibri"/>
                <a:sym typeface="Calibri"/>
              </a:rPr>
              <a:t>Santa/santos</a:t>
            </a:r>
            <a:endParaRPr sz="1700">
              <a:solidFill>
                <a:srgbClr val="000000"/>
              </a:solidFill>
              <a:latin typeface="Calibri"/>
              <a:ea typeface="Calibri"/>
              <a:cs typeface="Calibri"/>
              <a:sym typeface="Calibri"/>
            </a:endParaRPr>
          </a:p>
          <a:p>
            <a:pPr marL="628650" marR="0" lvl="1" indent="-209550" algn="l" rtl="0">
              <a:lnSpc>
                <a:spcPct val="100000"/>
              </a:lnSpc>
              <a:spcBef>
                <a:spcPts val="0"/>
              </a:spcBef>
              <a:spcAft>
                <a:spcPts val="0"/>
              </a:spcAft>
              <a:buSzPts val="1700"/>
              <a:buChar char="○"/>
            </a:pPr>
            <a:r>
              <a:rPr lang="en-US" sz="1700">
                <a:solidFill>
                  <a:srgbClr val="000000"/>
                </a:solidFill>
                <a:latin typeface="Calibri"/>
                <a:ea typeface="Calibri"/>
                <a:cs typeface="Calibri"/>
                <a:sym typeface="Calibri"/>
              </a:rPr>
              <a:t>La iglesia es santa porque sus miembros han sido lavados de sus pecados por la sangre de Jesús. Son perfectos antes los ojos de Dios. </a:t>
            </a:r>
            <a:endParaRPr sz="1700">
              <a:solidFill>
                <a:srgbClr val="000000"/>
              </a:solidFill>
              <a:latin typeface="Calibri"/>
              <a:ea typeface="Calibri"/>
              <a:cs typeface="Calibri"/>
              <a:sym typeface="Calibri"/>
            </a:endParaRPr>
          </a:p>
          <a:p>
            <a:pPr marL="628650" marR="0" lvl="1" indent="-209550" algn="l" rtl="0">
              <a:lnSpc>
                <a:spcPct val="100000"/>
              </a:lnSpc>
              <a:spcBef>
                <a:spcPts val="0"/>
              </a:spcBef>
              <a:spcAft>
                <a:spcPts val="0"/>
              </a:spcAft>
              <a:buSzPts val="1700"/>
              <a:buChar char="○"/>
            </a:pPr>
            <a:r>
              <a:rPr lang="en-US" sz="1700">
                <a:solidFill>
                  <a:srgbClr val="000000"/>
                </a:solidFill>
                <a:latin typeface="Calibri"/>
                <a:ea typeface="Calibri"/>
                <a:cs typeface="Calibri"/>
                <a:sym typeface="Calibri"/>
              </a:rPr>
              <a:t>Las epístolas del Nuevo Testamento usan este término frecuentemente. (1 Pedro 2:9; Efesios 1:4; 1 Corintios 1:2; Romanos 1:7)</a:t>
            </a:r>
            <a:endParaRPr sz="1700">
              <a:latin typeface="Calibri"/>
              <a:ea typeface="Calibri"/>
              <a:cs typeface="Calibri"/>
              <a:sym typeface="Calibri"/>
            </a:endParaRPr>
          </a:p>
          <a:p>
            <a:pPr marL="171450" marR="0" lvl="0" indent="-209550" algn="l" rtl="0">
              <a:lnSpc>
                <a:spcPct val="100000"/>
              </a:lnSpc>
              <a:spcBef>
                <a:spcPts val="0"/>
              </a:spcBef>
              <a:spcAft>
                <a:spcPts val="0"/>
              </a:spcAft>
              <a:buSzPts val="1700"/>
              <a:buChar char="●"/>
            </a:pPr>
            <a:r>
              <a:rPr lang="en-US" sz="1700">
                <a:solidFill>
                  <a:srgbClr val="000000"/>
                </a:solidFill>
                <a:latin typeface="Calibri"/>
                <a:ea typeface="Calibri"/>
                <a:cs typeface="Calibri"/>
                <a:sym typeface="Calibri"/>
              </a:rPr>
              <a:t>Cristiana</a:t>
            </a:r>
            <a:endParaRPr sz="1700">
              <a:solidFill>
                <a:srgbClr val="000000"/>
              </a:solidFill>
              <a:latin typeface="Calibri"/>
              <a:ea typeface="Calibri"/>
              <a:cs typeface="Calibri"/>
              <a:sym typeface="Calibri"/>
            </a:endParaRPr>
          </a:p>
          <a:p>
            <a:pPr marL="628650" marR="0" lvl="1" indent="-209550" algn="l" rtl="0">
              <a:lnSpc>
                <a:spcPct val="100000"/>
              </a:lnSpc>
              <a:spcBef>
                <a:spcPts val="0"/>
              </a:spcBef>
              <a:spcAft>
                <a:spcPts val="0"/>
              </a:spcAft>
              <a:buSzPts val="1700"/>
              <a:buChar char="○"/>
            </a:pPr>
            <a:r>
              <a:rPr lang="en-US" sz="1700">
                <a:solidFill>
                  <a:srgbClr val="000000"/>
                </a:solidFill>
                <a:latin typeface="Calibri"/>
                <a:ea typeface="Calibri"/>
                <a:cs typeface="Calibri"/>
                <a:sym typeface="Calibri"/>
              </a:rPr>
              <a:t>La iglesia es cristiana porque sus miembros confían únicamente en Cristo para su salvación. </a:t>
            </a:r>
            <a:endParaRPr sz="1700">
              <a:solidFill>
                <a:srgbClr val="000000"/>
              </a:solidFill>
              <a:latin typeface="Calibri"/>
              <a:ea typeface="Calibri"/>
              <a:cs typeface="Calibri"/>
              <a:sym typeface="Calibri"/>
            </a:endParaRPr>
          </a:p>
          <a:p>
            <a:pPr marL="171450" marR="0" lvl="0" indent="-209550" algn="l" rtl="0">
              <a:lnSpc>
                <a:spcPct val="100000"/>
              </a:lnSpc>
              <a:spcBef>
                <a:spcPts val="0"/>
              </a:spcBef>
              <a:spcAft>
                <a:spcPts val="0"/>
              </a:spcAft>
              <a:buSzPts val="1700"/>
              <a:buChar char="●"/>
            </a:pPr>
            <a:r>
              <a:rPr lang="en-US" sz="1700">
                <a:solidFill>
                  <a:srgbClr val="000000"/>
                </a:solidFill>
                <a:latin typeface="Calibri"/>
                <a:ea typeface="Calibri"/>
                <a:cs typeface="Calibri"/>
                <a:sym typeface="Calibri"/>
              </a:rPr>
              <a:t>Comunión </a:t>
            </a:r>
            <a:endParaRPr sz="1700">
              <a:solidFill>
                <a:srgbClr val="000000"/>
              </a:solidFill>
              <a:latin typeface="Calibri"/>
              <a:ea typeface="Calibri"/>
              <a:cs typeface="Calibri"/>
              <a:sym typeface="Calibri"/>
            </a:endParaRPr>
          </a:p>
          <a:p>
            <a:pPr marL="628650" marR="0" lvl="1" indent="-209550" algn="l" rtl="0">
              <a:lnSpc>
                <a:spcPct val="100000"/>
              </a:lnSpc>
              <a:spcBef>
                <a:spcPts val="0"/>
              </a:spcBef>
              <a:spcAft>
                <a:spcPts val="0"/>
              </a:spcAft>
              <a:buSzPts val="1700"/>
              <a:buChar char="○"/>
            </a:pPr>
            <a:r>
              <a:rPr lang="en-US" sz="1700">
                <a:solidFill>
                  <a:srgbClr val="000000"/>
                </a:solidFill>
                <a:latin typeface="Calibri"/>
                <a:ea typeface="Calibri"/>
                <a:cs typeface="Calibri"/>
                <a:sym typeface="Calibri"/>
              </a:rPr>
              <a:t>Hay comunión entre los santos porque están unidos en un solo cuerpo por la misma fe en Cristo. </a:t>
            </a:r>
            <a:endParaRPr sz="1700">
              <a:latin typeface="Calibri"/>
              <a:ea typeface="Calibri"/>
              <a:cs typeface="Calibri"/>
              <a:sym typeface="Calibri"/>
            </a:endParaRPr>
          </a:p>
          <a:p>
            <a:pPr marL="0" marR="171450" lvl="0" indent="0" algn="l" rtl="0">
              <a:lnSpc>
                <a:spcPct val="100000"/>
              </a:lnSpc>
              <a:spcBef>
                <a:spcPts val="1000"/>
              </a:spcBef>
              <a:spcAft>
                <a:spcPts val="1000"/>
              </a:spcAft>
              <a:buSzPts val="1100"/>
              <a:buNone/>
            </a:pPr>
            <a:endParaRPr sz="1704" b="1">
              <a:solidFill>
                <a:schemeClr val="dk1"/>
              </a:solidFill>
              <a:latin typeface="Calibri"/>
              <a:ea typeface="Calibri"/>
              <a:cs typeface="Calibri"/>
              <a:sym typeface="Calibri"/>
            </a:endParaRPr>
          </a:p>
        </p:txBody>
      </p:sp>
      <p:sp>
        <p:nvSpPr>
          <p:cNvPr id="151" name="Google Shape;15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eb293faa54_0_1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0"/>
              </a:spcAft>
              <a:buClr>
                <a:srgbClr val="000000"/>
              </a:buClr>
              <a:buSzPts val="1100"/>
              <a:buFont typeface="Arial"/>
              <a:buNone/>
            </a:pPr>
            <a:r>
              <a:rPr lang="en-US" sz="1800">
                <a:solidFill>
                  <a:srgbClr val="000000"/>
                </a:solidFill>
                <a:latin typeface="Calibri"/>
                <a:ea typeface="Calibri"/>
                <a:cs typeface="Calibri"/>
                <a:sym typeface="Calibri"/>
              </a:rPr>
              <a:t>3. ¿Por qué a veces se les llama la “Iglesia invisible”? </a:t>
            </a:r>
            <a:r>
              <a:rPr lang="en-US" sz="1800" i="1">
                <a:solidFill>
                  <a:srgbClr val="00B050"/>
                </a:solidFill>
                <a:latin typeface="Calibri"/>
                <a:ea typeface="Calibri"/>
                <a:cs typeface="Calibri"/>
                <a:sym typeface="Calibri"/>
              </a:rPr>
              <a:t>Permite que los estudiantes contesten.</a:t>
            </a:r>
            <a:endParaRPr sz="1800">
              <a:latin typeface="Calibri"/>
              <a:ea typeface="Calibri"/>
              <a:cs typeface="Calibri"/>
              <a:sym typeface="Calibri"/>
            </a:endParaRPr>
          </a:p>
          <a:p>
            <a:pPr marL="0" marR="171450" lvl="0" indent="0" algn="l" rtl="0">
              <a:lnSpc>
                <a:spcPct val="100000"/>
              </a:lnSpc>
              <a:spcBef>
                <a:spcPts val="2000"/>
              </a:spcBef>
              <a:spcAft>
                <a:spcPts val="1000"/>
              </a:spcAft>
              <a:buSzPts val="1100"/>
              <a:buNone/>
            </a:pPr>
            <a:endParaRPr>
              <a:solidFill>
                <a:schemeClr val="dk1"/>
              </a:solidFill>
              <a:latin typeface="Calibri"/>
              <a:ea typeface="Calibri"/>
              <a:cs typeface="Calibri"/>
              <a:sym typeface="Calibri"/>
            </a:endParaRPr>
          </a:p>
        </p:txBody>
      </p:sp>
      <p:sp>
        <p:nvSpPr>
          <p:cNvPr id="159" name="Google Shape;159;g2eb293faa54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l="17157" t="8248" r="29534" b="8248"/>
          <a:stretch/>
        </p:blipFill>
        <p:spPr>
          <a:xfrm>
            <a:off x="6580094" y="810985"/>
            <a:ext cx="5007429" cy="5236029"/>
          </a:xfrm>
          <a:prstGeom prst="rect">
            <a:avLst/>
          </a:prstGeom>
          <a:noFill/>
          <a:ln>
            <a:noFill/>
          </a:ln>
        </p:spPr>
      </p:pic>
      <p:pic>
        <p:nvPicPr>
          <p:cNvPr id="87" name="Google Shape;87;p1"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89" name="Google Shape;89;p1"/>
          <p:cNvSpPr/>
          <p:nvPr/>
        </p:nvSpPr>
        <p:spPr>
          <a:xfrm>
            <a:off x="1264510" y="2818701"/>
            <a:ext cx="114817" cy="2143283"/>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a:off x="1379327" y="2818702"/>
            <a:ext cx="424306" cy="214328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8"/>
        <p:cNvGrpSpPr/>
        <p:nvPr/>
      </p:nvGrpSpPr>
      <p:grpSpPr>
        <a:xfrm>
          <a:off x="0" y="0"/>
          <a:ext cx="0" cy="0"/>
          <a:chOff x="0" y="0"/>
          <a:chExt cx="0" cy="0"/>
        </a:xfrm>
      </p:grpSpPr>
      <p:sp>
        <p:nvSpPr>
          <p:cNvPr id="169" name="Google Shape;169;p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0" name="Google Shape;170;p8"/>
          <p:cNvSpPr txBox="1"/>
          <p:nvPr/>
        </p:nvSpPr>
        <p:spPr>
          <a:xfrm>
            <a:off x="2275894" y="752512"/>
            <a:ext cx="7592400"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rgbClr val="00B050"/>
                </a:solidFill>
                <a:latin typeface="Lato"/>
                <a:ea typeface="Lato"/>
                <a:cs typeface="Lato"/>
                <a:sym typeface="Lato"/>
              </a:rPr>
              <a:t>La iglesia invisible</a:t>
            </a:r>
            <a:endParaRPr sz="4000" b="1" i="0" u="none" strike="noStrike" cap="none">
              <a:solidFill>
                <a:srgbClr val="00B050"/>
              </a:solidFill>
              <a:latin typeface="Lato"/>
              <a:ea typeface="Lato"/>
              <a:cs typeface="Lato"/>
              <a:sym typeface="Lato"/>
            </a:endParaRPr>
          </a:p>
        </p:txBody>
      </p:sp>
      <p:pic>
        <p:nvPicPr>
          <p:cNvPr id="171" name="Google Shape;171;p8"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72" name="Google Shape;172;p8"/>
          <p:cNvSpPr txBox="1"/>
          <p:nvPr/>
        </p:nvSpPr>
        <p:spPr>
          <a:xfrm>
            <a:off x="2031251" y="2355203"/>
            <a:ext cx="9693300" cy="2308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0" i="0" u="none" strike="noStrike" cap="none" dirty="0" err="1">
                <a:solidFill>
                  <a:srgbClr val="000000"/>
                </a:solidFill>
                <a:latin typeface="Arial"/>
                <a:ea typeface="Arial"/>
                <a:cs typeface="Arial"/>
                <a:sym typeface="Arial"/>
              </a:rPr>
              <a:t>Nosotros</a:t>
            </a:r>
            <a:r>
              <a:rPr lang="en-US" sz="3600" b="0" i="0" u="none" strike="noStrike" cap="none" dirty="0">
                <a:solidFill>
                  <a:srgbClr val="000000"/>
                </a:solidFill>
                <a:latin typeface="Arial"/>
                <a:ea typeface="Arial"/>
                <a:cs typeface="Arial"/>
                <a:sym typeface="Arial"/>
              </a:rPr>
              <a:t> no </a:t>
            </a:r>
            <a:r>
              <a:rPr lang="en-US" sz="3600" b="0" i="0" u="none" strike="noStrike" cap="none" dirty="0" err="1">
                <a:solidFill>
                  <a:srgbClr val="000000"/>
                </a:solidFill>
                <a:latin typeface="Arial"/>
                <a:ea typeface="Arial"/>
                <a:cs typeface="Arial"/>
                <a:sym typeface="Arial"/>
              </a:rPr>
              <a:t>podemos</a:t>
            </a:r>
            <a:r>
              <a:rPr lang="en-US" sz="3600" b="0" i="0" u="none" strike="noStrike" cap="none" dirty="0">
                <a:solidFill>
                  <a:srgbClr val="000000"/>
                </a:solidFill>
                <a:latin typeface="Arial"/>
                <a:ea typeface="Arial"/>
                <a:cs typeface="Arial"/>
                <a:sym typeface="Arial"/>
              </a:rPr>
              <a:t> </a:t>
            </a:r>
            <a:r>
              <a:rPr lang="en-US" sz="3600" dirty="0" err="1"/>
              <a:t>escudriñar</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los</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corazones</a:t>
            </a:r>
            <a:r>
              <a:rPr lang="en-US" sz="3600" dirty="0"/>
              <a:t> </a:t>
            </a:r>
            <a:r>
              <a:rPr lang="en-US" sz="3600" dirty="0" err="1"/>
              <a:t>ni</a:t>
            </a:r>
            <a:r>
              <a:rPr lang="en-US" sz="3600" dirty="0"/>
              <a:t> </a:t>
            </a:r>
            <a:r>
              <a:rPr lang="en-US" sz="3600" dirty="0" err="1"/>
              <a:t>ver</a:t>
            </a:r>
            <a:r>
              <a:rPr lang="en-US" sz="3600" dirty="0"/>
              <a:t> </a:t>
            </a:r>
            <a:r>
              <a:rPr lang="en-US" sz="3600" dirty="0" err="1"/>
              <a:t>todos</a:t>
            </a:r>
            <a:r>
              <a:rPr lang="en-US" sz="3600" dirty="0"/>
              <a:t> </a:t>
            </a:r>
            <a:r>
              <a:rPr lang="en-US" sz="3600" dirty="0" err="1"/>
              <a:t>los</a:t>
            </a:r>
            <a:r>
              <a:rPr lang="en-US" sz="3600" dirty="0"/>
              <a:t> </a:t>
            </a:r>
            <a:r>
              <a:rPr lang="en-US" sz="3600" dirty="0" err="1"/>
              <a:t>creyentes</a:t>
            </a:r>
            <a:r>
              <a:rPr lang="en-US" sz="3600" dirty="0"/>
              <a:t>. </a:t>
            </a:r>
            <a:endParaRPr dirty="0"/>
          </a:p>
          <a:p>
            <a:pPr marL="0" marR="0" lvl="0" indent="0" algn="l" rtl="0">
              <a:lnSpc>
                <a:spcPct val="100000"/>
              </a:lnSpc>
              <a:spcBef>
                <a:spcPts val="0"/>
              </a:spcBef>
              <a:spcAft>
                <a:spcPts val="0"/>
              </a:spcAft>
              <a:buNone/>
            </a:pPr>
            <a:endParaRPr sz="36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3600" b="1" i="0" u="none" strike="noStrike" cap="none" dirty="0">
                <a:solidFill>
                  <a:srgbClr val="000000"/>
                </a:solidFill>
                <a:latin typeface="Arial"/>
                <a:ea typeface="Arial"/>
                <a:cs typeface="Arial"/>
                <a:sym typeface="Arial"/>
              </a:rPr>
              <a:t>Solo Dios </a:t>
            </a:r>
            <a:r>
              <a:rPr lang="en-US" sz="3600" b="1" i="0" u="none" strike="noStrike" cap="none" dirty="0" err="1">
                <a:solidFill>
                  <a:srgbClr val="000000"/>
                </a:solidFill>
                <a:latin typeface="Arial"/>
                <a:ea typeface="Arial"/>
                <a:cs typeface="Arial"/>
                <a:sym typeface="Arial"/>
              </a:rPr>
              <a:t>conoce</a:t>
            </a:r>
            <a:r>
              <a:rPr lang="en-US" sz="3600" b="1" i="0" u="none" strike="noStrike" cap="none" dirty="0">
                <a:solidFill>
                  <a:srgbClr val="000000"/>
                </a:solidFill>
                <a:latin typeface="Arial"/>
                <a:ea typeface="Arial"/>
                <a:cs typeface="Arial"/>
                <a:sym typeface="Arial"/>
              </a:rPr>
              <a:t> a </a:t>
            </a:r>
            <a:r>
              <a:rPr lang="en-US" sz="3600" b="1" i="0" u="none" strike="noStrike" cap="none" dirty="0" err="1">
                <a:solidFill>
                  <a:srgbClr val="000000"/>
                </a:solidFill>
                <a:latin typeface="Arial"/>
                <a:ea typeface="Arial"/>
                <a:cs typeface="Arial"/>
                <a:sym typeface="Arial"/>
              </a:rPr>
              <a:t>los</a:t>
            </a:r>
            <a:r>
              <a:rPr lang="en-US" sz="3600" b="1" i="0" u="none" strike="noStrike" cap="none" dirty="0">
                <a:solidFill>
                  <a:srgbClr val="000000"/>
                </a:solidFill>
                <a:latin typeface="Arial"/>
                <a:ea typeface="Arial"/>
                <a:cs typeface="Arial"/>
                <a:sym typeface="Arial"/>
              </a:rPr>
              <a:t> que son </a:t>
            </a:r>
            <a:r>
              <a:rPr lang="en-US" sz="3600" b="1" i="0" u="none" strike="noStrike" cap="none" dirty="0" err="1">
                <a:solidFill>
                  <a:srgbClr val="000000"/>
                </a:solidFill>
                <a:latin typeface="Arial"/>
                <a:ea typeface="Arial"/>
                <a:cs typeface="Arial"/>
                <a:sym typeface="Arial"/>
              </a:rPr>
              <a:t>suyos</a:t>
            </a:r>
            <a:r>
              <a:rPr lang="en-US" sz="3600" b="1" i="0" u="none" strike="noStrike" cap="none" dirty="0">
                <a:solidFill>
                  <a:srgbClr val="000000"/>
                </a:solidFill>
                <a:latin typeface="Arial"/>
                <a:ea typeface="Arial"/>
                <a:cs typeface="Arial"/>
                <a:sym typeface="Arial"/>
              </a:rPr>
              <a:t>. </a:t>
            </a:r>
            <a:endParaRPr sz="3600" b="0" i="0" u="none" strike="noStrike" cap="none" dirty="0">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9"/>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78" name="Google Shape;178;p9"/>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79" name="Google Shape;179;p9"/>
          <p:cNvGrpSpPr/>
          <p:nvPr/>
        </p:nvGrpSpPr>
        <p:grpSpPr>
          <a:xfrm>
            <a:off x="551075" y="2011050"/>
            <a:ext cx="11197475" cy="3947713"/>
            <a:chOff x="0" y="0"/>
            <a:chExt cx="10450280" cy="3947713"/>
          </a:xfrm>
        </p:grpSpPr>
        <p:sp>
          <p:nvSpPr>
            <p:cNvPr id="180" name="Google Shape;180;p9"/>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81" name="Google Shape;181;p9"/>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82" name="Google Shape;182;p9"/>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83" name="Google Shape;183;p9"/>
            <p:cNvSpPr txBox="1"/>
            <p:nvPr/>
          </p:nvSpPr>
          <p:spPr>
            <a:xfrm>
              <a:off x="1302586" y="0"/>
              <a:ext cx="9147694" cy="1127780"/>
            </a:xfrm>
            <a:prstGeom prst="rect">
              <a:avLst/>
            </a:prstGeom>
            <a:solidFill>
              <a:srgbClr val="00B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a:solidFill>
                    <a:schemeClr val="dk1"/>
                  </a:solidFill>
                  <a:latin typeface="Lato"/>
                  <a:ea typeface="Lato"/>
                  <a:cs typeface="Lato"/>
                  <a:sym typeface="Lato"/>
                </a:rPr>
                <a:t>Describir la santa Iglesia Cristiana y la </a:t>
              </a:r>
              <a:r>
                <a:rPr lang="en-US" sz="2500">
                  <a:solidFill>
                    <a:schemeClr val="dk1"/>
                  </a:solidFill>
                  <a:latin typeface="Lato"/>
                  <a:ea typeface="Lato"/>
                  <a:cs typeface="Lato"/>
                  <a:sym typeface="Lato"/>
                </a:rPr>
                <a:t>comunión</a:t>
              </a:r>
              <a:r>
                <a:rPr lang="en-US" sz="2500" b="0" i="0" u="none" strike="noStrike" cap="none">
                  <a:solidFill>
                    <a:schemeClr val="dk1"/>
                  </a:solidFill>
                  <a:latin typeface="Lato"/>
                  <a:ea typeface="Lato"/>
                  <a:cs typeface="Lato"/>
                  <a:sym typeface="Lato"/>
                </a:rPr>
                <a:t> de los santos. </a:t>
              </a:r>
              <a:endParaRPr sz="2500" b="0" i="0" u="none" strike="noStrike" cap="none">
                <a:solidFill>
                  <a:schemeClr val="dk1"/>
                </a:solidFill>
                <a:latin typeface="Lato"/>
                <a:ea typeface="Lato"/>
                <a:cs typeface="Lato"/>
                <a:sym typeface="Lato"/>
              </a:endParaRPr>
            </a:p>
          </p:txBody>
        </p:sp>
        <p:sp>
          <p:nvSpPr>
            <p:cNvPr id="184" name="Google Shape;184;p9"/>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85" name="Google Shape;185;p9"/>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86" name="Google Shape;186;p9"/>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87" name="Google Shape;187;p9"/>
            <p:cNvSpPr txBox="1"/>
            <p:nvPr/>
          </p:nvSpPr>
          <p:spPr>
            <a:xfrm>
              <a:off x="1302586" y="1410207"/>
              <a:ext cx="9147694" cy="112778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500" b="0" i="0" u="none" strike="noStrike" cap="none" dirty="0" err="1">
                  <a:solidFill>
                    <a:schemeClr val="dk1"/>
                  </a:solidFill>
                  <a:latin typeface="Lato"/>
                  <a:ea typeface="Lato"/>
                  <a:cs typeface="Lato"/>
                  <a:sym typeface="Lato"/>
                </a:rPr>
                <a:t>Explicar</a:t>
              </a:r>
              <a:r>
                <a:rPr lang="en-US" sz="2500" b="0" i="0" u="none" strike="noStrike" cap="none" dirty="0">
                  <a:solidFill>
                    <a:schemeClr val="dk1"/>
                  </a:solidFill>
                  <a:latin typeface="Lato"/>
                  <a:ea typeface="Lato"/>
                  <a:cs typeface="Lato"/>
                  <a:sym typeface="Lato"/>
                </a:rPr>
                <a:t> </a:t>
              </a:r>
              <a:r>
                <a:rPr lang="en-US" sz="2500" b="0" i="0" u="none" strike="noStrike" cap="none" dirty="0" err="1">
                  <a:solidFill>
                    <a:schemeClr val="dk1"/>
                  </a:solidFill>
                  <a:latin typeface="Lato"/>
                  <a:ea typeface="Lato"/>
                  <a:cs typeface="Lato"/>
                  <a:sym typeface="Lato"/>
                </a:rPr>
                <a:t>el</a:t>
              </a:r>
              <a:r>
                <a:rPr lang="en-US" sz="2500" b="0" i="0" u="none" strike="noStrike" cap="none" dirty="0">
                  <a:solidFill>
                    <a:schemeClr val="dk1"/>
                  </a:solidFill>
                  <a:latin typeface="Lato"/>
                  <a:ea typeface="Lato"/>
                  <a:cs typeface="Lato"/>
                  <a:sym typeface="Lato"/>
                </a:rPr>
                <a:t> </a:t>
              </a:r>
              <a:r>
                <a:rPr lang="en-US" sz="2500" b="0" i="0" u="none" strike="noStrike" cap="none" dirty="0" err="1">
                  <a:solidFill>
                    <a:schemeClr val="dk1"/>
                  </a:solidFill>
                  <a:latin typeface="Lato"/>
                  <a:ea typeface="Lato"/>
                  <a:cs typeface="Lato"/>
                  <a:sym typeface="Lato"/>
                </a:rPr>
                <a:t>origen</a:t>
              </a:r>
              <a:r>
                <a:rPr lang="en-US" sz="2500" b="0" i="0" u="none" strike="noStrike" cap="none" dirty="0">
                  <a:solidFill>
                    <a:schemeClr val="dk1"/>
                  </a:solidFill>
                  <a:latin typeface="Lato"/>
                  <a:ea typeface="Lato"/>
                  <a:cs typeface="Lato"/>
                  <a:sym typeface="Lato"/>
                </a:rPr>
                <a:t> de la </a:t>
              </a:r>
              <a:r>
                <a:rPr lang="en-US" sz="2500" dirty="0">
                  <a:solidFill>
                    <a:schemeClr val="dk1"/>
                  </a:solidFill>
                  <a:latin typeface="Lato"/>
                  <a:ea typeface="Lato"/>
                  <a:cs typeface="Lato"/>
                  <a:sym typeface="Lato"/>
                </a:rPr>
                <a:t>I</a:t>
              </a:r>
              <a:r>
                <a:rPr lang="en-US" sz="2500" b="0" i="0" u="none" strike="noStrike" cap="none" dirty="0">
                  <a:solidFill>
                    <a:schemeClr val="dk1"/>
                  </a:solidFill>
                  <a:latin typeface="Lato"/>
                  <a:ea typeface="Lato"/>
                  <a:cs typeface="Lato"/>
                  <a:sym typeface="Lato"/>
                </a:rPr>
                <a:t>glesia Cristiana </a:t>
              </a:r>
              <a:r>
                <a:rPr lang="en-US" sz="2500" b="0" i="0" u="none" strike="noStrike" cap="none" dirty="0" err="1">
                  <a:solidFill>
                    <a:schemeClr val="dk1"/>
                  </a:solidFill>
                  <a:latin typeface="Lato"/>
                  <a:ea typeface="Lato"/>
                  <a:cs typeface="Lato"/>
                  <a:sym typeface="Lato"/>
                </a:rPr>
                <a:t>en</a:t>
              </a:r>
              <a:r>
                <a:rPr lang="en-US" sz="2500" b="0" i="0" u="none" strike="noStrike" cap="none" dirty="0">
                  <a:solidFill>
                    <a:schemeClr val="dk1"/>
                  </a:solidFill>
                  <a:latin typeface="Lato"/>
                  <a:ea typeface="Lato"/>
                  <a:cs typeface="Lato"/>
                  <a:sym typeface="Lato"/>
                </a:rPr>
                <a:t> la </a:t>
              </a:r>
              <a:r>
                <a:rPr lang="en-US" sz="2500" b="0" i="0" u="none" strike="noStrike" cap="none" dirty="0" err="1">
                  <a:solidFill>
                    <a:schemeClr val="dk1"/>
                  </a:solidFill>
                  <a:latin typeface="Lato"/>
                  <a:ea typeface="Lato"/>
                  <a:cs typeface="Lato"/>
                  <a:sym typeface="Lato"/>
                </a:rPr>
                <a:t>elección</a:t>
              </a:r>
              <a:r>
                <a:rPr lang="en-US" sz="2500" b="0" i="0" u="none" strike="noStrike" cap="none" dirty="0">
                  <a:solidFill>
                    <a:schemeClr val="dk1"/>
                  </a:solidFill>
                  <a:latin typeface="Lato"/>
                  <a:ea typeface="Lato"/>
                  <a:cs typeface="Lato"/>
                  <a:sym typeface="Lato"/>
                </a:rPr>
                <a:t> </a:t>
              </a:r>
              <a:r>
                <a:rPr lang="en-US" sz="2500" b="0" i="0" u="none" strike="noStrike" cap="none" dirty="0" err="1">
                  <a:solidFill>
                    <a:schemeClr val="dk1"/>
                  </a:solidFill>
                  <a:latin typeface="Lato"/>
                  <a:ea typeface="Lato"/>
                  <a:cs typeface="Lato"/>
                  <a:sym typeface="Lato"/>
                </a:rPr>
                <a:t>eterna</a:t>
              </a:r>
              <a:r>
                <a:rPr lang="en-US" sz="2500" b="0" i="0" u="none" strike="noStrike" cap="none" dirty="0">
                  <a:solidFill>
                    <a:schemeClr val="dk1"/>
                  </a:solidFill>
                  <a:latin typeface="Lato"/>
                  <a:ea typeface="Lato"/>
                  <a:cs typeface="Lato"/>
                  <a:sym typeface="Lato"/>
                </a:rPr>
                <a:t> de Dios</a:t>
              </a:r>
              <a:r>
                <a:rPr lang="en-US" sz="2500" b="0" i="0" u="none" strike="noStrike" cap="none" dirty="0">
                  <a:solidFill>
                    <a:schemeClr val="lt1"/>
                  </a:solidFill>
                  <a:latin typeface="Lato"/>
                  <a:ea typeface="Lato"/>
                  <a:cs typeface="Lato"/>
                  <a:sym typeface="Lato"/>
                </a:rPr>
                <a:t>. </a:t>
              </a:r>
              <a:endParaRPr sz="2500" b="0" i="0" u="none" strike="noStrike" cap="none" dirty="0">
                <a:solidFill>
                  <a:schemeClr val="lt1"/>
                </a:solidFill>
                <a:latin typeface="Lato"/>
                <a:ea typeface="Lato"/>
                <a:cs typeface="Lato"/>
                <a:sym typeface="Lato"/>
              </a:endParaRPr>
            </a:p>
          </p:txBody>
        </p:sp>
        <p:sp>
          <p:nvSpPr>
            <p:cNvPr id="188" name="Google Shape;188;p9"/>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89" name="Google Shape;189;p9"/>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90" name="Google Shape;190;p9"/>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91" name="Google Shape;191;p9"/>
            <p:cNvSpPr txBox="1"/>
            <p:nvPr/>
          </p:nvSpPr>
          <p:spPr>
            <a:xfrm>
              <a:off x="1302586" y="2819933"/>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a:solidFill>
                    <a:schemeClr val="lt1"/>
                  </a:solidFill>
                  <a:latin typeface="Lato"/>
                  <a:ea typeface="Lato"/>
                  <a:cs typeface="Lato"/>
                  <a:sym typeface="Lato"/>
                </a:rPr>
                <a:t>Reconocer la importancia de congregarse en una Iglesia visible que enseñ</a:t>
              </a:r>
              <a:r>
                <a:rPr lang="en-US" sz="2500">
                  <a:solidFill>
                    <a:schemeClr val="lt1"/>
                  </a:solidFill>
                  <a:latin typeface="Lato"/>
                  <a:ea typeface="Lato"/>
                  <a:cs typeface="Lato"/>
                  <a:sym typeface="Lato"/>
                </a:rPr>
                <a:t>e</a:t>
              </a:r>
              <a:r>
                <a:rPr lang="en-US" sz="2500" b="0" i="0" u="none" strike="noStrike" cap="none">
                  <a:solidFill>
                    <a:schemeClr val="lt1"/>
                  </a:solidFill>
                  <a:latin typeface="Lato"/>
                  <a:ea typeface="Lato"/>
                  <a:cs typeface="Lato"/>
                  <a:sym typeface="Lato"/>
                </a:rPr>
                <a:t> la sana doctrina. </a:t>
              </a:r>
              <a:endParaRPr sz="2500" b="0" i="0" u="none" strike="noStrike" cap="none">
                <a:solidFill>
                  <a:schemeClr val="lt1"/>
                </a:solidFill>
                <a:latin typeface="Lato"/>
                <a:ea typeface="Lato"/>
                <a:cs typeface="Lato"/>
                <a:sym typeface="Lato"/>
              </a:endParaRPr>
            </a:p>
          </p:txBody>
        </p:sp>
      </p:grpSp>
      <p:pic>
        <p:nvPicPr>
          <p:cNvPr id="192" name="Google Shape;192;p9"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6"/>
        <p:cNvGrpSpPr/>
        <p:nvPr/>
      </p:nvGrpSpPr>
      <p:grpSpPr>
        <a:xfrm>
          <a:off x="0" y="0"/>
          <a:ext cx="0" cy="0"/>
          <a:chOff x="0" y="0"/>
          <a:chExt cx="0" cy="0"/>
        </a:xfrm>
      </p:grpSpPr>
      <p:sp>
        <p:nvSpPr>
          <p:cNvPr id="197" name="Google Shape;197;g2ee1eb4b694_0_290"/>
          <p:cNvSpPr txBox="1"/>
          <p:nvPr/>
        </p:nvSpPr>
        <p:spPr>
          <a:xfrm>
            <a:off x="3287398" y="2329236"/>
            <a:ext cx="7233900" cy="3078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chemeClr val="dk1"/>
                </a:solidFill>
                <a:latin typeface="Lato"/>
                <a:ea typeface="Lato"/>
                <a:cs typeface="Lato"/>
                <a:sym typeface="Lato"/>
              </a:rPr>
              <a:t>¿Dónde tuvo su origen la santa </a:t>
            </a:r>
            <a:r>
              <a:rPr lang="en-US" sz="4000" b="1">
                <a:solidFill>
                  <a:schemeClr val="dk1"/>
                </a:solidFill>
                <a:latin typeface="Lato"/>
                <a:ea typeface="Lato"/>
                <a:cs typeface="Lato"/>
                <a:sym typeface="Lato"/>
              </a:rPr>
              <a:t>I</a:t>
            </a:r>
            <a:r>
              <a:rPr lang="en-US" sz="4000" b="1" i="0" u="none" strike="noStrike" cap="none">
                <a:solidFill>
                  <a:schemeClr val="dk1"/>
                </a:solidFill>
                <a:latin typeface="Lato"/>
                <a:ea typeface="Lato"/>
                <a:cs typeface="Lato"/>
                <a:sym typeface="Lato"/>
              </a:rPr>
              <a:t>glesia </a:t>
            </a:r>
            <a:r>
              <a:rPr lang="en-US" sz="4000" b="1">
                <a:solidFill>
                  <a:schemeClr val="dk1"/>
                </a:solidFill>
                <a:latin typeface="Lato"/>
                <a:ea typeface="Lato"/>
                <a:cs typeface="Lato"/>
                <a:sym typeface="Lato"/>
              </a:rPr>
              <a:t>C</a:t>
            </a:r>
            <a:r>
              <a:rPr lang="en-US" sz="4000" b="1" i="0" u="none" strike="noStrike" cap="none">
                <a:solidFill>
                  <a:schemeClr val="dk1"/>
                </a:solidFill>
                <a:latin typeface="Lato"/>
                <a:ea typeface="Lato"/>
                <a:cs typeface="Lato"/>
                <a:sym typeface="Lato"/>
              </a:rPr>
              <a:t>ristiana, el cuerpo invisible de Cristo?</a:t>
            </a:r>
            <a:endParaRPr sz="4000" b="1"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3000" b="0" i="1"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4400" b="0" i="1" u="none" strike="noStrike" cap="none">
                <a:solidFill>
                  <a:srgbClr val="00B050"/>
                </a:solidFill>
                <a:latin typeface="Lato"/>
                <a:ea typeface="Lato"/>
                <a:cs typeface="Lato"/>
                <a:sym typeface="Lato"/>
              </a:rPr>
              <a:t>Efesios 1:3-8</a:t>
            </a:r>
            <a:endParaRPr sz="4400" b="0" i="1" u="none" strike="noStrike" cap="none">
              <a:solidFill>
                <a:srgbClr val="00B050"/>
              </a:solidFill>
              <a:latin typeface="Lato"/>
              <a:ea typeface="Lato"/>
              <a:cs typeface="Lato"/>
              <a:sym typeface="Lato"/>
            </a:endParaRPr>
          </a:p>
        </p:txBody>
      </p:sp>
      <p:sp>
        <p:nvSpPr>
          <p:cNvPr id="198" name="Google Shape;198;g2ee1eb4b694_0_29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9" name="Google Shape;199;g2ee1eb4b694_0_290"/>
          <p:cNvPicPr preferRelativeResize="0"/>
          <p:nvPr/>
        </p:nvPicPr>
        <p:blipFill rotWithShape="1">
          <a:blip r:embed="rId3">
            <a:alphaModFix/>
          </a:blip>
          <a:srcRect/>
          <a:stretch/>
        </p:blipFill>
        <p:spPr>
          <a:xfrm>
            <a:off x="80900" y="1525672"/>
            <a:ext cx="3125597" cy="3218436"/>
          </a:xfrm>
          <a:prstGeom prst="rect">
            <a:avLst/>
          </a:prstGeom>
          <a:noFill/>
          <a:ln>
            <a:noFill/>
          </a:ln>
          <a:effectLst>
            <a:outerShdw blurRad="50800" dist="38100" dir="2700000" algn="tl" rotWithShape="0">
              <a:srgbClr val="000000">
                <a:alpha val="40000"/>
              </a:srgbClr>
            </a:outerShdw>
          </a:effectLst>
        </p:spPr>
      </p:pic>
      <p:pic>
        <p:nvPicPr>
          <p:cNvPr id="200" name="Google Shape;200;g2ee1eb4b694_0_29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4"/>
        <p:cNvGrpSpPr/>
        <p:nvPr/>
      </p:nvGrpSpPr>
      <p:grpSpPr>
        <a:xfrm>
          <a:off x="0" y="0"/>
          <a:ext cx="0" cy="0"/>
          <a:chOff x="0" y="0"/>
          <a:chExt cx="0" cy="0"/>
        </a:xfrm>
      </p:grpSpPr>
      <p:sp>
        <p:nvSpPr>
          <p:cNvPr id="205" name="Google Shape;205;g2ee7691535d_0_7"/>
          <p:cNvSpPr txBox="1"/>
          <p:nvPr/>
        </p:nvSpPr>
        <p:spPr>
          <a:xfrm>
            <a:off x="2406587" y="289924"/>
            <a:ext cx="9492935" cy="61247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i="0" u="none" strike="noStrike" cap="none">
                <a:solidFill>
                  <a:schemeClr val="dk1"/>
                </a:solidFill>
                <a:latin typeface="Lato"/>
                <a:ea typeface="Lato"/>
                <a:cs typeface="Lato"/>
                <a:sym typeface="Lato"/>
              </a:rPr>
              <a:t>Efesios 1:3-8</a:t>
            </a:r>
            <a:endParaRPr/>
          </a:p>
          <a:p>
            <a:pPr marL="0" marR="0" lvl="0" indent="0" algn="l" rtl="0">
              <a:lnSpc>
                <a:spcPct val="100000"/>
              </a:lnSpc>
              <a:spcBef>
                <a:spcPts val="0"/>
              </a:spcBef>
              <a:spcAft>
                <a:spcPts val="0"/>
              </a:spcAft>
              <a:buClr>
                <a:schemeClr val="dk1"/>
              </a:buClr>
              <a:buSzPts val="1100"/>
              <a:buFont typeface="Arial"/>
              <a:buNone/>
            </a:pPr>
            <a:endParaRPr sz="34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None/>
            </a:pPr>
            <a:r>
              <a:rPr lang="en-US" sz="3600" b="0" i="1" u="none" strike="noStrike" cap="none">
                <a:solidFill>
                  <a:srgbClr val="000000"/>
                </a:solidFill>
                <a:latin typeface="Calibri"/>
                <a:ea typeface="Calibri"/>
                <a:cs typeface="Calibri"/>
                <a:sym typeface="Calibri"/>
              </a:rPr>
              <a:t>3 Bendito sea el Dios y Padre de nuestro Señor Jesucristo, que en Cristo nos ha bendecido con toda bendición espiritual en los lugares celestiales. 4 En él, Dios nos escogió antes de la fundación del mundo, para que en su presencia seamos santos e intachables. Por amor 5 nos predestinó para que por medio de Jesucristo fuéramos adoptados como hijos suyos, según el beneplácito de su voluntad, </a:t>
            </a:r>
            <a:endParaRPr sz="2000" b="0" i="1" u="none" strike="noStrike" cap="none">
              <a:solidFill>
                <a:schemeClr val="dk1"/>
              </a:solidFill>
              <a:latin typeface="Lato"/>
              <a:ea typeface="Lato"/>
              <a:cs typeface="Lato"/>
              <a:sym typeface="Lato"/>
            </a:endParaRPr>
          </a:p>
        </p:txBody>
      </p:sp>
      <p:sp>
        <p:nvSpPr>
          <p:cNvPr id="206" name="Google Shape;206;g2ee7691535d_0_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7" name="Google Shape;207;g2ee7691535d_0_7"/>
          <p:cNvPicPr preferRelativeResize="0"/>
          <p:nvPr/>
        </p:nvPicPr>
        <p:blipFill rotWithShape="1">
          <a:blip r:embed="rId3">
            <a:alphaModFix/>
          </a:blip>
          <a:srcRect/>
          <a:stretch/>
        </p:blipFill>
        <p:spPr>
          <a:xfrm>
            <a:off x="140034" y="0"/>
            <a:ext cx="1884710" cy="2024743"/>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1"/>
        <p:cNvGrpSpPr/>
        <p:nvPr/>
      </p:nvGrpSpPr>
      <p:grpSpPr>
        <a:xfrm>
          <a:off x="0" y="0"/>
          <a:ext cx="0" cy="0"/>
          <a:chOff x="0" y="0"/>
          <a:chExt cx="0" cy="0"/>
        </a:xfrm>
      </p:grpSpPr>
      <p:sp>
        <p:nvSpPr>
          <p:cNvPr id="212" name="Google Shape;212;p10"/>
          <p:cNvSpPr txBox="1"/>
          <p:nvPr/>
        </p:nvSpPr>
        <p:spPr>
          <a:xfrm>
            <a:off x="2219252" y="766753"/>
            <a:ext cx="8696842" cy="532449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i="0" u="none" strike="noStrike" cap="none">
                <a:solidFill>
                  <a:schemeClr val="dk1"/>
                </a:solidFill>
                <a:latin typeface="Lato"/>
                <a:ea typeface="Lato"/>
                <a:cs typeface="Lato"/>
                <a:sym typeface="Lato"/>
              </a:rPr>
              <a:t>Efesios 1:3-8</a:t>
            </a:r>
            <a:endParaRPr/>
          </a:p>
          <a:p>
            <a:pPr marL="0" marR="0" lvl="0" indent="0" algn="l" rtl="0">
              <a:lnSpc>
                <a:spcPct val="100000"/>
              </a:lnSpc>
              <a:spcBef>
                <a:spcPts val="0"/>
              </a:spcBef>
              <a:spcAft>
                <a:spcPts val="0"/>
              </a:spcAft>
              <a:buClr>
                <a:schemeClr val="dk1"/>
              </a:buClr>
              <a:buSzPts val="1100"/>
              <a:buFont typeface="Arial"/>
              <a:buNone/>
            </a:pPr>
            <a:endParaRPr sz="34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None/>
            </a:pPr>
            <a:r>
              <a:rPr lang="en-US" sz="3600" b="0" i="1" u="none" strike="noStrike" cap="none">
                <a:solidFill>
                  <a:srgbClr val="000000"/>
                </a:solidFill>
                <a:latin typeface="Calibri"/>
                <a:ea typeface="Calibri"/>
                <a:cs typeface="Calibri"/>
                <a:sym typeface="Calibri"/>
              </a:rPr>
              <a:t>6 para alabanza de la gloria de su gracia, con la cual nos hizo aceptos en el Amado. 7 En él tenemos la redención por medio de su sangre, el perdón de los pecados según las riquezas de su gracia, 8 la cual desbordó sobre nosotros en toda sabiduría y entendimiento, </a:t>
            </a:r>
            <a:endParaRPr sz="3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2000" b="0" i="1" u="none" strike="noStrike" cap="none">
              <a:solidFill>
                <a:schemeClr val="dk1"/>
              </a:solidFill>
              <a:latin typeface="Lato"/>
              <a:ea typeface="Lato"/>
              <a:cs typeface="Lato"/>
              <a:sym typeface="Lato"/>
            </a:endParaRPr>
          </a:p>
        </p:txBody>
      </p:sp>
      <p:sp>
        <p:nvSpPr>
          <p:cNvPr id="213" name="Google Shape;213;p1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4" name="Google Shape;214;p10"/>
          <p:cNvPicPr preferRelativeResize="0"/>
          <p:nvPr/>
        </p:nvPicPr>
        <p:blipFill rotWithShape="1">
          <a:blip r:embed="rId3">
            <a:alphaModFix/>
          </a:blip>
          <a:srcRect/>
          <a:stretch/>
        </p:blipFill>
        <p:spPr>
          <a:xfrm>
            <a:off x="140034" y="0"/>
            <a:ext cx="1884710" cy="2024743"/>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8"/>
        <p:cNvGrpSpPr/>
        <p:nvPr/>
      </p:nvGrpSpPr>
      <p:grpSpPr>
        <a:xfrm>
          <a:off x="0" y="0"/>
          <a:ext cx="0" cy="0"/>
          <a:chOff x="0" y="0"/>
          <a:chExt cx="0" cy="0"/>
        </a:xfrm>
      </p:grpSpPr>
      <p:sp>
        <p:nvSpPr>
          <p:cNvPr id="219" name="Google Shape;219;g2ee7691535d_0_16"/>
          <p:cNvSpPr txBox="1"/>
          <p:nvPr/>
        </p:nvSpPr>
        <p:spPr>
          <a:xfrm>
            <a:off x="3031355" y="2786468"/>
            <a:ext cx="7233900"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chemeClr val="dk1"/>
                </a:solidFill>
                <a:latin typeface="Lato"/>
                <a:ea typeface="Lato"/>
                <a:cs typeface="Lato"/>
                <a:sym typeface="Lato"/>
              </a:rPr>
              <a:t>¿Quién nos eligió y cuándo? </a:t>
            </a:r>
            <a:endParaRPr sz="4000" b="1" i="0" u="none" strike="noStrike" cap="none">
              <a:solidFill>
                <a:schemeClr val="dk1"/>
              </a:solidFill>
              <a:latin typeface="Lato"/>
              <a:ea typeface="Lato"/>
              <a:cs typeface="Lato"/>
              <a:sym typeface="Lato"/>
            </a:endParaRPr>
          </a:p>
        </p:txBody>
      </p:sp>
      <p:sp>
        <p:nvSpPr>
          <p:cNvPr id="220" name="Google Shape;220;g2ee7691535d_0_1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1" name="Google Shape;221;g2ee7691535d_0_16"/>
          <p:cNvPicPr preferRelativeResize="0"/>
          <p:nvPr/>
        </p:nvPicPr>
        <p:blipFill rotWithShape="1">
          <a:blip r:embed="rId3">
            <a:alphaModFix/>
          </a:blip>
          <a:srcRect/>
          <a:stretch/>
        </p:blipFill>
        <p:spPr>
          <a:xfrm>
            <a:off x="-94242" y="1460358"/>
            <a:ext cx="3125597" cy="3218436"/>
          </a:xfrm>
          <a:prstGeom prst="rect">
            <a:avLst/>
          </a:prstGeom>
          <a:noFill/>
          <a:ln>
            <a:noFill/>
          </a:ln>
          <a:effectLst>
            <a:outerShdw blurRad="50800" dist="38100" dir="2700000" algn="tl" rotWithShape="0">
              <a:srgbClr val="000000">
                <a:alpha val="40000"/>
              </a:srgbClr>
            </a:outerShdw>
          </a:effectLst>
        </p:spPr>
      </p:pic>
      <p:pic>
        <p:nvPicPr>
          <p:cNvPr id="222" name="Google Shape;222;g2ee7691535d_0_16"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6"/>
        <p:cNvGrpSpPr/>
        <p:nvPr/>
      </p:nvGrpSpPr>
      <p:grpSpPr>
        <a:xfrm>
          <a:off x="0" y="0"/>
          <a:ext cx="0" cy="0"/>
          <a:chOff x="0" y="0"/>
          <a:chExt cx="0" cy="0"/>
        </a:xfrm>
      </p:grpSpPr>
      <p:sp>
        <p:nvSpPr>
          <p:cNvPr id="227" name="Google Shape;227;p11"/>
          <p:cNvSpPr txBox="1"/>
          <p:nvPr/>
        </p:nvSpPr>
        <p:spPr>
          <a:xfrm>
            <a:off x="2406587" y="289924"/>
            <a:ext cx="9492935" cy="61247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i="0" u="none" strike="noStrike" cap="none">
                <a:solidFill>
                  <a:schemeClr val="dk1"/>
                </a:solidFill>
                <a:latin typeface="Lato"/>
                <a:ea typeface="Lato"/>
                <a:cs typeface="Lato"/>
                <a:sym typeface="Lato"/>
              </a:rPr>
              <a:t>Efesios 1:3-8</a:t>
            </a:r>
            <a:endParaRPr/>
          </a:p>
          <a:p>
            <a:pPr marL="0" marR="0" lvl="0" indent="0" algn="l" rtl="0">
              <a:lnSpc>
                <a:spcPct val="100000"/>
              </a:lnSpc>
              <a:spcBef>
                <a:spcPts val="0"/>
              </a:spcBef>
              <a:spcAft>
                <a:spcPts val="0"/>
              </a:spcAft>
              <a:buClr>
                <a:schemeClr val="dk1"/>
              </a:buClr>
              <a:buSzPts val="1100"/>
              <a:buFont typeface="Arial"/>
              <a:buNone/>
            </a:pPr>
            <a:endParaRPr sz="34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None/>
            </a:pPr>
            <a:r>
              <a:rPr lang="en-US" sz="3600" b="0" i="1" u="none" strike="noStrike" cap="none">
                <a:solidFill>
                  <a:srgbClr val="000000"/>
                </a:solidFill>
                <a:latin typeface="Calibri"/>
                <a:ea typeface="Calibri"/>
                <a:cs typeface="Calibri"/>
                <a:sym typeface="Calibri"/>
              </a:rPr>
              <a:t>3 Bendito sea el Dios y Padre de nuestro Señor Jesucristo, que en Cristo nos ha bendecido con toda bendición espiritual en los lugares celestiales. </a:t>
            </a:r>
            <a:r>
              <a:rPr lang="en-US" sz="3600" b="1" i="1" u="none" strike="noStrike" cap="none">
                <a:solidFill>
                  <a:srgbClr val="000000"/>
                </a:solidFill>
                <a:latin typeface="Calibri"/>
                <a:ea typeface="Calibri"/>
                <a:cs typeface="Calibri"/>
                <a:sym typeface="Calibri"/>
              </a:rPr>
              <a:t>4 En él, Dios nos escogió antes de la fundación del mundo, para que en su presencia seamos santos e intachables. </a:t>
            </a:r>
            <a:r>
              <a:rPr lang="en-US" sz="3600" b="0" i="1" u="none" strike="noStrike" cap="none">
                <a:solidFill>
                  <a:srgbClr val="000000"/>
                </a:solidFill>
                <a:latin typeface="Calibri"/>
                <a:ea typeface="Calibri"/>
                <a:cs typeface="Calibri"/>
                <a:sym typeface="Calibri"/>
              </a:rPr>
              <a:t>Por amor 5 nos predestinó para que por medio de Jesucristo fuéramos adoptados como hijos suyos, según el beneplácito de su voluntad, </a:t>
            </a:r>
            <a:endParaRPr sz="2000" b="0" i="1" u="none" strike="noStrike" cap="none">
              <a:solidFill>
                <a:schemeClr val="dk1"/>
              </a:solidFill>
              <a:latin typeface="Lato"/>
              <a:ea typeface="Lato"/>
              <a:cs typeface="Lato"/>
              <a:sym typeface="Lato"/>
            </a:endParaRPr>
          </a:p>
        </p:txBody>
      </p:sp>
      <p:sp>
        <p:nvSpPr>
          <p:cNvPr id="228" name="Google Shape;228;p1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9" name="Google Shape;229;p11"/>
          <p:cNvPicPr preferRelativeResize="0"/>
          <p:nvPr/>
        </p:nvPicPr>
        <p:blipFill rotWithShape="1">
          <a:blip r:embed="rId3">
            <a:alphaModFix/>
          </a:blip>
          <a:srcRect/>
          <a:stretch/>
        </p:blipFill>
        <p:spPr>
          <a:xfrm>
            <a:off x="140034" y="0"/>
            <a:ext cx="1884710" cy="2024743"/>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3"/>
        <p:cNvGrpSpPr/>
        <p:nvPr/>
      </p:nvGrpSpPr>
      <p:grpSpPr>
        <a:xfrm>
          <a:off x="0" y="0"/>
          <a:ext cx="0" cy="0"/>
          <a:chOff x="0" y="0"/>
          <a:chExt cx="0" cy="0"/>
        </a:xfrm>
      </p:grpSpPr>
      <p:sp>
        <p:nvSpPr>
          <p:cNvPr id="234" name="Google Shape;234;p12"/>
          <p:cNvSpPr txBox="1"/>
          <p:nvPr/>
        </p:nvSpPr>
        <p:spPr>
          <a:xfrm>
            <a:off x="3206496" y="2767300"/>
            <a:ext cx="7831617"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chemeClr val="dk1"/>
                </a:solidFill>
                <a:latin typeface="Lato"/>
                <a:ea typeface="Lato"/>
                <a:cs typeface="Lato"/>
                <a:sym typeface="Lato"/>
              </a:rPr>
              <a:t>¿Cuál fue la motivación de Dios para escogernos?</a:t>
            </a:r>
            <a:endParaRPr sz="4000" b="1" i="0" u="none" strike="noStrike" cap="none">
              <a:solidFill>
                <a:schemeClr val="dk1"/>
              </a:solidFill>
              <a:latin typeface="Lato"/>
              <a:ea typeface="Lato"/>
              <a:cs typeface="Lato"/>
              <a:sym typeface="Lato"/>
            </a:endParaRPr>
          </a:p>
        </p:txBody>
      </p:sp>
      <p:sp>
        <p:nvSpPr>
          <p:cNvPr id="235" name="Google Shape;235;p1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6" name="Google Shape;236;p12"/>
          <p:cNvPicPr preferRelativeResize="0"/>
          <p:nvPr/>
        </p:nvPicPr>
        <p:blipFill rotWithShape="1">
          <a:blip r:embed="rId3">
            <a:alphaModFix/>
          </a:blip>
          <a:src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pic>
        <p:nvPicPr>
          <p:cNvPr id="237" name="Google Shape;237;p12"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1"/>
        <p:cNvGrpSpPr/>
        <p:nvPr/>
      </p:nvGrpSpPr>
      <p:grpSpPr>
        <a:xfrm>
          <a:off x="0" y="0"/>
          <a:ext cx="0" cy="0"/>
          <a:chOff x="0" y="0"/>
          <a:chExt cx="0" cy="0"/>
        </a:xfrm>
      </p:grpSpPr>
      <p:sp>
        <p:nvSpPr>
          <p:cNvPr id="242" name="Google Shape;242;p13"/>
          <p:cNvSpPr txBox="1"/>
          <p:nvPr/>
        </p:nvSpPr>
        <p:spPr>
          <a:xfrm>
            <a:off x="2406587" y="289924"/>
            <a:ext cx="9492935" cy="61247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i="0" u="none" strike="noStrike" cap="none">
                <a:solidFill>
                  <a:schemeClr val="dk1"/>
                </a:solidFill>
                <a:latin typeface="Lato"/>
                <a:ea typeface="Lato"/>
                <a:cs typeface="Lato"/>
                <a:sym typeface="Lato"/>
              </a:rPr>
              <a:t>Efesios 1:3-8</a:t>
            </a:r>
            <a:endParaRPr/>
          </a:p>
          <a:p>
            <a:pPr marL="0" marR="0" lvl="0" indent="0" algn="l" rtl="0">
              <a:lnSpc>
                <a:spcPct val="100000"/>
              </a:lnSpc>
              <a:spcBef>
                <a:spcPts val="0"/>
              </a:spcBef>
              <a:spcAft>
                <a:spcPts val="0"/>
              </a:spcAft>
              <a:buClr>
                <a:schemeClr val="dk1"/>
              </a:buClr>
              <a:buSzPts val="1100"/>
              <a:buFont typeface="Arial"/>
              <a:buNone/>
            </a:pPr>
            <a:endParaRPr sz="34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None/>
            </a:pPr>
            <a:r>
              <a:rPr lang="en-US" sz="3600" b="0" i="1" u="none" strike="noStrike" cap="none">
                <a:solidFill>
                  <a:srgbClr val="000000"/>
                </a:solidFill>
                <a:latin typeface="Calibri"/>
                <a:ea typeface="Calibri"/>
                <a:cs typeface="Calibri"/>
                <a:sym typeface="Calibri"/>
              </a:rPr>
              <a:t>3 Bendito sea el Dios y Padre de nuestro Señor Jesucristo, que en Cristo nos ha bendecido con toda bendición espiritual en los lugares celestiales. 4 En él, Dios nos escogió antes de la fundación del mundo, para que en su presencia seamos santos e intachables. </a:t>
            </a:r>
            <a:r>
              <a:rPr lang="en-US" sz="3600" b="1" i="1" u="none" strike="noStrike" cap="none">
                <a:solidFill>
                  <a:srgbClr val="000000"/>
                </a:solidFill>
                <a:latin typeface="Calibri"/>
                <a:ea typeface="Calibri"/>
                <a:cs typeface="Calibri"/>
                <a:sym typeface="Calibri"/>
              </a:rPr>
              <a:t>Por amor 5 nos predestinó para que por medio de Jesucristo fuéramos adoptados como hijos suyos, según el beneplácito de su voluntad, </a:t>
            </a:r>
            <a:endParaRPr sz="2000" b="1" i="1" u="none" strike="noStrike" cap="none">
              <a:solidFill>
                <a:schemeClr val="dk1"/>
              </a:solidFill>
              <a:latin typeface="Lato"/>
              <a:ea typeface="Lato"/>
              <a:cs typeface="Lato"/>
              <a:sym typeface="Lato"/>
            </a:endParaRPr>
          </a:p>
        </p:txBody>
      </p:sp>
      <p:sp>
        <p:nvSpPr>
          <p:cNvPr id="243" name="Google Shape;243;p1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4" name="Google Shape;244;p13"/>
          <p:cNvPicPr preferRelativeResize="0"/>
          <p:nvPr/>
        </p:nvPicPr>
        <p:blipFill rotWithShape="1">
          <a:blip r:embed="rId3">
            <a:alphaModFix/>
          </a:blip>
          <a:srcRect/>
          <a:stretch/>
        </p:blipFill>
        <p:spPr>
          <a:xfrm>
            <a:off x="140034" y="0"/>
            <a:ext cx="1884710" cy="2024743"/>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8"/>
        <p:cNvGrpSpPr/>
        <p:nvPr/>
      </p:nvGrpSpPr>
      <p:grpSpPr>
        <a:xfrm>
          <a:off x="0" y="0"/>
          <a:ext cx="0" cy="0"/>
          <a:chOff x="0" y="0"/>
          <a:chExt cx="0" cy="0"/>
        </a:xfrm>
      </p:grpSpPr>
      <p:sp>
        <p:nvSpPr>
          <p:cNvPr id="249" name="Google Shape;249;p14"/>
          <p:cNvSpPr txBox="1"/>
          <p:nvPr/>
        </p:nvSpPr>
        <p:spPr>
          <a:xfrm>
            <a:off x="3206497" y="2407876"/>
            <a:ext cx="72339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chemeClr val="dk1"/>
                </a:solidFill>
                <a:latin typeface="Lato"/>
                <a:ea typeface="Lato"/>
                <a:cs typeface="Lato"/>
                <a:sym typeface="Lato"/>
              </a:rPr>
              <a:t>¿Cuáles son las bendiciones que recibimos en Cristo? </a:t>
            </a:r>
            <a:endParaRPr sz="4000" b="1" i="0" u="none" strike="noStrike" cap="none">
              <a:solidFill>
                <a:schemeClr val="dk1"/>
              </a:solidFill>
              <a:latin typeface="Lato"/>
              <a:ea typeface="Lato"/>
              <a:cs typeface="Lato"/>
              <a:sym typeface="Lato"/>
            </a:endParaRPr>
          </a:p>
        </p:txBody>
      </p:sp>
      <p:sp>
        <p:nvSpPr>
          <p:cNvPr id="250" name="Google Shape;250;p1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1" name="Google Shape;251;p14"/>
          <p:cNvPicPr preferRelativeResize="0"/>
          <p:nvPr/>
        </p:nvPicPr>
        <p:blipFill rotWithShape="1">
          <a:blip r:embed="rId3">
            <a:alphaModFix/>
          </a:blip>
          <a:srcRect/>
          <a:stretch/>
        </p:blipFill>
        <p:spPr>
          <a:xfrm>
            <a:off x="80900" y="1460358"/>
            <a:ext cx="3125597" cy="3218436"/>
          </a:xfrm>
          <a:prstGeom prst="rect">
            <a:avLst/>
          </a:prstGeom>
          <a:noFill/>
          <a:ln>
            <a:noFill/>
          </a:ln>
          <a:effectLst>
            <a:outerShdw blurRad="50800" dist="38100" dir="2700000" algn="tl" rotWithShape="0">
              <a:srgbClr val="000000">
                <a:alpha val="40000"/>
              </a:srgbClr>
            </a:outerShdw>
          </a:effectLst>
        </p:spPr>
      </p:pic>
      <p:pic>
        <p:nvPicPr>
          <p:cNvPr id="252" name="Google Shape;252;p14"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g2ae502832d3_0_0"/>
          <p:cNvPicPr preferRelativeResize="0"/>
          <p:nvPr/>
        </p:nvPicPr>
        <p:blipFill rotWithShape="1">
          <a:blip r:embed="rId3">
            <a:alphaModFix/>
          </a:blip>
          <a:srcRect/>
          <a:stretch/>
        </p:blipFill>
        <p:spPr>
          <a:xfrm>
            <a:off x="0" y="0"/>
            <a:ext cx="12191990"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6"/>
        <p:cNvGrpSpPr/>
        <p:nvPr/>
      </p:nvGrpSpPr>
      <p:grpSpPr>
        <a:xfrm>
          <a:off x="0" y="0"/>
          <a:ext cx="0" cy="0"/>
          <a:chOff x="0" y="0"/>
          <a:chExt cx="0" cy="0"/>
        </a:xfrm>
      </p:grpSpPr>
      <p:sp>
        <p:nvSpPr>
          <p:cNvPr id="257" name="Google Shape;257;p15"/>
          <p:cNvSpPr txBox="1"/>
          <p:nvPr/>
        </p:nvSpPr>
        <p:spPr>
          <a:xfrm>
            <a:off x="2406587" y="289924"/>
            <a:ext cx="9492935" cy="61247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i="0" u="none" strike="noStrike" cap="none">
                <a:solidFill>
                  <a:schemeClr val="dk1"/>
                </a:solidFill>
                <a:latin typeface="Lato"/>
                <a:ea typeface="Lato"/>
                <a:cs typeface="Lato"/>
                <a:sym typeface="Lato"/>
              </a:rPr>
              <a:t>Efesios 1:3-8</a:t>
            </a:r>
            <a:endParaRPr/>
          </a:p>
          <a:p>
            <a:pPr marL="0" marR="0" lvl="0" indent="0" algn="l" rtl="0">
              <a:lnSpc>
                <a:spcPct val="100000"/>
              </a:lnSpc>
              <a:spcBef>
                <a:spcPts val="0"/>
              </a:spcBef>
              <a:spcAft>
                <a:spcPts val="0"/>
              </a:spcAft>
              <a:buClr>
                <a:schemeClr val="dk1"/>
              </a:buClr>
              <a:buSzPts val="1100"/>
              <a:buFont typeface="Arial"/>
              <a:buNone/>
            </a:pPr>
            <a:endParaRPr sz="34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None/>
            </a:pPr>
            <a:r>
              <a:rPr lang="en-US" sz="3600" b="0" i="1" u="none" strike="noStrike" cap="none">
                <a:solidFill>
                  <a:srgbClr val="000000"/>
                </a:solidFill>
                <a:latin typeface="Calibri"/>
                <a:ea typeface="Calibri"/>
                <a:cs typeface="Calibri"/>
                <a:sym typeface="Calibri"/>
              </a:rPr>
              <a:t>3 Bendito sea el Dios y Padre de nuestro Señor Jesucristo, que en Cristo nos ha bendecido con toda bendición espiritual en los lugares celestiales. 4 En él, Dios nos escogió antes de la fundación del mundo, para que en su presencia seamos santos e intachables. Por amor 5 nos predestinó para que por medio de Jesucristo </a:t>
            </a:r>
            <a:r>
              <a:rPr lang="en-US" sz="3600" b="1" i="1" u="none" strike="noStrike" cap="none">
                <a:solidFill>
                  <a:srgbClr val="000000"/>
                </a:solidFill>
                <a:latin typeface="Calibri"/>
                <a:ea typeface="Calibri"/>
                <a:cs typeface="Calibri"/>
                <a:sym typeface="Calibri"/>
              </a:rPr>
              <a:t>fuéramos adoptados como hijos suyos</a:t>
            </a:r>
            <a:r>
              <a:rPr lang="en-US" sz="3600" b="0" i="1" u="none" strike="noStrike" cap="none">
                <a:solidFill>
                  <a:srgbClr val="000000"/>
                </a:solidFill>
                <a:latin typeface="Calibri"/>
                <a:ea typeface="Calibri"/>
                <a:cs typeface="Calibri"/>
                <a:sym typeface="Calibri"/>
              </a:rPr>
              <a:t>, según el beneplácito de su voluntad, </a:t>
            </a:r>
            <a:endParaRPr sz="2000" b="0" i="1" u="none" strike="noStrike" cap="none">
              <a:solidFill>
                <a:schemeClr val="dk1"/>
              </a:solidFill>
              <a:latin typeface="Lato"/>
              <a:ea typeface="Lato"/>
              <a:cs typeface="Lato"/>
              <a:sym typeface="Lato"/>
            </a:endParaRPr>
          </a:p>
        </p:txBody>
      </p:sp>
      <p:sp>
        <p:nvSpPr>
          <p:cNvPr id="258" name="Google Shape;258;p1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9" name="Google Shape;259;p15"/>
          <p:cNvPicPr preferRelativeResize="0"/>
          <p:nvPr/>
        </p:nvPicPr>
        <p:blipFill rotWithShape="1">
          <a:blip r:embed="rId3">
            <a:alphaModFix/>
          </a:blip>
          <a:srcRect/>
          <a:stretch/>
        </p:blipFill>
        <p:spPr>
          <a:xfrm>
            <a:off x="140034" y="0"/>
            <a:ext cx="1884710" cy="2024743"/>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3"/>
        <p:cNvGrpSpPr/>
        <p:nvPr/>
      </p:nvGrpSpPr>
      <p:grpSpPr>
        <a:xfrm>
          <a:off x="0" y="0"/>
          <a:ext cx="0" cy="0"/>
          <a:chOff x="0" y="0"/>
          <a:chExt cx="0" cy="0"/>
        </a:xfrm>
      </p:grpSpPr>
      <p:sp>
        <p:nvSpPr>
          <p:cNvPr id="264" name="Google Shape;264;p16"/>
          <p:cNvSpPr txBox="1"/>
          <p:nvPr/>
        </p:nvSpPr>
        <p:spPr>
          <a:xfrm>
            <a:off x="2219252" y="766753"/>
            <a:ext cx="8696842" cy="532449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i="0" u="none" strike="noStrike" cap="none">
                <a:solidFill>
                  <a:schemeClr val="dk1"/>
                </a:solidFill>
                <a:latin typeface="Lato"/>
                <a:ea typeface="Lato"/>
                <a:cs typeface="Lato"/>
                <a:sym typeface="Lato"/>
              </a:rPr>
              <a:t>Efesios 1:3-8</a:t>
            </a:r>
            <a:endParaRPr/>
          </a:p>
          <a:p>
            <a:pPr marL="0" marR="0" lvl="0" indent="0" algn="l" rtl="0">
              <a:lnSpc>
                <a:spcPct val="100000"/>
              </a:lnSpc>
              <a:spcBef>
                <a:spcPts val="0"/>
              </a:spcBef>
              <a:spcAft>
                <a:spcPts val="0"/>
              </a:spcAft>
              <a:buClr>
                <a:schemeClr val="dk1"/>
              </a:buClr>
              <a:buSzPts val="1100"/>
              <a:buFont typeface="Arial"/>
              <a:buNone/>
            </a:pPr>
            <a:endParaRPr sz="34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None/>
            </a:pPr>
            <a:r>
              <a:rPr lang="en-US" sz="3600" b="0" i="1" u="none" strike="noStrike" cap="none">
                <a:solidFill>
                  <a:srgbClr val="000000"/>
                </a:solidFill>
                <a:latin typeface="Calibri"/>
                <a:ea typeface="Calibri"/>
                <a:cs typeface="Calibri"/>
                <a:sym typeface="Calibri"/>
              </a:rPr>
              <a:t>6 para alabanza de la gloria de su gracia, con la cual </a:t>
            </a:r>
            <a:r>
              <a:rPr lang="en-US" sz="3600" b="1" i="1" u="none" strike="noStrike" cap="none">
                <a:solidFill>
                  <a:srgbClr val="000000"/>
                </a:solidFill>
                <a:latin typeface="Calibri"/>
                <a:ea typeface="Calibri"/>
                <a:cs typeface="Calibri"/>
                <a:sym typeface="Calibri"/>
              </a:rPr>
              <a:t>nos hizo aceptos en el Amado</a:t>
            </a:r>
            <a:r>
              <a:rPr lang="en-US" sz="3600" b="0" i="1" u="none" strike="noStrike" cap="none">
                <a:solidFill>
                  <a:srgbClr val="000000"/>
                </a:solidFill>
                <a:latin typeface="Calibri"/>
                <a:ea typeface="Calibri"/>
                <a:cs typeface="Calibri"/>
                <a:sym typeface="Calibri"/>
              </a:rPr>
              <a:t>. 7 En él tenemos </a:t>
            </a:r>
            <a:r>
              <a:rPr lang="en-US" sz="3600" b="1" i="1" u="none" strike="noStrike" cap="none">
                <a:solidFill>
                  <a:srgbClr val="000000"/>
                </a:solidFill>
                <a:latin typeface="Calibri"/>
                <a:ea typeface="Calibri"/>
                <a:cs typeface="Calibri"/>
                <a:sym typeface="Calibri"/>
              </a:rPr>
              <a:t>la redención por medio de su sangre, el perdón de los pecados según las riquezas de su gracia</a:t>
            </a:r>
            <a:r>
              <a:rPr lang="en-US" sz="3600" b="0" i="1" u="none" strike="noStrike" cap="none">
                <a:solidFill>
                  <a:srgbClr val="000000"/>
                </a:solidFill>
                <a:latin typeface="Calibri"/>
                <a:ea typeface="Calibri"/>
                <a:cs typeface="Calibri"/>
                <a:sym typeface="Calibri"/>
              </a:rPr>
              <a:t>, 8 la cual desbordó sobre nosotros en toda sabiduría y entendimiento, </a:t>
            </a:r>
            <a:endParaRPr sz="3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2000" b="0" i="1" u="none" strike="noStrike" cap="none">
              <a:solidFill>
                <a:schemeClr val="dk1"/>
              </a:solidFill>
              <a:latin typeface="Lato"/>
              <a:ea typeface="Lato"/>
              <a:cs typeface="Lato"/>
              <a:sym typeface="Lato"/>
            </a:endParaRPr>
          </a:p>
        </p:txBody>
      </p:sp>
      <p:sp>
        <p:nvSpPr>
          <p:cNvPr id="265" name="Google Shape;265;p1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6" name="Google Shape;266;p16"/>
          <p:cNvPicPr preferRelativeResize="0"/>
          <p:nvPr/>
        </p:nvPicPr>
        <p:blipFill rotWithShape="1">
          <a:blip r:embed="rId3">
            <a:alphaModFix/>
          </a:blip>
          <a:srcRect/>
          <a:stretch/>
        </p:blipFill>
        <p:spPr>
          <a:xfrm>
            <a:off x="140034" y="0"/>
            <a:ext cx="1884710" cy="2024743"/>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5"/>
        <p:cNvGrpSpPr/>
        <p:nvPr/>
      </p:nvGrpSpPr>
      <p:grpSpPr>
        <a:xfrm>
          <a:off x="0" y="0"/>
          <a:ext cx="0" cy="0"/>
          <a:chOff x="0" y="0"/>
          <a:chExt cx="0" cy="0"/>
        </a:xfrm>
      </p:grpSpPr>
      <p:sp>
        <p:nvSpPr>
          <p:cNvPr id="286" name="Google Shape;286;p19"/>
          <p:cNvSpPr txBox="1"/>
          <p:nvPr/>
        </p:nvSpPr>
        <p:spPr>
          <a:xfrm>
            <a:off x="2128812" y="289924"/>
            <a:ext cx="9007274"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rgbClr val="00B050"/>
                </a:solidFill>
                <a:latin typeface="Lato"/>
                <a:ea typeface="Lato"/>
                <a:cs typeface="Lato"/>
                <a:sym typeface="Lato"/>
              </a:rPr>
              <a:t>¿Enseña esta sección que Dios eligió a algunas personas para ir al infierno?</a:t>
            </a:r>
            <a:endParaRPr sz="4000" b="1" i="0" u="none" strike="noStrike" cap="none">
              <a:solidFill>
                <a:srgbClr val="00B050"/>
              </a:solidFill>
              <a:latin typeface="Lato"/>
              <a:ea typeface="Lato"/>
              <a:cs typeface="Lato"/>
              <a:sym typeface="Lato"/>
            </a:endParaRPr>
          </a:p>
        </p:txBody>
      </p:sp>
      <p:sp>
        <p:nvSpPr>
          <p:cNvPr id="287" name="Google Shape;287;p1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8" name="Google Shape;288;p19"/>
          <p:cNvSpPr txBox="1"/>
          <p:nvPr/>
        </p:nvSpPr>
        <p:spPr>
          <a:xfrm>
            <a:off x="2128812" y="2105316"/>
            <a:ext cx="9693426" cy="44627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1" i="0" u="none" strike="noStrike" cap="none">
                <a:solidFill>
                  <a:srgbClr val="000000"/>
                </a:solidFill>
                <a:latin typeface="Arial"/>
                <a:ea typeface="Arial"/>
                <a:cs typeface="Arial"/>
                <a:sym typeface="Arial"/>
              </a:rPr>
              <a:t>No. </a:t>
            </a:r>
            <a:r>
              <a:rPr lang="en-US" sz="3600" b="0" i="0" u="none" strike="noStrike" cap="none">
                <a:solidFill>
                  <a:srgbClr val="000000"/>
                </a:solidFill>
                <a:latin typeface="Arial"/>
                <a:ea typeface="Arial"/>
                <a:cs typeface="Arial"/>
                <a:sym typeface="Arial"/>
              </a:rPr>
              <a:t>Contradice la clara enseñanza bíblica de que Dios desea la salvación de todos. </a:t>
            </a:r>
            <a:r>
              <a:rPr lang="en-US" sz="3200" b="0" i="0" u="none" strike="noStrike" cap="none">
                <a:solidFill>
                  <a:srgbClr val="000000"/>
                </a:solidFill>
                <a:latin typeface="Arial"/>
                <a:ea typeface="Arial"/>
                <a:cs typeface="Arial"/>
                <a:sym typeface="Arial"/>
              </a:rPr>
              <a:t>(Ezequiel 33:11; 1 Timoteo 2:4)</a:t>
            </a:r>
            <a:endParaRPr/>
          </a:p>
          <a:p>
            <a:pPr marL="0" marR="0" lvl="0" indent="0" algn="l" rtl="0">
              <a:lnSpc>
                <a:spcPct val="100000"/>
              </a:lnSpc>
              <a:spcBef>
                <a:spcPts val="0"/>
              </a:spcBef>
              <a:spcAft>
                <a:spcPts val="0"/>
              </a:spcAft>
              <a:buNone/>
            </a:pPr>
            <a:endParaRPr sz="3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3600" b="1" i="1" u="none" strike="noStrike" cap="none">
                <a:solidFill>
                  <a:srgbClr val="000000"/>
                </a:solidFill>
                <a:latin typeface="Arial"/>
                <a:ea typeface="Arial"/>
                <a:cs typeface="Arial"/>
                <a:sym typeface="Arial"/>
              </a:rPr>
              <a:t>2 Pedro 3:9 El Señor no se tarde para cumplir su promesa… sino que nos tiene paciencia y no quiere que ninguno se pierda, sino que todos se vuelan a él.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2"/>
        <p:cNvGrpSpPr/>
        <p:nvPr/>
      </p:nvGrpSpPr>
      <p:grpSpPr>
        <a:xfrm>
          <a:off x="0" y="0"/>
          <a:ext cx="0" cy="0"/>
          <a:chOff x="0" y="0"/>
          <a:chExt cx="0" cy="0"/>
        </a:xfrm>
      </p:grpSpPr>
      <p:sp>
        <p:nvSpPr>
          <p:cNvPr id="293" name="Google Shape;293;p20"/>
          <p:cNvSpPr txBox="1"/>
          <p:nvPr/>
        </p:nvSpPr>
        <p:spPr>
          <a:xfrm>
            <a:off x="2128812" y="289924"/>
            <a:ext cx="9007274"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rgbClr val="00B050"/>
                </a:solidFill>
                <a:latin typeface="Lato"/>
                <a:ea typeface="Lato"/>
                <a:cs typeface="Lato"/>
                <a:sym typeface="Lato"/>
              </a:rPr>
              <a:t>¿Enseña esta sección que Dios eligió a algunas personas para ir al infierno?</a:t>
            </a:r>
            <a:endParaRPr sz="4000" b="1" i="0" u="none" strike="noStrike" cap="none">
              <a:solidFill>
                <a:srgbClr val="00B050"/>
              </a:solidFill>
              <a:latin typeface="Lato"/>
              <a:ea typeface="Lato"/>
              <a:cs typeface="Lato"/>
              <a:sym typeface="Lato"/>
            </a:endParaRPr>
          </a:p>
        </p:txBody>
      </p:sp>
      <p:sp>
        <p:nvSpPr>
          <p:cNvPr id="294" name="Google Shape;294;p2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5" name="Google Shape;295;p20"/>
          <p:cNvSpPr txBox="1"/>
          <p:nvPr/>
        </p:nvSpPr>
        <p:spPr>
          <a:xfrm>
            <a:off x="2128812" y="2399230"/>
            <a:ext cx="9693300" cy="3417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1" i="0" u="none" strike="noStrike" cap="none">
                <a:solidFill>
                  <a:srgbClr val="000000"/>
                </a:solidFill>
                <a:latin typeface="Arial"/>
                <a:ea typeface="Arial"/>
                <a:cs typeface="Arial"/>
                <a:sym typeface="Arial"/>
              </a:rPr>
              <a:t>No. </a:t>
            </a:r>
            <a:r>
              <a:rPr lang="en-US" sz="3600" b="0" i="0" u="none" strike="noStrike" cap="none">
                <a:solidFill>
                  <a:srgbClr val="000000"/>
                </a:solidFill>
                <a:latin typeface="Arial"/>
                <a:ea typeface="Arial"/>
                <a:cs typeface="Arial"/>
                <a:sym typeface="Arial"/>
              </a:rPr>
              <a:t>Contradice la clara enseñanza bíblica de que la Biblia atribuye la condenación únicamente al pecador que rechaza el regalo de la salvación en Cristo. </a:t>
            </a:r>
            <a:endParaRPr/>
          </a:p>
          <a:p>
            <a:pPr marL="0" marR="0" lvl="0" indent="0" algn="l" rtl="0">
              <a:lnSpc>
                <a:spcPct val="100000"/>
              </a:lnSpc>
              <a:spcBef>
                <a:spcPts val="0"/>
              </a:spcBef>
              <a:spcAft>
                <a:spcPts val="0"/>
              </a:spcAft>
              <a:buNone/>
            </a:pPr>
            <a:endParaRPr sz="3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3600" b="1" i="0" u="none" strike="noStrike" cap="none">
                <a:solidFill>
                  <a:srgbClr val="000000"/>
                </a:solidFill>
                <a:latin typeface="Arial"/>
                <a:ea typeface="Arial"/>
                <a:cs typeface="Arial"/>
                <a:sym typeface="Arial"/>
              </a:rPr>
              <a:t>Juan 3:16-18; 2 Pedro 2:1; Mateo 23:37</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9"/>
        <p:cNvGrpSpPr/>
        <p:nvPr/>
      </p:nvGrpSpPr>
      <p:grpSpPr>
        <a:xfrm>
          <a:off x="0" y="0"/>
          <a:ext cx="0" cy="0"/>
          <a:chOff x="0" y="0"/>
          <a:chExt cx="0" cy="0"/>
        </a:xfrm>
      </p:grpSpPr>
      <p:sp>
        <p:nvSpPr>
          <p:cNvPr id="300" name="Google Shape;300;p21"/>
          <p:cNvSpPr txBox="1"/>
          <p:nvPr/>
        </p:nvSpPr>
        <p:spPr>
          <a:xfrm>
            <a:off x="2128812" y="920641"/>
            <a:ext cx="9007200" cy="501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rgbClr val="00B050"/>
                </a:solidFill>
                <a:latin typeface="Lato"/>
                <a:ea typeface="Lato"/>
                <a:cs typeface="Lato"/>
                <a:sym typeface="Lato"/>
              </a:rPr>
              <a:t>La elección es una enseñanza bíblica del evangelio que nos llena de seguridad y consuelo. </a:t>
            </a:r>
            <a:endParaRPr/>
          </a:p>
          <a:p>
            <a:pPr marL="0" marR="0" lvl="0" indent="0" algn="l" rtl="0">
              <a:lnSpc>
                <a:spcPct val="100000"/>
              </a:lnSpc>
              <a:spcBef>
                <a:spcPts val="0"/>
              </a:spcBef>
              <a:spcAft>
                <a:spcPts val="0"/>
              </a:spcAft>
              <a:buClr>
                <a:schemeClr val="dk1"/>
              </a:buClr>
              <a:buSzPts val="1100"/>
              <a:buFont typeface="Arial"/>
              <a:buNone/>
            </a:pPr>
            <a:endParaRPr sz="4000" b="1" i="0" u="none" strike="noStrike" cap="none">
              <a:solidFill>
                <a:srgbClr val="00B050"/>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4000" b="1" i="0" u="none" strike="noStrike" cap="none">
              <a:solidFill>
                <a:srgbClr val="00B050"/>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rgbClr val="00B050"/>
                </a:solidFill>
                <a:latin typeface="Lato"/>
                <a:ea typeface="Lato"/>
                <a:cs typeface="Lato"/>
                <a:sym typeface="Lato"/>
              </a:rPr>
              <a:t>El mismo Dios que nos </a:t>
            </a:r>
            <a:r>
              <a:rPr lang="en-US" sz="4000" b="1">
                <a:solidFill>
                  <a:srgbClr val="00B050"/>
                </a:solidFill>
                <a:latin typeface="Lato"/>
                <a:ea typeface="Lato"/>
                <a:cs typeface="Lato"/>
                <a:sym typeface="Lato"/>
              </a:rPr>
              <a:t>eligió</a:t>
            </a:r>
            <a:r>
              <a:rPr lang="en-US" sz="4000" b="1" i="0" u="none" strike="noStrike" cap="none">
                <a:solidFill>
                  <a:srgbClr val="00B050"/>
                </a:solidFill>
                <a:latin typeface="Lato"/>
                <a:ea typeface="Lato"/>
                <a:cs typeface="Lato"/>
                <a:sym typeface="Lato"/>
              </a:rPr>
              <a:t>, redimió y convirtió, también nos preservará en la fe. </a:t>
            </a:r>
            <a:endParaRPr sz="4000" b="1" i="0" u="none" strike="noStrike" cap="none">
              <a:solidFill>
                <a:srgbClr val="00B050"/>
              </a:solidFill>
              <a:latin typeface="Lato"/>
              <a:ea typeface="Lato"/>
              <a:cs typeface="Lato"/>
              <a:sym typeface="Lato"/>
            </a:endParaRPr>
          </a:p>
        </p:txBody>
      </p:sp>
      <p:sp>
        <p:nvSpPr>
          <p:cNvPr id="301" name="Google Shape;301;p2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22"/>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307" name="Google Shape;307;p22"/>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308" name="Google Shape;308;p22"/>
          <p:cNvGrpSpPr/>
          <p:nvPr/>
        </p:nvGrpSpPr>
        <p:grpSpPr>
          <a:xfrm>
            <a:off x="551075" y="2011050"/>
            <a:ext cx="11197475" cy="3947713"/>
            <a:chOff x="0" y="0"/>
            <a:chExt cx="10450280" cy="3947713"/>
          </a:xfrm>
        </p:grpSpPr>
        <p:sp>
          <p:nvSpPr>
            <p:cNvPr id="309" name="Google Shape;309;p22"/>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310" name="Google Shape;310;p22"/>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311" name="Google Shape;311;p22"/>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312" name="Google Shape;312;p22"/>
            <p:cNvSpPr txBox="1"/>
            <p:nvPr/>
          </p:nvSpPr>
          <p:spPr>
            <a:xfrm>
              <a:off x="1302586" y="0"/>
              <a:ext cx="9147694" cy="1127780"/>
            </a:xfrm>
            <a:prstGeom prst="rect">
              <a:avLst/>
            </a:prstGeom>
            <a:solidFill>
              <a:srgbClr val="00B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a:solidFill>
                    <a:schemeClr val="dk1"/>
                  </a:solidFill>
                  <a:latin typeface="Lato"/>
                  <a:ea typeface="Lato"/>
                  <a:cs typeface="Lato"/>
                  <a:sym typeface="Lato"/>
                </a:rPr>
                <a:t>Describir la santa Iglesia Cristiana y la </a:t>
              </a:r>
              <a:r>
                <a:rPr lang="en-US" sz="2500">
                  <a:solidFill>
                    <a:schemeClr val="dk1"/>
                  </a:solidFill>
                  <a:latin typeface="Lato"/>
                  <a:ea typeface="Lato"/>
                  <a:cs typeface="Lato"/>
                  <a:sym typeface="Lato"/>
                </a:rPr>
                <a:t>comunión</a:t>
              </a:r>
              <a:r>
                <a:rPr lang="en-US" sz="2500" b="0" i="0" u="none" strike="noStrike" cap="none">
                  <a:solidFill>
                    <a:schemeClr val="dk1"/>
                  </a:solidFill>
                  <a:latin typeface="Lato"/>
                  <a:ea typeface="Lato"/>
                  <a:cs typeface="Lato"/>
                  <a:sym typeface="Lato"/>
                </a:rPr>
                <a:t> de los santos. </a:t>
              </a:r>
              <a:endParaRPr sz="2500" b="0" i="0" u="none" strike="noStrike" cap="none">
                <a:solidFill>
                  <a:schemeClr val="dk1"/>
                </a:solidFill>
                <a:latin typeface="Lato"/>
                <a:ea typeface="Lato"/>
                <a:cs typeface="Lato"/>
                <a:sym typeface="Lato"/>
              </a:endParaRPr>
            </a:p>
          </p:txBody>
        </p:sp>
        <p:sp>
          <p:nvSpPr>
            <p:cNvPr id="313" name="Google Shape;313;p22"/>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314" name="Google Shape;314;p22"/>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315" name="Google Shape;315;p22"/>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316" name="Google Shape;316;p22"/>
            <p:cNvSpPr txBox="1"/>
            <p:nvPr/>
          </p:nvSpPr>
          <p:spPr>
            <a:xfrm>
              <a:off x="1302586" y="1410207"/>
              <a:ext cx="9147694" cy="1127780"/>
            </a:xfrm>
            <a:prstGeom prst="rect">
              <a:avLst/>
            </a:prstGeom>
            <a:solidFill>
              <a:srgbClr val="00B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500" b="0" i="0" u="none" strike="noStrike" cap="none">
                  <a:solidFill>
                    <a:schemeClr val="dk1"/>
                  </a:solidFill>
                  <a:latin typeface="Lato"/>
                  <a:ea typeface="Lato"/>
                  <a:cs typeface="Lato"/>
                  <a:sym typeface="Lato"/>
                </a:rPr>
                <a:t>Explicar el origen de la Iglesia Cristiana en la elección eterna de Dios</a:t>
              </a:r>
              <a:r>
                <a:rPr lang="en-US" sz="2500" b="0" i="0" u="none" strike="noStrike" cap="none">
                  <a:solidFill>
                    <a:schemeClr val="lt1"/>
                  </a:solidFill>
                  <a:latin typeface="Lato"/>
                  <a:ea typeface="Lato"/>
                  <a:cs typeface="Lato"/>
                  <a:sym typeface="Lato"/>
                </a:rPr>
                <a:t>. </a:t>
              </a:r>
              <a:endParaRPr sz="2500" b="0" i="0" u="none" strike="noStrike" cap="none">
                <a:solidFill>
                  <a:schemeClr val="lt1"/>
                </a:solidFill>
                <a:latin typeface="Lato"/>
                <a:ea typeface="Lato"/>
                <a:cs typeface="Lato"/>
                <a:sym typeface="Lato"/>
              </a:endParaRPr>
            </a:p>
          </p:txBody>
        </p:sp>
        <p:sp>
          <p:nvSpPr>
            <p:cNvPr id="317" name="Google Shape;317;p22"/>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318" name="Google Shape;318;p22"/>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319" name="Google Shape;319;p22"/>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320" name="Google Shape;320;p22"/>
            <p:cNvSpPr txBox="1"/>
            <p:nvPr/>
          </p:nvSpPr>
          <p:spPr>
            <a:xfrm>
              <a:off x="1302586" y="2819933"/>
              <a:ext cx="9147600" cy="112770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a:solidFill>
                    <a:schemeClr val="dk1"/>
                  </a:solidFill>
                  <a:latin typeface="Lato"/>
                  <a:ea typeface="Lato"/>
                  <a:cs typeface="Lato"/>
                  <a:sym typeface="Lato"/>
                </a:rPr>
                <a:t>Reconocer la importancia de congregarse en una Iglesia visible que enseñ</a:t>
              </a:r>
              <a:r>
                <a:rPr lang="en-US" sz="2500">
                  <a:solidFill>
                    <a:schemeClr val="dk1"/>
                  </a:solidFill>
                  <a:latin typeface="Lato"/>
                  <a:ea typeface="Lato"/>
                  <a:cs typeface="Lato"/>
                  <a:sym typeface="Lato"/>
                </a:rPr>
                <a:t>e</a:t>
              </a:r>
              <a:r>
                <a:rPr lang="en-US" sz="2500" b="0" i="0" u="none" strike="noStrike" cap="none">
                  <a:solidFill>
                    <a:schemeClr val="dk1"/>
                  </a:solidFill>
                  <a:latin typeface="Lato"/>
                  <a:ea typeface="Lato"/>
                  <a:cs typeface="Lato"/>
                  <a:sym typeface="Lato"/>
                </a:rPr>
                <a:t> la sana doctrina. </a:t>
              </a:r>
              <a:endParaRPr sz="2500" b="0" i="0" u="none" strike="noStrike" cap="none">
                <a:solidFill>
                  <a:schemeClr val="dk1"/>
                </a:solidFill>
                <a:latin typeface="Lato"/>
                <a:ea typeface="Lato"/>
                <a:cs typeface="Lato"/>
                <a:sym typeface="Lato"/>
              </a:endParaRPr>
            </a:p>
          </p:txBody>
        </p:sp>
      </p:grpSp>
      <p:pic>
        <p:nvPicPr>
          <p:cNvPr id="321" name="Google Shape;321;p2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pic>
        <p:nvPicPr>
          <p:cNvPr id="327" name="Google Shape;327;p23" descr="Screen Clipping"/>
          <p:cNvPicPr preferRelativeResize="0"/>
          <p:nvPr/>
        </p:nvPicPr>
        <p:blipFill rotWithShape="1">
          <a:blip r:embed="rId3">
            <a:alphaModFix/>
          </a:blip>
          <a:srcRect/>
          <a:stretch/>
        </p:blipFill>
        <p:spPr>
          <a:xfrm>
            <a:off x="0" y="0"/>
            <a:ext cx="12349537" cy="6882033"/>
          </a:xfrm>
          <a:prstGeom prst="rect">
            <a:avLst/>
          </a:prstGeom>
          <a:noFill/>
          <a:ln>
            <a:noFill/>
          </a:ln>
        </p:spPr>
      </p:pic>
      <p:sp>
        <p:nvSpPr>
          <p:cNvPr id="328" name="Google Shape;328;p23"/>
          <p:cNvSpPr txBox="1">
            <a:spLocks noGrp="1"/>
          </p:cNvSpPr>
          <p:nvPr>
            <p:ph type="body" idx="1"/>
          </p:nvPr>
        </p:nvSpPr>
        <p:spPr>
          <a:xfrm>
            <a:off x="4551524" y="492032"/>
            <a:ext cx="7203751" cy="5353597"/>
          </a:xfrm>
          <a:prstGeom prst="rect">
            <a:avLst/>
          </a:prstGeom>
          <a:solidFill>
            <a:schemeClr val="lt1">
              <a:alpha val="60000"/>
            </a:schemeClr>
          </a:solidFill>
          <a:ln>
            <a:noFill/>
          </a:ln>
        </p:spPr>
        <p:txBody>
          <a:bodyPr spcFirstLastPara="1" wrap="square" lIns="91425" tIns="45700" rIns="91425" bIns="45700" anchor="t" anchorCtr="0">
            <a:normAutofit lnSpcReduction="20000"/>
          </a:bodyPr>
          <a:lstStyle/>
          <a:p>
            <a:pPr marL="0" lvl="0" indent="0" algn="ctr" rtl="0">
              <a:lnSpc>
                <a:spcPct val="90000"/>
              </a:lnSpc>
              <a:spcBef>
                <a:spcPts val="1000"/>
              </a:spcBef>
              <a:spcAft>
                <a:spcPts val="0"/>
              </a:spcAft>
              <a:buSzPts val="1946"/>
              <a:buNone/>
            </a:pPr>
            <a:r>
              <a:rPr lang="en-US" sz="5200" b="1">
                <a:solidFill>
                  <a:srgbClr val="00B050"/>
                </a:solidFill>
              </a:rPr>
              <a:t>La iglesia visible</a:t>
            </a:r>
            <a:endParaRPr/>
          </a:p>
          <a:p>
            <a:pPr marL="0" lvl="0" indent="0" algn="ctr" rtl="0">
              <a:lnSpc>
                <a:spcPct val="90000"/>
              </a:lnSpc>
              <a:spcBef>
                <a:spcPts val="1000"/>
              </a:spcBef>
              <a:spcAft>
                <a:spcPts val="0"/>
              </a:spcAft>
              <a:buSzPts val="1946"/>
              <a:buNone/>
            </a:pPr>
            <a:endParaRPr sz="4400" b="1">
              <a:solidFill>
                <a:srgbClr val="00B050"/>
              </a:solidFill>
            </a:endParaRPr>
          </a:p>
          <a:p>
            <a:pPr marL="0" lvl="0" indent="0" algn="ctr" rtl="0">
              <a:lnSpc>
                <a:spcPct val="90000"/>
              </a:lnSpc>
              <a:spcBef>
                <a:spcPts val="1000"/>
              </a:spcBef>
              <a:spcAft>
                <a:spcPts val="0"/>
              </a:spcAft>
              <a:buSzPts val="1946"/>
              <a:buNone/>
            </a:pPr>
            <a:r>
              <a:rPr lang="en-US" sz="4400">
                <a:solidFill>
                  <a:schemeClr val="dk1"/>
                </a:solidFill>
              </a:rPr>
              <a:t>Hebreos 10:25 </a:t>
            </a:r>
            <a:endParaRPr/>
          </a:p>
          <a:p>
            <a:pPr marL="0" lvl="0" indent="0" algn="ctr" rtl="0">
              <a:lnSpc>
                <a:spcPct val="90000"/>
              </a:lnSpc>
              <a:spcBef>
                <a:spcPts val="1000"/>
              </a:spcBef>
              <a:spcAft>
                <a:spcPts val="0"/>
              </a:spcAft>
              <a:buSzPts val="1946"/>
              <a:buNone/>
            </a:pPr>
            <a:r>
              <a:rPr lang="en-US" sz="4400">
                <a:solidFill>
                  <a:schemeClr val="dk1"/>
                </a:solidFill>
              </a:rPr>
              <a:t>No dej</a:t>
            </a:r>
            <a:r>
              <a:rPr lang="en-US" sz="4400"/>
              <a:t>emos</a:t>
            </a:r>
            <a:r>
              <a:rPr lang="en-US" sz="4400">
                <a:solidFill>
                  <a:schemeClr val="dk1"/>
                </a:solidFill>
              </a:rPr>
              <a:t> de congregarnos, como es la costumbre de algunos, sino animémonos unos a otros; y con más razón ahora que vemos que aquel día se acerca. </a:t>
            </a:r>
            <a:endParaRPr sz="4400">
              <a:solidFill>
                <a:schemeClr val="dk1"/>
              </a:solidFill>
            </a:endParaRPr>
          </a:p>
        </p:txBody>
      </p:sp>
      <p:sp>
        <p:nvSpPr>
          <p:cNvPr id="329" name="Google Shape;329;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Las Enseñanzas de Jesús #2</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3"/>
        <p:cNvGrpSpPr/>
        <p:nvPr/>
      </p:nvGrpSpPr>
      <p:grpSpPr>
        <a:xfrm>
          <a:off x="0" y="0"/>
          <a:ext cx="0" cy="0"/>
          <a:chOff x="0" y="0"/>
          <a:chExt cx="0" cy="0"/>
        </a:xfrm>
      </p:grpSpPr>
      <p:sp>
        <p:nvSpPr>
          <p:cNvPr id="334" name="Google Shape;334;g2ee7691535d_0_3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35" name="Google Shape;335;g2ee7691535d_0_34"/>
          <p:cNvPicPr preferRelativeResize="0"/>
          <p:nvPr/>
        </p:nvPicPr>
        <p:blipFill rotWithShape="1">
          <a:blip r:embed="rId3">
            <a:alphaModFix/>
          </a:blip>
          <a:srcRect/>
          <a:stretch/>
        </p:blipFill>
        <p:spPr>
          <a:xfrm>
            <a:off x="0" y="1819782"/>
            <a:ext cx="3125597" cy="3218436"/>
          </a:xfrm>
          <a:prstGeom prst="rect">
            <a:avLst/>
          </a:prstGeom>
          <a:noFill/>
          <a:ln>
            <a:noFill/>
          </a:ln>
          <a:effectLst>
            <a:outerShdw blurRad="50800" dist="38100" dir="2700000" algn="tl" rotWithShape="0">
              <a:srgbClr val="000000">
                <a:alpha val="40000"/>
              </a:srgbClr>
            </a:outerShdw>
          </a:effectLst>
        </p:spPr>
      </p:pic>
      <p:pic>
        <p:nvPicPr>
          <p:cNvPr id="336" name="Google Shape;336;g2ee7691535d_0_34"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337" name="Google Shape;337;g2ee7691535d_0_34"/>
          <p:cNvSpPr txBox="1"/>
          <p:nvPr/>
        </p:nvSpPr>
        <p:spPr>
          <a:xfrm>
            <a:off x="3266589" y="1617237"/>
            <a:ext cx="7233900" cy="4402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0" i="0" u="none" strike="noStrike" cap="none">
                <a:solidFill>
                  <a:schemeClr val="dk1"/>
                </a:solidFill>
                <a:latin typeface="Lato"/>
                <a:ea typeface="Lato"/>
                <a:cs typeface="Lato"/>
                <a:sym typeface="Lato"/>
              </a:rPr>
              <a:t>Vivimos en un mundo rodeado de muchas iglesias, denominaciones y grupos cristianos diferentes. </a:t>
            </a:r>
            <a:endParaRPr sz="40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4000" b="1"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chemeClr val="dk1"/>
                </a:solidFill>
                <a:latin typeface="Lato"/>
                <a:ea typeface="Lato"/>
                <a:cs typeface="Lato"/>
                <a:sym typeface="Lato"/>
              </a:rPr>
              <a:t>¿Cómo quiere Dios que reaccionemos a ellos?</a:t>
            </a:r>
            <a:endParaRPr sz="3000" b="0" i="1" u="none" strike="noStrike" cap="none">
              <a:solidFill>
                <a:schemeClr val="dk1"/>
              </a:solidFill>
              <a:latin typeface="Lato"/>
              <a:ea typeface="Lato"/>
              <a:cs typeface="Lato"/>
              <a:sym typeface="Lato"/>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1"/>
        <p:cNvGrpSpPr/>
        <p:nvPr/>
      </p:nvGrpSpPr>
      <p:grpSpPr>
        <a:xfrm>
          <a:off x="0" y="0"/>
          <a:ext cx="0" cy="0"/>
          <a:chOff x="0" y="0"/>
          <a:chExt cx="0" cy="0"/>
        </a:xfrm>
      </p:grpSpPr>
      <p:sp>
        <p:nvSpPr>
          <p:cNvPr id="342" name="Google Shape;342;g2ee7691535d_0_42"/>
          <p:cNvSpPr txBox="1"/>
          <p:nvPr/>
        </p:nvSpPr>
        <p:spPr>
          <a:xfrm>
            <a:off x="3075192" y="1466378"/>
            <a:ext cx="8175300" cy="4587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i="0" u="none" strike="noStrike" cap="none">
                <a:solidFill>
                  <a:schemeClr val="dk1"/>
                </a:solidFill>
                <a:latin typeface="Lato"/>
                <a:ea typeface="Lato"/>
                <a:cs typeface="Lato"/>
                <a:sym typeface="Lato"/>
              </a:rPr>
              <a:t>1 Juan 4:1 </a:t>
            </a:r>
            <a:endParaRPr/>
          </a:p>
          <a:p>
            <a:pPr marL="0" marR="0" lvl="0" indent="0" algn="l" rtl="0">
              <a:lnSpc>
                <a:spcPct val="100000"/>
              </a:lnSpc>
              <a:spcBef>
                <a:spcPts val="0"/>
              </a:spcBef>
              <a:spcAft>
                <a:spcPts val="0"/>
              </a:spcAft>
              <a:buClr>
                <a:schemeClr val="dk1"/>
              </a:buClr>
              <a:buSzPts val="1100"/>
              <a:buFont typeface="Arial"/>
              <a:buNone/>
            </a:pPr>
            <a:endParaRPr sz="3400" b="1"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400" b="0" i="0" u="none" strike="noStrike" cap="none">
                <a:solidFill>
                  <a:schemeClr val="dk1"/>
                </a:solidFill>
                <a:latin typeface="Lato"/>
                <a:ea typeface="Lato"/>
                <a:cs typeface="Lato"/>
                <a:sym typeface="Lato"/>
              </a:rPr>
              <a:t>Amados, no </a:t>
            </a:r>
            <a:r>
              <a:rPr lang="en-US" sz="3400">
                <a:solidFill>
                  <a:schemeClr val="dk1"/>
                </a:solidFill>
                <a:latin typeface="Lato"/>
                <a:ea typeface="Lato"/>
                <a:cs typeface="Lato"/>
                <a:sym typeface="Lato"/>
              </a:rPr>
              <a:t>creais</a:t>
            </a:r>
            <a:r>
              <a:rPr lang="en-US" sz="3400" b="0" i="0" u="none" strike="noStrike" cap="none">
                <a:solidFill>
                  <a:schemeClr val="dk1"/>
                </a:solidFill>
                <a:latin typeface="Lato"/>
                <a:ea typeface="Lato"/>
                <a:cs typeface="Lato"/>
                <a:sym typeface="Lato"/>
              </a:rPr>
              <a:t> a todo espíritu, sino pongan a prueba los espíritus, para ver si son de Dios. Porque muchos falsos profetas han salido por el mundo.</a:t>
            </a:r>
            <a:endParaRPr/>
          </a:p>
          <a:p>
            <a:pPr marL="0" marR="0" lvl="0" indent="0" algn="l" rtl="0">
              <a:lnSpc>
                <a:spcPct val="100000"/>
              </a:lnSpc>
              <a:spcBef>
                <a:spcPts val="0"/>
              </a:spcBef>
              <a:spcAft>
                <a:spcPts val="0"/>
              </a:spcAft>
              <a:buClr>
                <a:schemeClr val="dk1"/>
              </a:buClr>
              <a:buSzPts val="1100"/>
              <a:buFont typeface="Arial"/>
              <a:buNone/>
            </a:pPr>
            <a:endParaRPr sz="34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34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a:solidFill>
                <a:schemeClr val="dk1"/>
              </a:solidFill>
              <a:latin typeface="Lato"/>
              <a:ea typeface="Lato"/>
              <a:cs typeface="Lato"/>
              <a:sym typeface="Lato"/>
            </a:endParaRPr>
          </a:p>
        </p:txBody>
      </p:sp>
      <p:sp>
        <p:nvSpPr>
          <p:cNvPr id="343" name="Google Shape;343;g2ee7691535d_0_4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44" name="Google Shape;344;g2ee7691535d_0_42"/>
          <p:cNvPicPr preferRelativeResize="0"/>
          <p:nvPr/>
        </p:nvPicPr>
        <p:blipFill rotWithShape="1">
          <a:blip r:embed="rId3">
            <a:alphaModFix/>
          </a:blip>
          <a:srcRect/>
          <a:stretch/>
        </p:blipFill>
        <p:spPr>
          <a:xfrm>
            <a:off x="212205" y="1983569"/>
            <a:ext cx="2862987" cy="2890861"/>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8"/>
        <p:cNvGrpSpPr/>
        <p:nvPr/>
      </p:nvGrpSpPr>
      <p:grpSpPr>
        <a:xfrm>
          <a:off x="0" y="0"/>
          <a:ext cx="0" cy="0"/>
          <a:chOff x="0" y="0"/>
          <a:chExt cx="0" cy="0"/>
        </a:xfrm>
      </p:grpSpPr>
      <p:sp>
        <p:nvSpPr>
          <p:cNvPr id="349" name="Google Shape;349;p24"/>
          <p:cNvSpPr txBox="1"/>
          <p:nvPr/>
        </p:nvSpPr>
        <p:spPr>
          <a:xfrm>
            <a:off x="3287398" y="1160415"/>
            <a:ext cx="8142602" cy="563227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i="0" u="none" strike="noStrike" cap="none">
                <a:solidFill>
                  <a:schemeClr val="dk1"/>
                </a:solidFill>
                <a:latin typeface="Lato"/>
                <a:ea typeface="Lato"/>
                <a:cs typeface="Lato"/>
                <a:sym typeface="Lato"/>
              </a:rPr>
              <a:t>Hechos 17:11</a:t>
            </a:r>
            <a:endParaRPr/>
          </a:p>
          <a:p>
            <a:pPr marL="0" marR="0" lvl="0" indent="0" algn="l" rtl="0">
              <a:lnSpc>
                <a:spcPct val="100000"/>
              </a:lnSpc>
              <a:spcBef>
                <a:spcPts val="0"/>
              </a:spcBef>
              <a:spcAft>
                <a:spcPts val="0"/>
              </a:spcAft>
              <a:buClr>
                <a:schemeClr val="dk1"/>
              </a:buClr>
              <a:buSzPts val="1100"/>
              <a:buFont typeface="Arial"/>
              <a:buNone/>
            </a:pPr>
            <a:endParaRPr sz="3400" b="1"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400" b="0" i="0" u="none" strike="noStrike" cap="none">
                <a:solidFill>
                  <a:schemeClr val="dk1"/>
                </a:solidFill>
                <a:latin typeface="Lato"/>
                <a:ea typeface="Lato"/>
                <a:cs typeface="Lato"/>
                <a:sym typeface="Lato"/>
              </a:rPr>
              <a:t>Éstos eran más nobles que los de Tesalónica, pues recibieron la palabra con mucha atención, y todos los días examinaron cuidadosamente las enseñanzas de Pablo, comparándolas con las Escrituras. </a:t>
            </a:r>
            <a:endParaRPr/>
          </a:p>
          <a:p>
            <a:pPr marL="0" marR="0" lvl="0" indent="0" algn="l" rtl="0">
              <a:lnSpc>
                <a:spcPct val="100000"/>
              </a:lnSpc>
              <a:spcBef>
                <a:spcPts val="0"/>
              </a:spcBef>
              <a:spcAft>
                <a:spcPts val="0"/>
              </a:spcAft>
              <a:buClr>
                <a:schemeClr val="dk1"/>
              </a:buClr>
              <a:buSzPts val="1100"/>
              <a:buFont typeface="Arial"/>
              <a:buNone/>
            </a:pPr>
            <a:endParaRPr sz="34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34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a:solidFill>
                <a:schemeClr val="dk1"/>
              </a:solidFill>
              <a:latin typeface="Lato"/>
              <a:ea typeface="Lato"/>
              <a:cs typeface="Lato"/>
              <a:sym typeface="Lato"/>
            </a:endParaRPr>
          </a:p>
        </p:txBody>
      </p:sp>
      <p:sp>
        <p:nvSpPr>
          <p:cNvPr id="350" name="Google Shape;350;p2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51" name="Google Shape;351;p24"/>
          <p:cNvPicPr preferRelativeResize="0"/>
          <p:nvPr/>
        </p:nvPicPr>
        <p:blipFill rotWithShape="1">
          <a:blip r:embed="rId3">
            <a:alphaModFix/>
          </a:blip>
          <a:srcRect/>
          <a:stretch/>
        </p:blipFill>
        <p:spPr>
          <a:xfrm>
            <a:off x="359162" y="2065212"/>
            <a:ext cx="2569073" cy="2727576"/>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txBox="1"/>
          <p:nvPr/>
        </p:nvSpPr>
        <p:spPr>
          <a:xfrm>
            <a:off x="4127382" y="1806843"/>
            <a:ext cx="5017663"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Lección 7</a:t>
            </a:r>
            <a:endParaRPr sz="6000" b="0" i="0" u="none" strike="noStrike" cap="none">
              <a:solidFill>
                <a:srgbClr val="009444"/>
              </a:solidFill>
              <a:latin typeface="Lato"/>
              <a:ea typeface="Lato"/>
              <a:cs typeface="Lato"/>
              <a:sym typeface="Lato"/>
            </a:endParaRPr>
          </a:p>
        </p:txBody>
      </p:sp>
      <p:cxnSp>
        <p:nvCxnSpPr>
          <p:cNvPr id="101" name="Google Shape;101;p2"/>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02" name="Google Shape;102;p2"/>
          <p:cNvSpPr txBox="1"/>
          <p:nvPr/>
        </p:nvSpPr>
        <p:spPr>
          <a:xfrm>
            <a:off x="4127372" y="3349425"/>
            <a:ext cx="7435200" cy="6905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b="0" i="0" u="none" strike="noStrike" cap="none">
                <a:solidFill>
                  <a:schemeClr val="dk1"/>
                </a:solidFill>
                <a:latin typeface="Lato"/>
                <a:ea typeface="Lato"/>
                <a:cs typeface="Lato"/>
                <a:sym typeface="Lato"/>
              </a:rPr>
              <a:t>La Santa Iglesia Cristiana </a:t>
            </a:r>
            <a:endParaRPr sz="3888" b="0" i="0" u="none" strike="noStrike" cap="none">
              <a:solidFill>
                <a:schemeClr val="dk1"/>
              </a:solidFill>
              <a:latin typeface="Lato"/>
              <a:ea typeface="Lato"/>
              <a:cs typeface="Lato"/>
              <a:sym typeface="Lato"/>
            </a:endParaRPr>
          </a:p>
        </p:txBody>
      </p:sp>
      <p:sp>
        <p:nvSpPr>
          <p:cNvPr id="103" name="Google Shape;103;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4" name="Google Shape;104;p2" descr="A green circle with a white book and a magnifying glass&#10;&#10;Description automatically generated"/>
          <p:cNvPicPr preferRelativeResize="0"/>
          <p:nvPr/>
        </p:nvPicPr>
        <p:blipFill rotWithShape="1">
          <a:blip r:embed="rId3">
            <a:alphaModFix/>
          </a:blip>
          <a:src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5"/>
        <p:cNvGrpSpPr/>
        <p:nvPr/>
      </p:nvGrpSpPr>
      <p:grpSpPr>
        <a:xfrm>
          <a:off x="0" y="0"/>
          <a:ext cx="0" cy="0"/>
          <a:chOff x="0" y="0"/>
          <a:chExt cx="0" cy="0"/>
        </a:xfrm>
      </p:grpSpPr>
      <p:sp>
        <p:nvSpPr>
          <p:cNvPr id="356" name="Google Shape;356;p2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57" name="Google Shape;357;p25"/>
          <p:cNvPicPr preferRelativeResize="0"/>
          <p:nvPr/>
        </p:nvPicPr>
        <p:blipFill rotWithShape="1">
          <a:blip r:embed="rId3">
            <a:alphaModFix/>
          </a:blip>
          <a:srcRect/>
          <a:stretch/>
        </p:blipFill>
        <p:spPr>
          <a:xfrm>
            <a:off x="80900" y="1758082"/>
            <a:ext cx="3125597" cy="3218436"/>
          </a:xfrm>
          <a:prstGeom prst="rect">
            <a:avLst/>
          </a:prstGeom>
          <a:noFill/>
          <a:ln>
            <a:noFill/>
          </a:ln>
          <a:effectLst>
            <a:outerShdw blurRad="50800" dist="38100" dir="2700000" algn="tl" rotWithShape="0">
              <a:srgbClr val="000000">
                <a:alpha val="40000"/>
              </a:srgbClr>
            </a:outerShdw>
          </a:effectLst>
        </p:spPr>
      </p:pic>
      <p:sp>
        <p:nvSpPr>
          <p:cNvPr id="358" name="Google Shape;358;p25"/>
          <p:cNvSpPr txBox="1"/>
          <p:nvPr/>
        </p:nvSpPr>
        <p:spPr>
          <a:xfrm>
            <a:off x="3337601" y="2459524"/>
            <a:ext cx="7631700"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chemeClr val="dk1"/>
                </a:solidFill>
                <a:latin typeface="Lato"/>
                <a:ea typeface="Lato"/>
                <a:cs typeface="Lato"/>
                <a:sym typeface="Lato"/>
              </a:rPr>
              <a:t>¿Por qué es importante tener cuidado con la falsa doctrina al buscar una congregación? </a:t>
            </a:r>
            <a:endParaRPr sz="4000" b="1" i="0" u="none" strike="noStrike" cap="none">
              <a:solidFill>
                <a:schemeClr val="dk1"/>
              </a:solidFill>
              <a:latin typeface="Lato"/>
              <a:ea typeface="Lato"/>
              <a:cs typeface="Lato"/>
              <a:sym typeface="Lato"/>
            </a:endParaRPr>
          </a:p>
        </p:txBody>
      </p:sp>
      <p:pic>
        <p:nvPicPr>
          <p:cNvPr id="359" name="Google Shape;359;p25"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3"/>
        <p:cNvGrpSpPr/>
        <p:nvPr/>
      </p:nvGrpSpPr>
      <p:grpSpPr>
        <a:xfrm>
          <a:off x="0" y="0"/>
          <a:ext cx="0" cy="0"/>
          <a:chOff x="0" y="0"/>
          <a:chExt cx="0" cy="0"/>
        </a:xfrm>
      </p:grpSpPr>
      <p:sp>
        <p:nvSpPr>
          <p:cNvPr id="364" name="Google Shape;364;g2ee7691535d_0_6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65" name="Google Shape;365;g2ee7691535d_0_66"/>
          <p:cNvPicPr preferRelativeResize="0"/>
          <p:nvPr/>
        </p:nvPicPr>
        <p:blipFill rotWithShape="1">
          <a:blip r:embed="rId3">
            <a:alphaModFix/>
          </a:blip>
          <a:srcRect/>
          <a:stretch/>
        </p:blipFill>
        <p:spPr>
          <a:xfrm>
            <a:off x="80900" y="1681882"/>
            <a:ext cx="3125597" cy="3218436"/>
          </a:xfrm>
          <a:prstGeom prst="rect">
            <a:avLst/>
          </a:prstGeom>
          <a:noFill/>
          <a:ln>
            <a:noFill/>
          </a:ln>
          <a:effectLst>
            <a:outerShdw blurRad="50800" dist="38100" dir="2700000" algn="tl" rotWithShape="0">
              <a:srgbClr val="000000">
                <a:alpha val="40000"/>
              </a:srgbClr>
            </a:outerShdw>
          </a:effectLst>
        </p:spPr>
      </p:pic>
      <p:pic>
        <p:nvPicPr>
          <p:cNvPr id="366" name="Google Shape;366;g2ee7691535d_0_66"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367" name="Google Shape;367;g2ee7691535d_0_66"/>
          <p:cNvSpPr txBox="1"/>
          <p:nvPr/>
        </p:nvSpPr>
        <p:spPr>
          <a:xfrm>
            <a:off x="3206497" y="2345218"/>
            <a:ext cx="7565400" cy="2555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chemeClr val="dk1"/>
                </a:solidFill>
                <a:latin typeface="Lato"/>
                <a:ea typeface="Lato"/>
                <a:cs typeface="Lato"/>
                <a:sym typeface="Lato"/>
              </a:rPr>
              <a:t>¿Qué quiere Dios que hagamos cuando encontramos personas que enseñan de manera diferente a lo que dice la Biblia?</a:t>
            </a:r>
            <a:endParaRPr sz="3000" b="1" i="1" u="none" strike="noStrike" cap="none">
              <a:solidFill>
                <a:schemeClr val="dk1"/>
              </a:solidFill>
              <a:latin typeface="Lato"/>
              <a:ea typeface="Lato"/>
              <a:cs typeface="Lato"/>
              <a:sym typeface="Lato"/>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1"/>
        <p:cNvGrpSpPr/>
        <p:nvPr/>
      </p:nvGrpSpPr>
      <p:grpSpPr>
        <a:xfrm>
          <a:off x="0" y="0"/>
          <a:ext cx="0" cy="0"/>
          <a:chOff x="0" y="0"/>
          <a:chExt cx="0" cy="0"/>
        </a:xfrm>
      </p:grpSpPr>
      <p:sp>
        <p:nvSpPr>
          <p:cNvPr id="372" name="Google Shape;372;p2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73" name="Google Shape;373;p26"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74" name="Google Shape;374;p26"/>
          <p:cNvSpPr txBox="1"/>
          <p:nvPr/>
        </p:nvSpPr>
        <p:spPr>
          <a:xfrm>
            <a:off x="2030839" y="549075"/>
            <a:ext cx="9039931" cy="62478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rgbClr val="00B050"/>
                </a:solidFill>
                <a:latin typeface="Lato"/>
                <a:ea typeface="Lato"/>
                <a:cs typeface="Lato"/>
                <a:sym typeface="Lato"/>
              </a:rPr>
              <a:t>Cuando enseñan de manera </a:t>
            </a:r>
            <a:endParaRPr/>
          </a:p>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rgbClr val="00B050"/>
                </a:solidFill>
                <a:latin typeface="Lato"/>
                <a:ea typeface="Lato"/>
                <a:cs typeface="Lato"/>
                <a:sym typeface="Lato"/>
              </a:rPr>
              <a:t>diferente a lo que dice la Biblia</a:t>
            </a:r>
            <a:endParaRPr/>
          </a:p>
          <a:p>
            <a:pPr marL="0" marR="0" lvl="0" indent="0" algn="l" rtl="0">
              <a:lnSpc>
                <a:spcPct val="100000"/>
              </a:lnSpc>
              <a:spcBef>
                <a:spcPts val="0"/>
              </a:spcBef>
              <a:spcAft>
                <a:spcPts val="0"/>
              </a:spcAft>
              <a:buClr>
                <a:schemeClr val="dk1"/>
              </a:buClr>
              <a:buSzPts val="1100"/>
              <a:buFont typeface="Arial"/>
              <a:buNone/>
            </a:pPr>
            <a:endParaRPr sz="4000" b="1" i="1"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600" b="1" i="0" u="none" strike="noStrike" cap="none">
                <a:solidFill>
                  <a:schemeClr val="dk1"/>
                </a:solidFill>
                <a:latin typeface="Lato"/>
                <a:ea typeface="Lato"/>
                <a:cs typeface="Lato"/>
                <a:sym typeface="Lato"/>
              </a:rPr>
              <a:t>Mostrarles su error con paciencia y amor.</a:t>
            </a:r>
            <a:endParaRPr/>
          </a:p>
          <a:p>
            <a:pPr marL="0" marR="0" lvl="0" indent="0" algn="l" rtl="0">
              <a:lnSpc>
                <a:spcPct val="100000"/>
              </a:lnSpc>
              <a:spcBef>
                <a:spcPts val="0"/>
              </a:spcBef>
              <a:spcAft>
                <a:spcPts val="0"/>
              </a:spcAft>
              <a:buClr>
                <a:schemeClr val="dk1"/>
              </a:buClr>
              <a:buSzPts val="1100"/>
              <a:buFont typeface="Arial"/>
              <a:buNone/>
            </a:pPr>
            <a:r>
              <a:rPr lang="en-US" sz="3600" b="0" i="0" u="none" strike="noStrike" cap="none">
                <a:solidFill>
                  <a:schemeClr val="dk1"/>
                </a:solidFill>
                <a:latin typeface="Lato"/>
                <a:ea typeface="Lato"/>
                <a:cs typeface="Lato"/>
                <a:sym typeface="Lato"/>
              </a:rPr>
              <a:t>(Mateo 18; 2 Timoteo 3:16) </a:t>
            </a:r>
            <a:endParaRPr/>
          </a:p>
          <a:p>
            <a:pPr marL="0" marR="0" lvl="0" indent="0" algn="l" rtl="0">
              <a:lnSpc>
                <a:spcPct val="100000"/>
              </a:lnSpc>
              <a:spcBef>
                <a:spcPts val="0"/>
              </a:spcBef>
              <a:spcAft>
                <a:spcPts val="0"/>
              </a:spcAft>
              <a:buClr>
                <a:schemeClr val="dk1"/>
              </a:buClr>
              <a:buSzPts val="1100"/>
              <a:buFont typeface="Arial"/>
              <a:buNone/>
            </a:pPr>
            <a:endParaRPr sz="36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600" b="1" i="0" u="none" strike="noStrike" cap="none">
                <a:solidFill>
                  <a:schemeClr val="dk1"/>
                </a:solidFill>
                <a:latin typeface="Lato"/>
                <a:ea typeface="Lato"/>
                <a:cs typeface="Lato"/>
                <a:sym typeface="Lato"/>
              </a:rPr>
              <a:t>Si persisten en rechazar la corrección, debemos separarnos de ellos. </a:t>
            </a:r>
            <a:endParaRPr/>
          </a:p>
          <a:p>
            <a:pPr marL="0" marR="0" lvl="0" indent="0" algn="l" rtl="0">
              <a:lnSpc>
                <a:spcPct val="100000"/>
              </a:lnSpc>
              <a:spcBef>
                <a:spcPts val="0"/>
              </a:spcBef>
              <a:spcAft>
                <a:spcPts val="0"/>
              </a:spcAft>
              <a:buClr>
                <a:schemeClr val="dk1"/>
              </a:buClr>
              <a:buSzPts val="1100"/>
              <a:buFont typeface="Arial"/>
              <a:buNone/>
            </a:pPr>
            <a:r>
              <a:rPr lang="en-US" sz="3600" b="0" i="0" u="none" strike="noStrike" cap="none">
                <a:solidFill>
                  <a:schemeClr val="dk1"/>
                </a:solidFill>
                <a:latin typeface="Lato"/>
                <a:ea typeface="Lato"/>
                <a:cs typeface="Lato"/>
                <a:sym typeface="Lato"/>
              </a:rPr>
              <a:t>(Romanos 16:17; Tito 3:10) </a:t>
            </a:r>
            <a:endParaRPr sz="36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32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200" b="0" i="0" u="none" strike="noStrike" cap="none">
                <a:solidFill>
                  <a:schemeClr val="dk1"/>
                </a:solidFill>
                <a:latin typeface="Lato"/>
                <a:ea typeface="Lato"/>
                <a:cs typeface="Lato"/>
                <a:sym typeface="Lato"/>
              </a:rPr>
              <a:t> </a:t>
            </a:r>
            <a:endParaRPr sz="3200" b="0" i="0" u="none" strike="noStrike" cap="none">
              <a:solidFill>
                <a:schemeClr val="dk1"/>
              </a:solidFill>
              <a:latin typeface="Lato"/>
              <a:ea typeface="Lato"/>
              <a:cs typeface="Lato"/>
              <a:sym typeface="Lato"/>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8"/>
        <p:cNvGrpSpPr/>
        <p:nvPr/>
      </p:nvGrpSpPr>
      <p:grpSpPr>
        <a:xfrm>
          <a:off x="0" y="0"/>
          <a:ext cx="0" cy="0"/>
          <a:chOff x="0" y="0"/>
          <a:chExt cx="0" cy="0"/>
        </a:xfrm>
      </p:grpSpPr>
      <p:sp>
        <p:nvSpPr>
          <p:cNvPr id="379" name="Google Shape;379;g2ee7691535d_0_5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80" name="Google Shape;380;g2ee7691535d_0_58"/>
          <p:cNvPicPr preferRelativeResize="0"/>
          <p:nvPr/>
        </p:nvPicPr>
        <p:blipFill rotWithShape="1">
          <a:blip r:embed="rId3">
            <a:alphaModFix/>
          </a:blip>
          <a:src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pic>
        <p:nvPicPr>
          <p:cNvPr id="381" name="Google Shape;381;g2ee7691535d_0_58"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382" name="Google Shape;382;g2ee7691535d_0_58"/>
          <p:cNvSpPr txBox="1"/>
          <p:nvPr/>
        </p:nvSpPr>
        <p:spPr>
          <a:xfrm>
            <a:off x="3287398" y="2151747"/>
            <a:ext cx="7233900" cy="25545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chemeClr val="dk1"/>
                </a:solidFill>
                <a:latin typeface="Lato"/>
                <a:ea typeface="Lato"/>
                <a:cs typeface="Lato"/>
                <a:sym typeface="Lato"/>
              </a:rPr>
              <a:t>¿Qué quiere Dios que hagamos cuando encontramos personas que enseñan la Biblia fielmente?</a:t>
            </a:r>
            <a:endParaRPr sz="3000" b="1" i="1" u="none" strike="noStrike" cap="none">
              <a:solidFill>
                <a:schemeClr val="dk1"/>
              </a:solidFill>
              <a:latin typeface="Lato"/>
              <a:ea typeface="Lato"/>
              <a:cs typeface="Lato"/>
              <a:sym typeface="Lato"/>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sp>
        <p:nvSpPr>
          <p:cNvPr id="387" name="Google Shape;387;p2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88" name="Google Shape;388;p27"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89" name="Google Shape;389;p27"/>
          <p:cNvSpPr txBox="1"/>
          <p:nvPr/>
        </p:nvSpPr>
        <p:spPr>
          <a:xfrm>
            <a:off x="2030839" y="549075"/>
            <a:ext cx="9039931" cy="56938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rgbClr val="00B050"/>
                </a:solidFill>
                <a:latin typeface="Lato"/>
                <a:ea typeface="Lato"/>
                <a:cs typeface="Lato"/>
                <a:sym typeface="Lato"/>
              </a:rPr>
              <a:t>Cuando enseñan la verdad fielmente</a:t>
            </a:r>
            <a:endParaRPr sz="4000" b="1" i="0" u="none" strike="noStrike" cap="none">
              <a:solidFill>
                <a:srgbClr val="00B050"/>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4000" b="1" i="1"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600" b="1" i="0" u="none" strike="noStrike" cap="none">
                <a:solidFill>
                  <a:schemeClr val="dk1"/>
                </a:solidFill>
                <a:latin typeface="Lato"/>
                <a:ea typeface="Lato"/>
                <a:cs typeface="Lato"/>
                <a:sym typeface="Lato"/>
              </a:rPr>
              <a:t>Disfrutamos la comunión de hermanos que están unidos en la fe.</a:t>
            </a:r>
            <a:endParaRPr/>
          </a:p>
          <a:p>
            <a:pPr marL="0" marR="0" lvl="0" indent="0" algn="l" rtl="0">
              <a:lnSpc>
                <a:spcPct val="100000"/>
              </a:lnSpc>
              <a:spcBef>
                <a:spcPts val="0"/>
              </a:spcBef>
              <a:spcAft>
                <a:spcPts val="0"/>
              </a:spcAft>
              <a:buClr>
                <a:schemeClr val="dk1"/>
              </a:buClr>
              <a:buSzPts val="1100"/>
              <a:buFont typeface="Arial"/>
              <a:buNone/>
            </a:pPr>
            <a:r>
              <a:rPr lang="en-US" sz="3600" b="0" i="0" u="none" strike="noStrike" cap="none">
                <a:solidFill>
                  <a:schemeClr val="dk1"/>
                </a:solidFill>
                <a:latin typeface="Lato"/>
                <a:ea typeface="Lato"/>
                <a:cs typeface="Lato"/>
                <a:sym typeface="Lato"/>
              </a:rPr>
              <a:t>(1 Juan 1:3; Juan 17:20-21) </a:t>
            </a:r>
            <a:endParaRPr/>
          </a:p>
          <a:p>
            <a:pPr marL="0" marR="0" lvl="0" indent="0" algn="l" rtl="0">
              <a:lnSpc>
                <a:spcPct val="100000"/>
              </a:lnSpc>
              <a:spcBef>
                <a:spcPts val="0"/>
              </a:spcBef>
              <a:spcAft>
                <a:spcPts val="0"/>
              </a:spcAft>
              <a:buClr>
                <a:schemeClr val="dk1"/>
              </a:buClr>
              <a:buSzPts val="1100"/>
              <a:buFont typeface="Arial"/>
              <a:buNone/>
            </a:pPr>
            <a:endParaRPr sz="36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600" b="1" i="0" u="none" strike="noStrike" cap="none">
                <a:solidFill>
                  <a:schemeClr val="dk1"/>
                </a:solidFill>
                <a:latin typeface="Lato"/>
                <a:ea typeface="Lato"/>
                <a:cs typeface="Lato"/>
                <a:sym typeface="Lato"/>
              </a:rPr>
              <a:t>Podemos alabar a Dios y trabajar juntos en amor por nuestro Señor</a:t>
            </a:r>
            <a:endParaRPr sz="3600" b="1"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32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200" b="0" i="0" u="none" strike="noStrike" cap="none">
                <a:solidFill>
                  <a:schemeClr val="dk1"/>
                </a:solidFill>
                <a:latin typeface="Lato"/>
                <a:ea typeface="Lato"/>
                <a:cs typeface="Lato"/>
                <a:sym typeface="Lato"/>
              </a:rPr>
              <a:t> </a:t>
            </a:r>
            <a:endParaRPr sz="3200" b="0" i="0" u="none" strike="noStrike" cap="none">
              <a:solidFill>
                <a:schemeClr val="dk1"/>
              </a:solidFill>
              <a:latin typeface="Lato"/>
              <a:ea typeface="Lato"/>
              <a:cs typeface="Lato"/>
              <a:sym typeface="Lato"/>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28"/>
          <p:cNvSpPr txBox="1"/>
          <p:nvPr/>
        </p:nvSpPr>
        <p:spPr>
          <a:xfrm>
            <a:off x="3219682" y="245092"/>
            <a:ext cx="7189367" cy="8401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El Proyecto Final</a:t>
            </a:r>
            <a:endParaRPr sz="6000" b="0" i="0" u="none" strike="noStrike" cap="none">
              <a:solidFill>
                <a:srgbClr val="009444"/>
              </a:solidFill>
              <a:latin typeface="Lato"/>
              <a:ea typeface="Lato"/>
              <a:cs typeface="Lato"/>
              <a:sym typeface="Lato"/>
            </a:endParaRPr>
          </a:p>
        </p:txBody>
      </p:sp>
      <p:cxnSp>
        <p:nvCxnSpPr>
          <p:cNvPr id="395" name="Google Shape;395;p28"/>
          <p:cNvCxnSpPr/>
          <p:nvPr/>
        </p:nvCxnSpPr>
        <p:spPr>
          <a:xfrm>
            <a:off x="3311122" y="11602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96" name="Google Shape;396;p2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97" name="Google Shape;397;p28"/>
          <p:cNvPicPr preferRelativeResize="0"/>
          <p:nvPr/>
        </p:nvPicPr>
        <p:blipFill rotWithShape="1">
          <a:blip r:embed="rId3">
            <a:alphaModFix/>
          </a:blip>
          <a:srcRect/>
          <a:stretch/>
        </p:blipFill>
        <p:spPr>
          <a:xfrm>
            <a:off x="80940" y="1806843"/>
            <a:ext cx="3125596" cy="3218688"/>
          </a:xfrm>
          <a:prstGeom prst="rect">
            <a:avLst/>
          </a:prstGeom>
          <a:noFill/>
          <a:ln>
            <a:noFill/>
          </a:ln>
          <a:effectLst>
            <a:outerShdw blurRad="50800" dist="38100" dir="2700000" algn="tl" rotWithShape="0">
              <a:srgbClr val="000000">
                <a:alpha val="40000"/>
              </a:srgbClr>
            </a:outerShdw>
          </a:effectLst>
        </p:spPr>
      </p:pic>
      <p:pic>
        <p:nvPicPr>
          <p:cNvPr id="398" name="Google Shape;398;p28"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
        <p:nvSpPr>
          <p:cNvPr id="399" name="Google Shape;399;p28"/>
          <p:cNvSpPr txBox="1"/>
          <p:nvPr/>
        </p:nvSpPr>
        <p:spPr>
          <a:xfrm>
            <a:off x="3185198" y="1997859"/>
            <a:ext cx="8612100" cy="3417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600" b="0" i="0" u="none" strike="noStrike" cap="none">
                <a:solidFill>
                  <a:schemeClr val="dk1"/>
                </a:solidFill>
                <a:latin typeface="Lato"/>
                <a:ea typeface="Lato"/>
                <a:cs typeface="Lato"/>
                <a:sym typeface="Lato"/>
              </a:rPr>
              <a:t>12. ¿Qué es la santa </a:t>
            </a:r>
            <a:r>
              <a:rPr lang="en-US" sz="3600">
                <a:solidFill>
                  <a:schemeClr val="dk1"/>
                </a:solidFill>
                <a:latin typeface="Lato"/>
                <a:ea typeface="Lato"/>
                <a:cs typeface="Lato"/>
                <a:sym typeface="Lato"/>
              </a:rPr>
              <a:t>I</a:t>
            </a:r>
            <a:r>
              <a:rPr lang="en-US" sz="3600" b="0" i="0" u="none" strike="noStrike" cap="none">
                <a:solidFill>
                  <a:schemeClr val="dk1"/>
                </a:solidFill>
                <a:latin typeface="Lato"/>
                <a:ea typeface="Lato"/>
                <a:cs typeface="Lato"/>
                <a:sym typeface="Lato"/>
              </a:rPr>
              <a:t>glesia </a:t>
            </a:r>
            <a:r>
              <a:rPr lang="en-US" sz="3600">
                <a:solidFill>
                  <a:schemeClr val="dk1"/>
                </a:solidFill>
                <a:latin typeface="Lato"/>
                <a:ea typeface="Lato"/>
                <a:cs typeface="Lato"/>
                <a:sym typeface="Lato"/>
              </a:rPr>
              <a:t>C</a:t>
            </a:r>
            <a:r>
              <a:rPr lang="en-US" sz="3600" b="0" i="0" u="none" strike="noStrike" cap="none">
                <a:solidFill>
                  <a:schemeClr val="dk1"/>
                </a:solidFill>
                <a:latin typeface="Lato"/>
                <a:ea typeface="Lato"/>
                <a:cs typeface="Lato"/>
                <a:sym typeface="Lato"/>
              </a:rPr>
              <a:t>ristiana y porque es santa? </a:t>
            </a:r>
            <a:endParaRPr/>
          </a:p>
          <a:p>
            <a:pPr marL="0" marR="0" lvl="0" indent="0" algn="l" rtl="0">
              <a:lnSpc>
                <a:spcPct val="100000"/>
              </a:lnSpc>
              <a:spcBef>
                <a:spcPts val="0"/>
              </a:spcBef>
              <a:spcAft>
                <a:spcPts val="0"/>
              </a:spcAft>
              <a:buClr>
                <a:schemeClr val="dk1"/>
              </a:buClr>
              <a:buSzPts val="1100"/>
              <a:buFont typeface="Arial"/>
              <a:buNone/>
            </a:pPr>
            <a:endParaRPr sz="36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600" b="0" i="0" u="none" strike="noStrike" cap="none">
                <a:solidFill>
                  <a:schemeClr val="dk1"/>
                </a:solidFill>
                <a:latin typeface="Lato"/>
                <a:ea typeface="Lato"/>
                <a:cs typeface="Lato"/>
                <a:sym typeface="Lato"/>
              </a:rPr>
              <a:t>13. ¿Cómo debemos comportarnos con las personas u organizaciones que no predican fielmente la palabra de Dios?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3"/>
        <p:cNvGrpSpPr/>
        <p:nvPr/>
      </p:nvGrpSpPr>
      <p:grpSpPr>
        <a:xfrm>
          <a:off x="0" y="0"/>
          <a:ext cx="0" cy="0"/>
          <a:chOff x="0" y="0"/>
          <a:chExt cx="0" cy="0"/>
        </a:xfrm>
      </p:grpSpPr>
      <p:sp>
        <p:nvSpPr>
          <p:cNvPr id="404" name="Google Shape;404;p30"/>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Tarea</a:t>
            </a:r>
            <a:endParaRPr sz="6000" b="0" i="0" u="none" strike="noStrike" cap="none">
              <a:solidFill>
                <a:srgbClr val="009444"/>
              </a:solidFill>
              <a:latin typeface="Lato"/>
              <a:ea typeface="Lato"/>
              <a:cs typeface="Lato"/>
              <a:sym typeface="Lato"/>
            </a:endParaRPr>
          </a:p>
        </p:txBody>
      </p:sp>
      <p:cxnSp>
        <p:nvCxnSpPr>
          <p:cNvPr id="405" name="Google Shape;405;p30"/>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406" name="Google Shape;406;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07" name="Google Shape;407;p30"/>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408" name="Google Shape;408;p30"/>
          <p:cNvSpPr txBox="1"/>
          <p:nvPr/>
        </p:nvSpPr>
        <p:spPr>
          <a:xfrm>
            <a:off x="4127382" y="3633847"/>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Clr>
                <a:srgbClr val="000000"/>
              </a:buClr>
              <a:buSzPts val="3200"/>
              <a:buFont typeface="Arial"/>
              <a:buNone/>
            </a:pPr>
            <a:r>
              <a:rPr lang="en-US" sz="3200" b="0" i="1" u="none" strike="noStrike" cap="none">
                <a:solidFill>
                  <a:schemeClr val="dk1"/>
                </a:solidFill>
                <a:latin typeface="Lato"/>
                <a:ea typeface="Lato"/>
                <a:cs typeface="Lato"/>
                <a:sym typeface="Lato"/>
              </a:rPr>
              <a:t>en el grupo de WhatsApp</a:t>
            </a:r>
            <a:endParaRPr sz="3200" b="0" i="1" u="none" strike="noStrike" cap="none">
              <a:solidFill>
                <a:schemeClr val="dk1"/>
              </a:solidFill>
              <a:latin typeface="Lato"/>
              <a:ea typeface="Lato"/>
              <a:cs typeface="Lato"/>
              <a:sym typeface="Lato"/>
            </a:endParaRPr>
          </a:p>
        </p:txBody>
      </p:sp>
      <p:pic>
        <p:nvPicPr>
          <p:cNvPr id="409" name="Google Shape;409;p30"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3"/>
        <p:cNvGrpSpPr/>
        <p:nvPr/>
      </p:nvGrpSpPr>
      <p:grpSpPr>
        <a:xfrm>
          <a:off x="0" y="0"/>
          <a:ext cx="0" cy="0"/>
          <a:chOff x="0" y="0"/>
          <a:chExt cx="0" cy="0"/>
        </a:xfrm>
      </p:grpSpPr>
      <p:sp>
        <p:nvSpPr>
          <p:cNvPr id="414" name="Google Shape;414;g2adf2547317_0_0"/>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 o bendición </a:t>
            </a:r>
            <a:endParaRPr sz="6000" b="0" i="0" u="none" strike="noStrike" cap="none">
              <a:solidFill>
                <a:srgbClr val="009444"/>
              </a:solidFill>
              <a:latin typeface="Lato"/>
              <a:ea typeface="Lato"/>
              <a:cs typeface="Lato"/>
              <a:sym typeface="Lato"/>
            </a:endParaRPr>
          </a:p>
        </p:txBody>
      </p:sp>
      <p:sp>
        <p:nvSpPr>
          <p:cNvPr id="415" name="Google Shape;415;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16" name="Google Shape;416;g2adf2547317_0_0"/>
          <p:cNvPicPr preferRelativeResize="0"/>
          <p:nvPr/>
        </p:nvPicPr>
        <p:blipFill rotWithShape="1">
          <a:blip r:embed="rId3">
            <a:alphaModFix/>
          </a:blip>
          <a:src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417" name="Google Shape;417;g2adf2547317_0_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3" name="Google Shape;423;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24" name="Google Shape;424;g2ac1ba269cb_0_46"/>
          <p:cNvPicPr preferRelativeResize="0"/>
          <p:nvPr/>
        </p:nvPicPr>
        <p:blipFill rotWithShape="1">
          <a:blip r:embed="rId3">
            <a:alphaModFix/>
          </a:blip>
          <a:srcRect l="17158" t="8250" r="29536" b="8239"/>
          <a:stretch/>
        </p:blipFill>
        <p:spPr>
          <a:xfrm>
            <a:off x="6580094" y="810985"/>
            <a:ext cx="5007428" cy="5236027"/>
          </a:xfrm>
          <a:prstGeom prst="rect">
            <a:avLst/>
          </a:prstGeom>
          <a:noFill/>
          <a:ln>
            <a:noFill/>
          </a:ln>
        </p:spPr>
      </p:pic>
      <p:pic>
        <p:nvPicPr>
          <p:cNvPr id="425" name="Google Shape;425;g2ac1ba269cb_0_46"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426" name="Google Shape;426;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427" name="Google Shape;427;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8" name="Google Shape;428;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2"/>
        <p:cNvGrpSpPr/>
        <p:nvPr/>
      </p:nvGrpSpPr>
      <p:grpSpPr>
        <a:xfrm>
          <a:off x="0" y="0"/>
          <a:ext cx="0" cy="0"/>
          <a:chOff x="0" y="0"/>
          <a:chExt cx="0" cy="0"/>
        </a:xfrm>
      </p:grpSpPr>
      <p:sp>
        <p:nvSpPr>
          <p:cNvPr id="433" name="Google Shape;433;p29"/>
          <p:cNvSpPr txBox="1"/>
          <p:nvPr/>
        </p:nvSpPr>
        <p:spPr>
          <a:xfrm>
            <a:off x="2477344" y="444736"/>
            <a:ext cx="7189500"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6000" b="0" i="0" u="none" strike="noStrike" cap="none">
                <a:solidFill>
                  <a:srgbClr val="009444"/>
                </a:solidFill>
                <a:latin typeface="Lato"/>
                <a:ea typeface="Lato"/>
                <a:cs typeface="Lato"/>
                <a:sym typeface="Lato"/>
              </a:rPr>
              <a:t>La elección</a:t>
            </a:r>
            <a:endParaRPr sz="6000" b="0" i="0" u="none" strike="noStrike" cap="none">
              <a:solidFill>
                <a:srgbClr val="009444"/>
              </a:solidFill>
              <a:latin typeface="Lato"/>
              <a:ea typeface="Lato"/>
              <a:cs typeface="Lato"/>
              <a:sym typeface="Lato"/>
            </a:endParaRPr>
          </a:p>
        </p:txBody>
      </p:sp>
      <p:sp>
        <p:nvSpPr>
          <p:cNvPr id="434" name="Google Shape;434;p2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35" name="Google Shape;435;p29"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436" name="Google Shape;436;p29"/>
          <p:cNvSpPr txBox="1"/>
          <p:nvPr/>
        </p:nvSpPr>
        <p:spPr>
          <a:xfrm>
            <a:off x="2417846" y="2341210"/>
            <a:ext cx="8783554" cy="2862322"/>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3600"/>
              <a:buFont typeface="Noto Sans Symbols"/>
              <a:buChar char="∙"/>
            </a:pPr>
            <a:r>
              <a:rPr lang="en-US" sz="3600" b="0" i="0" u="none" strike="noStrike" cap="none">
                <a:solidFill>
                  <a:srgbClr val="000000"/>
                </a:solidFill>
                <a:latin typeface="Calibri"/>
                <a:ea typeface="Calibri"/>
                <a:cs typeface="Calibri"/>
                <a:sym typeface="Calibri"/>
              </a:rPr>
              <a:t>Todas las personas son pecadoras y por naturaleza están bajo la justa condenación de Dios (Ro. 3:23, Sal. 14:2,3; 5:5; Ef. 2:3).</a:t>
            </a:r>
            <a:endParaRPr/>
          </a:p>
          <a:p>
            <a:pPr marL="342900" marR="0" lvl="0" indent="-114300" algn="l" rtl="0">
              <a:lnSpc>
                <a:spcPct val="100000"/>
              </a:lnSpc>
              <a:spcBef>
                <a:spcPts val="0"/>
              </a:spcBef>
              <a:spcAft>
                <a:spcPts val="0"/>
              </a:spcAft>
              <a:buClr>
                <a:srgbClr val="000000"/>
              </a:buClr>
              <a:buSzPts val="3600"/>
              <a:buFont typeface="Noto Sans Symbols"/>
              <a:buNone/>
            </a:pPr>
            <a:endParaRPr sz="36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3600"/>
              <a:buFont typeface="Noto Sans Symbols"/>
              <a:buChar char="∙"/>
            </a:pPr>
            <a:r>
              <a:rPr lang="en-US" sz="3600" b="0" i="0" u="none" strike="noStrike" cap="none">
                <a:solidFill>
                  <a:srgbClr val="000000"/>
                </a:solidFill>
                <a:latin typeface="Calibri"/>
                <a:ea typeface="Calibri"/>
                <a:cs typeface="Calibri"/>
                <a:sym typeface="Calibri"/>
              </a:rPr>
              <a:t>Dios ama a todas las personas (Jn. 3:16).</a:t>
            </a:r>
            <a:endParaRPr sz="3600" b="0" i="0" u="none" strike="noStrike" cap="none">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4"/>
          <p:cNvSpPr txBox="1"/>
          <p:nvPr/>
        </p:nvSpPr>
        <p:spPr>
          <a:xfrm>
            <a:off x="4059441" y="2724595"/>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a:t>
            </a:r>
            <a:endParaRPr sz="6000" b="0" i="0" u="none" strike="noStrike" cap="none">
              <a:solidFill>
                <a:srgbClr val="009444"/>
              </a:solidFill>
              <a:latin typeface="Lato"/>
              <a:ea typeface="Lato"/>
              <a:cs typeface="Lato"/>
              <a:sym typeface="Lato"/>
            </a:endParaRPr>
          </a:p>
        </p:txBody>
      </p:sp>
      <p:sp>
        <p:nvSpPr>
          <p:cNvPr id="111" name="Google Shape;111;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2" name="Google Shape;112;p4"/>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13" name="Google Shape;113;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0"/>
        <p:cNvGrpSpPr/>
        <p:nvPr/>
      </p:nvGrpSpPr>
      <p:grpSpPr>
        <a:xfrm>
          <a:off x="0" y="0"/>
          <a:ext cx="0" cy="0"/>
          <a:chOff x="0" y="0"/>
          <a:chExt cx="0" cy="0"/>
        </a:xfrm>
      </p:grpSpPr>
      <p:sp>
        <p:nvSpPr>
          <p:cNvPr id="441" name="Google Shape;441;p31"/>
          <p:cNvSpPr txBox="1"/>
          <p:nvPr/>
        </p:nvSpPr>
        <p:spPr>
          <a:xfrm>
            <a:off x="2477344" y="444736"/>
            <a:ext cx="7189500"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6000" b="0" i="0" u="none" strike="noStrike" cap="none">
                <a:solidFill>
                  <a:srgbClr val="009444"/>
                </a:solidFill>
                <a:latin typeface="Lato"/>
                <a:ea typeface="Lato"/>
                <a:cs typeface="Lato"/>
                <a:sym typeface="Lato"/>
              </a:rPr>
              <a:t>La elección</a:t>
            </a:r>
            <a:endParaRPr sz="6000" b="0" i="0" u="none" strike="noStrike" cap="none">
              <a:solidFill>
                <a:srgbClr val="009444"/>
              </a:solidFill>
              <a:latin typeface="Lato"/>
              <a:ea typeface="Lato"/>
              <a:cs typeface="Lato"/>
              <a:sym typeface="Lato"/>
            </a:endParaRPr>
          </a:p>
        </p:txBody>
      </p:sp>
      <p:sp>
        <p:nvSpPr>
          <p:cNvPr id="442" name="Google Shape;442;p3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43" name="Google Shape;443;p31"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444" name="Google Shape;444;p31"/>
          <p:cNvSpPr txBox="1"/>
          <p:nvPr/>
        </p:nvSpPr>
        <p:spPr>
          <a:xfrm>
            <a:off x="2025960" y="1888949"/>
            <a:ext cx="9469354" cy="3970318"/>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3600"/>
              <a:buFont typeface="Noto Sans Symbols"/>
              <a:buChar char="∙"/>
            </a:pPr>
            <a:r>
              <a:rPr lang="en-US" sz="3600" b="0" i="0" u="none" strike="noStrike" cap="none">
                <a:solidFill>
                  <a:srgbClr val="000000"/>
                </a:solidFill>
                <a:latin typeface="Calibri"/>
                <a:ea typeface="Calibri"/>
                <a:cs typeface="Calibri"/>
                <a:sym typeface="Calibri"/>
              </a:rPr>
              <a:t>Dios desea sinceramente la salvación de todos (Ez. 33:11; 1 Ti. 2:4, 2 P. 3:9, Mt. 23:37).</a:t>
            </a:r>
            <a:endParaRPr/>
          </a:p>
          <a:p>
            <a:pPr marL="342900" marR="0" lvl="0" indent="-114300" algn="l" rtl="0">
              <a:lnSpc>
                <a:spcPct val="100000"/>
              </a:lnSpc>
              <a:spcBef>
                <a:spcPts val="0"/>
              </a:spcBef>
              <a:spcAft>
                <a:spcPts val="0"/>
              </a:spcAft>
              <a:buClr>
                <a:srgbClr val="000000"/>
              </a:buClr>
              <a:buSzPts val="3600"/>
              <a:buFont typeface="Noto Sans Symbols"/>
              <a:buNone/>
            </a:pPr>
            <a:endParaRPr sz="36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3600"/>
              <a:buFont typeface="Noto Sans Symbols"/>
              <a:buChar char="∙"/>
            </a:pPr>
            <a:r>
              <a:rPr lang="en-US" sz="3600" b="0" i="0" u="none" strike="noStrike" cap="none">
                <a:solidFill>
                  <a:srgbClr val="000000"/>
                </a:solidFill>
                <a:latin typeface="Calibri"/>
                <a:ea typeface="Calibri"/>
                <a:cs typeface="Calibri"/>
                <a:sym typeface="Calibri"/>
              </a:rPr>
              <a:t>Jesús pagó los pecados de todos. Dios declaró justo al mundo por la vida santa y la muerte sustitutiva de Cristo (Jn. 3:16; 2 Jn. 2:2; 1 Jn. 1:9; 2 Co. 5:19-21).</a:t>
            </a:r>
            <a:endParaRPr sz="3600" b="0" i="0" u="none" strike="noStrike" cap="none">
              <a:solidFill>
                <a:srgbClr val="000000"/>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8"/>
        <p:cNvGrpSpPr/>
        <p:nvPr/>
      </p:nvGrpSpPr>
      <p:grpSpPr>
        <a:xfrm>
          <a:off x="0" y="0"/>
          <a:ext cx="0" cy="0"/>
          <a:chOff x="0" y="0"/>
          <a:chExt cx="0" cy="0"/>
        </a:xfrm>
      </p:grpSpPr>
      <p:sp>
        <p:nvSpPr>
          <p:cNvPr id="449" name="Google Shape;449;p32"/>
          <p:cNvSpPr txBox="1"/>
          <p:nvPr/>
        </p:nvSpPr>
        <p:spPr>
          <a:xfrm>
            <a:off x="2477344" y="444736"/>
            <a:ext cx="7189500"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6000" b="0" i="0" u="none" strike="noStrike" cap="none">
                <a:solidFill>
                  <a:srgbClr val="009444"/>
                </a:solidFill>
                <a:latin typeface="Lato"/>
                <a:ea typeface="Lato"/>
                <a:cs typeface="Lato"/>
                <a:sym typeface="Lato"/>
              </a:rPr>
              <a:t>La elección</a:t>
            </a:r>
            <a:endParaRPr sz="6000" b="0" i="0" u="none" strike="noStrike" cap="none">
              <a:solidFill>
                <a:srgbClr val="009444"/>
              </a:solidFill>
              <a:latin typeface="Lato"/>
              <a:ea typeface="Lato"/>
              <a:cs typeface="Lato"/>
              <a:sym typeface="Lato"/>
            </a:endParaRPr>
          </a:p>
        </p:txBody>
      </p:sp>
      <p:sp>
        <p:nvSpPr>
          <p:cNvPr id="450" name="Google Shape;450;p3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51" name="Google Shape;451;p32"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452" name="Google Shape;452;p32"/>
          <p:cNvSpPr txBox="1"/>
          <p:nvPr/>
        </p:nvSpPr>
        <p:spPr>
          <a:xfrm>
            <a:off x="2025960" y="1888949"/>
            <a:ext cx="9469354" cy="2862322"/>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3600"/>
              <a:buFont typeface="Noto Sans Symbols"/>
              <a:buChar char="∙"/>
            </a:pPr>
            <a:r>
              <a:rPr lang="en-US" sz="3600" b="0" i="0" u="none" strike="noStrike" cap="none">
                <a:solidFill>
                  <a:srgbClr val="000000"/>
                </a:solidFill>
                <a:latin typeface="Calibri"/>
                <a:ea typeface="Calibri"/>
                <a:cs typeface="Calibri"/>
                <a:sym typeface="Calibri"/>
              </a:rPr>
              <a:t>Las personas van al infierno porque rechazan el gratuito don divino de la salvación en Cristo. La única causa de la condenación de un pecador es la incredulidad (Mc.16:16; Mt. 23:37; Hch. 7:51; Jn. 3:18; 2 P. 2:1).</a:t>
            </a:r>
            <a:endParaRPr sz="3600" b="0" i="0" u="none" strike="noStrike" cap="none">
              <a:solidFill>
                <a:srgbClr val="000000"/>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6"/>
        <p:cNvGrpSpPr/>
        <p:nvPr/>
      </p:nvGrpSpPr>
      <p:grpSpPr>
        <a:xfrm>
          <a:off x="0" y="0"/>
          <a:ext cx="0" cy="0"/>
          <a:chOff x="0" y="0"/>
          <a:chExt cx="0" cy="0"/>
        </a:xfrm>
      </p:grpSpPr>
      <p:sp>
        <p:nvSpPr>
          <p:cNvPr id="457" name="Google Shape;457;p33"/>
          <p:cNvSpPr txBox="1"/>
          <p:nvPr/>
        </p:nvSpPr>
        <p:spPr>
          <a:xfrm>
            <a:off x="2477344" y="444736"/>
            <a:ext cx="7189500"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6000" b="0" i="0" u="none" strike="noStrike" cap="none">
                <a:solidFill>
                  <a:srgbClr val="009444"/>
                </a:solidFill>
                <a:latin typeface="Lato"/>
                <a:ea typeface="Lato"/>
                <a:cs typeface="Lato"/>
                <a:sym typeface="Lato"/>
              </a:rPr>
              <a:t>La elección</a:t>
            </a:r>
            <a:endParaRPr sz="6000" b="0" i="0" u="none" strike="noStrike" cap="none">
              <a:solidFill>
                <a:srgbClr val="009444"/>
              </a:solidFill>
              <a:latin typeface="Lato"/>
              <a:ea typeface="Lato"/>
              <a:cs typeface="Lato"/>
              <a:sym typeface="Lato"/>
            </a:endParaRPr>
          </a:p>
        </p:txBody>
      </p:sp>
      <p:sp>
        <p:nvSpPr>
          <p:cNvPr id="458" name="Google Shape;458;p3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59" name="Google Shape;459;p33"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460" name="Google Shape;460;p33"/>
          <p:cNvSpPr txBox="1"/>
          <p:nvPr/>
        </p:nvSpPr>
        <p:spPr>
          <a:xfrm>
            <a:off x="2025960" y="1888949"/>
            <a:ext cx="9469354" cy="2862322"/>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3600"/>
              <a:buFont typeface="Noto Sans Symbols"/>
              <a:buChar char="∙"/>
            </a:pPr>
            <a:r>
              <a:rPr lang="en-US" sz="3600" b="0" i="0" u="none" strike="noStrike" cap="none">
                <a:solidFill>
                  <a:srgbClr val="000000"/>
                </a:solidFill>
                <a:latin typeface="Calibri"/>
                <a:ea typeface="Calibri"/>
                <a:cs typeface="Calibri"/>
                <a:sym typeface="Calibri"/>
              </a:rPr>
              <a:t>Desde la eternidad, Dios eligió a los individuos para la salvación en Cristo. Esta elección es la causa: de su llegada a la fe, de su justificación por fe, y de la preservación en la fe para vida eterna. </a:t>
            </a:r>
            <a:endParaRPr sz="3600" b="0" i="0" u="none" strike="noStrike" cap="none">
              <a:solidFill>
                <a:srgbClr val="000000"/>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4"/>
        <p:cNvGrpSpPr/>
        <p:nvPr/>
      </p:nvGrpSpPr>
      <p:grpSpPr>
        <a:xfrm>
          <a:off x="0" y="0"/>
          <a:ext cx="0" cy="0"/>
          <a:chOff x="0" y="0"/>
          <a:chExt cx="0" cy="0"/>
        </a:xfrm>
      </p:grpSpPr>
      <p:sp>
        <p:nvSpPr>
          <p:cNvPr id="465" name="Google Shape;465;p46"/>
          <p:cNvSpPr txBox="1"/>
          <p:nvPr/>
        </p:nvSpPr>
        <p:spPr>
          <a:xfrm>
            <a:off x="2477344" y="444736"/>
            <a:ext cx="7189500"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6000" b="0" i="0" u="none" strike="noStrike" cap="none">
                <a:solidFill>
                  <a:srgbClr val="009444"/>
                </a:solidFill>
                <a:latin typeface="Lato"/>
                <a:ea typeface="Lato"/>
                <a:cs typeface="Lato"/>
                <a:sym typeface="Lato"/>
              </a:rPr>
              <a:t>La elección</a:t>
            </a:r>
            <a:endParaRPr sz="6000" b="0" i="0" u="none" strike="noStrike" cap="none">
              <a:solidFill>
                <a:srgbClr val="009444"/>
              </a:solidFill>
              <a:latin typeface="Lato"/>
              <a:ea typeface="Lato"/>
              <a:cs typeface="Lato"/>
              <a:sym typeface="Lato"/>
            </a:endParaRPr>
          </a:p>
        </p:txBody>
      </p:sp>
      <p:sp>
        <p:nvSpPr>
          <p:cNvPr id="466" name="Google Shape;466;p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67" name="Google Shape;467;p46"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468" name="Google Shape;468;p46"/>
          <p:cNvSpPr txBox="1"/>
          <p:nvPr/>
        </p:nvSpPr>
        <p:spPr>
          <a:xfrm>
            <a:off x="2025960" y="1888949"/>
            <a:ext cx="9469500" cy="45252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3600"/>
              <a:buFont typeface="Noto Sans Symbols"/>
              <a:buChar char="∙"/>
            </a:pPr>
            <a:r>
              <a:rPr lang="en-US" sz="3600" b="0" i="0" u="none" strike="noStrike" cap="none">
                <a:solidFill>
                  <a:srgbClr val="000000"/>
                </a:solidFill>
                <a:latin typeface="Calibri"/>
                <a:ea typeface="Calibri"/>
                <a:cs typeface="Calibri"/>
                <a:sym typeface="Calibri"/>
              </a:rPr>
              <a:t>Aunque la mente humana siente que hay una contradicción entre la justificación universal y la elección de individuos, la fe acepta ambas doctrinas sin tratar de ponerlas en armonía con nuestra razón. Dios es trascendente a nosotros, nos inclinamos delante de él con corazón creyente cuando nos habla por su palabra. Decimos, co</a:t>
            </a:r>
            <a:r>
              <a:rPr lang="en-US" sz="3600">
                <a:latin typeface="Calibri"/>
                <a:ea typeface="Calibri"/>
                <a:cs typeface="Calibri"/>
                <a:sym typeface="Calibri"/>
              </a:rPr>
              <a:t>mo</a:t>
            </a:r>
            <a:r>
              <a:rPr lang="en-US" sz="3600" b="0" i="0" u="none" strike="noStrike" cap="none">
                <a:solidFill>
                  <a:srgbClr val="000000"/>
                </a:solidFill>
                <a:latin typeface="Calibri"/>
                <a:ea typeface="Calibri"/>
                <a:cs typeface="Calibri"/>
                <a:sym typeface="Calibri"/>
              </a:rPr>
              <a:t> Pablo:</a:t>
            </a:r>
            <a:endParaRPr sz="3600" b="0" i="0" u="none" strike="noStrike" cap="none">
              <a:solidFill>
                <a:srgbClr val="000000"/>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2"/>
        <p:cNvGrpSpPr/>
        <p:nvPr/>
      </p:nvGrpSpPr>
      <p:grpSpPr>
        <a:xfrm>
          <a:off x="0" y="0"/>
          <a:ext cx="0" cy="0"/>
          <a:chOff x="0" y="0"/>
          <a:chExt cx="0" cy="0"/>
        </a:xfrm>
      </p:grpSpPr>
      <p:sp>
        <p:nvSpPr>
          <p:cNvPr id="473" name="Google Shape;473;p47"/>
          <p:cNvSpPr txBox="1"/>
          <p:nvPr/>
        </p:nvSpPr>
        <p:spPr>
          <a:xfrm>
            <a:off x="2477344" y="444736"/>
            <a:ext cx="7189500"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6000" b="0" i="0" u="none" strike="noStrike" cap="none">
                <a:solidFill>
                  <a:srgbClr val="009444"/>
                </a:solidFill>
                <a:latin typeface="Lato"/>
                <a:ea typeface="Lato"/>
                <a:cs typeface="Lato"/>
                <a:sym typeface="Lato"/>
              </a:rPr>
              <a:t>La elección</a:t>
            </a:r>
            <a:endParaRPr sz="6000" b="0" i="0" u="none" strike="noStrike" cap="none">
              <a:solidFill>
                <a:srgbClr val="009444"/>
              </a:solidFill>
              <a:latin typeface="Lato"/>
              <a:ea typeface="Lato"/>
              <a:cs typeface="Lato"/>
              <a:sym typeface="Lato"/>
            </a:endParaRPr>
          </a:p>
        </p:txBody>
      </p:sp>
      <p:sp>
        <p:nvSpPr>
          <p:cNvPr id="474" name="Google Shape;474;p4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75" name="Google Shape;475;p47"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476" name="Google Shape;476;p47"/>
          <p:cNvSpPr txBox="1"/>
          <p:nvPr/>
        </p:nvSpPr>
        <p:spPr>
          <a:xfrm>
            <a:off x="2025960" y="1888949"/>
            <a:ext cx="9469500" cy="40329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3200"/>
              <a:buFont typeface="Noto Sans Symbols"/>
              <a:buChar char="∙"/>
            </a:pPr>
            <a:r>
              <a:rPr lang="en-US" sz="3200" b="0" i="0" u="none" strike="noStrike" cap="none">
                <a:solidFill>
                  <a:srgbClr val="000000"/>
                </a:solidFill>
                <a:latin typeface="Calibri"/>
                <a:ea typeface="Calibri"/>
                <a:cs typeface="Calibri"/>
                <a:sym typeface="Calibri"/>
              </a:rPr>
              <a:t>“¡Oh profundidad de las riquezas de la sabiduría y de la ciencia de Dios! ¡Cuán insondables son sus juicios, e inescrutables sus caminos! Porque ¿quién entendió la mente del Señor? ¿O quién fue su consejero? O ¿quién le dio a él primero, para que le fuese recompensado? Porque de </a:t>
            </a:r>
            <a:r>
              <a:rPr lang="en-US" sz="3200">
                <a:latin typeface="Calibri"/>
                <a:ea typeface="Calibri"/>
                <a:cs typeface="Calibri"/>
                <a:sym typeface="Calibri"/>
              </a:rPr>
              <a:t>É</a:t>
            </a:r>
            <a:r>
              <a:rPr lang="en-US" sz="3200" b="0" i="0" u="none" strike="noStrike" cap="none">
                <a:solidFill>
                  <a:srgbClr val="000000"/>
                </a:solidFill>
                <a:latin typeface="Calibri"/>
                <a:ea typeface="Calibri"/>
                <a:cs typeface="Calibri"/>
                <a:sym typeface="Calibri"/>
              </a:rPr>
              <a:t>l, y por </a:t>
            </a:r>
            <a:r>
              <a:rPr lang="en-US" sz="3200">
                <a:latin typeface="Calibri"/>
                <a:ea typeface="Calibri"/>
                <a:cs typeface="Calibri"/>
                <a:sym typeface="Calibri"/>
              </a:rPr>
              <a:t>É</a:t>
            </a:r>
            <a:r>
              <a:rPr lang="en-US" sz="3200" b="0" i="0" u="none" strike="noStrike" cap="none">
                <a:solidFill>
                  <a:srgbClr val="000000"/>
                </a:solidFill>
                <a:latin typeface="Calibri"/>
                <a:ea typeface="Calibri"/>
                <a:cs typeface="Calibri"/>
                <a:sym typeface="Calibri"/>
              </a:rPr>
              <a:t>l, y para </a:t>
            </a:r>
            <a:r>
              <a:rPr lang="en-US" sz="3200">
                <a:latin typeface="Calibri"/>
                <a:ea typeface="Calibri"/>
                <a:cs typeface="Calibri"/>
                <a:sym typeface="Calibri"/>
              </a:rPr>
              <a:t>É</a:t>
            </a:r>
            <a:r>
              <a:rPr lang="en-US" sz="3200" b="0" i="0" u="none" strike="noStrike" cap="none">
                <a:solidFill>
                  <a:srgbClr val="000000"/>
                </a:solidFill>
                <a:latin typeface="Calibri"/>
                <a:ea typeface="Calibri"/>
                <a:cs typeface="Calibri"/>
                <a:sym typeface="Calibri"/>
              </a:rPr>
              <a:t>l, son todas las cosas. A </a:t>
            </a:r>
            <a:r>
              <a:rPr lang="en-US" sz="3200">
                <a:latin typeface="Calibri"/>
                <a:ea typeface="Calibri"/>
                <a:cs typeface="Calibri"/>
                <a:sym typeface="Calibri"/>
              </a:rPr>
              <a:t>É</a:t>
            </a:r>
            <a:r>
              <a:rPr lang="en-US" sz="3200" b="0" i="0" u="none" strike="noStrike" cap="none">
                <a:solidFill>
                  <a:srgbClr val="000000"/>
                </a:solidFill>
                <a:latin typeface="Calibri"/>
                <a:ea typeface="Calibri"/>
                <a:cs typeface="Calibri"/>
                <a:sym typeface="Calibri"/>
              </a:rPr>
              <a:t>l sea la gloria por los siglos. Amén”. (Ro. 11:33-36)</a:t>
            </a:r>
            <a:endParaRPr sz="3200" b="0" i="0" u="none" strike="noStrike" cap="none">
              <a:solidFill>
                <a:srgbClr val="000000"/>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0"/>
        <p:cNvGrpSpPr/>
        <p:nvPr/>
      </p:nvGrpSpPr>
      <p:grpSpPr>
        <a:xfrm>
          <a:off x="0" y="0"/>
          <a:ext cx="0" cy="0"/>
          <a:chOff x="0" y="0"/>
          <a:chExt cx="0" cy="0"/>
        </a:xfrm>
      </p:grpSpPr>
      <p:sp>
        <p:nvSpPr>
          <p:cNvPr id="481" name="Google Shape;481;p48"/>
          <p:cNvSpPr txBox="1"/>
          <p:nvPr/>
        </p:nvSpPr>
        <p:spPr>
          <a:xfrm>
            <a:off x="2477344" y="444736"/>
            <a:ext cx="7189500"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6000" b="0" i="0" u="none" strike="noStrike" cap="none">
                <a:solidFill>
                  <a:srgbClr val="009444"/>
                </a:solidFill>
                <a:latin typeface="Lato"/>
                <a:ea typeface="Lato"/>
                <a:cs typeface="Lato"/>
                <a:sym typeface="Lato"/>
              </a:rPr>
              <a:t>La elección</a:t>
            </a:r>
            <a:endParaRPr sz="6000" b="0" i="0" u="none" strike="noStrike" cap="none">
              <a:solidFill>
                <a:srgbClr val="009444"/>
              </a:solidFill>
              <a:latin typeface="Lato"/>
              <a:ea typeface="Lato"/>
              <a:cs typeface="Lato"/>
              <a:sym typeface="Lato"/>
            </a:endParaRPr>
          </a:p>
        </p:txBody>
      </p:sp>
      <p:sp>
        <p:nvSpPr>
          <p:cNvPr id="482" name="Google Shape;482;p4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83" name="Google Shape;483;p48"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484" name="Google Shape;484;p48"/>
          <p:cNvSpPr txBox="1"/>
          <p:nvPr/>
        </p:nvSpPr>
        <p:spPr>
          <a:xfrm>
            <a:off x="2025960" y="1888949"/>
            <a:ext cx="9469354" cy="353943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3200"/>
              <a:buFont typeface="Noto Sans Symbols"/>
              <a:buChar char="∙"/>
            </a:pPr>
            <a:r>
              <a:rPr lang="en-US" sz="3200" b="0" i="0" u="none" strike="noStrike" cap="none">
                <a:solidFill>
                  <a:srgbClr val="000000"/>
                </a:solidFill>
                <a:latin typeface="Calibri"/>
                <a:ea typeface="Calibri"/>
                <a:cs typeface="Calibri"/>
                <a:sym typeface="Calibri"/>
              </a:rPr>
              <a:t>Los que han tratado de poner la doctrina de la elección bajo el escrutinio de su razón, se despojaron del consuelo del evangelio; por sus especulaciones sobre “la mente de Dios”, han errado al enseñar que hay alguna base en el hombre para su elección o que hay elección para condenación. Ninguna de esas enseñanzas es verdadera. </a:t>
            </a:r>
            <a:endParaRPr sz="3200" b="0" i="0" u="none" strike="noStrike" cap="none">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19" name="Google Shape;119;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20" name="Google Shape;120;p5"/>
          <p:cNvGrpSpPr/>
          <p:nvPr/>
        </p:nvGrpSpPr>
        <p:grpSpPr>
          <a:xfrm>
            <a:off x="551075" y="2011050"/>
            <a:ext cx="11197475" cy="3947713"/>
            <a:chOff x="0" y="0"/>
            <a:chExt cx="10450280" cy="3947713"/>
          </a:xfrm>
        </p:grpSpPr>
        <p:sp>
          <p:nvSpPr>
            <p:cNvPr id="121" name="Google Shape;121;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22" name="Google Shape;122;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23" name="Google Shape;123;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24" name="Google Shape;124;p5"/>
            <p:cNvSpPr txBox="1"/>
            <p:nvPr/>
          </p:nvSpPr>
          <p:spPr>
            <a:xfrm>
              <a:off x="1302586" y="0"/>
              <a:ext cx="9147694" cy="112778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a:solidFill>
                    <a:schemeClr val="dk1"/>
                  </a:solidFill>
                  <a:latin typeface="Lato"/>
                  <a:ea typeface="Lato"/>
                  <a:cs typeface="Lato"/>
                  <a:sym typeface="Lato"/>
                </a:rPr>
                <a:t>Describir la santa </a:t>
              </a:r>
              <a:r>
                <a:rPr lang="en-US" sz="2500">
                  <a:solidFill>
                    <a:schemeClr val="dk1"/>
                  </a:solidFill>
                  <a:latin typeface="Lato"/>
                  <a:ea typeface="Lato"/>
                  <a:cs typeface="Lato"/>
                  <a:sym typeface="Lato"/>
                </a:rPr>
                <a:t>I</a:t>
              </a:r>
              <a:r>
                <a:rPr lang="en-US" sz="2500" b="0" i="0" u="none" strike="noStrike" cap="none">
                  <a:solidFill>
                    <a:schemeClr val="dk1"/>
                  </a:solidFill>
                  <a:latin typeface="Lato"/>
                  <a:ea typeface="Lato"/>
                  <a:cs typeface="Lato"/>
                  <a:sym typeface="Lato"/>
                </a:rPr>
                <a:t>glesia </a:t>
              </a:r>
              <a:r>
                <a:rPr lang="en-US" sz="2500">
                  <a:solidFill>
                    <a:schemeClr val="dk1"/>
                  </a:solidFill>
                  <a:latin typeface="Lato"/>
                  <a:ea typeface="Lato"/>
                  <a:cs typeface="Lato"/>
                  <a:sym typeface="Lato"/>
                </a:rPr>
                <a:t>C</a:t>
              </a:r>
              <a:r>
                <a:rPr lang="en-US" sz="2500" b="0" i="0" u="none" strike="noStrike" cap="none">
                  <a:solidFill>
                    <a:schemeClr val="dk1"/>
                  </a:solidFill>
                  <a:latin typeface="Lato"/>
                  <a:ea typeface="Lato"/>
                  <a:cs typeface="Lato"/>
                  <a:sym typeface="Lato"/>
                </a:rPr>
                <a:t>ristiana y la </a:t>
              </a:r>
              <a:r>
                <a:rPr lang="en-US" sz="2500">
                  <a:solidFill>
                    <a:schemeClr val="dk1"/>
                  </a:solidFill>
                  <a:latin typeface="Lato"/>
                  <a:ea typeface="Lato"/>
                  <a:cs typeface="Lato"/>
                  <a:sym typeface="Lato"/>
                </a:rPr>
                <a:t>comunión</a:t>
              </a:r>
              <a:r>
                <a:rPr lang="en-US" sz="2500" b="0" i="0" u="none" strike="noStrike" cap="none">
                  <a:solidFill>
                    <a:schemeClr val="dk1"/>
                  </a:solidFill>
                  <a:latin typeface="Lato"/>
                  <a:ea typeface="Lato"/>
                  <a:cs typeface="Lato"/>
                  <a:sym typeface="Lato"/>
                </a:rPr>
                <a:t> de los santos. </a:t>
              </a:r>
              <a:endParaRPr sz="2500" b="0" i="0" u="none" strike="noStrike" cap="none">
                <a:solidFill>
                  <a:schemeClr val="dk1"/>
                </a:solidFill>
                <a:latin typeface="Lato"/>
                <a:ea typeface="Lato"/>
                <a:cs typeface="Lato"/>
                <a:sym typeface="Lato"/>
              </a:endParaRPr>
            </a:p>
          </p:txBody>
        </p:sp>
        <p:sp>
          <p:nvSpPr>
            <p:cNvPr id="125" name="Google Shape;125;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26" name="Google Shape;126;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27" name="Google Shape;127;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28" name="Google Shape;128;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500" b="0" i="0" u="none" strike="noStrike" cap="none">
                  <a:solidFill>
                    <a:schemeClr val="lt1"/>
                  </a:solidFill>
                  <a:latin typeface="Lato"/>
                  <a:ea typeface="Lato"/>
                  <a:cs typeface="Lato"/>
                  <a:sym typeface="Lato"/>
                </a:rPr>
                <a:t>Explicar el origen de la Iglesia Cristiana en la elección eterna de Dios. </a:t>
              </a:r>
              <a:endParaRPr sz="2500" b="0" i="0" u="none" strike="noStrike" cap="none">
                <a:solidFill>
                  <a:schemeClr val="lt1"/>
                </a:solidFill>
                <a:latin typeface="Lato"/>
                <a:ea typeface="Lato"/>
                <a:cs typeface="Lato"/>
                <a:sym typeface="Lato"/>
              </a:endParaRPr>
            </a:p>
          </p:txBody>
        </p:sp>
        <p:sp>
          <p:nvSpPr>
            <p:cNvPr id="129" name="Google Shape;129;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p:cNvSpPr txBox="1"/>
            <p:nvPr/>
          </p:nvSpPr>
          <p:spPr>
            <a:xfrm>
              <a:off x="1302586" y="2819933"/>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a:solidFill>
                    <a:schemeClr val="lt1"/>
                  </a:solidFill>
                  <a:latin typeface="Lato"/>
                  <a:ea typeface="Lato"/>
                  <a:cs typeface="Lato"/>
                  <a:sym typeface="Lato"/>
                </a:rPr>
                <a:t>Reconocer la importancia de congregarse en una Iglesia visible que enseñ</a:t>
              </a:r>
              <a:r>
                <a:rPr lang="en-US" sz="2500">
                  <a:solidFill>
                    <a:schemeClr val="lt1"/>
                  </a:solidFill>
                  <a:latin typeface="Lato"/>
                  <a:ea typeface="Lato"/>
                  <a:cs typeface="Lato"/>
                  <a:sym typeface="Lato"/>
                </a:rPr>
                <a:t>e</a:t>
              </a:r>
              <a:r>
                <a:rPr lang="en-US" sz="2500" b="0" i="0" u="none" strike="noStrike" cap="none">
                  <a:solidFill>
                    <a:schemeClr val="lt1"/>
                  </a:solidFill>
                  <a:latin typeface="Lato"/>
                  <a:ea typeface="Lato"/>
                  <a:cs typeface="Lato"/>
                  <a:sym typeface="Lato"/>
                </a:rPr>
                <a:t> la sana doctrina. </a:t>
              </a:r>
              <a:endParaRPr sz="2500" b="0" i="0" u="none" strike="noStrike" cap="none">
                <a:solidFill>
                  <a:schemeClr val="lt1"/>
                </a:solidFill>
                <a:latin typeface="Lato"/>
                <a:ea typeface="Lato"/>
                <a:cs typeface="Lato"/>
                <a:sym typeface="Lato"/>
              </a:endParaRPr>
            </a:p>
          </p:txBody>
        </p:sp>
      </p:grpSp>
      <p:pic>
        <p:nvPicPr>
          <p:cNvPr id="133" name="Google Shape;133;p5"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39" name="Google Shape;139;p6"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40" name="Google Shape;140;p6"/>
          <p:cNvSpPr txBox="1"/>
          <p:nvPr/>
        </p:nvSpPr>
        <p:spPr>
          <a:xfrm>
            <a:off x="2338467" y="569626"/>
            <a:ext cx="7525200" cy="591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211E1E"/>
                </a:solidFill>
                <a:latin typeface="Lato"/>
                <a:ea typeface="Lato"/>
                <a:cs typeface="Lato"/>
                <a:sym typeface="Lato"/>
              </a:rPr>
              <a:t>Creo en Dios Padre </a:t>
            </a:r>
            <a:r>
              <a:rPr lang="en-US" sz="2400" b="1">
                <a:solidFill>
                  <a:srgbClr val="211E1E"/>
                </a:solidFill>
                <a:latin typeface="Lato"/>
                <a:ea typeface="Lato"/>
                <a:cs typeface="Lato"/>
                <a:sym typeface="Lato"/>
              </a:rPr>
              <a:t>T</a:t>
            </a:r>
            <a:r>
              <a:rPr lang="en-US" sz="2400" b="1" i="0" u="none" strike="noStrike" cap="none">
                <a:solidFill>
                  <a:srgbClr val="211E1E"/>
                </a:solidFill>
                <a:latin typeface="Lato"/>
                <a:ea typeface="Lato"/>
                <a:cs typeface="Lato"/>
                <a:sym typeface="Lato"/>
              </a:rPr>
              <a:t>odopoderoso, creador del cielo y de la tierra. </a:t>
            </a:r>
            <a:endParaRPr/>
          </a:p>
          <a:p>
            <a:pPr marL="0" marR="0" lvl="0" indent="0" algn="l" rtl="0">
              <a:lnSpc>
                <a:spcPct val="100000"/>
              </a:lnSpc>
              <a:spcBef>
                <a:spcPts val="0"/>
              </a:spcBef>
              <a:spcAft>
                <a:spcPts val="0"/>
              </a:spcAft>
              <a:buNone/>
            </a:pPr>
            <a:endParaRPr sz="2400" b="1" i="0" u="none" strike="noStrike" cap="none">
              <a:solidFill>
                <a:srgbClr val="211E1E"/>
              </a:solidFill>
              <a:latin typeface="Lato"/>
              <a:ea typeface="Lato"/>
              <a:cs typeface="Lato"/>
              <a:sym typeface="Lato"/>
            </a:endParaRPr>
          </a:p>
          <a:p>
            <a:pPr marL="0" marR="0" lvl="0" indent="0" algn="l" rtl="0">
              <a:lnSpc>
                <a:spcPct val="100000"/>
              </a:lnSpc>
              <a:spcBef>
                <a:spcPts val="0"/>
              </a:spcBef>
              <a:spcAft>
                <a:spcPts val="0"/>
              </a:spcAft>
              <a:buNone/>
            </a:pPr>
            <a:r>
              <a:rPr lang="en-US" sz="2400" b="1" i="0" u="none" strike="noStrike" cap="none">
                <a:solidFill>
                  <a:srgbClr val="211E1E"/>
                </a:solidFill>
                <a:latin typeface="Lato"/>
                <a:ea typeface="Lato"/>
                <a:cs typeface="Lato"/>
                <a:sym typeface="Lato"/>
              </a:rPr>
              <a:t>Y en Jesucristo, su único Hijo, nuestro Señor; que fue concebido por obra del Espíritu Santo, nació de la virgen María; padeció bajo el poder de Poncio Pilato, fue crucificado, muerto y sepultado; descendió a los infiernos; al tercer día resucitó de entre los muertos; subió a los cielos, y está sentado a la diestra de Dios Padre </a:t>
            </a:r>
            <a:r>
              <a:rPr lang="en-US" sz="2400" b="1">
                <a:solidFill>
                  <a:srgbClr val="211E1E"/>
                </a:solidFill>
                <a:latin typeface="Lato"/>
                <a:ea typeface="Lato"/>
                <a:cs typeface="Lato"/>
                <a:sym typeface="Lato"/>
              </a:rPr>
              <a:t>T</a:t>
            </a:r>
            <a:r>
              <a:rPr lang="en-US" sz="2400" b="1" i="0" u="none" strike="noStrike" cap="none">
                <a:solidFill>
                  <a:srgbClr val="211E1E"/>
                </a:solidFill>
                <a:latin typeface="Lato"/>
                <a:ea typeface="Lato"/>
                <a:cs typeface="Lato"/>
                <a:sym typeface="Lato"/>
              </a:rPr>
              <a:t>odopoderoso; y desde allí ha de venir a juzgar a los vivos y a los muertos. </a:t>
            </a:r>
            <a:endParaRPr sz="18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None/>
            </a:pPr>
            <a:endParaRPr sz="2400" b="1" i="0" u="none" strike="noStrike" cap="none">
              <a:solidFill>
                <a:srgbClr val="211E1E"/>
              </a:solidFill>
              <a:latin typeface="Lato"/>
              <a:ea typeface="Lato"/>
              <a:cs typeface="Lato"/>
              <a:sym typeface="Lato"/>
            </a:endParaRPr>
          </a:p>
          <a:p>
            <a:pPr marL="0" marR="0" lvl="0" indent="0" algn="l" rtl="0">
              <a:lnSpc>
                <a:spcPct val="100000"/>
              </a:lnSpc>
              <a:spcBef>
                <a:spcPts val="0"/>
              </a:spcBef>
              <a:spcAft>
                <a:spcPts val="0"/>
              </a:spcAft>
              <a:buNone/>
            </a:pPr>
            <a:r>
              <a:rPr lang="en-US" sz="2400" b="1" i="0" u="none" strike="noStrike" cap="none">
                <a:solidFill>
                  <a:srgbClr val="211E1E"/>
                </a:solidFill>
                <a:latin typeface="Lato"/>
                <a:ea typeface="Lato"/>
                <a:cs typeface="Lato"/>
                <a:sym typeface="Lato"/>
              </a:rPr>
              <a:t>Creo en el Espíritu Santo; </a:t>
            </a:r>
            <a:r>
              <a:rPr lang="en-US" sz="2400" b="1" i="0" u="sng" strike="noStrike" cap="none">
                <a:solidFill>
                  <a:srgbClr val="211E1E"/>
                </a:solidFill>
                <a:latin typeface="Lato"/>
                <a:ea typeface="Lato"/>
                <a:cs typeface="Lato"/>
                <a:sym typeface="Lato"/>
              </a:rPr>
              <a:t>la santa </a:t>
            </a:r>
            <a:r>
              <a:rPr lang="en-US" sz="2400" b="1" u="sng">
                <a:solidFill>
                  <a:srgbClr val="211E1E"/>
                </a:solidFill>
                <a:latin typeface="Lato"/>
                <a:ea typeface="Lato"/>
                <a:cs typeface="Lato"/>
                <a:sym typeface="Lato"/>
              </a:rPr>
              <a:t>I</a:t>
            </a:r>
            <a:r>
              <a:rPr lang="en-US" sz="2400" b="1" i="0" u="sng" strike="noStrike" cap="none">
                <a:solidFill>
                  <a:srgbClr val="211E1E"/>
                </a:solidFill>
                <a:latin typeface="Lato"/>
                <a:ea typeface="Lato"/>
                <a:cs typeface="Lato"/>
                <a:sym typeface="Lato"/>
              </a:rPr>
              <a:t>glesia </a:t>
            </a:r>
            <a:r>
              <a:rPr lang="en-US" sz="2400" b="1" u="sng">
                <a:solidFill>
                  <a:srgbClr val="211E1E"/>
                </a:solidFill>
                <a:latin typeface="Lato"/>
                <a:ea typeface="Lato"/>
                <a:cs typeface="Lato"/>
                <a:sym typeface="Lato"/>
              </a:rPr>
              <a:t>C</a:t>
            </a:r>
            <a:r>
              <a:rPr lang="en-US" sz="2400" b="1" i="0" u="sng" strike="noStrike" cap="none">
                <a:solidFill>
                  <a:srgbClr val="211E1E"/>
                </a:solidFill>
                <a:latin typeface="Lato"/>
                <a:ea typeface="Lato"/>
                <a:cs typeface="Lato"/>
                <a:sym typeface="Lato"/>
              </a:rPr>
              <a:t>ristiana, la comunión de los santos; </a:t>
            </a:r>
            <a:r>
              <a:rPr lang="en-US" sz="2400" b="1" i="0" u="none" strike="noStrike" cap="none">
                <a:solidFill>
                  <a:srgbClr val="211E1E"/>
                </a:solidFill>
                <a:latin typeface="Lato"/>
                <a:ea typeface="Lato"/>
                <a:cs typeface="Lato"/>
                <a:sym typeface="Lato"/>
              </a:rPr>
              <a:t>el perdón de los pecados; la resurrección de la carne y la vida perdurable. Amén. </a:t>
            </a:r>
            <a:endParaRPr sz="18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None/>
            </a:pPr>
            <a:endParaRPr sz="1800" b="0" i="0" u="none" strike="noStrike" cap="none">
              <a:solidFill>
                <a:srgbClr val="000000"/>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4"/>
        <p:cNvGrpSpPr/>
        <p:nvPr/>
      </p:nvGrpSpPr>
      <p:grpSpPr>
        <a:xfrm>
          <a:off x="0" y="0"/>
          <a:ext cx="0" cy="0"/>
          <a:chOff x="0" y="0"/>
          <a:chExt cx="0" cy="0"/>
        </a:xfrm>
      </p:grpSpPr>
      <p:sp>
        <p:nvSpPr>
          <p:cNvPr id="145" name="Google Shape;145;g2e8f58b83d9_0_98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6" name="Google Shape;146;g2e8f58b83d9_0_989"/>
          <p:cNvPicPr preferRelativeResize="0"/>
          <p:nvPr/>
        </p:nvPicPr>
        <p:blipFill rotWithShape="1">
          <a:blip r:embed="rId3">
            <a:alphaModFix/>
          </a:blip>
          <a:src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sp>
        <p:nvSpPr>
          <p:cNvPr id="147" name="Google Shape;147;g2e8f58b83d9_0_989"/>
          <p:cNvSpPr txBox="1"/>
          <p:nvPr/>
        </p:nvSpPr>
        <p:spPr>
          <a:xfrm>
            <a:off x="3206497" y="2459250"/>
            <a:ext cx="7101600" cy="193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chemeClr val="dk1"/>
                </a:solidFill>
                <a:latin typeface="Lato"/>
                <a:ea typeface="Lato"/>
                <a:cs typeface="Lato"/>
                <a:sym typeface="Lato"/>
              </a:rPr>
              <a:t>¿Quiénes son “la </a:t>
            </a:r>
            <a:r>
              <a:rPr lang="en-US" sz="4000" b="1">
                <a:solidFill>
                  <a:schemeClr val="dk1"/>
                </a:solidFill>
                <a:latin typeface="Lato"/>
                <a:ea typeface="Lato"/>
                <a:cs typeface="Lato"/>
                <a:sym typeface="Lato"/>
              </a:rPr>
              <a:t>s</a:t>
            </a:r>
            <a:r>
              <a:rPr lang="en-US" sz="4000" b="1" i="0" u="none" strike="noStrike" cap="none">
                <a:solidFill>
                  <a:schemeClr val="dk1"/>
                </a:solidFill>
                <a:latin typeface="Lato"/>
                <a:ea typeface="Lato"/>
                <a:cs typeface="Lato"/>
                <a:sym typeface="Lato"/>
              </a:rPr>
              <a:t>anta </a:t>
            </a:r>
            <a:r>
              <a:rPr lang="en-US" sz="4000" b="1">
                <a:solidFill>
                  <a:schemeClr val="dk1"/>
                </a:solidFill>
                <a:latin typeface="Lato"/>
                <a:ea typeface="Lato"/>
                <a:cs typeface="Lato"/>
                <a:sym typeface="Lato"/>
              </a:rPr>
              <a:t>i</a:t>
            </a:r>
            <a:r>
              <a:rPr lang="en-US" sz="4000" b="1" i="0" u="none" strike="noStrike" cap="none">
                <a:solidFill>
                  <a:schemeClr val="dk1"/>
                </a:solidFill>
                <a:latin typeface="Lato"/>
                <a:ea typeface="Lato"/>
                <a:cs typeface="Lato"/>
                <a:sym typeface="Lato"/>
              </a:rPr>
              <a:t>glesia </a:t>
            </a:r>
            <a:r>
              <a:rPr lang="en-US" sz="4000" b="1">
                <a:solidFill>
                  <a:schemeClr val="dk1"/>
                </a:solidFill>
                <a:latin typeface="Lato"/>
                <a:ea typeface="Lato"/>
                <a:cs typeface="Lato"/>
                <a:sym typeface="Lato"/>
              </a:rPr>
              <a:t>C</a:t>
            </a:r>
            <a:r>
              <a:rPr lang="en-US" sz="4000" b="1" i="0" u="none" strike="noStrike" cap="none">
                <a:solidFill>
                  <a:schemeClr val="dk1"/>
                </a:solidFill>
                <a:latin typeface="Lato"/>
                <a:ea typeface="Lato"/>
                <a:cs typeface="Lato"/>
                <a:sym typeface="Lato"/>
              </a:rPr>
              <a:t>ristiana” y “la comunión de los santos”?</a:t>
            </a:r>
            <a:endParaRPr sz="4000" b="1" i="0" u="none" strike="noStrike" cap="none">
              <a:solidFill>
                <a:schemeClr val="dk1"/>
              </a:solidFill>
              <a:latin typeface="Lato"/>
              <a:ea typeface="Lato"/>
              <a:cs typeface="Lato"/>
              <a:sym typeface="Lato"/>
            </a:endParaRPr>
          </a:p>
        </p:txBody>
      </p:sp>
      <p:pic>
        <p:nvPicPr>
          <p:cNvPr id="148" name="Google Shape;148;g2e8f58b83d9_0_98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2"/>
        <p:cNvGrpSpPr/>
        <p:nvPr/>
      </p:nvGrpSpPr>
      <p:grpSpPr>
        <a:xfrm>
          <a:off x="0" y="0"/>
          <a:ext cx="0" cy="0"/>
          <a:chOff x="0" y="0"/>
          <a:chExt cx="0" cy="0"/>
        </a:xfrm>
      </p:grpSpPr>
      <p:sp>
        <p:nvSpPr>
          <p:cNvPr id="153" name="Google Shape;153;p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4" name="Google Shape;154;p7"/>
          <p:cNvSpPr txBox="1"/>
          <p:nvPr/>
        </p:nvSpPr>
        <p:spPr>
          <a:xfrm>
            <a:off x="2096154" y="532479"/>
            <a:ext cx="71016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rgbClr val="00B050"/>
                </a:solidFill>
                <a:latin typeface="Lato"/>
                <a:ea typeface="Lato"/>
                <a:cs typeface="Lato"/>
                <a:sym typeface="Lato"/>
              </a:rPr>
              <a:t>“La santa </a:t>
            </a:r>
            <a:r>
              <a:rPr lang="en-US" sz="4000" b="1">
                <a:solidFill>
                  <a:srgbClr val="00B050"/>
                </a:solidFill>
                <a:latin typeface="Lato"/>
                <a:ea typeface="Lato"/>
                <a:cs typeface="Lato"/>
                <a:sym typeface="Lato"/>
              </a:rPr>
              <a:t>i</a:t>
            </a:r>
            <a:r>
              <a:rPr lang="en-US" sz="4000" b="1" i="0" u="none" strike="noStrike" cap="none">
                <a:solidFill>
                  <a:srgbClr val="00B050"/>
                </a:solidFill>
                <a:latin typeface="Lato"/>
                <a:ea typeface="Lato"/>
                <a:cs typeface="Lato"/>
                <a:sym typeface="Lato"/>
              </a:rPr>
              <a:t>glesia cristiana” y “la comunión de los santos”</a:t>
            </a:r>
            <a:endParaRPr sz="4000" b="1" i="0" u="none" strike="noStrike" cap="none">
              <a:solidFill>
                <a:srgbClr val="00B050"/>
              </a:solidFill>
              <a:latin typeface="Lato"/>
              <a:ea typeface="Lato"/>
              <a:cs typeface="Lato"/>
              <a:sym typeface="Lato"/>
            </a:endParaRPr>
          </a:p>
        </p:txBody>
      </p:sp>
      <p:pic>
        <p:nvPicPr>
          <p:cNvPr id="155" name="Google Shape;155;p7"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56" name="Google Shape;156;p7"/>
          <p:cNvSpPr txBox="1"/>
          <p:nvPr/>
        </p:nvSpPr>
        <p:spPr>
          <a:xfrm>
            <a:off x="2031251" y="2355203"/>
            <a:ext cx="9693300" cy="3971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1" i="0" u="none" strike="noStrike" cap="none">
                <a:solidFill>
                  <a:srgbClr val="000000"/>
                </a:solidFill>
                <a:latin typeface="Arial"/>
                <a:ea typeface="Arial"/>
                <a:cs typeface="Arial"/>
                <a:sym typeface="Arial"/>
              </a:rPr>
              <a:t>Todos los creyentes en Jesús de todos lo tiempos: </a:t>
            </a:r>
            <a:r>
              <a:rPr lang="en-US" sz="3600" b="0" i="0" u="none" strike="noStrike" cap="none">
                <a:solidFill>
                  <a:srgbClr val="000000"/>
                </a:solidFill>
                <a:latin typeface="Arial"/>
                <a:ea typeface="Arial"/>
                <a:cs typeface="Arial"/>
                <a:sym typeface="Arial"/>
              </a:rPr>
              <a:t>la </a:t>
            </a:r>
            <a:r>
              <a:rPr lang="en-US" sz="3600"/>
              <a:t>i</a:t>
            </a:r>
            <a:r>
              <a:rPr lang="en-US" sz="3600" b="0" i="0" u="none" strike="noStrike" cap="none">
                <a:solidFill>
                  <a:srgbClr val="000000"/>
                </a:solidFill>
                <a:latin typeface="Arial"/>
                <a:ea typeface="Arial"/>
                <a:cs typeface="Arial"/>
                <a:sym typeface="Arial"/>
              </a:rPr>
              <a:t>glesia de Dios, el cuerpo de Cristo </a:t>
            </a:r>
            <a:endParaRPr/>
          </a:p>
          <a:p>
            <a:pPr marL="0" marR="0" lvl="0" indent="0" algn="l" rtl="0">
              <a:lnSpc>
                <a:spcPct val="100000"/>
              </a:lnSpc>
              <a:spcBef>
                <a:spcPts val="0"/>
              </a:spcBef>
              <a:spcAft>
                <a:spcPts val="0"/>
              </a:spcAft>
              <a:buNone/>
            </a:pPr>
            <a:endParaRPr sz="3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3600" b="1" i="0" u="none" strike="noStrike" cap="none">
                <a:solidFill>
                  <a:srgbClr val="000000"/>
                </a:solidFill>
                <a:latin typeface="Arial"/>
                <a:ea typeface="Arial"/>
                <a:cs typeface="Arial"/>
                <a:sym typeface="Arial"/>
              </a:rPr>
              <a:t>Santa – </a:t>
            </a:r>
            <a:r>
              <a:rPr lang="en-US" sz="3600" b="0" i="0" u="none" strike="noStrike" cap="none">
                <a:solidFill>
                  <a:srgbClr val="000000"/>
                </a:solidFill>
                <a:latin typeface="Arial"/>
                <a:ea typeface="Arial"/>
                <a:cs typeface="Arial"/>
                <a:sym typeface="Arial"/>
              </a:rPr>
              <a:t>lavados en la sangre del Cordero</a:t>
            </a:r>
            <a:endParaRPr/>
          </a:p>
          <a:p>
            <a:pPr marL="0" marR="0" lvl="0" indent="0" algn="l" rtl="0">
              <a:lnSpc>
                <a:spcPct val="100000"/>
              </a:lnSpc>
              <a:spcBef>
                <a:spcPts val="0"/>
              </a:spcBef>
              <a:spcAft>
                <a:spcPts val="0"/>
              </a:spcAft>
              <a:buNone/>
            </a:pPr>
            <a:r>
              <a:rPr lang="en-US" sz="3600" b="1" i="0" u="none" strike="noStrike" cap="none">
                <a:solidFill>
                  <a:srgbClr val="000000"/>
                </a:solidFill>
                <a:latin typeface="Arial"/>
                <a:ea typeface="Arial"/>
                <a:cs typeface="Arial"/>
                <a:sym typeface="Arial"/>
              </a:rPr>
              <a:t>Cristiana</a:t>
            </a:r>
            <a:r>
              <a:rPr lang="en-US" sz="3600" b="0" i="0" u="none" strike="noStrike" cap="none">
                <a:solidFill>
                  <a:srgbClr val="000000"/>
                </a:solidFill>
                <a:latin typeface="Arial"/>
                <a:ea typeface="Arial"/>
                <a:cs typeface="Arial"/>
                <a:sym typeface="Arial"/>
              </a:rPr>
              <a:t> – confían en Cristo</a:t>
            </a:r>
            <a:endParaRPr/>
          </a:p>
          <a:p>
            <a:pPr marL="0" marR="0" lvl="0" indent="0" algn="l" rtl="0">
              <a:lnSpc>
                <a:spcPct val="100000"/>
              </a:lnSpc>
              <a:spcBef>
                <a:spcPts val="0"/>
              </a:spcBef>
              <a:spcAft>
                <a:spcPts val="0"/>
              </a:spcAft>
              <a:buNone/>
            </a:pPr>
            <a:r>
              <a:rPr lang="en-US" sz="3600" b="1" i="0" u="none" strike="noStrike" cap="none">
                <a:solidFill>
                  <a:srgbClr val="000000"/>
                </a:solidFill>
                <a:latin typeface="Arial"/>
                <a:ea typeface="Arial"/>
                <a:cs typeface="Arial"/>
                <a:sym typeface="Arial"/>
              </a:rPr>
              <a:t>Comunión</a:t>
            </a:r>
            <a:r>
              <a:rPr lang="en-US" sz="3600" b="0" i="0" u="none" strike="noStrike" cap="none">
                <a:solidFill>
                  <a:srgbClr val="000000"/>
                </a:solidFill>
                <a:latin typeface="Arial"/>
                <a:ea typeface="Arial"/>
                <a:cs typeface="Arial"/>
                <a:sym typeface="Arial"/>
              </a:rPr>
              <a:t> – unidos por la fe</a:t>
            </a:r>
            <a:endParaRPr sz="36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0"/>
        <p:cNvGrpSpPr/>
        <p:nvPr/>
      </p:nvGrpSpPr>
      <p:grpSpPr>
        <a:xfrm>
          <a:off x="0" y="0"/>
          <a:ext cx="0" cy="0"/>
          <a:chOff x="0" y="0"/>
          <a:chExt cx="0" cy="0"/>
        </a:xfrm>
      </p:grpSpPr>
      <p:sp>
        <p:nvSpPr>
          <p:cNvPr id="161" name="Google Shape;161;g2eb293faa54_0_11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2" name="Google Shape;162;g2eb293faa54_0_118"/>
          <p:cNvPicPr preferRelativeResize="0"/>
          <p:nvPr/>
        </p:nvPicPr>
        <p:blipFill rotWithShape="1">
          <a:blip r:embed="rId3">
            <a:alphaModFix/>
          </a:blip>
          <a:srcRect/>
          <a:stretch/>
        </p:blipFill>
        <p:spPr>
          <a:xfrm>
            <a:off x="80900" y="1675732"/>
            <a:ext cx="3125597" cy="3218436"/>
          </a:xfrm>
          <a:prstGeom prst="rect">
            <a:avLst/>
          </a:prstGeom>
          <a:noFill/>
          <a:ln>
            <a:noFill/>
          </a:ln>
          <a:effectLst>
            <a:outerShdw blurRad="50800" dist="38100" dir="2700000" algn="tl" rotWithShape="0">
              <a:srgbClr val="000000">
                <a:alpha val="40000"/>
              </a:srgbClr>
            </a:outerShdw>
          </a:effectLst>
        </p:spPr>
      </p:pic>
      <p:sp>
        <p:nvSpPr>
          <p:cNvPr id="163" name="Google Shape;163;g2eb293faa54_0_118"/>
          <p:cNvSpPr txBox="1"/>
          <p:nvPr/>
        </p:nvSpPr>
        <p:spPr>
          <a:xfrm>
            <a:off x="3287398" y="2623150"/>
            <a:ext cx="75924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chemeClr val="dk1"/>
                </a:solidFill>
                <a:latin typeface="Lato"/>
                <a:ea typeface="Lato"/>
                <a:cs typeface="Lato"/>
                <a:sym typeface="Lato"/>
              </a:rPr>
              <a:t>¿Por qué a veces se les llama la “iglesia invisible”?</a:t>
            </a:r>
            <a:endParaRPr sz="4000" b="1" i="0" u="none" strike="noStrike" cap="none">
              <a:solidFill>
                <a:schemeClr val="dk1"/>
              </a:solidFill>
              <a:latin typeface="Lato"/>
              <a:ea typeface="Lato"/>
              <a:cs typeface="Lato"/>
              <a:sym typeface="Lato"/>
            </a:endParaRPr>
          </a:p>
        </p:txBody>
      </p:sp>
      <p:pic>
        <p:nvPicPr>
          <p:cNvPr id="164" name="Google Shape;164;g2eb293faa54_0_118"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c_x002e__x0023_ xmlns="38896d1c-d48b-47b1-97a9-761dcde349b0" xsi:nil="true"/>
    <lcf76f155ced4ddcb4097134ff3c332f xmlns="38896d1c-d48b-47b1-97a9-761dcde349b0">
      <Terms xmlns="http://schemas.microsoft.com/office/infopath/2007/PartnerControls"/>
    </lcf76f155ced4ddcb4097134ff3c332f>
    <TaxCatchAll xmlns="9d1aa794-ada9-4a3e-9c2a-189f245fcbb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CA98D1A91E88F4EA07A1308032786DE" ma:contentTypeVersion="16" ma:contentTypeDescription="Create a new document." ma:contentTypeScope="" ma:versionID="5f0288ce0d9bc0a40cc81541303d8b0e">
  <xsd:schema xmlns:xsd="http://www.w3.org/2001/XMLSchema" xmlns:xs="http://www.w3.org/2001/XMLSchema" xmlns:p="http://schemas.microsoft.com/office/2006/metadata/properties" xmlns:ns2="38896d1c-d48b-47b1-97a9-761dcde349b0" xmlns:ns3="5cd1452d-5967-4622-9749-a306807ee3c9" xmlns:ns4="9d1aa794-ada9-4a3e-9c2a-189f245fcbb8" targetNamespace="http://schemas.microsoft.com/office/2006/metadata/properties" ma:root="true" ma:fieldsID="a0a8a31e0ab85a9268b1017ef012f2aa" ns2:_="" ns3:_="" ns4:_="">
    <xsd:import namespace="38896d1c-d48b-47b1-97a9-761dcde349b0"/>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Doc_x002e__x0023_"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96d1c-d48b-47b1-97a9-761dcde34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Doc_x002e__x0023_" ma:index="14" nillable="true" ma:displayName="Doc Number" ma:decimals="3" ma:format="Dropdown" ma:indexed="true" ma:internalName="Doc_x002e__x0023_"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CD5FA5C-BE6B-410E-8B9E-1BE022AA5830}">
  <ds:schemaRefs>
    <ds:schemaRef ds:uri="http://schemas.microsoft.com/office/2006/metadata/properties"/>
    <ds:schemaRef ds:uri="http://schemas.microsoft.com/office/infopath/2007/PartnerControls"/>
    <ds:schemaRef ds:uri="38896d1c-d48b-47b1-97a9-761dcde349b0"/>
    <ds:schemaRef ds:uri="9d1aa794-ada9-4a3e-9c2a-189f245fcbb8"/>
  </ds:schemaRefs>
</ds:datastoreItem>
</file>

<file path=customXml/itemProps2.xml><?xml version="1.0" encoding="utf-8"?>
<ds:datastoreItem xmlns:ds="http://schemas.openxmlformats.org/officeDocument/2006/customXml" ds:itemID="{EE3E027B-BD28-4453-84BC-37EDCB24D1DD}"/>
</file>

<file path=customXml/itemProps3.xml><?xml version="1.0" encoding="utf-8"?>
<ds:datastoreItem xmlns:ds="http://schemas.openxmlformats.org/officeDocument/2006/customXml" ds:itemID="{3B4DDDA9-0712-4140-B567-7E2A683376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62</TotalTime>
  <Words>4801</Words>
  <Application>Microsoft Macintosh PowerPoint</Application>
  <PresentationFormat>Widescreen</PresentationFormat>
  <Paragraphs>297</Paragraphs>
  <Slides>45</Slides>
  <Notes>45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Lato</vt:lpstr>
      <vt:lpstr>Times New Roman</vt:lpstr>
      <vt:lpstr>Calibri</vt:lpstr>
      <vt:lpstr>Noto Sans Symbols</vt:lpstr>
      <vt:lpstr>Courier New</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Michele Pfeifer</dc:creator>
  <cp:lastModifiedBy>Elise Gross</cp:lastModifiedBy>
  <cp:revision>4</cp:revision>
  <dcterms:created xsi:type="dcterms:W3CDTF">2023-11-29T19:33:05Z</dcterms:created>
  <dcterms:modified xsi:type="dcterms:W3CDTF">2026-01-05T17:50:34Z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ies>
</file>